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84" r:id="rId4"/>
    <p:sldId id="285" r:id="rId5"/>
    <p:sldId id="286" r:id="rId6"/>
    <p:sldId id="287" r:id="rId7"/>
    <p:sldId id="288" r:id="rId8"/>
    <p:sldId id="279" r:id="rId9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7" autoAdjust="0"/>
    <p:restoredTop sz="83831" autoAdjust="0"/>
  </p:normalViewPr>
  <p:slideViewPr>
    <p:cSldViewPr snapToGrid="0">
      <p:cViewPr varScale="1">
        <p:scale>
          <a:sx n="103" d="100"/>
          <a:sy n="103" d="100"/>
        </p:scale>
        <p:origin x="132" y="1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49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A2682-A597-4AA7-ABDC-5FCB0460A0A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849313"/>
            <a:ext cx="407828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D7C0-7F95-4D53-B596-FDF05D59D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6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Demonstrating accountability</a:t>
            </a:r>
            <a:br>
              <a:rPr lang="en-US" dirty="0"/>
            </a:br>
            <a:r>
              <a:rPr lang="en-US" dirty="0"/>
              <a:t> - Parts of project under my responsibility</a:t>
            </a:r>
          </a:p>
          <a:p>
            <a:r>
              <a:rPr lang="en-US" dirty="0"/>
              <a:t> - Give credit for deployment + commissioning to ICM team</a:t>
            </a:r>
          </a:p>
          <a:p>
            <a:endParaRPr lang="en-US" dirty="0"/>
          </a:p>
          <a:p>
            <a:r>
              <a:rPr lang="en-US" dirty="0"/>
              <a:t>Working in teams</a:t>
            </a:r>
          </a:p>
          <a:p>
            <a:pPr marL="171450" indent="-171450">
              <a:buFontTx/>
              <a:buChar char="-"/>
            </a:pPr>
            <a:r>
              <a:rPr lang="en-US" dirty="0"/>
              <a:t>Show that the renovation was a process that the whole section was working towards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14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Demonstrating accountability</a:t>
            </a:r>
            <a:br>
              <a:rPr lang="en-US" dirty="0"/>
            </a:br>
            <a:r>
              <a:rPr lang="en-US" dirty="0"/>
              <a:t> - Parts of project under my responsibility</a:t>
            </a:r>
          </a:p>
          <a:p>
            <a:r>
              <a:rPr lang="en-US" dirty="0"/>
              <a:t> - Give credit for deployment + commissioning to ICM team</a:t>
            </a:r>
          </a:p>
          <a:p>
            <a:endParaRPr lang="en-US" dirty="0"/>
          </a:p>
          <a:p>
            <a:r>
              <a:rPr lang="en-US" dirty="0"/>
              <a:t>Working in teams</a:t>
            </a:r>
          </a:p>
          <a:p>
            <a:pPr marL="171450" indent="-171450">
              <a:buFontTx/>
              <a:buChar char="-"/>
            </a:pPr>
            <a:r>
              <a:rPr lang="en-US" dirty="0"/>
              <a:t>Show that the renovation was a process that the whole section was working towards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93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Demonstrating accountability</a:t>
            </a:r>
            <a:br>
              <a:rPr lang="en-US" dirty="0"/>
            </a:br>
            <a:r>
              <a:rPr lang="en-US" dirty="0"/>
              <a:t> - Parts of project under my responsibility</a:t>
            </a:r>
          </a:p>
          <a:p>
            <a:r>
              <a:rPr lang="en-US" dirty="0"/>
              <a:t> - Give credit for deployment + commissioning to ICM team</a:t>
            </a:r>
          </a:p>
          <a:p>
            <a:endParaRPr lang="en-US" dirty="0"/>
          </a:p>
          <a:p>
            <a:r>
              <a:rPr lang="en-US" dirty="0"/>
              <a:t>Working in teams</a:t>
            </a:r>
          </a:p>
          <a:p>
            <a:pPr marL="171450" indent="-171450">
              <a:buFontTx/>
              <a:buChar char="-"/>
            </a:pPr>
            <a:r>
              <a:rPr lang="en-US" dirty="0"/>
              <a:t>Show that the renovation was a process that the whole section was working towards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26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Managing self </a:t>
            </a:r>
          </a:p>
          <a:p>
            <a:pPr marL="171450" indent="-171450">
              <a:buFontTx/>
              <a:buChar char="-"/>
            </a:pPr>
            <a:r>
              <a:rPr lang="en-US" dirty="0"/>
              <a:t>Taking initiative to solve a problem</a:t>
            </a:r>
          </a:p>
          <a:p>
            <a:pPr marL="0" indent="0">
              <a:buFontTx/>
              <a:buNone/>
            </a:pPr>
            <a:endParaRPr lang="en-US" dirty="0"/>
          </a:p>
          <a:p>
            <a:r>
              <a:rPr lang="en-US" dirty="0"/>
              <a:t>Solving Problems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Achieving results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Learning and sharing knowledge / Working in teams </a:t>
            </a:r>
          </a:p>
          <a:p>
            <a:r>
              <a:rPr lang="en-US" dirty="0"/>
              <a:t>- Code is open-source, available, and being used by BE/ICS)</a:t>
            </a:r>
          </a:p>
          <a:p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Demonstrating flexibility</a:t>
            </a:r>
          </a:p>
          <a:p>
            <a:pPr marL="0" indent="0">
              <a:buFontTx/>
              <a:buNone/>
            </a:pPr>
            <a:r>
              <a:rPr lang="en-US" dirty="0"/>
              <a:t>- Going for a new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542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Managing self </a:t>
            </a:r>
          </a:p>
          <a:p>
            <a:pPr marL="171450" indent="-171450">
              <a:buFontTx/>
              <a:buChar char="-"/>
            </a:pPr>
            <a:r>
              <a:rPr lang="en-US" dirty="0"/>
              <a:t>Taking initiative to solve a problem</a:t>
            </a:r>
          </a:p>
          <a:p>
            <a:pPr marL="0" indent="0">
              <a:buFontTx/>
              <a:buNone/>
            </a:pPr>
            <a:endParaRPr lang="en-US" dirty="0"/>
          </a:p>
          <a:p>
            <a:r>
              <a:rPr lang="en-US" dirty="0"/>
              <a:t>Solving Problems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Achieving results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Learning and sharing knowledge / Working in teams </a:t>
            </a:r>
          </a:p>
          <a:p>
            <a:r>
              <a:rPr lang="en-US" dirty="0"/>
              <a:t>- Code is open-source, available, and being used by BE/ICS)</a:t>
            </a:r>
          </a:p>
          <a:p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Demonstrating flexibility</a:t>
            </a:r>
          </a:p>
          <a:p>
            <a:pPr marL="0" indent="0">
              <a:buFontTx/>
              <a:buNone/>
            </a:pPr>
            <a:r>
              <a:rPr lang="en-US" dirty="0"/>
              <a:t>- Going for a new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1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Managing self </a:t>
            </a:r>
          </a:p>
          <a:p>
            <a:pPr marL="171450" indent="-171450">
              <a:buFontTx/>
              <a:buChar char="-"/>
            </a:pPr>
            <a:r>
              <a:rPr lang="en-US" dirty="0"/>
              <a:t>Taking initiative to solve a problem</a:t>
            </a:r>
          </a:p>
          <a:p>
            <a:pPr marL="0" indent="0">
              <a:buFontTx/>
              <a:buNone/>
            </a:pPr>
            <a:endParaRPr lang="en-US" dirty="0"/>
          </a:p>
          <a:p>
            <a:r>
              <a:rPr lang="en-US" dirty="0"/>
              <a:t>Solving Problems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Achieving results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Learning and sharing knowledge / Working in teams </a:t>
            </a:r>
          </a:p>
          <a:p>
            <a:r>
              <a:rPr lang="en-US" dirty="0"/>
              <a:t>- Code is open-source, available, and being used by BE/ICS)</a:t>
            </a:r>
          </a:p>
          <a:p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Demonstrating flexibility</a:t>
            </a:r>
          </a:p>
          <a:p>
            <a:pPr marL="0" indent="0">
              <a:buFontTx/>
              <a:buNone/>
            </a:pPr>
            <a:r>
              <a:rPr lang="en-US" dirty="0"/>
              <a:t>- Going for a new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62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D7C0-7F95-4D53-B596-FDF05D59DA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9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64D591F-3EAD-48FA-8DA1-0309EDBA693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588502033"/>
              </p:ext>
            </p:extLst>
          </p:nvPr>
        </p:nvGraphicFramePr>
        <p:xfrm>
          <a:off x="-31750" y="0"/>
          <a:ext cx="1228155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4380640" imgH="13714200" progId="">
                  <p:embed/>
                </p:oleObj>
              </mc:Choice>
              <mc:Fallback>
                <p:oleObj r:id="rId2" imgW="24380640" imgH="137142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31750" y="0"/>
                        <a:ext cx="12281552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4B63564-21E6-4A3F-B1DC-CF0834745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chemeClr val="accent4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91745-4276-41BD-8F1F-83CF8852A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0072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DE29F-FA1D-4C9D-B4ED-4943198C4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EF0336-D421-4B78-84AC-79356F8A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EFD66-0CFD-4AA9-9D2E-28E2F3BA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2F7F7-A2FD-423B-ACC0-00897244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48F0D-C03D-481D-B2BC-83CBA8EF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FC0FA-BBA2-4787-9772-9E09AF8665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D7898-851F-47A0-AE83-A11AA61A2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ED315-8A66-4B7F-8C5E-13D16C4E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C5F3F-AD95-4455-884B-78031E6B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00199-49A3-47C2-AA3E-4C961BA2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9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32F5F-49FC-4529-8011-0274816B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E0E0C-22E0-41B9-A3B4-14DE35D7E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808264-D03C-4B03-9860-94CBCAC1A6C4}"/>
              </a:ext>
            </a:extLst>
          </p:cNvPr>
          <p:cNvSpPr txBox="1">
            <a:spLocks/>
          </p:cNvSpPr>
          <p:nvPr userDrawn="1"/>
        </p:nvSpPr>
        <p:spPr>
          <a:xfrm>
            <a:off x="0" y="6559547"/>
            <a:ext cx="3318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João Rodrigo Ferreira </a:t>
            </a:r>
            <a:r>
              <a:rPr lang="en-US" sz="1000" dirty="0"/>
              <a:t>| TE-VSC-2021-39-IC CCRB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F67A4A-DE65-4A7E-935E-93CD51D4496F}"/>
              </a:ext>
            </a:extLst>
          </p:cNvPr>
          <p:cNvSpPr txBox="1">
            <a:spLocks/>
          </p:cNvSpPr>
          <p:nvPr userDrawn="1"/>
        </p:nvSpPr>
        <p:spPr>
          <a:xfrm>
            <a:off x="8796866" y="6559546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F2106A-F3E6-4C6E-B2C3-B7F6AB920E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3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3563-AEE9-44FD-A90A-89DB31E8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96E3D-FCE8-40E8-9E45-EF1D4EE46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FC29D-5385-4C83-8729-5F589F947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4CC2A-AEC2-47E2-8E97-A398EA1E9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CCBD5-C2E0-4AC3-B44A-7C452644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8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55EE-22B9-4DE3-9996-9924F34A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6F3A2-9422-4C40-892A-9509B4C62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6C0BD9-CC6D-4F06-91B6-57A99CC8D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415B2-AD6E-4730-B0EE-82A53EA9D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E04C6-C563-44AA-A920-2BA3EAFE3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68A34-955D-42FA-8FCC-87A2D7A00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7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37E58-C235-4BF3-94AB-8CC692584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51124-C87C-45BD-B338-7970F0831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4D413-F0D2-46FF-9EE1-1FCA8D15C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BCA352-020B-4370-A670-870FEE084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EAE216-F206-42DB-8B7C-9419FFD4C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3F0C9-6136-49E1-B843-F658A816A3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374A5-FA69-4751-BDFC-F6D2730E7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9D1492-D804-4047-8209-0E377749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8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C2B8-2D04-4DAD-947A-2E76BB707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5057B-F249-45F5-9E72-27F994033D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0FC2A6-EF0F-4D8A-A9B7-CB181A236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C99D1-4958-49FA-9ED1-8E98564E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503B9-0B58-489F-BCCA-FE32ABCAC5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CF5633-340F-4A53-BC65-159D7268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64803-8C98-4F44-9A9D-807DC0AEE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9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7D7D1-4103-4365-A32E-63928157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30EBD-DC26-406C-8F82-23C932FA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FDF17-D089-4E52-8D2F-CC89B45FC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4E3DEB-2A33-421F-B985-47BBB86333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744A6-700F-476B-B3E0-2EAE36EF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9076C-589A-40A4-9C2A-E40CA850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5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99A1F-92ED-4303-9601-8D9C68B59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583BC-2A1D-4BDC-9527-9A9676CCD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B8E0E-DC6B-4B1D-806F-3E52B06EDD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7ECEB0-6C85-4AD1-B583-ADFDFCB6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/>
          <a:lstStyle/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9BB8F-76E9-4DF2-8F8C-729C3F0F7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7D4A7-0387-4131-A783-A55E74533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/>
          <a:lstStyle/>
          <a:p>
            <a:fld id="{8EF2106A-F3E6-4C6E-B2C3-B7F6AB920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43C593-E85B-47CB-9271-903E8640A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67" y="365125"/>
            <a:ext cx="118702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12693-3398-455C-8E2A-0BDED5FB8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6267" y="1825625"/>
            <a:ext cx="11870266" cy="4507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0522F-43B4-4A8B-8CFF-C222F56906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6267" y="6432550"/>
            <a:ext cx="3318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B99C5-2D6A-4F7B-A66D-A41DFDCE874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C55F-55D6-4D84-8F60-B70785021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432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fghfghgfhfgh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40340-72EC-4609-A548-DAC2EF5D9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666" y="6432549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2106A-F3E6-4C6E-B2C3-B7F6AB920E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4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edms.cern.ch/document/1576467/1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6467/1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edms.cern.ch/document/1576467/1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28.png"/><Relationship Id="rId5" Type="http://schemas.openxmlformats.org/officeDocument/2006/relationships/image" Target="../media/image26.png"/><Relationship Id="rId10" Type="http://schemas.openxmlformats.org/officeDocument/2006/relationships/image" Target="../media/image5.png"/><Relationship Id="rId4" Type="http://schemas.openxmlformats.org/officeDocument/2006/relationships/image" Target="../media/image19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DD9C59F-F7E5-4067-B8CB-A5BE1804D9CF}"/>
              </a:ext>
            </a:extLst>
          </p:cNvPr>
          <p:cNvSpPr/>
          <p:nvPr/>
        </p:nvSpPr>
        <p:spPr>
          <a:xfrm>
            <a:off x="6910182" y="-5828135"/>
            <a:ext cx="9516533" cy="133217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BAB9007-83F8-4939-BFD4-263882AAFF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9" t="-75577" r="-6264" b="5633"/>
          <a:stretch/>
        </p:blipFill>
        <p:spPr bwMode="auto">
          <a:xfrm>
            <a:off x="6999929" y="-5816599"/>
            <a:ext cx="9648190" cy="13079308"/>
          </a:xfrm>
          <a:prstGeom prst="ellipse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496AD079-EBBB-41B0-B021-B403C0B85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581" y="2858904"/>
            <a:ext cx="6811347" cy="256678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/>
              <a:t>Continuous Integration and the Automatization of the PLC</a:t>
            </a:r>
            <a:br>
              <a:rPr lang="en-US" sz="4400" dirty="0"/>
            </a:br>
            <a:r>
              <a:rPr lang="en-US" sz="4400" dirty="0"/>
              <a:t>Update Process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FBD8A0A-327C-4C9B-95F1-AFE52EDFD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581" y="497517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Vacuum Group – Interlocks Controls and Monitoring</a:t>
            </a:r>
            <a:endParaRPr lang="en-US" sz="2400" dirty="0"/>
          </a:p>
          <a:p>
            <a:pPr algn="l"/>
            <a:r>
              <a:rPr lang="en-US" dirty="0"/>
              <a:t>Rodrigo Ferreira | rodrigo.ferreira@cern.ch</a:t>
            </a:r>
          </a:p>
        </p:txBody>
      </p:sp>
    </p:spTree>
    <p:extLst>
      <p:ext uri="{BB962C8B-B14F-4D97-AF65-F5344CB8AC3E}">
        <p14:creationId xmlns:p14="http://schemas.microsoft.com/office/powerpoint/2010/main" val="268422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Vacuum Control System</a:t>
            </a:r>
          </a:p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(PLC Architecture of the LHC Vacuum ICS)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78E7A0D-0014-4151-9A26-C40619FD943B}"/>
              </a:ext>
            </a:extLst>
          </p:cNvPr>
          <p:cNvSpPr/>
          <p:nvPr/>
        </p:nvSpPr>
        <p:spPr>
          <a:xfrm>
            <a:off x="2391060" y="931973"/>
            <a:ext cx="65396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SCADA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Servers</a:t>
            </a:r>
          </a:p>
        </p:txBody>
      </p:sp>
      <p:sp>
        <p:nvSpPr>
          <p:cNvPr id="36" name="TextBox 46">
            <a:extLst>
              <a:ext uri="{FF2B5EF4-FFF2-40B4-BE49-F238E27FC236}">
                <a16:creationId xmlns:a16="http://schemas.microsoft.com/office/drawing/2014/main" id="{68964EAD-2638-42E3-BC5D-1BAFE92901D2}"/>
              </a:ext>
            </a:extLst>
          </p:cNvPr>
          <p:cNvSpPr txBox="1"/>
          <p:nvPr/>
        </p:nvSpPr>
        <p:spPr>
          <a:xfrm>
            <a:off x="9889962" y="1812219"/>
            <a:ext cx="1362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Technical Network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34DF2C8-6DB5-454C-A52A-B0447728F5C1}"/>
              </a:ext>
            </a:extLst>
          </p:cNvPr>
          <p:cNvCxnSpPr>
            <a:cxnSpLocks/>
          </p:cNvCxnSpPr>
          <p:nvPr/>
        </p:nvCxnSpPr>
        <p:spPr>
          <a:xfrm>
            <a:off x="2101739" y="1633975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38" name="Picture 4" descr="Two black server racks realistic illustration Free Vector">
            <a:extLst>
              <a:ext uri="{FF2B5EF4-FFF2-40B4-BE49-F238E27FC236}">
                <a16:creationId xmlns:a16="http://schemas.microsoft.com/office/drawing/2014/main" id="{09FD7AEA-A0C1-4E24-87D0-D7964D9E9F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718639" y="1092742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626F18D-49EF-4FD1-A678-6C9FB8C419E4}"/>
              </a:ext>
            </a:extLst>
          </p:cNvPr>
          <p:cNvCxnSpPr>
            <a:cxnSpLocks/>
          </p:cNvCxnSpPr>
          <p:nvPr/>
        </p:nvCxnSpPr>
        <p:spPr>
          <a:xfrm>
            <a:off x="1722159" y="2099783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85371BE9-D95D-48E8-AD7D-953C1EAFCDC7}"/>
              </a:ext>
            </a:extLst>
          </p:cNvPr>
          <p:cNvSpPr/>
          <p:nvPr/>
        </p:nvSpPr>
        <p:spPr>
          <a:xfrm>
            <a:off x="186295" y="2298765"/>
            <a:ext cx="100380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Master PLC </a:t>
            </a:r>
          </a:p>
          <a:p>
            <a:pPr algn="ctr"/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(S7-400 x 35)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4085F87-4A52-4279-82D9-DFC0EF3600FC}"/>
              </a:ext>
            </a:extLst>
          </p:cNvPr>
          <p:cNvCxnSpPr>
            <a:cxnSpLocks/>
          </p:cNvCxnSpPr>
          <p:nvPr/>
        </p:nvCxnSpPr>
        <p:spPr>
          <a:xfrm flipH="1">
            <a:off x="734033" y="2095206"/>
            <a:ext cx="10566935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1536460-988C-48F2-80D1-768860FCE9B3}"/>
              </a:ext>
            </a:extLst>
          </p:cNvPr>
          <p:cNvSpPr/>
          <p:nvPr/>
        </p:nvSpPr>
        <p:spPr>
          <a:xfrm>
            <a:off x="1080597" y="3481018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Sector Valves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EC46FFB-D154-4D2C-9B49-329AC0A8F2EA}"/>
              </a:ext>
            </a:extLst>
          </p:cNvPr>
          <p:cNvSpPr/>
          <p:nvPr/>
        </p:nvSpPr>
        <p:spPr>
          <a:xfrm>
            <a:off x="1080597" y="3695784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NEG + Ion Pumps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E667DFF-AF9D-4E2D-B0ED-E754AAE3E09C}"/>
              </a:ext>
            </a:extLst>
          </p:cNvPr>
          <p:cNvSpPr/>
          <p:nvPr/>
        </p:nvSpPr>
        <p:spPr>
          <a:xfrm>
            <a:off x="1080597" y="3922951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LSS Beam Gauges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3AC1BF9-5C1C-4B8F-B8A2-9C02B3E994AC}"/>
              </a:ext>
            </a:extLst>
          </p:cNvPr>
          <p:cNvSpPr/>
          <p:nvPr/>
        </p:nvSpPr>
        <p:spPr>
          <a:xfrm>
            <a:off x="1080596" y="4150118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 … 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58596F2-926C-4150-8A79-AB8743139E72}"/>
              </a:ext>
            </a:extLst>
          </p:cNvPr>
          <p:cNvCxnSpPr>
            <a:cxnSpLocks/>
          </p:cNvCxnSpPr>
          <p:nvPr/>
        </p:nvCxnSpPr>
        <p:spPr>
          <a:xfrm>
            <a:off x="4591456" y="2099783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48" name="Picture 47" descr="Resultado de imagem para Siemens S7-1200">
            <a:extLst>
              <a:ext uri="{FF2B5EF4-FFF2-40B4-BE49-F238E27FC236}">
                <a16:creationId xmlns:a16="http://schemas.microsoft.com/office/drawing/2014/main" id="{A14DEDCF-63F1-4797-ADFB-862DE620C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366" y="2404927"/>
            <a:ext cx="904179" cy="80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FAA32CF6-F6B4-4800-9E28-F0B04E8F97FD}"/>
              </a:ext>
            </a:extLst>
          </p:cNvPr>
          <p:cNvSpPr/>
          <p:nvPr/>
        </p:nvSpPr>
        <p:spPr>
          <a:xfrm>
            <a:off x="5031243" y="2336658"/>
            <a:ext cx="1196161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VPG PLC</a:t>
            </a:r>
          </a:p>
          <a:p>
            <a:pPr algn="ctr"/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(S7-1200  x 220)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0539ACF-BEFB-4603-8815-B5FC5D6F5A88}"/>
              </a:ext>
            </a:extLst>
          </p:cNvPr>
          <p:cNvSpPr/>
          <p:nvPr/>
        </p:nvSpPr>
        <p:spPr>
          <a:xfrm>
            <a:off x="4139366" y="3481018"/>
            <a:ext cx="863805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Pumping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B77BCA9-702F-4029-A5F6-7D2B8BF00353}"/>
              </a:ext>
            </a:extLst>
          </p:cNvPr>
          <p:cNvSpPr/>
          <p:nvPr/>
        </p:nvSpPr>
        <p:spPr>
          <a:xfrm>
            <a:off x="4130751" y="3910198"/>
            <a:ext cx="863805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Penning + Pirani Gauges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68A52EA-5938-44B0-A275-40EE5411C76A}"/>
              </a:ext>
            </a:extLst>
          </p:cNvPr>
          <p:cNvCxnSpPr>
            <a:cxnSpLocks/>
          </p:cNvCxnSpPr>
          <p:nvPr/>
        </p:nvCxnSpPr>
        <p:spPr>
          <a:xfrm>
            <a:off x="6762676" y="2108064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3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412EE69F-6A24-47F6-BC14-3C4EB4621E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6372278" y="2336657"/>
            <a:ext cx="1309697" cy="9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E1B0C76A-58BE-4A3E-9D85-7B3363CD1B3F}"/>
              </a:ext>
            </a:extLst>
          </p:cNvPr>
          <p:cNvSpPr/>
          <p:nvPr/>
        </p:nvSpPr>
        <p:spPr>
          <a:xfrm>
            <a:off x="7626913" y="2215801"/>
            <a:ext cx="1191353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LSS Gauge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Reading PLC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</a:t>
            </a:r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(ET200-SP x 18)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84BF86C-02F7-4186-B72E-8B1917F01880}"/>
              </a:ext>
            </a:extLst>
          </p:cNvPr>
          <p:cNvCxnSpPr>
            <a:cxnSpLocks/>
          </p:cNvCxnSpPr>
          <p:nvPr/>
        </p:nvCxnSpPr>
        <p:spPr>
          <a:xfrm>
            <a:off x="9433779" y="2108064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6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06614EB6-DE69-4C72-9BFB-228C1B1B87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9043381" y="2336657"/>
            <a:ext cx="1309697" cy="9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5CAD935E-06F4-412C-BB92-846F8168A302}"/>
              </a:ext>
            </a:extLst>
          </p:cNvPr>
          <p:cNvSpPr/>
          <p:nvPr/>
        </p:nvSpPr>
        <p:spPr>
          <a:xfrm>
            <a:off x="10377489" y="2192935"/>
            <a:ext cx="1191353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Arc Gauge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Reading PLC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</a:t>
            </a:r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(ET200-SP x 16)</a:t>
            </a:r>
            <a:br>
              <a:rPr lang="pt-PT" sz="120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</a:b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C9BC912-A91D-450D-8BBE-4B6A87068B9A}"/>
              </a:ext>
            </a:extLst>
          </p:cNvPr>
          <p:cNvSpPr/>
          <p:nvPr/>
        </p:nvSpPr>
        <p:spPr>
          <a:xfrm>
            <a:off x="9765471" y="3467085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Bypass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Valves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E2F8003-9001-41A0-89EE-486588DD41F6}"/>
              </a:ext>
            </a:extLst>
          </p:cNvPr>
          <p:cNvSpPr/>
          <p:nvPr/>
        </p:nvSpPr>
        <p:spPr>
          <a:xfrm>
            <a:off x="6432809" y="3921788"/>
            <a:ext cx="1175214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Cryogenic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Interlocks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23B5443-7249-49EA-881E-173BDC3E4AD2}"/>
              </a:ext>
            </a:extLst>
          </p:cNvPr>
          <p:cNvSpPr/>
          <p:nvPr/>
        </p:nvSpPr>
        <p:spPr>
          <a:xfrm>
            <a:off x="6432809" y="3481018"/>
            <a:ext cx="1175214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LSS Insulation Vacuum Gauges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F8DF291D-974A-4C38-A626-A1E52BAC31C3}"/>
              </a:ext>
            </a:extLst>
          </p:cNvPr>
          <p:cNvSpPr/>
          <p:nvPr/>
        </p:nvSpPr>
        <p:spPr>
          <a:xfrm>
            <a:off x="9760984" y="3946282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Cryogenic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Interlocks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23941DDB-F94A-46D4-B816-AC9ECCE02B17}"/>
              </a:ext>
            </a:extLst>
          </p:cNvPr>
          <p:cNvSpPr/>
          <p:nvPr/>
        </p:nvSpPr>
        <p:spPr>
          <a:xfrm>
            <a:off x="8516136" y="3467912"/>
            <a:ext cx="1162589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Arc Insulation Vacuum Gauges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0D2D84A1-1EE1-41CC-92A1-F5B51D368A5E}"/>
              </a:ext>
            </a:extLst>
          </p:cNvPr>
          <p:cNvSpPr/>
          <p:nvPr/>
        </p:nvSpPr>
        <p:spPr>
          <a:xfrm>
            <a:off x="8516137" y="3938237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Arc Beam Vacuum Gauges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76CE97F-EF93-41E1-8DE1-B58F4D510A8D}"/>
              </a:ext>
            </a:extLst>
          </p:cNvPr>
          <p:cNvCxnSpPr>
            <a:cxnSpLocks/>
          </p:cNvCxnSpPr>
          <p:nvPr/>
        </p:nvCxnSpPr>
        <p:spPr>
          <a:xfrm flipH="1">
            <a:off x="1874553" y="2967968"/>
            <a:ext cx="1529814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67" name="TextBox 46">
            <a:extLst>
              <a:ext uri="{FF2B5EF4-FFF2-40B4-BE49-F238E27FC236}">
                <a16:creationId xmlns:a16="http://schemas.microsoft.com/office/drawing/2014/main" id="{CE3A55B3-6FC0-4C7B-88F9-FD346C50AC60}"/>
              </a:ext>
            </a:extLst>
          </p:cNvPr>
          <p:cNvSpPr txBox="1"/>
          <p:nvPr/>
        </p:nvSpPr>
        <p:spPr>
          <a:xfrm>
            <a:off x="2185548" y="2692263"/>
            <a:ext cx="156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rgbClr val="7030A0"/>
                </a:solidFill>
                <a:latin typeface="Calibri" panose="020F0502020204030204"/>
              </a:rPr>
              <a:t>Profibus (mobile)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47A03-55F7-4DED-9E80-C5E296AC99CF}"/>
              </a:ext>
            </a:extLst>
          </p:cNvPr>
          <p:cNvCxnSpPr>
            <a:cxnSpLocks/>
          </p:cNvCxnSpPr>
          <p:nvPr/>
        </p:nvCxnSpPr>
        <p:spPr>
          <a:xfrm>
            <a:off x="3081629" y="2958241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1E422485-6564-42A8-86A9-F12C68362464}"/>
              </a:ext>
            </a:extLst>
          </p:cNvPr>
          <p:cNvSpPr/>
          <p:nvPr/>
        </p:nvSpPr>
        <p:spPr>
          <a:xfrm>
            <a:off x="2623976" y="3432969"/>
            <a:ext cx="895640" cy="376009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Mobile</a:t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Devices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B125BB9-B813-4047-8613-1A80D725F396}"/>
              </a:ext>
            </a:extLst>
          </p:cNvPr>
          <p:cNvCxnSpPr>
            <a:cxnSpLocks/>
          </p:cNvCxnSpPr>
          <p:nvPr/>
        </p:nvCxnSpPr>
        <p:spPr>
          <a:xfrm>
            <a:off x="4395983" y="1626429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FF5BA0A-99C4-4E16-A0BE-92982A1A918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130" b="5423"/>
          <a:stretch/>
        </p:blipFill>
        <p:spPr>
          <a:xfrm>
            <a:off x="4068871" y="1457640"/>
            <a:ext cx="702353" cy="44076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F0CB992-98AD-4D59-8E2E-61BDE44B4CE8}"/>
              </a:ext>
            </a:extLst>
          </p:cNvPr>
          <p:cNvCxnSpPr>
            <a:cxnSpLocks/>
          </p:cNvCxnSpPr>
          <p:nvPr/>
        </p:nvCxnSpPr>
        <p:spPr>
          <a:xfrm>
            <a:off x="5186288" y="1623387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7F596BB5-9C53-41F5-8493-32C8B55FD2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129" b="5424"/>
          <a:stretch/>
        </p:blipFill>
        <p:spPr>
          <a:xfrm>
            <a:off x="4869336" y="1454598"/>
            <a:ext cx="702353" cy="440756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CF60C17-B26A-4DB8-86D9-6DFDC953C4AD}"/>
              </a:ext>
            </a:extLst>
          </p:cNvPr>
          <p:cNvCxnSpPr>
            <a:cxnSpLocks/>
          </p:cNvCxnSpPr>
          <p:nvPr/>
        </p:nvCxnSpPr>
        <p:spPr>
          <a:xfrm>
            <a:off x="5976593" y="1619682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72" name="Picture 71">
            <a:extLst>
              <a:ext uri="{FF2B5EF4-FFF2-40B4-BE49-F238E27FC236}">
                <a16:creationId xmlns:a16="http://schemas.microsoft.com/office/drawing/2014/main" id="{D2489452-86DB-427B-9806-FD97012F90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129" b="5424"/>
          <a:stretch/>
        </p:blipFill>
        <p:spPr>
          <a:xfrm>
            <a:off x="5664721" y="1450893"/>
            <a:ext cx="702353" cy="440755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2A7AE91-2A4A-4F90-92AE-749C5D1B7526}"/>
              </a:ext>
            </a:extLst>
          </p:cNvPr>
          <p:cNvSpPr/>
          <p:nvPr/>
        </p:nvSpPr>
        <p:spPr>
          <a:xfrm>
            <a:off x="6414798" y="1218977"/>
            <a:ext cx="80137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User</a:t>
            </a:r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</a:t>
            </a: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</a:br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Terminals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</p:txBody>
      </p:sp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70D1444C-294A-4152-A236-2428BE994F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031039"/>
              </p:ext>
            </p:extLst>
          </p:nvPr>
        </p:nvGraphicFramePr>
        <p:xfrm>
          <a:off x="596583" y="5114756"/>
          <a:ext cx="3931629" cy="7670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970315">
                  <a:extLst>
                    <a:ext uri="{9D8B030D-6E8A-4147-A177-3AD203B41FA5}">
                      <a16:colId xmlns:a16="http://schemas.microsoft.com/office/drawing/2014/main" val="2105531493"/>
                    </a:ext>
                  </a:extLst>
                </a:gridCol>
                <a:gridCol w="998290">
                  <a:extLst>
                    <a:ext uri="{9D8B030D-6E8A-4147-A177-3AD203B41FA5}">
                      <a16:colId xmlns:a16="http://schemas.microsoft.com/office/drawing/2014/main" val="1797939239"/>
                    </a:ext>
                  </a:extLst>
                </a:gridCol>
                <a:gridCol w="973123">
                  <a:extLst>
                    <a:ext uri="{9D8B030D-6E8A-4147-A177-3AD203B41FA5}">
                      <a16:colId xmlns:a16="http://schemas.microsoft.com/office/drawing/2014/main" val="3973917850"/>
                    </a:ext>
                  </a:extLst>
                </a:gridCol>
                <a:gridCol w="989901">
                  <a:extLst>
                    <a:ext uri="{9D8B030D-6E8A-4147-A177-3AD203B41FA5}">
                      <a16:colId xmlns:a16="http://schemas.microsoft.com/office/drawing/2014/main" val="114532622"/>
                    </a:ext>
                  </a:extLst>
                </a:gridCol>
              </a:tblGrid>
              <a:tr h="237683"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LHC</a:t>
                      </a:r>
                      <a:endParaRPr lang="en-GB" sz="12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bg1"/>
                          </a:solidFill>
                        </a:rPr>
                        <a:t>SPS</a:t>
                      </a:r>
                      <a:endParaRPr lang="en-US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bg1"/>
                          </a:solidFill>
                        </a:rPr>
                        <a:t>CPS + EXP</a:t>
                      </a: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142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No. of PLCs</a:t>
                      </a:r>
                      <a:endParaRPr lang="en-GB" sz="1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29</a:t>
                      </a:r>
                      <a:endParaRPr lang="en-US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9901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endParaRPr lang="en-GB" sz="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170781"/>
                  </a:ext>
                </a:extLst>
              </a:tr>
            </a:tbl>
          </a:graphicData>
        </a:graphic>
      </p:graphicFrame>
      <p:sp>
        <p:nvSpPr>
          <p:cNvPr id="82" name="TextBox 81">
            <a:extLst>
              <a:ext uri="{FF2B5EF4-FFF2-40B4-BE49-F238E27FC236}">
                <a16:creationId xmlns:a16="http://schemas.microsoft.com/office/drawing/2014/main" id="{C87D3581-5E4E-4C31-B0CB-E93DA11B7A01}"/>
              </a:ext>
            </a:extLst>
          </p:cNvPr>
          <p:cNvSpPr txBox="1"/>
          <p:nvPr/>
        </p:nvSpPr>
        <p:spPr>
          <a:xfrm>
            <a:off x="580678" y="5962579"/>
            <a:ext cx="3931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Number of Vacuum PLCs per Machine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77FF6AA-1B91-461D-ABF0-B475E70D2D4B}"/>
              </a:ext>
            </a:extLst>
          </p:cNvPr>
          <p:cNvSpPr txBox="1"/>
          <p:nvPr/>
        </p:nvSpPr>
        <p:spPr>
          <a:xfrm>
            <a:off x="4960994" y="4755458"/>
            <a:ext cx="70085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Siemens</a:t>
            </a:r>
            <a:r>
              <a:rPr lang="en-US" sz="1600" dirty="0"/>
              <a:t> </a:t>
            </a:r>
            <a:r>
              <a:rPr lang="en-US" sz="1600" b="1" dirty="0"/>
              <a:t>PLCs</a:t>
            </a:r>
            <a:r>
              <a:rPr lang="en-US" sz="1600" dirty="0"/>
              <a:t> exclusively.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Global architecture </a:t>
            </a:r>
            <a:r>
              <a:rPr lang="en-US" sz="1600" b="1" dirty="0"/>
              <a:t>updated during LS2 </a:t>
            </a:r>
            <a:r>
              <a:rPr lang="en-US" sz="1600" dirty="0"/>
              <a:t>(only S7-400s remain from old ICS).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S4-400 PLCs will be replaced during LS3.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S7-400 projects are still </a:t>
            </a:r>
            <a:r>
              <a:rPr lang="en-US" sz="1600" b="1" dirty="0"/>
              <a:t>SIMATIC Manager</a:t>
            </a:r>
            <a:r>
              <a:rPr lang="en-US" sz="1600" dirty="0"/>
              <a:t>. All the rest are </a:t>
            </a:r>
            <a:r>
              <a:rPr lang="en-US" sz="1600" b="1" dirty="0"/>
              <a:t>TIA Portal</a:t>
            </a:r>
            <a:r>
              <a:rPr lang="en-US" sz="1600" dirty="0"/>
              <a:t>.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0DADBD9-B89B-4CB9-A3BB-CADA48137714}"/>
              </a:ext>
            </a:extLst>
          </p:cNvPr>
          <p:cNvCxnSpPr>
            <a:cxnSpLocks/>
          </p:cNvCxnSpPr>
          <p:nvPr/>
        </p:nvCxnSpPr>
        <p:spPr>
          <a:xfrm flipH="1">
            <a:off x="1897284" y="2592696"/>
            <a:ext cx="1529814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85" name="TextBox 46">
            <a:extLst>
              <a:ext uri="{FF2B5EF4-FFF2-40B4-BE49-F238E27FC236}">
                <a16:creationId xmlns:a16="http://schemas.microsoft.com/office/drawing/2014/main" id="{EF07C016-E398-407E-8847-A6496F837517}"/>
              </a:ext>
            </a:extLst>
          </p:cNvPr>
          <p:cNvSpPr txBox="1"/>
          <p:nvPr/>
        </p:nvSpPr>
        <p:spPr>
          <a:xfrm>
            <a:off x="2208279" y="2316991"/>
            <a:ext cx="156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rgbClr val="7030A0"/>
                </a:solidFill>
                <a:latin typeface="Calibri" panose="020F0502020204030204"/>
              </a:rPr>
              <a:t>Profibus (fixed)</a:t>
            </a:r>
          </a:p>
        </p:txBody>
      </p:sp>
      <p:pic>
        <p:nvPicPr>
          <p:cNvPr id="41" name="Picture 2" descr="Lernumgebung Infos CPUs S7-400 - spshaus">
            <a:extLst>
              <a:ext uri="{FF2B5EF4-FFF2-40B4-BE49-F238E27FC236}">
                <a16:creationId xmlns:a16="http://schemas.microsoft.com/office/drawing/2014/main" id="{776C400E-5472-455D-BD97-2BD2F5BFA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840" y="2404927"/>
            <a:ext cx="824620" cy="89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0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Vacuum Control System</a:t>
            </a:r>
          </a:p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(Vacuum SCADA Applications)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676633-6378-4ED8-B360-E5265488F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43" y="1307214"/>
            <a:ext cx="4959870" cy="4683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F74C1D-88A0-48C5-8146-F8755AE53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983" y="1007408"/>
            <a:ext cx="6245157" cy="21451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317D80-A4D6-42C4-A437-1481EDAE95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8983" y="3316840"/>
            <a:ext cx="4328810" cy="33230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AA1EC7-9FF7-42E1-8C38-DE2F8F54AD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44516" y="3771799"/>
            <a:ext cx="1669624" cy="214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3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D29763E-57AD-43EA-A371-0B3B8AA18F3B}"/>
              </a:ext>
            </a:extLst>
          </p:cNvPr>
          <p:cNvSpPr txBox="1"/>
          <p:nvPr/>
        </p:nvSpPr>
        <p:spPr>
          <a:xfrm>
            <a:off x="1" y="168635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Vacuum Control System</a:t>
            </a:r>
          </a:p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(Vacuum Framework)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38467-4DA1-420A-9E91-5650FFBD581B}"/>
              </a:ext>
            </a:extLst>
          </p:cNvPr>
          <p:cNvSpPr txBox="1"/>
          <p:nvPr/>
        </p:nvSpPr>
        <p:spPr>
          <a:xfrm>
            <a:off x="3912394" y="7982815"/>
            <a:ext cx="3455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(</a:t>
            </a:r>
            <a:r>
              <a:rPr lang="en-GB" sz="1200" dirty="0">
                <a:hlinkClick r:id="rId3"/>
              </a:rPr>
              <a:t>EDMS 1576467</a:t>
            </a:r>
            <a:r>
              <a:rPr lang="en-GB" sz="1200" dirty="0"/>
              <a:t>)</a:t>
            </a:r>
          </a:p>
        </p:txBody>
      </p:sp>
      <p:pic>
        <p:nvPicPr>
          <p:cNvPr id="1026" name="Picture 2" descr="Data, database Free Icon of MichaelKirilovskiy">
            <a:extLst>
              <a:ext uri="{FF2B5EF4-FFF2-40B4-BE49-F238E27FC236}">
                <a16:creationId xmlns:a16="http://schemas.microsoft.com/office/drawing/2014/main" id="{8ED77F36-E76F-4569-94D5-FD529C950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11" y="2334878"/>
            <a:ext cx="769296" cy="8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BF0C5E-00BD-4C7E-9D39-59E9082A6605}"/>
              </a:ext>
            </a:extLst>
          </p:cNvPr>
          <p:cNvSpPr txBox="1"/>
          <p:nvPr/>
        </p:nvSpPr>
        <p:spPr>
          <a:xfrm>
            <a:off x="90538" y="3264332"/>
            <a:ext cx="23694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Master DB</a:t>
            </a:r>
          </a:p>
          <a:p>
            <a:pPr algn="ctr"/>
            <a:r>
              <a:rPr lang="en-US" sz="1200" dirty="0"/>
              <a:t>Equipment definitions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5CE480-D412-4C01-821A-96E828C37CC9}"/>
              </a:ext>
            </a:extLst>
          </p:cNvPr>
          <p:cNvSpPr txBox="1"/>
          <p:nvPr/>
        </p:nvSpPr>
        <p:spPr>
          <a:xfrm>
            <a:off x="88429" y="5550997"/>
            <a:ext cx="236946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Machine DBs</a:t>
            </a:r>
          </a:p>
          <a:p>
            <a:pPr algn="ctr"/>
            <a:r>
              <a:rPr lang="en-US" sz="1200" dirty="0"/>
              <a:t>Machine Geometry</a:t>
            </a:r>
          </a:p>
          <a:p>
            <a:pPr algn="ctr"/>
            <a:r>
              <a:rPr lang="en-US" sz="1200" dirty="0"/>
              <a:t>Equipment instances + Config</a:t>
            </a:r>
          </a:p>
          <a:p>
            <a:pPr algn="ctr"/>
            <a:r>
              <a:rPr lang="en-US" sz="1200" dirty="0"/>
              <a:t>PLC Configuration</a:t>
            </a:r>
          </a:p>
          <a:p>
            <a:pPr algn="ctr"/>
            <a:r>
              <a:rPr lang="en-US" sz="1200" dirty="0"/>
              <a:t>…</a:t>
            </a:r>
          </a:p>
        </p:txBody>
      </p:sp>
      <p:pic>
        <p:nvPicPr>
          <p:cNvPr id="14" name="Picture 4" descr="Data, database Free Icon of MichaelKirilovskiy">
            <a:extLst>
              <a:ext uri="{FF2B5EF4-FFF2-40B4-BE49-F238E27FC236}">
                <a16:creationId xmlns:a16="http://schemas.microsoft.com/office/drawing/2014/main" id="{A076D272-ABC7-4041-978A-52756DA8A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15" y="4245592"/>
            <a:ext cx="746600" cy="85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ata, database Free Icon of MichaelKirilovskiy">
            <a:extLst>
              <a:ext uri="{FF2B5EF4-FFF2-40B4-BE49-F238E27FC236}">
                <a16:creationId xmlns:a16="http://schemas.microsoft.com/office/drawing/2014/main" id="{BB7B75AD-CA3E-4B3E-B430-94C03F6FB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38" y="4599030"/>
            <a:ext cx="746600" cy="85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Data, database Free Icon of MichaelKirilovskiy">
            <a:extLst>
              <a:ext uri="{FF2B5EF4-FFF2-40B4-BE49-F238E27FC236}">
                <a16:creationId xmlns:a16="http://schemas.microsoft.com/office/drawing/2014/main" id="{790E3B8F-B704-45CC-8355-3333EC765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92" y="4490405"/>
            <a:ext cx="746600" cy="85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00EF81-9A2F-4C76-A247-141DCE154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1641" y="890080"/>
            <a:ext cx="1887048" cy="12335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BB02DF-737B-424E-9341-FA1FB137E209}"/>
              </a:ext>
            </a:extLst>
          </p:cNvPr>
          <p:cNvSpPr txBox="1"/>
          <p:nvPr/>
        </p:nvSpPr>
        <p:spPr>
          <a:xfrm>
            <a:off x="2043361" y="2132774"/>
            <a:ext cx="23694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VacMaster</a:t>
            </a:r>
            <a:endParaRPr lang="en-US" sz="1400" b="1" dirty="0"/>
          </a:p>
          <a:p>
            <a:pPr algn="ctr"/>
            <a:r>
              <a:rPr lang="en-US" sz="1200" dirty="0"/>
              <a:t>(WebApp)</a:t>
            </a:r>
          </a:p>
        </p:txBody>
      </p:sp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B962723E-3B72-4CBD-8782-82D88AE96380}"/>
              </a:ext>
            </a:extLst>
          </p:cNvPr>
          <p:cNvSpPr/>
          <p:nvPr/>
        </p:nvSpPr>
        <p:spPr>
          <a:xfrm rot="9000000">
            <a:off x="1700348" y="2212349"/>
            <a:ext cx="429623" cy="143097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BAF67E-B66D-4CF0-9F7A-05B471D3E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1931" y="3032305"/>
            <a:ext cx="2761285" cy="18050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E553BD9-3108-48BA-82AC-920F47C4A754}"/>
              </a:ext>
            </a:extLst>
          </p:cNvPr>
          <p:cNvSpPr txBox="1"/>
          <p:nvPr/>
        </p:nvSpPr>
        <p:spPr>
          <a:xfrm>
            <a:off x="3643700" y="4931991"/>
            <a:ext cx="23694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VacDBEditor</a:t>
            </a:r>
            <a:r>
              <a:rPr lang="en-US" sz="1400" b="1" dirty="0"/>
              <a:t> + Exporter</a:t>
            </a:r>
          </a:p>
          <a:p>
            <a:pPr algn="ctr"/>
            <a:r>
              <a:rPr lang="en-US" sz="1200" dirty="0"/>
              <a:t>(WebApp)</a:t>
            </a:r>
          </a:p>
        </p:txBody>
      </p:sp>
      <p:sp>
        <p:nvSpPr>
          <p:cNvPr id="21" name="Arrow: Left-Right 20">
            <a:extLst>
              <a:ext uri="{FF2B5EF4-FFF2-40B4-BE49-F238E27FC236}">
                <a16:creationId xmlns:a16="http://schemas.microsoft.com/office/drawing/2014/main" id="{4F9C177C-67A9-4889-8D03-5F27E157F138}"/>
              </a:ext>
            </a:extLst>
          </p:cNvPr>
          <p:cNvSpPr/>
          <p:nvPr/>
        </p:nvSpPr>
        <p:spPr>
          <a:xfrm rot="9706194">
            <a:off x="2122040" y="4443477"/>
            <a:ext cx="1090441" cy="209316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B5E1784D-6255-4156-98AD-5C93838C80EF}"/>
              </a:ext>
            </a:extLst>
          </p:cNvPr>
          <p:cNvSpPr/>
          <p:nvPr/>
        </p:nvSpPr>
        <p:spPr>
          <a:xfrm rot="11658396">
            <a:off x="2091479" y="3220435"/>
            <a:ext cx="1115460" cy="228340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7FFC6C5-0C8E-42FD-BCDB-02139608FAAB}"/>
              </a:ext>
            </a:extLst>
          </p:cNvPr>
          <p:cNvSpPr/>
          <p:nvPr/>
        </p:nvSpPr>
        <p:spPr>
          <a:xfrm>
            <a:off x="6516507" y="3756775"/>
            <a:ext cx="1035819" cy="41329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735C3A-6041-4409-88FB-0C88336AA89E}"/>
              </a:ext>
            </a:extLst>
          </p:cNvPr>
          <p:cNvSpPr txBox="1"/>
          <p:nvPr/>
        </p:nvSpPr>
        <p:spPr>
          <a:xfrm>
            <a:off x="6417019" y="4149000"/>
            <a:ext cx="1074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Export </a:t>
            </a:r>
            <a:b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Process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19E459-609C-4A65-B62D-B7F85514FC6C}"/>
              </a:ext>
            </a:extLst>
          </p:cNvPr>
          <p:cNvSpPr txBox="1"/>
          <p:nvPr/>
        </p:nvSpPr>
        <p:spPr>
          <a:xfrm>
            <a:off x="7674421" y="1055179"/>
            <a:ext cx="4311484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SCADA Configuration Files</a:t>
            </a:r>
            <a:endParaRPr lang="en-US" dirty="0"/>
          </a:p>
          <a:p>
            <a:endParaRPr lang="en-US" sz="1400" dirty="0"/>
          </a:p>
          <a:p>
            <a:pPr marL="228600" indent="-2286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600" dirty="0"/>
              <a:t>Machine Geometry (synoptic generation)</a:t>
            </a:r>
          </a:p>
          <a:p>
            <a:pPr marL="228600" indent="-2286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600" dirty="0"/>
              <a:t>Equipment instances</a:t>
            </a:r>
          </a:p>
          <a:p>
            <a:pPr marL="228600" indent="-2286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600" dirty="0"/>
              <a:t>PLC Connections</a:t>
            </a:r>
          </a:p>
          <a:p>
            <a:pPr marL="228600" indent="-2286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600" dirty="0"/>
              <a:t>Datapoint + DIP Configurations</a:t>
            </a:r>
          </a:p>
          <a:p>
            <a:pPr marL="228600" indent="-2286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600" dirty="0"/>
              <a:t>…</a:t>
            </a:r>
          </a:p>
          <a:p>
            <a:endParaRPr lang="en-US" sz="1400" dirty="0"/>
          </a:p>
          <a:p>
            <a:endParaRPr lang="en-US" sz="1400" dirty="0"/>
          </a:p>
          <a:p>
            <a:pPr algn="ctr"/>
            <a:r>
              <a:rPr lang="en-US" b="1" dirty="0"/>
              <a:t>PLC Configuration Files</a:t>
            </a:r>
            <a:endParaRPr lang="en-US" dirty="0"/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1030" name="Picture 6" descr="Multiple Files Icons - Download Free Vector Icons | Noun Project">
            <a:extLst>
              <a:ext uri="{FF2B5EF4-FFF2-40B4-BE49-F238E27FC236}">
                <a16:creationId xmlns:a16="http://schemas.microsoft.com/office/drawing/2014/main" id="{906BC15C-39CF-404F-9EE0-5C7C96942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861" y="3647202"/>
            <a:ext cx="746600" cy="74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E2028CC-8F84-43B7-B57C-8F692659E4BE}"/>
              </a:ext>
            </a:extLst>
          </p:cNvPr>
          <p:cNvSpPr txBox="1"/>
          <p:nvPr/>
        </p:nvSpPr>
        <p:spPr>
          <a:xfrm>
            <a:off x="7548430" y="4393802"/>
            <a:ext cx="2369461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Equipment Instances</a:t>
            </a:r>
          </a:p>
          <a:p>
            <a:pPr algn="ctr"/>
            <a:r>
              <a:rPr lang="en-US" sz="1050" dirty="0"/>
              <a:t>(Instance + Global DBs)</a:t>
            </a:r>
          </a:p>
        </p:txBody>
      </p:sp>
      <p:pic>
        <p:nvPicPr>
          <p:cNvPr id="29" name="Picture 6" descr="Multiple Files Icons - Download Free Vector Icons | Noun Project">
            <a:extLst>
              <a:ext uri="{FF2B5EF4-FFF2-40B4-BE49-F238E27FC236}">
                <a16:creationId xmlns:a16="http://schemas.microsoft.com/office/drawing/2014/main" id="{D3DCF94E-839B-460A-8E35-EB85BCEE8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610" y="3636534"/>
            <a:ext cx="746600" cy="74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B26A88E-A449-4D11-877C-9CB7D0375729}"/>
              </a:ext>
            </a:extLst>
          </p:cNvPr>
          <p:cNvSpPr txBox="1"/>
          <p:nvPr/>
        </p:nvSpPr>
        <p:spPr>
          <a:xfrm>
            <a:off x="9579179" y="4383134"/>
            <a:ext cx="2369461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DB Renumbering Lists</a:t>
            </a:r>
          </a:p>
          <a:p>
            <a:pPr algn="ctr"/>
            <a:r>
              <a:rPr lang="en-US" sz="1050" dirty="0"/>
              <a:t>(DB Name &lt;-&gt; Number link)</a:t>
            </a:r>
          </a:p>
        </p:txBody>
      </p:sp>
      <p:pic>
        <p:nvPicPr>
          <p:cNvPr id="31" name="Picture 6" descr="Multiple Files Icons - Download Free Vector Icons | Noun Project">
            <a:extLst>
              <a:ext uri="{FF2B5EF4-FFF2-40B4-BE49-F238E27FC236}">
                <a16:creationId xmlns:a16="http://schemas.microsoft.com/office/drawing/2014/main" id="{81B879F5-657A-478B-9A6C-81C1B835E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861" y="4911900"/>
            <a:ext cx="746600" cy="74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33F0F25-AFAC-4CB5-AC2F-DE4D1035D7BC}"/>
              </a:ext>
            </a:extLst>
          </p:cNvPr>
          <p:cNvSpPr txBox="1"/>
          <p:nvPr/>
        </p:nvSpPr>
        <p:spPr>
          <a:xfrm>
            <a:off x="7548430" y="5658500"/>
            <a:ext cx="2369461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Equipment Calling Functions</a:t>
            </a:r>
          </a:p>
          <a:p>
            <a:pPr algn="ctr"/>
            <a:r>
              <a:rPr lang="en-US" sz="1050" dirty="0"/>
              <a:t>(FCs)</a:t>
            </a:r>
          </a:p>
        </p:txBody>
      </p:sp>
      <p:pic>
        <p:nvPicPr>
          <p:cNvPr id="1032" name="Picture 8" descr="Document, file Free Icon of Office Workers">
            <a:extLst>
              <a:ext uri="{FF2B5EF4-FFF2-40B4-BE49-F238E27FC236}">
                <a16:creationId xmlns:a16="http://schemas.microsoft.com/office/drawing/2014/main" id="{EFF3EEE0-04F8-4710-ACC3-CA02CAD46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746" y="5007654"/>
            <a:ext cx="640177" cy="64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2B25CCD-689C-4E8B-B19D-141F8B683D60}"/>
              </a:ext>
            </a:extLst>
          </p:cNvPr>
          <p:cNvSpPr txBox="1"/>
          <p:nvPr/>
        </p:nvSpPr>
        <p:spPr>
          <a:xfrm>
            <a:off x="9579179" y="5658500"/>
            <a:ext cx="2369461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PLC Summary</a:t>
            </a:r>
          </a:p>
          <a:p>
            <a:pPr algn="ctr"/>
            <a:r>
              <a:rPr lang="en-US" sz="1050" dirty="0"/>
              <a:t>(Global overview of PLCs)</a:t>
            </a:r>
          </a:p>
        </p:txBody>
      </p:sp>
    </p:spTree>
    <p:extLst>
      <p:ext uri="{BB962C8B-B14F-4D97-AF65-F5344CB8AC3E}">
        <p14:creationId xmlns:p14="http://schemas.microsoft.com/office/powerpoint/2010/main" val="255342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5" grpId="0" animBg="1"/>
      <p:bldP spid="20" grpId="0"/>
      <p:bldP spid="21" grpId="0" animBg="1"/>
      <p:bldP spid="22" grpId="0" animBg="1"/>
      <p:bldP spid="17" grpId="0" animBg="1"/>
      <p:bldP spid="24" grpId="0"/>
      <p:bldP spid="25" grpId="0"/>
      <p:bldP spid="28" grpId="0"/>
      <p:bldP spid="30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E537161B-8142-44A1-BE23-FC5915E5A316}"/>
              </a:ext>
            </a:extLst>
          </p:cNvPr>
          <p:cNvSpPr txBox="1"/>
          <p:nvPr/>
        </p:nvSpPr>
        <p:spPr>
          <a:xfrm>
            <a:off x="1" y="168635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Vacuum Framework</a:t>
            </a:r>
          </a:p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(Updating PLCs)</a:t>
            </a:r>
          </a:p>
        </p:txBody>
      </p:sp>
      <p:pic>
        <p:nvPicPr>
          <p:cNvPr id="1026" name="Picture 2" descr="Data, database Free Icon of MichaelKirilovskiy">
            <a:extLst>
              <a:ext uri="{FF2B5EF4-FFF2-40B4-BE49-F238E27FC236}">
                <a16:creationId xmlns:a16="http://schemas.microsoft.com/office/drawing/2014/main" id="{DF51A47A-6F89-4A10-9D7F-E5125D651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635" y="2957551"/>
            <a:ext cx="393088" cy="44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64FCC02-48F7-4803-A48A-9664D6F20E55}"/>
              </a:ext>
            </a:extLst>
          </p:cNvPr>
          <p:cNvSpPr/>
          <p:nvPr/>
        </p:nvSpPr>
        <p:spPr>
          <a:xfrm>
            <a:off x="1577295" y="3130459"/>
            <a:ext cx="973891" cy="10425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12BA27-97CD-4EBA-977E-B0B8C9D66B50}"/>
              </a:ext>
            </a:extLst>
          </p:cNvPr>
          <p:cNvSpPr txBox="1"/>
          <p:nvPr/>
        </p:nvSpPr>
        <p:spPr>
          <a:xfrm>
            <a:off x="613193" y="3419501"/>
            <a:ext cx="1243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Machine </a:t>
            </a:r>
          </a:p>
          <a:p>
            <a:pPr algn="ctr"/>
            <a:r>
              <a:rPr lang="en-US" sz="1400" dirty="0"/>
              <a:t>DB</a:t>
            </a:r>
          </a:p>
        </p:txBody>
      </p:sp>
      <p:pic>
        <p:nvPicPr>
          <p:cNvPr id="1028" name="Picture 4" descr="File icon paper symbol Royalty Free Vector Image">
            <a:extLst>
              <a:ext uri="{FF2B5EF4-FFF2-40B4-BE49-F238E27FC236}">
                <a16:creationId xmlns:a16="http://schemas.microsoft.com/office/drawing/2014/main" id="{33A8038C-2DCF-4765-A6B4-ED09E483D1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8" t="10048" r="14623" b="19334"/>
          <a:stretch/>
        </p:blipFill>
        <p:spPr bwMode="auto">
          <a:xfrm>
            <a:off x="2692963" y="2897975"/>
            <a:ext cx="528762" cy="57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B58523-9D1C-400D-AF2E-2BC8F772DA7C}"/>
              </a:ext>
            </a:extLst>
          </p:cNvPr>
          <p:cNvSpPr txBox="1"/>
          <p:nvPr/>
        </p:nvSpPr>
        <p:spPr>
          <a:xfrm>
            <a:off x="2551187" y="3453418"/>
            <a:ext cx="77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PLC</a:t>
            </a:r>
            <a:br>
              <a:rPr lang="en-US" sz="1400" dirty="0"/>
            </a:br>
            <a:r>
              <a:rPr lang="en-US" sz="1400" dirty="0"/>
              <a:t>Sources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CCCEB5F-7B84-4167-95E2-62D4A9F73378}"/>
              </a:ext>
            </a:extLst>
          </p:cNvPr>
          <p:cNvSpPr/>
          <p:nvPr/>
        </p:nvSpPr>
        <p:spPr>
          <a:xfrm>
            <a:off x="3266839" y="3130459"/>
            <a:ext cx="2150240" cy="10425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Siemens Software TIA Portal - PLC-City - PLC-City">
            <a:extLst>
              <a:ext uri="{FF2B5EF4-FFF2-40B4-BE49-F238E27FC236}">
                <a16:creationId xmlns:a16="http://schemas.microsoft.com/office/drawing/2014/main" id="{B82E8492-FD30-4590-B250-42D8678299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70" r="37398"/>
          <a:stretch/>
        </p:blipFill>
        <p:spPr bwMode="auto">
          <a:xfrm>
            <a:off x="5599997" y="2994635"/>
            <a:ext cx="417443" cy="41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890BFB-2077-4B12-BE64-987C2F0E47B5}"/>
              </a:ext>
            </a:extLst>
          </p:cNvPr>
          <p:cNvSpPr txBox="1"/>
          <p:nvPr/>
        </p:nvSpPr>
        <p:spPr>
          <a:xfrm>
            <a:off x="5184760" y="3460141"/>
            <a:ext cx="1243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PLC Project</a:t>
            </a:r>
            <a:br>
              <a:rPr lang="en-US" sz="1400" dirty="0"/>
            </a:br>
            <a:r>
              <a:rPr lang="en-US" sz="1400" dirty="0"/>
              <a:t>(TIA Portal)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EB0D61-BC2E-40FD-B647-9E5A40759F9C}"/>
              </a:ext>
            </a:extLst>
          </p:cNvPr>
          <p:cNvSpPr txBox="1"/>
          <p:nvPr/>
        </p:nvSpPr>
        <p:spPr>
          <a:xfrm>
            <a:off x="1663601" y="3258698"/>
            <a:ext cx="738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Export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92B622-F997-4863-8CCF-1C0F92506975}"/>
              </a:ext>
            </a:extLst>
          </p:cNvPr>
          <p:cNvSpPr txBox="1"/>
          <p:nvPr/>
        </p:nvSpPr>
        <p:spPr>
          <a:xfrm>
            <a:off x="3358452" y="3293438"/>
            <a:ext cx="1807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Find correct 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Import into Project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09E660-AE8E-4DED-B555-216B47AACB6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0568" y="4798140"/>
            <a:ext cx="408019" cy="4155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C8B9DD1-8BF8-4A42-9F55-707357AF2843}"/>
              </a:ext>
            </a:extLst>
          </p:cNvPr>
          <p:cNvSpPr txBox="1"/>
          <p:nvPr/>
        </p:nvSpPr>
        <p:spPr>
          <a:xfrm>
            <a:off x="882566" y="4775106"/>
            <a:ext cx="2911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Update time per PLC : 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5~7 minutes</a:t>
            </a:r>
          </a:p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Complete LHC Update: &gt; 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3 FTE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for 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1 day</a:t>
            </a:r>
            <a:endParaRPr lang="en-US" sz="1000" b="1" dirty="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77B485-18BE-41C4-99DF-83D58FAA14DA}"/>
              </a:ext>
            </a:extLst>
          </p:cNvPr>
          <p:cNvSpPr txBox="1"/>
          <p:nvPr/>
        </p:nvSpPr>
        <p:spPr>
          <a:xfrm>
            <a:off x="491105" y="5363473"/>
            <a:ext cx="367094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Repetitive, frustrating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Hard to finish full update in a day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Will become worse with system growth</a:t>
            </a: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773292BC-117C-441F-A7ED-52B9321FCC8F}"/>
              </a:ext>
            </a:extLst>
          </p:cNvPr>
          <p:cNvSpPr/>
          <p:nvPr/>
        </p:nvSpPr>
        <p:spPr>
          <a:xfrm>
            <a:off x="6216505" y="3149122"/>
            <a:ext cx="2150240" cy="10425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A98F19-A240-4EA5-8DE6-E7A1AEF6233C}"/>
              </a:ext>
            </a:extLst>
          </p:cNvPr>
          <p:cNvSpPr txBox="1"/>
          <p:nvPr/>
        </p:nvSpPr>
        <p:spPr>
          <a:xfrm>
            <a:off x="6425258" y="3345696"/>
            <a:ext cx="1807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Compile DBs + FCs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Renumber Blocks</a:t>
            </a:r>
          </a:p>
        </p:txBody>
      </p:sp>
      <p:pic>
        <p:nvPicPr>
          <p:cNvPr id="39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F1A8E194-FA35-410E-AF0D-271E5710F6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10651467" y="2897975"/>
            <a:ext cx="1008319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457C507-FF57-46AD-8E19-A24EA2D54B68}"/>
              </a:ext>
            </a:extLst>
          </p:cNvPr>
          <p:cNvSpPr txBox="1"/>
          <p:nvPr/>
        </p:nvSpPr>
        <p:spPr>
          <a:xfrm>
            <a:off x="10408842" y="3728959"/>
            <a:ext cx="1442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Production PLC</a:t>
            </a:r>
            <a:br>
              <a:rPr lang="en-US" sz="1400" b="1" dirty="0"/>
            </a:br>
            <a:endParaRPr lang="en-US" sz="1400" b="1" dirty="0"/>
          </a:p>
        </p:txBody>
      </p:sp>
      <p:pic>
        <p:nvPicPr>
          <p:cNvPr id="41" name="Picture 6" descr="Siemens Software TIA Portal - PLC-City - PLC-City">
            <a:extLst>
              <a:ext uri="{FF2B5EF4-FFF2-40B4-BE49-F238E27FC236}">
                <a16:creationId xmlns:a16="http://schemas.microsoft.com/office/drawing/2014/main" id="{D4C8E444-38FE-4F10-8CD2-779E3DA365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70" r="37398"/>
          <a:stretch/>
        </p:blipFill>
        <p:spPr bwMode="auto">
          <a:xfrm>
            <a:off x="5597602" y="1775289"/>
            <a:ext cx="417443" cy="41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3B5AEF9-5F44-49CB-ACB7-C281723CB520}"/>
              </a:ext>
            </a:extLst>
          </p:cNvPr>
          <p:cNvSpPr txBox="1"/>
          <p:nvPr/>
        </p:nvSpPr>
        <p:spPr>
          <a:xfrm>
            <a:off x="4668015" y="1181719"/>
            <a:ext cx="2276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Vacuum Framework </a:t>
            </a:r>
          </a:p>
          <a:p>
            <a:pPr algn="ctr"/>
            <a:r>
              <a:rPr lang="en-US" sz="1400" dirty="0"/>
              <a:t>Baseline Project</a:t>
            </a:r>
            <a:br>
              <a:rPr lang="en-US" sz="1400" dirty="0"/>
            </a:br>
            <a:endParaRPr lang="en-US" sz="1400" dirty="0"/>
          </a:p>
        </p:txBody>
      </p:sp>
      <p:pic>
        <p:nvPicPr>
          <p:cNvPr id="2050" name="Picture 2" descr="Move Project From One SVN Repository To Another One">
            <a:extLst>
              <a:ext uri="{FF2B5EF4-FFF2-40B4-BE49-F238E27FC236}">
                <a16:creationId xmlns:a16="http://schemas.microsoft.com/office/drawing/2014/main" id="{34442DDE-BB14-4AD5-98D3-DC2B2A4A5E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23009"/>
          <a:stretch/>
        </p:blipFill>
        <p:spPr bwMode="auto">
          <a:xfrm>
            <a:off x="3266839" y="1660938"/>
            <a:ext cx="835228" cy="69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C55F51C3-1F9E-4488-9E64-2E4D02C95DAF}"/>
              </a:ext>
            </a:extLst>
          </p:cNvPr>
          <p:cNvSpPr/>
          <p:nvPr/>
        </p:nvSpPr>
        <p:spPr>
          <a:xfrm>
            <a:off x="4278588" y="1890459"/>
            <a:ext cx="1119673" cy="195943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6FF04CC5-63E4-4CC9-8C93-03355164770F}"/>
              </a:ext>
            </a:extLst>
          </p:cNvPr>
          <p:cNvSpPr/>
          <p:nvPr/>
        </p:nvSpPr>
        <p:spPr>
          <a:xfrm rot="5400000">
            <a:off x="5547225" y="2512603"/>
            <a:ext cx="518194" cy="14623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E76BFFE-EA5A-484A-AF12-5D6081A147FA}"/>
              </a:ext>
            </a:extLst>
          </p:cNvPr>
          <p:cNvSpPr txBox="1"/>
          <p:nvPr/>
        </p:nvSpPr>
        <p:spPr>
          <a:xfrm>
            <a:off x="5935986" y="2307075"/>
            <a:ext cx="18070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Copy Baseline</a:t>
            </a:r>
          </a:p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(if required)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85D0C-B837-45C9-A8A0-D18027775DBA}"/>
              </a:ext>
            </a:extLst>
          </p:cNvPr>
          <p:cNvSpPr txBox="1"/>
          <p:nvPr/>
        </p:nvSpPr>
        <p:spPr>
          <a:xfrm>
            <a:off x="2385300" y="1113398"/>
            <a:ext cx="2276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VacPLC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Repository</a:t>
            </a:r>
            <a:br>
              <a:rPr lang="en-US" sz="1400" dirty="0"/>
            </a:br>
            <a:endParaRPr lang="en-US" sz="1400" dirty="0"/>
          </a:p>
        </p:txBody>
      </p:sp>
      <p:pic>
        <p:nvPicPr>
          <p:cNvPr id="46" name="Picture 2" descr="Move Project From One SVN Repository To Another One">
            <a:extLst>
              <a:ext uri="{FF2B5EF4-FFF2-40B4-BE49-F238E27FC236}">
                <a16:creationId xmlns:a16="http://schemas.microsoft.com/office/drawing/2014/main" id="{62FD872D-44BF-4C04-9FC5-F6792F248E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23009"/>
          <a:stretch/>
        </p:blipFill>
        <p:spPr bwMode="auto">
          <a:xfrm>
            <a:off x="5523352" y="5085997"/>
            <a:ext cx="835228" cy="69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7772CCA5-5C13-4A4F-A520-042F142C334B}"/>
              </a:ext>
            </a:extLst>
          </p:cNvPr>
          <p:cNvSpPr txBox="1"/>
          <p:nvPr/>
        </p:nvSpPr>
        <p:spPr>
          <a:xfrm>
            <a:off x="4657024" y="5735502"/>
            <a:ext cx="22766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ICMDev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Repository</a:t>
            </a:r>
          </a:p>
          <a:p>
            <a:pPr algn="ctr"/>
            <a:r>
              <a:rPr lang="en-US" sz="1400" dirty="0"/>
              <a:t>(Production PLC Projects)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E278743A-9F35-46FD-B3CD-FE9ACE481985}"/>
              </a:ext>
            </a:extLst>
          </p:cNvPr>
          <p:cNvSpPr/>
          <p:nvPr/>
        </p:nvSpPr>
        <p:spPr>
          <a:xfrm rot="16200000">
            <a:off x="5359930" y="4401602"/>
            <a:ext cx="893497" cy="20064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D3F181-3CB4-4B44-AC3F-5E150C225D38}"/>
              </a:ext>
            </a:extLst>
          </p:cNvPr>
          <p:cNvSpPr txBox="1"/>
          <p:nvPr/>
        </p:nvSpPr>
        <p:spPr>
          <a:xfrm>
            <a:off x="5940966" y="4303711"/>
            <a:ext cx="1807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Checkout Production</a:t>
            </a:r>
          </a:p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PLC Projects</a:t>
            </a:r>
          </a:p>
        </p:txBody>
      </p:sp>
      <p:pic>
        <p:nvPicPr>
          <p:cNvPr id="50" name="Picture 6" descr="Siemens Software TIA Portal - PLC-City - PLC-City">
            <a:extLst>
              <a:ext uri="{FF2B5EF4-FFF2-40B4-BE49-F238E27FC236}">
                <a16:creationId xmlns:a16="http://schemas.microsoft.com/office/drawing/2014/main" id="{60B846EA-03CE-4A19-81F3-CD80579801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70" r="37398"/>
          <a:stretch/>
        </p:blipFill>
        <p:spPr bwMode="auto">
          <a:xfrm>
            <a:off x="8654373" y="3008465"/>
            <a:ext cx="417443" cy="41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C0E2E77C-CAA5-4F50-A417-BC2A48DCE91E}"/>
              </a:ext>
            </a:extLst>
          </p:cNvPr>
          <p:cNvSpPr txBox="1"/>
          <p:nvPr/>
        </p:nvSpPr>
        <p:spPr>
          <a:xfrm>
            <a:off x="8239136" y="3473971"/>
            <a:ext cx="1243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Updated PLC Project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1D7988C2-DC56-4EC9-B10A-39E07E1347E3}"/>
              </a:ext>
            </a:extLst>
          </p:cNvPr>
          <p:cNvSpPr/>
          <p:nvPr/>
        </p:nvSpPr>
        <p:spPr>
          <a:xfrm>
            <a:off x="9353858" y="3130459"/>
            <a:ext cx="1105752" cy="15312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68F239B-C77F-4AE9-B54B-A8555CB4D1C5}"/>
              </a:ext>
            </a:extLst>
          </p:cNvPr>
          <p:cNvSpPr txBox="1"/>
          <p:nvPr/>
        </p:nvSpPr>
        <p:spPr>
          <a:xfrm>
            <a:off x="9500926" y="3306252"/>
            <a:ext cx="835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Deploy</a:t>
            </a:r>
          </a:p>
        </p:txBody>
      </p:sp>
      <p:sp>
        <p:nvSpPr>
          <p:cNvPr id="18" name="Arrow: Bent-Up 17">
            <a:extLst>
              <a:ext uri="{FF2B5EF4-FFF2-40B4-BE49-F238E27FC236}">
                <a16:creationId xmlns:a16="http://schemas.microsoft.com/office/drawing/2014/main" id="{86044CCE-F1E0-486B-9DC9-51E7EEA48C62}"/>
              </a:ext>
            </a:extLst>
          </p:cNvPr>
          <p:cNvSpPr/>
          <p:nvPr/>
        </p:nvSpPr>
        <p:spPr>
          <a:xfrm rot="5400000" flipV="1">
            <a:off x="6920396" y="3739853"/>
            <a:ext cx="1645243" cy="2275888"/>
          </a:xfrm>
          <a:prstGeom prst="bentUpArrow">
            <a:avLst>
              <a:gd name="adj1" fmla="val 7814"/>
              <a:gd name="adj2" fmla="val 8573"/>
              <a:gd name="adj3" fmla="val 93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dk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EB6FC8-A85A-4424-9E17-103DE99C98E5}"/>
              </a:ext>
            </a:extLst>
          </p:cNvPr>
          <p:cNvSpPr txBox="1"/>
          <p:nvPr/>
        </p:nvSpPr>
        <p:spPr>
          <a:xfrm>
            <a:off x="8936949" y="4621217"/>
            <a:ext cx="835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Commit</a:t>
            </a:r>
          </a:p>
        </p:txBody>
      </p:sp>
    </p:spTree>
    <p:extLst>
      <p:ext uri="{BB962C8B-B14F-4D97-AF65-F5344CB8AC3E}">
        <p14:creationId xmlns:p14="http://schemas.microsoft.com/office/powerpoint/2010/main" val="375286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9" grpId="0"/>
      <p:bldP spid="10" grpId="0" animBg="1"/>
      <p:bldP spid="12" grpId="0"/>
      <p:bldP spid="17" grpId="0"/>
      <p:bldP spid="19" grpId="0"/>
      <p:bldP spid="25" grpId="0"/>
      <p:bldP spid="27" grpId="0"/>
      <p:bldP spid="36" grpId="0" animBg="1"/>
      <p:bldP spid="37" grpId="0"/>
      <p:bldP spid="40" grpId="0"/>
      <p:bldP spid="42" grpId="0"/>
      <p:bldP spid="14" grpId="0" animBg="1"/>
      <p:bldP spid="43" grpId="0" animBg="1"/>
      <p:bldP spid="44" grpId="0"/>
      <p:bldP spid="45" grpId="0"/>
      <p:bldP spid="47" grpId="0"/>
      <p:bldP spid="48" grpId="0" animBg="1"/>
      <p:bldP spid="49" grpId="0"/>
      <p:bldP spid="51" grpId="0"/>
      <p:bldP spid="52" grpId="0" animBg="1"/>
      <p:bldP spid="53" grpId="0"/>
      <p:bldP spid="18" grpId="0" animBg="1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E537161B-8142-44A1-BE23-FC5915E5A316}"/>
              </a:ext>
            </a:extLst>
          </p:cNvPr>
          <p:cNvSpPr txBox="1"/>
          <p:nvPr/>
        </p:nvSpPr>
        <p:spPr>
          <a:xfrm>
            <a:off x="1" y="168635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Automating Control System Updates</a:t>
            </a:r>
          </a:p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(Freeing resources and avoiding repetitive work)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0CEDE5-5493-4309-B56E-118B75239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05" y="1201187"/>
            <a:ext cx="4533364" cy="37922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493B517-D05F-4472-8587-16622EF55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420" y="1200417"/>
            <a:ext cx="4275442" cy="379223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ED69E33-FE08-4DD6-B3B3-8A70B09D8017}"/>
              </a:ext>
            </a:extLst>
          </p:cNvPr>
          <p:cNvSpPr txBox="1"/>
          <p:nvPr/>
        </p:nvSpPr>
        <p:spPr>
          <a:xfrm>
            <a:off x="1094629" y="5070712"/>
            <a:ext cx="348516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TIA Portal Vacuum Updater</a:t>
            </a:r>
          </a:p>
          <a:p>
            <a:pPr algn="ctr">
              <a:spcAft>
                <a:spcPts val="600"/>
              </a:spcAft>
            </a:pPr>
            <a:r>
              <a:rPr lang="en-US" sz="1000" dirty="0"/>
              <a:t>(Generic PLCs)</a:t>
            </a:r>
          </a:p>
          <a:p>
            <a:r>
              <a:rPr lang="en-US" sz="1200" dirty="0"/>
              <a:t>Automates all the main phases of a PLC update.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FC6CC0-5CF1-4580-959C-31BB3907B1C9}"/>
              </a:ext>
            </a:extLst>
          </p:cNvPr>
          <p:cNvSpPr txBox="1"/>
          <p:nvPr/>
        </p:nvSpPr>
        <p:spPr>
          <a:xfrm>
            <a:off x="7513151" y="5089374"/>
            <a:ext cx="3613303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TIA Portal VPG Manager</a:t>
            </a:r>
          </a:p>
          <a:p>
            <a:pPr algn="ctr">
              <a:spcAft>
                <a:spcPts val="600"/>
              </a:spcAft>
            </a:pPr>
            <a:r>
              <a:rPr lang="en-US" sz="1000" dirty="0"/>
              <a:t>(LHC VPG PLCs)</a:t>
            </a:r>
          </a:p>
          <a:p>
            <a:r>
              <a:rPr lang="en-US" sz="1200" dirty="0"/>
              <a:t>Integrates with CERN </a:t>
            </a:r>
            <a:r>
              <a:rPr lang="en-US" sz="1200" dirty="0" err="1"/>
              <a:t>LanDB</a:t>
            </a:r>
            <a:r>
              <a:rPr lang="en-US" sz="1200" dirty="0"/>
              <a:t> to configure VPG projects.</a:t>
            </a:r>
          </a:p>
        </p:txBody>
      </p:sp>
      <p:pic>
        <p:nvPicPr>
          <p:cNvPr id="5" name="Picture 2" descr="HOW TO GET STARTED WITH GITHUB(OPEN SOURCE)? | by Srimathi Jagadeesan |  hackgenius | Medium">
            <a:extLst>
              <a:ext uri="{FF2B5EF4-FFF2-40B4-BE49-F238E27FC236}">
                <a16:creationId xmlns:a16="http://schemas.microsoft.com/office/drawing/2014/main" id="{DA4F0121-70D9-4DF6-BB3F-74742D3323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5" r="20444"/>
          <a:stretch/>
        </p:blipFill>
        <p:spPr bwMode="auto">
          <a:xfrm>
            <a:off x="5884548" y="2625140"/>
            <a:ext cx="470294" cy="47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35F900E-F9AE-490C-845C-DDB9055B4E74}"/>
              </a:ext>
            </a:extLst>
          </p:cNvPr>
          <p:cNvSpPr txBox="1"/>
          <p:nvPr/>
        </p:nvSpPr>
        <p:spPr>
          <a:xfrm>
            <a:off x="4716774" y="3096239"/>
            <a:ext cx="280584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Available in CERN </a:t>
            </a:r>
          </a:p>
          <a:p>
            <a:pPr algn="ctr"/>
            <a:r>
              <a:rPr lang="en-US" sz="1500" b="1" dirty="0"/>
              <a:t>repositories</a:t>
            </a:r>
          </a:p>
          <a:p>
            <a:pPr algn="ctr"/>
            <a:endParaRPr lang="en-US" sz="15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88D6FB-5A00-4004-991D-35351774D3DB}"/>
              </a:ext>
            </a:extLst>
          </p:cNvPr>
          <p:cNvSpPr txBox="1"/>
          <p:nvPr/>
        </p:nvSpPr>
        <p:spPr>
          <a:xfrm>
            <a:off x="3042926" y="5783186"/>
            <a:ext cx="6097554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Live Demo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(Applications + Implementation)</a:t>
            </a:r>
          </a:p>
        </p:txBody>
      </p:sp>
    </p:spTree>
    <p:extLst>
      <p:ext uri="{BB962C8B-B14F-4D97-AF65-F5344CB8AC3E}">
        <p14:creationId xmlns:p14="http://schemas.microsoft.com/office/powerpoint/2010/main" val="16835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E537161B-8142-44A1-BE23-FC5915E5A316}"/>
              </a:ext>
            </a:extLst>
          </p:cNvPr>
          <p:cNvSpPr txBox="1"/>
          <p:nvPr/>
        </p:nvSpPr>
        <p:spPr>
          <a:xfrm>
            <a:off x="0" y="241773"/>
            <a:ext cx="12191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Continuous Integration</a:t>
            </a:r>
          </a:p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(Proposed Architecture)</a:t>
            </a:r>
          </a:p>
        </p:txBody>
      </p:sp>
      <p:pic>
        <p:nvPicPr>
          <p:cNvPr id="1026" name="Picture 2" descr="value, server Icon">
            <a:extLst>
              <a:ext uri="{FF2B5EF4-FFF2-40B4-BE49-F238E27FC236}">
                <a16:creationId xmlns:a16="http://schemas.microsoft.com/office/drawing/2014/main" id="{28745F40-79C5-4F64-B40A-53012D941A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6" t="1231" r="16622" b="1031"/>
          <a:stretch/>
        </p:blipFill>
        <p:spPr bwMode="auto">
          <a:xfrm>
            <a:off x="5560874" y="1127642"/>
            <a:ext cx="530189" cy="77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6673C81-60D0-45A1-A727-2C167EAD0801}"/>
              </a:ext>
            </a:extLst>
          </p:cNvPr>
          <p:cNvSpPr/>
          <p:nvPr/>
        </p:nvSpPr>
        <p:spPr>
          <a:xfrm>
            <a:off x="5422790" y="2020824"/>
            <a:ext cx="3419458" cy="2852928"/>
          </a:xfrm>
          <a:prstGeom prst="roundRect">
            <a:avLst>
              <a:gd name="adj" fmla="val 342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27C302-4289-4735-ABB8-1DB7D216E2BA}"/>
              </a:ext>
            </a:extLst>
          </p:cNvPr>
          <p:cNvSpPr txBox="1"/>
          <p:nvPr/>
        </p:nvSpPr>
        <p:spPr>
          <a:xfrm>
            <a:off x="6171205" y="1145268"/>
            <a:ext cx="27530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PLC Compilation Server</a:t>
            </a:r>
            <a:br>
              <a:rPr lang="en-US" sz="1400" dirty="0"/>
            </a:br>
            <a:r>
              <a:rPr lang="en-US" sz="1200" dirty="0"/>
              <a:t>Windows 10 </a:t>
            </a:r>
          </a:p>
          <a:p>
            <a:r>
              <a:rPr lang="en-US" sz="1200" dirty="0"/>
              <a:t>OpenStack VM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F585E0D-3E9B-480E-9D61-2BC88F164C82}"/>
              </a:ext>
            </a:extLst>
          </p:cNvPr>
          <p:cNvSpPr/>
          <p:nvPr/>
        </p:nvSpPr>
        <p:spPr>
          <a:xfrm>
            <a:off x="5721495" y="2323465"/>
            <a:ext cx="2834705" cy="785103"/>
          </a:xfrm>
          <a:prstGeom prst="roundRect">
            <a:avLst>
              <a:gd name="adj" fmla="val 3423"/>
            </a:avLst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016345-A0E7-4095-A0BE-6F57A82F6585}"/>
              </a:ext>
            </a:extLst>
          </p:cNvPr>
          <p:cNvSpPr txBox="1"/>
          <p:nvPr/>
        </p:nvSpPr>
        <p:spPr>
          <a:xfrm>
            <a:off x="6709309" y="2398014"/>
            <a:ext cx="18103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MS .NET Webservice</a:t>
            </a:r>
            <a:br>
              <a:rPr lang="en-US" sz="1400" dirty="0"/>
            </a:br>
            <a:r>
              <a:rPr lang="en-US" sz="1200" dirty="0"/>
              <a:t>Orchestrates update procedure.</a:t>
            </a:r>
          </a:p>
        </p:txBody>
      </p:sp>
      <p:pic>
        <p:nvPicPr>
          <p:cNvPr id="18" name="Picture 6" descr="Siemens Software TIA Portal - PLC-City - PLC-City">
            <a:extLst>
              <a:ext uri="{FF2B5EF4-FFF2-40B4-BE49-F238E27FC236}">
                <a16:creationId xmlns:a16="http://schemas.microsoft.com/office/drawing/2014/main" id="{CD11BA40-25DC-41E9-9FF2-FD07C0D987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70" r="37398"/>
          <a:stretch/>
        </p:blipFill>
        <p:spPr bwMode="auto">
          <a:xfrm>
            <a:off x="7547710" y="3656185"/>
            <a:ext cx="605782" cy="59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fied Threat Management (UTM) Solutions for Small Medium ">
            <a:extLst>
              <a:ext uri="{FF2B5EF4-FFF2-40B4-BE49-F238E27FC236}">
                <a16:creationId xmlns:a16="http://schemas.microsoft.com/office/drawing/2014/main" id="{772C8681-FCE6-407C-94B7-3693E485C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969" y="3470569"/>
            <a:ext cx="690472" cy="6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DEFBA4E-6C93-4AE4-AC5A-980611C83716}"/>
              </a:ext>
            </a:extLst>
          </p:cNvPr>
          <p:cNvSpPr txBox="1"/>
          <p:nvPr/>
        </p:nvSpPr>
        <p:spPr>
          <a:xfrm>
            <a:off x="5560840" y="4204337"/>
            <a:ext cx="1508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Shared Folder</a:t>
            </a:r>
            <a:br>
              <a:rPr lang="en-US" sz="1400" b="1" dirty="0"/>
            </a:br>
            <a:r>
              <a:rPr lang="en-US" sz="1000" dirty="0"/>
              <a:t>SMB, </a:t>
            </a:r>
            <a:r>
              <a:rPr lang="en-US" sz="1000" dirty="0" err="1"/>
              <a:t>dfs</a:t>
            </a:r>
            <a:r>
              <a:rPr lang="en-US" sz="1000" dirty="0"/>
              <a:t>, </a:t>
            </a:r>
            <a:r>
              <a:rPr lang="en-US" sz="1000" dirty="0" err="1"/>
              <a:t>CERNbox</a:t>
            </a:r>
            <a:r>
              <a:rPr lang="en-US" sz="1000" dirty="0"/>
              <a:t> (TBD)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A5283CE-47D7-4968-8C40-BC6F441972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2135" y="2085708"/>
            <a:ext cx="1928451" cy="12606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6786E09-96E6-442D-B583-FC2992CB51C8}"/>
              </a:ext>
            </a:extLst>
          </p:cNvPr>
          <p:cNvSpPr txBox="1"/>
          <p:nvPr/>
        </p:nvSpPr>
        <p:spPr>
          <a:xfrm>
            <a:off x="1763873" y="3391634"/>
            <a:ext cx="22340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VacDBEditor</a:t>
            </a:r>
            <a:r>
              <a:rPr lang="en-US" sz="1400" b="1" dirty="0"/>
              <a:t> + Exporter</a:t>
            </a:r>
          </a:p>
          <a:p>
            <a:pPr algn="ctr"/>
            <a:r>
              <a:rPr lang="en-US" sz="1200" dirty="0"/>
              <a:t>(WebApp)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EB6B1A4A-7AAC-4A79-8235-E4283F35E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7" y="2373248"/>
            <a:ext cx="738664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FE6A9CC-DBA5-4B07-A708-3987B427D067}"/>
              </a:ext>
            </a:extLst>
          </p:cNvPr>
          <p:cNvSpPr txBox="1"/>
          <p:nvPr/>
        </p:nvSpPr>
        <p:spPr>
          <a:xfrm>
            <a:off x="268256" y="3049252"/>
            <a:ext cx="586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User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2E7109D-B08D-44F8-84B2-659E5C10C413}"/>
              </a:ext>
            </a:extLst>
          </p:cNvPr>
          <p:cNvSpPr/>
          <p:nvPr/>
        </p:nvSpPr>
        <p:spPr>
          <a:xfrm>
            <a:off x="1025208" y="2646476"/>
            <a:ext cx="738665" cy="16334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17BC09-CD88-422C-8B7B-F185582AF785}"/>
              </a:ext>
            </a:extLst>
          </p:cNvPr>
          <p:cNvSpPr txBox="1"/>
          <p:nvPr/>
        </p:nvSpPr>
        <p:spPr>
          <a:xfrm>
            <a:off x="997777" y="2833809"/>
            <a:ext cx="738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Trigger Update</a:t>
            </a:r>
          </a:p>
        </p:txBody>
      </p:sp>
      <p:pic>
        <p:nvPicPr>
          <p:cNvPr id="28" name="Picture 4" descr="File icon paper symbol Royalty Free Vector Image">
            <a:extLst>
              <a:ext uri="{FF2B5EF4-FFF2-40B4-BE49-F238E27FC236}">
                <a16:creationId xmlns:a16="http://schemas.microsoft.com/office/drawing/2014/main" id="{7DC22078-7E06-4F17-967A-7F0EA59411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8" t="10048" r="14623" b="19334"/>
          <a:stretch/>
        </p:blipFill>
        <p:spPr bwMode="auto">
          <a:xfrm>
            <a:off x="4353098" y="3519025"/>
            <a:ext cx="528762" cy="57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6AE6761-E520-4A29-9273-4397B3F2DDD2}"/>
              </a:ext>
            </a:extLst>
          </p:cNvPr>
          <p:cNvSpPr txBox="1"/>
          <p:nvPr/>
        </p:nvSpPr>
        <p:spPr>
          <a:xfrm>
            <a:off x="3924699" y="4044059"/>
            <a:ext cx="13857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PLC Sources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97D6E242-41DB-41FD-9ABD-F1AF69254705}"/>
              </a:ext>
            </a:extLst>
          </p:cNvPr>
          <p:cNvSpPr/>
          <p:nvPr/>
        </p:nvSpPr>
        <p:spPr>
          <a:xfrm rot="1037484">
            <a:off x="3926917" y="3291712"/>
            <a:ext cx="1838976" cy="22766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B744408D-022F-4C46-A189-A56E274BBAD6}"/>
              </a:ext>
            </a:extLst>
          </p:cNvPr>
          <p:cNvSpPr/>
          <p:nvPr/>
        </p:nvSpPr>
        <p:spPr>
          <a:xfrm>
            <a:off x="3940669" y="2398014"/>
            <a:ext cx="1703221" cy="18622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329479-961E-40A1-ADEB-D3DBFCF130E8}"/>
              </a:ext>
            </a:extLst>
          </p:cNvPr>
          <p:cNvSpPr txBox="1"/>
          <p:nvPr/>
        </p:nvSpPr>
        <p:spPr>
          <a:xfrm>
            <a:off x="4022303" y="2543342"/>
            <a:ext cx="1385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(REST)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0DB422-83CF-4413-835F-B466F6F26A82}"/>
              </a:ext>
            </a:extLst>
          </p:cNvPr>
          <p:cNvSpPr txBox="1"/>
          <p:nvPr/>
        </p:nvSpPr>
        <p:spPr>
          <a:xfrm>
            <a:off x="3863064" y="2136404"/>
            <a:ext cx="16422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Request project updates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099C05-6FC2-49B1-9DDC-19CBCF3B706F}"/>
              </a:ext>
            </a:extLst>
          </p:cNvPr>
          <p:cNvSpPr txBox="1"/>
          <p:nvPr/>
        </p:nvSpPr>
        <p:spPr>
          <a:xfrm>
            <a:off x="7452409" y="4341497"/>
            <a:ext cx="927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TIA Portal</a:t>
            </a:r>
            <a:br>
              <a:rPr lang="en-US" sz="1400" b="1" dirty="0"/>
            </a:br>
            <a:r>
              <a:rPr lang="en-US" sz="1000" dirty="0"/>
              <a:t>(no UI)</a:t>
            </a:r>
          </a:p>
        </p:txBody>
      </p:sp>
      <p:pic>
        <p:nvPicPr>
          <p:cNvPr id="39" name="Picture 2" descr="Move Project From One SVN Repository To Another One">
            <a:extLst>
              <a:ext uri="{FF2B5EF4-FFF2-40B4-BE49-F238E27FC236}">
                <a16:creationId xmlns:a16="http://schemas.microsoft.com/office/drawing/2014/main" id="{13C07D73-A2F7-43D3-B46A-D5BD95E9C9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23009"/>
          <a:stretch/>
        </p:blipFill>
        <p:spPr bwMode="auto">
          <a:xfrm>
            <a:off x="5145692" y="5401438"/>
            <a:ext cx="835228" cy="69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87B2695-5CF8-4CB4-A768-09AFF9952620}"/>
              </a:ext>
            </a:extLst>
          </p:cNvPr>
          <p:cNvSpPr txBox="1"/>
          <p:nvPr/>
        </p:nvSpPr>
        <p:spPr>
          <a:xfrm>
            <a:off x="4790520" y="6105326"/>
            <a:ext cx="13831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Production </a:t>
            </a:r>
          </a:p>
          <a:p>
            <a:pPr algn="ctr"/>
            <a:r>
              <a:rPr lang="en-US" sz="1100" b="1" dirty="0"/>
              <a:t>PLC Projects</a:t>
            </a:r>
            <a:r>
              <a:rPr lang="en-US" sz="1100" dirty="0"/>
              <a:t> </a:t>
            </a:r>
          </a:p>
        </p:txBody>
      </p:sp>
      <p:pic>
        <p:nvPicPr>
          <p:cNvPr id="41" name="Picture 2" descr="Move Project From One SVN Repository To Another One">
            <a:extLst>
              <a:ext uri="{FF2B5EF4-FFF2-40B4-BE49-F238E27FC236}">
                <a16:creationId xmlns:a16="http://schemas.microsoft.com/office/drawing/2014/main" id="{CE96ECDA-6000-46DE-AF4D-A504807133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r="23009"/>
          <a:stretch/>
        </p:blipFill>
        <p:spPr bwMode="auto">
          <a:xfrm>
            <a:off x="6518426" y="5401438"/>
            <a:ext cx="835228" cy="69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63B0DF5-5E38-48DB-9736-6558D0521F5E}"/>
              </a:ext>
            </a:extLst>
          </p:cNvPr>
          <p:cNvSpPr txBox="1"/>
          <p:nvPr/>
        </p:nvSpPr>
        <p:spPr>
          <a:xfrm>
            <a:off x="6163254" y="6115229"/>
            <a:ext cx="13831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Vacuum Framework</a:t>
            </a:r>
            <a:br>
              <a:rPr lang="en-US" sz="1100" b="1" dirty="0"/>
            </a:br>
            <a:r>
              <a:rPr lang="en-US" sz="1100" b="1" dirty="0"/>
              <a:t>Baseline</a:t>
            </a:r>
            <a:br>
              <a:rPr lang="en-US" sz="1100" b="1" dirty="0"/>
            </a:br>
            <a:r>
              <a:rPr lang="en-US" sz="1100" dirty="0"/>
              <a:t>(exported to xml)</a:t>
            </a: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A834CEE1-339E-4B03-BD1C-10AEE6EB55EF}"/>
              </a:ext>
            </a:extLst>
          </p:cNvPr>
          <p:cNvSpPr/>
          <p:nvPr/>
        </p:nvSpPr>
        <p:spPr>
          <a:xfrm rot="18000000">
            <a:off x="5255399" y="4976669"/>
            <a:ext cx="690948" cy="12091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9819B0B9-1160-4F63-95E8-C89516694556}"/>
              </a:ext>
            </a:extLst>
          </p:cNvPr>
          <p:cNvSpPr/>
          <p:nvPr/>
        </p:nvSpPr>
        <p:spPr>
          <a:xfrm rot="3600000" flipH="1">
            <a:off x="6271707" y="4976445"/>
            <a:ext cx="690948" cy="12091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BE72B640-2F20-4978-AD95-6B5B8184FD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10312668" y="3720447"/>
            <a:ext cx="1008319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83C100C-1CD2-4F47-A23D-0FD6B357B541}"/>
              </a:ext>
            </a:extLst>
          </p:cNvPr>
          <p:cNvSpPr txBox="1"/>
          <p:nvPr/>
        </p:nvSpPr>
        <p:spPr>
          <a:xfrm>
            <a:off x="10070043" y="4551431"/>
            <a:ext cx="1442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Production PLC</a:t>
            </a:r>
            <a:br>
              <a:rPr lang="en-US" sz="1400" b="1" dirty="0"/>
            </a:br>
            <a:endParaRPr lang="en-US" sz="1400" b="1" dirty="0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110B70CF-7441-4719-A3AA-4280874D6651}"/>
              </a:ext>
            </a:extLst>
          </p:cNvPr>
          <p:cNvSpPr/>
          <p:nvPr/>
        </p:nvSpPr>
        <p:spPr>
          <a:xfrm>
            <a:off x="8380279" y="3884077"/>
            <a:ext cx="1772060" cy="17625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7C0DF85-51EE-4C5C-9950-8924EE13226D}"/>
              </a:ext>
            </a:extLst>
          </p:cNvPr>
          <p:cNvSpPr txBox="1"/>
          <p:nvPr/>
        </p:nvSpPr>
        <p:spPr>
          <a:xfrm>
            <a:off x="9042474" y="4097020"/>
            <a:ext cx="835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Deploy</a:t>
            </a:r>
          </a:p>
        </p:txBody>
      </p:sp>
      <p:pic>
        <p:nvPicPr>
          <p:cNvPr id="1036" name="Picture 12" descr="Warning Icon, HD Png Download - kindpng">
            <a:extLst>
              <a:ext uri="{FF2B5EF4-FFF2-40B4-BE49-F238E27FC236}">
                <a16:creationId xmlns:a16="http://schemas.microsoft.com/office/drawing/2014/main" id="{4F39987F-8EF7-4675-B24F-6B8CA53FA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4452" y="1958764"/>
            <a:ext cx="731012" cy="68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09AC1D0-8425-47B9-9797-6AC64696B690}"/>
              </a:ext>
            </a:extLst>
          </p:cNvPr>
          <p:cNvSpPr txBox="1"/>
          <p:nvPr/>
        </p:nvSpPr>
        <p:spPr>
          <a:xfrm>
            <a:off x="9600925" y="2742289"/>
            <a:ext cx="23780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Functionality exists, but we don’t intend on automating deployment at this time.</a:t>
            </a:r>
          </a:p>
        </p:txBody>
      </p:sp>
      <p:pic>
        <p:nvPicPr>
          <p:cNvPr id="1038" name="Picture 14" descr="WCF Is Dead and Web API Is Dying – Long Live MVC 6! | Tony Sneed&amp;#39;s Blog">
            <a:extLst>
              <a:ext uri="{FF2B5EF4-FFF2-40B4-BE49-F238E27FC236}">
                <a16:creationId xmlns:a16="http://schemas.microsoft.com/office/drawing/2014/main" id="{64695343-94BC-4C9B-8877-692065BAB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17" y="2454844"/>
            <a:ext cx="738664" cy="54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08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3" grpId="0" animBg="1"/>
      <p:bldP spid="12" grpId="0"/>
      <p:bldP spid="20" grpId="0"/>
      <p:bldP spid="22" grpId="0"/>
      <p:bldP spid="24" grpId="0"/>
      <p:bldP spid="25" grpId="0" animBg="1"/>
      <p:bldP spid="27" grpId="0"/>
      <p:bldP spid="29" grpId="0"/>
      <p:bldP spid="30" grpId="0" animBg="1"/>
      <p:bldP spid="31" grpId="0" animBg="1"/>
      <p:bldP spid="34" grpId="0"/>
      <p:bldP spid="36" grpId="0"/>
      <p:bldP spid="38" grpId="0"/>
      <p:bldP spid="40" grpId="0"/>
      <p:bldP spid="42" grpId="0"/>
      <p:bldP spid="43" grpId="0" animBg="1"/>
      <p:bldP spid="44" grpId="0" animBg="1"/>
      <p:bldP spid="46" grpId="0"/>
      <p:bldP spid="47" grpId="0" animBg="1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66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31697</TotalTime>
  <Words>808</Words>
  <Application>Microsoft Office PowerPoint</Application>
  <PresentationFormat>Widescreen</PresentationFormat>
  <Paragraphs>212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Continuous Integration and the Automatization of the PLC Update Process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Rodrigo</dc:creator>
  <cp:lastModifiedBy>Rodrigo Ferreira</cp:lastModifiedBy>
  <cp:revision>280</cp:revision>
  <cp:lastPrinted>2021-09-29T07:30:37Z</cp:lastPrinted>
  <dcterms:created xsi:type="dcterms:W3CDTF">2021-09-09T16:20:53Z</dcterms:created>
  <dcterms:modified xsi:type="dcterms:W3CDTF">2021-10-20T07:50:29Z</dcterms:modified>
</cp:coreProperties>
</file>