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3" r:id="rId5"/>
    <p:sldId id="449" r:id="rId6"/>
    <p:sldId id="461" r:id="rId7"/>
    <p:sldId id="332" r:id="rId8"/>
    <p:sldId id="463" r:id="rId9"/>
    <p:sldId id="464" r:id="rId10"/>
    <p:sldId id="462" r:id="rId11"/>
    <p:sldId id="330" r:id="rId12"/>
    <p:sldId id="465" r:id="rId13"/>
    <p:sldId id="466" r:id="rId1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98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94839" autoAdjust="0"/>
  </p:normalViewPr>
  <p:slideViewPr>
    <p:cSldViewPr snapToObjects="1" showGuides="1">
      <p:cViewPr varScale="1">
        <p:scale>
          <a:sx n="148" d="100"/>
          <a:sy n="148" d="100"/>
        </p:scale>
        <p:origin x="132" y="31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08/12/2021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555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08/12/2021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555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555</a:t>
            </a:r>
          </a:p>
        </p:txBody>
      </p:sp>
    </p:spTree>
    <p:extLst>
      <p:ext uri="{BB962C8B-B14F-4D97-AF65-F5344CB8AC3E}">
        <p14:creationId xmlns:p14="http://schemas.microsoft.com/office/powerpoint/2010/main" val="4290581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15/05/2020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15/05/2020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15/05/2020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15/05/2020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15/05/2020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15/05/2020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15/05/2020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15/05/2020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972000" y="1896750"/>
            <a:ext cx="7200000" cy="1350000"/>
          </a:xfrm>
        </p:spPr>
        <p:txBody>
          <a:bodyPr/>
          <a:lstStyle/>
          <a:p>
            <a:pPr algn="ctr"/>
            <a:r>
              <a:rPr lang="en-GB" sz="2000" dirty="0"/>
              <a:t>HL-LHC INTEGRATION MEETING    </a:t>
            </a:r>
            <a:br>
              <a:rPr lang="en-GB" sz="2000" dirty="0"/>
            </a:br>
            <a:r>
              <a:rPr lang="en-GB" sz="2000" dirty="0"/>
              <a:t>                    </a:t>
            </a:r>
            <a:br>
              <a:rPr lang="en-GB" sz="2000" dirty="0"/>
            </a:b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New cryogenic cabinet configuration: DFHX and DFHM area</a:t>
            </a:r>
            <a:br>
              <a:rPr lang="en-GB" sz="2000" dirty="0"/>
            </a:br>
            <a:br>
              <a:rPr lang="en-GB" sz="2000" dirty="0"/>
            </a:br>
            <a:br>
              <a:rPr lang="en-GB" sz="1050" b="1" dirty="0"/>
            </a:b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039047" y="4336117"/>
            <a:ext cx="6480000" cy="261938"/>
          </a:xfrm>
        </p:spPr>
        <p:txBody>
          <a:bodyPr/>
          <a:lstStyle/>
          <a:p>
            <a:r>
              <a:rPr lang="en-US" b="0" i="0" dirty="0">
                <a:solidFill>
                  <a:schemeClr val="bg2"/>
                </a:solidFill>
              </a:rPr>
              <a:t>HL-LHC WP6A </a:t>
            </a:r>
            <a:r>
              <a:rPr lang="pl-PL" b="0" i="0" dirty="0">
                <a:solidFill>
                  <a:schemeClr val="bg2"/>
                </a:solidFill>
              </a:rPr>
              <a:t>– </a:t>
            </a:r>
            <a:r>
              <a:rPr lang="en-US" b="0" i="0" dirty="0">
                <a:solidFill>
                  <a:schemeClr val="bg2"/>
                </a:solidFill>
              </a:rPr>
              <a:t>08</a:t>
            </a:r>
            <a:r>
              <a:rPr lang="pl-PL" b="0" i="0" dirty="0">
                <a:solidFill>
                  <a:schemeClr val="bg2"/>
                </a:solidFill>
              </a:rPr>
              <a:t>/</a:t>
            </a:r>
            <a:r>
              <a:rPr lang="en-US" b="0" i="0" dirty="0">
                <a:solidFill>
                  <a:schemeClr val="bg2"/>
                </a:solidFill>
              </a:rPr>
              <a:t>12</a:t>
            </a:r>
            <a:r>
              <a:rPr lang="pl-PL" b="0" i="0" dirty="0">
                <a:solidFill>
                  <a:schemeClr val="bg2"/>
                </a:solidFill>
              </a:rPr>
              <a:t>/202</a:t>
            </a:r>
            <a:r>
              <a:rPr lang="en-US" b="0" i="0" dirty="0">
                <a:solidFill>
                  <a:schemeClr val="bg2"/>
                </a:solidFill>
              </a:rPr>
              <a:t>1</a:t>
            </a:r>
            <a:endParaRPr lang="pl-PL" b="0" i="0" dirty="0">
              <a:solidFill>
                <a:schemeClr val="bg2"/>
              </a:solidFill>
            </a:endParaRPr>
          </a:p>
          <a:p>
            <a:endParaRPr lang="en-GB" b="0" i="0" dirty="0">
              <a:solidFill>
                <a:schemeClr val="bg2"/>
              </a:solidFill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F844BC3-5314-42BB-AF94-DEC39FCF98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GB" dirty="0"/>
              <a:t>M. Curylo, J. Fleiter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5AA290-70E6-4601-8D3C-C9F43740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38500"/>
            <a:ext cx="6627000" cy="270000"/>
          </a:xfrm>
        </p:spPr>
        <p:txBody>
          <a:bodyPr/>
          <a:lstStyle/>
          <a:p>
            <a:r>
              <a:rPr lang="en-US" dirty="0"/>
              <a:t>08/</a:t>
            </a:r>
            <a:r>
              <a:rPr lang="en-US" noProof="0" dirty="0"/>
              <a:t>12/</a:t>
            </a:r>
            <a:r>
              <a:rPr lang="fr-FR" noProof="0" dirty="0"/>
              <a:t>2021</a:t>
            </a:r>
            <a:endParaRPr lang="en-GB" noProof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09BB13-C27F-4EFD-AA1D-92CEC592DC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348259"/>
            <a:ext cx="8460432" cy="40574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9AF524F-5690-46AC-A993-BF6795783D2D}"/>
              </a:ext>
            </a:extLst>
          </p:cNvPr>
          <p:cNvSpPr txBox="1"/>
          <p:nvPr/>
        </p:nvSpPr>
        <p:spPr>
          <a:xfrm flipH="1">
            <a:off x="3275856" y="4146616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DFHM area: side view</a:t>
            </a:r>
          </a:p>
        </p:txBody>
      </p:sp>
    </p:spTree>
    <p:extLst>
      <p:ext uri="{BB962C8B-B14F-4D97-AF65-F5344CB8AC3E}">
        <p14:creationId xmlns:p14="http://schemas.microsoft.com/office/powerpoint/2010/main" val="2189253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0208D-A623-4FBC-8ECE-A44F03E7F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DFHX AREA (UR55): current situation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5AA290-70E6-4601-8D3C-C9F43740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38500"/>
            <a:ext cx="6627000" cy="270000"/>
          </a:xfrm>
        </p:spPr>
        <p:txBody>
          <a:bodyPr/>
          <a:lstStyle/>
          <a:p>
            <a:r>
              <a:rPr lang="en-US" dirty="0"/>
              <a:t>08/</a:t>
            </a:r>
            <a:r>
              <a:rPr lang="en-US" noProof="0" dirty="0"/>
              <a:t>12/</a:t>
            </a:r>
            <a:r>
              <a:rPr lang="fr-FR" noProof="0" dirty="0"/>
              <a:t>2021</a:t>
            </a:r>
            <a:endParaRPr lang="en-GB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A476D0-8C81-4D74-A3EA-C924858A8FA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12000" y="915566"/>
            <a:ext cx="7668344" cy="3677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05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0208D-A623-4FBC-8ECE-A44F03E7F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DFHX AREA (UR55): to discuss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5AA290-70E6-4601-8D3C-C9F43740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38500"/>
            <a:ext cx="6627000" cy="270000"/>
          </a:xfrm>
        </p:spPr>
        <p:txBody>
          <a:bodyPr/>
          <a:lstStyle/>
          <a:p>
            <a:r>
              <a:rPr lang="en-US" dirty="0"/>
              <a:t>08/</a:t>
            </a:r>
            <a:r>
              <a:rPr lang="en-US" noProof="0" dirty="0"/>
              <a:t>12/</a:t>
            </a:r>
            <a:r>
              <a:rPr lang="fr-FR" noProof="0" dirty="0"/>
              <a:t>2021</a:t>
            </a:r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526BDB-4760-45CE-AEB1-380E669CF7C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63589" y="812453"/>
            <a:ext cx="7416822" cy="4007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266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5AA290-70E6-4601-8D3C-C9F43740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08/</a:t>
            </a:r>
            <a:r>
              <a:rPr lang="en-US" noProof="0" dirty="0"/>
              <a:t>12/</a:t>
            </a:r>
            <a:r>
              <a:rPr lang="fr-FR" noProof="0" dirty="0"/>
              <a:t>2021</a:t>
            </a:r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B3014DF-3580-44B7-AE9D-18295D391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Mobile pumping station</a:t>
            </a:r>
          </a:p>
        </p:txBody>
      </p:sp>
      <p:pic>
        <p:nvPicPr>
          <p:cNvPr id="8" name="Picture 7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8F11BD80-3EAC-487F-A8C0-EFAE668EE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279" y="781690"/>
            <a:ext cx="4608512" cy="38788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E582741-6B12-4EB2-B470-D52069CE70C3}"/>
              </a:ext>
            </a:extLst>
          </p:cNvPr>
          <p:cNvSpPr txBox="1"/>
          <p:nvPr/>
        </p:nvSpPr>
        <p:spPr>
          <a:xfrm>
            <a:off x="5056403" y="1203598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Source:</a:t>
            </a:r>
          </a:p>
          <a:p>
            <a:endParaRPr lang="en-GB" dirty="0"/>
          </a:p>
          <a:p>
            <a:r>
              <a:rPr lang="en-GB" sz="1800" dirty="0">
                <a:effectLst/>
              </a:rPr>
              <a:t>CDD: </a:t>
            </a:r>
            <a:br>
              <a:rPr lang="en-GB" sz="1800" dirty="0">
                <a:effectLst/>
              </a:rPr>
            </a:br>
            <a:r>
              <a:rPr lang="en-GB" sz="1800" dirty="0">
                <a:effectLst/>
              </a:rPr>
              <a:t>LHCVPGMA0007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136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0208D-A623-4FBC-8ECE-A44F03E7F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DFHM AREA (UR55): current situation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5AA290-70E6-4601-8D3C-C9F43740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38500"/>
            <a:ext cx="6627000" cy="270000"/>
          </a:xfrm>
        </p:spPr>
        <p:txBody>
          <a:bodyPr/>
          <a:lstStyle/>
          <a:p>
            <a:r>
              <a:rPr lang="en-US" dirty="0"/>
              <a:t>08/</a:t>
            </a:r>
            <a:r>
              <a:rPr lang="en-US" noProof="0" dirty="0"/>
              <a:t>12/</a:t>
            </a:r>
            <a:r>
              <a:rPr lang="fr-FR" noProof="0" dirty="0"/>
              <a:t>2021</a:t>
            </a:r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5AD23A-78C5-42F5-BCAB-70C79A64A8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42730" y="989665"/>
            <a:ext cx="7992448" cy="383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46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0208D-A623-4FBC-8ECE-A44F03E7F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DFHX AREA (UR55): to discuss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5AA290-70E6-4601-8D3C-C9F43740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38500"/>
            <a:ext cx="6627000" cy="270000"/>
          </a:xfrm>
        </p:spPr>
        <p:txBody>
          <a:bodyPr/>
          <a:lstStyle/>
          <a:p>
            <a:r>
              <a:rPr lang="en-US" dirty="0"/>
              <a:t>08/</a:t>
            </a:r>
            <a:r>
              <a:rPr lang="en-US" noProof="0" dirty="0"/>
              <a:t>12/</a:t>
            </a:r>
            <a:r>
              <a:rPr lang="fr-FR" noProof="0" dirty="0"/>
              <a:t>2021</a:t>
            </a:r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526BDB-4760-45CE-AEB1-380E669CF7C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63589" y="1037529"/>
            <a:ext cx="7416822" cy="3556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005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0208D-A623-4FBC-8ECE-A44F03E7F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Creating a new fenced zone near the DSH descent to trench</a:t>
            </a:r>
            <a:br>
              <a:rPr lang="en-GB" sz="2000" dirty="0"/>
            </a:br>
            <a:r>
              <a:rPr lang="en-GB" sz="2000" dirty="0"/>
              <a:t>+ remarks due to position of rack close to DFH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5AA290-70E6-4601-8D3C-C9F43740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08/</a:t>
            </a:r>
            <a:r>
              <a:rPr lang="en-US" noProof="0" dirty="0"/>
              <a:t>12/</a:t>
            </a:r>
            <a:r>
              <a:rPr lang="fr-FR" noProof="0" dirty="0"/>
              <a:t>2021</a:t>
            </a:r>
            <a:endParaRPr lang="en-GB" noProof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E3F7BA-294E-46DC-974E-885444C2CD3D}"/>
              </a:ext>
            </a:extLst>
          </p:cNvPr>
          <p:cNvSpPr txBox="1"/>
          <p:nvPr/>
        </p:nvSpPr>
        <p:spPr>
          <a:xfrm>
            <a:off x="581168" y="804480"/>
            <a:ext cx="7992447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</a:rPr>
              <a:t>The DFH has a 'no-stay' boundary due to electrical and cryogenic hazards. Repositioning a control rack at the very limit of the zone doesn't move in the direction of improving safety.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Protection against mechanical damage of the DSH system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Two trench covers can be permanently dismantled during operation: access to this zone protects new fence.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No rack in DFH zone gives flexibilities of handling DSH and shaping of supporting structures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lvl="0"/>
            <a:endParaRPr lang="en-GB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lvl="0"/>
            <a:endParaRPr lang="en-GB" b="1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896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0208D-A623-4FBC-8ECE-A44F03E7F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2017485"/>
            <a:ext cx="7920000" cy="540000"/>
          </a:xfrm>
        </p:spPr>
        <p:txBody>
          <a:bodyPr/>
          <a:lstStyle/>
          <a:p>
            <a:r>
              <a:rPr lang="en-GB" dirty="0"/>
              <a:t>Backup slides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3210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5AA290-70E6-4601-8D3C-C9F43740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95480" y="4713922"/>
            <a:ext cx="6627000" cy="270000"/>
          </a:xfrm>
        </p:spPr>
        <p:txBody>
          <a:bodyPr/>
          <a:lstStyle/>
          <a:p>
            <a:r>
              <a:rPr lang="en-US" dirty="0"/>
              <a:t>08/</a:t>
            </a:r>
            <a:r>
              <a:rPr lang="en-US" noProof="0" dirty="0"/>
              <a:t>12/</a:t>
            </a:r>
            <a:r>
              <a:rPr lang="fr-FR" noProof="0" dirty="0"/>
              <a:t>2021</a:t>
            </a:r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526BDB-4760-45CE-AEB1-380E669CF7C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67544" y="294578"/>
            <a:ext cx="8389462" cy="40233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3CCA26C-D8E9-42F8-8F6F-E438DFB8AD5A}"/>
              </a:ext>
            </a:extLst>
          </p:cNvPr>
          <p:cNvSpPr txBox="1"/>
          <p:nvPr/>
        </p:nvSpPr>
        <p:spPr>
          <a:xfrm flipH="1">
            <a:off x="1691680" y="4146616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DFHX area: side view</a:t>
            </a:r>
          </a:p>
        </p:txBody>
      </p:sp>
    </p:spTree>
    <p:extLst>
      <p:ext uri="{BB962C8B-B14F-4D97-AF65-F5344CB8AC3E}">
        <p14:creationId xmlns:p14="http://schemas.microsoft.com/office/powerpoint/2010/main" val="71240652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Props1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E9E49B-3FD6-4C9C-9B49-2AADA36A41AB}">
  <ds:schemaRefs>
    <ds:schemaRef ds:uri="http://schemas.microsoft.com/office/2006/metadata/properties"/>
    <ds:schemaRef ds:uri="http://www.w3.org/XML/1998/namespace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8946e33d-fd2f-4ae4-8ee9-d90c129cdf9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7452</TotalTime>
  <Words>198</Words>
  <Application>Microsoft Office PowerPoint</Application>
  <PresentationFormat>On-screen Show (16:9)</PresentationFormat>
  <Paragraphs>34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Thème Office</vt:lpstr>
      <vt:lpstr>HL-LHC INTEGRATION MEETING                          New cryogenic cabinet configuration: DFHX and DFHM area   </vt:lpstr>
      <vt:lpstr>DFHX AREA (UR55): current situation</vt:lpstr>
      <vt:lpstr>DFHX AREA (UR55): to discuss</vt:lpstr>
      <vt:lpstr>Mobile pumping station</vt:lpstr>
      <vt:lpstr>DFHM AREA (UR55): current situation</vt:lpstr>
      <vt:lpstr>DFHX AREA (UR55): to discuss</vt:lpstr>
      <vt:lpstr>Creating a new fenced zone near the DSH descent to trench + remarks due to position of rack close to DFH </vt:lpstr>
      <vt:lpstr>Backup slides 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Marcin Roger Curylo</cp:lastModifiedBy>
  <cp:revision>645</cp:revision>
  <dcterms:created xsi:type="dcterms:W3CDTF">2016-02-11T10:47:23Z</dcterms:created>
  <dcterms:modified xsi:type="dcterms:W3CDTF">2021-12-08T09:57:12Z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