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5"/>
  </p:notesMasterIdLst>
  <p:sldIdLst>
    <p:sldId id="256" r:id="rId2"/>
    <p:sldId id="280" r:id="rId3"/>
    <p:sldId id="270" r:id="rId4"/>
    <p:sldId id="279" r:id="rId5"/>
    <p:sldId id="262" r:id="rId6"/>
    <p:sldId id="271" r:id="rId7"/>
    <p:sldId id="281" r:id="rId8"/>
    <p:sldId id="282" r:id="rId9"/>
    <p:sldId id="260" r:id="rId10"/>
    <p:sldId id="265" r:id="rId11"/>
    <p:sldId id="266" r:id="rId12"/>
    <p:sldId id="267" r:id="rId13"/>
    <p:sldId id="268"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68" d="100"/>
          <a:sy n="68" d="100"/>
        </p:scale>
        <p:origin x="274"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18/11/2021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6C33B3-4D68-4CFA-BDC2-5B2466B90D1E}" type="slidenum">
              <a:rPr lang="it-IT" smtClean="0"/>
              <a:t>1</a:t>
            </a:fld>
            <a:endParaRPr lang="it-IT"/>
          </a:p>
        </p:txBody>
      </p:sp>
    </p:spTree>
    <p:extLst>
      <p:ext uri="{BB962C8B-B14F-4D97-AF65-F5344CB8AC3E}">
        <p14:creationId xmlns:p14="http://schemas.microsoft.com/office/powerpoint/2010/main" val="8733479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18/11/2021</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4" name="Immagin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9" y="5747939"/>
            <a:ext cx="4344140" cy="445947"/>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15488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18/11/2021</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9337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18/11/2021</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18112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18/11/2021</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59684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18/11/2021</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286384439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70" r:id="rId3"/>
    <p:sldLayoutId id="2147483680" r:id="rId4"/>
    <p:sldLayoutId id="2147483667" r:id="rId5"/>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1538" y="1651246"/>
            <a:ext cx="10620834" cy="2673865"/>
          </a:xfrm>
        </p:spPr>
        <p:style>
          <a:lnRef idx="1">
            <a:schemeClr val="accent2"/>
          </a:lnRef>
          <a:fillRef idx="2">
            <a:schemeClr val="accent2"/>
          </a:fillRef>
          <a:effectRef idx="1">
            <a:schemeClr val="accent2"/>
          </a:effectRef>
          <a:fontRef idx="minor">
            <a:schemeClr val="dk1"/>
          </a:fontRef>
        </p:style>
        <p:txBody>
          <a:bodyPr>
            <a:normAutofit/>
          </a:bodyPr>
          <a:lstStyle/>
          <a:p>
            <a:pPr algn="ctr">
              <a:lnSpc>
                <a:spcPct val="150000"/>
              </a:lnSpc>
            </a:pPr>
            <a:r>
              <a:rPr lang="it-IT" dirty="0"/>
              <a:t>Introduction to the 1st WP7 Meeting (accelerat</a:t>
            </a:r>
            <a:r>
              <a:rPr lang="en-GB" dirty="0"/>
              <a:t>or and gantry design)</a:t>
            </a:r>
            <a:r>
              <a:rPr lang="it-IT" dirty="0"/>
              <a:t> </a:t>
            </a:r>
          </a:p>
        </p:txBody>
      </p:sp>
      <p:sp>
        <p:nvSpPr>
          <p:cNvPr id="3" name="Sottotitolo 2"/>
          <p:cNvSpPr>
            <a:spLocks noGrp="1"/>
          </p:cNvSpPr>
          <p:nvPr>
            <p:ph type="subTitle" idx="1"/>
          </p:nvPr>
        </p:nvSpPr>
        <p:spPr>
          <a:xfrm>
            <a:off x="541538" y="4455620"/>
            <a:ext cx="10620833" cy="1143000"/>
          </a:xfrm>
        </p:spPr>
        <p:txBody>
          <a:bodyPr>
            <a:normAutofit fontScale="92500" lnSpcReduction="10000"/>
          </a:bodyPr>
          <a:lstStyle/>
          <a:p>
            <a:endParaRPr lang="it-IT" sz="1200" dirty="0"/>
          </a:p>
          <a:p>
            <a:pPr algn="r"/>
            <a:r>
              <a:rPr lang="it-IT" dirty="0"/>
              <a:t>WP7 Coordinator: Maurizio vretenar, CERN </a:t>
            </a:r>
          </a:p>
          <a:p>
            <a:pPr algn="r"/>
            <a:r>
              <a:rPr lang="it-IT" dirty="0"/>
              <a:t>Deputy Coordinator: ELENA BENEDETTO, SEEIIST</a:t>
            </a:r>
          </a:p>
        </p:txBody>
      </p:sp>
    </p:spTree>
    <p:extLst>
      <p:ext uri="{BB962C8B-B14F-4D97-AF65-F5344CB8AC3E}">
        <p14:creationId xmlns:p14="http://schemas.microsoft.com/office/powerpoint/2010/main" val="953542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6834-F932-4617-B8E1-3E335074C07C}"/>
              </a:ext>
            </a:extLst>
          </p:cNvPr>
          <p:cNvSpPr>
            <a:spLocks noGrp="1"/>
          </p:cNvSpPr>
          <p:nvPr>
            <p:ph type="title"/>
          </p:nvPr>
        </p:nvSpPr>
        <p:spPr/>
        <p:txBody>
          <a:bodyPr/>
          <a:lstStyle/>
          <a:p>
            <a:r>
              <a:rPr lang="fr-CH" dirty="0" err="1"/>
              <a:t>Task</a:t>
            </a:r>
            <a:r>
              <a:rPr lang="fr-CH" dirty="0"/>
              <a:t> 7.2 - </a:t>
            </a:r>
            <a:r>
              <a:rPr lang="en-GB" dirty="0"/>
              <a:t>SC Synchrotron and Advanced Components Design (SEEIIST, CERN, CNAO, MEDA) – Task Leader: E. Benedetto</a:t>
            </a:r>
          </a:p>
        </p:txBody>
      </p:sp>
      <p:sp>
        <p:nvSpPr>
          <p:cNvPr id="3" name="Content Placeholder 2">
            <a:extLst>
              <a:ext uri="{FF2B5EF4-FFF2-40B4-BE49-F238E27FC236}">
                <a16:creationId xmlns:a16="http://schemas.microsoft.com/office/drawing/2014/main" id="{9ABC6FB8-86D2-42FB-A026-60AEFB652BD4}"/>
              </a:ext>
            </a:extLst>
          </p:cNvPr>
          <p:cNvSpPr>
            <a:spLocks noGrp="1"/>
          </p:cNvSpPr>
          <p:nvPr>
            <p:ph idx="1"/>
          </p:nvPr>
        </p:nvSpPr>
        <p:spPr>
          <a:xfrm>
            <a:off x="179919" y="1754674"/>
            <a:ext cx="11210892" cy="3296297"/>
          </a:xfrm>
        </p:spPr>
        <p:txBody>
          <a:bodyPr>
            <a:normAutofit lnSpcReduction="10000"/>
          </a:bodyPr>
          <a:lstStyle/>
          <a:p>
            <a:pPr>
              <a:buFont typeface="Wingdings" panose="05000000000000000000" pitchFamily="2" charset="2"/>
              <a:buChar char="q"/>
            </a:pPr>
            <a:r>
              <a:rPr lang="en-GB" dirty="0"/>
              <a:t> Sub-Task 7.2.1, </a:t>
            </a:r>
            <a:r>
              <a:rPr lang="en-GB" b="1" dirty="0">
                <a:solidFill>
                  <a:srgbClr val="FF0000"/>
                </a:solidFill>
              </a:rPr>
              <a:t>Lattice for a SC synchrotron</a:t>
            </a:r>
            <a:r>
              <a:rPr lang="en-GB" dirty="0"/>
              <a:t>: definition of an appropriate lattice using the SC magnet design defined in WP8, including modelling of magnets and particle tracking for long-term stability (SEEIIST, CERN).</a:t>
            </a:r>
          </a:p>
          <a:p>
            <a:pPr>
              <a:buFont typeface="Wingdings" panose="05000000000000000000" pitchFamily="2" charset="2"/>
              <a:buChar char="q"/>
            </a:pPr>
            <a:r>
              <a:rPr lang="en-GB" dirty="0"/>
              <a:t> Sub-Task 7.2.2, </a:t>
            </a:r>
            <a:r>
              <a:rPr lang="en-GB" b="1" dirty="0">
                <a:solidFill>
                  <a:srgbClr val="FF0000"/>
                </a:solidFill>
              </a:rPr>
              <a:t>Multi-turn injection </a:t>
            </a:r>
            <a:r>
              <a:rPr lang="en-GB" dirty="0"/>
              <a:t>in resistive and SC synchrotrons: conceptual design of the multi-turn injection of 10</a:t>
            </a:r>
            <a:r>
              <a:rPr lang="en-GB" baseline="30000" dirty="0"/>
              <a:t>10</a:t>
            </a:r>
            <a:r>
              <a:rPr lang="en-GB" dirty="0"/>
              <a:t> ions per pulse into a reference synchrotron with resistive magnets, and in the SC synchrotron (SEEIIST, CERN, CNAO).</a:t>
            </a:r>
          </a:p>
          <a:p>
            <a:pPr>
              <a:buFont typeface="Wingdings" panose="05000000000000000000" pitchFamily="2" charset="2"/>
              <a:buChar char="q"/>
            </a:pPr>
            <a:r>
              <a:rPr lang="en-GB" dirty="0"/>
              <a:t> Sub-Task 7.2.3, </a:t>
            </a:r>
            <a:r>
              <a:rPr lang="en-GB" b="1" dirty="0">
                <a:solidFill>
                  <a:srgbClr val="FF0000"/>
                </a:solidFill>
              </a:rPr>
              <a:t>Extraction and beam transport</a:t>
            </a:r>
            <a:r>
              <a:rPr lang="en-GB" dirty="0"/>
              <a:t>: conceptual design of slow and fast extraction for different treatment options and for experimental research, in coordination with beam transport and delivery teams, for a synchrotron with resistive magnets and with SC magnets (SEEIIST, CERN, CNAO).</a:t>
            </a:r>
          </a:p>
          <a:p>
            <a:pPr>
              <a:buFont typeface="Wingdings" panose="05000000000000000000" pitchFamily="2" charset="2"/>
              <a:buChar char="q"/>
            </a:pPr>
            <a:r>
              <a:rPr lang="en-GB" dirty="0"/>
              <a:t> Sub-Task 7.2.4, </a:t>
            </a:r>
            <a:r>
              <a:rPr lang="en-GB" b="1" dirty="0">
                <a:solidFill>
                  <a:srgbClr val="FF0000"/>
                </a:solidFill>
              </a:rPr>
              <a:t>Longitudinal and transverse beam dynamics</a:t>
            </a:r>
            <a:r>
              <a:rPr lang="en-GB" dirty="0"/>
              <a:t> studies and assessment: preliminary analysis of acceleration, collective effects, space charge, intra-beam scattering and collimation (SEEIIST).</a:t>
            </a:r>
          </a:p>
          <a:p>
            <a:endParaRPr lang="en-GB" dirty="0"/>
          </a:p>
        </p:txBody>
      </p:sp>
      <p:sp>
        <p:nvSpPr>
          <p:cNvPr id="4" name="Date Placeholder 3">
            <a:extLst>
              <a:ext uri="{FF2B5EF4-FFF2-40B4-BE49-F238E27FC236}">
                <a16:creationId xmlns:a16="http://schemas.microsoft.com/office/drawing/2014/main" id="{EDED73CD-C71D-4891-A3AF-8CD982D7D32E}"/>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CC74FF37-20BD-44B7-AEC5-8D094BBB2F19}"/>
              </a:ext>
            </a:extLst>
          </p:cNvPr>
          <p:cNvSpPr>
            <a:spLocks noGrp="1"/>
          </p:cNvSpPr>
          <p:nvPr>
            <p:ph type="sldNum" sz="quarter" idx="12"/>
          </p:nvPr>
        </p:nvSpPr>
        <p:spPr/>
        <p:txBody>
          <a:bodyPr/>
          <a:lstStyle/>
          <a:p>
            <a:fld id="{57A0FA2E-2223-4FE8-9E15-7906F6757A08}" type="slidenum">
              <a:rPr lang="it-IT" smtClean="0"/>
              <a:pPr/>
              <a:t>10</a:t>
            </a:fld>
            <a:endParaRPr lang="it-IT" dirty="0"/>
          </a:p>
        </p:txBody>
      </p:sp>
      <p:pic>
        <p:nvPicPr>
          <p:cNvPr id="11" name="Picture 10">
            <a:extLst>
              <a:ext uri="{FF2B5EF4-FFF2-40B4-BE49-F238E27FC236}">
                <a16:creationId xmlns:a16="http://schemas.microsoft.com/office/drawing/2014/main" id="{FF902A5D-90B8-4F06-9D56-0AC83ED351D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3326"/>
          <a:stretch/>
        </p:blipFill>
        <p:spPr>
          <a:xfrm>
            <a:off x="1822916" y="5068285"/>
            <a:ext cx="7924897" cy="906352"/>
          </a:xfrm>
          <a:prstGeom prst="rect">
            <a:avLst/>
          </a:prstGeom>
        </p:spPr>
      </p:pic>
    </p:spTree>
    <p:extLst>
      <p:ext uri="{BB962C8B-B14F-4D97-AF65-F5344CB8AC3E}">
        <p14:creationId xmlns:p14="http://schemas.microsoft.com/office/powerpoint/2010/main" val="237637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1D2D9-A7A3-4805-8A68-A3FB2EB9BFFA}"/>
              </a:ext>
            </a:extLst>
          </p:cNvPr>
          <p:cNvSpPr>
            <a:spLocks noGrp="1"/>
          </p:cNvSpPr>
          <p:nvPr>
            <p:ph type="title"/>
          </p:nvPr>
        </p:nvSpPr>
        <p:spPr/>
        <p:txBody>
          <a:bodyPr/>
          <a:lstStyle/>
          <a:p>
            <a:r>
              <a:rPr lang="fr-CH" dirty="0" err="1"/>
              <a:t>Task</a:t>
            </a:r>
            <a:r>
              <a:rPr lang="fr-CH" dirty="0"/>
              <a:t> 7.3 - </a:t>
            </a:r>
            <a:r>
              <a:rPr lang="fr-CH" dirty="0" err="1"/>
              <a:t>Operational</a:t>
            </a:r>
            <a:r>
              <a:rPr lang="fr-CH" dirty="0"/>
              <a:t> modes, </a:t>
            </a:r>
            <a:r>
              <a:rPr lang="fr-CH" dirty="0" err="1"/>
              <a:t>beam</a:t>
            </a:r>
            <a:r>
              <a:rPr lang="fr-CH" dirty="0"/>
              <a:t> transport and instrumentation (SEEIIST, CERN, CNAO, MEDA) – </a:t>
            </a:r>
            <a:r>
              <a:rPr lang="fr-CH" dirty="0" err="1"/>
              <a:t>Task</a:t>
            </a:r>
            <a:r>
              <a:rPr lang="fr-CH" dirty="0"/>
              <a:t> Leader: M. Sapinski</a:t>
            </a:r>
            <a:endParaRPr lang="en-GB" dirty="0"/>
          </a:p>
        </p:txBody>
      </p:sp>
      <p:sp>
        <p:nvSpPr>
          <p:cNvPr id="3" name="Content Placeholder 2">
            <a:extLst>
              <a:ext uri="{FF2B5EF4-FFF2-40B4-BE49-F238E27FC236}">
                <a16:creationId xmlns:a16="http://schemas.microsoft.com/office/drawing/2014/main" id="{3612354D-BE8C-4630-A182-67D967B6431A}"/>
              </a:ext>
            </a:extLst>
          </p:cNvPr>
          <p:cNvSpPr>
            <a:spLocks noGrp="1"/>
          </p:cNvSpPr>
          <p:nvPr>
            <p:ph idx="1"/>
          </p:nvPr>
        </p:nvSpPr>
        <p:spPr>
          <a:xfrm>
            <a:off x="541536" y="1845734"/>
            <a:ext cx="11073409" cy="2560803"/>
          </a:xfrm>
        </p:spPr>
        <p:txBody>
          <a:bodyPr>
            <a:normAutofit/>
          </a:bodyPr>
          <a:lstStyle/>
          <a:p>
            <a:pPr>
              <a:buFont typeface="Wingdings" panose="05000000000000000000" pitchFamily="2" charset="2"/>
              <a:buChar char="q"/>
            </a:pPr>
            <a:r>
              <a:rPr lang="en-GB" dirty="0"/>
              <a:t> Sub-Task 7.3.1, </a:t>
            </a:r>
            <a:r>
              <a:rPr lang="en-GB" b="1" dirty="0">
                <a:solidFill>
                  <a:srgbClr val="FF0000"/>
                </a:solidFill>
              </a:rPr>
              <a:t>Operational modes</a:t>
            </a:r>
            <a:r>
              <a:rPr lang="en-GB" dirty="0"/>
              <a:t>: identification of specific requirements and challenges in operation due to switching between therapy and research operation modes (for the sources, injector linac, ring and transfer lines) (SEEIIST, CNAO, MEDA).</a:t>
            </a:r>
          </a:p>
          <a:p>
            <a:pPr>
              <a:buFont typeface="Wingdings" panose="05000000000000000000" pitchFamily="2" charset="2"/>
              <a:buChar char="q"/>
            </a:pPr>
            <a:r>
              <a:rPr lang="en-GB" dirty="0"/>
              <a:t> Sub-Task 7.3.2, </a:t>
            </a:r>
            <a:r>
              <a:rPr lang="en-GB" b="1" dirty="0">
                <a:solidFill>
                  <a:srgbClr val="FF0000"/>
                </a:solidFill>
              </a:rPr>
              <a:t>Beam transport lines</a:t>
            </a:r>
            <a:r>
              <a:rPr lang="en-GB" dirty="0"/>
              <a:t>: definition of improved layouts of the transport lines to the experimental and clinical treatment areas, with special attention to safety due to switching between the 2 modes, e.g. beam-dump, shielding (SEEIIST, MEDA, CNAO).</a:t>
            </a:r>
          </a:p>
          <a:p>
            <a:pPr>
              <a:buFont typeface="Wingdings" panose="05000000000000000000" pitchFamily="2" charset="2"/>
              <a:buChar char="q"/>
            </a:pPr>
            <a:r>
              <a:rPr lang="en-GB" dirty="0"/>
              <a:t> Sub-Task 7.3.3, </a:t>
            </a:r>
            <a:r>
              <a:rPr lang="en-GB" b="1" dirty="0">
                <a:solidFill>
                  <a:srgbClr val="FF0000"/>
                </a:solidFill>
              </a:rPr>
              <a:t>Beam instrumentation and QA</a:t>
            </a:r>
            <a:r>
              <a:rPr lang="en-GB" dirty="0"/>
              <a:t>: identification of advanced beam instrumentation options and of their possible application to present and future medical synchrotrons (SEEIIST, MEDA).</a:t>
            </a:r>
          </a:p>
          <a:p>
            <a:endParaRPr lang="en-GB" dirty="0"/>
          </a:p>
        </p:txBody>
      </p:sp>
      <p:sp>
        <p:nvSpPr>
          <p:cNvPr id="4" name="Date Placeholder 3">
            <a:extLst>
              <a:ext uri="{FF2B5EF4-FFF2-40B4-BE49-F238E27FC236}">
                <a16:creationId xmlns:a16="http://schemas.microsoft.com/office/drawing/2014/main" id="{B7B9A0A0-ED7E-4327-8898-A5B420DB464A}"/>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0491BC65-CB71-46FD-811F-18B5FD02D6D4}"/>
              </a:ext>
            </a:extLst>
          </p:cNvPr>
          <p:cNvSpPr>
            <a:spLocks noGrp="1"/>
          </p:cNvSpPr>
          <p:nvPr>
            <p:ph type="sldNum" sz="quarter" idx="12"/>
          </p:nvPr>
        </p:nvSpPr>
        <p:spPr/>
        <p:txBody>
          <a:bodyPr/>
          <a:lstStyle/>
          <a:p>
            <a:fld id="{57A0FA2E-2223-4FE8-9E15-7906F6757A08}" type="slidenum">
              <a:rPr lang="it-IT" smtClean="0"/>
              <a:pPr/>
              <a:t>11</a:t>
            </a:fld>
            <a:endParaRPr lang="it-IT" dirty="0"/>
          </a:p>
        </p:txBody>
      </p:sp>
      <p:pic>
        <p:nvPicPr>
          <p:cNvPr id="6" name="Picture 5">
            <a:extLst>
              <a:ext uri="{FF2B5EF4-FFF2-40B4-BE49-F238E27FC236}">
                <a16:creationId xmlns:a16="http://schemas.microsoft.com/office/drawing/2014/main" id="{ECCFB07F-8E23-4B29-95F9-7C0D3DA5030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2089" b="47845"/>
          <a:stretch/>
        </p:blipFill>
        <p:spPr>
          <a:xfrm>
            <a:off x="2951386" y="4964521"/>
            <a:ext cx="8322564" cy="261257"/>
          </a:xfrm>
          <a:prstGeom prst="rect">
            <a:avLst/>
          </a:prstGeom>
        </p:spPr>
      </p:pic>
    </p:spTree>
    <p:extLst>
      <p:ext uri="{BB962C8B-B14F-4D97-AF65-F5344CB8AC3E}">
        <p14:creationId xmlns:p14="http://schemas.microsoft.com/office/powerpoint/2010/main" val="271286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346D2-2F81-4322-A126-862F8269D41C}"/>
              </a:ext>
            </a:extLst>
          </p:cNvPr>
          <p:cNvSpPr>
            <a:spLocks noGrp="1"/>
          </p:cNvSpPr>
          <p:nvPr>
            <p:ph type="title"/>
          </p:nvPr>
        </p:nvSpPr>
        <p:spPr>
          <a:xfrm>
            <a:off x="541537" y="286603"/>
            <a:ext cx="11073409" cy="1135797"/>
          </a:xfrm>
        </p:spPr>
        <p:txBody>
          <a:bodyPr/>
          <a:lstStyle/>
          <a:p>
            <a:r>
              <a:rPr lang="fr-CH" dirty="0" err="1"/>
              <a:t>Task</a:t>
            </a:r>
            <a:r>
              <a:rPr lang="fr-CH" dirty="0"/>
              <a:t> 7.4 - </a:t>
            </a:r>
            <a:r>
              <a:rPr lang="fr-CH" dirty="0" err="1"/>
              <a:t>Injector</a:t>
            </a:r>
            <a:r>
              <a:rPr lang="fr-CH" dirty="0"/>
              <a:t> Linac Design (BEVA, CERN, SEEIIST). </a:t>
            </a:r>
            <a:br>
              <a:rPr lang="fr-CH" dirty="0"/>
            </a:br>
            <a:r>
              <a:rPr lang="fr-CH" dirty="0" err="1"/>
              <a:t>Task</a:t>
            </a:r>
            <a:r>
              <a:rPr lang="fr-CH" dirty="0"/>
              <a:t> Leader: U. Ratzinger</a:t>
            </a:r>
            <a:endParaRPr lang="en-GB" dirty="0"/>
          </a:p>
        </p:txBody>
      </p:sp>
      <p:sp>
        <p:nvSpPr>
          <p:cNvPr id="3" name="Content Placeholder 2">
            <a:extLst>
              <a:ext uri="{FF2B5EF4-FFF2-40B4-BE49-F238E27FC236}">
                <a16:creationId xmlns:a16="http://schemas.microsoft.com/office/drawing/2014/main" id="{D6A746CD-45BE-48D9-B392-8E0DE2420DF2}"/>
              </a:ext>
            </a:extLst>
          </p:cNvPr>
          <p:cNvSpPr>
            <a:spLocks noGrp="1"/>
          </p:cNvSpPr>
          <p:nvPr>
            <p:ph idx="1"/>
          </p:nvPr>
        </p:nvSpPr>
        <p:spPr>
          <a:xfrm>
            <a:off x="462436" y="1832355"/>
            <a:ext cx="11485723" cy="4001613"/>
          </a:xfrm>
        </p:spPr>
        <p:txBody>
          <a:bodyPr>
            <a:normAutofit/>
          </a:bodyPr>
          <a:lstStyle/>
          <a:p>
            <a:pPr indent="-180000">
              <a:buFont typeface="Wingdings" panose="05000000000000000000" pitchFamily="2" charset="2"/>
              <a:buChar char="q"/>
            </a:pPr>
            <a:r>
              <a:rPr lang="en-GB" dirty="0"/>
              <a:t> analysis of </a:t>
            </a:r>
            <a:r>
              <a:rPr lang="en-GB" b="1" dirty="0">
                <a:solidFill>
                  <a:srgbClr val="FF0000"/>
                </a:solidFill>
              </a:rPr>
              <a:t>heavy ion source options </a:t>
            </a:r>
            <a:r>
              <a:rPr lang="en-GB" dirty="0"/>
              <a:t>for high ion intensity and selection of new designs to improve performance of present and future ion therapy and research infrastructures;</a:t>
            </a:r>
          </a:p>
          <a:p>
            <a:pPr indent="-180000">
              <a:buFont typeface="Wingdings" panose="05000000000000000000" pitchFamily="2" charset="2"/>
              <a:buChar char="q"/>
            </a:pPr>
            <a:r>
              <a:rPr lang="en-GB" dirty="0"/>
              <a:t> conceptual </a:t>
            </a:r>
            <a:r>
              <a:rPr lang="en-GB" b="1" dirty="0">
                <a:solidFill>
                  <a:srgbClr val="FF0000"/>
                </a:solidFill>
              </a:rPr>
              <a:t>design of a 325 MHz 10 MeV/u multiple ion injector</a:t>
            </a:r>
            <a:r>
              <a:rPr lang="en-GB" dirty="0"/>
              <a:t>: stripping energy optimisation, RFQ energy, RF system design, accelerating structure design and preliminary beam optics design. Comparison with layout, cost and performance of a </a:t>
            </a:r>
            <a:r>
              <a:rPr lang="en-GB" b="1" dirty="0">
                <a:solidFill>
                  <a:srgbClr val="FF0000"/>
                </a:solidFill>
              </a:rPr>
              <a:t>217 MHz injector </a:t>
            </a:r>
            <a:r>
              <a:rPr lang="en-GB" dirty="0"/>
              <a:t>with improvements against the existing standard injector;</a:t>
            </a:r>
          </a:p>
          <a:p>
            <a:pPr indent="-180000">
              <a:buFont typeface="Wingdings" panose="05000000000000000000" pitchFamily="2" charset="2"/>
              <a:buChar char="q"/>
            </a:pPr>
            <a:r>
              <a:rPr lang="en-GB" dirty="0"/>
              <a:t> </a:t>
            </a:r>
            <a:r>
              <a:rPr lang="en-GB" b="1" dirty="0">
                <a:solidFill>
                  <a:srgbClr val="FF0000"/>
                </a:solidFill>
              </a:rPr>
              <a:t>detailed design of the preferred option </a:t>
            </a:r>
            <a:r>
              <a:rPr lang="en-GB" dirty="0"/>
              <a:t>(325 MHz or 217 MHz), with final beam optics design and overall design of RF accelerating structures, of amplifier system, and of instrumentation layout. Analysis of the impact on the design of a </a:t>
            </a:r>
            <a:r>
              <a:rPr lang="en-GB" b="1" dirty="0">
                <a:solidFill>
                  <a:srgbClr val="FF0000"/>
                </a:solidFill>
              </a:rPr>
              <a:t>double operation mode</a:t>
            </a:r>
            <a:r>
              <a:rPr lang="en-GB" dirty="0"/>
              <a:t>, for injection into the synchrotron and using additional beam pulses for production of experimental radioisotopes for imaging and therapy.</a:t>
            </a:r>
          </a:p>
          <a:p>
            <a:endParaRPr lang="en-GB" dirty="0"/>
          </a:p>
        </p:txBody>
      </p:sp>
      <p:sp>
        <p:nvSpPr>
          <p:cNvPr id="4" name="Date Placeholder 3">
            <a:extLst>
              <a:ext uri="{FF2B5EF4-FFF2-40B4-BE49-F238E27FC236}">
                <a16:creationId xmlns:a16="http://schemas.microsoft.com/office/drawing/2014/main" id="{74B0BDAE-1370-4811-861C-8E599F3CEA09}"/>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822EBF90-CD3E-4A3E-869B-0CE0450015D9}"/>
              </a:ext>
            </a:extLst>
          </p:cNvPr>
          <p:cNvSpPr>
            <a:spLocks noGrp="1"/>
          </p:cNvSpPr>
          <p:nvPr>
            <p:ph type="sldNum" sz="quarter" idx="12"/>
          </p:nvPr>
        </p:nvSpPr>
        <p:spPr/>
        <p:txBody>
          <a:bodyPr/>
          <a:lstStyle/>
          <a:p>
            <a:fld id="{57A0FA2E-2223-4FE8-9E15-7906F6757A08}" type="slidenum">
              <a:rPr lang="it-IT" smtClean="0"/>
              <a:pPr/>
              <a:t>12</a:t>
            </a:fld>
            <a:endParaRPr lang="it-IT" dirty="0"/>
          </a:p>
        </p:txBody>
      </p:sp>
      <p:pic>
        <p:nvPicPr>
          <p:cNvPr id="8" name="Picture 7">
            <a:extLst>
              <a:ext uri="{FF2B5EF4-FFF2-40B4-BE49-F238E27FC236}">
                <a16:creationId xmlns:a16="http://schemas.microsoft.com/office/drawing/2014/main" id="{B2745D9F-A179-4AC5-BD30-C327165947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498" y="4604621"/>
            <a:ext cx="2828948" cy="1385802"/>
          </a:xfrm>
          <a:prstGeom prst="rect">
            <a:avLst/>
          </a:prstGeom>
        </p:spPr>
      </p:pic>
      <p:pic>
        <p:nvPicPr>
          <p:cNvPr id="10" name="Picture 9">
            <a:extLst>
              <a:ext uri="{FF2B5EF4-FFF2-40B4-BE49-F238E27FC236}">
                <a16:creationId xmlns:a16="http://schemas.microsoft.com/office/drawing/2014/main" id="{9848B7D0-2A02-4FD3-925D-5129ED757D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3569551" y="5077098"/>
            <a:ext cx="3049279" cy="978436"/>
          </a:xfrm>
          <a:prstGeom prst="rect">
            <a:avLst/>
          </a:prstGeom>
        </p:spPr>
      </p:pic>
      <p:pic>
        <p:nvPicPr>
          <p:cNvPr id="7" name="Picture 6">
            <a:extLst>
              <a:ext uri="{FF2B5EF4-FFF2-40B4-BE49-F238E27FC236}">
                <a16:creationId xmlns:a16="http://schemas.microsoft.com/office/drawing/2014/main" id="{D295947E-75F0-4103-89C5-4F5B37EB00B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08" t="21122" r="508" b="58829"/>
          <a:stretch/>
        </p:blipFill>
        <p:spPr>
          <a:xfrm>
            <a:off x="3792700" y="4556744"/>
            <a:ext cx="8322564" cy="520354"/>
          </a:xfrm>
          <a:prstGeom prst="rect">
            <a:avLst/>
          </a:prstGeom>
        </p:spPr>
      </p:pic>
    </p:spTree>
    <p:extLst>
      <p:ext uri="{BB962C8B-B14F-4D97-AF65-F5344CB8AC3E}">
        <p14:creationId xmlns:p14="http://schemas.microsoft.com/office/powerpoint/2010/main" val="3936769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57626-08D5-4B22-9F99-F2F640B9927F}"/>
              </a:ext>
            </a:extLst>
          </p:cNvPr>
          <p:cNvSpPr>
            <a:spLocks noGrp="1"/>
          </p:cNvSpPr>
          <p:nvPr>
            <p:ph type="title"/>
          </p:nvPr>
        </p:nvSpPr>
        <p:spPr/>
        <p:txBody>
          <a:bodyPr/>
          <a:lstStyle/>
          <a:p>
            <a:r>
              <a:rPr lang="fr-CH" dirty="0" err="1"/>
              <a:t>Task</a:t>
            </a:r>
            <a:r>
              <a:rPr lang="fr-CH" dirty="0"/>
              <a:t> 7.5 - </a:t>
            </a:r>
            <a:r>
              <a:rPr lang="en-GB" dirty="0"/>
              <a:t>Integration of an innovative superconducting gantry: optics, mechanics, beam delivery (CNAO, CERN, SEEIIST, MEDA, RTU). Task Leader: M. Pullia</a:t>
            </a:r>
          </a:p>
        </p:txBody>
      </p:sp>
      <p:sp>
        <p:nvSpPr>
          <p:cNvPr id="3" name="Content Placeholder 2">
            <a:extLst>
              <a:ext uri="{FF2B5EF4-FFF2-40B4-BE49-F238E27FC236}">
                <a16:creationId xmlns:a16="http://schemas.microsoft.com/office/drawing/2014/main" id="{758D4346-1DE9-4578-8B6E-F18CEFC645EC}"/>
              </a:ext>
            </a:extLst>
          </p:cNvPr>
          <p:cNvSpPr>
            <a:spLocks noGrp="1"/>
          </p:cNvSpPr>
          <p:nvPr>
            <p:ph idx="1"/>
          </p:nvPr>
        </p:nvSpPr>
        <p:spPr>
          <a:xfrm>
            <a:off x="409191" y="1737360"/>
            <a:ext cx="9396660" cy="4158024"/>
          </a:xfrm>
        </p:spPr>
        <p:txBody>
          <a:bodyPr>
            <a:normAutofit/>
          </a:bodyPr>
          <a:lstStyle/>
          <a:p>
            <a:r>
              <a:rPr lang="en-GB" dirty="0"/>
              <a:t>Examination and comparison of the different existing conceptual gantry designs and selection of the most promising option.</a:t>
            </a:r>
          </a:p>
          <a:p>
            <a:pPr>
              <a:buFont typeface="Wingdings" panose="05000000000000000000" pitchFamily="2" charset="2"/>
              <a:buChar char="q"/>
            </a:pPr>
            <a:r>
              <a:rPr lang="en-GB" dirty="0"/>
              <a:t> Sub-Task 7.5.1, </a:t>
            </a:r>
            <a:r>
              <a:rPr lang="en-GB" b="1" dirty="0">
                <a:solidFill>
                  <a:srgbClr val="FF0000"/>
                </a:solidFill>
              </a:rPr>
              <a:t>Basic structure and mechanical design</a:t>
            </a:r>
            <a:r>
              <a:rPr lang="en-GB" dirty="0"/>
              <a:t>: After having identified the baseline conceptual design, the mechanical structure and the technical solutions of the beam transport and the magnets will be investigated in detail. This sub-Task will start from a general mechanical and optics design of the gantry to integrate actual magnet designs, beam instrumentation, dose delivery, cryogenics aspects, etc. into a detailed mechanical design. (CNAO, RTU, CERN).</a:t>
            </a:r>
          </a:p>
          <a:p>
            <a:pPr>
              <a:buFont typeface="Wingdings" panose="05000000000000000000" pitchFamily="2" charset="2"/>
              <a:buChar char="q"/>
            </a:pPr>
            <a:r>
              <a:rPr lang="en-GB" dirty="0"/>
              <a:t> Sub-Task 7.5.2 </a:t>
            </a:r>
            <a:r>
              <a:rPr lang="en-GB" b="1" dirty="0">
                <a:solidFill>
                  <a:srgbClr val="FF0000"/>
                </a:solidFill>
              </a:rPr>
              <a:t>Simulation of optics, scanning techniques</a:t>
            </a:r>
            <a:r>
              <a:rPr lang="en-GB" dirty="0"/>
              <a:t>: Global simulation and optimisation of the gantry considering optics, magnets, power converters, beam diagnostics, mechanics, dose delivery. The design shall be flexible enough to adapt the gantry optics to the existing and future facilities, and to be easily industrialised and reproduced in several units.</a:t>
            </a:r>
          </a:p>
          <a:p>
            <a:endParaRPr lang="en-GB" dirty="0"/>
          </a:p>
        </p:txBody>
      </p:sp>
      <p:sp>
        <p:nvSpPr>
          <p:cNvPr id="4" name="Date Placeholder 3">
            <a:extLst>
              <a:ext uri="{FF2B5EF4-FFF2-40B4-BE49-F238E27FC236}">
                <a16:creationId xmlns:a16="http://schemas.microsoft.com/office/drawing/2014/main" id="{E77BD810-BDD9-4FE0-B2CF-8F5D830FFA94}"/>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893E5371-A84F-411D-A1E7-C8550F6563E7}"/>
              </a:ext>
            </a:extLst>
          </p:cNvPr>
          <p:cNvSpPr>
            <a:spLocks noGrp="1"/>
          </p:cNvSpPr>
          <p:nvPr>
            <p:ph type="sldNum" sz="quarter" idx="12"/>
          </p:nvPr>
        </p:nvSpPr>
        <p:spPr/>
        <p:txBody>
          <a:bodyPr/>
          <a:lstStyle/>
          <a:p>
            <a:fld id="{57A0FA2E-2223-4FE8-9E15-7906F6757A08}" type="slidenum">
              <a:rPr lang="it-IT" smtClean="0"/>
              <a:pPr/>
              <a:t>13</a:t>
            </a:fld>
            <a:endParaRPr lang="it-IT" dirty="0"/>
          </a:p>
        </p:txBody>
      </p:sp>
      <p:pic>
        <p:nvPicPr>
          <p:cNvPr id="6" name="Picture 5" descr="Map&#10;&#10;Description automatically generated">
            <a:extLst>
              <a:ext uri="{FF2B5EF4-FFF2-40B4-BE49-F238E27FC236}">
                <a16:creationId xmlns:a16="http://schemas.microsoft.com/office/drawing/2014/main" id="{D8766855-FCD5-4477-BD65-52A6396248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805851" y="2002618"/>
            <a:ext cx="2289098" cy="1511749"/>
          </a:xfrm>
          <a:prstGeom prst="rect">
            <a:avLst/>
          </a:prstGeom>
        </p:spPr>
      </p:pic>
      <p:sp>
        <p:nvSpPr>
          <p:cNvPr id="7" name="TextBox 6">
            <a:extLst>
              <a:ext uri="{FF2B5EF4-FFF2-40B4-BE49-F238E27FC236}">
                <a16:creationId xmlns:a16="http://schemas.microsoft.com/office/drawing/2014/main" id="{AEE63222-C868-42CD-9B8D-477163F6D893}"/>
              </a:ext>
            </a:extLst>
          </p:cNvPr>
          <p:cNvSpPr txBox="1"/>
          <p:nvPr/>
        </p:nvSpPr>
        <p:spPr>
          <a:xfrm>
            <a:off x="9246987" y="1472102"/>
            <a:ext cx="2535822" cy="369332"/>
          </a:xfrm>
          <a:prstGeom prst="rect">
            <a:avLst/>
          </a:prstGeom>
          <a:noFill/>
        </p:spPr>
        <p:txBody>
          <a:bodyPr wrap="none" rtlCol="0">
            <a:spAutoFit/>
          </a:bodyPr>
          <a:lstStyle/>
          <a:p>
            <a:r>
              <a:rPr lang="fr-CH" dirty="0"/>
              <a:t>The «SIGRUM» SC </a:t>
            </a:r>
            <a:r>
              <a:rPr lang="fr-CH" dirty="0" err="1"/>
              <a:t>gantry</a:t>
            </a:r>
            <a:endParaRPr lang="en-GB" dirty="0"/>
          </a:p>
        </p:txBody>
      </p:sp>
      <p:pic>
        <p:nvPicPr>
          <p:cNvPr id="9" name="Picture 8">
            <a:extLst>
              <a:ext uri="{FF2B5EF4-FFF2-40B4-BE49-F238E27FC236}">
                <a16:creationId xmlns:a16="http://schemas.microsoft.com/office/drawing/2014/main" id="{5C0EAEB4-F8CD-43E8-99EC-F081E22DAE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8247" b="37684"/>
          <a:stretch/>
        </p:blipFill>
        <p:spPr>
          <a:xfrm>
            <a:off x="1830950" y="5316229"/>
            <a:ext cx="8322564" cy="365125"/>
          </a:xfrm>
          <a:prstGeom prst="rect">
            <a:avLst/>
          </a:prstGeom>
        </p:spPr>
      </p:pic>
    </p:spTree>
    <p:extLst>
      <p:ext uri="{BB962C8B-B14F-4D97-AF65-F5344CB8AC3E}">
        <p14:creationId xmlns:p14="http://schemas.microsoft.com/office/powerpoint/2010/main" val="3277275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CF592-C1CF-4440-A414-83C13384458D}"/>
              </a:ext>
            </a:extLst>
          </p:cNvPr>
          <p:cNvSpPr>
            <a:spLocks noGrp="1"/>
          </p:cNvSpPr>
          <p:nvPr>
            <p:ph type="title"/>
          </p:nvPr>
        </p:nvSpPr>
        <p:spPr/>
        <p:txBody>
          <a:bodyPr/>
          <a:lstStyle/>
          <a:p>
            <a:r>
              <a:rPr lang="fr-CH" dirty="0"/>
              <a:t>TIMING AND MOTIVATION FOR THIS MEETING</a:t>
            </a:r>
            <a:endParaRPr lang="en-GB" dirty="0"/>
          </a:p>
        </p:txBody>
      </p:sp>
      <p:sp>
        <p:nvSpPr>
          <p:cNvPr id="3" name="Date Placeholder 2">
            <a:extLst>
              <a:ext uri="{FF2B5EF4-FFF2-40B4-BE49-F238E27FC236}">
                <a16:creationId xmlns:a16="http://schemas.microsoft.com/office/drawing/2014/main" id="{E5C87BA6-3AE1-4079-A05D-39DE3A2B8733}"/>
              </a:ext>
            </a:extLst>
          </p:cNvPr>
          <p:cNvSpPr>
            <a:spLocks noGrp="1"/>
          </p:cNvSpPr>
          <p:nvPr>
            <p:ph type="dt" sz="half" idx="10"/>
          </p:nvPr>
        </p:nvSpPr>
        <p:spPr/>
        <p:txBody>
          <a:bodyPr/>
          <a:lstStyle/>
          <a:p>
            <a:fld id="{C2493A9E-C768-4E41-B3A1-AD51A73D1C5A}" type="datetime1">
              <a:rPr lang="it-IT" smtClean="0"/>
              <a:t>18/11/2021</a:t>
            </a:fld>
            <a:endParaRPr lang="it-IT"/>
          </a:p>
        </p:txBody>
      </p:sp>
      <p:sp>
        <p:nvSpPr>
          <p:cNvPr id="4" name="Slide Number Placeholder 3">
            <a:extLst>
              <a:ext uri="{FF2B5EF4-FFF2-40B4-BE49-F238E27FC236}">
                <a16:creationId xmlns:a16="http://schemas.microsoft.com/office/drawing/2014/main" id="{2AE99550-4B5D-46C6-AC59-95CBBF17FF4A}"/>
              </a:ext>
            </a:extLst>
          </p:cNvPr>
          <p:cNvSpPr>
            <a:spLocks noGrp="1"/>
          </p:cNvSpPr>
          <p:nvPr>
            <p:ph type="sldNum" sz="quarter" idx="12"/>
          </p:nvPr>
        </p:nvSpPr>
        <p:spPr/>
        <p:txBody>
          <a:bodyPr/>
          <a:lstStyle/>
          <a:p>
            <a:fld id="{57A0FA2E-2223-4FE8-9E15-7906F6757A08}" type="slidenum">
              <a:rPr lang="it-IT" smtClean="0"/>
              <a:pPr/>
              <a:t>2</a:t>
            </a:fld>
            <a:endParaRPr lang="it-IT" dirty="0"/>
          </a:p>
        </p:txBody>
      </p:sp>
      <p:sp>
        <p:nvSpPr>
          <p:cNvPr id="5" name="TextBox 4">
            <a:extLst>
              <a:ext uri="{FF2B5EF4-FFF2-40B4-BE49-F238E27FC236}">
                <a16:creationId xmlns:a16="http://schemas.microsoft.com/office/drawing/2014/main" id="{E19BECD8-6910-4648-B9B5-9D38B0EE62C1}"/>
              </a:ext>
            </a:extLst>
          </p:cNvPr>
          <p:cNvSpPr txBox="1"/>
          <p:nvPr/>
        </p:nvSpPr>
        <p:spPr>
          <a:xfrm>
            <a:off x="745068" y="2077156"/>
            <a:ext cx="10261600" cy="3231654"/>
          </a:xfrm>
          <a:prstGeom prst="rect">
            <a:avLst/>
          </a:prstGeom>
          <a:noFill/>
        </p:spPr>
        <p:txBody>
          <a:bodyPr wrap="square" rtlCol="0">
            <a:spAutoFit/>
          </a:bodyPr>
          <a:lstStyle/>
          <a:p>
            <a:r>
              <a:rPr lang="en-GB" sz="2000" dirty="0"/>
              <a:t>WP7 activities are structured by Task (= the Tasks are doing the real work!) and Tasks have they regular meetings and communication structure organised by the Task Leaders.</a:t>
            </a:r>
          </a:p>
          <a:p>
            <a:endParaRPr lang="en-GB" sz="1200" dirty="0"/>
          </a:p>
          <a:p>
            <a:r>
              <a:rPr lang="en-GB" sz="2000" dirty="0"/>
              <a:t>Twice per year (October/November and April/May) we will get together at WP level, to:</a:t>
            </a:r>
          </a:p>
          <a:p>
            <a:pPr marL="342900" indent="-342900">
              <a:buAutoNum type="arabicPeriod"/>
            </a:pPr>
            <a:r>
              <a:rPr lang="en-GB" sz="2000" dirty="0"/>
              <a:t>Exchange information and discuss topics at interfaces between Tasks;</a:t>
            </a:r>
          </a:p>
          <a:p>
            <a:pPr marL="342900" indent="-342900">
              <a:buAutoNum type="arabicPeriod"/>
            </a:pPr>
            <a:r>
              <a:rPr lang="en-GB" sz="2000" dirty="0"/>
              <a:t>Check the advancement of the contractual documents (Deliverables and Milestones);</a:t>
            </a:r>
          </a:p>
          <a:p>
            <a:pPr marL="342900" indent="-342900">
              <a:buAutoNum type="arabicPeriod"/>
            </a:pPr>
            <a:r>
              <a:rPr lang="en-GB" sz="2000" dirty="0"/>
              <a:t>Provide information in preparation for the Project Meetings.</a:t>
            </a:r>
          </a:p>
          <a:p>
            <a:endParaRPr lang="en-GB" sz="1200" dirty="0"/>
          </a:p>
          <a:p>
            <a:r>
              <a:rPr lang="en-GB" sz="2000" dirty="0"/>
              <a:t>Next HITRIplus meeting: 7 December</a:t>
            </a:r>
          </a:p>
          <a:p>
            <a:endParaRPr lang="en-GB" sz="2000" dirty="0"/>
          </a:p>
          <a:p>
            <a:r>
              <a:rPr lang="en-GB" sz="2000" dirty="0"/>
              <a:t>Additional participant for our WP meetings: Sandra Muhr, KT officer for HITRI+</a:t>
            </a:r>
          </a:p>
        </p:txBody>
      </p:sp>
    </p:spTree>
    <p:extLst>
      <p:ext uri="{BB962C8B-B14F-4D97-AF65-F5344CB8AC3E}">
        <p14:creationId xmlns:p14="http://schemas.microsoft.com/office/powerpoint/2010/main" val="3572286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9A176-1310-4831-A56D-444891A15DFE}"/>
              </a:ext>
            </a:extLst>
          </p:cNvPr>
          <p:cNvSpPr>
            <a:spLocks noGrp="1"/>
          </p:cNvSpPr>
          <p:nvPr>
            <p:ph type="title"/>
          </p:nvPr>
        </p:nvSpPr>
        <p:spPr/>
        <p:txBody>
          <a:bodyPr/>
          <a:lstStyle/>
          <a:p>
            <a:r>
              <a:rPr lang="fr-CH" dirty="0" err="1"/>
              <a:t>Reminder</a:t>
            </a:r>
            <a:r>
              <a:rPr lang="fr-CH" dirty="0"/>
              <a:t>: WP7 Structure, Timeline, </a:t>
            </a:r>
            <a:r>
              <a:rPr lang="fr-CH" dirty="0" err="1"/>
              <a:t>Partners</a:t>
            </a:r>
            <a:endParaRPr lang="en-GB" dirty="0"/>
          </a:p>
        </p:txBody>
      </p:sp>
      <p:sp>
        <p:nvSpPr>
          <p:cNvPr id="3" name="Date Placeholder 2">
            <a:extLst>
              <a:ext uri="{FF2B5EF4-FFF2-40B4-BE49-F238E27FC236}">
                <a16:creationId xmlns:a16="http://schemas.microsoft.com/office/drawing/2014/main" id="{5E45036D-8D30-4D01-BE07-F5F3A16FEFED}"/>
              </a:ext>
            </a:extLst>
          </p:cNvPr>
          <p:cNvSpPr>
            <a:spLocks noGrp="1"/>
          </p:cNvSpPr>
          <p:nvPr>
            <p:ph type="dt" sz="half" idx="10"/>
          </p:nvPr>
        </p:nvSpPr>
        <p:spPr/>
        <p:txBody>
          <a:bodyPr/>
          <a:lstStyle/>
          <a:p>
            <a:fld id="{C2493A9E-C768-4E41-B3A1-AD51A73D1C5A}" type="datetime1">
              <a:rPr lang="it-IT" smtClean="0"/>
              <a:t>18/11/2021</a:t>
            </a:fld>
            <a:endParaRPr lang="it-IT"/>
          </a:p>
        </p:txBody>
      </p:sp>
      <p:sp>
        <p:nvSpPr>
          <p:cNvPr id="4" name="Slide Number Placeholder 3">
            <a:extLst>
              <a:ext uri="{FF2B5EF4-FFF2-40B4-BE49-F238E27FC236}">
                <a16:creationId xmlns:a16="http://schemas.microsoft.com/office/drawing/2014/main" id="{8E7FF4B8-C6E8-41D9-8E26-749F6D61CCBF}"/>
              </a:ext>
            </a:extLst>
          </p:cNvPr>
          <p:cNvSpPr>
            <a:spLocks noGrp="1"/>
          </p:cNvSpPr>
          <p:nvPr>
            <p:ph type="sldNum" sz="quarter" idx="12"/>
          </p:nvPr>
        </p:nvSpPr>
        <p:spPr/>
        <p:txBody>
          <a:bodyPr/>
          <a:lstStyle/>
          <a:p>
            <a:fld id="{57A0FA2E-2223-4FE8-9E15-7906F6757A08}" type="slidenum">
              <a:rPr lang="it-IT" smtClean="0"/>
              <a:pPr/>
              <a:t>3</a:t>
            </a:fld>
            <a:endParaRPr lang="it-IT" dirty="0"/>
          </a:p>
        </p:txBody>
      </p:sp>
      <p:pic>
        <p:nvPicPr>
          <p:cNvPr id="5" name="Immagine 6">
            <a:extLst>
              <a:ext uri="{FF2B5EF4-FFF2-40B4-BE49-F238E27FC236}">
                <a16:creationId xmlns:a16="http://schemas.microsoft.com/office/drawing/2014/main" id="{DB6208FE-0506-46F3-8CC5-C0897C3E278C}"/>
              </a:ext>
            </a:extLst>
          </p:cNvPr>
          <p:cNvPicPr/>
          <p:nvPr/>
        </p:nvPicPr>
        <p:blipFill rotWithShape="1">
          <a:blip r:embed="rId2" cstate="print">
            <a:extLst>
              <a:ext uri="{28A0092B-C50C-407E-A947-70E740481C1C}">
                <a14:useLocalDpi xmlns:a14="http://schemas.microsoft.com/office/drawing/2010/main" val="0"/>
              </a:ext>
            </a:extLst>
          </a:blip>
          <a:srcRect l="2986" b="80113"/>
          <a:stretch/>
        </p:blipFill>
        <p:spPr>
          <a:xfrm>
            <a:off x="577053" y="1546706"/>
            <a:ext cx="10642600" cy="1474404"/>
          </a:xfrm>
          <a:prstGeom prst="rect">
            <a:avLst/>
          </a:prstGeom>
        </p:spPr>
      </p:pic>
      <p:sp>
        <p:nvSpPr>
          <p:cNvPr id="6" name="TextBox 5">
            <a:extLst>
              <a:ext uri="{FF2B5EF4-FFF2-40B4-BE49-F238E27FC236}">
                <a16:creationId xmlns:a16="http://schemas.microsoft.com/office/drawing/2014/main" id="{842BF9BB-4269-4B5B-9FB3-2CF3CFC27277}"/>
              </a:ext>
            </a:extLst>
          </p:cNvPr>
          <p:cNvSpPr txBox="1"/>
          <p:nvPr/>
        </p:nvSpPr>
        <p:spPr>
          <a:xfrm>
            <a:off x="6530004" y="1286470"/>
            <a:ext cx="4136069" cy="369332"/>
          </a:xfrm>
          <a:prstGeom prst="rect">
            <a:avLst/>
          </a:prstGeom>
          <a:noFill/>
        </p:spPr>
        <p:txBody>
          <a:bodyPr wrap="none" rtlCol="0">
            <a:spAutoFit/>
          </a:bodyPr>
          <a:lstStyle/>
          <a:p>
            <a:r>
              <a:rPr lang="fr-CH" dirty="0"/>
              <a:t>Y1	     Y2	            Y3	                  Y4</a:t>
            </a:r>
            <a:endParaRPr lang="en-GB" dirty="0"/>
          </a:p>
        </p:txBody>
      </p:sp>
      <p:sp>
        <p:nvSpPr>
          <p:cNvPr id="9" name="TextBox 8">
            <a:extLst>
              <a:ext uri="{FF2B5EF4-FFF2-40B4-BE49-F238E27FC236}">
                <a16:creationId xmlns:a16="http://schemas.microsoft.com/office/drawing/2014/main" id="{747E4DF7-815A-4E87-949D-3CA6BBA77073}"/>
              </a:ext>
            </a:extLst>
          </p:cNvPr>
          <p:cNvSpPr txBox="1"/>
          <p:nvPr/>
        </p:nvSpPr>
        <p:spPr>
          <a:xfrm>
            <a:off x="7735301" y="3188925"/>
            <a:ext cx="3647152" cy="369332"/>
          </a:xfrm>
          <a:prstGeom prst="rect">
            <a:avLst/>
          </a:prstGeom>
          <a:noFill/>
        </p:spPr>
        <p:txBody>
          <a:bodyPr wrap="none" rtlCol="0">
            <a:spAutoFit/>
          </a:bodyPr>
          <a:lstStyle/>
          <a:p>
            <a:r>
              <a:rPr lang="fr-CH" dirty="0"/>
              <a:t>PR1                             PR2                PR3</a:t>
            </a:r>
            <a:endParaRPr lang="en-GB" dirty="0"/>
          </a:p>
        </p:txBody>
      </p:sp>
      <p:sp>
        <p:nvSpPr>
          <p:cNvPr id="10" name="TextBox 9">
            <a:extLst>
              <a:ext uri="{FF2B5EF4-FFF2-40B4-BE49-F238E27FC236}">
                <a16:creationId xmlns:a16="http://schemas.microsoft.com/office/drawing/2014/main" id="{7D410BD7-89CF-4B1C-90D2-BB65EBF8DA80}"/>
              </a:ext>
            </a:extLst>
          </p:cNvPr>
          <p:cNvSpPr txBox="1"/>
          <p:nvPr/>
        </p:nvSpPr>
        <p:spPr>
          <a:xfrm>
            <a:off x="577053" y="3127051"/>
            <a:ext cx="9829683" cy="2308324"/>
          </a:xfrm>
          <a:prstGeom prst="rect">
            <a:avLst/>
          </a:prstGeom>
          <a:noFill/>
        </p:spPr>
        <p:txBody>
          <a:bodyPr wrap="square" rtlCol="0">
            <a:spAutoFit/>
          </a:bodyPr>
          <a:lstStyle/>
          <a:p>
            <a:r>
              <a:rPr lang="fr-CH" dirty="0"/>
              <a:t>7 </a:t>
            </a:r>
            <a:r>
              <a:rPr lang="fr-CH" dirty="0" err="1"/>
              <a:t>partners</a:t>
            </a:r>
            <a:r>
              <a:rPr lang="fr-CH" dirty="0"/>
              <a:t>:</a:t>
            </a:r>
          </a:p>
          <a:p>
            <a:r>
              <a:rPr lang="fr-CH" b="1" dirty="0"/>
              <a:t>CERN</a:t>
            </a:r>
            <a:r>
              <a:rPr lang="fr-CH" dirty="0"/>
              <a:t>:    WP Coordination, contribution to synchrotron, </a:t>
            </a:r>
            <a:r>
              <a:rPr lang="fr-CH" dirty="0" err="1"/>
              <a:t>gantry</a:t>
            </a:r>
            <a:r>
              <a:rPr lang="fr-CH" dirty="0"/>
              <a:t> and linac design</a:t>
            </a:r>
          </a:p>
          <a:p>
            <a:r>
              <a:rPr lang="fr-CH" b="1" dirty="0"/>
              <a:t>SEEIIST</a:t>
            </a:r>
            <a:r>
              <a:rPr lang="fr-CH" dirty="0"/>
              <a:t>: </a:t>
            </a:r>
            <a:r>
              <a:rPr lang="fr-CH" dirty="0" err="1"/>
              <a:t>Task</a:t>
            </a:r>
            <a:r>
              <a:rPr lang="fr-CH" dirty="0"/>
              <a:t> leader for synchrotron design and </a:t>
            </a:r>
            <a:r>
              <a:rPr lang="fr-CH" dirty="0" err="1"/>
              <a:t>beam</a:t>
            </a:r>
            <a:r>
              <a:rPr lang="fr-CH" dirty="0"/>
              <a:t> transport, contribution to linac and </a:t>
            </a:r>
            <a:r>
              <a:rPr lang="fr-CH" dirty="0" err="1"/>
              <a:t>gantry</a:t>
            </a:r>
            <a:r>
              <a:rPr lang="fr-CH" dirty="0"/>
              <a:t> design</a:t>
            </a:r>
          </a:p>
          <a:p>
            <a:r>
              <a:rPr lang="fr-CH" b="1" dirty="0"/>
              <a:t>CNAO</a:t>
            </a:r>
            <a:r>
              <a:rPr lang="fr-CH" dirty="0"/>
              <a:t>:   </a:t>
            </a:r>
            <a:r>
              <a:rPr lang="fr-CH" dirty="0" err="1"/>
              <a:t>Task</a:t>
            </a:r>
            <a:r>
              <a:rPr lang="fr-CH" dirty="0"/>
              <a:t> leader for </a:t>
            </a:r>
            <a:r>
              <a:rPr lang="fr-CH" dirty="0" err="1"/>
              <a:t>gantry</a:t>
            </a:r>
            <a:r>
              <a:rPr lang="fr-CH" dirty="0"/>
              <a:t> design, contribution to synchrotron and </a:t>
            </a:r>
            <a:r>
              <a:rPr lang="fr-CH" dirty="0" err="1"/>
              <a:t>beam</a:t>
            </a:r>
            <a:r>
              <a:rPr lang="fr-CH" dirty="0"/>
              <a:t> transport design</a:t>
            </a:r>
          </a:p>
          <a:p>
            <a:r>
              <a:rPr lang="fr-CH" b="1" dirty="0" err="1"/>
              <a:t>Bevatech</a:t>
            </a:r>
            <a:r>
              <a:rPr lang="fr-CH" b="1" dirty="0"/>
              <a:t> GmbH</a:t>
            </a:r>
            <a:r>
              <a:rPr lang="fr-CH" dirty="0"/>
              <a:t>: </a:t>
            </a:r>
            <a:r>
              <a:rPr lang="fr-CH" dirty="0" err="1"/>
              <a:t>Task</a:t>
            </a:r>
            <a:r>
              <a:rPr lang="fr-CH" dirty="0"/>
              <a:t> leader for linac design</a:t>
            </a:r>
          </a:p>
          <a:p>
            <a:r>
              <a:rPr lang="fr-CH" b="1" dirty="0"/>
              <a:t>MedAustron</a:t>
            </a:r>
            <a:r>
              <a:rPr lang="fr-CH" dirty="0"/>
              <a:t>: </a:t>
            </a:r>
            <a:r>
              <a:rPr lang="en-GB" dirty="0"/>
              <a:t>contribution to synchrotron, beam transport, and gantry design</a:t>
            </a:r>
          </a:p>
          <a:p>
            <a:r>
              <a:rPr lang="en-GB" b="1" dirty="0"/>
              <a:t>Riga Technical University</a:t>
            </a:r>
            <a:r>
              <a:rPr lang="en-GB" dirty="0"/>
              <a:t>: contribution to gantry mechanical design</a:t>
            </a:r>
          </a:p>
          <a:p>
            <a:r>
              <a:rPr lang="en-GB" b="1" dirty="0"/>
              <a:t>GSI</a:t>
            </a:r>
            <a:r>
              <a:rPr lang="en-GB" dirty="0"/>
              <a:t>:   internal communication and support to coordination</a:t>
            </a:r>
            <a:endParaRPr lang="fr-CH" dirty="0"/>
          </a:p>
        </p:txBody>
      </p:sp>
    </p:spTree>
    <p:extLst>
      <p:ext uri="{BB962C8B-B14F-4D97-AF65-F5344CB8AC3E}">
        <p14:creationId xmlns:p14="http://schemas.microsoft.com/office/powerpoint/2010/main" val="1659269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66157-13DC-472F-AEA9-7F05596679ED}"/>
              </a:ext>
            </a:extLst>
          </p:cNvPr>
          <p:cNvSpPr>
            <a:spLocks noGrp="1"/>
          </p:cNvSpPr>
          <p:nvPr>
            <p:ph type="title"/>
          </p:nvPr>
        </p:nvSpPr>
        <p:spPr/>
        <p:txBody>
          <a:bodyPr/>
          <a:lstStyle/>
          <a:p>
            <a:r>
              <a:rPr lang="fr-CH" dirty="0"/>
              <a:t>WP 7 – Management structure</a:t>
            </a:r>
            <a:endParaRPr lang="en-GB" dirty="0"/>
          </a:p>
        </p:txBody>
      </p:sp>
      <p:sp>
        <p:nvSpPr>
          <p:cNvPr id="3" name="Date Placeholder 2">
            <a:extLst>
              <a:ext uri="{FF2B5EF4-FFF2-40B4-BE49-F238E27FC236}">
                <a16:creationId xmlns:a16="http://schemas.microsoft.com/office/drawing/2014/main" id="{F496DFC0-9A49-4524-800B-B6DA38022DD3}"/>
              </a:ext>
            </a:extLst>
          </p:cNvPr>
          <p:cNvSpPr>
            <a:spLocks noGrp="1"/>
          </p:cNvSpPr>
          <p:nvPr>
            <p:ph type="dt" sz="half" idx="10"/>
          </p:nvPr>
        </p:nvSpPr>
        <p:spPr/>
        <p:txBody>
          <a:bodyPr/>
          <a:lstStyle/>
          <a:p>
            <a:fld id="{C2493A9E-C768-4E41-B3A1-AD51A73D1C5A}" type="datetime1">
              <a:rPr lang="it-IT" smtClean="0"/>
              <a:t>18/11/2021</a:t>
            </a:fld>
            <a:endParaRPr lang="it-IT"/>
          </a:p>
        </p:txBody>
      </p:sp>
      <p:sp>
        <p:nvSpPr>
          <p:cNvPr id="4" name="Slide Number Placeholder 3">
            <a:extLst>
              <a:ext uri="{FF2B5EF4-FFF2-40B4-BE49-F238E27FC236}">
                <a16:creationId xmlns:a16="http://schemas.microsoft.com/office/drawing/2014/main" id="{8982DD75-3772-43F1-ABD4-2903B5CCA90C}"/>
              </a:ext>
            </a:extLst>
          </p:cNvPr>
          <p:cNvSpPr>
            <a:spLocks noGrp="1"/>
          </p:cNvSpPr>
          <p:nvPr>
            <p:ph type="sldNum" sz="quarter" idx="12"/>
          </p:nvPr>
        </p:nvSpPr>
        <p:spPr/>
        <p:txBody>
          <a:bodyPr/>
          <a:lstStyle/>
          <a:p>
            <a:fld id="{57A0FA2E-2223-4FE8-9E15-7906F6757A08}" type="slidenum">
              <a:rPr lang="it-IT" smtClean="0"/>
              <a:pPr/>
              <a:t>4</a:t>
            </a:fld>
            <a:endParaRPr lang="it-IT" dirty="0"/>
          </a:p>
        </p:txBody>
      </p:sp>
      <p:sp>
        <p:nvSpPr>
          <p:cNvPr id="5" name="TextBox 4">
            <a:extLst>
              <a:ext uri="{FF2B5EF4-FFF2-40B4-BE49-F238E27FC236}">
                <a16:creationId xmlns:a16="http://schemas.microsoft.com/office/drawing/2014/main" id="{04432289-69F1-4301-9256-95DCE247F473}"/>
              </a:ext>
            </a:extLst>
          </p:cNvPr>
          <p:cNvSpPr txBox="1"/>
          <p:nvPr/>
        </p:nvSpPr>
        <p:spPr>
          <a:xfrm>
            <a:off x="692727" y="2008909"/>
            <a:ext cx="5088252" cy="1323439"/>
          </a:xfrm>
          <a:prstGeom prst="rect">
            <a:avLst/>
          </a:prstGeom>
          <a:noFill/>
        </p:spPr>
        <p:txBody>
          <a:bodyPr wrap="none" rtlCol="0">
            <a:spAutoFit/>
          </a:bodyPr>
          <a:lstStyle/>
          <a:p>
            <a:r>
              <a:rPr lang="fr-CH" sz="2000" dirty="0"/>
              <a:t>WP </a:t>
            </a:r>
            <a:r>
              <a:rPr lang="fr-CH" sz="2000" dirty="0" err="1"/>
              <a:t>Coordinator</a:t>
            </a:r>
            <a:r>
              <a:rPr lang="fr-CH" sz="2000" dirty="0"/>
              <a:t>: M. Vretenar, CERN</a:t>
            </a:r>
          </a:p>
          <a:p>
            <a:r>
              <a:rPr lang="fr-CH" sz="2000" dirty="0" err="1"/>
              <a:t>Deputy</a:t>
            </a:r>
            <a:r>
              <a:rPr lang="fr-CH" sz="2000" dirty="0"/>
              <a:t> WP </a:t>
            </a:r>
            <a:r>
              <a:rPr lang="fr-CH" sz="2000" dirty="0" err="1"/>
              <a:t>Coordinator</a:t>
            </a:r>
            <a:r>
              <a:rPr lang="fr-CH" sz="2000" dirty="0"/>
              <a:t>: E. Benedetto (SEEIIST)</a:t>
            </a:r>
          </a:p>
          <a:p>
            <a:endParaRPr lang="fr-CH" sz="2000" dirty="0"/>
          </a:p>
          <a:p>
            <a:r>
              <a:rPr lang="fr-CH" sz="2000" dirty="0" err="1"/>
              <a:t>Task</a:t>
            </a:r>
            <a:r>
              <a:rPr lang="fr-CH" sz="2000" dirty="0"/>
              <a:t> Leaders:</a:t>
            </a:r>
            <a:endParaRPr lang="en-GB" sz="2000" dirty="0"/>
          </a:p>
        </p:txBody>
      </p:sp>
      <p:graphicFrame>
        <p:nvGraphicFramePr>
          <p:cNvPr id="6" name="Table 6">
            <a:extLst>
              <a:ext uri="{FF2B5EF4-FFF2-40B4-BE49-F238E27FC236}">
                <a16:creationId xmlns:a16="http://schemas.microsoft.com/office/drawing/2014/main" id="{2FB350F6-DADF-431B-A6FE-1B44867C0AE3}"/>
              </a:ext>
            </a:extLst>
          </p:cNvPr>
          <p:cNvGraphicFramePr>
            <a:graphicFrameLocks noGrp="1"/>
          </p:cNvGraphicFramePr>
          <p:nvPr>
            <p:extLst>
              <p:ext uri="{D42A27DB-BD31-4B8C-83A1-F6EECF244321}">
                <p14:modId xmlns:p14="http://schemas.microsoft.com/office/powerpoint/2010/main" val="3956680244"/>
              </p:ext>
            </p:extLst>
          </p:nvPr>
        </p:nvGraphicFramePr>
        <p:xfrm>
          <a:off x="2541234" y="2986052"/>
          <a:ext cx="8349045" cy="2225040"/>
        </p:xfrm>
        <a:graphic>
          <a:graphicData uri="http://schemas.openxmlformats.org/drawingml/2006/table">
            <a:tbl>
              <a:tblPr firstRow="1" bandRow="1">
                <a:tableStyleId>{5C22544A-7EE6-4342-B048-85BDC9FD1C3A}</a:tableStyleId>
              </a:tblPr>
              <a:tblGrid>
                <a:gridCol w="524193">
                  <a:extLst>
                    <a:ext uri="{9D8B030D-6E8A-4147-A177-3AD203B41FA5}">
                      <a16:colId xmlns:a16="http://schemas.microsoft.com/office/drawing/2014/main" val="3448349634"/>
                    </a:ext>
                  </a:extLst>
                </a:gridCol>
                <a:gridCol w="5527612">
                  <a:extLst>
                    <a:ext uri="{9D8B030D-6E8A-4147-A177-3AD203B41FA5}">
                      <a16:colId xmlns:a16="http://schemas.microsoft.com/office/drawing/2014/main" val="3594433363"/>
                    </a:ext>
                  </a:extLst>
                </a:gridCol>
                <a:gridCol w="2297240">
                  <a:extLst>
                    <a:ext uri="{9D8B030D-6E8A-4147-A177-3AD203B41FA5}">
                      <a16:colId xmlns:a16="http://schemas.microsoft.com/office/drawing/2014/main" val="2597884500"/>
                    </a:ext>
                  </a:extLst>
                </a:gridCol>
              </a:tblGrid>
              <a:tr h="370840">
                <a:tc>
                  <a:txBody>
                    <a:bodyPr/>
                    <a:lstStyle/>
                    <a:p>
                      <a:endParaRPr lang="en-GB"/>
                    </a:p>
                  </a:txBody>
                  <a:tcPr/>
                </a:tc>
                <a:tc>
                  <a:txBody>
                    <a:bodyPr/>
                    <a:lstStyle/>
                    <a:p>
                      <a:r>
                        <a:rPr lang="fr-CH" dirty="0" err="1"/>
                        <a:t>Task</a:t>
                      </a:r>
                      <a:endParaRPr lang="en-GB" dirty="0"/>
                    </a:p>
                  </a:txBody>
                  <a:tcPr/>
                </a:tc>
                <a:tc>
                  <a:txBody>
                    <a:bodyPr/>
                    <a:lstStyle/>
                    <a:p>
                      <a:r>
                        <a:rPr lang="fr-CH" dirty="0" err="1"/>
                        <a:t>Task</a:t>
                      </a:r>
                      <a:r>
                        <a:rPr lang="fr-CH" dirty="0"/>
                        <a:t> Leader</a:t>
                      </a:r>
                      <a:endParaRPr lang="en-GB" dirty="0"/>
                    </a:p>
                  </a:txBody>
                  <a:tcPr/>
                </a:tc>
                <a:extLst>
                  <a:ext uri="{0D108BD9-81ED-4DB2-BD59-A6C34878D82A}">
                    <a16:rowId xmlns:a16="http://schemas.microsoft.com/office/drawing/2014/main" val="3302228619"/>
                  </a:ext>
                </a:extLst>
              </a:tr>
              <a:tr h="370840">
                <a:tc>
                  <a:txBody>
                    <a:bodyPr/>
                    <a:lstStyle/>
                    <a:p>
                      <a:r>
                        <a:rPr lang="fr-CH" dirty="0"/>
                        <a:t>7.1</a:t>
                      </a:r>
                      <a:endParaRPr lang="en-GB" dirty="0"/>
                    </a:p>
                  </a:txBody>
                  <a:tcPr/>
                </a:tc>
                <a:tc>
                  <a:txBody>
                    <a:bodyPr/>
                    <a:lstStyle/>
                    <a:p>
                      <a:r>
                        <a:rPr lang="fr-CH" dirty="0"/>
                        <a:t>Coordination and communication</a:t>
                      </a:r>
                      <a:endParaRPr lang="en-GB" dirty="0"/>
                    </a:p>
                  </a:txBody>
                  <a:tcPr/>
                </a:tc>
                <a:tc>
                  <a:txBody>
                    <a:bodyPr/>
                    <a:lstStyle/>
                    <a:p>
                      <a:r>
                        <a:rPr lang="fr-CH" dirty="0"/>
                        <a:t>M. Vretenar, CERN</a:t>
                      </a:r>
                      <a:endParaRPr lang="en-GB" dirty="0"/>
                    </a:p>
                  </a:txBody>
                  <a:tcPr/>
                </a:tc>
                <a:extLst>
                  <a:ext uri="{0D108BD9-81ED-4DB2-BD59-A6C34878D82A}">
                    <a16:rowId xmlns:a16="http://schemas.microsoft.com/office/drawing/2014/main" val="4019286533"/>
                  </a:ext>
                </a:extLst>
              </a:tr>
              <a:tr h="370840">
                <a:tc>
                  <a:txBody>
                    <a:bodyPr/>
                    <a:lstStyle/>
                    <a:p>
                      <a:r>
                        <a:rPr lang="fr-CH" dirty="0"/>
                        <a:t>7.2</a:t>
                      </a:r>
                      <a:endParaRPr lang="en-GB" dirty="0"/>
                    </a:p>
                  </a:txBody>
                  <a:tcPr/>
                </a:tc>
                <a:tc>
                  <a:txBody>
                    <a:bodyPr/>
                    <a:lstStyle/>
                    <a:p>
                      <a:r>
                        <a:rPr lang="fr-CH" dirty="0"/>
                        <a:t>SC Synchrotron and </a:t>
                      </a:r>
                      <a:r>
                        <a:rPr lang="fr-CH" dirty="0" err="1"/>
                        <a:t>advanced</a:t>
                      </a:r>
                      <a:r>
                        <a:rPr lang="fr-CH" dirty="0"/>
                        <a:t> components design</a:t>
                      </a:r>
                      <a:endParaRPr lang="en-GB" dirty="0"/>
                    </a:p>
                  </a:txBody>
                  <a:tcPr/>
                </a:tc>
                <a:tc>
                  <a:txBody>
                    <a:bodyPr/>
                    <a:lstStyle/>
                    <a:p>
                      <a:r>
                        <a:rPr lang="fr-CH" dirty="0"/>
                        <a:t>E. Benedetto, SEEIIST</a:t>
                      </a:r>
                      <a:endParaRPr lang="en-GB" dirty="0"/>
                    </a:p>
                  </a:txBody>
                  <a:tcPr/>
                </a:tc>
                <a:extLst>
                  <a:ext uri="{0D108BD9-81ED-4DB2-BD59-A6C34878D82A}">
                    <a16:rowId xmlns:a16="http://schemas.microsoft.com/office/drawing/2014/main" val="1523588614"/>
                  </a:ext>
                </a:extLst>
              </a:tr>
              <a:tr h="370840">
                <a:tc>
                  <a:txBody>
                    <a:bodyPr/>
                    <a:lstStyle/>
                    <a:p>
                      <a:r>
                        <a:rPr lang="fr-CH" dirty="0"/>
                        <a:t>7.3</a:t>
                      </a:r>
                      <a:endParaRPr lang="en-GB" dirty="0"/>
                    </a:p>
                  </a:txBody>
                  <a:tcPr/>
                </a:tc>
                <a:tc>
                  <a:txBody>
                    <a:bodyPr/>
                    <a:lstStyle/>
                    <a:p>
                      <a:r>
                        <a:rPr lang="fr-CH" dirty="0" err="1"/>
                        <a:t>Operational</a:t>
                      </a:r>
                      <a:r>
                        <a:rPr lang="fr-CH" dirty="0"/>
                        <a:t> modes, </a:t>
                      </a:r>
                      <a:r>
                        <a:rPr lang="fr-CH" dirty="0" err="1"/>
                        <a:t>beam</a:t>
                      </a:r>
                      <a:r>
                        <a:rPr lang="fr-CH" dirty="0"/>
                        <a:t> transport and instrumentation</a:t>
                      </a:r>
                      <a:endParaRPr lang="en-GB" dirty="0"/>
                    </a:p>
                  </a:txBody>
                  <a:tcPr/>
                </a:tc>
                <a:tc>
                  <a:txBody>
                    <a:bodyPr/>
                    <a:lstStyle/>
                    <a:p>
                      <a:r>
                        <a:rPr lang="fr-CH" dirty="0"/>
                        <a:t>M. Sapinski, SEEIIST</a:t>
                      </a:r>
                      <a:endParaRPr lang="en-GB" dirty="0"/>
                    </a:p>
                  </a:txBody>
                  <a:tcPr/>
                </a:tc>
                <a:extLst>
                  <a:ext uri="{0D108BD9-81ED-4DB2-BD59-A6C34878D82A}">
                    <a16:rowId xmlns:a16="http://schemas.microsoft.com/office/drawing/2014/main" val="4232061779"/>
                  </a:ext>
                </a:extLst>
              </a:tr>
              <a:tr h="370840">
                <a:tc>
                  <a:txBody>
                    <a:bodyPr/>
                    <a:lstStyle/>
                    <a:p>
                      <a:r>
                        <a:rPr lang="fr-CH" dirty="0"/>
                        <a:t>7.4</a:t>
                      </a:r>
                      <a:endParaRPr lang="en-GB" dirty="0"/>
                    </a:p>
                  </a:txBody>
                  <a:tcPr/>
                </a:tc>
                <a:tc>
                  <a:txBody>
                    <a:bodyPr/>
                    <a:lstStyle/>
                    <a:p>
                      <a:r>
                        <a:rPr lang="fr-CH" dirty="0" err="1"/>
                        <a:t>Injector</a:t>
                      </a:r>
                      <a:r>
                        <a:rPr lang="fr-CH" dirty="0"/>
                        <a:t> linac design</a:t>
                      </a:r>
                      <a:endParaRPr lang="en-GB" dirty="0"/>
                    </a:p>
                  </a:txBody>
                  <a:tcPr/>
                </a:tc>
                <a:tc>
                  <a:txBody>
                    <a:bodyPr/>
                    <a:lstStyle/>
                    <a:p>
                      <a:r>
                        <a:rPr lang="fr-CH" dirty="0"/>
                        <a:t>U. Ratzinger, </a:t>
                      </a:r>
                      <a:r>
                        <a:rPr lang="fr-CH" dirty="0" err="1"/>
                        <a:t>Bevatech</a:t>
                      </a:r>
                      <a:endParaRPr lang="en-GB" dirty="0"/>
                    </a:p>
                  </a:txBody>
                  <a:tcPr/>
                </a:tc>
                <a:extLst>
                  <a:ext uri="{0D108BD9-81ED-4DB2-BD59-A6C34878D82A}">
                    <a16:rowId xmlns:a16="http://schemas.microsoft.com/office/drawing/2014/main" val="4035005656"/>
                  </a:ext>
                </a:extLst>
              </a:tr>
              <a:tr h="370840">
                <a:tc>
                  <a:txBody>
                    <a:bodyPr/>
                    <a:lstStyle/>
                    <a:p>
                      <a:r>
                        <a:rPr lang="fr-CH" dirty="0"/>
                        <a:t>7.5</a:t>
                      </a:r>
                      <a:endParaRPr lang="en-GB" dirty="0"/>
                    </a:p>
                  </a:txBody>
                  <a:tcPr/>
                </a:tc>
                <a:tc>
                  <a:txBody>
                    <a:bodyPr/>
                    <a:lstStyle/>
                    <a:p>
                      <a:r>
                        <a:rPr lang="fr-CH" dirty="0" err="1"/>
                        <a:t>Integration</a:t>
                      </a:r>
                      <a:r>
                        <a:rPr lang="fr-CH" dirty="0"/>
                        <a:t> of an innovative </a:t>
                      </a:r>
                      <a:r>
                        <a:rPr lang="fr-CH" dirty="0" err="1"/>
                        <a:t>superconducting</a:t>
                      </a:r>
                      <a:r>
                        <a:rPr lang="fr-CH" dirty="0"/>
                        <a:t> </a:t>
                      </a:r>
                      <a:r>
                        <a:rPr lang="fr-CH" dirty="0" err="1"/>
                        <a:t>gantry</a:t>
                      </a:r>
                      <a:endParaRPr lang="en-GB" dirty="0"/>
                    </a:p>
                  </a:txBody>
                  <a:tcPr/>
                </a:tc>
                <a:tc>
                  <a:txBody>
                    <a:bodyPr/>
                    <a:lstStyle/>
                    <a:p>
                      <a:r>
                        <a:rPr lang="fr-CH" dirty="0"/>
                        <a:t>M. Pullia, CNAO</a:t>
                      </a:r>
                      <a:endParaRPr lang="en-GB" dirty="0"/>
                    </a:p>
                  </a:txBody>
                  <a:tcPr/>
                </a:tc>
                <a:extLst>
                  <a:ext uri="{0D108BD9-81ED-4DB2-BD59-A6C34878D82A}">
                    <a16:rowId xmlns:a16="http://schemas.microsoft.com/office/drawing/2014/main" val="2271217265"/>
                  </a:ext>
                </a:extLst>
              </a:tr>
            </a:tbl>
          </a:graphicData>
        </a:graphic>
      </p:graphicFrame>
    </p:spTree>
    <p:extLst>
      <p:ext uri="{BB962C8B-B14F-4D97-AF65-F5344CB8AC3E}">
        <p14:creationId xmlns:p14="http://schemas.microsoft.com/office/powerpoint/2010/main" val="1149074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6CC10-12FB-499E-95FD-D5862FACA3C3}"/>
              </a:ext>
            </a:extLst>
          </p:cNvPr>
          <p:cNvSpPr>
            <a:spLocks noGrp="1"/>
          </p:cNvSpPr>
          <p:nvPr>
            <p:ph type="title"/>
          </p:nvPr>
        </p:nvSpPr>
        <p:spPr/>
        <p:txBody>
          <a:bodyPr/>
          <a:lstStyle/>
          <a:p>
            <a:r>
              <a:rPr lang="fr-CH" dirty="0"/>
              <a:t>WP 7:  Ambitions (</a:t>
            </a:r>
            <a:r>
              <a:rPr lang="fr-CH" dirty="0" err="1"/>
              <a:t>from</a:t>
            </a:r>
            <a:r>
              <a:rPr lang="fr-CH" dirty="0"/>
              <a:t> </a:t>
            </a:r>
            <a:r>
              <a:rPr lang="fr-CH" dirty="0" err="1"/>
              <a:t>proposal</a:t>
            </a:r>
            <a:r>
              <a:rPr lang="fr-CH" dirty="0"/>
              <a:t>) </a:t>
            </a:r>
            <a:endParaRPr lang="en-GB" dirty="0"/>
          </a:p>
        </p:txBody>
      </p:sp>
      <p:sp>
        <p:nvSpPr>
          <p:cNvPr id="3" name="Date Placeholder 2">
            <a:extLst>
              <a:ext uri="{FF2B5EF4-FFF2-40B4-BE49-F238E27FC236}">
                <a16:creationId xmlns:a16="http://schemas.microsoft.com/office/drawing/2014/main" id="{FAF4CCBB-EBE0-41A7-8FFF-9EC851B274B5}"/>
              </a:ext>
            </a:extLst>
          </p:cNvPr>
          <p:cNvSpPr>
            <a:spLocks noGrp="1"/>
          </p:cNvSpPr>
          <p:nvPr>
            <p:ph type="dt" sz="half" idx="10"/>
          </p:nvPr>
        </p:nvSpPr>
        <p:spPr/>
        <p:txBody>
          <a:bodyPr/>
          <a:lstStyle/>
          <a:p>
            <a:fld id="{C2493A9E-C768-4E41-B3A1-AD51A73D1C5A}" type="datetime1">
              <a:rPr lang="it-IT" smtClean="0"/>
              <a:t>18/11/2021</a:t>
            </a:fld>
            <a:endParaRPr lang="it-IT"/>
          </a:p>
        </p:txBody>
      </p:sp>
      <p:sp>
        <p:nvSpPr>
          <p:cNvPr id="4" name="Slide Number Placeholder 3">
            <a:extLst>
              <a:ext uri="{FF2B5EF4-FFF2-40B4-BE49-F238E27FC236}">
                <a16:creationId xmlns:a16="http://schemas.microsoft.com/office/drawing/2014/main" id="{C033289F-AF46-49C6-899C-3DF8C4E76688}"/>
              </a:ext>
            </a:extLst>
          </p:cNvPr>
          <p:cNvSpPr>
            <a:spLocks noGrp="1"/>
          </p:cNvSpPr>
          <p:nvPr>
            <p:ph type="sldNum" sz="quarter" idx="12"/>
          </p:nvPr>
        </p:nvSpPr>
        <p:spPr/>
        <p:txBody>
          <a:bodyPr/>
          <a:lstStyle/>
          <a:p>
            <a:fld id="{57A0FA2E-2223-4FE8-9E15-7906F6757A08}" type="slidenum">
              <a:rPr lang="it-IT" smtClean="0"/>
              <a:pPr/>
              <a:t>5</a:t>
            </a:fld>
            <a:endParaRPr lang="it-IT" dirty="0"/>
          </a:p>
        </p:txBody>
      </p:sp>
      <p:graphicFrame>
        <p:nvGraphicFramePr>
          <p:cNvPr id="5" name="Table 4">
            <a:extLst>
              <a:ext uri="{FF2B5EF4-FFF2-40B4-BE49-F238E27FC236}">
                <a16:creationId xmlns:a16="http://schemas.microsoft.com/office/drawing/2014/main" id="{D41668ED-0AD2-4E71-98DB-F0BA952F12E1}"/>
              </a:ext>
            </a:extLst>
          </p:cNvPr>
          <p:cNvGraphicFramePr>
            <a:graphicFrameLocks noGrp="1"/>
          </p:cNvGraphicFramePr>
          <p:nvPr>
            <p:extLst>
              <p:ext uri="{D42A27DB-BD31-4B8C-83A1-F6EECF244321}">
                <p14:modId xmlns:p14="http://schemas.microsoft.com/office/powerpoint/2010/main" val="3153907523"/>
              </p:ext>
            </p:extLst>
          </p:nvPr>
        </p:nvGraphicFramePr>
        <p:xfrm>
          <a:off x="506485" y="1440039"/>
          <a:ext cx="11143976" cy="3958082"/>
        </p:xfrm>
        <a:graphic>
          <a:graphicData uri="http://schemas.openxmlformats.org/drawingml/2006/table">
            <a:tbl>
              <a:tblPr firstRow="1" firstCol="1" bandRow="1"/>
              <a:tblGrid>
                <a:gridCol w="295849">
                  <a:extLst>
                    <a:ext uri="{9D8B030D-6E8A-4147-A177-3AD203B41FA5}">
                      <a16:colId xmlns:a16="http://schemas.microsoft.com/office/drawing/2014/main" val="341613099"/>
                    </a:ext>
                  </a:extLst>
                </a:gridCol>
                <a:gridCol w="1964929">
                  <a:extLst>
                    <a:ext uri="{9D8B030D-6E8A-4147-A177-3AD203B41FA5}">
                      <a16:colId xmlns:a16="http://schemas.microsoft.com/office/drawing/2014/main" val="278305103"/>
                    </a:ext>
                  </a:extLst>
                </a:gridCol>
                <a:gridCol w="2731169">
                  <a:extLst>
                    <a:ext uri="{9D8B030D-6E8A-4147-A177-3AD203B41FA5}">
                      <a16:colId xmlns:a16="http://schemas.microsoft.com/office/drawing/2014/main" val="1661878588"/>
                    </a:ext>
                  </a:extLst>
                </a:gridCol>
                <a:gridCol w="6152029">
                  <a:extLst>
                    <a:ext uri="{9D8B030D-6E8A-4147-A177-3AD203B41FA5}">
                      <a16:colId xmlns:a16="http://schemas.microsoft.com/office/drawing/2014/main" val="3355750061"/>
                    </a:ext>
                  </a:extLst>
                </a:gridCol>
              </a:tblGrid>
              <a:tr h="287944">
                <a:tc>
                  <a:txBody>
                    <a:bodyPr/>
                    <a:lstStyle/>
                    <a:p>
                      <a:pPr algn="ctr">
                        <a:lnSpc>
                          <a:spcPct val="120000"/>
                        </a:lnSpc>
                      </a:pP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tc>
                  <a:txBody>
                    <a:bodyPr/>
                    <a:lstStyle/>
                    <a:p>
                      <a:pPr algn="ctr">
                        <a:lnSpc>
                          <a:spcPct val="120000"/>
                        </a:lnSpc>
                      </a:pPr>
                      <a:r>
                        <a:rPr lang="en-US" sz="1800" b="1" dirty="0">
                          <a:solidFill>
                            <a:srgbClr val="000000"/>
                          </a:solidFill>
                          <a:effectLst/>
                          <a:latin typeface="Times New Roman" panose="02020603050405020304" pitchFamily="18" charset="0"/>
                          <a:ea typeface="Times New Roman" panose="02020603050405020304" pitchFamily="18" charset="0"/>
                        </a:rPr>
                        <a:t>Technology</a:t>
                      </a: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tc>
                  <a:txBody>
                    <a:bodyPr/>
                    <a:lstStyle/>
                    <a:p>
                      <a:pPr algn="ctr">
                        <a:lnSpc>
                          <a:spcPct val="120000"/>
                        </a:lnSpc>
                      </a:pPr>
                      <a:r>
                        <a:rPr lang="en-US" sz="1800" b="1" dirty="0">
                          <a:solidFill>
                            <a:srgbClr val="000000"/>
                          </a:solidFill>
                          <a:effectLst/>
                          <a:latin typeface="Times New Roman" panose="02020603050405020304" pitchFamily="18" charset="0"/>
                          <a:ea typeface="Times New Roman" panose="02020603050405020304" pitchFamily="18" charset="0"/>
                        </a:rPr>
                        <a:t>Present state of the art</a:t>
                      </a: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tc>
                  <a:txBody>
                    <a:bodyPr/>
                    <a:lstStyle/>
                    <a:p>
                      <a:pPr algn="ctr">
                        <a:lnSpc>
                          <a:spcPct val="120000"/>
                        </a:lnSpc>
                      </a:pPr>
                      <a:r>
                        <a:rPr lang="en-US" sz="1800" b="1">
                          <a:solidFill>
                            <a:srgbClr val="000000"/>
                          </a:solidFill>
                          <a:effectLst/>
                          <a:latin typeface="Times New Roman" panose="02020603050405020304" pitchFamily="18" charset="0"/>
                          <a:ea typeface="Times New Roman" panose="02020603050405020304" pitchFamily="18" charset="0"/>
                        </a:rPr>
                        <a:t>Objectives (Technological breakthroughs)</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215868"/>
                      </a:solidFill>
                      <a:prstDash val="solid"/>
                      <a:round/>
                      <a:headEnd type="none" w="med" len="med"/>
                      <a:tailEnd type="none" w="med" len="med"/>
                    </a:lnL>
                    <a:lnR w="12700" cap="flat" cmpd="sng" algn="ctr">
                      <a:solidFill>
                        <a:srgbClr val="215868"/>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215868"/>
                      </a:solidFill>
                      <a:prstDash val="solid"/>
                      <a:round/>
                      <a:headEnd type="none" w="med" len="med"/>
                      <a:tailEnd type="none" w="med" len="med"/>
                    </a:lnB>
                    <a:solidFill>
                      <a:srgbClr val="92CDDC"/>
                    </a:solidFill>
                  </a:tcPr>
                </a:tc>
                <a:extLst>
                  <a:ext uri="{0D108BD9-81ED-4DB2-BD59-A6C34878D82A}">
                    <a16:rowId xmlns:a16="http://schemas.microsoft.com/office/drawing/2014/main" val="3594787182"/>
                  </a:ext>
                </a:extLst>
              </a:tr>
              <a:tr h="334878">
                <a:tc>
                  <a:txBody>
                    <a:bodyPr/>
                    <a:lstStyle/>
                    <a:p>
                      <a:pPr algn="ctr"/>
                      <a:r>
                        <a:rPr lang="fr-CH" sz="1600" b="1" dirty="0">
                          <a:effectLst/>
                          <a:latin typeface="Times New Roman" panose="02020603050405020304" pitchFamily="18" charset="0"/>
                          <a:ea typeface="Times New Roman" panose="02020603050405020304" pitchFamily="18" charset="0"/>
                        </a:rPr>
                        <a:t>1</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Lattice for superconducting synchrotron</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dirty="0">
                          <a:effectLst/>
                          <a:latin typeface="Times New Roman" panose="02020603050405020304" pitchFamily="18" charset="0"/>
                          <a:ea typeface="Times New Roman" panose="02020603050405020304" pitchFamily="18" charset="0"/>
                        </a:rPr>
                        <a:t>Preliminary designs were developed, using ideal magnets.</a:t>
                      </a:r>
                      <a:endParaRPr lang="en-GB" sz="1600"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Define a complete layout with injection, extraction, acceleration, based on magnets with </a:t>
                      </a:r>
                      <a:r>
                        <a:rPr lang="en-GB" sz="1600" b="1" dirty="0">
                          <a:solidFill>
                            <a:srgbClr val="FF0000"/>
                          </a:solidFill>
                          <a:effectLst/>
                          <a:latin typeface="Times New Roman" panose="02020603050405020304" pitchFamily="18" charset="0"/>
                          <a:ea typeface="Times New Roman" panose="02020603050405020304" pitchFamily="18" charset="0"/>
                        </a:rPr>
                        <a:t>≥3 T dipole field and 1 T/s ramp rate</a:t>
                      </a:r>
                      <a:r>
                        <a:rPr lang="en-GB" sz="1600" dirty="0">
                          <a:effectLst/>
                          <a:latin typeface="Times New Roman" panose="02020603050405020304" pitchFamily="18" charset="0"/>
                          <a:ea typeface="Times New Roman" panose="02020603050405020304" pitchFamily="18" charset="0"/>
                        </a:rPr>
                        <a:t>, which can accelerate </a:t>
                      </a:r>
                      <a:r>
                        <a:rPr lang="en-GB" sz="1600" b="1" dirty="0">
                          <a:solidFill>
                            <a:srgbClr val="FF0000"/>
                          </a:solidFill>
                          <a:effectLst/>
                          <a:latin typeface="Times New Roman" panose="02020603050405020304" pitchFamily="18" charset="0"/>
                          <a:ea typeface="Times New Roman" panose="02020603050405020304" pitchFamily="18" charset="0"/>
                        </a:rPr>
                        <a:t>10</a:t>
                      </a:r>
                      <a:r>
                        <a:rPr lang="en-GB" sz="1600" b="1" baseline="30000" dirty="0">
                          <a:solidFill>
                            <a:srgbClr val="FF0000"/>
                          </a:solidFill>
                          <a:effectLst/>
                          <a:latin typeface="Times New Roman" panose="02020603050405020304" pitchFamily="18" charset="0"/>
                          <a:ea typeface="Times New Roman" panose="02020603050405020304" pitchFamily="18" charset="0"/>
                        </a:rPr>
                        <a:t>10</a:t>
                      </a:r>
                      <a:r>
                        <a:rPr lang="en-GB" sz="1600" b="1" dirty="0">
                          <a:solidFill>
                            <a:srgbClr val="FF0000"/>
                          </a:solidFill>
                          <a:effectLst/>
                          <a:latin typeface="Times New Roman" panose="02020603050405020304" pitchFamily="18" charset="0"/>
                          <a:ea typeface="Times New Roman" panose="02020603050405020304" pitchFamily="18" charset="0"/>
                        </a:rPr>
                        <a:t> carbon ions </a:t>
                      </a:r>
                      <a:r>
                        <a:rPr lang="en-GB" sz="1600" dirty="0">
                          <a:effectLst/>
                          <a:latin typeface="Times New Roman" panose="02020603050405020304" pitchFamily="18" charset="0"/>
                          <a:ea typeface="Times New Roman" panose="02020603050405020304" pitchFamily="18" charset="0"/>
                        </a:rPr>
                        <a:t>to 430 MeV/u.</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215868"/>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3655613326"/>
                  </a:ext>
                </a:extLst>
              </a:tr>
              <a:tr h="502317">
                <a:tc>
                  <a:txBody>
                    <a:bodyPr/>
                    <a:lstStyle/>
                    <a:p>
                      <a:pPr algn="ctr"/>
                      <a:r>
                        <a:rPr lang="fr-CH" sz="1600" b="1" dirty="0">
                          <a:effectLst/>
                          <a:latin typeface="Times New Roman" panose="02020603050405020304" pitchFamily="18" charset="0"/>
                          <a:ea typeface="Times New Roman" panose="02020603050405020304" pitchFamily="18" charset="0"/>
                        </a:rPr>
                        <a:t>2</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Techniques for high-intensity operation</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Present ion therapy centres operate with maximum 10</a:t>
                      </a:r>
                      <a:r>
                        <a:rPr lang="en-GB" sz="1600" i="1" baseline="30000">
                          <a:effectLst/>
                          <a:latin typeface="Times New Roman" panose="02020603050405020304" pitchFamily="18" charset="0"/>
                          <a:ea typeface="Times New Roman" panose="02020603050405020304" pitchFamily="18" charset="0"/>
                        </a:rPr>
                        <a:t>9</a:t>
                      </a:r>
                      <a:r>
                        <a:rPr lang="en-GB" sz="1600" i="1">
                          <a:effectLst/>
                          <a:latin typeface="Times New Roman" panose="02020603050405020304" pitchFamily="18" charset="0"/>
                          <a:ea typeface="Times New Roman" panose="02020603050405020304" pitchFamily="18" charset="0"/>
                        </a:rPr>
                        <a:t> carbon ions per pulse.</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Develop </a:t>
                      </a:r>
                      <a:r>
                        <a:rPr lang="en-GB" sz="1600" b="1" dirty="0">
                          <a:solidFill>
                            <a:srgbClr val="FF0000"/>
                          </a:solidFill>
                          <a:effectLst/>
                          <a:latin typeface="Times New Roman" panose="02020603050405020304" pitchFamily="18" charset="0"/>
                          <a:ea typeface="Times New Roman" panose="02020603050405020304" pitchFamily="18" charset="0"/>
                        </a:rPr>
                        <a:t>multi-turn and/or charge exchange injection </a:t>
                      </a:r>
                      <a:r>
                        <a:rPr lang="en-GB" sz="1600" dirty="0">
                          <a:effectLst/>
                          <a:latin typeface="Times New Roman" panose="02020603050405020304" pitchFamily="18" charset="0"/>
                          <a:ea typeface="Times New Roman" panose="02020603050405020304" pitchFamily="18" charset="0"/>
                        </a:rPr>
                        <a:t>schemes that can be applied to normal conducting and superconducting synchrotrons to increase the ion intensity by an order of magnitude.</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2568575079"/>
                  </a:ext>
                </a:extLst>
              </a:tr>
              <a:tr h="502317">
                <a:tc>
                  <a:txBody>
                    <a:bodyPr/>
                    <a:lstStyle/>
                    <a:p>
                      <a:pPr algn="ctr"/>
                      <a:r>
                        <a:rPr lang="fr-CH" sz="1600" b="1" dirty="0">
                          <a:effectLst/>
                          <a:latin typeface="Times New Roman" panose="02020603050405020304" pitchFamily="18" charset="0"/>
                          <a:ea typeface="Times New Roman" panose="02020603050405020304" pitchFamily="18" charset="0"/>
                        </a:rPr>
                        <a:t>3</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Beam transport and instrumentation</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Different beam transport lines are built with limitations in size or performance.</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Define an </a:t>
                      </a:r>
                      <a:r>
                        <a:rPr lang="en-GB" sz="1600" b="1" dirty="0">
                          <a:solidFill>
                            <a:srgbClr val="FF0000"/>
                          </a:solidFill>
                          <a:effectLst/>
                          <a:latin typeface="Times New Roman" panose="02020603050405020304" pitchFamily="18" charset="0"/>
                          <a:ea typeface="Times New Roman" panose="02020603050405020304" pitchFamily="18" charset="0"/>
                        </a:rPr>
                        <a:t>optimised beam transport layout </a:t>
                      </a:r>
                      <a:r>
                        <a:rPr lang="en-GB" sz="1600" dirty="0">
                          <a:effectLst/>
                          <a:latin typeface="Times New Roman" panose="02020603050405020304" pitchFamily="18" charset="0"/>
                          <a:ea typeface="Times New Roman" panose="02020603050405020304" pitchFamily="18" charset="0"/>
                        </a:rPr>
                        <a:t>with minimum length that allows achieving the required beam parameters at irradiation point. Define and standardise the </a:t>
                      </a:r>
                      <a:r>
                        <a:rPr lang="en-GB" sz="1600" b="1" dirty="0">
                          <a:solidFill>
                            <a:srgbClr val="FF0000"/>
                          </a:solidFill>
                          <a:effectLst/>
                          <a:latin typeface="Times New Roman" panose="02020603050405020304" pitchFamily="18" charset="0"/>
                          <a:ea typeface="Times New Roman" panose="02020603050405020304" pitchFamily="18" charset="0"/>
                        </a:rPr>
                        <a:t>instrumentation</a:t>
                      </a:r>
                      <a:r>
                        <a:rPr lang="en-GB" sz="1600" dirty="0">
                          <a:effectLst/>
                          <a:latin typeface="Times New Roman" panose="02020603050405020304" pitchFamily="18" charset="0"/>
                          <a:ea typeface="Times New Roman" panose="02020603050405020304" pitchFamily="18" charset="0"/>
                        </a:rPr>
                        <a:t> required.</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452600581"/>
                  </a:ext>
                </a:extLst>
              </a:tr>
              <a:tr h="502317">
                <a:tc>
                  <a:txBody>
                    <a:bodyPr/>
                    <a:lstStyle/>
                    <a:p>
                      <a:pPr algn="ctr"/>
                      <a:r>
                        <a:rPr lang="fr-CH" sz="1600" b="1" dirty="0">
                          <a:effectLst/>
                          <a:latin typeface="Times New Roman" panose="02020603050405020304" pitchFamily="18" charset="0"/>
                          <a:ea typeface="Times New Roman" panose="02020603050405020304" pitchFamily="18" charset="0"/>
                        </a:rPr>
                        <a:t>4</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Injector linac</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A common injector linac design at 7 MeV/u exists, developed in the 90’s.</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Design a new linac injector with </a:t>
                      </a:r>
                      <a:r>
                        <a:rPr lang="en-GB" sz="1600" b="1" dirty="0">
                          <a:solidFill>
                            <a:srgbClr val="FF0000"/>
                          </a:solidFill>
                          <a:effectLst/>
                          <a:latin typeface="Times New Roman" panose="02020603050405020304" pitchFamily="18" charset="0"/>
                          <a:ea typeface="Times New Roman" panose="02020603050405020304" pitchFamily="18" charset="0"/>
                        </a:rPr>
                        <a:t>higher accelerating gradient </a:t>
                      </a:r>
                      <a:r>
                        <a:rPr lang="en-GB" sz="1600" dirty="0">
                          <a:effectLst/>
                          <a:latin typeface="Times New Roman" panose="02020603050405020304" pitchFamily="18" charset="0"/>
                          <a:ea typeface="Times New Roman" panose="02020603050405020304" pitchFamily="18" charset="0"/>
                        </a:rPr>
                        <a:t>(3-4 MeV/m) and </a:t>
                      </a:r>
                      <a:r>
                        <a:rPr lang="en-GB" sz="1600" b="1" dirty="0">
                          <a:solidFill>
                            <a:srgbClr val="FF0000"/>
                          </a:solidFill>
                          <a:effectLst/>
                          <a:latin typeface="Times New Roman" panose="02020603050405020304" pitchFamily="18" charset="0"/>
                          <a:ea typeface="Times New Roman" panose="02020603050405020304" pitchFamily="18" charset="0"/>
                        </a:rPr>
                        <a:t>lower cost </a:t>
                      </a:r>
                      <a:r>
                        <a:rPr lang="en-GB" sz="1600" dirty="0">
                          <a:effectLst/>
                          <a:latin typeface="Times New Roman" panose="02020603050405020304" pitchFamily="18" charset="0"/>
                          <a:ea typeface="Times New Roman" panose="02020603050405020304" pitchFamily="18" charset="0"/>
                        </a:rPr>
                        <a:t>than the standard design, which can operate at 10% duty cycle for parallel production of </a:t>
                      </a:r>
                      <a:r>
                        <a:rPr lang="en-GB" sz="1600" b="1" dirty="0">
                          <a:solidFill>
                            <a:srgbClr val="FF0000"/>
                          </a:solidFill>
                          <a:effectLst/>
                          <a:latin typeface="Times New Roman" panose="02020603050405020304" pitchFamily="18" charset="0"/>
                          <a:ea typeface="Times New Roman" panose="02020603050405020304" pitchFamily="18" charset="0"/>
                        </a:rPr>
                        <a:t>therapeutic radioisotopes</a:t>
                      </a:r>
                      <a:r>
                        <a:rPr lang="en-GB" sz="1600" dirty="0">
                          <a:effectLst/>
                          <a:latin typeface="Times New Roman" panose="02020603050405020304" pitchFamily="18" charset="0"/>
                          <a:ea typeface="Times New Roman" panose="02020603050405020304" pitchFamily="18" charset="0"/>
                        </a:rPr>
                        <a:t>.</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3332250635"/>
                  </a:ext>
                </a:extLst>
              </a:tr>
              <a:tr h="334878">
                <a:tc>
                  <a:txBody>
                    <a:bodyPr/>
                    <a:lstStyle/>
                    <a:p>
                      <a:pPr algn="ctr"/>
                      <a:r>
                        <a:rPr lang="fr-CH" sz="1600" b="1" dirty="0">
                          <a:effectLst/>
                          <a:latin typeface="Times New Roman" panose="02020603050405020304" pitchFamily="18" charset="0"/>
                          <a:ea typeface="Times New Roman" panose="02020603050405020304" pitchFamily="18" charset="0"/>
                        </a:rPr>
                        <a:t>5</a:t>
                      </a:r>
                      <a:endParaRPr lang="en-GB" sz="1600" b="1" dirty="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l"/>
                      <a:r>
                        <a:rPr lang="en-GB" sz="1600" b="1" dirty="0">
                          <a:effectLst/>
                          <a:latin typeface="Times New Roman" panose="02020603050405020304" pitchFamily="18" charset="0"/>
                          <a:ea typeface="Times New Roman" panose="02020603050405020304" pitchFamily="18" charset="0"/>
                        </a:rPr>
                        <a:t>Superconducting ion gantry</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i="1">
                          <a:effectLst/>
                          <a:latin typeface="Times New Roman" panose="02020603050405020304" pitchFamily="18" charset="0"/>
                          <a:ea typeface="Times New Roman" panose="02020603050405020304" pitchFamily="18" charset="0"/>
                        </a:rPr>
                        <a:t>Only one SC gantry developed in Japan, some studies in Europe.</a:t>
                      </a:r>
                      <a:endParaRPr lang="en-GB" sz="1600">
                        <a:effectLst/>
                        <a:latin typeface="Times New Roman" panose="02020603050405020304" pitchFamily="18" charset="0"/>
                        <a:ea typeface="Times New Roman" panose="02020603050405020304" pitchFamily="18" charset="0"/>
                      </a:endParaRP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tc>
                  <a:txBody>
                    <a:bodyPr/>
                    <a:lstStyle/>
                    <a:p>
                      <a:pPr algn="just"/>
                      <a:r>
                        <a:rPr lang="en-GB" sz="1600" dirty="0">
                          <a:effectLst/>
                          <a:latin typeface="Times New Roman" panose="02020603050405020304" pitchFamily="18" charset="0"/>
                          <a:ea typeface="Times New Roman" panose="02020603050405020304" pitchFamily="18" charset="0"/>
                        </a:rPr>
                        <a:t>Develop the integrated design (mechanical drawings) of a superconducting gantry with </a:t>
                      </a:r>
                      <a:r>
                        <a:rPr lang="en-GB" sz="1600" b="1" dirty="0">
                          <a:solidFill>
                            <a:srgbClr val="FF0000"/>
                          </a:solidFill>
                          <a:effectLst/>
                          <a:latin typeface="Times New Roman" panose="02020603050405020304" pitchFamily="18" charset="0"/>
                          <a:ea typeface="Times New Roman" panose="02020603050405020304" pitchFamily="18" charset="0"/>
                        </a:rPr>
                        <a:t>weight lower than 100 tons and length below 16 metres</a:t>
                      </a:r>
                      <a:r>
                        <a:rPr lang="en-GB" sz="1600" dirty="0">
                          <a:effectLst/>
                          <a:latin typeface="Times New Roman" panose="02020603050405020304" pitchFamily="18" charset="0"/>
                          <a:ea typeface="Times New Roman" panose="02020603050405020304" pitchFamily="18" charset="0"/>
                        </a:rPr>
                        <a:t>.</a:t>
                      </a:r>
                    </a:p>
                  </a:txBody>
                  <a:tcPr marL="68498" marR="68498" marT="0" marB="0" anchor="ctr">
                    <a:lnL w="12700" cap="flat" cmpd="sng" algn="ctr">
                      <a:solidFill>
                        <a:srgbClr val="BCD9DE"/>
                      </a:solidFill>
                      <a:prstDash val="solid"/>
                      <a:round/>
                      <a:headEnd type="none" w="med" len="med"/>
                      <a:tailEnd type="none" w="med" len="med"/>
                    </a:lnL>
                    <a:lnR w="12700" cap="flat" cmpd="sng" algn="ctr">
                      <a:solidFill>
                        <a:srgbClr val="BCD9DE"/>
                      </a:solidFill>
                      <a:prstDash val="solid"/>
                      <a:round/>
                      <a:headEnd type="none" w="med" len="med"/>
                      <a:tailEnd type="none" w="med" len="med"/>
                    </a:lnR>
                    <a:lnT w="12700" cap="flat" cmpd="sng" algn="ctr">
                      <a:solidFill>
                        <a:srgbClr val="BCD9DE"/>
                      </a:solidFill>
                      <a:prstDash val="solid"/>
                      <a:round/>
                      <a:headEnd type="none" w="med" len="med"/>
                      <a:tailEnd type="none" w="med" len="med"/>
                    </a:lnT>
                    <a:lnB w="12700" cap="flat" cmpd="sng" algn="ctr">
                      <a:solidFill>
                        <a:srgbClr val="BCD9DE"/>
                      </a:solidFill>
                      <a:prstDash val="solid"/>
                      <a:round/>
                      <a:headEnd type="none" w="med" len="med"/>
                      <a:tailEnd type="none" w="med" len="med"/>
                    </a:lnB>
                  </a:tcPr>
                </a:tc>
                <a:extLst>
                  <a:ext uri="{0D108BD9-81ED-4DB2-BD59-A6C34878D82A}">
                    <a16:rowId xmlns:a16="http://schemas.microsoft.com/office/drawing/2014/main" val="669880324"/>
                  </a:ext>
                </a:extLst>
              </a:tr>
            </a:tbl>
          </a:graphicData>
        </a:graphic>
      </p:graphicFrame>
      <p:sp>
        <p:nvSpPr>
          <p:cNvPr id="6" name="Rectangle 1">
            <a:extLst>
              <a:ext uri="{FF2B5EF4-FFF2-40B4-BE49-F238E27FC236}">
                <a16:creationId xmlns:a16="http://schemas.microsoft.com/office/drawing/2014/main" id="{F09532C9-F52F-4613-B887-6385889CC306}"/>
              </a:ext>
            </a:extLst>
          </p:cNvPr>
          <p:cNvSpPr>
            <a:spLocks noChangeArrowheads="1"/>
          </p:cNvSpPr>
          <p:nvPr/>
        </p:nvSpPr>
        <p:spPr bwMode="auto">
          <a:xfrm>
            <a:off x="1096963" y="26241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5348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62A24-90DB-43BA-82FE-40CBED41A52C}"/>
              </a:ext>
            </a:extLst>
          </p:cNvPr>
          <p:cNvSpPr>
            <a:spLocks noGrp="1"/>
          </p:cNvSpPr>
          <p:nvPr>
            <p:ph type="title"/>
          </p:nvPr>
        </p:nvSpPr>
        <p:spPr/>
        <p:txBody>
          <a:bodyPr/>
          <a:lstStyle/>
          <a:p>
            <a:r>
              <a:rPr lang="fr-CH" dirty="0"/>
              <a:t>WP7: 4 </a:t>
            </a:r>
            <a:r>
              <a:rPr lang="fr-CH" dirty="0" err="1"/>
              <a:t>Deliverables</a:t>
            </a:r>
            <a:r>
              <a:rPr lang="fr-CH" dirty="0"/>
              <a:t> and 3 </a:t>
            </a:r>
            <a:r>
              <a:rPr lang="fr-CH" dirty="0" err="1"/>
              <a:t>Milestones</a:t>
            </a:r>
            <a:endParaRPr lang="en-GB" dirty="0"/>
          </a:p>
        </p:txBody>
      </p:sp>
      <p:sp>
        <p:nvSpPr>
          <p:cNvPr id="4" name="Date Placeholder 3">
            <a:extLst>
              <a:ext uri="{FF2B5EF4-FFF2-40B4-BE49-F238E27FC236}">
                <a16:creationId xmlns:a16="http://schemas.microsoft.com/office/drawing/2014/main" id="{AE0C2140-75F5-4333-80E5-3FDCFD9F0B24}"/>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322651FB-33B7-4B0E-8811-723AE9DB4F7A}"/>
              </a:ext>
            </a:extLst>
          </p:cNvPr>
          <p:cNvSpPr>
            <a:spLocks noGrp="1"/>
          </p:cNvSpPr>
          <p:nvPr>
            <p:ph type="sldNum" sz="quarter" idx="12"/>
          </p:nvPr>
        </p:nvSpPr>
        <p:spPr/>
        <p:txBody>
          <a:bodyPr/>
          <a:lstStyle/>
          <a:p>
            <a:fld id="{57A0FA2E-2223-4FE8-9E15-7906F6757A08}" type="slidenum">
              <a:rPr lang="it-IT" smtClean="0"/>
              <a:pPr/>
              <a:t>6</a:t>
            </a:fld>
            <a:endParaRPr lang="it-IT" dirty="0"/>
          </a:p>
        </p:txBody>
      </p:sp>
      <p:graphicFrame>
        <p:nvGraphicFramePr>
          <p:cNvPr id="6" name="Object 5">
            <a:extLst>
              <a:ext uri="{FF2B5EF4-FFF2-40B4-BE49-F238E27FC236}">
                <a16:creationId xmlns:a16="http://schemas.microsoft.com/office/drawing/2014/main" id="{23934E2E-DF4C-4233-AAA0-0615979662BC}"/>
              </a:ext>
            </a:extLst>
          </p:cNvPr>
          <p:cNvGraphicFramePr>
            <a:graphicFrameLocks noChangeAspect="1"/>
          </p:cNvGraphicFramePr>
          <p:nvPr>
            <p:extLst>
              <p:ext uri="{D42A27DB-BD31-4B8C-83A1-F6EECF244321}">
                <p14:modId xmlns:p14="http://schemas.microsoft.com/office/powerpoint/2010/main" val="2309467312"/>
              </p:ext>
            </p:extLst>
          </p:nvPr>
        </p:nvGraphicFramePr>
        <p:xfrm>
          <a:off x="414787" y="3224663"/>
          <a:ext cx="8320384" cy="2594008"/>
        </p:xfrm>
        <a:graphic>
          <a:graphicData uri="http://schemas.openxmlformats.org/presentationml/2006/ole">
            <mc:AlternateContent xmlns:mc="http://schemas.openxmlformats.org/markup-compatibility/2006">
              <mc:Choice xmlns:v="urn:schemas-microsoft-com:vml" Requires="v">
                <p:oleObj spid="_x0000_s1032" name="Document" r:id="rId3" imgW="6500774" imgH="1965311" progId="Word.Document.12">
                  <p:embed/>
                </p:oleObj>
              </mc:Choice>
              <mc:Fallback>
                <p:oleObj name="Document" r:id="rId3" imgW="6500774" imgH="1965311" progId="Word.Document.12">
                  <p:embed/>
                  <p:pic>
                    <p:nvPicPr>
                      <p:cNvPr id="0" name=""/>
                      <p:cNvPicPr/>
                      <p:nvPr/>
                    </p:nvPicPr>
                    <p:blipFill>
                      <a:blip r:embed="rId4"/>
                      <a:stretch>
                        <a:fillRect/>
                      </a:stretch>
                    </p:blipFill>
                    <p:spPr>
                      <a:xfrm>
                        <a:off x="414787" y="3224663"/>
                        <a:ext cx="8320384" cy="2594008"/>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0AD35DA6-7FA2-4F86-BE11-E5C61B2DC77E}"/>
              </a:ext>
            </a:extLst>
          </p:cNvPr>
          <p:cNvSpPr txBox="1"/>
          <p:nvPr/>
        </p:nvSpPr>
        <p:spPr>
          <a:xfrm>
            <a:off x="8736792" y="3858220"/>
            <a:ext cx="2344168" cy="1531188"/>
          </a:xfrm>
          <a:prstGeom prst="rect">
            <a:avLst/>
          </a:prstGeom>
          <a:noFill/>
        </p:spPr>
        <p:txBody>
          <a:bodyPr wrap="none" rtlCol="0">
            <a:spAutoFit/>
          </a:bodyPr>
          <a:lstStyle/>
          <a:p>
            <a:r>
              <a:rPr lang="fr-CH" dirty="0"/>
              <a:t>March 2023 - </a:t>
            </a:r>
            <a:r>
              <a:rPr lang="fr-CH" dirty="0" err="1"/>
              <a:t>Bevatech</a:t>
            </a:r>
            <a:endParaRPr lang="fr-CH" dirty="0"/>
          </a:p>
          <a:p>
            <a:endParaRPr lang="fr-CH" sz="1050" dirty="0"/>
          </a:p>
          <a:p>
            <a:r>
              <a:rPr lang="fr-CH" dirty="0"/>
              <a:t>March 2024 - SEEIIST</a:t>
            </a:r>
          </a:p>
          <a:p>
            <a:r>
              <a:rPr lang="fr-CH" dirty="0"/>
              <a:t>March 2024 - CNAO</a:t>
            </a:r>
          </a:p>
          <a:p>
            <a:endParaRPr lang="fr-CH" sz="1100" dirty="0"/>
          </a:p>
          <a:p>
            <a:r>
              <a:rPr lang="fr-CH" dirty="0"/>
              <a:t>July 2024 - SEEIIST</a:t>
            </a:r>
            <a:endParaRPr lang="en-GB" dirty="0"/>
          </a:p>
        </p:txBody>
      </p:sp>
      <p:graphicFrame>
        <p:nvGraphicFramePr>
          <p:cNvPr id="8" name="Table 7">
            <a:extLst>
              <a:ext uri="{FF2B5EF4-FFF2-40B4-BE49-F238E27FC236}">
                <a16:creationId xmlns:a16="http://schemas.microsoft.com/office/drawing/2014/main" id="{A391F048-3AA0-401A-BA10-4BFAC93CE367}"/>
              </a:ext>
            </a:extLst>
          </p:cNvPr>
          <p:cNvGraphicFramePr>
            <a:graphicFrameLocks noGrp="1"/>
          </p:cNvGraphicFramePr>
          <p:nvPr>
            <p:extLst>
              <p:ext uri="{D42A27DB-BD31-4B8C-83A1-F6EECF244321}">
                <p14:modId xmlns:p14="http://schemas.microsoft.com/office/powerpoint/2010/main" val="1970190958"/>
              </p:ext>
            </p:extLst>
          </p:nvPr>
        </p:nvGraphicFramePr>
        <p:xfrm>
          <a:off x="410200" y="1514989"/>
          <a:ext cx="9314562" cy="713424"/>
        </p:xfrm>
        <a:graphic>
          <a:graphicData uri="http://schemas.openxmlformats.org/drawingml/2006/table">
            <a:tbl>
              <a:tblPr firstRow="1" firstCol="1" lastRow="1" lastCol="1" bandRow="1" bandCol="1">
                <a:tableStyleId>{3B4B98B0-60AC-42C2-AFA5-B58CD77FA1E5}</a:tableStyleId>
              </a:tblPr>
              <a:tblGrid>
                <a:gridCol w="565785">
                  <a:extLst>
                    <a:ext uri="{9D8B030D-6E8A-4147-A177-3AD203B41FA5}">
                      <a16:colId xmlns:a16="http://schemas.microsoft.com/office/drawing/2014/main" val="2258864594"/>
                    </a:ext>
                  </a:extLst>
                </a:gridCol>
                <a:gridCol w="7430262">
                  <a:extLst>
                    <a:ext uri="{9D8B030D-6E8A-4147-A177-3AD203B41FA5}">
                      <a16:colId xmlns:a16="http://schemas.microsoft.com/office/drawing/2014/main" val="3263593440"/>
                    </a:ext>
                  </a:extLst>
                </a:gridCol>
                <a:gridCol w="272098">
                  <a:extLst>
                    <a:ext uri="{9D8B030D-6E8A-4147-A177-3AD203B41FA5}">
                      <a16:colId xmlns:a16="http://schemas.microsoft.com/office/drawing/2014/main" val="1965405154"/>
                    </a:ext>
                  </a:extLst>
                </a:gridCol>
                <a:gridCol w="362585">
                  <a:extLst>
                    <a:ext uri="{9D8B030D-6E8A-4147-A177-3AD203B41FA5}">
                      <a16:colId xmlns:a16="http://schemas.microsoft.com/office/drawing/2014/main" val="881212057"/>
                    </a:ext>
                  </a:extLst>
                </a:gridCol>
                <a:gridCol w="683832">
                  <a:extLst>
                    <a:ext uri="{9D8B030D-6E8A-4147-A177-3AD203B41FA5}">
                      <a16:colId xmlns:a16="http://schemas.microsoft.com/office/drawing/2014/main" val="2359863214"/>
                    </a:ext>
                  </a:extLst>
                </a:gridCol>
              </a:tblGrid>
              <a:tr h="0">
                <a:tc>
                  <a:txBody>
                    <a:bodyPr/>
                    <a:lstStyle/>
                    <a:p>
                      <a:pPr algn="ctr">
                        <a:lnSpc>
                          <a:spcPct val="120000"/>
                        </a:lnSpc>
                      </a:pPr>
                      <a:r>
                        <a:rPr lang="en-GB" sz="1400">
                          <a:effectLst/>
                        </a:rPr>
                        <a:t>M7.1</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Choice of conceptual design and basic parameters of the innovative superconducting gantry</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dirty="0">
                          <a:effectLst/>
                        </a:rPr>
                        <a:t>7</a:t>
                      </a:r>
                      <a:endParaRPr lang="en-GB"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6</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Report</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82181319"/>
                  </a:ext>
                </a:extLst>
              </a:tr>
              <a:tr h="0">
                <a:tc>
                  <a:txBody>
                    <a:bodyPr/>
                    <a:lstStyle/>
                    <a:p>
                      <a:pPr algn="ctr">
                        <a:lnSpc>
                          <a:spcPct val="120000"/>
                        </a:lnSpc>
                      </a:pPr>
                      <a:r>
                        <a:rPr lang="en-GB" sz="1400">
                          <a:effectLst/>
                        </a:rPr>
                        <a:t>M7.2</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b="1" dirty="0">
                          <a:effectLst/>
                        </a:rPr>
                        <a:t>Selection of basic linac design: frequency, layout</a:t>
                      </a:r>
                      <a:endParaRPr lang="en-GB" sz="1400" b="1"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7</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12</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Report</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840375988"/>
                  </a:ext>
                </a:extLst>
              </a:tr>
              <a:tr h="0">
                <a:tc>
                  <a:txBody>
                    <a:bodyPr/>
                    <a:lstStyle/>
                    <a:p>
                      <a:pPr algn="ctr">
                        <a:lnSpc>
                          <a:spcPct val="120000"/>
                        </a:lnSpc>
                      </a:pPr>
                      <a:r>
                        <a:rPr lang="en-GB" sz="1400">
                          <a:effectLst/>
                        </a:rPr>
                        <a:t>M7.3</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a:effectLst/>
                        </a:rPr>
                        <a:t>Definition of key parameters for the superconducting synchrotron, including magnet field and type</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7</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20000"/>
                        </a:lnSpc>
                      </a:pPr>
                      <a:r>
                        <a:rPr lang="en-GB" sz="1400">
                          <a:effectLst/>
                        </a:rPr>
                        <a:t>18</a:t>
                      </a:r>
                      <a:endParaRPr lang="en-GB"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lnSpc>
                          <a:spcPct val="120000"/>
                        </a:lnSpc>
                      </a:pPr>
                      <a:r>
                        <a:rPr lang="en-GB" sz="1400" dirty="0">
                          <a:effectLst/>
                        </a:rPr>
                        <a:t>Report</a:t>
                      </a:r>
                      <a:endParaRPr lang="en-GB" sz="14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378266794"/>
                  </a:ext>
                </a:extLst>
              </a:tr>
            </a:tbl>
          </a:graphicData>
        </a:graphic>
      </p:graphicFrame>
      <p:sp>
        <p:nvSpPr>
          <p:cNvPr id="9" name="TextBox 8">
            <a:extLst>
              <a:ext uri="{FF2B5EF4-FFF2-40B4-BE49-F238E27FC236}">
                <a16:creationId xmlns:a16="http://schemas.microsoft.com/office/drawing/2014/main" id="{3DCE020D-814A-4BA6-918D-1DB55FF1E428}"/>
              </a:ext>
            </a:extLst>
          </p:cNvPr>
          <p:cNvSpPr txBox="1"/>
          <p:nvPr/>
        </p:nvSpPr>
        <p:spPr>
          <a:xfrm>
            <a:off x="9724762" y="1439988"/>
            <a:ext cx="1739259" cy="923330"/>
          </a:xfrm>
          <a:prstGeom prst="rect">
            <a:avLst/>
          </a:prstGeom>
          <a:noFill/>
        </p:spPr>
        <p:txBody>
          <a:bodyPr wrap="none" rtlCol="0">
            <a:spAutoFit/>
          </a:bodyPr>
          <a:lstStyle/>
          <a:p>
            <a:r>
              <a:rPr lang="fr-CH" dirty="0" err="1"/>
              <a:t>September</a:t>
            </a:r>
            <a:r>
              <a:rPr lang="fr-CH" dirty="0"/>
              <a:t> 2021</a:t>
            </a:r>
          </a:p>
          <a:p>
            <a:r>
              <a:rPr lang="fr-CH" dirty="0"/>
              <a:t>March 2022</a:t>
            </a:r>
          </a:p>
          <a:p>
            <a:r>
              <a:rPr lang="fr-CH" dirty="0" err="1"/>
              <a:t>September</a:t>
            </a:r>
            <a:r>
              <a:rPr lang="fr-CH" dirty="0"/>
              <a:t> 2022</a:t>
            </a:r>
            <a:endParaRPr lang="en-GB" dirty="0"/>
          </a:p>
        </p:txBody>
      </p:sp>
      <p:sp>
        <p:nvSpPr>
          <p:cNvPr id="3" name="TextBox 2">
            <a:extLst>
              <a:ext uri="{FF2B5EF4-FFF2-40B4-BE49-F238E27FC236}">
                <a16:creationId xmlns:a16="http://schemas.microsoft.com/office/drawing/2014/main" id="{13F519F7-F286-4F4A-9B5F-C299D84C2F3A}"/>
              </a:ext>
            </a:extLst>
          </p:cNvPr>
          <p:cNvSpPr txBox="1"/>
          <p:nvPr/>
        </p:nvSpPr>
        <p:spPr>
          <a:xfrm>
            <a:off x="541537" y="2363318"/>
            <a:ext cx="6823406" cy="646331"/>
          </a:xfrm>
          <a:prstGeom prst="rect">
            <a:avLst/>
          </a:prstGeom>
          <a:noFill/>
        </p:spPr>
        <p:txBody>
          <a:bodyPr wrap="none" rtlCol="0">
            <a:spAutoFit/>
          </a:bodyPr>
          <a:lstStyle/>
          <a:p>
            <a:r>
              <a:rPr lang="fr-CH" dirty="0"/>
              <a:t>The first Milestone </a:t>
            </a:r>
            <a:r>
              <a:rPr lang="fr-CH" dirty="0" err="1"/>
              <a:t>is</a:t>
            </a:r>
            <a:r>
              <a:rPr lang="fr-CH" dirty="0"/>
              <a:t> </a:t>
            </a:r>
            <a:r>
              <a:rPr lang="fr-CH" dirty="0" err="1"/>
              <a:t>already</a:t>
            </a:r>
            <a:r>
              <a:rPr lang="fr-CH" dirty="0"/>
              <a:t> </a:t>
            </a:r>
            <a:r>
              <a:rPr lang="fr-CH" dirty="0" err="1"/>
              <a:t>late</a:t>
            </a:r>
            <a:r>
              <a:rPr lang="fr-CH" dirty="0"/>
              <a:t> (</a:t>
            </a:r>
            <a:r>
              <a:rPr lang="fr-CH" dirty="0" err="1"/>
              <a:t>need</a:t>
            </a:r>
            <a:r>
              <a:rPr lang="fr-CH" dirty="0"/>
              <a:t> a </a:t>
            </a:r>
            <a:r>
              <a:rPr lang="fr-CH" dirty="0" err="1"/>
              <a:t>summary</a:t>
            </a:r>
            <a:r>
              <a:rPr lang="fr-CH" dirty="0"/>
              <a:t> report </a:t>
            </a:r>
            <a:r>
              <a:rPr lang="fr-CH" dirty="0" err="1"/>
              <a:t>from</a:t>
            </a:r>
            <a:r>
              <a:rPr lang="fr-CH" dirty="0"/>
              <a:t> </a:t>
            </a:r>
            <a:r>
              <a:rPr lang="fr-CH" dirty="0" err="1"/>
              <a:t>Task</a:t>
            </a:r>
            <a:r>
              <a:rPr lang="fr-CH" dirty="0"/>
              <a:t> 5)</a:t>
            </a:r>
          </a:p>
          <a:p>
            <a:r>
              <a:rPr lang="fr-CH" dirty="0"/>
              <a:t>The </a:t>
            </a:r>
            <a:r>
              <a:rPr lang="fr-CH" dirty="0" err="1"/>
              <a:t>next</a:t>
            </a:r>
            <a:r>
              <a:rPr lang="fr-CH" dirty="0"/>
              <a:t> Milestone </a:t>
            </a:r>
            <a:r>
              <a:rPr lang="fr-CH" dirty="0" err="1"/>
              <a:t>is</a:t>
            </a:r>
            <a:r>
              <a:rPr lang="fr-CH" dirty="0"/>
              <a:t> on basic linac design in March 2022</a:t>
            </a:r>
            <a:endParaRPr lang="en-GB" dirty="0"/>
          </a:p>
        </p:txBody>
      </p:sp>
      <p:sp>
        <p:nvSpPr>
          <p:cNvPr id="10" name="TextBox 9">
            <a:extLst>
              <a:ext uri="{FF2B5EF4-FFF2-40B4-BE49-F238E27FC236}">
                <a16:creationId xmlns:a16="http://schemas.microsoft.com/office/drawing/2014/main" id="{8F286865-8598-4BA7-9CEB-486008DF5842}"/>
              </a:ext>
            </a:extLst>
          </p:cNvPr>
          <p:cNvSpPr txBox="1"/>
          <p:nvPr/>
        </p:nvSpPr>
        <p:spPr>
          <a:xfrm>
            <a:off x="7435411" y="2370917"/>
            <a:ext cx="4578701"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dirty="0"/>
              <a:t>A Milestone Report can be very short (min. of 2-3 pages including some summary tables) </a:t>
            </a:r>
          </a:p>
        </p:txBody>
      </p:sp>
      <p:sp>
        <p:nvSpPr>
          <p:cNvPr id="11" name="Arrow: Right 10">
            <a:extLst>
              <a:ext uri="{FF2B5EF4-FFF2-40B4-BE49-F238E27FC236}">
                <a16:creationId xmlns:a16="http://schemas.microsoft.com/office/drawing/2014/main" id="{169C2117-989E-41A8-88BF-7DE981D61E20}"/>
              </a:ext>
            </a:extLst>
          </p:cNvPr>
          <p:cNvSpPr/>
          <p:nvPr/>
        </p:nvSpPr>
        <p:spPr>
          <a:xfrm>
            <a:off x="330112" y="2412147"/>
            <a:ext cx="211425" cy="5486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3989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C0535-C8BF-44FC-84B8-43B67CF6AF52}"/>
              </a:ext>
            </a:extLst>
          </p:cNvPr>
          <p:cNvSpPr>
            <a:spLocks noGrp="1"/>
          </p:cNvSpPr>
          <p:nvPr>
            <p:ph type="title"/>
          </p:nvPr>
        </p:nvSpPr>
        <p:spPr/>
        <p:txBody>
          <a:bodyPr/>
          <a:lstStyle/>
          <a:p>
            <a:r>
              <a:rPr lang="en-GB" dirty="0"/>
              <a:t>Recent issues and problems at WP level</a:t>
            </a:r>
          </a:p>
        </p:txBody>
      </p:sp>
      <p:sp>
        <p:nvSpPr>
          <p:cNvPr id="3" name="Content Placeholder 2">
            <a:extLst>
              <a:ext uri="{FF2B5EF4-FFF2-40B4-BE49-F238E27FC236}">
                <a16:creationId xmlns:a16="http://schemas.microsoft.com/office/drawing/2014/main" id="{F88521A9-8F4E-4B96-91BB-4383AC4CAAEE}"/>
              </a:ext>
            </a:extLst>
          </p:cNvPr>
          <p:cNvSpPr>
            <a:spLocks noGrp="1"/>
          </p:cNvSpPr>
          <p:nvPr>
            <p:ph idx="1"/>
          </p:nvPr>
        </p:nvSpPr>
        <p:spPr>
          <a:xfrm>
            <a:off x="577054" y="1737360"/>
            <a:ext cx="11356952" cy="3843866"/>
          </a:xfrm>
        </p:spPr>
        <p:txBody>
          <a:bodyPr>
            <a:normAutofit lnSpcReduction="10000"/>
          </a:bodyPr>
          <a:lstStyle/>
          <a:p>
            <a:r>
              <a:rPr lang="en-GB" dirty="0"/>
              <a:t>M. Sapinski (Leader of Task 4) has moved from SEEIIST to PSI on 1 November, keeping for 6 months (till end of April) a 10% work for SEEIIST.</a:t>
            </a:r>
          </a:p>
          <a:p>
            <a:r>
              <a:rPr lang="en-GB" dirty="0"/>
              <a:t>We congratulate Mariusz for his new professional opportunity, and we thank him for his commitment to minimise the impact on HITRIplus and his collaboration in identifying solutions for the remaining work.</a:t>
            </a:r>
          </a:p>
          <a:p>
            <a:r>
              <a:rPr lang="en-GB" dirty="0"/>
              <a:t>•	Sub-Task 7.3.1, Operational modes: identification of specific requirements and challenges in operation due to switching between therapy and research operation modes (for the sources, injector linac, ring and transfer lines) → </a:t>
            </a:r>
            <a:r>
              <a:rPr lang="en-GB" b="1" dirty="0">
                <a:solidFill>
                  <a:srgbClr val="FF0000"/>
                </a:solidFill>
              </a:rPr>
              <a:t>might be covered by SEEIIST</a:t>
            </a:r>
          </a:p>
          <a:p>
            <a:r>
              <a:rPr lang="en-GB" dirty="0"/>
              <a:t>•	Sub-Task 7.3.2, Beam transport lines: definition of improved layouts of the transport lines to the experimental and clinical treatment areas, with special attention to safety due to switching between the 2 modes, e.g. beam-dump, shielding → </a:t>
            </a:r>
            <a:r>
              <a:rPr lang="en-GB" b="1" dirty="0">
                <a:solidFill>
                  <a:srgbClr val="FF0000"/>
                </a:solidFill>
              </a:rPr>
              <a:t>should be covered by a new person (e.g. post-doc paid by SEEIIST)</a:t>
            </a:r>
          </a:p>
          <a:p>
            <a:r>
              <a:rPr lang="en-GB" dirty="0"/>
              <a:t> •	Sub-Task 7.3.3, Beam instrumentation and QA: identification of advanced beam instrumentation options and of their possible application to present and future medical synchrotrons → </a:t>
            </a:r>
            <a:r>
              <a:rPr lang="en-GB" b="1" dirty="0">
                <a:solidFill>
                  <a:srgbClr val="FF0000"/>
                </a:solidFill>
              </a:rPr>
              <a:t>has been already partly covered by Mariusz, who agrees to take care of this part of the final deliverable.</a:t>
            </a:r>
          </a:p>
        </p:txBody>
      </p:sp>
      <p:sp>
        <p:nvSpPr>
          <p:cNvPr id="4" name="Date Placeholder 3">
            <a:extLst>
              <a:ext uri="{FF2B5EF4-FFF2-40B4-BE49-F238E27FC236}">
                <a16:creationId xmlns:a16="http://schemas.microsoft.com/office/drawing/2014/main" id="{F6D14964-E727-4D3A-8472-8CC8974B816F}"/>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07226EFA-1BEC-493D-87C0-F5CCA7030A98}"/>
              </a:ext>
            </a:extLst>
          </p:cNvPr>
          <p:cNvSpPr>
            <a:spLocks noGrp="1"/>
          </p:cNvSpPr>
          <p:nvPr>
            <p:ph type="sldNum" sz="quarter" idx="12"/>
          </p:nvPr>
        </p:nvSpPr>
        <p:spPr/>
        <p:txBody>
          <a:bodyPr/>
          <a:lstStyle/>
          <a:p>
            <a:fld id="{57A0FA2E-2223-4FE8-9E15-7906F6757A08}" type="slidenum">
              <a:rPr lang="it-IT" smtClean="0"/>
              <a:pPr/>
              <a:t>7</a:t>
            </a:fld>
            <a:endParaRPr lang="it-IT" dirty="0"/>
          </a:p>
        </p:txBody>
      </p:sp>
    </p:spTree>
    <p:extLst>
      <p:ext uri="{BB962C8B-B14F-4D97-AF65-F5344CB8AC3E}">
        <p14:creationId xmlns:p14="http://schemas.microsoft.com/office/powerpoint/2010/main" val="3439589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C0535-C8BF-44FC-84B8-43B67CF6AF52}"/>
              </a:ext>
            </a:extLst>
          </p:cNvPr>
          <p:cNvSpPr>
            <a:spLocks noGrp="1"/>
          </p:cNvSpPr>
          <p:nvPr>
            <p:ph type="title"/>
          </p:nvPr>
        </p:nvSpPr>
        <p:spPr/>
        <p:txBody>
          <a:bodyPr/>
          <a:lstStyle/>
          <a:p>
            <a:r>
              <a:rPr lang="en-GB" dirty="0"/>
              <a:t>Recent issues and problems at Project level</a:t>
            </a:r>
          </a:p>
        </p:txBody>
      </p:sp>
      <p:sp>
        <p:nvSpPr>
          <p:cNvPr id="3" name="Content Placeholder 2">
            <a:extLst>
              <a:ext uri="{FF2B5EF4-FFF2-40B4-BE49-F238E27FC236}">
                <a16:creationId xmlns:a16="http://schemas.microsoft.com/office/drawing/2014/main" id="{F88521A9-8F4E-4B96-91BB-4383AC4CAAEE}"/>
              </a:ext>
            </a:extLst>
          </p:cNvPr>
          <p:cNvSpPr>
            <a:spLocks noGrp="1"/>
          </p:cNvSpPr>
          <p:nvPr>
            <p:ph idx="1"/>
          </p:nvPr>
        </p:nvSpPr>
        <p:spPr/>
        <p:txBody>
          <a:bodyPr/>
          <a:lstStyle/>
          <a:p>
            <a:r>
              <a:rPr lang="en-GB" dirty="0"/>
              <a:t>The collaboration between the SEEIIST Steering Committee (political body, where all member countries are represented by 2 delegates) and the SEEIIST Association (executive arm, with a separate Board and chair, receiving funding from the EC for specific research activities including HITRIplus) is increasingly difficult.</a:t>
            </a:r>
          </a:p>
          <a:p>
            <a:r>
              <a:rPr lang="en-GB" dirty="0"/>
              <a:t>The SEEIIST Association is asking for additional funding from the member states for its functioning, which is not likely to come. In such conditions, some people is proposing to close the association before the end of HITRIplus.</a:t>
            </a:r>
          </a:p>
          <a:p>
            <a:r>
              <a:rPr lang="en-GB" dirty="0"/>
              <a:t>In this case, the solution discussed with the Coordinator will be to ask for an Amendment to the Grant Agreement with the EC, moving the remaining work and remaining budget of SEEIIST to another partner with some flexibility in attributing short-term contracts – e.g. CNAO – who will recuperate the work and the personnel of SEEIIST. </a:t>
            </a:r>
          </a:p>
          <a:p>
            <a:r>
              <a:rPr lang="en-GB" dirty="0"/>
              <a:t>In this case HITRIplus will continue as foreseen, but it will be the end of all EU funding to SEEIIST…</a:t>
            </a:r>
          </a:p>
        </p:txBody>
      </p:sp>
      <p:sp>
        <p:nvSpPr>
          <p:cNvPr id="4" name="Date Placeholder 3">
            <a:extLst>
              <a:ext uri="{FF2B5EF4-FFF2-40B4-BE49-F238E27FC236}">
                <a16:creationId xmlns:a16="http://schemas.microsoft.com/office/drawing/2014/main" id="{F6D14964-E727-4D3A-8472-8CC8974B816F}"/>
              </a:ext>
            </a:extLst>
          </p:cNvPr>
          <p:cNvSpPr>
            <a:spLocks noGrp="1"/>
          </p:cNvSpPr>
          <p:nvPr>
            <p:ph type="dt" sz="half" idx="10"/>
          </p:nvPr>
        </p:nvSpPr>
        <p:spPr/>
        <p:txBody>
          <a:bodyPr/>
          <a:lstStyle/>
          <a:p>
            <a:fld id="{2F5F5B08-F7E1-47E3-AC3C-9CB5582ACB44}" type="datetime1">
              <a:rPr lang="it-IT" smtClean="0"/>
              <a:t>18/11/2021</a:t>
            </a:fld>
            <a:endParaRPr lang="it-IT"/>
          </a:p>
        </p:txBody>
      </p:sp>
      <p:sp>
        <p:nvSpPr>
          <p:cNvPr id="5" name="Slide Number Placeholder 4">
            <a:extLst>
              <a:ext uri="{FF2B5EF4-FFF2-40B4-BE49-F238E27FC236}">
                <a16:creationId xmlns:a16="http://schemas.microsoft.com/office/drawing/2014/main" id="{07226EFA-1BEC-493D-87C0-F5CCA7030A98}"/>
              </a:ext>
            </a:extLst>
          </p:cNvPr>
          <p:cNvSpPr>
            <a:spLocks noGrp="1"/>
          </p:cNvSpPr>
          <p:nvPr>
            <p:ph type="sldNum" sz="quarter" idx="12"/>
          </p:nvPr>
        </p:nvSpPr>
        <p:spPr/>
        <p:txBody>
          <a:bodyPr/>
          <a:lstStyle/>
          <a:p>
            <a:fld id="{57A0FA2E-2223-4FE8-9E15-7906F6757A08}" type="slidenum">
              <a:rPr lang="it-IT" smtClean="0"/>
              <a:pPr/>
              <a:t>8</a:t>
            </a:fld>
            <a:endParaRPr lang="it-IT" dirty="0"/>
          </a:p>
        </p:txBody>
      </p:sp>
    </p:spTree>
    <p:extLst>
      <p:ext uri="{BB962C8B-B14F-4D97-AF65-F5344CB8AC3E}">
        <p14:creationId xmlns:p14="http://schemas.microsoft.com/office/powerpoint/2010/main" val="2872359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Tree>
    <p:extLst>
      <p:ext uri="{BB962C8B-B14F-4D97-AF65-F5344CB8AC3E}">
        <p14:creationId xmlns:p14="http://schemas.microsoft.com/office/powerpoint/2010/main" val="3962112776"/>
      </p:ext>
    </p:extLst>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Retrospettivo</Template>
  <TotalTime>10255</TotalTime>
  <Words>1868</Words>
  <Application>Microsoft Office PowerPoint</Application>
  <PresentationFormat>Widescreen</PresentationFormat>
  <Paragraphs>153</Paragraphs>
  <Slides>13</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0" baseType="lpstr">
      <vt:lpstr>Arial</vt:lpstr>
      <vt:lpstr>Calibri</vt:lpstr>
      <vt:lpstr>Calibri Light</vt:lpstr>
      <vt:lpstr>Times New Roman</vt:lpstr>
      <vt:lpstr>Wingdings</vt:lpstr>
      <vt:lpstr>Retrospettivo</vt:lpstr>
      <vt:lpstr>Document</vt:lpstr>
      <vt:lpstr>Introduction to the 1st WP7 Meeting (accelerator and gantry design) </vt:lpstr>
      <vt:lpstr>TIMING AND MOTIVATION FOR THIS MEETING</vt:lpstr>
      <vt:lpstr>Reminder: WP7 Structure, Timeline, Partners</vt:lpstr>
      <vt:lpstr>WP 7 – Management structure</vt:lpstr>
      <vt:lpstr>WP 7:  Ambitions (from proposal) </vt:lpstr>
      <vt:lpstr>WP7: 4 Deliverables and 3 Milestones</vt:lpstr>
      <vt:lpstr>Recent issues and problems at WP level</vt:lpstr>
      <vt:lpstr>Recent issues and problems at Project level</vt:lpstr>
      <vt:lpstr>PowerPoint Presentation</vt:lpstr>
      <vt:lpstr>Task 7.2 - SC Synchrotron and Advanced Components Design (SEEIIST, CERN, CNAO, MEDA) – Task Leader: E. Benedetto</vt:lpstr>
      <vt:lpstr>Task 7.3 - Operational modes, beam transport and instrumentation (SEEIIST, CERN, CNAO, MEDA) – Task Leader: M. Sapinski</vt:lpstr>
      <vt:lpstr>Task 7.4 - Injector Linac Design (BEVA, CERN, SEEIIST).  Task Leader: U. Ratzinger</vt:lpstr>
      <vt:lpstr>Task 7.5 - Integration of an innovative superconducting gantry: optics, mechanics, beam delivery (CNAO, CERN, SEEIIST, MEDA, RTU). Task Leader: M. Pullia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Maurizio Vretenar</cp:lastModifiedBy>
  <cp:revision>280</cp:revision>
  <dcterms:created xsi:type="dcterms:W3CDTF">2021-02-25T08:52:29Z</dcterms:created>
  <dcterms:modified xsi:type="dcterms:W3CDTF">2021-11-18T16:32:09Z</dcterms:modified>
</cp:coreProperties>
</file>