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07" r:id="rId2"/>
    <p:sldId id="610" r:id="rId3"/>
    <p:sldId id="609" r:id="rId4"/>
    <p:sldId id="608" r:id="rId5"/>
    <p:sldId id="605" r:id="rId6"/>
  </p:sldIdLst>
  <p:sldSz cx="9144000" cy="6858000" type="screen4x3"/>
  <p:notesSz cx="6662738" cy="983297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869135"/>
    <a:srgbClr val="A8B642"/>
    <a:srgbClr val="F5763D"/>
    <a:srgbClr val="FFCC99"/>
    <a:srgbClr val="CCFF99"/>
    <a:srgbClr val="FFCC00"/>
    <a:srgbClr val="CCFF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36" autoAdjust="0"/>
    <p:restoredTop sz="94026" autoAdjust="0"/>
  </p:normalViewPr>
  <p:slideViewPr>
    <p:cSldViewPr>
      <p:cViewPr varScale="1">
        <p:scale>
          <a:sx n="75" d="100"/>
          <a:sy n="75" d="100"/>
        </p:scale>
        <p:origin x="-762" y="-84"/>
      </p:cViewPr>
      <p:guideLst>
        <p:guide orient="horz" pos="2160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890" y="-102"/>
      </p:cViewPr>
      <p:guideLst>
        <p:guide orient="horz" pos="3098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448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t" anchorCtr="0" compatLnSpc="1">
            <a:prstTxWarp prst="textNoShape">
              <a:avLst/>
            </a:prstTxWarp>
          </a:bodyPr>
          <a:lstStyle>
            <a:lvl1pPr defTabSz="939800">
              <a:defRPr sz="1300"/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448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300"/>
            </a:lvl1pPr>
          </a:lstStyle>
          <a:p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2438"/>
            <a:ext cx="2884488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b" anchorCtr="0" compatLnSpc="1">
            <a:prstTxWarp prst="textNoShape">
              <a:avLst/>
            </a:prstTxWarp>
          </a:bodyPr>
          <a:lstStyle>
            <a:lvl1pPr defTabSz="939800">
              <a:defRPr sz="1300"/>
            </a:lvl1pPr>
          </a:lstStyle>
          <a:p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342438"/>
            <a:ext cx="2884488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300"/>
            </a:lvl1pPr>
          </a:lstStyle>
          <a:p>
            <a:fld id="{D2C48F7D-2294-4EA7-ACA5-E0322DA3659F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448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t" anchorCtr="0" compatLnSpc="1">
            <a:prstTxWarp prst="textNoShape">
              <a:avLst/>
            </a:prstTxWarp>
          </a:bodyPr>
          <a:lstStyle>
            <a:lvl1pPr defTabSz="939800">
              <a:defRPr sz="1300"/>
            </a:lvl1pPr>
          </a:lstStyle>
          <a:p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448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300"/>
            </a:lvl1pPr>
          </a:lstStyle>
          <a:p>
            <a:endParaRPr lang="fr-FR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738188"/>
            <a:ext cx="4914900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670425"/>
            <a:ext cx="4887912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2438"/>
            <a:ext cx="2884488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b" anchorCtr="0" compatLnSpc="1">
            <a:prstTxWarp prst="textNoShape">
              <a:avLst/>
            </a:prstTxWarp>
          </a:bodyPr>
          <a:lstStyle>
            <a:lvl1pPr defTabSz="939800">
              <a:defRPr sz="1300"/>
            </a:lvl1pPr>
          </a:lstStyle>
          <a:p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342438"/>
            <a:ext cx="2884488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6" tIns="47003" rIns="94006" bIns="4700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300"/>
            </a:lvl1pPr>
          </a:lstStyle>
          <a:p>
            <a:fld id="{F1A08C99-C0E6-4868-A121-78E95C20F5C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579345-AE4A-4D6D-8D21-428C1A97B4E1}" type="slidenum">
              <a:rPr lang="fr-FR"/>
              <a:pPr/>
              <a:t>1</a:t>
            </a:fld>
            <a:endParaRPr lang="fr-FR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cea quadri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258888"/>
            <a:ext cx="719137" cy="719137"/>
          </a:xfrm>
          <a:prstGeom prst="rect">
            <a:avLst/>
          </a:prstGeom>
          <a:noFill/>
        </p:spPr>
      </p:pic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0" y="2420938"/>
            <a:ext cx="9144000" cy="1152525"/>
          </a:xfrm>
        </p:spPr>
        <p:txBody>
          <a:bodyPr lIns="0" tIns="0" rIns="0" bIns="0"/>
          <a:lstStyle>
            <a:lvl1pPr algn="ctr">
              <a:defRPr sz="4000"/>
            </a:lvl1pPr>
          </a:lstStyle>
          <a:p>
            <a:r>
              <a:rPr lang="fr-FR"/>
              <a:t>TITRE DE LA PRESENTATION</a:t>
            </a: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1082675" y="533400"/>
            <a:ext cx="8061325" cy="0"/>
          </a:xfrm>
          <a:prstGeom prst="line">
            <a:avLst/>
          </a:prstGeom>
          <a:noFill/>
          <a:ln w="28575">
            <a:solidFill>
              <a:srgbClr val="FFB3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35" name="Line 15"/>
          <p:cNvSpPr>
            <a:spLocks noChangeShapeType="1"/>
          </p:cNvSpPr>
          <p:nvPr userDrawn="1"/>
        </p:nvSpPr>
        <p:spPr bwMode="auto">
          <a:xfrm>
            <a:off x="1082675" y="6324600"/>
            <a:ext cx="8061325" cy="0"/>
          </a:xfrm>
          <a:prstGeom prst="line">
            <a:avLst/>
          </a:prstGeom>
          <a:noFill/>
          <a:ln w="28575">
            <a:solidFill>
              <a:srgbClr val="70BC1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ubTitle" sz="quarter" idx="1"/>
          </p:nvPr>
        </p:nvSpPr>
        <p:spPr>
          <a:xfrm flipH="1" flipV="1">
            <a:off x="8839200" y="5715000"/>
            <a:ext cx="76200" cy="76200"/>
          </a:xfrm>
        </p:spPr>
        <p:txBody>
          <a:bodyPr/>
          <a:lstStyle>
            <a:lvl1pPr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8617" name="Rectangle 1033"/>
          <p:cNvSpPr>
            <a:spLocks noChangeArrowheads="1"/>
          </p:cNvSpPr>
          <p:nvPr userDrawn="1"/>
        </p:nvSpPr>
        <p:spPr bwMode="auto">
          <a:xfrm>
            <a:off x="8243888" y="6453188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/>
            <a:fld id="{2555BCF8-B4DE-400B-9E5E-4AD6907C84D8}" type="slidenum">
              <a:rPr lang="fr-FR" sz="1400">
                <a:solidFill>
                  <a:schemeClr val="folHlink"/>
                </a:solidFill>
                <a:latin typeface="Arial" charset="0"/>
              </a:rPr>
              <a:pPr algn="r"/>
              <a:t>‹N°›</a:t>
            </a:fld>
            <a:endParaRPr lang="fr-FR" sz="1400">
              <a:solidFill>
                <a:schemeClr val="folHlink"/>
              </a:solidFill>
            </a:endParaRPr>
          </a:p>
        </p:txBody>
      </p:sp>
      <p:sp>
        <p:nvSpPr>
          <p:cNvPr id="68618" name="Rectangle 1034"/>
          <p:cNvSpPr>
            <a:spLocks noGrp="1" noChangeArrowheads="1"/>
          </p:cNvSpPr>
          <p:nvPr>
            <p:ph type="dt" sz="half" idx="2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DSM/rfu/SACM A. DAËL  </a:t>
            </a:r>
          </a:p>
        </p:txBody>
      </p:sp>
      <p:sp>
        <p:nvSpPr>
          <p:cNvPr id="68620" name="Rectangle 1036"/>
          <p:cNvSpPr>
            <a:spLocks noChangeArrowheads="1"/>
          </p:cNvSpPr>
          <p:nvPr userDrawn="1"/>
        </p:nvSpPr>
        <p:spPr bwMode="auto">
          <a:xfrm>
            <a:off x="3492500" y="6453188"/>
            <a:ext cx="4535488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/>
            <a:r>
              <a:rPr lang="fr-FR" sz="1200">
                <a:solidFill>
                  <a:schemeClr val="folHlink"/>
                </a:solidFill>
                <a:latin typeface="Arial" charset="0"/>
              </a:rPr>
              <a:t>CSTS – SACM 06/10/09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11950" y="188913"/>
            <a:ext cx="1889125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2988" y="188913"/>
            <a:ext cx="5516562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558087" cy="3603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6488" y="762000"/>
            <a:ext cx="3684587" cy="5410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558087" cy="3603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1079500" y="762000"/>
            <a:ext cx="7521575" cy="54102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558087" cy="3603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4916488" y="762000"/>
            <a:ext cx="3684587" cy="54102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79500" y="762000"/>
            <a:ext cx="3684588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6488" y="762000"/>
            <a:ext cx="3684587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16013" y="6453188"/>
            <a:ext cx="3097212" cy="192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DSM/Irfu/SACM A. DAËL  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88913"/>
            <a:ext cx="75580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62000"/>
            <a:ext cx="75215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1082675" y="533400"/>
            <a:ext cx="8061325" cy="0"/>
          </a:xfrm>
          <a:prstGeom prst="line">
            <a:avLst/>
          </a:prstGeom>
          <a:noFill/>
          <a:ln w="28575">
            <a:solidFill>
              <a:srgbClr val="FFB31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1036" name="Picture 12" descr="cea quadri"/>
          <p:cNvPicPr preferRelativeResize="0"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9388" y="4868863"/>
            <a:ext cx="719137" cy="719137"/>
          </a:xfrm>
          <a:prstGeom prst="rect">
            <a:avLst/>
          </a:prstGeom>
          <a:noFill/>
        </p:spPr>
      </p:pic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1082675" y="6324600"/>
            <a:ext cx="8061325" cy="0"/>
          </a:xfrm>
          <a:prstGeom prst="line">
            <a:avLst/>
          </a:prstGeom>
          <a:noFill/>
          <a:ln w="28575">
            <a:solidFill>
              <a:srgbClr val="70BC1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153" name="Rectangle 1033"/>
          <p:cNvSpPr>
            <a:spLocks noChangeArrowheads="1"/>
          </p:cNvSpPr>
          <p:nvPr userDrawn="1"/>
        </p:nvSpPr>
        <p:spPr bwMode="auto">
          <a:xfrm>
            <a:off x="8243888" y="6453188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/>
            <a:fld id="{04402F6A-8732-49F6-B182-3AD19A4E3E41}" type="slidenum">
              <a:rPr lang="fr-FR" sz="1400">
                <a:solidFill>
                  <a:schemeClr val="folHlink"/>
                </a:solidFill>
                <a:latin typeface="Arial" charset="0"/>
              </a:rPr>
              <a:pPr algn="r"/>
              <a:t>‹N°›</a:t>
            </a:fld>
            <a:endParaRPr lang="fr-FR" sz="1400">
              <a:solidFill>
                <a:schemeClr val="folHlink"/>
              </a:solidFill>
            </a:endParaRPr>
          </a:p>
        </p:txBody>
      </p:sp>
      <p:sp>
        <p:nvSpPr>
          <p:cNvPr id="6156" name="Rectangle 1036"/>
          <p:cNvSpPr>
            <a:spLocks noChangeArrowheads="1"/>
          </p:cNvSpPr>
          <p:nvPr userDrawn="1"/>
        </p:nvSpPr>
        <p:spPr bwMode="auto">
          <a:xfrm>
            <a:off x="3492500" y="6453188"/>
            <a:ext cx="4535488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/>
            <a:r>
              <a:rPr lang="fr-FR" sz="1200" dirty="0" smtClean="0">
                <a:solidFill>
                  <a:schemeClr val="folHlink"/>
                </a:solidFill>
                <a:latin typeface="Arial" charset="0"/>
              </a:rPr>
              <a:t>CEF</a:t>
            </a:r>
            <a:r>
              <a:rPr lang="fr-FR" sz="1200" baseline="0" dirty="0" smtClean="0">
                <a:solidFill>
                  <a:schemeClr val="folHlink"/>
                </a:solidFill>
                <a:latin typeface="Arial" charset="0"/>
              </a:rPr>
              <a:t>  </a:t>
            </a:r>
            <a:r>
              <a:rPr lang="fr-FR" sz="1200" baseline="0" dirty="0" smtClean="0">
                <a:solidFill>
                  <a:schemeClr val="folHlink"/>
                </a:solidFill>
                <a:latin typeface="Arial" charset="0"/>
              </a:rPr>
              <a:t>CSP04  25 novembre 2010</a:t>
            </a:r>
            <a:endParaRPr lang="fr-FR" sz="1200" dirty="0">
              <a:solidFill>
                <a:schemeClr val="folHlink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9pPr>
    </p:titleStyle>
    <p:bodyStyle>
      <a:lvl1pPr indent="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folHlink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folHlink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folHlink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folHlink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folHlink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folHlink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folHlink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778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836613"/>
            <a:ext cx="7705725" cy="2808287"/>
          </a:xfrm>
          <a:noFill/>
        </p:spPr>
        <p:txBody>
          <a:bodyPr anchor="ctr"/>
          <a:lstStyle/>
          <a:p>
            <a:pPr indent="0" algn="ctr">
              <a:spcBef>
                <a:spcPct val="0"/>
              </a:spcBef>
              <a:buFontTx/>
              <a:buNone/>
            </a:pPr>
            <a:r>
              <a:rPr lang="fr-FR" sz="2400" b="1" dirty="0">
                <a:solidFill>
                  <a:schemeClr val="bg2"/>
                </a:solidFill>
              </a:rPr>
              <a:t>Comité </a:t>
            </a:r>
            <a:r>
              <a:rPr lang="fr-FR" sz="2400" b="1" dirty="0" smtClean="0">
                <a:solidFill>
                  <a:schemeClr val="bg2"/>
                </a:solidFill>
              </a:rPr>
              <a:t>de Suivi du Protocole </a:t>
            </a:r>
            <a:r>
              <a:rPr lang="fr-FR" sz="2400" b="1" dirty="0" smtClean="0">
                <a:solidFill>
                  <a:schemeClr val="bg2"/>
                </a:solidFill>
              </a:rPr>
              <a:t>n°4</a:t>
            </a:r>
            <a:endParaRPr lang="fr-FR" sz="2400" b="1" dirty="0">
              <a:solidFill>
                <a:schemeClr val="bg2"/>
              </a:solidFill>
            </a:endParaRPr>
          </a:p>
          <a:p>
            <a:pPr indent="0" algn="ctr">
              <a:spcBef>
                <a:spcPct val="0"/>
              </a:spcBef>
              <a:buFontTx/>
              <a:buNone/>
            </a:pPr>
            <a:endParaRPr lang="fr-FR" sz="2400" b="1" dirty="0">
              <a:solidFill>
                <a:schemeClr val="bg2"/>
              </a:solidFill>
            </a:endParaRPr>
          </a:p>
          <a:p>
            <a:pPr indent="0" algn="ctr">
              <a:spcBef>
                <a:spcPct val="0"/>
              </a:spcBef>
              <a:buFontTx/>
              <a:buNone/>
            </a:pPr>
            <a:r>
              <a:rPr lang="fr-FR" sz="2400" b="1" dirty="0" smtClean="0">
                <a:solidFill>
                  <a:schemeClr val="bg2"/>
                </a:solidFill>
              </a:rPr>
              <a:t>CSP04</a:t>
            </a:r>
            <a:endParaRPr lang="fr-FR" sz="2400" b="1" dirty="0">
              <a:solidFill>
                <a:schemeClr val="bg2"/>
              </a:solidFill>
            </a:endParaRPr>
          </a:p>
          <a:p>
            <a:pPr indent="0" algn="ctr">
              <a:spcBef>
                <a:spcPct val="0"/>
              </a:spcBef>
              <a:buFontTx/>
              <a:buNone/>
            </a:pPr>
            <a:endParaRPr lang="fr-FR" sz="2400" b="1" dirty="0">
              <a:solidFill>
                <a:schemeClr val="bg2"/>
              </a:solidFill>
            </a:endParaRPr>
          </a:p>
          <a:p>
            <a:pPr indent="0" algn="ctr"/>
            <a:endParaRPr lang="fr-FR" dirty="0"/>
          </a:p>
          <a:p>
            <a:pPr indent="0" algn="ctr">
              <a:buFontTx/>
              <a:buNone/>
            </a:pPr>
            <a:r>
              <a:rPr lang="fr-FR" dirty="0" smtClean="0">
                <a:solidFill>
                  <a:schemeClr val="bg2"/>
                </a:solidFill>
              </a:rPr>
              <a:t>Genève</a:t>
            </a:r>
            <a:r>
              <a:rPr lang="fr-FR" dirty="0" smtClean="0">
                <a:solidFill>
                  <a:schemeClr val="bg2"/>
                </a:solidFill>
              </a:rPr>
              <a:t> </a:t>
            </a:r>
            <a:r>
              <a:rPr lang="fr-FR" dirty="0" smtClean="0">
                <a:solidFill>
                  <a:schemeClr val="bg2"/>
                </a:solidFill>
              </a:rPr>
              <a:t>, le </a:t>
            </a:r>
            <a:r>
              <a:rPr lang="fr-FR" dirty="0" smtClean="0">
                <a:solidFill>
                  <a:schemeClr val="bg2"/>
                </a:solidFill>
              </a:rPr>
              <a:t>25 nove</a:t>
            </a:r>
            <a:r>
              <a:rPr lang="fr-FR" dirty="0" smtClean="0">
                <a:solidFill>
                  <a:schemeClr val="bg2"/>
                </a:solidFill>
              </a:rPr>
              <a:t>mbre 2010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677910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>
                <a:solidFill>
                  <a:schemeClr val="bg2"/>
                </a:solidFill>
              </a:rPr>
              <a:t>Contribution Exceptionnelle de la France au CERN</a:t>
            </a:r>
            <a:endParaRPr lang="fr-FR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Tableau récapitulatif dépenses CNRS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1079500" y="1615197"/>
          <a:ext cx="7521574" cy="3703806"/>
        </p:xfrm>
        <a:graphic>
          <a:graphicData uri="http://schemas.openxmlformats.org/drawingml/2006/table">
            <a:tbl>
              <a:tblPr/>
              <a:tblGrid>
                <a:gridCol w="1410805"/>
                <a:gridCol w="750254"/>
                <a:gridCol w="630649"/>
                <a:gridCol w="685015"/>
                <a:gridCol w="701325"/>
                <a:gridCol w="706762"/>
                <a:gridCol w="543662"/>
                <a:gridCol w="685015"/>
                <a:gridCol w="701325"/>
                <a:gridCol w="706762"/>
              </a:tblGrid>
              <a:tr h="496554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latin typeface="Arial"/>
                        </a:rPr>
                        <a:t>Dépenses CNRS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8841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latin typeface="Arial"/>
                        </a:rPr>
                        <a:t>N° Accord Technique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latin typeface="Arial"/>
                        </a:rPr>
                        <a:t>Nom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Matériel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 (k€)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Cumul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dépenses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Reliquat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%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dépensé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Hommes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mois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Cumul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dépenses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Reliquat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%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dépensé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4884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Linac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latin typeface="Arial"/>
                        </a:rPr>
                        <a:t>1 </a:t>
                      </a:r>
                      <a:r>
                        <a:rPr lang="fr-FR" sz="900" b="0" i="0" u="none" strike="noStrike" dirty="0" smtClean="0">
                          <a:latin typeface="Arial"/>
                        </a:rPr>
                        <a:t>650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1 543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SPL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Nouveaux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aimants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CLIC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Etudes Acc.</a:t>
                      </a:r>
                      <a:br>
                        <a:rPr lang="fr-FR" sz="900" b="1" i="0" u="none" strike="noStrike">
                          <a:latin typeface="Arial"/>
                        </a:rPr>
                      </a:br>
                      <a:r>
                        <a:rPr lang="fr-FR" sz="900" b="1" i="0" u="none" strike="noStrike">
                          <a:latin typeface="Arial"/>
                        </a:rPr>
                        <a:t>et fournitures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958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897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6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2 837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1 042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1 795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219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125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>
                          <a:latin typeface="Arial"/>
                        </a:rPr>
                        <a:t>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latin typeface="Arial"/>
                        </a:rPr>
                        <a:t>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Tableau récapitulatif dépenses </a:t>
            </a:r>
            <a:r>
              <a:rPr lang="fr-FR" dirty="0" smtClean="0"/>
              <a:t>CEA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64932" name="Object 4"/>
          <p:cNvGraphicFramePr>
            <a:graphicFrameLocks noChangeAspect="1"/>
          </p:cNvGraphicFramePr>
          <p:nvPr/>
        </p:nvGraphicFramePr>
        <p:xfrm>
          <a:off x="1043608" y="1340768"/>
          <a:ext cx="7704856" cy="4095750"/>
        </p:xfrm>
        <a:graphic>
          <a:graphicData uri="http://schemas.openxmlformats.org/presentationml/2006/ole">
            <p:oleObj spid="_x0000_s764932" name="Feuille de calcul" r:id="rId3" imgW="8772525" imgH="4095750" progId="Excel.Shee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Tableau récapitulatif dépenses </a:t>
            </a:r>
            <a:r>
              <a:rPr lang="fr-FR" dirty="0" smtClean="0"/>
              <a:t>CNRS+CEA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graphicFrame>
        <p:nvGraphicFramePr>
          <p:cNvPr id="763906" name="Object 2"/>
          <p:cNvGraphicFramePr>
            <a:graphicFrameLocks noChangeAspect="1"/>
          </p:cNvGraphicFramePr>
          <p:nvPr/>
        </p:nvGraphicFramePr>
        <p:xfrm>
          <a:off x="1115615" y="1257300"/>
          <a:ext cx="7416825" cy="4343400"/>
        </p:xfrm>
        <a:graphic>
          <a:graphicData uri="http://schemas.openxmlformats.org/presentationml/2006/ole">
            <p:oleObj spid="_x0000_s763906" name="Feuille de calcul" r:id="rId3" imgW="8772525" imgH="4343400" progId="Excel.Shee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512763"/>
          </a:xfrm>
          <a:noFill/>
          <a:ln/>
        </p:spPr>
        <p:txBody>
          <a:bodyPr/>
          <a:lstStyle/>
          <a:p>
            <a:r>
              <a:rPr lang="fr-FR" sz="2400" b="1" dirty="0" smtClean="0">
                <a:solidFill>
                  <a:schemeClr val="bg2"/>
                </a:solidFill>
              </a:rPr>
              <a:t>Conclusions  </a:t>
            </a:r>
            <a:endParaRPr lang="en-US" sz="2400" b="1" dirty="0">
              <a:solidFill>
                <a:schemeClr val="bg2"/>
              </a:solidFill>
            </a:endParaRPr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765175"/>
            <a:ext cx="8029605" cy="5472113"/>
          </a:xfrm>
        </p:spPr>
        <p:txBody>
          <a:bodyPr/>
          <a:lstStyle/>
          <a:p>
            <a:pPr marL="363538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>
                <a:solidFill>
                  <a:schemeClr val="bg2"/>
                </a:solidFill>
              </a:rPr>
              <a:t>Les activités </a:t>
            </a:r>
            <a:r>
              <a:rPr lang="fr-FR" dirty="0" smtClean="0">
                <a:solidFill>
                  <a:schemeClr val="bg2"/>
                </a:solidFill>
              </a:rPr>
              <a:t>de la Contribution Exceptionnelle de la France au CERN se sont poursuivies depuis le </a:t>
            </a:r>
            <a:r>
              <a:rPr lang="fr-FR" dirty="0" smtClean="0">
                <a:solidFill>
                  <a:schemeClr val="bg2"/>
                </a:solidFill>
              </a:rPr>
              <a:t>CSP03</a:t>
            </a:r>
            <a:endParaRPr lang="fr-FR" dirty="0" smtClean="0">
              <a:solidFill>
                <a:schemeClr val="bg2"/>
              </a:solidFill>
            </a:endParaRPr>
          </a:p>
          <a:p>
            <a:pPr marL="363538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 smtClean="0">
                <a:solidFill>
                  <a:schemeClr val="bg2"/>
                </a:solidFill>
              </a:rPr>
              <a:t>La « Contribution Exceptionnelle de la France au CERN » est un élément majeur des programmes des laboratoires du CEA et du </a:t>
            </a:r>
            <a:r>
              <a:rPr lang="fr-FR" dirty="0" smtClean="0">
                <a:solidFill>
                  <a:schemeClr val="bg2"/>
                </a:solidFill>
              </a:rPr>
              <a:t>CNRS dans le domaine des accélérateurs.</a:t>
            </a:r>
            <a:endParaRPr lang="fr-FR" dirty="0">
              <a:solidFill>
                <a:schemeClr val="bg2"/>
              </a:solidFill>
            </a:endParaRPr>
          </a:p>
          <a:p>
            <a:pPr marL="363538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>
                <a:solidFill>
                  <a:schemeClr val="bg2"/>
                </a:solidFill>
              </a:rPr>
              <a:t>Le phasage des projets </a:t>
            </a:r>
            <a:r>
              <a:rPr lang="fr-FR" dirty="0" smtClean="0">
                <a:solidFill>
                  <a:schemeClr val="bg2"/>
                </a:solidFill>
              </a:rPr>
              <a:t>conduit à </a:t>
            </a:r>
            <a:r>
              <a:rPr lang="fr-FR" dirty="0" smtClean="0">
                <a:solidFill>
                  <a:schemeClr val="bg2"/>
                </a:solidFill>
              </a:rPr>
              <a:t> </a:t>
            </a:r>
            <a:r>
              <a:rPr lang="fr-FR" dirty="0" smtClean="0">
                <a:solidFill>
                  <a:schemeClr val="bg2"/>
                </a:solidFill>
              </a:rPr>
              <a:t>un décalage du planning sur </a:t>
            </a:r>
            <a:r>
              <a:rPr lang="fr-FR" dirty="0" smtClean="0">
                <a:solidFill>
                  <a:schemeClr val="bg2"/>
                </a:solidFill>
              </a:rPr>
              <a:t>2012.</a:t>
            </a:r>
            <a:endParaRPr lang="fr-FR" dirty="0">
              <a:solidFill>
                <a:schemeClr val="bg2"/>
              </a:solidFill>
            </a:endParaRPr>
          </a:p>
          <a:p>
            <a:pPr marL="363538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Wingdings" pitchFamily="2" charset="2"/>
              <a:buChar char="§"/>
              <a:tabLst>
                <a:tab pos="355600" algn="l"/>
              </a:tabLst>
            </a:pPr>
            <a:r>
              <a:rPr lang="fr-FR" dirty="0" smtClean="0">
                <a:solidFill>
                  <a:schemeClr val="bg2"/>
                </a:solidFill>
              </a:rPr>
              <a:t> </a:t>
            </a:r>
            <a:r>
              <a:rPr lang="fr-FR" dirty="0" smtClean="0">
                <a:solidFill>
                  <a:schemeClr val="bg2"/>
                </a:solidFill>
              </a:rPr>
              <a:t>Un effort tout particulier est à porter sur les points suivants:</a:t>
            </a:r>
          </a:p>
          <a:p>
            <a:pPr marL="1125538" lvl="1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+mj-lt"/>
              <a:buAutoNum type="arabicPeriod"/>
              <a:tabLst>
                <a:tab pos="355600" algn="l"/>
              </a:tabLst>
            </a:pPr>
            <a:r>
              <a:rPr lang="fr-FR" dirty="0" smtClean="0">
                <a:solidFill>
                  <a:schemeClr val="bg2"/>
                </a:solidFill>
              </a:rPr>
              <a:t>Engagement des lots restant à engager</a:t>
            </a:r>
          </a:p>
          <a:p>
            <a:pPr marL="1125538" lvl="1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+mj-lt"/>
              <a:buAutoNum type="arabicPeriod"/>
              <a:tabLst>
                <a:tab pos="355600" algn="l"/>
              </a:tabLst>
            </a:pPr>
            <a:r>
              <a:rPr lang="fr-FR" dirty="0" smtClean="0">
                <a:solidFill>
                  <a:schemeClr val="bg2"/>
                </a:solidFill>
              </a:rPr>
              <a:t>Exécution et facturation des lots engagés</a:t>
            </a:r>
          </a:p>
          <a:p>
            <a:pPr marL="1125538" lvl="1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+mj-lt"/>
              <a:buAutoNum type="arabicPeriod"/>
              <a:tabLst>
                <a:tab pos="355600" algn="l"/>
              </a:tabLst>
            </a:pPr>
            <a:r>
              <a:rPr lang="fr-FR" dirty="0" smtClean="0">
                <a:solidFill>
                  <a:schemeClr val="bg2"/>
                </a:solidFill>
              </a:rPr>
              <a:t>Réception et établissement des PV des lots terminés.</a:t>
            </a:r>
            <a:endParaRPr lang="fr-FR" dirty="0">
              <a:solidFill>
                <a:schemeClr val="bg2"/>
              </a:solidFill>
            </a:endParaRPr>
          </a:p>
          <a:p>
            <a:pPr marL="363538" indent="-363538">
              <a:lnSpc>
                <a:spcPct val="95000"/>
              </a:lnSpc>
              <a:spcBef>
                <a:spcPct val="45000"/>
              </a:spcBef>
              <a:spcAft>
                <a:spcPct val="15000"/>
              </a:spcAft>
              <a:buFont typeface="Wingdings" pitchFamily="2" charset="2"/>
              <a:buChar char="§"/>
              <a:tabLst>
                <a:tab pos="355600" algn="l"/>
              </a:tabLst>
            </a:pP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">
  <a:themeElements>
    <a:clrScheme name="ce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e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C:\DOCUME~1\richardl\LOCALS~1\Temp\cea.pot</Template>
  <TotalTime>10843</TotalTime>
  <Words>136</Words>
  <Application>Microsoft Office PowerPoint</Application>
  <PresentationFormat>Affichage à l'écran (4:3)</PresentationFormat>
  <Paragraphs>94</Paragraphs>
  <Slides>5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7" baseType="lpstr">
      <vt:lpstr>cea</vt:lpstr>
      <vt:lpstr>Microsoft Office Excel 2007 Workbook</vt:lpstr>
      <vt:lpstr>Contribution Exceptionnelle de la France au CERN</vt:lpstr>
      <vt:lpstr>Tableau récapitulatif dépenses CNRS</vt:lpstr>
      <vt:lpstr>Tableau récapitulatif dépenses CEA</vt:lpstr>
      <vt:lpstr>Tableau récapitulatif dépenses CNRS+CEA</vt:lpstr>
      <vt:lpstr>Conclusions  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RICHARDL</dc:creator>
  <cp:lastModifiedBy>AD076958</cp:lastModifiedBy>
  <cp:revision>571</cp:revision>
  <cp:lastPrinted>2002-05-28T12:54:19Z</cp:lastPrinted>
  <dcterms:created xsi:type="dcterms:W3CDTF">2002-12-09T08:56:41Z</dcterms:created>
  <dcterms:modified xsi:type="dcterms:W3CDTF">2010-11-23T11:09:20Z</dcterms:modified>
</cp:coreProperties>
</file>