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8"/>
  </p:notesMasterIdLst>
  <p:handoutMasterIdLst>
    <p:handoutMasterId r:id="rId9"/>
  </p:handoutMasterIdLst>
  <p:sldIdLst>
    <p:sldId id="682" r:id="rId2"/>
    <p:sldId id="921" r:id="rId3"/>
    <p:sldId id="922" r:id="rId4"/>
    <p:sldId id="889" r:id="rId5"/>
    <p:sldId id="920" r:id="rId6"/>
    <p:sldId id="923" r:id="rId7"/>
  </p:sldIdLst>
  <p:sldSz cx="9144000" cy="6858000" type="screen4x3"/>
  <p:notesSz cx="6845300" cy="9664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FFFF99"/>
    <a:srgbClr val="0000CC"/>
    <a:srgbClr val="CCFFFF"/>
    <a:srgbClr val="FFFF00"/>
    <a:srgbClr val="CCECFF"/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3" autoAdjust="0"/>
    <p:restoredTop sz="95584" autoAdjust="0"/>
  </p:normalViewPr>
  <p:slideViewPr>
    <p:cSldViewPr>
      <p:cViewPr>
        <p:scale>
          <a:sx n="80" d="100"/>
          <a:sy n="80" d="100"/>
        </p:scale>
        <p:origin x="-57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22" y="-91"/>
      </p:cViewPr>
      <p:guideLst>
        <p:guide orient="horz" pos="3044"/>
        <p:guide pos="215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725488"/>
            <a:ext cx="4832350" cy="3624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589463"/>
            <a:ext cx="54768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3D952-4254-4B4B-9D0A-65EA9F7A4545}" type="slidenum">
              <a:rPr lang="en-US"/>
              <a:pPr/>
              <a:t>1</a:t>
            </a:fld>
            <a:endParaRPr lang="en-US"/>
          </a:p>
        </p:txBody>
      </p:sp>
      <p:sp>
        <p:nvSpPr>
          <p:cNvPr id="78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Looking</a:t>
            </a:r>
            <a:r>
              <a:rPr lang="en-US" baseline="0" dirty="0" smtClean="0"/>
              <a:t> from this point and with a bit of imagination you can already see the LHC…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11/24/2010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1D2F-34EF-4D3D-A9A1-5D82DCA87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575CD5-AE4D-47BD-9E5D-433E48B7F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Chamonix 2010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E6111-17D0-46EC-97EE-DCEFBC02FF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B4CC9-3F88-40CD-90FF-9F487E778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535694-23F1-4756-9844-051181E36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89D65D-BBAA-40FB-8443-0E2345141C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4B2F72-5111-4132-B1DA-339737C8F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AFA886-5C67-4B61-83E9-0E5B4B1E2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2735E-07A4-43EF-8AF9-8118BC0169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11/24/2010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8A5998-2EA1-47A4-AA7F-89EFA1B3D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198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71600"/>
            <a:ext cx="8153400" cy="4754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2010 Chamonix Workshop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144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9060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9060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6" descr="cern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152400"/>
            <a:ext cx="795338" cy="795338"/>
          </a:xfrm>
          <a:prstGeom prst="rect">
            <a:avLst/>
          </a:prstGeom>
          <a:noFill/>
        </p:spPr>
      </p:pic>
      <p:pic>
        <p:nvPicPr>
          <p:cNvPr id="11" name="Picture 19" descr="Logo-Lina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9600" y="152400"/>
            <a:ext cx="787400" cy="800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LINAC4_civil_engineering\building_progress\10_09_2010\SL7016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371600"/>
            <a:ext cx="7239000" cy="1524000"/>
          </a:xfrm>
        </p:spPr>
        <p:txBody>
          <a:bodyPr/>
          <a:lstStyle/>
          <a:p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Linac4 -  Accord 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Technique #1</a:t>
            </a:r>
            <a:b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en-US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00D39F4-837D-4512-AA41-A5C4293EB84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46482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248400" y="2590800"/>
            <a:ext cx="2057400" cy="5334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M. </a:t>
            </a: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Vretenar</a:t>
            </a:r>
            <a:endParaRPr kumimoji="0" lang="en-GB" sz="28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096000" y="5943600"/>
            <a:ext cx="30480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CSP Meeting</a:t>
            </a:r>
            <a:r>
              <a:rPr kumimoji="0" lang="en-GB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24.11.2010 </a:t>
            </a:r>
            <a:endParaRPr kumimoji="0" lang="en-US" sz="12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3 contributions</a:t>
            </a:r>
            <a:endParaRPr lang="en-US" dirty="0"/>
          </a:p>
        </p:txBody>
      </p:sp>
      <p:pic>
        <p:nvPicPr>
          <p:cNvPr id="5" name="Picture 9" descr="Linac4-Machine-161008-view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9250">
            <a:off x="572007" y="2685627"/>
            <a:ext cx="6477000" cy="3827462"/>
          </a:xfrm>
          <a:prstGeom prst="rect">
            <a:avLst/>
          </a:prstGeom>
          <a:noFill/>
        </p:spPr>
      </p:pic>
      <p:pic>
        <p:nvPicPr>
          <p:cNvPr id="4" name="Picture 2" descr="https://project-linac4.web.cern.ch/project-linac4/Integration/linac4_pictures/Niv1/400-1-001-axoh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8001000" cy="2562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629400" y="4267200"/>
            <a:ext cx="25146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1. Contribution to the design, RF tuning and commissioning of the Linac4 RFQ.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562600"/>
            <a:ext cx="32766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2. Procurement and testing of a solid-state RF amplifier for the Linac4 bunchers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4196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3. Construction and test of the high-voltage modulators.</a:t>
            </a:r>
            <a:endParaRPr lang="en-US" sz="1600" b="1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rot="10800000" flipV="1">
            <a:off x="6172200" y="5410200"/>
            <a:ext cx="99060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3581400" y="2133600"/>
            <a:ext cx="3581400" cy="3429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1257300" y="3238500"/>
            <a:ext cx="1600200" cy="6096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agreed values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697669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ight Brace 4"/>
          <p:cNvSpPr/>
          <p:nvPr/>
        </p:nvSpPr>
        <p:spPr>
          <a:xfrm>
            <a:off x="7391400" y="2133600"/>
            <a:ext cx="304800" cy="106680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96200" y="2362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O. Napoly (CEA)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0" y="3886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dirty="0" smtClean="0"/>
              <a:t>. Martin (LAL)</a:t>
            </a:r>
            <a:endParaRPr lang="en-US" dirty="0"/>
          </a:p>
        </p:txBody>
      </p:sp>
      <p:cxnSp>
        <p:nvCxnSpPr>
          <p:cNvPr id="9" name="Straight Arrow Connector 8"/>
          <p:cNvCxnSpPr>
            <a:endCxn id="7" idx="1"/>
          </p:cNvCxnSpPr>
          <p:nvPr/>
        </p:nvCxnSpPr>
        <p:spPr>
          <a:xfrm>
            <a:off x="7315200" y="4191000"/>
            <a:ext cx="304800" cy="1836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391400" y="3581400"/>
            <a:ext cx="4572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01000" y="3429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LINAC4_civil_engineering\mont_citron_25_09_08\SL700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4470400" cy="3352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90600" y="5486400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“Mount-Citron”, September 2008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172200" cy="685800"/>
          </a:xfrm>
        </p:spPr>
        <p:txBody>
          <a:bodyPr/>
          <a:lstStyle/>
          <a:p>
            <a:r>
              <a:rPr lang="en-US" sz="3600" dirty="0" smtClean="0"/>
              <a:t>Building construction </a:t>
            </a:r>
            <a:r>
              <a:rPr lang="en-US" sz="3600" dirty="0" smtClean="0"/>
              <a:t>status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3554" name="Picture 2" descr="E:\DCIM\106SSCAM\SL701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43000"/>
            <a:ext cx="3962400" cy="2971800"/>
          </a:xfrm>
          <a:prstGeom prst="rect">
            <a:avLst/>
          </a:prstGeom>
          <a:noFill/>
        </p:spPr>
      </p:pic>
      <p:pic>
        <p:nvPicPr>
          <p:cNvPr id="23555" name="Picture 3" descr="E:\DCIM\106SSCAM\SL701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886200"/>
            <a:ext cx="3962400" cy="2971800"/>
          </a:xfrm>
          <a:prstGeom prst="rect">
            <a:avLst/>
          </a:prstGeom>
          <a:noFill/>
        </p:spPr>
      </p:pic>
      <p:pic>
        <p:nvPicPr>
          <p:cNvPr id="23556" name="Picture 4" descr="E:\DCIM\106SSCAM\SL7016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667000"/>
            <a:ext cx="4470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87630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/>
          <a:lstStyle/>
          <a:p>
            <a:r>
              <a:rPr lang="en-US" dirty="0" smtClean="0"/>
              <a:t>Linac4 – </a:t>
            </a:r>
            <a:r>
              <a:rPr lang="en-US" dirty="0" smtClean="0"/>
              <a:t>revised schedule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71900" y="3086100"/>
            <a:ext cx="3124200" cy="0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ine Callout 1 13"/>
          <p:cNvSpPr/>
          <p:nvPr/>
        </p:nvSpPr>
        <p:spPr>
          <a:xfrm>
            <a:off x="228600" y="5410200"/>
            <a:ext cx="1981200" cy="381000"/>
          </a:xfrm>
          <a:prstGeom prst="borderCallout1">
            <a:avLst>
              <a:gd name="adj1" fmla="val -6250"/>
              <a:gd name="adj2" fmla="val 100667"/>
              <a:gd name="adj3" fmla="val -607267"/>
              <a:gd name="adj4" fmla="val 2561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Building delivery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Line Callout 1 14"/>
          <p:cNvSpPr/>
          <p:nvPr/>
        </p:nvSpPr>
        <p:spPr>
          <a:xfrm>
            <a:off x="228600" y="5867400"/>
            <a:ext cx="1981200" cy="914400"/>
          </a:xfrm>
          <a:prstGeom prst="borderCallout1">
            <a:avLst>
              <a:gd name="adj1" fmla="val 893"/>
              <a:gd name="adj2" fmla="val 100858"/>
              <a:gd name="adj3" fmla="val -285547"/>
              <a:gd name="adj4" fmla="val 2753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2011: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Infrastructure installation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2514600" y="5791200"/>
            <a:ext cx="1524000" cy="914400"/>
          </a:xfrm>
          <a:prstGeom prst="borderCallout1">
            <a:avLst>
              <a:gd name="adj1" fmla="val -2679"/>
              <a:gd name="adj2" fmla="val 93656"/>
              <a:gd name="adj3" fmla="val -186689"/>
              <a:gd name="adj4" fmla="val 2584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2012/13: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Accelerator installation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Line Callout 1 16"/>
          <p:cNvSpPr/>
          <p:nvPr/>
        </p:nvSpPr>
        <p:spPr>
          <a:xfrm>
            <a:off x="4572000" y="5410200"/>
            <a:ext cx="1676400" cy="533400"/>
          </a:xfrm>
          <a:prstGeom prst="borderCallout1">
            <a:avLst>
              <a:gd name="adj1" fmla="val -4464"/>
              <a:gd name="adj2" fmla="val 78762"/>
              <a:gd name="adj3" fmla="val -160358"/>
              <a:gd name="adj4" fmla="val 1528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2013/14: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Commissioning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Line Callout 1 18"/>
          <p:cNvSpPr/>
          <p:nvPr/>
        </p:nvSpPr>
        <p:spPr>
          <a:xfrm>
            <a:off x="7010400" y="5410200"/>
            <a:ext cx="1828800" cy="609600"/>
          </a:xfrm>
          <a:prstGeom prst="borderCallout1">
            <a:avLst>
              <a:gd name="adj1" fmla="val 893"/>
              <a:gd name="adj2" fmla="val 33542"/>
              <a:gd name="adj3" fmla="val -109971"/>
              <a:gd name="adj4" fmla="val 581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2014/15: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Reliability run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Line Callout 1 19"/>
          <p:cNvSpPr/>
          <p:nvPr/>
        </p:nvSpPr>
        <p:spPr>
          <a:xfrm>
            <a:off x="4572000" y="6096000"/>
            <a:ext cx="1600200" cy="609600"/>
          </a:xfrm>
          <a:prstGeom prst="borderCallout1">
            <a:avLst>
              <a:gd name="adj1" fmla="val -323"/>
              <a:gd name="adj2" fmla="val 98826"/>
              <a:gd name="adj3" fmla="val -226772"/>
              <a:gd name="adj4" fmla="val 198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End 2014: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Linac4 ready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Line Callout 1 20"/>
          <p:cNvSpPr/>
          <p:nvPr/>
        </p:nvSpPr>
        <p:spPr>
          <a:xfrm>
            <a:off x="6248400" y="6096000"/>
            <a:ext cx="2667000" cy="609600"/>
          </a:xfrm>
          <a:prstGeom prst="borderCallout1">
            <a:avLst>
              <a:gd name="adj1" fmla="val -1607"/>
              <a:gd name="adj2" fmla="val 99256"/>
              <a:gd name="adj3" fmla="val -139971"/>
              <a:gd name="adj4" fmla="val 995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2016: foreseen shutdown for connection to PSB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/>
          <a:lstStyle/>
          <a:p>
            <a:r>
              <a:rPr lang="en-US" sz="3600" dirty="0" smtClean="0"/>
              <a:t>Buncher RF amplifiers (352 MHz)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905000"/>
            <a:ext cx="5867400" cy="5257800"/>
          </a:xfrm>
        </p:spPr>
        <p:txBody>
          <a:bodyPr>
            <a:normAutofit fontScale="62500" lnSpcReduction="20000"/>
          </a:bodyPr>
          <a:lstStyle/>
          <a:p>
            <a:pPr marL="0">
              <a:buNone/>
            </a:pPr>
            <a:r>
              <a:rPr lang="fr-FR" dirty="0" smtClean="0"/>
              <a:t>Étendue de la fourniture du WP de 1 amplificateur 33 kW à 2 amplificateurs 33 kW plus une charge 25 kW pour les tests à 70 kW 1.5 ms et 50 Hz approuvée par le CSP.</a:t>
            </a:r>
            <a:br>
              <a:rPr lang="fr-FR" dirty="0" smtClean="0"/>
            </a:br>
            <a:r>
              <a:rPr lang="fr-FR" dirty="0" smtClean="0"/>
              <a:t>  </a:t>
            </a:r>
            <a:br>
              <a:rPr lang="fr-FR" dirty="0" smtClean="0"/>
            </a:br>
            <a:r>
              <a:rPr lang="fr-FR" dirty="0" smtClean="0"/>
              <a:t>*2 amplificateurs 352.2 MHz 33 kW + combinateur 60 kW</a:t>
            </a:r>
            <a:br>
              <a:rPr lang="fr-FR" dirty="0" smtClean="0"/>
            </a:br>
            <a:r>
              <a:rPr lang="fr-FR" dirty="0" smtClean="0"/>
              <a:t>   o Fournisseur: DB E </a:t>
            </a:r>
            <a:br>
              <a:rPr lang="fr-FR" dirty="0" smtClean="0"/>
            </a:br>
            <a:r>
              <a:rPr lang="fr-FR" dirty="0" smtClean="0"/>
              <a:t>   o Contrat signé CNRS le 16.03.2010, DB le 02.03.2010 </a:t>
            </a:r>
            <a:br>
              <a:rPr lang="fr-FR" dirty="0" smtClean="0"/>
            </a:br>
            <a:r>
              <a:rPr lang="fr-FR" dirty="0" smtClean="0"/>
              <a:t>   o Montant : 106’820 euros. </a:t>
            </a:r>
            <a:br>
              <a:rPr lang="fr-FR" dirty="0" smtClean="0"/>
            </a:br>
            <a:r>
              <a:rPr lang="fr-FR" dirty="0" smtClean="0"/>
              <a:t>   o Date de livraison prévu au CERN: Fin décembre 2010.</a:t>
            </a:r>
          </a:p>
          <a:p>
            <a:pPr marL="0">
              <a:buNone/>
            </a:pPr>
            <a:endParaRPr lang="fr-FR" dirty="0" smtClean="0">
              <a:solidFill>
                <a:srgbClr val="00B050"/>
              </a:solidFill>
            </a:endParaRPr>
          </a:p>
          <a:p>
            <a:pPr marL="0">
              <a:buNone/>
            </a:pPr>
            <a:r>
              <a:rPr lang="fr-FR" dirty="0" smtClean="0">
                <a:solidFill>
                  <a:srgbClr val="00B050"/>
                </a:solidFill>
              </a:rPr>
              <a:t>TESTS DE RECEPTION EN USINE PREVUS Les 9 et 10.12.2010</a:t>
            </a:r>
          </a:p>
          <a:p>
            <a:pPr marL="0">
              <a:buNone/>
            </a:pPr>
            <a:r>
              <a:rPr lang="fr-FR" dirty="0" smtClean="0">
                <a:solidFill>
                  <a:srgbClr val="00B050"/>
                </a:solidFill>
              </a:rPr>
              <a:t>Administration LPSC prévenue de la possibilité de retards (…)  </a:t>
            </a:r>
          </a:p>
          <a:p>
            <a:pPr marL="0">
              <a:buNone/>
            </a:pPr>
            <a:endParaRPr lang="fr-FR" dirty="0" smtClean="0"/>
          </a:p>
          <a:p>
            <a:pPr marL="0">
              <a:buNone/>
            </a:pPr>
            <a:r>
              <a:rPr lang="fr-FR" dirty="0" smtClean="0"/>
              <a:t>* Charge 352.2 MHz 25 kW pour les tests à 70 kW en pulse ( 1.5 ms et 50 Hz).</a:t>
            </a:r>
            <a:br>
              <a:rPr lang="fr-FR" dirty="0" smtClean="0"/>
            </a:br>
            <a:r>
              <a:rPr lang="fr-FR" dirty="0" smtClean="0"/>
              <a:t>   o Fournisseur: </a:t>
            </a:r>
            <a:r>
              <a:rPr lang="fr-FR" dirty="0" err="1" smtClean="0"/>
              <a:t>Elhyte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   o Lancement de la commande: 27.04.2010 </a:t>
            </a:r>
            <a:br>
              <a:rPr lang="fr-FR" dirty="0" smtClean="0"/>
            </a:br>
            <a:r>
              <a:rPr lang="fr-FR" dirty="0" smtClean="0"/>
              <a:t>   o Montant: 2’500 euros </a:t>
            </a:r>
            <a:br>
              <a:rPr lang="fr-FR" dirty="0" smtClean="0"/>
            </a:br>
            <a:r>
              <a:rPr lang="fr-FR" dirty="0" smtClean="0"/>
              <a:t>   o Livraison LPSC: Le 10.06.2010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2954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from Y. Gomez (LPSC) and J. Broere (CERN)</a:t>
            </a:r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9395" y="1752600"/>
            <a:ext cx="3294605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50884</TotalTime>
  <Words>195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Linac4 -  Accord Technique #1 Introduction</vt:lpstr>
      <vt:lpstr>The 3 contributions</vt:lpstr>
      <vt:lpstr>Summary and agreed values</vt:lpstr>
      <vt:lpstr>Building construction status</vt:lpstr>
      <vt:lpstr>Linac4 – revised schedule</vt:lpstr>
      <vt:lpstr>Buncher RF amplifiers (352 MHz)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vretenar</cp:lastModifiedBy>
  <cp:revision>776</cp:revision>
  <dcterms:created xsi:type="dcterms:W3CDTF">2003-10-13T09:06:55Z</dcterms:created>
  <dcterms:modified xsi:type="dcterms:W3CDTF">2010-11-25T07:46:17Z</dcterms:modified>
</cp:coreProperties>
</file>