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58F8E-58F0-4511-B2F9-3727FE0C0C6D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09F70-207A-4AE1-AE58-BDF62584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889248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CSP  25</a:t>
            </a:r>
            <a:r>
              <a:rPr lang="en-US" baseline="30000" dirty="0" smtClean="0"/>
              <a:t>th</a:t>
            </a:r>
            <a:r>
              <a:rPr lang="en-US" dirty="0" smtClean="0"/>
              <a:t> November 2010</a:t>
            </a:r>
            <a:br>
              <a:rPr lang="en-US" dirty="0" smtClean="0"/>
            </a:br>
            <a:r>
              <a:rPr lang="en-US" dirty="0" smtClean="0"/>
              <a:t>Technical agreement number 3: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Paolo Fessia</a:t>
            </a:r>
          </a:p>
          <a:p>
            <a:endParaRPr lang="en-US" dirty="0" smtClean="0"/>
          </a:p>
          <a:p>
            <a:r>
              <a:rPr lang="en-US" dirty="0" smtClean="0"/>
              <a:t>Detailed technical analysis will be provided by Jean-Michel Rifflet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package 3.9 </a:t>
            </a:r>
            <a:br>
              <a:rPr lang="en-US" dirty="0" smtClean="0"/>
            </a:br>
            <a:r>
              <a:rPr lang="en-US" dirty="0" smtClean="0"/>
              <a:t>MQXC model coils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324036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Advancement status:</a:t>
            </a:r>
          </a:p>
          <a:p>
            <a:pPr lvl="1"/>
            <a:r>
              <a:rPr lang="en-US" dirty="0" smtClean="0"/>
              <a:t>Components procured or being procured </a:t>
            </a:r>
            <a:r>
              <a:rPr lang="en-US" sz="2000" dirty="0" smtClean="0"/>
              <a:t>(SC cable,  insulated, end spacers are presently being produced by CEA and CERN in parallel with two different suppliers in order to minimize risks, Copper wedges should be delivered soon)</a:t>
            </a:r>
          </a:p>
          <a:p>
            <a:pPr lvl="1"/>
            <a:r>
              <a:rPr lang="en-US" dirty="0" smtClean="0"/>
              <a:t>Test winding coil has provided encouraging results, no need to further end spacer optimization before 2 meters long coil winding and curing</a:t>
            </a:r>
          </a:p>
          <a:p>
            <a:r>
              <a:rPr lang="en-US" dirty="0" smtClean="0"/>
              <a:t>Review for winding start up </a:t>
            </a:r>
            <a:r>
              <a:rPr lang="en-US" dirty="0" smtClean="0"/>
              <a:t>1</a:t>
            </a:r>
            <a:r>
              <a:rPr lang="en-US" baseline="30000" dirty="0" smtClean="0"/>
              <a:t>4th</a:t>
            </a:r>
            <a:r>
              <a:rPr lang="en-US" dirty="0" smtClean="0"/>
              <a:t> </a:t>
            </a:r>
            <a:r>
              <a:rPr lang="en-US" dirty="0" smtClean="0"/>
              <a:t>December </a:t>
            </a:r>
            <a:endParaRPr lang="en-US" dirty="0" smtClean="0"/>
          </a:p>
          <a:p>
            <a:r>
              <a:rPr lang="en-US" dirty="0" smtClean="0"/>
              <a:t>CERN plans for start of magnet assembly in March 2011.</a:t>
            </a:r>
          </a:p>
          <a:p>
            <a:pPr algn="ctr">
              <a:buNone/>
            </a:pPr>
            <a:r>
              <a:rPr lang="en-US" sz="3400" b="1" i="1" dirty="0" smtClean="0">
                <a:solidFill>
                  <a:srgbClr val="FF0000"/>
                </a:solidFill>
              </a:rPr>
              <a:t>Planning and resources</a:t>
            </a:r>
          </a:p>
          <a:p>
            <a:r>
              <a:rPr lang="en-US" dirty="0" smtClean="0"/>
              <a:t>Delay of about 6 months respect to previously foreseen schedule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43610" y="4077072"/>
          <a:ext cx="7488828" cy="2528102"/>
        </p:xfrm>
        <a:graphic>
          <a:graphicData uri="http://schemas.openxmlformats.org/drawingml/2006/table">
            <a:tbl>
              <a:tblPr/>
              <a:tblGrid>
                <a:gridCol w="1069610"/>
                <a:gridCol w="1069610"/>
                <a:gridCol w="1069610"/>
                <a:gridCol w="1070389"/>
                <a:gridCol w="1069610"/>
                <a:gridCol w="1069610"/>
                <a:gridCol w="1070389"/>
              </a:tblGrid>
              <a:tr h="197584">
                <a:tc gridSpan="4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 dirty="0">
                          <a:latin typeface="Arial"/>
                          <a:ea typeface="Times New Roman"/>
                          <a:cs typeface="Times New Roman"/>
                        </a:rPr>
                        <a:t>Indicative personnel profile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Indicative financial profile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58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Engineer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Technician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Draft man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K€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KCHF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8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2008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2008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6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8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Times New Roman"/>
                        </a:rPr>
                        <a:t>11.3</a:t>
                      </a:r>
                      <a:endParaRPr lang="en-GB" sz="1000" b="1" i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latin typeface="Arial"/>
                          <a:ea typeface="Times New Roman"/>
                          <a:cs typeface="Times New Roman"/>
                        </a:rPr>
                        <a:t>79  </a:t>
                      </a:r>
                      <a:r>
                        <a:rPr lang="en-GB" sz="1000" b="1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Times New Roman"/>
                        </a:rPr>
                        <a:t>4.7 spent 25. committed</a:t>
                      </a:r>
                      <a:endParaRPr lang="en-GB" sz="1000" b="1" i="1" dirty="0" smtClean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127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8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6.4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8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20.4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79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127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84">
                <a:tc gridSpan="7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Deliverables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584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Date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Description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584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September 2008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CERN: main coil parameters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584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October 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CERN: magnet cross section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584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October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latin typeface="Arial"/>
                          <a:ea typeface="Times New Roman"/>
                          <a:cs typeface="Times New Roman"/>
                        </a:rPr>
                        <a:t>Delivery to CERN of 4 sets of coils 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package 3.10 </a:t>
            </a:r>
            <a:br>
              <a:rPr lang="en-US" dirty="0" smtClean="0"/>
            </a:br>
            <a:r>
              <a:rPr lang="en-US" dirty="0" smtClean="0"/>
              <a:t>thermal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3816424"/>
          </a:xfrm>
        </p:spPr>
        <p:txBody>
          <a:bodyPr>
            <a:noAutofit/>
          </a:bodyPr>
          <a:lstStyle/>
          <a:p>
            <a:r>
              <a:rPr lang="en-US" sz="1400" dirty="0" smtClean="0"/>
              <a:t>Advancement status: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Done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on 2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ceramic coil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samples @ 10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MPa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and 20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MPa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 </a:t>
            </a:r>
            <a:r>
              <a:rPr kumimoji="0" lang="en-US" sz="1400" b="1" i="0" u="none" strike="noStrike" cap="none" normalizeH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HeII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results are not published yet</a:t>
            </a:r>
            <a:endParaRPr lang="en-US" sz="1400" dirty="0" smtClean="0">
              <a:solidFill>
                <a:srgbClr val="0070C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At present 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performing tests in </a:t>
            </a:r>
            <a:r>
              <a:rPr lang="en-US" sz="1400" b="1" dirty="0" smtClean="0">
                <a:solidFill>
                  <a:srgbClr val="0070C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supercritical helium 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and </a:t>
            </a:r>
            <a:r>
              <a:rPr lang="en-US" sz="1400" b="1" dirty="0" smtClean="0">
                <a:solidFill>
                  <a:srgbClr val="0070C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He I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on the same porous ceramic coil stack </a:t>
            </a:r>
            <a:r>
              <a:rPr lang="en-US" sz="1400" b="1" dirty="0" smtClean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in KEK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en-US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Nearby future status</a:t>
            </a:r>
            <a:endParaRPr lang="en-US" sz="1400" dirty="0" smtClean="0">
              <a:solidFill>
                <a:srgbClr val="0070C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First semester of 2011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: construction of the 50 </a:t>
            </a:r>
            <a:r>
              <a:rPr lang="en-US" sz="1400" dirty="0" err="1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MPa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stack sample for ceramic coil.</a:t>
            </a:r>
            <a:endParaRPr lang="en-US" sz="1400" dirty="0" smtClean="0">
              <a:solidFill>
                <a:srgbClr val="0070C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Second semester: 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test of the 50 </a:t>
            </a:r>
            <a:r>
              <a:rPr lang="en-US" sz="1400" dirty="0" err="1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MPa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stack sample for ceramic coil.</a:t>
            </a:r>
            <a:endParaRPr lang="en-US" sz="1400" dirty="0" smtClean="0">
              <a:solidFill>
                <a:srgbClr val="0070C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2011: 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start discussion for the classical insulation sample</a:t>
            </a: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Planning and resources</a:t>
            </a:r>
          </a:p>
          <a:p>
            <a:r>
              <a:rPr lang="en-US" sz="1600" dirty="0" smtClean="0"/>
              <a:t>Shift of 6 months for the milestones September 2010  on ceramic insulation (enlarged scope)</a:t>
            </a:r>
          </a:p>
          <a:p>
            <a:r>
              <a:rPr lang="en-US" sz="1600" dirty="0" smtClean="0"/>
              <a:t>Shift of about 10-12 months for end of 2010 milestone on classic insulation</a:t>
            </a:r>
          </a:p>
          <a:p>
            <a:r>
              <a:rPr lang="en-US" sz="1600" dirty="0" smtClean="0"/>
              <a:t>Resources for next year </a:t>
            </a:r>
            <a:r>
              <a:rPr lang="en-US" sz="1600" dirty="0" smtClean="0"/>
              <a:t>should</a:t>
            </a:r>
            <a:r>
              <a:rPr lang="en-US" sz="1600" dirty="0" smtClean="0"/>
              <a:t> </a:t>
            </a:r>
            <a:r>
              <a:rPr lang="en-US" sz="1600" dirty="0" smtClean="0"/>
              <a:t>be </a:t>
            </a:r>
            <a:r>
              <a:rPr lang="en-US" sz="1600" dirty="0" smtClean="0"/>
              <a:t>reviewed</a:t>
            </a:r>
            <a:r>
              <a:rPr lang="en-US" sz="1600" dirty="0" smtClean="0"/>
              <a:t> </a:t>
            </a:r>
            <a:r>
              <a:rPr lang="en-US" sz="1600" dirty="0" smtClean="0"/>
              <a:t>on the base of present experience, review between the WP leaders is </a:t>
            </a:r>
            <a:r>
              <a:rPr lang="en-US" sz="1600" dirty="0" smtClean="0"/>
              <a:t>necessary. </a:t>
            </a:r>
            <a:r>
              <a:rPr lang="en-US" sz="1600" dirty="0" smtClean="0"/>
              <a:t>In addition He expenditure should be clarified (not accounted up to now) </a:t>
            </a:r>
          </a:p>
          <a:p>
            <a:pPr>
              <a:buNone/>
            </a:pPr>
            <a:r>
              <a:rPr lang="en-US" sz="1600" dirty="0" smtClean="0"/>
              <a:t>Warning: present plan shift has not an impact on any construction project but could affect further </a:t>
            </a:r>
            <a:r>
              <a:rPr lang="en-US" sz="1600" dirty="0" err="1" smtClean="0"/>
              <a:t>Eucard</a:t>
            </a:r>
            <a:r>
              <a:rPr lang="en-US" sz="1600" dirty="0" smtClean="0"/>
              <a:t> work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endParaRPr lang="en-US" sz="1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59632" y="4984576"/>
          <a:ext cx="6096000" cy="1832248"/>
        </p:xfrm>
        <a:graphic>
          <a:graphicData uri="http://schemas.openxmlformats.org/drawingml/2006/table">
            <a:tbl>
              <a:tblPr/>
              <a:tblGrid>
                <a:gridCol w="870676"/>
                <a:gridCol w="870676"/>
                <a:gridCol w="870676"/>
                <a:gridCol w="871310"/>
                <a:gridCol w="870676"/>
                <a:gridCol w="870676"/>
                <a:gridCol w="871310"/>
              </a:tblGrid>
              <a:tr h="0">
                <a:tc gridSpan="4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00" b="1" dirty="0">
                          <a:latin typeface="Arial"/>
                          <a:ea typeface="Calibri"/>
                          <a:cs typeface="Times New Roman"/>
                        </a:rPr>
                        <a:t>Indicative personnel profile (</a:t>
                      </a:r>
                      <a:r>
                        <a:rPr lang="it-IT" sz="1000" dirty="0">
                          <a:latin typeface="Arial"/>
                          <a:ea typeface="Calibri"/>
                          <a:cs typeface="Times New Roman"/>
                        </a:rPr>
                        <a:t>man.months</a:t>
                      </a:r>
                      <a:r>
                        <a:rPr lang="it-IT" sz="1000" b="1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Calibri"/>
                          <a:cs typeface="Times New Roman"/>
                        </a:rPr>
                        <a:t>Indicative financial profile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K€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KCHF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4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3.97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3.7</a:t>
                      </a:r>
                      <a:endParaRPr lang="en-US" sz="1000" b="1" i="1" dirty="0">
                        <a:solidFill>
                          <a:srgbClr val="00B05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0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 b="1" i="1" dirty="0">
                        <a:solidFill>
                          <a:srgbClr val="00B05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0 </a:t>
                      </a:r>
                      <a:endParaRPr lang="en-US" sz="1000" b="1" i="1" dirty="0">
                        <a:solidFill>
                          <a:srgbClr val="00B05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5.53</a:t>
                      </a:r>
                      <a:r>
                        <a:rPr lang="en-US" sz="1000" b="1" i="1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2.6</a:t>
                      </a:r>
                      <a:endParaRPr lang="en-US" sz="1000" b="1" i="1" dirty="0">
                        <a:solidFill>
                          <a:srgbClr val="00B05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25.5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19</a:t>
                      </a:r>
                      <a:endParaRPr lang="en-US" sz="1000" b="1" i="1" dirty="0">
                        <a:solidFill>
                          <a:srgbClr val="00B05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41.1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Arial"/>
                          <a:ea typeface="Calibri"/>
                          <a:cs typeface="Times New Roman"/>
                        </a:rPr>
                        <a:t>2011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24.9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40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2.5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11.7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18.9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16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62.1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100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Calibri"/>
                          <a:cs typeface="Times New Roman"/>
                        </a:rPr>
                        <a:t>Milestones and Deliverables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Date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Arial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30 September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Report on heat transfer measurements on SMC ceramic coil block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31 December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Report on heat transfer measurements on SMC classic coil block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30 June 2012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Arial"/>
                          <a:ea typeface="Calibri"/>
                          <a:cs typeface="Times New Roman"/>
                        </a:rPr>
                        <a:t>Final thermal measurement report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package 3.11 </a:t>
            </a:r>
            <a:br>
              <a:rPr lang="en-US" dirty="0" smtClean="0"/>
            </a:br>
            <a:r>
              <a:rPr lang="en-US" dirty="0" smtClean="0"/>
              <a:t>SMC coils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3240360"/>
          </a:xfrm>
        </p:spPr>
        <p:txBody>
          <a:bodyPr>
            <a:noAutofit/>
          </a:bodyPr>
          <a:lstStyle/>
          <a:p>
            <a:r>
              <a:rPr lang="en-US" sz="1600" dirty="0" smtClean="0"/>
              <a:t>Advancement status:</a:t>
            </a:r>
          </a:p>
          <a:p>
            <a:pPr lvl="1"/>
            <a:r>
              <a:rPr lang="en-US" sz="1600" dirty="0" smtClean="0">
                <a:latin typeface="+mj-lt"/>
              </a:rPr>
              <a:t>One  ceramic double pancake was made and is under evaluation (at warm). Very useful exercise</a:t>
            </a:r>
          </a:p>
          <a:p>
            <a:pPr lvl="1"/>
            <a:r>
              <a:rPr lang="en-US" sz="1600" dirty="0" smtClean="0"/>
              <a:t>Extra test on FRESCA on insulation sample are being prepared</a:t>
            </a:r>
            <a:endParaRPr lang="en-US" sz="1600" dirty="0" smtClean="0">
              <a:latin typeface="+mj-lt"/>
            </a:endParaRPr>
          </a:p>
          <a:p>
            <a:pPr lvl="1"/>
            <a:r>
              <a:rPr lang="en-US" sz="1600" dirty="0" smtClean="0">
                <a:latin typeface="+mj-lt"/>
              </a:rPr>
              <a:t>CERN proposes a technical review of the results in order to decide how to proceed with this task in effective way</a:t>
            </a:r>
          </a:p>
          <a:p>
            <a:pPr lvl="1">
              <a:buNone/>
            </a:pPr>
            <a:endParaRPr lang="en-US" sz="1600" dirty="0" smtClean="0">
              <a:latin typeface="+mj-lt"/>
            </a:endParaRPr>
          </a:p>
          <a:p>
            <a:pPr lvl="1" algn="ctr">
              <a:buNone/>
            </a:pPr>
            <a:r>
              <a:rPr lang="en-US" sz="2400" b="1" i="1" dirty="0" smtClean="0">
                <a:solidFill>
                  <a:srgbClr val="FF0000"/>
                </a:solidFill>
                <a:latin typeface="+mj-lt"/>
              </a:rPr>
              <a:t>Planning and resources</a:t>
            </a:r>
            <a:endParaRPr lang="en-US" sz="2400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Planning it seems more or less inline,  but it strongly depends on the technical evaluation of the 1</a:t>
            </a:r>
            <a:r>
              <a:rPr lang="en-US" sz="1600" baseline="30000" dirty="0" smtClean="0">
                <a:latin typeface="+mj-lt"/>
              </a:rPr>
              <a:t>st</a:t>
            </a:r>
            <a:r>
              <a:rPr lang="en-US" sz="1600" dirty="0" smtClean="0">
                <a:latin typeface="+mj-lt"/>
              </a:rPr>
              <a:t> results obtained. </a:t>
            </a:r>
          </a:p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Resource call very probably for a strong increase (remark different respect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+mj-lt"/>
              </a:rPr>
              <a:t> previous accounting because of administrative issue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)</a:t>
            </a:r>
          </a:p>
          <a:p>
            <a:endParaRPr lang="en-US" sz="1400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/>
        </p:nvGraphicFramePr>
        <p:xfrm>
          <a:off x="1763688" y="4509120"/>
          <a:ext cx="6096000" cy="1828800"/>
        </p:xfrm>
        <a:graphic>
          <a:graphicData uri="http://schemas.openxmlformats.org/drawingml/2006/table">
            <a:tbl>
              <a:tblPr/>
              <a:tblGrid>
                <a:gridCol w="870676"/>
                <a:gridCol w="870676"/>
                <a:gridCol w="870676"/>
                <a:gridCol w="871310"/>
                <a:gridCol w="870676"/>
                <a:gridCol w="870676"/>
                <a:gridCol w="871310"/>
              </a:tblGrid>
              <a:tr h="0">
                <a:tc gridSpan="4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00" b="1" dirty="0">
                          <a:latin typeface="Arial"/>
                          <a:ea typeface="Calibri"/>
                          <a:cs typeface="Times New Roman"/>
                        </a:rPr>
                        <a:t>Indicative personnel profile (</a:t>
                      </a:r>
                      <a:r>
                        <a:rPr lang="it-IT" sz="1000" dirty="0">
                          <a:latin typeface="Arial"/>
                          <a:ea typeface="Calibri"/>
                          <a:cs typeface="Times New Roman"/>
                        </a:rPr>
                        <a:t>man.months</a:t>
                      </a:r>
                      <a:r>
                        <a:rPr lang="it-IT" sz="1000" b="1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Calibri"/>
                          <a:cs typeface="Times New Roman"/>
                        </a:rPr>
                        <a:t>Indicative financial profile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K€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KCHF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0 </a:t>
                      </a:r>
                      <a:r>
                        <a:rPr lang="en-US" sz="1000" b="1" i="1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6.4</a:t>
                      </a:r>
                      <a:endParaRPr lang="en-US" sz="1000" b="1" i="1" dirty="0">
                        <a:solidFill>
                          <a:srgbClr val="FF000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0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 b="1" i="1" dirty="0">
                        <a:solidFill>
                          <a:srgbClr val="00B05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5.3 </a:t>
                      </a:r>
                      <a:r>
                        <a:rPr lang="en-US" sz="1000" b="1" i="1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14.8</a:t>
                      </a:r>
                      <a:endParaRPr lang="en-US" sz="1000" b="1" i="1" dirty="0">
                        <a:solidFill>
                          <a:srgbClr val="FF000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59.1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16.3</a:t>
                      </a:r>
                      <a:endParaRPr lang="en-US" sz="1000" b="1" i="1" dirty="0">
                        <a:solidFill>
                          <a:srgbClr val="00B05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95.1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5.2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34.1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54.9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10.5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93.2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150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Calibri"/>
                          <a:cs typeface="Times New Roman"/>
                        </a:rPr>
                        <a:t>Milestones and Deliverables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Date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30 September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Arial"/>
                          <a:ea typeface="Calibri"/>
                          <a:cs typeface="Times New Roman"/>
                        </a:rPr>
                        <a:t>1 ceramic insulated race track double pancake coil finished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30 September 2011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Arial"/>
                          <a:ea typeface="Calibri"/>
                          <a:cs typeface="Times New Roman"/>
                        </a:rPr>
                        <a:t>2 ceramic insulated race track double pancake coils finished (second generation ceramics)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package 3.12 </a:t>
            </a:r>
            <a:br>
              <a:rPr lang="en-US" dirty="0" smtClean="0"/>
            </a:br>
            <a:r>
              <a:rPr lang="en-US" dirty="0" smtClean="0"/>
              <a:t>Coils for FRESCA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3240360"/>
          </a:xfrm>
        </p:spPr>
        <p:txBody>
          <a:bodyPr>
            <a:noAutofit/>
          </a:bodyPr>
          <a:lstStyle/>
          <a:p>
            <a:r>
              <a:rPr lang="en-US" sz="2000" dirty="0" smtClean="0"/>
              <a:t>Advancement status </a:t>
            </a:r>
          </a:p>
          <a:p>
            <a:pPr lvl="1"/>
            <a:r>
              <a:rPr lang="en-US" sz="1600" dirty="0" smtClean="0"/>
              <a:t>On the 20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-21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of January and international review panel will scrutinize the present design . As result the coil fabrication phase should be launched</a:t>
            </a:r>
          </a:p>
          <a:p>
            <a:pPr algn="ctr"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Planning and resources</a:t>
            </a:r>
          </a:p>
          <a:p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milestone (tooling design report) should be moved to June 2011</a:t>
            </a:r>
          </a:p>
          <a:p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milestone: dummy Cu conductor should be moved to September 2011</a:t>
            </a:r>
          </a:p>
          <a:p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milestone 2 coils in Nb3sbshoud be moved to December 2012</a:t>
            </a:r>
          </a:p>
          <a:p>
            <a:r>
              <a:rPr lang="en-US" sz="2000" dirty="0" smtClean="0"/>
              <a:t>Resources wise for the moment look to stuffiest but should be re-evaluated  in June</a:t>
            </a:r>
          </a:p>
          <a:p>
            <a:pPr>
              <a:buNone/>
            </a:pPr>
            <a:endParaRPr lang="en-US" sz="1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19672" y="4797152"/>
          <a:ext cx="6096000" cy="1828800"/>
        </p:xfrm>
        <a:graphic>
          <a:graphicData uri="http://schemas.openxmlformats.org/drawingml/2006/table">
            <a:tbl>
              <a:tblPr/>
              <a:tblGrid>
                <a:gridCol w="870676"/>
                <a:gridCol w="870676"/>
                <a:gridCol w="870676"/>
                <a:gridCol w="871310"/>
                <a:gridCol w="870676"/>
                <a:gridCol w="870676"/>
                <a:gridCol w="871310"/>
              </a:tblGrid>
              <a:tr h="0">
                <a:tc gridSpan="4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00" b="1" dirty="0">
                          <a:latin typeface="Arial"/>
                          <a:ea typeface="Calibri"/>
                          <a:cs typeface="Times New Roman"/>
                        </a:rPr>
                        <a:t>Indicative personnel profile (</a:t>
                      </a:r>
                      <a:r>
                        <a:rPr lang="it-IT" sz="1000" dirty="0">
                          <a:latin typeface="Arial"/>
                          <a:ea typeface="Calibri"/>
                          <a:cs typeface="Times New Roman"/>
                        </a:rPr>
                        <a:t>man.months</a:t>
                      </a:r>
                      <a:r>
                        <a:rPr lang="it-IT" sz="1000" b="1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Calibri"/>
                          <a:cs typeface="Times New Roman"/>
                        </a:rPr>
                        <a:t>Indicative financial profile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K€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KCHF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0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0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0.5</a:t>
                      </a:r>
                      <a:endParaRPr lang="en-US" sz="1000" b="1" i="1" dirty="0">
                        <a:solidFill>
                          <a:srgbClr val="00B05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 b="1" i="1" dirty="0">
                        <a:solidFill>
                          <a:srgbClr val="00B05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16.1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160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257.6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5.7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16.3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26.3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21.7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186.3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300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Calibri"/>
                          <a:cs typeface="Times New Roman"/>
                        </a:rPr>
                        <a:t>Milestones and Deliverables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Date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31 March 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Tooling design report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30 June 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 Dummy Fresca2 coil in Cu conductor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31 August 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Arial"/>
                          <a:ea typeface="Calibri"/>
                          <a:cs typeface="Times New Roman"/>
                        </a:rPr>
                        <a:t>2 Fresca2 coils in Nb3Sn conductor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package 3.13</a:t>
            </a:r>
            <a:br>
              <a:rPr lang="en-US" dirty="0" smtClean="0"/>
            </a:br>
            <a:r>
              <a:rPr lang="en-US" dirty="0" smtClean="0"/>
              <a:t>Nb3Sn strands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2376264"/>
          </a:xfrm>
        </p:spPr>
        <p:txBody>
          <a:bodyPr>
            <a:noAutofit/>
          </a:bodyPr>
          <a:lstStyle/>
          <a:p>
            <a:r>
              <a:rPr lang="en-US" sz="2000" dirty="0" smtClean="0"/>
              <a:t>Advancement status </a:t>
            </a:r>
          </a:p>
          <a:p>
            <a:pPr lvl="1"/>
            <a:r>
              <a:rPr lang="en-US" sz="2000" dirty="0" smtClean="0"/>
              <a:t>Specification  has been provided by CERN  to CEA end of May 2010</a:t>
            </a:r>
          </a:p>
          <a:p>
            <a:pPr lvl="1"/>
            <a:r>
              <a:rPr lang="en-US" sz="2000" dirty="0" smtClean="0"/>
              <a:t>Common agreement CEA-CERN on specification on the 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September 2010</a:t>
            </a:r>
          </a:p>
          <a:p>
            <a:pPr lvl="1" algn="ctr"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Planning and resources</a:t>
            </a:r>
            <a:endParaRPr lang="en-US" sz="2000" dirty="0" smtClean="0"/>
          </a:p>
          <a:p>
            <a:pPr lvl="1"/>
            <a:r>
              <a:rPr lang="en-US" sz="2000" dirty="0" smtClean="0"/>
              <a:t>15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 November CEA will issue the D.O. for 2X15 km of strands (for probably 2X150.000 CHF)</a:t>
            </a:r>
          </a:p>
          <a:p>
            <a:pPr lvl="1"/>
            <a:r>
              <a:rPr lang="en-US" sz="2000" dirty="0" smtClean="0"/>
              <a:t>Delivered probably end 2011</a:t>
            </a:r>
          </a:p>
          <a:p>
            <a:pPr lvl="1"/>
            <a:r>
              <a:rPr lang="en-US" sz="2000" dirty="0" smtClean="0"/>
              <a:t>After procurement </a:t>
            </a:r>
            <a:r>
              <a:rPr lang="en-US" sz="2000" dirty="0" smtClean="0"/>
              <a:t>35</a:t>
            </a:r>
            <a:r>
              <a:rPr lang="en-US" sz="2000" dirty="0" smtClean="0"/>
              <a:t> </a:t>
            </a:r>
            <a:r>
              <a:rPr lang="en-US" sz="2000" dirty="0" smtClean="0"/>
              <a:t>Km (D.O. mid 2011)-&gt; delivery probably October 2012 </a:t>
            </a:r>
          </a:p>
          <a:p>
            <a:pPr lvl="1"/>
            <a:endParaRPr lang="en-US" sz="12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55577" y="4221084"/>
          <a:ext cx="6600055" cy="2692900"/>
        </p:xfrm>
        <a:graphic>
          <a:graphicData uri="http://schemas.openxmlformats.org/drawingml/2006/table">
            <a:tbl>
              <a:tblPr/>
              <a:tblGrid>
                <a:gridCol w="942669"/>
                <a:gridCol w="942669"/>
                <a:gridCol w="942669"/>
                <a:gridCol w="943355"/>
                <a:gridCol w="942669"/>
                <a:gridCol w="942669"/>
                <a:gridCol w="943355"/>
              </a:tblGrid>
              <a:tr h="187432">
                <a:tc gridSpan="4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00" b="1" dirty="0">
                          <a:latin typeface="Arial"/>
                          <a:ea typeface="Calibri"/>
                          <a:cs typeface="Times New Roman"/>
                        </a:rPr>
                        <a:t>Indicative personnel profile (</a:t>
                      </a:r>
                      <a:r>
                        <a:rPr lang="it-IT" sz="1000" dirty="0">
                          <a:latin typeface="Arial"/>
                          <a:ea typeface="Calibri"/>
                          <a:cs typeface="Times New Roman"/>
                        </a:rPr>
                        <a:t>man.months</a:t>
                      </a:r>
                      <a:r>
                        <a:rPr lang="it-IT" sz="1000" b="1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Calibri"/>
                          <a:cs typeface="Times New Roman"/>
                        </a:rPr>
                        <a:t>Indicative financial profile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28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K€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KCHF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3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1.13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Calibri"/>
                          <a:cs typeface="Times New Roman"/>
                        </a:rPr>
                        <a:t>0.9</a:t>
                      </a:r>
                      <a:endParaRPr lang="en-US" sz="1000" b="1" i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3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US" sz="1000" b="1" i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250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402.6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3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3.87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450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724.6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3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45.3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72.9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3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745.3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1200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32">
                <a:tc gridSpan="7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Calibri"/>
                          <a:cs typeface="Times New Roman"/>
                        </a:rPr>
                        <a:t>Milestones and Deliverables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432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Date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432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31 May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Common strand specification CERN-CEA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432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31 December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Arial"/>
                          <a:ea typeface="Calibri"/>
                          <a:cs typeface="Times New Roman"/>
                        </a:rPr>
                        <a:t>First pilot stand delivered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432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1 March 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Arial"/>
                          <a:ea typeface="Calibri"/>
                          <a:cs typeface="Times New Roman"/>
                        </a:rPr>
                        <a:t>2 x 10 km pilot strand and 45 km production strand delivered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432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30 April 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Arial"/>
                          <a:ea typeface="Calibri"/>
                          <a:cs typeface="Times New Roman"/>
                        </a:rPr>
                        <a:t>Report on the validation and tests of delivered conductor (3 contracts)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432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31 July 2012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Arial"/>
                          <a:ea typeface="Calibri"/>
                          <a:cs typeface="Times New Roman"/>
                        </a:rPr>
                        <a:t>Final R&amp;D strand delivered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package 3.15</a:t>
            </a:r>
            <a:br>
              <a:rPr lang="en-US" dirty="0" smtClean="0"/>
            </a:br>
            <a:r>
              <a:rPr lang="en-US" dirty="0" smtClean="0"/>
              <a:t>inertia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2376264"/>
          </a:xfrm>
        </p:spPr>
        <p:txBody>
          <a:bodyPr>
            <a:noAutofit/>
          </a:bodyPr>
          <a:lstStyle/>
          <a:p>
            <a:r>
              <a:rPr lang="en-US" sz="2000" dirty="0" smtClean="0"/>
              <a:t>Advancement status:</a:t>
            </a:r>
          </a:p>
          <a:p>
            <a:pPr lvl="1"/>
            <a:r>
              <a:rPr lang="en-US" sz="2000" dirty="0" smtClean="0"/>
              <a:t>Kick off meeting CERN CEA SDMS end of September 2010</a:t>
            </a:r>
          </a:p>
          <a:p>
            <a:pPr lvl="1"/>
            <a:r>
              <a:rPr lang="en-US" sz="2000" dirty="0" smtClean="0"/>
              <a:t>Steel procured from </a:t>
            </a:r>
            <a:r>
              <a:rPr lang="en-US" sz="2000" dirty="0" err="1" smtClean="0"/>
              <a:t>Outokumpu</a:t>
            </a:r>
            <a:r>
              <a:rPr lang="en-US" sz="2000" dirty="0" smtClean="0"/>
              <a:t>, waiting for delivery</a:t>
            </a:r>
          </a:p>
          <a:p>
            <a:pPr lvl="1"/>
            <a:r>
              <a:rPr lang="en-US" sz="2000" dirty="0" smtClean="0"/>
              <a:t>CERN -CEA-SDMS agreed on acceptance material procedure to give green light for machining</a:t>
            </a:r>
          </a:p>
          <a:p>
            <a:pPr lvl="1" algn="ctr"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Planning and resources</a:t>
            </a:r>
            <a:endParaRPr lang="en-US" sz="2400" dirty="0" smtClean="0"/>
          </a:p>
          <a:p>
            <a:pPr lvl="1"/>
            <a:r>
              <a:rPr lang="en-US" sz="2000" dirty="0" smtClean="0"/>
              <a:t>Start production December 2010</a:t>
            </a:r>
          </a:p>
          <a:p>
            <a:pPr lvl="1"/>
            <a:r>
              <a:rPr lang="en-US" sz="2000" dirty="0" smtClean="0"/>
              <a:t>Probably 10 months later delivery </a:t>
            </a:r>
          </a:p>
          <a:p>
            <a:pPr lvl="1">
              <a:buNone/>
            </a:pPr>
            <a:r>
              <a:rPr lang="en-US" sz="2000" dirty="0" smtClean="0"/>
              <a:t>(10 months delay)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11961" y="3429000"/>
          <a:ext cx="4623780" cy="3314695"/>
        </p:xfrm>
        <a:graphic>
          <a:graphicData uri="http://schemas.openxmlformats.org/drawingml/2006/table">
            <a:tbl>
              <a:tblPr/>
              <a:tblGrid>
                <a:gridCol w="740451"/>
                <a:gridCol w="740451"/>
                <a:gridCol w="632965"/>
                <a:gridCol w="469748"/>
                <a:gridCol w="516723"/>
                <a:gridCol w="682331"/>
                <a:gridCol w="100120"/>
                <a:gridCol w="740991"/>
              </a:tblGrid>
              <a:tr h="265951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 dirty="0">
                          <a:latin typeface="Arial"/>
                          <a:ea typeface="Times New Roman"/>
                          <a:cs typeface="Times New Roman"/>
                        </a:rPr>
                        <a:t>Allocated human resources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6 man.months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Allocated financial resources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400 K€-238 KCHF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291">
                <a:tc gridSpan="4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Indicative personnel profile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Indicative financial profile (commitment)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29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Engineer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Technician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Draft man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K€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KCHF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34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2008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2008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14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Times New Roman"/>
                        </a:rPr>
                        <a:t>1.2</a:t>
                      </a:r>
                      <a:endParaRPr lang="en-GB" sz="10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95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Times New Roman"/>
                        </a:rPr>
                        <a:t>2.4</a:t>
                      </a:r>
                      <a:endParaRPr lang="en-GB" sz="1000" b="1" i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 smtClean="0">
                          <a:latin typeface="Arial"/>
                          <a:ea typeface="Times New Roman"/>
                          <a:cs typeface="Times New Roman"/>
                        </a:rPr>
                        <a:t>400 </a:t>
                      </a:r>
                      <a:r>
                        <a:rPr lang="en-GB" sz="1000" b="1" i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497</a:t>
                      </a:r>
                    </a:p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 i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10%</a:t>
                      </a:r>
                      <a:r>
                        <a:rPr lang="en-GB" sz="1000" b="1" i="1" baseline="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paid this year</a:t>
                      </a:r>
                      <a:endParaRPr lang="en-US" sz="1000" b="1" i="1" dirty="0">
                        <a:solidFill>
                          <a:srgbClr val="FF000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560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2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GB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95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400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560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145">
                <a:tc gridSpan="8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Deliverables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45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Date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b="1">
                          <a:latin typeface="Arial"/>
                          <a:ea typeface="Times New Roman"/>
                          <a:cs typeface="Times New Roman"/>
                        </a:rPr>
                        <a:t>Description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0582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latin typeface="Arial"/>
                          <a:ea typeface="Times New Roman"/>
                          <a:cs typeface="Times New Roman"/>
                        </a:rPr>
                        <a:t>December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just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latin typeface="Arial"/>
                          <a:ea typeface="Times New Roman"/>
                          <a:cs typeface="Times New Roman"/>
                        </a:rPr>
                        <a:t>Delivery of :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just">
                        <a:spcBef>
                          <a:spcPts val="250"/>
                        </a:spcBef>
                        <a:spcAft>
                          <a:spcPts val="250"/>
                        </a:spcAft>
                        <a:buFont typeface="Wingdings"/>
                        <a:buChar char=""/>
                        <a:tabLst>
                          <a:tab pos="228600" algn="l"/>
                        </a:tabLst>
                      </a:pPr>
                      <a:r>
                        <a:rPr lang="en-GB" sz="1000" dirty="0">
                          <a:latin typeface="Arial"/>
                          <a:ea typeface="Times New Roman"/>
                          <a:cs typeface="Times New Roman"/>
                        </a:rPr>
                        <a:t>7 inertia tubes SSS type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just">
                        <a:spcBef>
                          <a:spcPts val="250"/>
                        </a:spcBef>
                        <a:spcAft>
                          <a:spcPts val="250"/>
                        </a:spcAft>
                        <a:buFont typeface="Wingdings"/>
                        <a:buChar char=""/>
                        <a:tabLst>
                          <a:tab pos="228600" algn="l"/>
                        </a:tabLst>
                      </a:pPr>
                      <a:r>
                        <a:rPr lang="fr-FR" sz="1000" dirty="0">
                          <a:latin typeface="Arial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fr-FR" sz="1000" dirty="0" err="1">
                          <a:latin typeface="Arial"/>
                          <a:ea typeface="Times New Roman"/>
                          <a:cs typeface="Times New Roman"/>
                        </a:rPr>
                        <a:t>inertia</a:t>
                      </a:r>
                      <a:r>
                        <a:rPr lang="fr-FR" sz="1000" dirty="0">
                          <a:latin typeface="Arial"/>
                          <a:ea typeface="Times New Roman"/>
                          <a:cs typeface="Times New Roman"/>
                        </a:rPr>
                        <a:t> tube Q8-Q10-Q11 type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0" y="4149080"/>
            <a:ext cx="4211960" cy="2376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package 3.16</a:t>
            </a:r>
            <a:br>
              <a:rPr lang="en-US" dirty="0" smtClean="0"/>
            </a:br>
            <a:r>
              <a:rPr lang="en-US" dirty="0" smtClean="0"/>
              <a:t>winding 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3528392"/>
          </a:xfrm>
        </p:spPr>
        <p:txBody>
          <a:bodyPr>
            <a:noAutofit/>
          </a:bodyPr>
          <a:lstStyle/>
          <a:p>
            <a:r>
              <a:rPr lang="en-US" sz="2000" dirty="0" smtClean="0"/>
              <a:t>Advancement status:</a:t>
            </a:r>
          </a:p>
          <a:p>
            <a:pPr lvl="1" fontAlgn="ctr"/>
            <a:r>
              <a:rPr lang="en-US" sz="2000" dirty="0" smtClean="0"/>
              <a:t>Design ready April 2010</a:t>
            </a:r>
          </a:p>
          <a:p>
            <a:pPr lvl="1" fontAlgn="ctr"/>
            <a:r>
              <a:rPr lang="en-US" sz="2000" dirty="0" smtClean="0"/>
              <a:t>Call for tender May 2010, offers opening  June 14th , 2010</a:t>
            </a:r>
            <a:endParaRPr lang="en-US" sz="2000" dirty="0"/>
          </a:p>
          <a:p>
            <a:pPr lvl="1" font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  fully signed 15th November 2010</a:t>
            </a:r>
          </a:p>
          <a:p>
            <a:pPr lvl="1" algn="ctr" fontAlgn="ctr"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Planning and resources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fontAlgn="ctr"/>
            <a:r>
              <a:rPr lang="en-US" sz="2000" dirty="0" smtClean="0"/>
              <a:t>Kick off meeting </a:t>
            </a:r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</a:t>
            </a:r>
            <a:r>
              <a:rPr lang="en-US" sz="2000" dirty="0" smtClean="0"/>
              <a:t> </a:t>
            </a:r>
            <a:r>
              <a:rPr lang="en-US" sz="2000" dirty="0" smtClean="0"/>
              <a:t>of December</a:t>
            </a:r>
            <a:endParaRPr lang="en-US" sz="2000" dirty="0"/>
          </a:p>
          <a:p>
            <a:pPr lvl="1" fontAlgn="ctr"/>
            <a:r>
              <a:rPr lang="en-US" sz="2000" dirty="0" smtClean="0"/>
              <a:t>Work execution to be re-defined </a:t>
            </a:r>
            <a:r>
              <a:rPr lang="en-US" sz="1800" dirty="0" smtClean="0"/>
              <a:t>(previous schedule (15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 September) set start of work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of February for completion end of April, probably 1 extra month of delay at least)</a:t>
            </a:r>
          </a:p>
          <a:p>
            <a:pPr lvl="1" fontAlgn="ctr"/>
            <a:r>
              <a:rPr lang="en-US" sz="2000" dirty="0" smtClean="0"/>
              <a:t>Probably 5-6 months delay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03648" y="4572000"/>
          <a:ext cx="6096000" cy="2286000"/>
        </p:xfrm>
        <a:graphic>
          <a:graphicData uri="http://schemas.openxmlformats.org/drawingml/2006/table">
            <a:tbl>
              <a:tblPr/>
              <a:tblGrid>
                <a:gridCol w="870676"/>
                <a:gridCol w="870676"/>
                <a:gridCol w="870676"/>
                <a:gridCol w="871310"/>
                <a:gridCol w="870676"/>
                <a:gridCol w="870676"/>
                <a:gridCol w="871310"/>
              </a:tblGrid>
              <a:tr h="0">
                <a:tc gridSpan="4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00" b="1" dirty="0">
                          <a:latin typeface="Arial"/>
                          <a:ea typeface="Times New Roman"/>
                          <a:cs typeface="Times New Roman"/>
                        </a:rPr>
                        <a:t>Indicative personnel profile (</a:t>
                      </a: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man.months</a:t>
                      </a:r>
                      <a:r>
                        <a:rPr lang="it-IT" sz="1000" b="1" dirty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Indicative financial profile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K€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KCHF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2008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2008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en-US" sz="1000" b="1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Times New Roman"/>
                        </a:rPr>
                        <a:t>1.6</a:t>
                      </a:r>
                      <a:endParaRPr lang="en-US" sz="1000" b="1" i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621.1 K</a:t>
                      </a:r>
                      <a:r>
                        <a:rPr lang="en-US" sz="1000" dirty="0" smtClean="0">
                          <a:latin typeface="Arial"/>
                          <a:ea typeface="Times New Roman"/>
                          <a:cs typeface="Times New Roman"/>
                        </a:rPr>
                        <a:t>€  </a:t>
                      </a:r>
                      <a:r>
                        <a:rPr lang="en-US" sz="1000" b="1" i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6938</a:t>
                      </a:r>
                      <a:r>
                        <a:rPr lang="en-US" sz="1000" b="1" i="1" baseline="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i="1" baseline="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K€</a:t>
                      </a:r>
                      <a:endParaRPr lang="en-US" sz="1000" b="1" i="1" dirty="0">
                        <a:solidFill>
                          <a:srgbClr val="FF0000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1’000 KCHF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2011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Milestones and Deliverables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Date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Description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March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Tender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May,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Contract signature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July,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Start up of the works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December 15, 2010</a:t>
                      </a:r>
                      <a:endParaRPr lang="en-US" sz="10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Work acceptance</a:t>
                      </a:r>
                      <a:endParaRPr lang="en-US" sz="10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package 3.17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900" dirty="0" smtClean="0"/>
              <a:t>Fundamental measurements of He-II heat transfer in small channels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2088232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US" sz="2000" u="sng" dirty="0" smtClean="0"/>
              <a:t>Objective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dirty="0" smtClean="0"/>
              <a:t>Study The steady-state heat transport in </a:t>
            </a:r>
            <a:r>
              <a:rPr lang="en-US" sz="2000" dirty="0" err="1" smtClean="0"/>
              <a:t>superfluid</a:t>
            </a:r>
            <a:r>
              <a:rPr lang="en-US" sz="2000" dirty="0" smtClean="0"/>
              <a:t> helium through micro-channels to  provide a better understanding of the heat transfer mechanisms through helium-permeable superconducting cable insulations.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75656" y="4365104"/>
          <a:ext cx="6096000" cy="1524000"/>
        </p:xfrm>
        <a:graphic>
          <a:graphicData uri="http://schemas.openxmlformats.org/drawingml/2006/table">
            <a:tbl>
              <a:tblPr/>
              <a:tblGrid>
                <a:gridCol w="870676"/>
                <a:gridCol w="870676"/>
                <a:gridCol w="870676"/>
                <a:gridCol w="871310"/>
                <a:gridCol w="870676"/>
                <a:gridCol w="870676"/>
                <a:gridCol w="871310"/>
              </a:tblGrid>
              <a:tr h="0">
                <a:tc gridSpan="4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Calibri"/>
                          <a:cs typeface="Times New Roman"/>
                        </a:rPr>
                        <a:t>Indicative personnel profile (man.months)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Calibri"/>
                          <a:cs typeface="Times New Roman"/>
                        </a:rPr>
                        <a:t>Indicative financial profile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Engineer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Designer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Technician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K€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2011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2011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40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Calibri"/>
                          <a:cs typeface="Times New Roman"/>
                        </a:rPr>
                        <a:t>Milestones and Deliverables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Date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October 2010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Arial"/>
                          <a:ea typeface="Calibri"/>
                        </a:rPr>
                        <a:t>Identification of the samples manufacturing methods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December 2010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Proof of principle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Calibri"/>
                          <a:cs typeface="Times New Roman"/>
                        </a:rPr>
                        <a:t>April 2011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Calibri"/>
                          <a:cs typeface="Times New Roman"/>
                        </a:rPr>
                        <a:t>Execution of the experimental tests, analysis and reporting of the results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1282</Words>
  <Application>Microsoft Office PowerPoint</Application>
  <PresentationFormat>On-screen Show (4:3)</PresentationFormat>
  <Paragraphs>362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CSP  25th November 2010 Technical agreement number 3: overview</vt:lpstr>
      <vt:lpstr>Work package 3.9  MQXC model coils</vt:lpstr>
      <vt:lpstr>Work package 3.10  thermal studies</vt:lpstr>
      <vt:lpstr>Work package 3.11  SMC coils</vt:lpstr>
      <vt:lpstr>Work package 3.12  Coils for FRESCA model</vt:lpstr>
      <vt:lpstr>Work package 3.13 Nb3Sn strands</vt:lpstr>
      <vt:lpstr>Work package 3.15 inertia tube</vt:lpstr>
      <vt:lpstr>Work package 3.16 winding house</vt:lpstr>
      <vt:lpstr>Work package 3.17  Fundamental measurements of He-II heat transfer in small channels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pfessia</dc:creator>
  <cp:lastModifiedBy>Paolo work</cp:lastModifiedBy>
  <cp:revision>16</cp:revision>
  <dcterms:created xsi:type="dcterms:W3CDTF">2010-11-11T20:38:44Z</dcterms:created>
  <dcterms:modified xsi:type="dcterms:W3CDTF">2010-11-25T08:19:58Z</dcterms:modified>
</cp:coreProperties>
</file>