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7" r:id="rId3"/>
    <p:sldId id="262" r:id="rId4"/>
    <p:sldId id="261" r:id="rId5"/>
    <p:sldId id="263" r:id="rId6"/>
    <p:sldId id="264" r:id="rId7"/>
    <p:sldId id="265" r:id="rId8"/>
    <p:sldId id="266" r:id="rId9"/>
    <p:sldId id="268" r:id="rId10"/>
    <p:sldId id="269" r:id="rId11"/>
    <p:sldId id="267" r:id="rId12"/>
  </p:sldIdLst>
  <p:sldSz cx="9144000" cy="6858000" type="screen4x3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CC00"/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399" autoAdjust="0"/>
    <p:restoredTop sz="94643" autoAdjust="0"/>
  </p:normalViewPr>
  <p:slideViewPr>
    <p:cSldViewPr>
      <p:cViewPr varScale="1">
        <p:scale>
          <a:sx n="117" d="100"/>
          <a:sy n="117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5FA59-7A31-40F4-9AD5-C51E4C89A362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7146D-5054-43FA-BEA5-AB7D79B84C1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144000" y="571481"/>
            <a:ext cx="0" cy="6286519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285720" y="180000"/>
            <a:ext cx="8858280" cy="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2000" y="72000"/>
            <a:ext cx="12827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4" name="Image 1"/>
          <p:cNvPicPr>
            <a:picLocks noChangeAspect="1" noChangeArrowheads="1"/>
          </p:cNvPicPr>
          <p:nvPr/>
        </p:nvPicPr>
        <p:blipFill>
          <a:blip r:embed="rId2"/>
          <a:srcRect l="5510" t="2988" r="6612" b="8965"/>
          <a:stretch>
            <a:fillRect/>
          </a:stretch>
        </p:blipFill>
        <p:spPr bwMode="auto">
          <a:xfrm>
            <a:off x="216000" y="144000"/>
            <a:ext cx="1004888" cy="6572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714480" y="457200"/>
            <a:ext cx="721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49263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WordArt 9" descr="Institut de Physique Nucléaire d'Orsay"/>
          <p:cNvSpPr>
            <a:spLocks noChangeArrowheads="1" noChangeShapeType="1" noTextEdit="1"/>
          </p:cNvSpPr>
          <p:nvPr/>
        </p:nvSpPr>
        <p:spPr bwMode="auto">
          <a:xfrm rot="16200000">
            <a:off x="-2142000" y="3780000"/>
            <a:ext cx="4572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fr-FR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Institut de Physique Nucléaire d'Orsay</a:t>
            </a:r>
            <a:endParaRPr lang="fr-FR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0" name="Arrondir un rectangle à un seul coin 29"/>
          <p:cNvSpPr/>
          <p:nvPr/>
        </p:nvSpPr>
        <p:spPr>
          <a:xfrm>
            <a:off x="270000" y="993600"/>
            <a:ext cx="8874000" cy="5864400"/>
          </a:xfrm>
          <a:prstGeom prst="round1Rect">
            <a:avLst>
              <a:gd name="adj" fmla="val 4797"/>
            </a:avLst>
          </a:prstGeom>
          <a:solidFill>
            <a:schemeClr val="bg1"/>
          </a:solidFill>
          <a:ln w="0"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rondir un rectangle à un seul coin 28"/>
          <p:cNvSpPr/>
          <p:nvPr/>
        </p:nvSpPr>
        <p:spPr>
          <a:xfrm>
            <a:off x="6286512" y="6264000"/>
            <a:ext cx="2869200" cy="594000"/>
          </a:xfrm>
          <a:prstGeom prst="round1Rect">
            <a:avLst/>
          </a:prstGeom>
          <a:solidFill>
            <a:schemeClr val="accent1"/>
          </a:solidFill>
          <a:ln w="0"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172000" y="6336000"/>
            <a:ext cx="9144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Image 9" descr="LogoUPS11_150p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0000" y="6444000"/>
            <a:ext cx="736600" cy="244475"/>
          </a:xfrm>
          <a:prstGeom prst="rect">
            <a:avLst/>
          </a:prstGeom>
          <a:noFill/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72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Image 7" descr="logoIN2P3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000" y="6372000"/>
            <a:ext cx="531813" cy="379412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Image 5" descr="CNRSfr-grand.jpg"/>
          <p:cNvPicPr>
            <a:picLocks noChangeAspect="1" noChangeArrowheads="1"/>
          </p:cNvPicPr>
          <p:nvPr/>
        </p:nvPicPr>
        <p:blipFill>
          <a:blip r:embed="rId5"/>
          <a:srcRect t="-33746" b="-11249"/>
          <a:stretch>
            <a:fillRect/>
          </a:stretch>
        </p:blipFill>
        <p:spPr bwMode="auto">
          <a:xfrm>
            <a:off x="6624000" y="6282000"/>
            <a:ext cx="328613" cy="488950"/>
          </a:xfrm>
          <a:prstGeom prst="rect">
            <a:avLst/>
          </a:prstGeom>
          <a:noFill/>
        </p:spPr>
      </p:pic>
      <p:sp>
        <p:nvSpPr>
          <p:cNvPr id="28" name="Arrondir un rectangle à un seul coin 27"/>
          <p:cNvSpPr/>
          <p:nvPr/>
        </p:nvSpPr>
        <p:spPr>
          <a:xfrm>
            <a:off x="1476000" y="285728"/>
            <a:ext cx="7682400" cy="928694"/>
          </a:xfrm>
          <a:prstGeom prst="round1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1548000" y="357166"/>
            <a:ext cx="7488000" cy="642942"/>
          </a:xfrm>
          <a:prstGeom prst="roundRect">
            <a:avLst>
              <a:gd name="adj" fmla="val 14868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714480" y="428604"/>
            <a:ext cx="7143800" cy="469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A.T. n°5  –  Réalisation enceintes à vide de rechange</a:t>
            </a:r>
            <a:endParaRPr lang="fr-FR" sz="2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58" y="648866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CERN  CSP n°4 du 25 novembre 2010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929322" y="65008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37C41B7-B11A-4675-B543-5DEE4AE622F3}" type="slidenum">
              <a:rPr lang="fr-FR" smtClean="0"/>
              <a:pPr algn="r"/>
              <a:t>1</a:t>
            </a:fld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28596" y="1071546"/>
            <a:ext cx="871540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sz="2400" b="1" dirty="0" smtClean="0"/>
              <a:t>ACCORD  TECHNIQUE  N° 5</a:t>
            </a:r>
          </a:p>
          <a:p>
            <a:pPr algn="ctr"/>
            <a:endParaRPr lang="fr-FR" sz="2400" b="1" dirty="0" smtClean="0"/>
          </a:p>
          <a:p>
            <a:pPr algn="ctr"/>
            <a:r>
              <a:rPr lang="fr-FR" sz="2400" b="1" dirty="0" smtClean="0"/>
              <a:t>IPN  ORSAY  -  IN2P3</a:t>
            </a:r>
          </a:p>
          <a:p>
            <a:pPr algn="ctr"/>
            <a:endParaRPr lang="fr-FR" sz="2400" b="1" dirty="0" smtClean="0"/>
          </a:p>
          <a:p>
            <a:pPr algn="ctr"/>
            <a:r>
              <a:rPr lang="fr-FR" sz="2400" b="1" dirty="0" smtClean="0"/>
              <a:t>FABRICATION  D’ENCEINTES  A  VIDE  DE  RECHANGE</a:t>
            </a:r>
          </a:p>
          <a:p>
            <a:endParaRPr lang="fr-FR" dirty="0"/>
          </a:p>
          <a:p>
            <a:endParaRPr lang="fr-FR" dirty="0" smtClean="0"/>
          </a:p>
          <a:p>
            <a:pPr>
              <a:buFontTx/>
              <a:buChar char="-"/>
            </a:pPr>
            <a:endParaRPr lang="fr-FR" dirty="0"/>
          </a:p>
          <a:p>
            <a:pPr>
              <a:buFontTx/>
              <a:buChar char="-"/>
            </a:pP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144000" y="571481"/>
            <a:ext cx="0" cy="6286519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285720" y="180000"/>
            <a:ext cx="8858280" cy="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2000" y="72000"/>
            <a:ext cx="12827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4" name="Image 1"/>
          <p:cNvPicPr>
            <a:picLocks noChangeAspect="1" noChangeArrowheads="1"/>
          </p:cNvPicPr>
          <p:nvPr/>
        </p:nvPicPr>
        <p:blipFill>
          <a:blip r:embed="rId2"/>
          <a:srcRect l="5510" t="2988" r="6612" b="8965"/>
          <a:stretch>
            <a:fillRect/>
          </a:stretch>
        </p:blipFill>
        <p:spPr bwMode="auto">
          <a:xfrm>
            <a:off x="216000" y="144000"/>
            <a:ext cx="1004888" cy="6572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714480" y="457200"/>
            <a:ext cx="721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49263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WordArt 9" descr="Institut de Physique Nucléaire d'Orsay"/>
          <p:cNvSpPr>
            <a:spLocks noChangeArrowheads="1" noChangeShapeType="1" noTextEdit="1"/>
          </p:cNvSpPr>
          <p:nvPr/>
        </p:nvSpPr>
        <p:spPr bwMode="auto">
          <a:xfrm rot="16200000">
            <a:off x="-2142000" y="3780000"/>
            <a:ext cx="4572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fr-FR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Institut de Physique Nucléaire d'Orsay</a:t>
            </a:r>
            <a:endParaRPr lang="fr-FR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0" name="Arrondir un rectangle à un seul coin 29"/>
          <p:cNvSpPr/>
          <p:nvPr/>
        </p:nvSpPr>
        <p:spPr>
          <a:xfrm>
            <a:off x="288000" y="1000108"/>
            <a:ext cx="8874000" cy="5864400"/>
          </a:xfrm>
          <a:prstGeom prst="round1Rect">
            <a:avLst>
              <a:gd name="adj" fmla="val 4797"/>
            </a:avLst>
          </a:prstGeom>
          <a:solidFill>
            <a:schemeClr val="bg1"/>
          </a:solidFill>
          <a:ln w="0"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rondir un rectangle à un seul coin 28"/>
          <p:cNvSpPr/>
          <p:nvPr/>
        </p:nvSpPr>
        <p:spPr>
          <a:xfrm>
            <a:off x="6286512" y="6264000"/>
            <a:ext cx="2869200" cy="594000"/>
          </a:xfrm>
          <a:prstGeom prst="round1Rect">
            <a:avLst/>
          </a:prstGeom>
          <a:solidFill>
            <a:schemeClr val="accent1"/>
          </a:solidFill>
          <a:ln w="0"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172000" y="6336000"/>
            <a:ext cx="9144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Image 9" descr="LogoUPS11_150p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0000" y="6444000"/>
            <a:ext cx="736600" cy="244475"/>
          </a:xfrm>
          <a:prstGeom prst="rect">
            <a:avLst/>
          </a:prstGeom>
          <a:noFill/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72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Image 7" descr="logoIN2P3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000" y="6372000"/>
            <a:ext cx="531813" cy="379412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Image 5" descr="CNRSfr-grand.jpg"/>
          <p:cNvPicPr>
            <a:picLocks noChangeAspect="1" noChangeArrowheads="1"/>
          </p:cNvPicPr>
          <p:nvPr/>
        </p:nvPicPr>
        <p:blipFill>
          <a:blip r:embed="rId5"/>
          <a:srcRect t="-33746" b="-11249"/>
          <a:stretch>
            <a:fillRect/>
          </a:stretch>
        </p:blipFill>
        <p:spPr bwMode="auto">
          <a:xfrm>
            <a:off x="6624000" y="6282000"/>
            <a:ext cx="328613" cy="488950"/>
          </a:xfrm>
          <a:prstGeom prst="rect">
            <a:avLst/>
          </a:prstGeom>
          <a:noFill/>
        </p:spPr>
      </p:pic>
      <p:sp>
        <p:nvSpPr>
          <p:cNvPr id="28" name="Arrondir un rectangle à un seul coin 27"/>
          <p:cNvSpPr/>
          <p:nvPr/>
        </p:nvSpPr>
        <p:spPr>
          <a:xfrm>
            <a:off x="1476000" y="285728"/>
            <a:ext cx="7682400" cy="928694"/>
          </a:xfrm>
          <a:prstGeom prst="round1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1548000" y="357166"/>
            <a:ext cx="7488000" cy="642942"/>
          </a:xfrm>
          <a:prstGeom prst="roundRect">
            <a:avLst>
              <a:gd name="adj" fmla="val 14868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714480" y="428604"/>
            <a:ext cx="7143800" cy="469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A.T. n°5  –  Réalisation enceintes à vide de rechange</a:t>
            </a:r>
            <a:endParaRPr lang="fr-FR" sz="2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58" y="648866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CERN  CSP n°4 du 25 novembre 2010 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786446" y="650083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37C41B7-B11A-4675-B543-5DEE4AE622F3}" type="slidenum">
              <a:rPr lang="fr-FR" smtClean="0"/>
              <a:pPr algn="r"/>
              <a:t>10</a:t>
            </a:fld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28596" y="1071546"/>
            <a:ext cx="87154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PRESENTATION  DE  L’ENTREPRISE  CMI</a:t>
            </a:r>
          </a:p>
          <a:p>
            <a:endParaRPr lang="fr-FR" dirty="0"/>
          </a:p>
          <a:p>
            <a:endParaRPr lang="fr-FR" dirty="0" smtClean="0"/>
          </a:p>
          <a:p>
            <a:pPr defTabSz="180000">
              <a:buFontTx/>
              <a:buChar char="-"/>
            </a:pPr>
            <a:r>
              <a:rPr lang="fr-FR" dirty="0" smtClean="0"/>
              <a:t> Localisation : SAINT-SYLVAIN D’ANJOU  (10km d’ANGERS)</a:t>
            </a:r>
          </a:p>
          <a:p>
            <a:pPr defTabSz="180000">
              <a:buFontTx/>
              <a:buChar char="-"/>
            </a:pPr>
            <a:r>
              <a:rPr lang="fr-FR" dirty="0" smtClean="0"/>
              <a:t> Effectif : 150 personnes</a:t>
            </a:r>
          </a:p>
          <a:p>
            <a:pPr defTabSz="180000">
              <a:buFontTx/>
              <a:buChar char="-"/>
            </a:pPr>
            <a:r>
              <a:rPr lang="fr-FR" dirty="0" smtClean="0"/>
              <a:t> Chiffre d’Affaire : 130 M€</a:t>
            </a:r>
          </a:p>
          <a:p>
            <a:pPr defTabSz="180000">
              <a:buFontTx/>
              <a:buChar char="-"/>
            </a:pPr>
            <a:r>
              <a:rPr lang="fr-FR" dirty="0" smtClean="0"/>
              <a:t> Surface couverte : 7700 m</a:t>
            </a:r>
            <a:r>
              <a:rPr lang="fr-FR" baseline="30000" dirty="0" smtClean="0"/>
              <a:t>2</a:t>
            </a:r>
            <a:r>
              <a:rPr lang="fr-FR" dirty="0" smtClean="0"/>
              <a:t> </a:t>
            </a:r>
          </a:p>
          <a:p>
            <a:pPr defTabSz="180000">
              <a:buFontTx/>
              <a:buChar char="-"/>
            </a:pPr>
            <a:r>
              <a:rPr lang="fr-FR" dirty="0" smtClean="0"/>
              <a:t> Activités :		- réalisation d’ensembles chaudronnés (appareils sous pression)</a:t>
            </a:r>
          </a:p>
          <a:p>
            <a:pPr defTabSz="180000"/>
            <a:r>
              <a:rPr lang="fr-FR" dirty="0" smtClean="0"/>
              <a:t>							- installation de process industriels (travaux sur site)</a:t>
            </a:r>
          </a:p>
          <a:p>
            <a:pPr defTabSz="180000">
              <a:buFontTx/>
              <a:buChar char="-"/>
            </a:pPr>
            <a:r>
              <a:rPr lang="fr-FR" dirty="0" smtClean="0"/>
              <a:t>Marchés : pétrole/gaz, énergie, chimie, pharmacie, agro-alimentaire, nucléaire.</a:t>
            </a:r>
          </a:p>
          <a:p>
            <a:pPr defTabSz="180000">
              <a:buFontTx/>
              <a:buChar char="-"/>
            </a:pPr>
            <a:r>
              <a:rPr lang="fr-FR" dirty="0" smtClean="0"/>
              <a:t> ISO 9001</a:t>
            </a:r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/>
          </a:p>
        </p:txBody>
      </p:sp>
      <p:pic>
        <p:nvPicPr>
          <p:cNvPr id="1026" name="Picture 2"/>
          <p:cNvPicPr preferRelativeResize="0"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2214554"/>
            <a:ext cx="2582517" cy="1660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8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144000" y="571481"/>
            <a:ext cx="0" cy="6286519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285720" y="180000"/>
            <a:ext cx="8858280" cy="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2000" y="72000"/>
            <a:ext cx="12827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4" name="Image 1"/>
          <p:cNvPicPr>
            <a:picLocks noChangeAspect="1" noChangeArrowheads="1"/>
          </p:cNvPicPr>
          <p:nvPr/>
        </p:nvPicPr>
        <p:blipFill>
          <a:blip r:embed="rId2"/>
          <a:srcRect l="5510" t="2988" r="6612" b="8965"/>
          <a:stretch>
            <a:fillRect/>
          </a:stretch>
        </p:blipFill>
        <p:spPr bwMode="auto">
          <a:xfrm>
            <a:off x="216000" y="144000"/>
            <a:ext cx="1004888" cy="6572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714480" y="457200"/>
            <a:ext cx="721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49263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WordArt 9" descr="Institut de Physique Nucléaire d'Orsay"/>
          <p:cNvSpPr>
            <a:spLocks noChangeArrowheads="1" noChangeShapeType="1" noTextEdit="1"/>
          </p:cNvSpPr>
          <p:nvPr/>
        </p:nvSpPr>
        <p:spPr bwMode="auto">
          <a:xfrm rot="16200000">
            <a:off x="-2142000" y="3780000"/>
            <a:ext cx="4572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fr-FR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Institut de Physique Nucléaire d'Orsay</a:t>
            </a:r>
            <a:endParaRPr lang="fr-FR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0" name="Arrondir un rectangle à un seul coin 29"/>
          <p:cNvSpPr/>
          <p:nvPr/>
        </p:nvSpPr>
        <p:spPr>
          <a:xfrm>
            <a:off x="288000" y="1000108"/>
            <a:ext cx="8874000" cy="5864400"/>
          </a:xfrm>
          <a:prstGeom prst="round1Rect">
            <a:avLst>
              <a:gd name="adj" fmla="val 4797"/>
            </a:avLst>
          </a:prstGeom>
          <a:solidFill>
            <a:schemeClr val="bg1"/>
          </a:solidFill>
          <a:ln w="0"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rondir un rectangle à un seul coin 28"/>
          <p:cNvSpPr/>
          <p:nvPr/>
        </p:nvSpPr>
        <p:spPr>
          <a:xfrm>
            <a:off x="6286512" y="6264000"/>
            <a:ext cx="2869200" cy="594000"/>
          </a:xfrm>
          <a:prstGeom prst="round1Rect">
            <a:avLst/>
          </a:prstGeom>
          <a:solidFill>
            <a:schemeClr val="accent1"/>
          </a:solidFill>
          <a:ln w="0"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172000" y="6336000"/>
            <a:ext cx="9144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Image 9" descr="LogoUPS11_150p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0000" y="6444000"/>
            <a:ext cx="736600" cy="244475"/>
          </a:xfrm>
          <a:prstGeom prst="rect">
            <a:avLst/>
          </a:prstGeom>
          <a:noFill/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72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Image 7" descr="logoIN2P3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000" y="6372000"/>
            <a:ext cx="531813" cy="379412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Image 5" descr="CNRSfr-grand.jpg"/>
          <p:cNvPicPr>
            <a:picLocks noChangeAspect="1" noChangeArrowheads="1"/>
          </p:cNvPicPr>
          <p:nvPr/>
        </p:nvPicPr>
        <p:blipFill>
          <a:blip r:embed="rId5"/>
          <a:srcRect t="-33746" b="-11249"/>
          <a:stretch>
            <a:fillRect/>
          </a:stretch>
        </p:blipFill>
        <p:spPr bwMode="auto">
          <a:xfrm>
            <a:off x="6624000" y="6282000"/>
            <a:ext cx="328613" cy="488950"/>
          </a:xfrm>
          <a:prstGeom prst="rect">
            <a:avLst/>
          </a:prstGeom>
          <a:noFill/>
        </p:spPr>
      </p:pic>
      <p:sp>
        <p:nvSpPr>
          <p:cNvPr id="28" name="Arrondir un rectangle à un seul coin 27"/>
          <p:cNvSpPr/>
          <p:nvPr/>
        </p:nvSpPr>
        <p:spPr>
          <a:xfrm>
            <a:off x="1476000" y="285728"/>
            <a:ext cx="7682400" cy="928694"/>
          </a:xfrm>
          <a:prstGeom prst="round1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1548000" y="357166"/>
            <a:ext cx="7488000" cy="642942"/>
          </a:xfrm>
          <a:prstGeom prst="roundRect">
            <a:avLst>
              <a:gd name="adj" fmla="val 14868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714480" y="428604"/>
            <a:ext cx="7143800" cy="469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A.T. n°5  –  Réalisation enceintes à vide de rechange</a:t>
            </a:r>
            <a:endParaRPr lang="fr-FR" sz="2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58" y="648866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CERN  CSP n°4 du 25 novembre 2010 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786446" y="650083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37C41B7-B11A-4675-B543-5DEE4AE622F3}" type="slidenum">
              <a:rPr lang="fr-FR" smtClean="0"/>
              <a:pPr algn="r"/>
              <a:t>11</a:t>
            </a:fld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28596" y="1071546"/>
            <a:ext cx="87154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DEROULEMENT  DU  MARCHE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Notification de la commande le 9 novembre</a:t>
            </a:r>
          </a:p>
          <a:p>
            <a:pPr>
              <a:buFontTx/>
              <a:buChar char="-"/>
            </a:pPr>
            <a:r>
              <a:rPr lang="fr-FR" dirty="0" smtClean="0"/>
              <a:t> Réunion de préparation le 1</a:t>
            </a:r>
            <a:r>
              <a:rPr lang="fr-FR" baseline="30000" dirty="0" smtClean="0"/>
              <a:t>er</a:t>
            </a:r>
            <a:r>
              <a:rPr lang="fr-FR" dirty="0" smtClean="0"/>
              <a:t> décembre avec sous-traitant</a:t>
            </a:r>
          </a:p>
          <a:p>
            <a:pPr>
              <a:buFontTx/>
              <a:buChar char="-"/>
            </a:pPr>
            <a:r>
              <a:rPr lang="fr-FR" dirty="0" smtClean="0"/>
              <a:t> Livraison des 2 enceintes SSS-MS 9 mois après la notification (fin 09/2011)</a:t>
            </a:r>
          </a:p>
          <a:p>
            <a:pPr>
              <a:buFontTx/>
              <a:buChar char="-"/>
            </a:pPr>
            <a:r>
              <a:rPr lang="fr-FR" dirty="0" smtClean="0"/>
              <a:t> Livraison de l’enceinte pour cryostat de connexion 2 mois plus tard (fin 11/2011)</a:t>
            </a:r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144000" y="571481"/>
            <a:ext cx="0" cy="6286519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285720" y="180000"/>
            <a:ext cx="8858280" cy="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2000" y="72000"/>
            <a:ext cx="12827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4" name="Image 1"/>
          <p:cNvPicPr>
            <a:picLocks noChangeAspect="1" noChangeArrowheads="1"/>
          </p:cNvPicPr>
          <p:nvPr/>
        </p:nvPicPr>
        <p:blipFill>
          <a:blip r:embed="rId2"/>
          <a:srcRect l="5510" t="2988" r="6612" b="8965"/>
          <a:stretch>
            <a:fillRect/>
          </a:stretch>
        </p:blipFill>
        <p:spPr bwMode="auto">
          <a:xfrm>
            <a:off x="216000" y="144000"/>
            <a:ext cx="1004888" cy="6572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714480" y="457200"/>
            <a:ext cx="721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49263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WordArt 9" descr="Institut de Physique Nucléaire d'Orsay"/>
          <p:cNvSpPr>
            <a:spLocks noChangeArrowheads="1" noChangeShapeType="1" noTextEdit="1"/>
          </p:cNvSpPr>
          <p:nvPr/>
        </p:nvSpPr>
        <p:spPr bwMode="auto">
          <a:xfrm rot="16200000">
            <a:off x="-2142000" y="3780000"/>
            <a:ext cx="4572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fr-FR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Institut de Physique Nucléaire d'Orsay</a:t>
            </a:r>
            <a:endParaRPr lang="fr-FR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0" name="Arrondir un rectangle à un seul coin 29"/>
          <p:cNvSpPr/>
          <p:nvPr/>
        </p:nvSpPr>
        <p:spPr>
          <a:xfrm>
            <a:off x="288000" y="1000108"/>
            <a:ext cx="8874000" cy="5864400"/>
          </a:xfrm>
          <a:prstGeom prst="round1Rect">
            <a:avLst>
              <a:gd name="adj" fmla="val 4797"/>
            </a:avLst>
          </a:prstGeom>
          <a:solidFill>
            <a:schemeClr val="bg1"/>
          </a:solidFill>
          <a:ln w="0"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rondir un rectangle à un seul coin 28"/>
          <p:cNvSpPr/>
          <p:nvPr/>
        </p:nvSpPr>
        <p:spPr>
          <a:xfrm>
            <a:off x="6286512" y="6264000"/>
            <a:ext cx="2869200" cy="594000"/>
          </a:xfrm>
          <a:prstGeom prst="round1Rect">
            <a:avLst/>
          </a:prstGeom>
          <a:solidFill>
            <a:schemeClr val="accent1"/>
          </a:solidFill>
          <a:ln w="0"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172000" y="6336000"/>
            <a:ext cx="9144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Image 9" descr="LogoUPS11_150p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0000" y="6444000"/>
            <a:ext cx="736600" cy="244475"/>
          </a:xfrm>
          <a:prstGeom prst="rect">
            <a:avLst/>
          </a:prstGeom>
          <a:noFill/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72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Image 7" descr="logoIN2P3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000" y="6372000"/>
            <a:ext cx="531813" cy="379412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Image 5" descr="CNRSfr-grand.jpg"/>
          <p:cNvPicPr>
            <a:picLocks noChangeAspect="1" noChangeArrowheads="1"/>
          </p:cNvPicPr>
          <p:nvPr/>
        </p:nvPicPr>
        <p:blipFill>
          <a:blip r:embed="rId5"/>
          <a:srcRect t="-33746" b="-11249"/>
          <a:stretch>
            <a:fillRect/>
          </a:stretch>
        </p:blipFill>
        <p:spPr bwMode="auto">
          <a:xfrm>
            <a:off x="6624000" y="6282000"/>
            <a:ext cx="328613" cy="488950"/>
          </a:xfrm>
          <a:prstGeom prst="rect">
            <a:avLst/>
          </a:prstGeom>
          <a:noFill/>
        </p:spPr>
      </p:pic>
      <p:sp>
        <p:nvSpPr>
          <p:cNvPr id="28" name="Arrondir un rectangle à un seul coin 27"/>
          <p:cNvSpPr/>
          <p:nvPr/>
        </p:nvSpPr>
        <p:spPr>
          <a:xfrm>
            <a:off x="1476000" y="285728"/>
            <a:ext cx="7682400" cy="928694"/>
          </a:xfrm>
          <a:prstGeom prst="round1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1548000" y="357166"/>
            <a:ext cx="7488000" cy="642942"/>
          </a:xfrm>
          <a:prstGeom prst="roundRect">
            <a:avLst>
              <a:gd name="adj" fmla="val 14868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714480" y="428604"/>
            <a:ext cx="7143800" cy="469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A.T. n°5  –  Réalisation enceintes à vide de rechange</a:t>
            </a:r>
            <a:endParaRPr lang="fr-FR" sz="2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58" y="648866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CERN  CSP n°4 du 25 novembre 2010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929322" y="65008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37C41B7-B11A-4675-B543-5DEE4AE622F3}" type="slidenum">
              <a:rPr lang="fr-FR" smtClean="0"/>
              <a:pPr algn="r"/>
              <a:t>2</a:t>
            </a:fld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28596" y="1071546"/>
            <a:ext cx="87154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CONTEXTE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Projet d’upgrade des triplets du LHC abandonné</a:t>
            </a:r>
          </a:p>
          <a:p>
            <a:pPr>
              <a:buFontTx/>
              <a:buChar char="-"/>
            </a:pPr>
            <a:r>
              <a:rPr lang="fr-FR" dirty="0" smtClean="0"/>
              <a:t> Reliquat de budget issu du plan de relance français 2009/2010  (210K€)</a:t>
            </a:r>
          </a:p>
          <a:p>
            <a:pPr>
              <a:buFontTx/>
              <a:buChar char="-"/>
            </a:pPr>
            <a:r>
              <a:rPr lang="fr-FR" dirty="0" smtClean="0"/>
              <a:t> Somme à engager avant la fin de l’année</a:t>
            </a:r>
          </a:p>
          <a:p>
            <a:pPr>
              <a:buFontTx/>
              <a:buChar char="-"/>
            </a:pPr>
            <a:r>
              <a:rPr lang="fr-FR" dirty="0" smtClean="0"/>
              <a:t> Besoin d’enceintes de rechange de la part du CERN</a:t>
            </a:r>
          </a:p>
          <a:p>
            <a:pPr>
              <a:buFontTx/>
              <a:buChar char="-"/>
            </a:pPr>
            <a:r>
              <a:rPr lang="fr-FR" dirty="0" smtClean="0"/>
              <a:t> Informations issues de la prospection d’entreprises pour les enceintes des triplets.</a:t>
            </a:r>
          </a:p>
          <a:p>
            <a:pPr>
              <a:buFontTx/>
              <a:buChar char="-"/>
            </a:pPr>
            <a:endParaRPr lang="fr-FR" dirty="0"/>
          </a:p>
          <a:p>
            <a:pPr>
              <a:buFontTx/>
              <a:buChar char="-"/>
            </a:pP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144000" y="571481"/>
            <a:ext cx="0" cy="6286519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285720" y="180000"/>
            <a:ext cx="8858280" cy="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2000" y="72000"/>
            <a:ext cx="12827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4" name="Image 1"/>
          <p:cNvPicPr>
            <a:picLocks noChangeAspect="1" noChangeArrowheads="1"/>
          </p:cNvPicPr>
          <p:nvPr/>
        </p:nvPicPr>
        <p:blipFill>
          <a:blip r:embed="rId2"/>
          <a:srcRect l="5510" t="2988" r="6612" b="8965"/>
          <a:stretch>
            <a:fillRect/>
          </a:stretch>
        </p:blipFill>
        <p:spPr bwMode="auto">
          <a:xfrm>
            <a:off x="216000" y="144000"/>
            <a:ext cx="1004888" cy="6572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714480" y="457200"/>
            <a:ext cx="721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49263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WordArt 9" descr="Institut de Physique Nucléaire d'Orsay"/>
          <p:cNvSpPr>
            <a:spLocks noChangeArrowheads="1" noChangeShapeType="1" noTextEdit="1"/>
          </p:cNvSpPr>
          <p:nvPr/>
        </p:nvSpPr>
        <p:spPr bwMode="auto">
          <a:xfrm rot="16200000">
            <a:off x="-2142000" y="3780000"/>
            <a:ext cx="4572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fr-FR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Institut de Physique Nucléaire d'Orsay</a:t>
            </a:r>
            <a:endParaRPr lang="fr-FR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0" name="Arrondir un rectangle à un seul coin 29"/>
          <p:cNvSpPr/>
          <p:nvPr/>
        </p:nvSpPr>
        <p:spPr>
          <a:xfrm>
            <a:off x="288000" y="1000108"/>
            <a:ext cx="8874000" cy="5864400"/>
          </a:xfrm>
          <a:prstGeom prst="round1Rect">
            <a:avLst>
              <a:gd name="adj" fmla="val 4797"/>
            </a:avLst>
          </a:prstGeom>
          <a:solidFill>
            <a:schemeClr val="bg1"/>
          </a:solidFill>
          <a:ln w="0"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rondir un rectangle à un seul coin 28"/>
          <p:cNvSpPr/>
          <p:nvPr/>
        </p:nvSpPr>
        <p:spPr>
          <a:xfrm>
            <a:off x="6286512" y="6264000"/>
            <a:ext cx="2869200" cy="594000"/>
          </a:xfrm>
          <a:prstGeom prst="round1Rect">
            <a:avLst/>
          </a:prstGeom>
          <a:solidFill>
            <a:schemeClr val="accent1"/>
          </a:solidFill>
          <a:ln w="0"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172000" y="6336000"/>
            <a:ext cx="9144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Image 9" descr="LogoUPS11_150p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0000" y="6444000"/>
            <a:ext cx="736600" cy="244475"/>
          </a:xfrm>
          <a:prstGeom prst="rect">
            <a:avLst/>
          </a:prstGeom>
          <a:noFill/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72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Image 7" descr="logoIN2P3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000" y="6372000"/>
            <a:ext cx="531813" cy="379412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Image 5" descr="CNRSfr-grand.jpg"/>
          <p:cNvPicPr>
            <a:picLocks noChangeAspect="1" noChangeArrowheads="1"/>
          </p:cNvPicPr>
          <p:nvPr/>
        </p:nvPicPr>
        <p:blipFill>
          <a:blip r:embed="rId5"/>
          <a:srcRect t="-33746" b="-11249"/>
          <a:stretch>
            <a:fillRect/>
          </a:stretch>
        </p:blipFill>
        <p:spPr bwMode="auto">
          <a:xfrm>
            <a:off x="6624000" y="6282000"/>
            <a:ext cx="328613" cy="488950"/>
          </a:xfrm>
          <a:prstGeom prst="rect">
            <a:avLst/>
          </a:prstGeom>
          <a:noFill/>
        </p:spPr>
      </p:pic>
      <p:sp>
        <p:nvSpPr>
          <p:cNvPr id="28" name="Arrondir un rectangle à un seul coin 27"/>
          <p:cNvSpPr/>
          <p:nvPr/>
        </p:nvSpPr>
        <p:spPr>
          <a:xfrm>
            <a:off x="1476000" y="285728"/>
            <a:ext cx="7682400" cy="928694"/>
          </a:xfrm>
          <a:prstGeom prst="round1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1548000" y="357166"/>
            <a:ext cx="7488000" cy="642942"/>
          </a:xfrm>
          <a:prstGeom prst="roundRect">
            <a:avLst>
              <a:gd name="adj" fmla="val 14868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714480" y="428604"/>
            <a:ext cx="7143800" cy="469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A.T. n°5  –  Réalisation enceintes à vide de rechange</a:t>
            </a:r>
            <a:endParaRPr lang="fr-FR" sz="2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58" y="648866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CERN  CSP n°4 du 25 novembre 2010 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929322" y="65008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37C41B7-B11A-4675-B543-5DEE4AE622F3}" type="slidenum">
              <a:rPr lang="fr-FR" smtClean="0"/>
              <a:pPr algn="r"/>
              <a:t>3</a:t>
            </a:fld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28596" y="1071546"/>
            <a:ext cx="87154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smtClean="0"/>
              <a:t>ELEMENTS  DE  L’ APPEL  </a:t>
            </a:r>
            <a:r>
              <a:rPr lang="fr-FR" b="1" dirty="0" smtClean="0"/>
              <a:t>D’OFFRE</a:t>
            </a:r>
          </a:p>
          <a:p>
            <a:endParaRPr lang="fr-FR" dirty="0" smtClean="0"/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1 enceinte SSS-MS de longueur 9405mm (tranche ferme)</a:t>
            </a:r>
          </a:p>
          <a:p>
            <a:pPr>
              <a:buFontTx/>
              <a:buChar char="-"/>
            </a:pPr>
            <a:r>
              <a:rPr lang="fr-FR" dirty="0" smtClean="0"/>
              <a:t> 1 enceinte SSS-MS de longueur 10360mm (tranche ferme)</a:t>
            </a:r>
          </a:p>
          <a:p>
            <a:pPr>
              <a:buFontTx/>
              <a:buChar char="-"/>
            </a:pPr>
            <a:r>
              <a:rPr lang="fr-FR" dirty="0" smtClean="0"/>
              <a:t> 1 enceinte pour cryostat de connexion de longueur 12617mm (tranche optionnelle)</a:t>
            </a:r>
          </a:p>
          <a:p>
            <a:pPr>
              <a:buFontTx/>
              <a:buChar char="-"/>
            </a:pPr>
            <a:r>
              <a:rPr lang="fr-FR" dirty="0" smtClean="0"/>
              <a:t> 1 enceinte pour cryostat de connexion de longueur 11675mm (tranche optionnelle</a:t>
            </a:r>
            <a:r>
              <a:rPr lang="fr-FR" dirty="0" smtClean="0"/>
              <a:t>)</a:t>
            </a:r>
          </a:p>
          <a:p>
            <a:pPr>
              <a:buFontTx/>
              <a:buChar char="-"/>
            </a:pPr>
            <a:endParaRPr lang="fr-FR" dirty="0" smtClean="0"/>
          </a:p>
          <a:p>
            <a:endParaRPr lang="fr-FR" dirty="0" smtClean="0"/>
          </a:p>
          <a:p>
            <a:pPr>
              <a:buFontTx/>
              <a:buChar char="-"/>
            </a:pPr>
            <a:endParaRPr lang="fr-FR" dirty="0"/>
          </a:p>
          <a:p>
            <a:pPr>
              <a:buFontTx/>
              <a:buChar char="-"/>
            </a:pP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357694"/>
            <a:ext cx="8647938" cy="123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144000" y="571481"/>
            <a:ext cx="0" cy="6286519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285720" y="180000"/>
            <a:ext cx="8858280" cy="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2000" y="72000"/>
            <a:ext cx="12827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4" name="Image 1"/>
          <p:cNvPicPr>
            <a:picLocks noChangeAspect="1" noChangeArrowheads="1"/>
          </p:cNvPicPr>
          <p:nvPr/>
        </p:nvPicPr>
        <p:blipFill>
          <a:blip r:embed="rId2"/>
          <a:srcRect l="5510" t="2988" r="6612" b="8965"/>
          <a:stretch>
            <a:fillRect/>
          </a:stretch>
        </p:blipFill>
        <p:spPr bwMode="auto">
          <a:xfrm>
            <a:off x="216000" y="144000"/>
            <a:ext cx="1004888" cy="6572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714480" y="457200"/>
            <a:ext cx="721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49263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WordArt 9" descr="Institut de Physique Nucléaire d'Orsay"/>
          <p:cNvSpPr>
            <a:spLocks noChangeArrowheads="1" noChangeShapeType="1" noTextEdit="1"/>
          </p:cNvSpPr>
          <p:nvPr/>
        </p:nvSpPr>
        <p:spPr bwMode="auto">
          <a:xfrm rot="16200000">
            <a:off x="-2142000" y="3780000"/>
            <a:ext cx="4572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fr-FR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Institut de Physique Nucléaire d'Orsay</a:t>
            </a:r>
            <a:endParaRPr lang="fr-FR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0" name="Arrondir un rectangle à un seul coin 29"/>
          <p:cNvSpPr/>
          <p:nvPr/>
        </p:nvSpPr>
        <p:spPr>
          <a:xfrm>
            <a:off x="288000" y="1000108"/>
            <a:ext cx="8874000" cy="5864400"/>
          </a:xfrm>
          <a:prstGeom prst="round1Rect">
            <a:avLst>
              <a:gd name="adj" fmla="val 4797"/>
            </a:avLst>
          </a:prstGeom>
          <a:solidFill>
            <a:schemeClr val="bg1"/>
          </a:solidFill>
          <a:ln w="0"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rondir un rectangle à un seul coin 28"/>
          <p:cNvSpPr/>
          <p:nvPr/>
        </p:nvSpPr>
        <p:spPr>
          <a:xfrm>
            <a:off x="6286512" y="6264000"/>
            <a:ext cx="2869200" cy="594000"/>
          </a:xfrm>
          <a:prstGeom prst="round1Rect">
            <a:avLst/>
          </a:prstGeom>
          <a:solidFill>
            <a:schemeClr val="accent1"/>
          </a:solidFill>
          <a:ln w="0"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172000" y="6336000"/>
            <a:ext cx="9144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Image 9" descr="LogoUPS11_150p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0000" y="6444000"/>
            <a:ext cx="736600" cy="244475"/>
          </a:xfrm>
          <a:prstGeom prst="rect">
            <a:avLst/>
          </a:prstGeom>
          <a:noFill/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72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Image 7" descr="logoIN2P3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000" y="6372000"/>
            <a:ext cx="531813" cy="379412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Image 5" descr="CNRSfr-grand.jpg"/>
          <p:cNvPicPr>
            <a:picLocks noChangeAspect="1" noChangeArrowheads="1"/>
          </p:cNvPicPr>
          <p:nvPr/>
        </p:nvPicPr>
        <p:blipFill>
          <a:blip r:embed="rId5"/>
          <a:srcRect t="-33746" b="-11249"/>
          <a:stretch>
            <a:fillRect/>
          </a:stretch>
        </p:blipFill>
        <p:spPr bwMode="auto">
          <a:xfrm>
            <a:off x="6624000" y="6282000"/>
            <a:ext cx="328613" cy="488950"/>
          </a:xfrm>
          <a:prstGeom prst="rect">
            <a:avLst/>
          </a:prstGeom>
          <a:noFill/>
        </p:spPr>
      </p:pic>
      <p:sp>
        <p:nvSpPr>
          <p:cNvPr id="28" name="Arrondir un rectangle à un seul coin 27"/>
          <p:cNvSpPr/>
          <p:nvPr/>
        </p:nvSpPr>
        <p:spPr>
          <a:xfrm>
            <a:off x="1476000" y="285728"/>
            <a:ext cx="7682400" cy="928694"/>
          </a:xfrm>
          <a:prstGeom prst="round1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1548000" y="357166"/>
            <a:ext cx="7488000" cy="642942"/>
          </a:xfrm>
          <a:prstGeom prst="roundRect">
            <a:avLst>
              <a:gd name="adj" fmla="val 14868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714480" y="428604"/>
            <a:ext cx="7143800" cy="469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A.T. n°5  –  Réalisation enceintes à vide de rechange</a:t>
            </a:r>
            <a:endParaRPr lang="fr-FR" sz="2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58" y="648866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CERN  CSP n°4 du 25 novembre 2010 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929322" y="65008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37C41B7-B11A-4675-B543-5DEE4AE622F3}" type="slidenum">
              <a:rPr lang="fr-FR" smtClean="0"/>
              <a:pPr algn="r"/>
              <a:t>4</a:t>
            </a:fld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28596" y="1071546"/>
            <a:ext cx="87154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PROCEDURE  ACHAT  CNRS  (MARCHE &gt; 133 K€)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La Personne Responsable du Marché est le directeur des achats (Meudon)</a:t>
            </a:r>
          </a:p>
          <a:p>
            <a:pPr>
              <a:buFontTx/>
              <a:buChar char="-"/>
            </a:pPr>
            <a:r>
              <a:rPr lang="fr-FR" dirty="0" smtClean="0"/>
              <a:t> Appel d’offre avec publication au Journal Officiel de l’UE</a:t>
            </a:r>
          </a:p>
          <a:p>
            <a:pPr>
              <a:buFontTx/>
              <a:buChar char="-"/>
            </a:pPr>
            <a:r>
              <a:rPr lang="fr-FR" dirty="0" smtClean="0"/>
              <a:t> Pas de négociation</a:t>
            </a:r>
          </a:p>
          <a:p>
            <a:pPr>
              <a:buFontTx/>
              <a:buChar char="-"/>
            </a:pPr>
            <a:r>
              <a:rPr lang="fr-FR" dirty="0" smtClean="0"/>
              <a:t> Procédure détaillée et critères de sélection objectifs et argumentés</a:t>
            </a:r>
          </a:p>
          <a:p>
            <a:pPr>
              <a:buFontTx/>
              <a:buChar char="-"/>
            </a:pPr>
            <a:r>
              <a:rPr lang="fr-FR" dirty="0" smtClean="0"/>
              <a:t> Délai de réponse minimum de 40 jours</a:t>
            </a:r>
          </a:p>
          <a:p>
            <a:pPr>
              <a:buFontTx/>
              <a:buChar char="-"/>
            </a:pPr>
            <a:endParaRPr lang="fr-FR" dirty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144000" y="571481"/>
            <a:ext cx="0" cy="6286519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285720" y="180000"/>
            <a:ext cx="8858280" cy="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2000" y="72000"/>
            <a:ext cx="12827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4" name="Image 1"/>
          <p:cNvPicPr>
            <a:picLocks noChangeAspect="1" noChangeArrowheads="1"/>
          </p:cNvPicPr>
          <p:nvPr/>
        </p:nvPicPr>
        <p:blipFill>
          <a:blip r:embed="rId2"/>
          <a:srcRect l="5510" t="2988" r="6612" b="8965"/>
          <a:stretch>
            <a:fillRect/>
          </a:stretch>
        </p:blipFill>
        <p:spPr bwMode="auto">
          <a:xfrm>
            <a:off x="216000" y="144000"/>
            <a:ext cx="1004888" cy="6572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714480" y="457200"/>
            <a:ext cx="721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49263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WordArt 9" descr="Institut de Physique Nucléaire d'Orsay"/>
          <p:cNvSpPr>
            <a:spLocks noChangeArrowheads="1" noChangeShapeType="1" noTextEdit="1"/>
          </p:cNvSpPr>
          <p:nvPr/>
        </p:nvSpPr>
        <p:spPr bwMode="auto">
          <a:xfrm rot="16200000">
            <a:off x="-2142000" y="3780000"/>
            <a:ext cx="4572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fr-FR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Institut de Physique Nucléaire d'Orsay</a:t>
            </a:r>
            <a:endParaRPr lang="fr-FR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0" name="Arrondir un rectangle à un seul coin 29"/>
          <p:cNvSpPr/>
          <p:nvPr/>
        </p:nvSpPr>
        <p:spPr>
          <a:xfrm>
            <a:off x="288000" y="1000108"/>
            <a:ext cx="8874000" cy="5864400"/>
          </a:xfrm>
          <a:prstGeom prst="round1Rect">
            <a:avLst>
              <a:gd name="adj" fmla="val 4797"/>
            </a:avLst>
          </a:prstGeom>
          <a:solidFill>
            <a:schemeClr val="bg1"/>
          </a:solidFill>
          <a:ln w="0"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rondir un rectangle à un seul coin 28"/>
          <p:cNvSpPr/>
          <p:nvPr/>
        </p:nvSpPr>
        <p:spPr>
          <a:xfrm>
            <a:off x="6286512" y="6264000"/>
            <a:ext cx="2869200" cy="594000"/>
          </a:xfrm>
          <a:prstGeom prst="round1Rect">
            <a:avLst/>
          </a:prstGeom>
          <a:solidFill>
            <a:schemeClr val="accent1"/>
          </a:solidFill>
          <a:ln w="0"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172000" y="6336000"/>
            <a:ext cx="9144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Image 9" descr="LogoUPS11_150p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0000" y="6444000"/>
            <a:ext cx="736600" cy="244475"/>
          </a:xfrm>
          <a:prstGeom prst="rect">
            <a:avLst/>
          </a:prstGeom>
          <a:noFill/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72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Image 7" descr="logoIN2P3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000" y="6372000"/>
            <a:ext cx="531813" cy="379412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Image 5" descr="CNRSfr-grand.jpg"/>
          <p:cNvPicPr>
            <a:picLocks noChangeAspect="1" noChangeArrowheads="1"/>
          </p:cNvPicPr>
          <p:nvPr/>
        </p:nvPicPr>
        <p:blipFill>
          <a:blip r:embed="rId5"/>
          <a:srcRect t="-33746" b="-11249"/>
          <a:stretch>
            <a:fillRect/>
          </a:stretch>
        </p:blipFill>
        <p:spPr bwMode="auto">
          <a:xfrm>
            <a:off x="6624000" y="6282000"/>
            <a:ext cx="328613" cy="488950"/>
          </a:xfrm>
          <a:prstGeom prst="rect">
            <a:avLst/>
          </a:prstGeom>
          <a:noFill/>
        </p:spPr>
      </p:pic>
      <p:sp>
        <p:nvSpPr>
          <p:cNvPr id="28" name="Arrondir un rectangle à un seul coin 27"/>
          <p:cNvSpPr/>
          <p:nvPr/>
        </p:nvSpPr>
        <p:spPr>
          <a:xfrm>
            <a:off x="1476000" y="285728"/>
            <a:ext cx="7682400" cy="928694"/>
          </a:xfrm>
          <a:prstGeom prst="round1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1548000" y="357166"/>
            <a:ext cx="7488000" cy="642942"/>
          </a:xfrm>
          <a:prstGeom prst="roundRect">
            <a:avLst>
              <a:gd name="adj" fmla="val 14868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714480" y="428604"/>
            <a:ext cx="7143800" cy="469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A.T. n°5  –  Réalisation enceintes à vide de rechange</a:t>
            </a:r>
            <a:endParaRPr lang="fr-FR" sz="2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58" y="648866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CERN  CSP n°4 du 25 novembre 2010 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929322" y="65008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37C41B7-B11A-4675-B543-5DEE4AE622F3}" type="slidenum">
              <a:rPr lang="fr-FR" smtClean="0"/>
              <a:pPr algn="r"/>
              <a:t>5</a:t>
            </a:fld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28596" y="1071546"/>
            <a:ext cx="87154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DOCUMENTATION  REALISEE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Règlement de la Consultation (RC)</a:t>
            </a:r>
          </a:p>
          <a:p>
            <a:pPr>
              <a:buFontTx/>
              <a:buChar char="-"/>
            </a:pPr>
            <a:r>
              <a:rPr lang="fr-FR" dirty="0" smtClean="0"/>
              <a:t> Cahier des Clauses Administratives particulières (CCAP)</a:t>
            </a:r>
          </a:p>
          <a:p>
            <a:pPr>
              <a:buFontTx/>
              <a:buChar char="-"/>
            </a:pPr>
            <a:r>
              <a:rPr lang="fr-FR" dirty="0" smtClean="0"/>
              <a:t> Cahier des Clauses Techniques Particulières (CCTP)</a:t>
            </a:r>
          </a:p>
          <a:p>
            <a:pPr>
              <a:buFontTx/>
              <a:buChar char="-"/>
            </a:pPr>
            <a:r>
              <a:rPr lang="fr-FR" dirty="0" smtClean="0"/>
              <a:t> Cadre de Réponse Technique (CRT)</a:t>
            </a:r>
          </a:p>
          <a:p>
            <a:pPr>
              <a:buFontTx/>
              <a:buChar char="-"/>
            </a:pPr>
            <a:r>
              <a:rPr lang="fr-FR" dirty="0" smtClean="0"/>
              <a:t> Acte d’engagement</a:t>
            </a:r>
          </a:p>
          <a:p>
            <a:pPr>
              <a:buFontTx/>
              <a:buChar char="-"/>
            </a:pPr>
            <a:r>
              <a:rPr lang="fr-FR" dirty="0" smtClean="0"/>
              <a:t> Bordereau de Prix</a:t>
            </a:r>
          </a:p>
          <a:p>
            <a:pPr>
              <a:buFontTx/>
              <a:buChar char="-"/>
            </a:pPr>
            <a:r>
              <a:rPr lang="fr-FR" dirty="0" smtClean="0"/>
              <a:t> Rapport d’analyse des offres (après la remise des offres)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144000" y="571481"/>
            <a:ext cx="0" cy="6286519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285720" y="180000"/>
            <a:ext cx="8858280" cy="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2000" y="72000"/>
            <a:ext cx="12827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4" name="Image 1"/>
          <p:cNvPicPr>
            <a:picLocks noChangeAspect="1" noChangeArrowheads="1"/>
          </p:cNvPicPr>
          <p:nvPr/>
        </p:nvPicPr>
        <p:blipFill>
          <a:blip r:embed="rId2"/>
          <a:srcRect l="5510" t="2988" r="6612" b="8965"/>
          <a:stretch>
            <a:fillRect/>
          </a:stretch>
        </p:blipFill>
        <p:spPr bwMode="auto">
          <a:xfrm>
            <a:off x="216000" y="144000"/>
            <a:ext cx="1004888" cy="6572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714480" y="457200"/>
            <a:ext cx="721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49263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WordArt 9" descr="Institut de Physique Nucléaire d'Orsay"/>
          <p:cNvSpPr>
            <a:spLocks noChangeArrowheads="1" noChangeShapeType="1" noTextEdit="1"/>
          </p:cNvSpPr>
          <p:nvPr/>
        </p:nvSpPr>
        <p:spPr bwMode="auto">
          <a:xfrm rot="16200000">
            <a:off x="-2142000" y="3780000"/>
            <a:ext cx="4572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fr-FR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Institut de Physique Nucléaire d'Orsay</a:t>
            </a:r>
            <a:endParaRPr lang="fr-FR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0" name="Arrondir un rectangle à un seul coin 29"/>
          <p:cNvSpPr/>
          <p:nvPr/>
        </p:nvSpPr>
        <p:spPr>
          <a:xfrm>
            <a:off x="288000" y="1000108"/>
            <a:ext cx="8874000" cy="5864400"/>
          </a:xfrm>
          <a:prstGeom prst="round1Rect">
            <a:avLst>
              <a:gd name="adj" fmla="val 4797"/>
            </a:avLst>
          </a:prstGeom>
          <a:solidFill>
            <a:schemeClr val="bg1"/>
          </a:solidFill>
          <a:ln w="0"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rondir un rectangle à un seul coin 28"/>
          <p:cNvSpPr/>
          <p:nvPr/>
        </p:nvSpPr>
        <p:spPr>
          <a:xfrm>
            <a:off x="6286512" y="6264000"/>
            <a:ext cx="2869200" cy="594000"/>
          </a:xfrm>
          <a:prstGeom prst="round1Rect">
            <a:avLst/>
          </a:prstGeom>
          <a:solidFill>
            <a:schemeClr val="accent1"/>
          </a:solidFill>
          <a:ln w="0"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172000" y="6336000"/>
            <a:ext cx="9144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Image 9" descr="LogoUPS11_150p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0000" y="6444000"/>
            <a:ext cx="736600" cy="244475"/>
          </a:xfrm>
          <a:prstGeom prst="rect">
            <a:avLst/>
          </a:prstGeom>
          <a:noFill/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72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Image 7" descr="logoIN2P3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000" y="6372000"/>
            <a:ext cx="531813" cy="379412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Image 5" descr="CNRSfr-grand.jpg"/>
          <p:cNvPicPr>
            <a:picLocks noChangeAspect="1" noChangeArrowheads="1"/>
          </p:cNvPicPr>
          <p:nvPr/>
        </p:nvPicPr>
        <p:blipFill>
          <a:blip r:embed="rId5"/>
          <a:srcRect t="-33746" b="-11249"/>
          <a:stretch>
            <a:fillRect/>
          </a:stretch>
        </p:blipFill>
        <p:spPr bwMode="auto">
          <a:xfrm>
            <a:off x="6624000" y="6282000"/>
            <a:ext cx="328613" cy="488950"/>
          </a:xfrm>
          <a:prstGeom prst="rect">
            <a:avLst/>
          </a:prstGeom>
          <a:noFill/>
        </p:spPr>
      </p:pic>
      <p:sp>
        <p:nvSpPr>
          <p:cNvPr id="28" name="Arrondir un rectangle à un seul coin 27"/>
          <p:cNvSpPr/>
          <p:nvPr/>
        </p:nvSpPr>
        <p:spPr>
          <a:xfrm>
            <a:off x="1476000" y="285728"/>
            <a:ext cx="7682400" cy="928694"/>
          </a:xfrm>
          <a:prstGeom prst="round1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1548000" y="357166"/>
            <a:ext cx="7488000" cy="642942"/>
          </a:xfrm>
          <a:prstGeom prst="roundRect">
            <a:avLst>
              <a:gd name="adj" fmla="val 14868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714480" y="428604"/>
            <a:ext cx="7143800" cy="469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A.T. n°5  –  Réalisation enceintes à vide de rechange</a:t>
            </a:r>
            <a:endParaRPr lang="fr-FR" sz="2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58" y="648866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CERN  CSP n°4 du 25 novembre 2010 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929322" y="65008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37C41B7-B11A-4675-B543-5DEE4AE622F3}" type="slidenum">
              <a:rPr lang="fr-FR" smtClean="0"/>
              <a:pPr algn="r"/>
              <a:t>6</a:t>
            </a:fld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28596" y="1071546"/>
            <a:ext cx="87154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CRITERES  DE  CHOIX – PONDERATION  DES  CRITERES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Prix : 35%</a:t>
            </a:r>
          </a:p>
          <a:p>
            <a:pPr>
              <a:buFontTx/>
              <a:buChar char="-"/>
            </a:pPr>
            <a:r>
              <a:rPr lang="fr-FR" dirty="0" smtClean="0"/>
              <a:t> Délais : 10%</a:t>
            </a:r>
          </a:p>
          <a:p>
            <a:pPr>
              <a:buFontTx/>
              <a:buChar char="-"/>
            </a:pPr>
            <a:r>
              <a:rPr lang="fr-FR" dirty="0" smtClean="0"/>
              <a:t> Critères techniques : 45%</a:t>
            </a:r>
          </a:p>
          <a:p>
            <a:pPr>
              <a:buFontTx/>
              <a:buChar char="-"/>
            </a:pPr>
            <a:r>
              <a:rPr lang="fr-FR" dirty="0" smtClean="0"/>
              <a:t> Critères environnementaux : 10%</a:t>
            </a:r>
            <a:endParaRPr lang="fr-FR" dirty="0"/>
          </a:p>
          <a:p>
            <a:endParaRPr lang="fr-FR" dirty="0" smtClean="0"/>
          </a:p>
          <a:p>
            <a:pPr>
              <a:buFontTx/>
              <a:buChar char="-"/>
            </a:pPr>
            <a:endParaRPr lang="fr-FR" dirty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144000" y="571481"/>
            <a:ext cx="0" cy="6286519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285720" y="180000"/>
            <a:ext cx="8858280" cy="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2000" y="72000"/>
            <a:ext cx="12827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4" name="Image 1"/>
          <p:cNvPicPr>
            <a:picLocks noChangeAspect="1" noChangeArrowheads="1"/>
          </p:cNvPicPr>
          <p:nvPr/>
        </p:nvPicPr>
        <p:blipFill>
          <a:blip r:embed="rId2"/>
          <a:srcRect l="5510" t="2988" r="6612" b="8965"/>
          <a:stretch>
            <a:fillRect/>
          </a:stretch>
        </p:blipFill>
        <p:spPr bwMode="auto">
          <a:xfrm>
            <a:off x="216000" y="144000"/>
            <a:ext cx="1004888" cy="6572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714480" y="457200"/>
            <a:ext cx="721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49263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WordArt 9" descr="Institut de Physique Nucléaire d'Orsay"/>
          <p:cNvSpPr>
            <a:spLocks noChangeArrowheads="1" noChangeShapeType="1" noTextEdit="1"/>
          </p:cNvSpPr>
          <p:nvPr/>
        </p:nvSpPr>
        <p:spPr bwMode="auto">
          <a:xfrm rot="16200000">
            <a:off x="-2142000" y="3780000"/>
            <a:ext cx="4572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fr-FR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Institut de Physique Nucléaire d'Orsay</a:t>
            </a:r>
            <a:endParaRPr lang="fr-FR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0" name="Arrondir un rectangle à un seul coin 29"/>
          <p:cNvSpPr/>
          <p:nvPr/>
        </p:nvSpPr>
        <p:spPr>
          <a:xfrm>
            <a:off x="288000" y="1000108"/>
            <a:ext cx="8874000" cy="5864400"/>
          </a:xfrm>
          <a:prstGeom prst="round1Rect">
            <a:avLst>
              <a:gd name="adj" fmla="val 4797"/>
            </a:avLst>
          </a:prstGeom>
          <a:solidFill>
            <a:schemeClr val="bg1"/>
          </a:solidFill>
          <a:ln w="0"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rondir un rectangle à un seul coin 28"/>
          <p:cNvSpPr/>
          <p:nvPr/>
        </p:nvSpPr>
        <p:spPr>
          <a:xfrm>
            <a:off x="6286512" y="6264000"/>
            <a:ext cx="2869200" cy="594000"/>
          </a:xfrm>
          <a:prstGeom prst="round1Rect">
            <a:avLst/>
          </a:prstGeom>
          <a:solidFill>
            <a:schemeClr val="accent1"/>
          </a:solidFill>
          <a:ln w="0"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172000" y="6336000"/>
            <a:ext cx="9144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Image 9" descr="LogoUPS11_150p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0000" y="6444000"/>
            <a:ext cx="736600" cy="244475"/>
          </a:xfrm>
          <a:prstGeom prst="rect">
            <a:avLst/>
          </a:prstGeom>
          <a:noFill/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72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Image 7" descr="logoIN2P3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000" y="6372000"/>
            <a:ext cx="531813" cy="379412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Image 5" descr="CNRSfr-grand.jpg"/>
          <p:cNvPicPr>
            <a:picLocks noChangeAspect="1" noChangeArrowheads="1"/>
          </p:cNvPicPr>
          <p:nvPr/>
        </p:nvPicPr>
        <p:blipFill>
          <a:blip r:embed="rId5"/>
          <a:srcRect t="-33746" b="-11249"/>
          <a:stretch>
            <a:fillRect/>
          </a:stretch>
        </p:blipFill>
        <p:spPr bwMode="auto">
          <a:xfrm>
            <a:off x="6624000" y="6282000"/>
            <a:ext cx="328613" cy="488950"/>
          </a:xfrm>
          <a:prstGeom prst="rect">
            <a:avLst/>
          </a:prstGeom>
          <a:noFill/>
        </p:spPr>
      </p:pic>
      <p:sp>
        <p:nvSpPr>
          <p:cNvPr id="28" name="Arrondir un rectangle à un seul coin 27"/>
          <p:cNvSpPr/>
          <p:nvPr/>
        </p:nvSpPr>
        <p:spPr>
          <a:xfrm>
            <a:off x="1476000" y="285728"/>
            <a:ext cx="7682400" cy="928694"/>
          </a:xfrm>
          <a:prstGeom prst="round1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1548000" y="357166"/>
            <a:ext cx="7488000" cy="642942"/>
          </a:xfrm>
          <a:prstGeom prst="roundRect">
            <a:avLst>
              <a:gd name="adj" fmla="val 14868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714480" y="428604"/>
            <a:ext cx="7143800" cy="469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A.T. n°5  –  Réalisation enceintes à vide de rechange</a:t>
            </a:r>
            <a:endParaRPr lang="fr-FR" sz="2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58" y="648866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CERN  CSP n°4 du 25 novembre 2010 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929322" y="65008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37C41B7-B11A-4675-B543-5DEE4AE622F3}" type="slidenum">
              <a:rPr lang="fr-FR" smtClean="0"/>
              <a:pPr algn="r"/>
              <a:t>7</a:t>
            </a:fld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28596" y="1071546"/>
            <a:ext cx="87154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REPONSES  A  L’APPEL  D’OFFRE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9 réponses (dont 1 belge et 1 allemande)</a:t>
            </a:r>
          </a:p>
          <a:p>
            <a:pPr defTabSz="180000">
              <a:buFontTx/>
              <a:buChar char="-"/>
            </a:pPr>
            <a:r>
              <a:rPr lang="fr-FR" dirty="0" smtClean="0"/>
              <a:t> Toutes les entreprises avec le même profil : fabrication d’enceintes sous pression de 	grandes dimensions</a:t>
            </a:r>
          </a:p>
          <a:p>
            <a:pPr>
              <a:buFontTx/>
              <a:buChar char="-"/>
            </a:pPr>
            <a:r>
              <a:rPr lang="fr-FR" dirty="0" smtClean="0"/>
              <a:t> 7 entreprises françaises connues, dont 4 visitées lors de la prospection pour les triplets</a:t>
            </a:r>
          </a:p>
          <a:p>
            <a:pPr defTabSz="180000">
              <a:buFontTx/>
              <a:buChar char="-"/>
            </a:pPr>
            <a:r>
              <a:rPr lang="fr-FR" dirty="0" smtClean="0"/>
              <a:t> 3 éliminées pour vices de procédure (absence de documents ou de signature  	électronique)</a:t>
            </a:r>
          </a:p>
          <a:p>
            <a:pPr>
              <a:buFontTx/>
              <a:buChar char="-"/>
            </a:pPr>
            <a:r>
              <a:rPr lang="fr-FR" dirty="0" smtClean="0"/>
              <a:t> 6 réponses analysées et notées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144000" y="571481"/>
            <a:ext cx="0" cy="6286519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285720" y="180000"/>
            <a:ext cx="8858280" cy="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2000" y="72000"/>
            <a:ext cx="12827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4" name="Image 1"/>
          <p:cNvPicPr>
            <a:picLocks noChangeAspect="1" noChangeArrowheads="1"/>
          </p:cNvPicPr>
          <p:nvPr/>
        </p:nvPicPr>
        <p:blipFill>
          <a:blip r:embed="rId2"/>
          <a:srcRect l="5510" t="2988" r="6612" b="8965"/>
          <a:stretch>
            <a:fillRect/>
          </a:stretch>
        </p:blipFill>
        <p:spPr bwMode="auto">
          <a:xfrm>
            <a:off x="216000" y="144000"/>
            <a:ext cx="1004888" cy="6572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714480" y="457200"/>
            <a:ext cx="721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49263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WordArt 9" descr="Institut de Physique Nucléaire d'Orsay"/>
          <p:cNvSpPr>
            <a:spLocks noChangeArrowheads="1" noChangeShapeType="1" noTextEdit="1"/>
          </p:cNvSpPr>
          <p:nvPr/>
        </p:nvSpPr>
        <p:spPr bwMode="auto">
          <a:xfrm rot="16200000">
            <a:off x="-2142000" y="3780000"/>
            <a:ext cx="4572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fr-FR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Institut de Physique Nucléaire d'Orsay</a:t>
            </a:r>
            <a:endParaRPr lang="fr-FR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0" name="Arrondir un rectangle à un seul coin 29"/>
          <p:cNvSpPr/>
          <p:nvPr/>
        </p:nvSpPr>
        <p:spPr>
          <a:xfrm>
            <a:off x="288000" y="1000108"/>
            <a:ext cx="8874000" cy="5864400"/>
          </a:xfrm>
          <a:prstGeom prst="round1Rect">
            <a:avLst>
              <a:gd name="adj" fmla="val 4797"/>
            </a:avLst>
          </a:prstGeom>
          <a:solidFill>
            <a:schemeClr val="bg1"/>
          </a:solidFill>
          <a:ln w="0"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rondir un rectangle à un seul coin 28"/>
          <p:cNvSpPr/>
          <p:nvPr/>
        </p:nvSpPr>
        <p:spPr>
          <a:xfrm>
            <a:off x="6286512" y="6264000"/>
            <a:ext cx="2869200" cy="594000"/>
          </a:xfrm>
          <a:prstGeom prst="round1Rect">
            <a:avLst/>
          </a:prstGeom>
          <a:solidFill>
            <a:schemeClr val="accent1"/>
          </a:solidFill>
          <a:ln w="0"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172000" y="6336000"/>
            <a:ext cx="9144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Image 9" descr="LogoUPS11_150p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0000" y="6444000"/>
            <a:ext cx="736600" cy="244475"/>
          </a:xfrm>
          <a:prstGeom prst="rect">
            <a:avLst/>
          </a:prstGeom>
          <a:noFill/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72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Image 7" descr="logoIN2P3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000" y="6372000"/>
            <a:ext cx="531813" cy="379412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Image 5" descr="CNRSfr-grand.jpg"/>
          <p:cNvPicPr>
            <a:picLocks noChangeAspect="1" noChangeArrowheads="1"/>
          </p:cNvPicPr>
          <p:nvPr/>
        </p:nvPicPr>
        <p:blipFill>
          <a:blip r:embed="rId5"/>
          <a:srcRect t="-33746" b="-11249"/>
          <a:stretch>
            <a:fillRect/>
          </a:stretch>
        </p:blipFill>
        <p:spPr bwMode="auto">
          <a:xfrm>
            <a:off x="6624000" y="6282000"/>
            <a:ext cx="328613" cy="488950"/>
          </a:xfrm>
          <a:prstGeom prst="rect">
            <a:avLst/>
          </a:prstGeom>
          <a:noFill/>
        </p:spPr>
      </p:pic>
      <p:sp>
        <p:nvSpPr>
          <p:cNvPr id="28" name="Arrondir un rectangle à un seul coin 27"/>
          <p:cNvSpPr/>
          <p:nvPr/>
        </p:nvSpPr>
        <p:spPr>
          <a:xfrm>
            <a:off x="1476000" y="285728"/>
            <a:ext cx="7682400" cy="928694"/>
          </a:xfrm>
          <a:prstGeom prst="round1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1548000" y="357166"/>
            <a:ext cx="7488000" cy="642942"/>
          </a:xfrm>
          <a:prstGeom prst="roundRect">
            <a:avLst>
              <a:gd name="adj" fmla="val 14868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714480" y="428604"/>
            <a:ext cx="7143800" cy="469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A.T. n°5  –  Réalisation enceintes à vide de rechange</a:t>
            </a:r>
            <a:endParaRPr lang="fr-FR" sz="2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58" y="648866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CERN  CSP n°4 du 25 novembre 2010 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929322" y="65008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37C41B7-B11A-4675-B543-5DEE4AE622F3}" type="slidenum">
              <a:rPr lang="fr-FR" smtClean="0"/>
              <a:pPr algn="r"/>
              <a:t>8</a:t>
            </a:fld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28596" y="1071546"/>
            <a:ext cx="87154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RESULTAT  DE  LA  SELECTION  ET  CONSEQUENCES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pPr defTabSz="180000">
              <a:buFontTx/>
              <a:buChar char="-"/>
            </a:pPr>
            <a:r>
              <a:rPr lang="fr-FR" dirty="0" smtClean="0"/>
              <a:t> Au vu des 2 meilleures offres de prix, achat de 2 enceintes SSS-MS et d’une pour cryostat 	de connexion</a:t>
            </a:r>
          </a:p>
          <a:p>
            <a:pPr>
              <a:buFontTx/>
              <a:buChar char="-"/>
            </a:pPr>
            <a:r>
              <a:rPr lang="fr-FR" dirty="0" smtClean="0"/>
              <a:t> Choix de l’entreprise CMI (Angers) pour un total de 248K€</a:t>
            </a:r>
          </a:p>
          <a:p>
            <a:pPr>
              <a:buFontTx/>
              <a:buChar char="-"/>
            </a:pPr>
            <a:r>
              <a:rPr lang="fr-FR" dirty="0" smtClean="0"/>
              <a:t> Rallonge prévue de 38K€ par rapport à la somme initiale de 210K€</a:t>
            </a:r>
          </a:p>
          <a:p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 flipH="1">
            <a:off x="144000" y="571481"/>
            <a:ext cx="0" cy="6286519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ShapeType="1"/>
          </p:cNvSpPr>
          <p:nvPr/>
        </p:nvSpPr>
        <p:spPr bwMode="auto">
          <a:xfrm>
            <a:off x="285720" y="180000"/>
            <a:ext cx="8858280" cy="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2000" y="72000"/>
            <a:ext cx="12827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4" name="Image 1"/>
          <p:cNvPicPr>
            <a:picLocks noChangeAspect="1" noChangeArrowheads="1"/>
          </p:cNvPicPr>
          <p:nvPr/>
        </p:nvPicPr>
        <p:blipFill>
          <a:blip r:embed="rId2"/>
          <a:srcRect l="5510" t="2988" r="6612" b="8965"/>
          <a:stretch>
            <a:fillRect/>
          </a:stretch>
        </p:blipFill>
        <p:spPr bwMode="auto">
          <a:xfrm>
            <a:off x="216000" y="144000"/>
            <a:ext cx="1004888" cy="65722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714480" y="457200"/>
            <a:ext cx="721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449263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WordArt 9" descr="Institut de Physique Nucléaire d'Orsay"/>
          <p:cNvSpPr>
            <a:spLocks noChangeArrowheads="1" noChangeShapeType="1" noTextEdit="1"/>
          </p:cNvSpPr>
          <p:nvPr/>
        </p:nvSpPr>
        <p:spPr bwMode="auto">
          <a:xfrm rot="16200000">
            <a:off x="-2142000" y="3780000"/>
            <a:ext cx="4572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fr-FR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Institut de Physique Nucléaire d'Orsay</a:t>
            </a:r>
            <a:endParaRPr lang="fr-FR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0" name="Arrondir un rectangle à un seul coin 29"/>
          <p:cNvSpPr/>
          <p:nvPr/>
        </p:nvSpPr>
        <p:spPr>
          <a:xfrm>
            <a:off x="288000" y="1000108"/>
            <a:ext cx="8874000" cy="5864400"/>
          </a:xfrm>
          <a:prstGeom prst="round1Rect">
            <a:avLst>
              <a:gd name="adj" fmla="val 4797"/>
            </a:avLst>
          </a:prstGeom>
          <a:solidFill>
            <a:schemeClr val="bg1"/>
          </a:solidFill>
          <a:ln w="0"/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rondir un rectangle à un seul coin 28"/>
          <p:cNvSpPr/>
          <p:nvPr/>
        </p:nvSpPr>
        <p:spPr>
          <a:xfrm>
            <a:off x="6286512" y="6264000"/>
            <a:ext cx="2869200" cy="594000"/>
          </a:xfrm>
          <a:prstGeom prst="round1Rect">
            <a:avLst/>
          </a:prstGeom>
          <a:solidFill>
            <a:schemeClr val="accent1"/>
          </a:solidFill>
          <a:ln w="0"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172000" y="6336000"/>
            <a:ext cx="9144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4" name="Image 9" descr="LogoUPS11_150p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0000" y="6444000"/>
            <a:ext cx="736600" cy="244475"/>
          </a:xfrm>
          <a:prstGeom prst="rect">
            <a:avLst/>
          </a:prstGeom>
          <a:noFill/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72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Image 7" descr="logoIN2P3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000" y="6372000"/>
            <a:ext cx="531813" cy="379412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72000" y="6336000"/>
            <a:ext cx="8001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5" name="Image 5" descr="CNRSfr-grand.jpg"/>
          <p:cNvPicPr>
            <a:picLocks noChangeAspect="1" noChangeArrowheads="1"/>
          </p:cNvPicPr>
          <p:nvPr/>
        </p:nvPicPr>
        <p:blipFill>
          <a:blip r:embed="rId5"/>
          <a:srcRect t="-33746" b="-11249"/>
          <a:stretch>
            <a:fillRect/>
          </a:stretch>
        </p:blipFill>
        <p:spPr bwMode="auto">
          <a:xfrm>
            <a:off x="6624000" y="6282000"/>
            <a:ext cx="328613" cy="488950"/>
          </a:xfrm>
          <a:prstGeom prst="rect">
            <a:avLst/>
          </a:prstGeom>
          <a:noFill/>
        </p:spPr>
      </p:pic>
      <p:sp>
        <p:nvSpPr>
          <p:cNvPr id="28" name="Arrondir un rectangle à un seul coin 27"/>
          <p:cNvSpPr/>
          <p:nvPr/>
        </p:nvSpPr>
        <p:spPr>
          <a:xfrm>
            <a:off x="1476000" y="285728"/>
            <a:ext cx="7682400" cy="928694"/>
          </a:xfrm>
          <a:prstGeom prst="round1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1548000" y="357166"/>
            <a:ext cx="7488000" cy="642942"/>
          </a:xfrm>
          <a:prstGeom prst="roundRect">
            <a:avLst>
              <a:gd name="adj" fmla="val 14868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1714480" y="428604"/>
            <a:ext cx="7143800" cy="469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A.T. n°5  –  Réalisation enceintes à vide de rechange</a:t>
            </a:r>
            <a:endParaRPr lang="fr-FR" sz="2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357158" y="648866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CERN  CSP n°4 du 25 novembre 2010 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5929322" y="65008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37C41B7-B11A-4675-B543-5DEE4AE622F3}" type="slidenum">
              <a:rPr lang="fr-FR" smtClean="0"/>
              <a:pPr algn="r"/>
              <a:t>9</a:t>
            </a:fld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28596" y="1071546"/>
            <a:ext cx="87154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CHOIX  DE  CMI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pPr defTabSz="180000">
              <a:buFontTx/>
              <a:buChar char="-"/>
            </a:pPr>
            <a:r>
              <a:rPr lang="fr-FR" dirty="0" smtClean="0"/>
              <a:t> Entreprise visitée lors de la consultation pour l’upgrade des triplets</a:t>
            </a:r>
          </a:p>
          <a:p>
            <a:pPr defTabSz="180000">
              <a:buFontTx/>
              <a:buChar char="-"/>
            </a:pPr>
            <a:r>
              <a:rPr lang="fr-FR" dirty="0" smtClean="0"/>
              <a:t> Bonne impression à l’occasion de cette visite</a:t>
            </a:r>
          </a:p>
          <a:p>
            <a:pPr defTabSz="180000">
              <a:buFontTx/>
              <a:buChar char="-"/>
            </a:pPr>
            <a:r>
              <a:rPr lang="fr-FR" dirty="0" smtClean="0"/>
              <a:t> Deuxième entreprise la moins chère (+ 6K€)</a:t>
            </a:r>
          </a:p>
          <a:p>
            <a:pPr defTabSz="180000">
              <a:buFontTx/>
              <a:buChar char="-"/>
            </a:pPr>
            <a:r>
              <a:rPr lang="fr-FR" dirty="0" smtClean="0"/>
              <a:t> Organisation qualité très rigoureuse</a:t>
            </a:r>
          </a:p>
          <a:p>
            <a:pPr defTabSz="180000">
              <a:buFontTx/>
              <a:buChar char="-"/>
            </a:pPr>
            <a:r>
              <a:rPr lang="fr-FR" dirty="0" smtClean="0"/>
              <a:t> Moyens d’études et de suivi d’affaire très fournis</a:t>
            </a:r>
          </a:p>
          <a:p>
            <a:pPr defTabSz="180000">
              <a:buFontTx/>
              <a:buChar char="-"/>
            </a:pPr>
            <a:r>
              <a:rPr lang="fr-FR" dirty="0" smtClean="0"/>
              <a:t> Equipements de fabrication performants.</a:t>
            </a:r>
          </a:p>
          <a:p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ésentation BE Tra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BE Trame</Template>
  <TotalTime>821</TotalTime>
  <Words>711</Words>
  <Application>Microsoft Office PowerPoint</Application>
  <PresentationFormat>Affichage à l'écran (4:3)</PresentationFormat>
  <Paragraphs>330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Présentation BE Trame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Gilles OLIVIER</dc:creator>
  <cp:lastModifiedBy>Gilles OLIVIER</cp:lastModifiedBy>
  <cp:revision>67</cp:revision>
  <dcterms:created xsi:type="dcterms:W3CDTF">2010-09-16T11:34:18Z</dcterms:created>
  <dcterms:modified xsi:type="dcterms:W3CDTF">2010-11-24T09:37:15Z</dcterms:modified>
</cp:coreProperties>
</file>