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8"/>
  </p:notesMasterIdLst>
  <p:handoutMasterIdLst>
    <p:handoutMasterId r:id="rId9"/>
  </p:handoutMasterIdLst>
  <p:sldIdLst>
    <p:sldId id="258" r:id="rId3"/>
    <p:sldId id="263" r:id="rId4"/>
    <p:sldId id="260" r:id="rId5"/>
    <p:sldId id="261" r:id="rId6"/>
    <p:sldId id="262" r:id="rId7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652DE"/>
    <a:srgbClr val="CC0000"/>
    <a:srgbClr val="FF3300"/>
    <a:srgbClr val="009900"/>
    <a:srgbClr val="1F3361"/>
    <a:srgbClr val="1C2A64"/>
    <a:srgbClr val="23415D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3" autoAdjust="0"/>
    <p:restoredTop sz="79831" autoAdjust="0"/>
  </p:normalViewPr>
  <p:slideViewPr>
    <p:cSldViewPr snapToGrid="0">
      <p:cViewPr>
        <p:scale>
          <a:sx n="66" d="100"/>
          <a:sy n="66" d="100"/>
        </p:scale>
        <p:origin x="-1422" y="-354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6D7C8C6-23AC-4292-A392-B187965B8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9D9F617-78CF-4B25-9CD9-C4B15FF79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8D35D9-8649-46CA-9166-1CA18C30859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8D35D9-8649-46CA-9166-1CA18C30859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8D35D9-8649-46CA-9166-1CA18C30859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8D35D9-8649-46CA-9166-1CA18C30859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8D35D9-8649-46CA-9166-1CA18C30859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96838"/>
            <a:ext cx="7678738" cy="73150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1190625"/>
            <a:ext cx="8677275" cy="5240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5BA76040-8EC6-49EE-A0CE-8E4A961F5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662BBE96-DE53-4802-97AD-9C26E8CBD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96838"/>
            <a:ext cx="7678738" cy="9048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6700" y="1190625"/>
            <a:ext cx="4262438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D26851DE-6408-4C66-A0AA-F87D520E3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5C504-531A-46E0-93AA-509DA068F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6656C-8621-4CB6-86FC-E4860AA56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8D0E-5C50-4839-9F0F-26F8A11F8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56D4F-1431-440B-8B13-A0BF0FAEE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A671F-2859-4B2B-A53D-0F539AA5B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60525-0188-4382-9652-DC5DC1A07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1C668-892D-4EC3-BE16-E839E14BA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96838"/>
            <a:ext cx="7678738" cy="73150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190625"/>
            <a:ext cx="8677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13255ABC-D1C9-4B9C-B9EF-0E8889B2E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B2AA1-A957-4E88-B59B-74DD786F9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17076-A66F-4BCB-A12F-D6D34F58B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6345F-64BD-4DBD-8AFA-FD120F974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B2264-9BED-454A-A8B9-51346549B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209AFB1F-35C5-4064-9E70-6E0DE563E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96838"/>
            <a:ext cx="7678738" cy="73150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347D654F-1D7E-4131-BF0D-0795F422B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BEF59701-08B6-4AE1-8601-D04512EF1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96838"/>
            <a:ext cx="7678738" cy="73150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44B1FD6C-B708-4C8E-AE13-FADD499ABE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C908E620-3BEB-438E-9F23-A72373C29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D4B18113-FED2-4822-B3CF-0C76FB7EA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72250" y="6524625"/>
            <a:ext cx="2362200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Todesco - Superconducting magnets </a:t>
            </a:r>
            <a:fld id="{912CE99C-66BC-4E63-8679-0134682C6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13"/>
          <p:cNvPicPr>
            <a:picLocks noChangeAspect="1" noChangeArrowheads="1"/>
          </p:cNvPicPr>
          <p:nvPr userDrawn="1"/>
        </p:nvPicPr>
        <p:blipFill>
          <a:blip r:embed="rId14" cstate="print"/>
          <a:srcRect r="1060" b="1387"/>
          <a:stretch>
            <a:fillRect/>
          </a:stretch>
        </p:blipFill>
        <p:spPr bwMode="auto">
          <a:xfrm>
            <a:off x="0" y="0"/>
            <a:ext cx="449943" cy="45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9390"/>
          <a:stretch>
            <a:fillRect/>
          </a:stretch>
        </p:blipFill>
        <p:spPr bwMode="auto">
          <a:xfrm>
            <a:off x="478971" y="0"/>
            <a:ext cx="8665029" cy="47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0800" dir="5400000" sx="1000" sy="1000" algn="ctr" rotWithShape="0">
              <a:srgbClr val="000000"/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0" y="6673334"/>
            <a:ext cx="9144000" cy="18466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tIns="0" bIns="0" rtlCol="0">
            <a:spAutoFit/>
          </a:bodyPr>
          <a:lstStyle/>
          <a:p>
            <a:r>
              <a:rPr lang="en-US" sz="1200" dirty="0" smtClean="0"/>
              <a:t>Dominique Bodart	                            CSP: Accord</a:t>
            </a:r>
            <a:r>
              <a:rPr lang="en-US" sz="1200" baseline="0" dirty="0" smtClean="0"/>
              <a:t> Technique</a:t>
            </a:r>
            <a:r>
              <a:rPr lang="en-US" sz="1200" dirty="0" smtClean="0"/>
              <a:t> N° 5</a:t>
            </a:r>
            <a:r>
              <a:rPr lang="en-US" sz="1200" baseline="0" dirty="0" smtClean="0"/>
              <a:t>                    	                    CERN,  25 </a:t>
            </a:r>
            <a:r>
              <a:rPr lang="en-US" sz="1200" baseline="0" dirty="0" err="1" smtClean="0"/>
              <a:t>novembre</a:t>
            </a:r>
            <a:r>
              <a:rPr lang="en-US" sz="1200" baseline="0" dirty="0" smtClean="0"/>
              <a:t> 2010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4" r:id="rId1"/>
    <p:sldLayoutId id="2147485386" r:id="rId2"/>
    <p:sldLayoutId id="2147485387" r:id="rId3"/>
    <p:sldLayoutId id="2147485388" r:id="rId4"/>
    <p:sldLayoutId id="2147485389" r:id="rId5"/>
    <p:sldLayoutId id="2147485390" r:id="rId6"/>
    <p:sldLayoutId id="2147485391" r:id="rId7"/>
    <p:sldLayoutId id="2147485392" r:id="rId8"/>
    <p:sldLayoutId id="2147485393" r:id="rId9"/>
    <p:sldLayoutId id="2147485394" r:id="rId10"/>
    <p:sldLayoutId id="2147485395" r:id="rId11"/>
    <p:sldLayoutId id="2147485396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8"/>
        </a:buBlip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9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C8A36CD-74D8-4FE4-899F-1269F44CD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5" r:id="rId1"/>
    <p:sldLayoutId id="2147485376" r:id="rId2"/>
    <p:sldLayoutId id="2147485377" r:id="rId3"/>
    <p:sldLayoutId id="2147485378" r:id="rId4"/>
    <p:sldLayoutId id="2147485379" r:id="rId5"/>
    <p:sldLayoutId id="2147485380" r:id="rId6"/>
    <p:sldLayoutId id="2147485381" r:id="rId7"/>
    <p:sldLayoutId id="2147485382" r:id="rId8"/>
    <p:sldLayoutId id="2147485383" r:id="rId9"/>
    <p:sldLayoutId id="2147485384" r:id="rId10"/>
    <p:sldLayoutId id="214748538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15925" y="0"/>
            <a:ext cx="8348663" cy="435429"/>
          </a:xfrm>
          <a:noFill/>
          <a:ln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000" b="1" dirty="0" smtClean="0">
                <a:solidFill>
                  <a:schemeClr val="tx1"/>
                </a:solidFill>
              </a:rPr>
              <a:t>Accord Technique N° 5 : </a:t>
            </a:r>
            <a:r>
              <a:rPr lang="en-US" sz="3000" b="1" dirty="0" err="1" smtClean="0">
                <a:solidFill>
                  <a:schemeClr val="tx1"/>
                </a:solidFill>
              </a:rPr>
              <a:t>vue</a:t>
            </a:r>
            <a:r>
              <a:rPr lang="en-US" sz="3000" b="1" dirty="0" smtClean="0">
                <a:solidFill>
                  <a:schemeClr val="tx1"/>
                </a:solidFill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</a:rPr>
              <a:t>d’ensemble</a:t>
            </a:r>
            <a:endParaRPr lang="en-US" sz="3000" b="1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25714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i="1" dirty="0" smtClean="0"/>
              <a:t>Etudes d’accélérateurs et fournitures</a:t>
            </a:r>
          </a:p>
          <a:p>
            <a:pPr algn="ctr"/>
            <a:endParaRPr lang="fr-CH" dirty="0" smtClean="0"/>
          </a:p>
          <a:p>
            <a:pPr algn="just">
              <a:lnSpc>
                <a:spcPct val="150000"/>
              </a:lnSpc>
            </a:pPr>
            <a:r>
              <a:rPr lang="fr-CH" sz="1600" dirty="0" smtClean="0">
                <a:latin typeface="Palatino Linotype" pitchFamily="18" charset="0"/>
              </a:rPr>
              <a:t>La contribution  du </a:t>
            </a:r>
            <a:r>
              <a:rPr lang="fr-FR" sz="1600" dirty="0" smtClean="0">
                <a:latin typeface="Palatino Linotype" pitchFamily="18" charset="0"/>
              </a:rPr>
              <a:t>CNRS/IN2P3 comprend la participation à la consolidation du complexe des accélérateurs du CERN, et en particulier: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1600" dirty="0" smtClean="0">
                <a:latin typeface="Palatino Linotype" pitchFamily="18" charset="0"/>
              </a:rPr>
              <a:t> de l’accélérateur PS, entré en fonction en 1959</a:t>
            </a:r>
            <a:r>
              <a:rPr lang="fr-CH" sz="1600" dirty="0" smtClean="0">
                <a:latin typeface="Palatino Linotype" pitchFamily="18" charset="0"/>
              </a:rPr>
              <a:t>, par: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fr-CH" sz="1600" dirty="0" smtClean="0">
                <a:latin typeface="Palatino Linotype" pitchFamily="18" charset="0"/>
              </a:rPr>
              <a:t> l’approvisionnement de 30 jeux de bobines de correction des aimants principaux du PS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fr-CH" sz="1600" dirty="0" smtClean="0">
                <a:latin typeface="Palatino Linotype" pitchFamily="18" charset="0"/>
              </a:rPr>
              <a:t> l’étude de la maille optique du futur accélérateur PS2  </a:t>
            </a:r>
            <a:endParaRPr lang="fr-CH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fr-CH" sz="1600" dirty="0" smtClean="0">
                <a:latin typeface="Palatino Linotype" pitchFamily="18" charset="0"/>
              </a:rPr>
              <a:t> du LHC, par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fr-CH" sz="1600" dirty="0" smtClean="0">
                <a:latin typeface="Palatino Linotype" pitchFamily="18" charset="0"/>
              </a:rPr>
              <a:t> l’approvisionnement de cryostats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fr-CH" sz="1600" dirty="0" smtClean="0">
                <a:latin typeface="Palatino Linotype" pitchFamily="18" charset="0"/>
              </a:rPr>
              <a:t> la conception de la consolidation des cryostats de connexion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15925" y="0"/>
            <a:ext cx="8348663" cy="435429"/>
          </a:xfrm>
          <a:noFill/>
          <a:ln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000" b="1" dirty="0" smtClean="0">
                <a:solidFill>
                  <a:schemeClr val="tx1"/>
                </a:solidFill>
              </a:rPr>
              <a:t>Agreement N° 5/1 : PS2 Linear Lattice 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53143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			November 2009</a:t>
            </a:r>
          </a:p>
          <a:p>
            <a:r>
              <a:rPr lang="en-US" dirty="0" smtClean="0"/>
              <a:t>End 			December 2010</a:t>
            </a:r>
          </a:p>
          <a:p>
            <a:r>
              <a:rPr lang="en-US" dirty="0" smtClean="0"/>
              <a:t>Human resources	4.8 </a:t>
            </a:r>
            <a:r>
              <a:rPr lang="en-US" dirty="0" err="1" smtClean="0"/>
              <a:t>man</a:t>
            </a:r>
            <a:r>
              <a:rPr lang="en-US" dirty="0" err="1" smtClean="0">
                <a:sym typeface="Symbol"/>
              </a:rPr>
              <a:t></a:t>
            </a:r>
            <a:r>
              <a:rPr lang="en-US" dirty="0" err="1" smtClean="0"/>
              <a:t>months</a:t>
            </a:r>
            <a:endParaRPr lang="en-US" dirty="0" smtClean="0"/>
          </a:p>
          <a:p>
            <a:r>
              <a:rPr lang="en-US" dirty="0" smtClean="0"/>
              <a:t>Financial resources	0</a:t>
            </a:r>
          </a:p>
          <a:p>
            <a:r>
              <a:rPr lang="en-US" dirty="0" smtClean="0"/>
              <a:t>Responsible		</a:t>
            </a:r>
            <a:r>
              <a:rPr lang="it-IT" dirty="0" smtClean="0"/>
              <a:t>A.Tkatchenko</a:t>
            </a:r>
            <a:r>
              <a:rPr lang="en-US" dirty="0" smtClean="0"/>
              <a:t> &amp; </a:t>
            </a:r>
            <a:r>
              <a:rPr lang="en-US" dirty="0" err="1" smtClean="0"/>
              <a:t>M.Benedikt</a:t>
            </a:r>
            <a:r>
              <a:rPr lang="en-US" dirty="0" smtClean="0"/>
              <a:t> (CERN)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2601685"/>
          <a:ext cx="8752116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28"/>
                <a:gridCol w="1371075"/>
                <a:gridCol w="4499428"/>
                <a:gridCol w="21190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Comparative analysis of optics variants for PS2 NCM lattices and identification of preferred 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preferred NCM lattice has been identified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January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Contribution to PS2 final</a:t>
                      </a:r>
                      <a:r>
                        <a:rPr lang="en-US" baseline="0" dirty="0" smtClean="0"/>
                        <a:t> report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 defined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96388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Considering the present strategy for the upgrade of the CERN injectors, a potential contribution to the PS2 CDR needs to be discussed. </a:t>
            </a:r>
          </a:p>
          <a:p>
            <a:endParaRPr lang="en-US" sz="2000" dirty="0" smtClean="0"/>
          </a:p>
          <a:p>
            <a:pPr algn="ctr"/>
            <a:r>
              <a:rPr lang="en-US" sz="2000" dirty="0" smtClean="0"/>
              <a:t>The total amount of human resources spent up to now was </a:t>
            </a:r>
            <a:r>
              <a:rPr lang="en-US" sz="2000" dirty="0" smtClean="0">
                <a:solidFill>
                  <a:srgbClr val="FF0000"/>
                </a:solidFill>
              </a:rPr>
              <a:t>2.0 </a:t>
            </a:r>
            <a:r>
              <a:rPr lang="en-US" sz="2000" dirty="0" err="1" smtClean="0">
                <a:solidFill>
                  <a:srgbClr val="FF0000"/>
                </a:solidFill>
              </a:rPr>
              <a:t>man·months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15925" y="0"/>
            <a:ext cx="8348663" cy="435429"/>
          </a:xfrm>
          <a:noFill/>
          <a:ln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000" b="1" dirty="0" smtClean="0">
                <a:solidFill>
                  <a:schemeClr val="tx1"/>
                </a:solidFill>
              </a:rPr>
              <a:t>Agreement N° 5/2 : PFWs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53143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			September 2009</a:t>
            </a:r>
          </a:p>
          <a:p>
            <a:r>
              <a:rPr lang="en-US" dirty="0" smtClean="0"/>
              <a:t>End 			December 2010</a:t>
            </a:r>
          </a:p>
          <a:p>
            <a:r>
              <a:rPr lang="en-US" dirty="0" smtClean="0"/>
              <a:t>Human resources	11 </a:t>
            </a:r>
            <a:r>
              <a:rPr lang="en-US" dirty="0" err="1" smtClean="0"/>
              <a:t>man</a:t>
            </a:r>
            <a:r>
              <a:rPr lang="en-US" dirty="0" err="1" smtClean="0">
                <a:sym typeface="Symbol"/>
              </a:rPr>
              <a:t></a:t>
            </a:r>
            <a:r>
              <a:rPr lang="en-US" dirty="0" err="1" smtClean="0"/>
              <a:t>months</a:t>
            </a:r>
            <a:endParaRPr lang="en-US" dirty="0" smtClean="0"/>
          </a:p>
          <a:p>
            <a:r>
              <a:rPr lang="en-US" dirty="0" smtClean="0"/>
              <a:t>Financial resources	750 </a:t>
            </a:r>
            <a:r>
              <a:rPr lang="en-US" dirty="0" err="1" smtClean="0"/>
              <a:t>kEuros</a:t>
            </a:r>
            <a:endParaRPr lang="en-US" dirty="0" smtClean="0"/>
          </a:p>
          <a:p>
            <a:r>
              <a:rPr lang="en-US" dirty="0" smtClean="0"/>
              <a:t>Responsible		</a:t>
            </a:r>
            <a:r>
              <a:rPr lang="en-US" dirty="0" err="1" smtClean="0"/>
              <a:t>E.Froidefond</a:t>
            </a:r>
            <a:r>
              <a:rPr lang="en-US" dirty="0" smtClean="0"/>
              <a:t> (CNRS) &amp; </a:t>
            </a:r>
            <a:r>
              <a:rPr lang="en-US" dirty="0" err="1" smtClean="0"/>
              <a:t>D.Bodart</a:t>
            </a:r>
            <a:r>
              <a:rPr lang="en-US" dirty="0" smtClean="0"/>
              <a:t> (CERN)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4172" y="2746828"/>
          <a:ext cx="8752116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28"/>
                <a:gridCol w="1371075"/>
                <a:gridCol w="4499428"/>
                <a:gridCol w="21190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 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Signature of contract with manufacturer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March 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 </a:t>
                      </a:r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Delivery </a:t>
                      </a:r>
                      <a:r>
                        <a:rPr lang="en-US" baseline="0" dirty="0" smtClean="0"/>
                        <a:t> &amp;</a:t>
                      </a:r>
                      <a:r>
                        <a:rPr lang="en-US" dirty="0" smtClean="0"/>
                        <a:t> tests of 5 pre-series coils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Delivery &amp; tests of 8 coils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End</a:t>
                      </a:r>
                      <a:r>
                        <a:rPr lang="en-US" baseline="0" dirty="0" smtClean="0"/>
                        <a:t> of deliveries: in total 30 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Procurement of  a Reception Test Bench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 2010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6400" y="5704114"/>
            <a:ext cx="8215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err="1" smtClean="0"/>
              <a:t>Technical</a:t>
            </a:r>
            <a:r>
              <a:rPr lang="fr-CH" sz="1800" dirty="0" smtClean="0"/>
              <a:t> </a:t>
            </a:r>
            <a:r>
              <a:rPr lang="fr-CH" sz="1800" dirty="0" err="1" smtClean="0"/>
              <a:t>status</a:t>
            </a:r>
            <a:r>
              <a:rPr lang="fr-CH" sz="1800" dirty="0" smtClean="0"/>
              <a:t> of the </a:t>
            </a:r>
            <a:r>
              <a:rPr lang="fr-CH" sz="1800" dirty="0" err="1" smtClean="0"/>
              <a:t>project</a:t>
            </a:r>
            <a:r>
              <a:rPr lang="fr-CH" sz="1800" dirty="0" smtClean="0"/>
              <a:t> </a:t>
            </a:r>
            <a:r>
              <a:rPr lang="fr-CH" sz="1800" dirty="0" err="1" smtClean="0"/>
              <a:t>is</a:t>
            </a:r>
            <a:r>
              <a:rPr lang="fr-CH" sz="1800" dirty="0" smtClean="0"/>
              <a:t> </a:t>
            </a:r>
            <a:r>
              <a:rPr lang="fr-CH" sz="1800" dirty="0" err="1" smtClean="0"/>
              <a:t>promising</a:t>
            </a:r>
            <a:endParaRPr lang="fr-CH" sz="1800" dirty="0" smtClean="0"/>
          </a:p>
          <a:p>
            <a:r>
              <a:rPr lang="fr-CH" sz="1800" dirty="0" smtClean="0"/>
              <a:t>The </a:t>
            </a:r>
            <a:r>
              <a:rPr lang="fr-CH" sz="1800" dirty="0" err="1" smtClean="0"/>
              <a:t>availability</a:t>
            </a:r>
            <a:r>
              <a:rPr lang="fr-CH" sz="1800" dirty="0" smtClean="0"/>
              <a:t> of the Test </a:t>
            </a:r>
            <a:r>
              <a:rPr lang="fr-CH" sz="1800" dirty="0" err="1" smtClean="0"/>
              <a:t>Bench</a:t>
            </a:r>
            <a:r>
              <a:rPr lang="fr-CH" sz="1800" dirty="0" smtClean="0"/>
              <a:t> </a:t>
            </a:r>
            <a:r>
              <a:rPr lang="fr-CH" sz="1800" dirty="0" err="1" smtClean="0"/>
              <a:t>is</a:t>
            </a:r>
            <a:r>
              <a:rPr lang="fr-CH" sz="1800" dirty="0" smtClean="0"/>
              <a:t> </a:t>
            </a:r>
            <a:r>
              <a:rPr lang="fr-CH" sz="1800" dirty="0" err="1" smtClean="0"/>
              <a:t>needed</a:t>
            </a:r>
            <a:r>
              <a:rPr lang="fr-CH" sz="1800" dirty="0" smtClean="0"/>
              <a:t> by Jan 2011</a:t>
            </a: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15925" y="0"/>
            <a:ext cx="8348663" cy="435429"/>
          </a:xfrm>
          <a:noFill/>
          <a:ln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b="1" dirty="0" smtClean="0">
                <a:solidFill>
                  <a:schemeClr val="tx1"/>
                </a:solidFill>
              </a:rPr>
              <a:t>Agreement N° 5/3 : LHC spare Vacuum Vessels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53143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			June 2010 </a:t>
            </a:r>
          </a:p>
          <a:p>
            <a:r>
              <a:rPr lang="en-US" dirty="0" smtClean="0"/>
              <a:t>End 			December 2011</a:t>
            </a:r>
          </a:p>
          <a:p>
            <a:r>
              <a:rPr lang="en-US" dirty="0" smtClean="0"/>
              <a:t>Human resources	3 </a:t>
            </a:r>
            <a:r>
              <a:rPr lang="en-US" dirty="0" err="1" smtClean="0"/>
              <a:t>man.months</a:t>
            </a:r>
            <a:endParaRPr lang="en-US" dirty="0" smtClean="0"/>
          </a:p>
          <a:p>
            <a:r>
              <a:rPr lang="en-US" dirty="0" smtClean="0"/>
              <a:t>Financial resources	208 </a:t>
            </a:r>
            <a:r>
              <a:rPr lang="en-US" dirty="0" err="1" smtClean="0"/>
              <a:t>kEuros</a:t>
            </a:r>
            <a:endParaRPr lang="en-US" dirty="0" smtClean="0"/>
          </a:p>
          <a:p>
            <a:r>
              <a:rPr lang="en-US" dirty="0" smtClean="0"/>
              <a:t>Responsible		</a:t>
            </a:r>
            <a:r>
              <a:rPr lang="en-US" dirty="0" err="1" smtClean="0"/>
              <a:t>G.Olivier</a:t>
            </a:r>
            <a:r>
              <a:rPr lang="en-US" dirty="0" smtClean="0"/>
              <a:t> (CNRS), </a:t>
            </a:r>
            <a:r>
              <a:rPr lang="en-US" dirty="0" err="1" smtClean="0"/>
              <a:t>L.R.Williams</a:t>
            </a:r>
            <a:r>
              <a:rPr lang="en-US" dirty="0" smtClean="0"/>
              <a:t> (CERN)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0626" y="2775857"/>
          <a:ext cx="8752116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743"/>
                <a:gridCol w="870860"/>
                <a:gridCol w="4499428"/>
                <a:gridCol w="21190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End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Place contract for</a:t>
                      </a:r>
                      <a:r>
                        <a:rPr lang="en-US" baseline="0" dirty="0" smtClean="0"/>
                        <a:t> procurement of 2 (or 3) spare MS vacuum vessels for LHC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 progress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By end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Supply of tested vessels complete</a:t>
                      </a:r>
                      <a:r>
                        <a:rPr lang="en-US" baseline="0" dirty="0" smtClean="0"/>
                        <a:t> with relevant documentation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Pending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15925" y="0"/>
            <a:ext cx="8348663" cy="435429"/>
          </a:xfrm>
          <a:noFill/>
          <a:ln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000" b="1" dirty="0" smtClean="0">
                <a:solidFill>
                  <a:schemeClr val="tx1"/>
                </a:solidFill>
              </a:rPr>
              <a:t>Agreement N° 5/4 : Connection Cryostat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53143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			June 2010 </a:t>
            </a:r>
          </a:p>
          <a:p>
            <a:r>
              <a:rPr lang="en-US" dirty="0" smtClean="0"/>
              <a:t>End 			December 2012 </a:t>
            </a:r>
          </a:p>
          <a:p>
            <a:r>
              <a:rPr lang="en-US" dirty="0" smtClean="0"/>
              <a:t>Human resources	12.48 </a:t>
            </a:r>
            <a:r>
              <a:rPr lang="en-US" dirty="0" err="1" smtClean="0"/>
              <a:t>man.months</a:t>
            </a:r>
            <a:endParaRPr lang="en-US" dirty="0" smtClean="0"/>
          </a:p>
          <a:p>
            <a:r>
              <a:rPr lang="en-US" dirty="0" smtClean="0"/>
              <a:t>Financial resources	0</a:t>
            </a:r>
          </a:p>
          <a:p>
            <a:r>
              <a:rPr lang="en-US" dirty="0" smtClean="0"/>
              <a:t>Responsible		 </a:t>
            </a:r>
            <a:r>
              <a:rPr lang="en-US" dirty="0" err="1" smtClean="0"/>
              <a:t>D.Reynet</a:t>
            </a:r>
            <a:r>
              <a:rPr lang="en-US" dirty="0" smtClean="0"/>
              <a:t> (CNRS), </a:t>
            </a:r>
            <a:r>
              <a:rPr lang="en-US" dirty="0" err="1" smtClean="0"/>
              <a:t>J.Ph.Tock</a:t>
            </a:r>
            <a:r>
              <a:rPr lang="en-US" dirty="0" smtClean="0"/>
              <a:t> (CERN)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8682" y="3138714"/>
          <a:ext cx="8752116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32"/>
                <a:gridCol w="1262743"/>
                <a:gridCol w="4325256"/>
                <a:gridCol w="21190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July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Identification of consolidation of the LHC connection cryostats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Proposals of design consolidations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Pending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CERN </a:t>
                      </a:r>
                      <a:r>
                        <a:rPr lang="en-US" dirty="0" err="1" smtClean="0"/>
                        <a:t>acceptabce</a:t>
                      </a:r>
                      <a:r>
                        <a:rPr lang="en-US" dirty="0" smtClean="0"/>
                        <a:t> of drawing files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Pending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33407</TotalTime>
  <Words>352</Words>
  <Application>Microsoft Office PowerPoint</Application>
  <PresentationFormat>On-screen Show (4:3)</PresentationFormat>
  <Paragraphs>108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1_Default Design</vt:lpstr>
      <vt:lpstr>Custom Design</vt:lpstr>
      <vt:lpstr>Accord Technique N° 5 : vue d’ensemble</vt:lpstr>
      <vt:lpstr>Agreement N° 5/1 : PS2 Linear Lattice Design</vt:lpstr>
      <vt:lpstr>Agreement N° 5/2 : PFWs</vt:lpstr>
      <vt:lpstr>Agreement N° 5/3 : LHC spare Vacuum Vessels</vt:lpstr>
      <vt:lpstr>Agreement N° 5/4 : Connection Cryostat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MINI-CAS-DIVONNE-2009</dc:title>
  <dc:creator>Davide Tommasini</dc:creator>
  <cp:lastModifiedBy>dbodart</cp:lastModifiedBy>
  <cp:revision>530</cp:revision>
  <dcterms:created xsi:type="dcterms:W3CDTF">2006-07-31T18:23:56Z</dcterms:created>
  <dcterms:modified xsi:type="dcterms:W3CDTF">2010-11-25T09:03:53Z</dcterms:modified>
</cp:coreProperties>
</file>