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1"/>
  </p:notesMasterIdLst>
  <p:sldIdLst>
    <p:sldId id="313" r:id="rId2"/>
    <p:sldId id="328" r:id="rId3"/>
    <p:sldId id="336" r:id="rId4"/>
    <p:sldId id="335" r:id="rId5"/>
    <p:sldId id="341" r:id="rId6"/>
    <p:sldId id="340" r:id="rId7"/>
    <p:sldId id="332" r:id="rId8"/>
    <p:sldId id="327" r:id="rId9"/>
    <p:sldId id="331" r:id="rId10"/>
  </p:sldIdLst>
  <p:sldSz cx="9144000" cy="6858000" type="screen4x3"/>
  <p:notesSz cx="6858000" cy="9144000"/>
  <p:defaultTextStyle>
    <a:defPPr>
      <a:defRPr lang="en-C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FF9900"/>
    <a:srgbClr val="00CC66"/>
    <a:srgbClr val="FF0000"/>
    <a:srgbClr val="6600FF"/>
    <a:srgbClr val="CCFFCC"/>
    <a:srgbClr val="FFFFCC"/>
    <a:srgbClr val="CC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108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CA"/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CA"/>
          </a:p>
        </p:txBody>
      </p:sp>
      <p:sp>
        <p:nvSpPr>
          <p:cNvPr id="798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98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Cliquez pour modifier les styles du texte du masque</a:t>
            </a:r>
          </a:p>
          <a:p>
            <a:pPr lvl="1"/>
            <a:r>
              <a:rPr lang="en-CA" smtClean="0"/>
              <a:t>Deuxième niveau</a:t>
            </a:r>
          </a:p>
          <a:p>
            <a:pPr lvl="2"/>
            <a:r>
              <a:rPr lang="en-CA" smtClean="0"/>
              <a:t>Troisième niveau</a:t>
            </a:r>
          </a:p>
          <a:p>
            <a:pPr lvl="3"/>
            <a:r>
              <a:rPr lang="en-CA" smtClean="0"/>
              <a:t>Quatrième niveau</a:t>
            </a:r>
          </a:p>
          <a:p>
            <a:pPr lvl="4"/>
            <a:r>
              <a:rPr lang="en-CA" smtClean="0"/>
              <a:t>Cinquième niveau</a:t>
            </a:r>
          </a:p>
        </p:txBody>
      </p:sp>
      <p:sp>
        <p:nvSpPr>
          <p:cNvPr id="798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CA"/>
          </a:p>
        </p:txBody>
      </p:sp>
      <p:sp>
        <p:nvSpPr>
          <p:cNvPr id="798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0240F01-F5B0-4E1E-BB92-0B8F92E1A6CF}" type="slidenum">
              <a:rPr lang="en-CA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/>
          </a:p>
        </p:txBody>
      </p:sp>
      <p:sp>
        <p:nvSpPr>
          <p:cNvPr id="20484" name="Espace réservé de la date 3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pPr defTabSz="879253"/>
            <a:fld id="{1A68E625-130D-486D-B04B-7351754F291C}" type="datetime1">
              <a:rPr lang="fr-FR" smtClean="0"/>
              <a:pPr defTabSz="879253"/>
              <a:t>25/11/2010</a:t>
            </a:fld>
            <a:endParaRPr lang="fr-FR" dirty="0" smtClean="0"/>
          </a:p>
        </p:txBody>
      </p:sp>
      <p:sp>
        <p:nvSpPr>
          <p:cNvPr id="20485" name="Espace réservé du pied de page 4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pPr defTabSz="879253"/>
            <a:r>
              <a:rPr lang="fr-FR" dirty="0" smtClean="0"/>
              <a:t>Entrez votre nom</a:t>
            </a:r>
          </a:p>
        </p:txBody>
      </p:sp>
      <p:sp>
        <p:nvSpPr>
          <p:cNvPr id="20486" name="Espace réservé du numéro de diapositive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879253"/>
            <a:fld id="{C61567BB-DCBC-4105-94F7-8C585AF0DC58}" type="slidenum">
              <a:rPr lang="fr-FR" smtClean="0"/>
              <a:pPr defTabSz="879253"/>
              <a:t>5</a:t>
            </a:fld>
            <a:endParaRPr lang="fr-FR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Espace réservé du 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17411" name="Espace réservé du text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pic>
        <p:nvPicPr>
          <p:cNvPr id="17412" name="Image 6" descr="lapp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7875" y="6075363"/>
            <a:ext cx="1077913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Image 8" descr="Courbe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8907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Image 6" descr="Logo LAPP + texte.jp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00138" y="319088"/>
            <a:ext cx="1254125" cy="96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Image 9" descr="logo-cnrs.jpg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29188" y="6215063"/>
            <a:ext cx="10795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6" name="Image 10" descr="ok_in2p3_quadri.jpg"/>
          <p:cNvPicPr>
            <a:picLocks noChangeAspect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57938" y="6308725"/>
            <a:ext cx="1079500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7" name="Image 11" descr="logo-universite.jpg"/>
          <p:cNvPicPr>
            <a:picLocks noChangeAspect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786688" y="6284913"/>
            <a:ext cx="10795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8606C74-4806-44BD-B1BA-17C5B3A4ED1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837363" y="274638"/>
            <a:ext cx="1849437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285875" y="274638"/>
            <a:ext cx="5399088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1B7AC18-137F-4F22-B3EB-89AB621BE99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197EEB4-4FBA-4371-A582-1319C26302C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en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3825213-97C0-4E65-9753-1AB5D72AA77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285875" y="1600200"/>
            <a:ext cx="362426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62538" y="1600200"/>
            <a:ext cx="362426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CA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36DB137-4207-4A82-8E56-CEA2929E6F0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CA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A1ABBC6-B0B2-48AC-BDB9-804EDDEC2D4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46EC6C9-1CEE-4421-B8E8-9557888CC7D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37B618B-DC7D-4132-B15C-33F065E9DDB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B6AE7F3-C1C7-49EE-8556-95D573E6293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4B4D2F6-5E44-4278-A04B-02127EC88057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Image 8" descr="Courbe.jp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18907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1285875" y="274638"/>
            <a:ext cx="74009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6388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1285875" y="1600200"/>
            <a:ext cx="74009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pic>
        <p:nvPicPr>
          <p:cNvPr id="16389" name="Image 6" descr="lapp2.jpg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77875" y="6075363"/>
            <a:ext cx="1077913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938338" y="6356350"/>
            <a:ext cx="10620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35756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7300A94-4FA6-4696-9A9C-0E3621655FF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hal.in2p3.fr/docs/00/48/02/44/PDF/LAPP-TECH-2010-02.pdf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sz="4000" b="1"/>
              <a:t>Participation à la stabilisation des éléments optiques: Instrumentation spécifique</a:t>
            </a:r>
            <a:endParaRPr lang="en-CA" sz="4000" b="1"/>
          </a:p>
        </p:txBody>
      </p:sp>
      <p:sp>
        <p:nvSpPr>
          <p:cNvPr id="75779" name="Rectang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/>
              <a:t>A.Jeremie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WP 4.7</a:t>
            </a:r>
          </a:p>
        </p:txBody>
      </p:sp>
      <p:sp>
        <p:nvSpPr>
          <p:cNvPr id="9421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000" b="1" dirty="0" err="1"/>
              <a:t>Ressources</a:t>
            </a:r>
            <a:r>
              <a:rPr lang="en-US" sz="2000" b="1" dirty="0"/>
              <a:t> </a:t>
            </a:r>
            <a:r>
              <a:rPr lang="en-US" sz="2000" b="1" dirty="0" err="1"/>
              <a:t>humaines</a:t>
            </a:r>
            <a:r>
              <a:rPr lang="en-US" sz="2000" b="1" dirty="0"/>
              <a:t>:  </a:t>
            </a:r>
            <a:r>
              <a:rPr lang="en-US" sz="2000" dirty="0"/>
              <a:t>36 </a:t>
            </a:r>
            <a:r>
              <a:rPr lang="en-US" sz="2000" dirty="0" err="1"/>
              <a:t>homme.mois</a:t>
            </a:r>
            <a:endParaRPr lang="en-US" sz="2000" dirty="0"/>
          </a:p>
          <a:p>
            <a:pPr>
              <a:lnSpc>
                <a:spcPct val="80000"/>
              </a:lnSpc>
            </a:pPr>
            <a:r>
              <a:rPr lang="en-US" sz="2000" b="1" dirty="0" err="1"/>
              <a:t>Ressources</a:t>
            </a:r>
            <a:r>
              <a:rPr lang="en-US" sz="2000" b="1" dirty="0"/>
              <a:t> </a:t>
            </a:r>
            <a:r>
              <a:rPr lang="en-US" sz="2000" b="1" dirty="0" err="1"/>
              <a:t>financières</a:t>
            </a:r>
            <a:r>
              <a:rPr lang="en-US" sz="2000" b="1" dirty="0"/>
              <a:t>:  </a:t>
            </a:r>
            <a:r>
              <a:rPr lang="en-US" sz="2000" dirty="0"/>
              <a:t>74 K€</a:t>
            </a:r>
          </a:p>
          <a:p>
            <a:pPr>
              <a:lnSpc>
                <a:spcPct val="80000"/>
              </a:lnSpc>
            </a:pPr>
            <a:r>
              <a:rPr lang="en-US" sz="2000" b="1" dirty="0"/>
              <a:t>Milestones and Deliverables</a:t>
            </a:r>
          </a:p>
          <a:p>
            <a:pPr lvl="1">
              <a:lnSpc>
                <a:spcPct val="80000"/>
              </a:lnSpc>
            </a:pPr>
            <a:r>
              <a:rPr lang="en-US" sz="2000" dirty="0">
                <a:solidFill>
                  <a:srgbClr val="009900"/>
                </a:solidFill>
              </a:rPr>
              <a:t>4/2009 </a:t>
            </a:r>
            <a:r>
              <a:rPr lang="fr-FR" sz="2000" dirty="0" err="1">
                <a:solidFill>
                  <a:srgbClr val="009900"/>
                </a:solidFill>
              </a:rPr>
              <a:t>Milestone</a:t>
            </a:r>
            <a:r>
              <a:rPr lang="fr-FR" sz="2000" dirty="0">
                <a:solidFill>
                  <a:srgbClr val="009900"/>
                </a:solidFill>
              </a:rPr>
              <a:t> 1 : Calculs vibratoires de l’aimant du démonstrateur (rapport)</a:t>
            </a:r>
          </a:p>
          <a:p>
            <a:pPr lvl="1">
              <a:lnSpc>
                <a:spcPct val="80000"/>
              </a:lnSpc>
            </a:pPr>
            <a:r>
              <a:rPr lang="en-US" sz="2000" dirty="0"/>
              <a:t>12/2009 </a:t>
            </a:r>
            <a:r>
              <a:rPr lang="fr-FR" sz="2000" dirty="0" err="1"/>
              <a:t>Milestone</a:t>
            </a:r>
            <a:r>
              <a:rPr lang="fr-FR" sz="2000" dirty="0"/>
              <a:t> 2: </a:t>
            </a:r>
            <a:r>
              <a:rPr lang="fr-FR" sz="2000" dirty="0">
                <a:solidFill>
                  <a:srgbClr val="009900"/>
                </a:solidFill>
              </a:rPr>
              <a:t>Construction et qualification d’un démonstrateur simplifie (version LAPP)</a:t>
            </a:r>
            <a:r>
              <a:rPr lang="fr-FR" sz="2000" dirty="0"/>
              <a:t> </a:t>
            </a:r>
            <a:r>
              <a:rPr lang="fr-FR" sz="2000" dirty="0">
                <a:solidFill>
                  <a:srgbClr val="FFC000"/>
                </a:solidFill>
              </a:rPr>
              <a:t>et du(es) prototype(s) de contrôle servant a ce démonstrateur (rapport)</a:t>
            </a:r>
          </a:p>
          <a:p>
            <a:pPr lvl="1">
              <a:lnSpc>
                <a:spcPct val="80000"/>
              </a:lnSpc>
            </a:pPr>
            <a:r>
              <a:rPr lang="fr-FR" sz="2000" dirty="0">
                <a:solidFill>
                  <a:srgbClr val="FFC000"/>
                </a:solidFill>
              </a:rPr>
              <a:t>3/2010 </a:t>
            </a:r>
            <a:r>
              <a:rPr lang="fr-FR" sz="2000" dirty="0" err="1">
                <a:solidFill>
                  <a:srgbClr val="FFC000"/>
                </a:solidFill>
              </a:rPr>
              <a:t>Milestone</a:t>
            </a:r>
            <a:r>
              <a:rPr lang="fr-FR" sz="2000" dirty="0">
                <a:solidFill>
                  <a:srgbClr val="FFC000"/>
                </a:solidFill>
              </a:rPr>
              <a:t> 3 : </a:t>
            </a:r>
            <a:r>
              <a:rPr lang="fr-FR" sz="2000" dirty="0">
                <a:solidFill>
                  <a:srgbClr val="FF9900"/>
                </a:solidFill>
              </a:rPr>
              <a:t>Analyses vibratoires</a:t>
            </a:r>
            <a:r>
              <a:rPr lang="fr-FR" sz="2000" dirty="0">
                <a:solidFill>
                  <a:srgbClr val="FF0000"/>
                </a:solidFill>
              </a:rPr>
              <a:t> de l’ensemble </a:t>
            </a:r>
            <a:r>
              <a:rPr lang="fr-FR" sz="2000" dirty="0">
                <a:solidFill>
                  <a:srgbClr val="FF9900"/>
                </a:solidFill>
              </a:rPr>
              <a:t>du démonstrateur</a:t>
            </a:r>
            <a:r>
              <a:rPr lang="fr-FR" sz="2000" dirty="0">
                <a:solidFill>
                  <a:srgbClr val="FF0000"/>
                </a:solidFill>
              </a:rPr>
              <a:t> (rapport)</a:t>
            </a:r>
          </a:p>
          <a:p>
            <a:pPr lvl="1">
              <a:lnSpc>
                <a:spcPct val="80000"/>
              </a:lnSpc>
            </a:pPr>
            <a:r>
              <a:rPr lang="fr-FR" sz="2000" dirty="0">
                <a:solidFill>
                  <a:srgbClr val="FF9900"/>
                </a:solidFill>
              </a:rPr>
              <a:t>6/2010 </a:t>
            </a:r>
            <a:r>
              <a:rPr lang="fr-FR" sz="2000" dirty="0" err="1">
                <a:solidFill>
                  <a:srgbClr val="FF9900"/>
                </a:solidFill>
              </a:rPr>
              <a:t>Milestone</a:t>
            </a:r>
            <a:r>
              <a:rPr lang="fr-FR" sz="2000" dirty="0">
                <a:solidFill>
                  <a:srgbClr val="FF9900"/>
                </a:solidFill>
              </a:rPr>
              <a:t> 4 : Développement de la méthodologie de contrôle</a:t>
            </a:r>
            <a:r>
              <a:rPr lang="fr-FR" sz="2000" dirty="0"/>
              <a:t> </a:t>
            </a:r>
            <a:r>
              <a:rPr lang="fr-FR" sz="2000" dirty="0">
                <a:solidFill>
                  <a:srgbClr val="FF0000"/>
                </a:solidFill>
              </a:rPr>
              <a:t>et application au démonstrateur (plusieurs combinaisons)</a:t>
            </a:r>
          </a:p>
          <a:p>
            <a:pPr lvl="1">
              <a:lnSpc>
                <a:spcPct val="80000"/>
              </a:lnSpc>
            </a:pPr>
            <a:r>
              <a:rPr lang="fr-FR" sz="2000" dirty="0">
                <a:solidFill>
                  <a:srgbClr val="FF0000"/>
                </a:solidFill>
              </a:rPr>
              <a:t>10/2010 </a:t>
            </a:r>
            <a:r>
              <a:rPr lang="fr-FR" sz="2000" dirty="0" err="1">
                <a:solidFill>
                  <a:srgbClr val="FFC000"/>
                </a:solidFill>
              </a:rPr>
              <a:t>Milestone</a:t>
            </a:r>
            <a:r>
              <a:rPr lang="fr-FR" sz="2000" dirty="0">
                <a:solidFill>
                  <a:srgbClr val="FFC000"/>
                </a:solidFill>
              </a:rPr>
              <a:t> </a:t>
            </a:r>
            <a:r>
              <a:rPr lang="fr-FR" sz="2000" dirty="0" smtClean="0">
                <a:solidFill>
                  <a:srgbClr val="FFC000"/>
                </a:solidFill>
              </a:rPr>
              <a:t>5</a:t>
            </a:r>
            <a:r>
              <a:rPr lang="fr-FR" sz="2000" dirty="0">
                <a:solidFill>
                  <a:srgbClr val="FFC000"/>
                </a:solidFill>
              </a:rPr>
              <a:t> : </a:t>
            </a:r>
            <a:r>
              <a:rPr lang="fr-FR" sz="2000" dirty="0" err="1">
                <a:solidFill>
                  <a:srgbClr val="FFC000"/>
                </a:solidFill>
              </a:rPr>
              <a:t>Rebouclage</a:t>
            </a:r>
            <a:r>
              <a:rPr lang="fr-FR" sz="2000" dirty="0">
                <a:solidFill>
                  <a:srgbClr val="FFC000"/>
                </a:solidFill>
              </a:rPr>
              <a:t> des calculs vibratoires avec les mesures sur le démonstrateur (rapport)</a:t>
            </a:r>
          </a:p>
          <a:p>
            <a:pPr lvl="1">
              <a:lnSpc>
                <a:spcPct val="80000"/>
              </a:lnSpc>
            </a:pPr>
            <a:r>
              <a:rPr lang="fr-FR" sz="2000" dirty="0">
                <a:solidFill>
                  <a:srgbClr val="FF0000"/>
                </a:solidFill>
              </a:rPr>
              <a:t>3/2011 </a:t>
            </a:r>
            <a:r>
              <a:rPr lang="fr-FR" sz="2000" dirty="0" err="1">
                <a:solidFill>
                  <a:srgbClr val="FF0000"/>
                </a:solidFill>
              </a:rPr>
              <a:t>Milestone</a:t>
            </a:r>
            <a:r>
              <a:rPr lang="fr-FR" sz="2000" dirty="0">
                <a:solidFill>
                  <a:srgbClr val="FF0000"/>
                </a:solidFill>
              </a:rPr>
              <a:t> </a:t>
            </a:r>
            <a:r>
              <a:rPr lang="fr-FR" sz="2000" dirty="0" smtClean="0">
                <a:solidFill>
                  <a:srgbClr val="FF0000"/>
                </a:solidFill>
              </a:rPr>
              <a:t>6</a:t>
            </a:r>
            <a:r>
              <a:rPr lang="fr-FR" sz="2000" dirty="0">
                <a:solidFill>
                  <a:srgbClr val="FF0000"/>
                </a:solidFill>
              </a:rPr>
              <a:t> : Evaluation des performances (Rapport)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97EEB4-4FBA-4371-A582-1319C26302C8}" type="slidenum">
              <a:rPr lang="fr-FR" smtClean="0"/>
              <a:pPr>
                <a:defRPr/>
              </a:pPr>
              <a:t>2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4000"/>
              <a:t>Extrait du rapport de calcul (milestone 1)</a:t>
            </a:r>
          </a:p>
        </p:txBody>
      </p:sp>
      <p:sp>
        <p:nvSpPr>
          <p:cNvPr id="106499" name="Rectangle 3"/>
          <p:cNvSpPr>
            <a:spLocks noGrp="1"/>
          </p:cNvSpPr>
          <p:nvPr>
            <p:ph type="body" idx="1"/>
          </p:nvPr>
        </p:nvSpPr>
        <p:spPr>
          <a:xfrm>
            <a:off x="5003800" y="1600200"/>
            <a:ext cx="3683000" cy="247650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fr-FR" sz="2800"/>
              <a:t>Calculs des modes propres de l’aimant quadrupole MB linac avec différentes conditions limites.</a:t>
            </a:r>
          </a:p>
        </p:txBody>
      </p:sp>
      <p:pic>
        <p:nvPicPr>
          <p:cNvPr id="106500" name="Image 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6375" y="1844675"/>
            <a:ext cx="3338513" cy="224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6503" name="Rectangle 7"/>
          <p:cNvSpPr>
            <a:spLocks noChangeArrowheads="1"/>
          </p:cNvSpPr>
          <p:nvPr/>
        </p:nvSpPr>
        <p:spPr bwMode="auto">
          <a:xfrm>
            <a:off x="1624013" y="2543175"/>
            <a:ext cx="37338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CA"/>
          </a:p>
        </p:txBody>
      </p:sp>
      <p:pic>
        <p:nvPicPr>
          <p:cNvPr id="10650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538" y="4221163"/>
            <a:ext cx="2943225" cy="1771650"/>
          </a:xfrm>
          <a:prstGeom prst="rect">
            <a:avLst/>
          </a:prstGeom>
          <a:noFill/>
        </p:spPr>
      </p:pic>
      <p:graphicFrame>
        <p:nvGraphicFramePr>
          <p:cNvPr id="106516" name="Group 20"/>
          <p:cNvGraphicFramePr>
            <a:graphicFrameLocks noGrp="1"/>
          </p:cNvGraphicFramePr>
          <p:nvPr/>
        </p:nvGraphicFramePr>
        <p:xfrm>
          <a:off x="1908175" y="4365625"/>
          <a:ext cx="5897563" cy="1606550"/>
        </p:xfrm>
        <a:graphic>
          <a:graphicData uri="http://schemas.openxmlformats.org/drawingml/2006/table">
            <a:tbl>
              <a:tblPr/>
              <a:tblGrid>
                <a:gridCol w="2163763"/>
                <a:gridCol w="3733800"/>
              </a:tblGrid>
              <a:tr h="16065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First and second Eigen modes</a:t>
                      </a:r>
                      <a:endParaRPr kumimoji="0" lang="fr-FR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Bending mode</a:t>
                      </a:r>
                      <a:endParaRPr kumimoji="0" lang="fr-FR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F = 307 Hz</a:t>
                      </a: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7" name="Tableau 16"/>
          <p:cNvGraphicFramePr>
            <a:graphicFrameLocks noGrp="1"/>
          </p:cNvGraphicFramePr>
          <p:nvPr/>
        </p:nvGraphicFramePr>
        <p:xfrm>
          <a:off x="2000232" y="6286520"/>
          <a:ext cx="6096000" cy="365760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</a:tblGrid>
              <a:tr h="0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dirty="0">
                          <a:hlinkClick r:id="rId4"/>
                        </a:rPr>
                        <a:t>LAPP-TECH-2010-02</a:t>
                      </a:r>
                      <a:endParaRPr lang="fr-FR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97EEB4-4FBA-4371-A582-1319C26302C8}" type="slidenum">
              <a:rPr lang="fr-FR" smtClean="0"/>
              <a:pPr>
                <a:defRPr/>
              </a:pPr>
              <a:t>3</a:t>
            </a:fld>
            <a:endParaRPr lang="fr-FR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/>
          </p:cNvSpPr>
          <p:nvPr>
            <p:ph type="title"/>
          </p:nvPr>
        </p:nvSpPr>
        <p:spPr>
          <a:xfrm>
            <a:off x="1258888" y="0"/>
            <a:ext cx="7400925" cy="1143000"/>
          </a:xfrm>
        </p:spPr>
        <p:txBody>
          <a:bodyPr/>
          <a:lstStyle/>
          <a:p>
            <a:r>
              <a:rPr lang="en-CA" dirty="0"/>
              <a:t>Milestone 2 et 3</a:t>
            </a:r>
          </a:p>
        </p:txBody>
      </p:sp>
      <p:sp>
        <p:nvSpPr>
          <p:cNvPr id="10547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105476" name="Groupe 31"/>
          <p:cNvGrpSpPr>
            <a:grpSpLocks/>
          </p:cNvGrpSpPr>
          <p:nvPr/>
        </p:nvGrpSpPr>
        <p:grpSpPr bwMode="auto">
          <a:xfrm>
            <a:off x="611188" y="981075"/>
            <a:ext cx="7715250" cy="3260725"/>
            <a:chOff x="1140526" y="3500438"/>
            <a:chExt cx="7715304" cy="3260890"/>
          </a:xfrm>
        </p:grpSpPr>
        <p:grpSp>
          <p:nvGrpSpPr>
            <p:cNvPr id="105477" name="Groupe 23"/>
            <p:cNvGrpSpPr>
              <a:grpSpLocks/>
            </p:cNvGrpSpPr>
            <p:nvPr/>
          </p:nvGrpSpPr>
          <p:grpSpPr bwMode="auto">
            <a:xfrm>
              <a:off x="1140526" y="3500438"/>
              <a:ext cx="5500726" cy="2643206"/>
              <a:chOff x="857224" y="2643182"/>
              <a:chExt cx="5500726" cy="2643206"/>
            </a:xfrm>
          </p:grpSpPr>
          <p:pic>
            <p:nvPicPr>
              <p:cNvPr id="105478" name="Image 17" descr="assemblage_complet_1.jpg"/>
              <p:cNvPicPr>
                <a:picLocks noChangeAspect="1"/>
              </p:cNvPicPr>
              <p:nvPr/>
            </p:nvPicPr>
            <p:blipFill>
              <a:blip r:embed="rId2" cstate="print"/>
              <a:srcRect t="7500"/>
              <a:stretch>
                <a:fillRect/>
              </a:stretch>
            </p:blipFill>
            <p:spPr bwMode="auto">
              <a:xfrm>
                <a:off x="1159463" y="2643182"/>
                <a:ext cx="5198487" cy="26432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20" name="Connecteur droit avec flèche 19"/>
              <p:cNvCxnSpPr/>
              <p:nvPr/>
            </p:nvCxnSpPr>
            <p:spPr>
              <a:xfrm rot="16200000" flipH="1">
                <a:off x="2688404" y="4098201"/>
                <a:ext cx="630269" cy="60325"/>
              </a:xfrm>
              <a:prstGeom prst="straightConnector1">
                <a:avLst/>
              </a:prstGeom>
              <a:ln w="15875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5480" name="Groupe 29"/>
            <p:cNvGrpSpPr>
              <a:grpSpLocks/>
            </p:cNvGrpSpPr>
            <p:nvPr/>
          </p:nvGrpSpPr>
          <p:grpSpPr bwMode="auto">
            <a:xfrm>
              <a:off x="5498244" y="3608820"/>
              <a:ext cx="3357586" cy="3152508"/>
              <a:chOff x="4357686" y="3429000"/>
              <a:chExt cx="3357586" cy="3152508"/>
            </a:xfrm>
          </p:grpSpPr>
          <p:pic>
            <p:nvPicPr>
              <p:cNvPr id="105481" name="Image 24" descr="coupe-2.jpg"/>
              <p:cNvPicPr>
                <a:picLocks noChangeAspect="1"/>
              </p:cNvPicPr>
              <p:nvPr/>
            </p:nvPicPr>
            <p:blipFill>
              <a:blip r:embed="rId3" cstate="print"/>
              <a:srcRect l="33035" t="33333" r="37277" b="28125"/>
              <a:stretch>
                <a:fillRect/>
              </a:stretch>
            </p:blipFill>
            <p:spPr bwMode="auto">
              <a:xfrm rot="8100000">
                <a:off x="4640284" y="3429000"/>
                <a:ext cx="2500330" cy="26432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7" name="Rectangle 26"/>
              <p:cNvSpPr/>
              <p:nvPr/>
            </p:nvSpPr>
            <p:spPr>
              <a:xfrm>
                <a:off x="4357685" y="5009803"/>
                <a:ext cx="3357586" cy="157170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</p:grpSp>
      <p:grpSp>
        <p:nvGrpSpPr>
          <p:cNvPr id="105484" name="Groupe 18"/>
          <p:cNvGrpSpPr>
            <a:grpSpLocks/>
          </p:cNvGrpSpPr>
          <p:nvPr/>
        </p:nvGrpSpPr>
        <p:grpSpPr bwMode="auto">
          <a:xfrm>
            <a:off x="3492500" y="3171825"/>
            <a:ext cx="5429250" cy="2325688"/>
            <a:chOff x="785786" y="2000240"/>
            <a:chExt cx="5429288" cy="2326194"/>
          </a:xfrm>
        </p:grpSpPr>
        <p:pic>
          <p:nvPicPr>
            <p:cNvPr id="105485" name="Image 16" descr="U.jpg"/>
            <p:cNvPicPr>
              <a:picLocks noChangeAspect="1"/>
            </p:cNvPicPr>
            <p:nvPr/>
          </p:nvPicPr>
          <p:blipFill>
            <a:blip r:embed="rId4" cstate="print"/>
            <a:srcRect l="31250" t="16644" r="33594" b="31470"/>
            <a:stretch>
              <a:fillRect/>
            </a:stretch>
          </p:blipFill>
          <p:spPr bwMode="auto">
            <a:xfrm>
              <a:off x="3680434" y="2643182"/>
              <a:ext cx="2534640" cy="15771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5486" name="Image 14" descr="base.jpg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85786" y="2000240"/>
              <a:ext cx="2798466" cy="2326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Groupe 44"/>
          <p:cNvGrpSpPr>
            <a:grpSpLocks/>
          </p:cNvGrpSpPr>
          <p:nvPr/>
        </p:nvGrpSpPr>
        <p:grpSpPr bwMode="auto">
          <a:xfrm>
            <a:off x="3778250" y="3690938"/>
            <a:ext cx="2214563" cy="3163887"/>
            <a:chOff x="1071538" y="2447985"/>
            <a:chExt cx="2214578" cy="3163900"/>
          </a:xfrm>
        </p:grpSpPr>
        <p:cxnSp>
          <p:nvCxnSpPr>
            <p:cNvPr id="24" name="Connecteur droit avec flèche 23"/>
            <p:cNvCxnSpPr>
              <a:endCxn id="39" idx="0"/>
            </p:cNvCxnSpPr>
            <p:nvPr/>
          </p:nvCxnSpPr>
          <p:spPr>
            <a:xfrm rot="16200000" flipH="1">
              <a:off x="981847" y="4018821"/>
              <a:ext cx="1643069" cy="749305"/>
            </a:xfrm>
            <a:prstGeom prst="straightConnector1">
              <a:avLst/>
            </a:prstGeom>
            <a:noFill/>
            <a:ln w="34925" cmpd="sng">
              <a:solidFill>
                <a:srgbClr val="C00000"/>
              </a:solidFill>
              <a:head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26" name="Ellipse 25"/>
            <p:cNvSpPr>
              <a:spLocks noChangeArrowheads="1"/>
            </p:cNvSpPr>
            <p:nvPr/>
          </p:nvSpPr>
          <p:spPr bwMode="auto">
            <a:xfrm rot="2841016">
              <a:off x="2949565" y="2841686"/>
              <a:ext cx="214313" cy="350840"/>
            </a:xfrm>
            <a:prstGeom prst="ellipse">
              <a:avLst/>
            </a:prstGeom>
            <a:noFill/>
            <a:ln w="34925" algn="ctr">
              <a:solidFill>
                <a:srgbClr val="C00000"/>
              </a:solidFill>
              <a:round/>
              <a:headEnd/>
              <a:tailEnd/>
            </a:ln>
          </p:spPr>
          <p:txBody>
            <a:bodyPr rot="10800000" vert="eaVert" anchor="ctr"/>
            <a:lstStyle/>
            <a:p>
              <a:pPr algn="ctr"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28" name="Ellipse 27"/>
            <p:cNvSpPr>
              <a:spLocks noChangeArrowheads="1"/>
            </p:cNvSpPr>
            <p:nvPr/>
          </p:nvSpPr>
          <p:spPr bwMode="auto">
            <a:xfrm rot="2841016">
              <a:off x="2237566" y="3593370"/>
              <a:ext cx="214313" cy="352428"/>
            </a:xfrm>
            <a:prstGeom prst="ellipse">
              <a:avLst/>
            </a:prstGeom>
            <a:noFill/>
            <a:ln w="34925" algn="ctr">
              <a:solidFill>
                <a:srgbClr val="C00000"/>
              </a:solidFill>
              <a:round/>
              <a:headEnd/>
              <a:tailEnd/>
            </a:ln>
          </p:spPr>
          <p:txBody>
            <a:bodyPr rot="10800000" vert="eaVert" anchor="ctr"/>
            <a:lstStyle/>
            <a:p>
              <a:pPr algn="ctr"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29" name="Ellipse 28"/>
            <p:cNvSpPr>
              <a:spLocks noChangeArrowheads="1"/>
            </p:cNvSpPr>
            <p:nvPr/>
          </p:nvSpPr>
          <p:spPr bwMode="auto">
            <a:xfrm rot="2841016">
              <a:off x="1237434" y="3164743"/>
              <a:ext cx="214313" cy="352428"/>
            </a:xfrm>
            <a:prstGeom prst="ellipse">
              <a:avLst/>
            </a:prstGeom>
            <a:noFill/>
            <a:ln w="34925" algn="ctr">
              <a:solidFill>
                <a:srgbClr val="C00000"/>
              </a:solidFill>
              <a:round/>
              <a:headEnd/>
              <a:tailEnd/>
            </a:ln>
          </p:spPr>
          <p:txBody>
            <a:bodyPr rot="10800000" vert="eaVert" anchor="ctr"/>
            <a:lstStyle/>
            <a:p>
              <a:pPr algn="ctr"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30" name="Ellipse 29"/>
            <p:cNvSpPr>
              <a:spLocks noChangeArrowheads="1"/>
            </p:cNvSpPr>
            <p:nvPr/>
          </p:nvSpPr>
          <p:spPr bwMode="auto">
            <a:xfrm rot="2841016">
              <a:off x="1951813" y="2378928"/>
              <a:ext cx="214314" cy="352428"/>
            </a:xfrm>
            <a:prstGeom prst="ellipse">
              <a:avLst/>
            </a:prstGeom>
            <a:noFill/>
            <a:ln w="34925" algn="ctr">
              <a:solidFill>
                <a:srgbClr val="C00000"/>
              </a:solidFill>
              <a:round/>
              <a:headEnd/>
              <a:tailEnd/>
            </a:ln>
          </p:spPr>
          <p:txBody>
            <a:bodyPr rot="10800000" vert="eaVert" anchor="ctr"/>
            <a:lstStyle/>
            <a:p>
              <a:pPr algn="ctr"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cxnSp>
          <p:nvCxnSpPr>
            <p:cNvPr id="36" name="Connecteur droit avec flèche 35"/>
            <p:cNvCxnSpPr>
              <a:endCxn id="39" idx="0"/>
            </p:cNvCxnSpPr>
            <p:nvPr/>
          </p:nvCxnSpPr>
          <p:spPr>
            <a:xfrm rot="5400000">
              <a:off x="1625581" y="4554606"/>
              <a:ext cx="1214442" cy="106364"/>
            </a:xfrm>
            <a:prstGeom prst="straightConnector1">
              <a:avLst/>
            </a:prstGeom>
            <a:noFill/>
            <a:ln w="34925" cmpd="sng">
              <a:solidFill>
                <a:srgbClr val="C00000"/>
              </a:solidFill>
              <a:head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39" name="ZoneTexte 38"/>
            <p:cNvSpPr txBox="1"/>
            <p:nvPr/>
          </p:nvSpPr>
          <p:spPr>
            <a:xfrm>
              <a:off x="1071538" y="5215008"/>
              <a:ext cx="2214578" cy="39687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2000" i="1" dirty="0">
                  <a:solidFill>
                    <a:srgbClr val="C00000"/>
                  </a:solidFill>
                  <a:latin typeface="+mn-lt"/>
                </a:rPr>
                <a:t>Actuators positions</a:t>
              </a:r>
            </a:p>
          </p:txBody>
        </p:sp>
      </p:grpSp>
      <p:sp>
        <p:nvSpPr>
          <p:cNvPr id="105495" name="Text Box 23"/>
          <p:cNvSpPr txBox="1">
            <a:spLocks noChangeArrowheads="1"/>
          </p:cNvSpPr>
          <p:nvPr/>
        </p:nvSpPr>
        <p:spPr bwMode="auto">
          <a:xfrm>
            <a:off x="179388" y="2565400"/>
            <a:ext cx="3455987" cy="30469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fr-FR" sz="2400" dirty="0" smtClean="0"/>
              <a:t>Comprendre </a:t>
            </a:r>
            <a:r>
              <a:rPr lang="fr-FR" sz="2400" dirty="0"/>
              <a:t>les “difficultés” de fabrication</a:t>
            </a:r>
          </a:p>
          <a:p>
            <a:pPr>
              <a:buFontTx/>
              <a:buChar char="•"/>
            </a:pPr>
            <a:r>
              <a:rPr lang="fr-FR" sz="2400" dirty="0"/>
              <a:t>Comparer les mesures aux calculs par EF=&gt; modèle réaliste</a:t>
            </a:r>
          </a:p>
          <a:p>
            <a:pPr>
              <a:buFontTx/>
              <a:buChar char="•"/>
            </a:pPr>
            <a:r>
              <a:rPr lang="fr-FR" sz="2400" dirty="0"/>
              <a:t>Tester des assemblages</a:t>
            </a:r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97EEB4-4FBA-4371-A582-1319C26302C8}" type="slidenum">
              <a:rPr lang="fr-FR" smtClean="0"/>
              <a:pPr>
                <a:defRPr/>
              </a:pPr>
              <a:t>4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Espace réservé du pied de page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IWLC2010 Geneva 2010 A.Jeremie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8096A6-E393-4097-B53B-592936D8D76E}" type="slidenum">
              <a:rPr lang="fr-FR" smtClean="0"/>
              <a:pPr>
                <a:defRPr/>
              </a:pPr>
              <a:t>5</a:t>
            </a:fld>
            <a:endParaRPr lang="fr-FR"/>
          </a:p>
        </p:txBody>
      </p:sp>
      <p:grpSp>
        <p:nvGrpSpPr>
          <p:cNvPr id="2" name="Groupe 87"/>
          <p:cNvGrpSpPr>
            <a:grpSpLocks/>
          </p:cNvGrpSpPr>
          <p:nvPr/>
        </p:nvGrpSpPr>
        <p:grpSpPr bwMode="auto">
          <a:xfrm>
            <a:off x="5318125" y="2060848"/>
            <a:ext cx="3825875" cy="1717675"/>
            <a:chOff x="476726" y="701040"/>
            <a:chExt cx="4041962" cy="1860862"/>
          </a:xfrm>
        </p:grpSpPr>
        <p:pic>
          <p:nvPicPr>
            <p:cNvPr id="11286" name="Image 17" descr="assemblage_complet_1.jpg"/>
            <p:cNvPicPr>
              <a:picLocks noChangeAspect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518160" y="704514"/>
              <a:ext cx="4000528" cy="1857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287" name="ZoneTexte 7"/>
            <p:cNvSpPr txBox="1">
              <a:spLocks noChangeArrowheads="1"/>
            </p:cNvSpPr>
            <p:nvPr/>
          </p:nvSpPr>
          <p:spPr bwMode="auto">
            <a:xfrm>
              <a:off x="849627" y="782320"/>
              <a:ext cx="1721433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600">
                  <a:solidFill>
                    <a:srgbClr val="000000"/>
                  </a:solidFill>
                  <a:latin typeface="Calibri" pitchFamily="34" charset="0"/>
                </a:rPr>
                <a:t>Mid-lower magnet</a:t>
              </a:r>
            </a:p>
          </p:txBody>
        </p:sp>
        <p:cxnSp>
          <p:nvCxnSpPr>
            <p:cNvPr id="9" name="Connecteur droit 8"/>
            <p:cNvCxnSpPr>
              <a:stCxn id="11287" idx="2"/>
            </p:cNvCxnSpPr>
            <p:nvPr/>
          </p:nvCxnSpPr>
          <p:spPr>
            <a:xfrm rot="16200000" flipH="1">
              <a:off x="1853914" y="977884"/>
              <a:ext cx="454037" cy="73962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eur droit avec flèche 9"/>
            <p:cNvCxnSpPr/>
            <p:nvPr/>
          </p:nvCxnSpPr>
          <p:spPr>
            <a:xfrm rot="10800000" flipV="1">
              <a:off x="476726" y="701040"/>
              <a:ext cx="3637766" cy="1301916"/>
            </a:xfrm>
            <a:prstGeom prst="straightConnector1">
              <a:avLst/>
            </a:prstGeom>
            <a:ln w="9525">
              <a:solidFill>
                <a:srgbClr val="C0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290" name="ZoneTexte 10"/>
            <p:cNvSpPr txBox="1">
              <a:spLocks noChangeArrowheads="1"/>
            </p:cNvSpPr>
            <p:nvPr/>
          </p:nvSpPr>
          <p:spPr bwMode="auto">
            <a:xfrm>
              <a:off x="589023" y="1412240"/>
              <a:ext cx="83548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400" dirty="0">
                  <a:solidFill>
                    <a:srgbClr val="C00000"/>
                  </a:solidFill>
                </a:rPr>
                <a:t>1355mm</a:t>
              </a:r>
            </a:p>
          </p:txBody>
        </p:sp>
      </p:grpSp>
      <p:pic>
        <p:nvPicPr>
          <p:cNvPr id="11270" name="Image 21" descr="P1030313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547813" y="4292600"/>
            <a:ext cx="2592387" cy="19446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grpSp>
        <p:nvGrpSpPr>
          <p:cNvPr id="3" name="Groupe 23"/>
          <p:cNvGrpSpPr>
            <a:grpSpLocks/>
          </p:cNvGrpSpPr>
          <p:nvPr/>
        </p:nvGrpSpPr>
        <p:grpSpPr bwMode="auto">
          <a:xfrm>
            <a:off x="755650" y="704850"/>
            <a:ext cx="7729538" cy="3440113"/>
            <a:chOff x="0" y="939800"/>
            <a:chExt cx="8517478" cy="4330889"/>
          </a:xfrm>
        </p:grpSpPr>
        <p:pic>
          <p:nvPicPr>
            <p:cNvPr id="11274" name="Image 24" descr="quart_assemblage_capt_rect_diag.jpg"/>
            <p:cNvPicPr>
              <a:picLocks noChangeAspect="1"/>
            </p:cNvPicPr>
            <p:nvPr/>
          </p:nvPicPr>
          <p:blipFill>
            <a:blip r:embed="rId5" cstate="screen">
              <a:lum bright="20000" contrast="10000"/>
            </a:blip>
            <a:srcRect/>
            <a:stretch>
              <a:fillRect/>
            </a:stretch>
          </p:blipFill>
          <p:spPr bwMode="auto">
            <a:xfrm>
              <a:off x="838200" y="939800"/>
              <a:ext cx="4406900" cy="3060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26" name="Connecteur droit avec flèche 25"/>
            <p:cNvCxnSpPr>
              <a:stCxn id="11276" idx="1"/>
            </p:cNvCxnSpPr>
            <p:nvPr/>
          </p:nvCxnSpPr>
          <p:spPr>
            <a:xfrm rot="10800000" flipV="1">
              <a:off x="3631605" y="1927091"/>
              <a:ext cx="1868282" cy="841396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276" name="ZoneTexte 26"/>
            <p:cNvSpPr txBox="1">
              <a:spLocks noChangeArrowheads="1"/>
            </p:cNvSpPr>
            <p:nvPr/>
          </p:nvSpPr>
          <p:spPr bwMode="auto">
            <a:xfrm>
              <a:off x="5499100" y="1714500"/>
              <a:ext cx="3018378" cy="426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  <a:latin typeface="Calibri" pitchFamily="34" charset="0"/>
                </a:rPr>
                <a:t>Elastomeric strips for guidance</a:t>
              </a:r>
            </a:p>
          </p:txBody>
        </p:sp>
        <p:sp>
          <p:nvSpPr>
            <p:cNvPr id="11277" name="ZoneTexte 27"/>
            <p:cNvSpPr txBox="1">
              <a:spLocks noChangeArrowheads="1"/>
            </p:cNvSpPr>
            <p:nvPr/>
          </p:nvSpPr>
          <p:spPr bwMode="auto">
            <a:xfrm>
              <a:off x="2095500" y="4495801"/>
              <a:ext cx="2800473" cy="774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600">
                  <a:solidFill>
                    <a:srgbClr val="000000"/>
                  </a:solidFill>
                  <a:latin typeface="Calibri" pitchFamily="34" charset="0"/>
                </a:rPr>
                <a:t>Piezoelectric</a:t>
              </a:r>
              <a:r>
                <a:rPr lang="en-US"/>
                <a:t> </a:t>
              </a:r>
              <a:r>
                <a:rPr lang="en-US" sz="1600">
                  <a:solidFill>
                    <a:srgbClr val="000000"/>
                  </a:solidFill>
                  <a:latin typeface="Calibri" pitchFamily="34" charset="0"/>
                </a:rPr>
                <a:t>actuator below its micrometric screw</a:t>
              </a:r>
            </a:p>
          </p:txBody>
        </p:sp>
        <p:cxnSp>
          <p:nvCxnSpPr>
            <p:cNvPr id="29" name="Connecteur droit avec flèche 28"/>
            <p:cNvCxnSpPr>
              <a:stCxn id="11277" idx="0"/>
            </p:cNvCxnSpPr>
            <p:nvPr/>
          </p:nvCxnSpPr>
          <p:spPr>
            <a:xfrm rot="16200000" flipV="1">
              <a:off x="2668675" y="3668765"/>
              <a:ext cx="1205135" cy="447828"/>
            </a:xfrm>
            <a:prstGeom prst="straightConnector1">
              <a:avLst/>
            </a:prstGeom>
            <a:ln w="28575">
              <a:solidFill>
                <a:schemeClr val="accent6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279" name="ZoneTexte 29"/>
            <p:cNvSpPr txBox="1">
              <a:spLocks noChangeArrowheads="1"/>
            </p:cNvSpPr>
            <p:nvPr/>
          </p:nvSpPr>
          <p:spPr bwMode="auto">
            <a:xfrm>
              <a:off x="584200" y="952501"/>
              <a:ext cx="1993900" cy="10460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600">
                  <a:solidFill>
                    <a:srgbClr val="000000"/>
                  </a:solidFill>
                  <a:latin typeface="Calibri" pitchFamily="34" charset="0"/>
                </a:rPr>
                <a:t>Lower electrode of the capacitive sensor</a:t>
              </a:r>
            </a:p>
          </p:txBody>
        </p:sp>
        <p:cxnSp>
          <p:nvCxnSpPr>
            <p:cNvPr id="31" name="Connecteur droit avec flèche 30"/>
            <p:cNvCxnSpPr>
              <a:endCxn id="32" idx="0"/>
            </p:cNvCxnSpPr>
            <p:nvPr/>
          </p:nvCxnSpPr>
          <p:spPr>
            <a:xfrm rot="5400000">
              <a:off x="989054" y="1908472"/>
              <a:ext cx="353746" cy="47231"/>
            </a:xfrm>
            <a:prstGeom prst="straightConnector1">
              <a:avLst/>
            </a:prstGeom>
            <a:ln w="28575">
              <a:solidFill>
                <a:schemeClr val="tx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Ellipse 31"/>
            <p:cNvSpPr/>
            <p:nvPr/>
          </p:nvSpPr>
          <p:spPr>
            <a:xfrm>
              <a:off x="1028605" y="2108961"/>
              <a:ext cx="229163" cy="303782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282" name="ZoneTexte 32"/>
            <p:cNvSpPr txBox="1">
              <a:spLocks noChangeArrowheads="1"/>
            </p:cNvSpPr>
            <p:nvPr/>
          </p:nvSpPr>
          <p:spPr bwMode="auto">
            <a:xfrm>
              <a:off x="0" y="3784601"/>
              <a:ext cx="2962030" cy="10460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600">
                  <a:solidFill>
                    <a:srgbClr val="000000"/>
                  </a:solidFill>
                  <a:latin typeface="Calibri" pitchFamily="34" charset="0"/>
                </a:rPr>
                <a:t>Fine adjustments for capacitive sensor (tilt and distance)</a:t>
              </a:r>
            </a:p>
          </p:txBody>
        </p:sp>
        <p:cxnSp>
          <p:nvCxnSpPr>
            <p:cNvPr id="34" name="Connecteur droit avec flèche 33"/>
            <p:cNvCxnSpPr>
              <a:stCxn id="11282" idx="0"/>
            </p:cNvCxnSpPr>
            <p:nvPr/>
          </p:nvCxnSpPr>
          <p:spPr>
            <a:xfrm rot="16200000" flipV="1">
              <a:off x="703330" y="3005406"/>
              <a:ext cx="1345034" cy="211669"/>
            </a:xfrm>
            <a:prstGeom prst="straightConnector1">
              <a:avLst/>
            </a:prstGeom>
            <a:ln w="28575">
              <a:solidFill>
                <a:srgbClr val="7030A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284" name="ZoneTexte 34"/>
            <p:cNvSpPr txBox="1">
              <a:spLocks noChangeArrowheads="1"/>
            </p:cNvSpPr>
            <p:nvPr/>
          </p:nvSpPr>
          <p:spPr bwMode="auto">
            <a:xfrm>
              <a:off x="4762500" y="1142999"/>
              <a:ext cx="2545120" cy="426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  <a:latin typeface="Calibri" pitchFamily="34" charset="0"/>
                </a:rPr>
                <a:t>V-support for the magnet</a:t>
              </a:r>
            </a:p>
          </p:txBody>
        </p:sp>
        <p:cxnSp>
          <p:nvCxnSpPr>
            <p:cNvPr id="36" name="Connecteur droit avec flèche 35"/>
            <p:cNvCxnSpPr>
              <a:stCxn id="11284" idx="1"/>
            </p:cNvCxnSpPr>
            <p:nvPr/>
          </p:nvCxnSpPr>
          <p:spPr>
            <a:xfrm rot="10800000" flipV="1">
              <a:off x="3288736" y="1355501"/>
              <a:ext cx="1472934" cy="257815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7" name="Image 26" descr="scope_13.bmp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5436096" y="4122640"/>
            <a:ext cx="3407554" cy="2735360"/>
          </a:xfrm>
          <a:prstGeom prst="rect">
            <a:avLst/>
          </a:prstGeom>
        </p:spPr>
      </p:pic>
      <p:cxnSp>
        <p:nvCxnSpPr>
          <p:cNvPr id="30" name="Connecteur droit avec flèche 29"/>
          <p:cNvCxnSpPr/>
          <p:nvPr/>
        </p:nvCxnSpPr>
        <p:spPr>
          <a:xfrm rot="16200000" flipH="1">
            <a:off x="3635896" y="2564904"/>
            <a:ext cx="2520280" cy="2376264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avec flèche 32"/>
          <p:cNvCxnSpPr/>
          <p:nvPr/>
        </p:nvCxnSpPr>
        <p:spPr>
          <a:xfrm rot="16200000" flipH="1">
            <a:off x="1583668" y="1808820"/>
            <a:ext cx="4248472" cy="3888432"/>
          </a:xfrm>
          <a:prstGeom prst="straightConnector1">
            <a:avLst/>
          </a:prstGeom>
          <a:ln w="3810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ZoneTexte 36"/>
          <p:cNvSpPr txBox="1"/>
          <p:nvPr/>
        </p:nvSpPr>
        <p:spPr>
          <a:xfrm>
            <a:off x="7020272" y="4509120"/>
            <a:ext cx="14350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2mV=0.1nm</a:t>
            </a:r>
            <a:endParaRPr lang="en-CA" dirty="0"/>
          </a:p>
        </p:txBody>
      </p:sp>
      <p:sp>
        <p:nvSpPr>
          <p:cNvPr id="39" name="ZoneTexte 38"/>
          <p:cNvSpPr txBox="1"/>
          <p:nvPr/>
        </p:nvSpPr>
        <p:spPr>
          <a:xfrm>
            <a:off x="1979712" y="6396335"/>
            <a:ext cx="3504486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CA" sz="2400" dirty="0" smtClean="0">
                <a:solidFill>
                  <a:srgbClr val="FF0000"/>
                </a:solidFill>
              </a:rPr>
              <a:t>Next step: add feedback</a:t>
            </a:r>
            <a:endParaRPr lang="en-CA" sz="2400" dirty="0">
              <a:solidFill>
                <a:srgbClr val="FF0000"/>
              </a:solidFill>
            </a:endParaRPr>
          </a:p>
        </p:txBody>
      </p:sp>
      <p:cxnSp>
        <p:nvCxnSpPr>
          <p:cNvPr id="40" name="Connecteur droit avec flèche 39"/>
          <p:cNvCxnSpPr/>
          <p:nvPr/>
        </p:nvCxnSpPr>
        <p:spPr>
          <a:xfrm flipV="1">
            <a:off x="3563888" y="2276872"/>
            <a:ext cx="1944216" cy="93610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ZoneTexte 40"/>
          <p:cNvSpPr txBox="1"/>
          <p:nvPr/>
        </p:nvSpPr>
        <p:spPr>
          <a:xfrm>
            <a:off x="4223065" y="2833191"/>
            <a:ext cx="7809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dirty="0" smtClean="0"/>
              <a:t>240mm</a:t>
            </a:r>
            <a:endParaRPr lang="en-CA" sz="1400" dirty="0"/>
          </a:p>
        </p:txBody>
      </p:sp>
      <p:sp>
        <p:nvSpPr>
          <p:cNvPr id="35" name="Rectangle 2"/>
          <p:cNvSpPr txBox="1">
            <a:spLocks/>
          </p:cNvSpPr>
          <p:nvPr/>
        </p:nvSpPr>
        <p:spPr>
          <a:xfrm>
            <a:off x="1115616" y="0"/>
            <a:ext cx="7400925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Milestone 2 et 3</a:t>
            </a:r>
            <a:endParaRPr kumimoji="0" lang="en-CA" sz="4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>
          <a:xfrm>
            <a:off x="899592" y="692696"/>
            <a:ext cx="7400925" cy="1143000"/>
          </a:xfrm>
        </p:spPr>
        <p:txBody>
          <a:bodyPr/>
          <a:lstStyle/>
          <a:p>
            <a:pPr>
              <a:defRPr/>
            </a:pPr>
            <a:r>
              <a:rPr lang="en-US" sz="3200" u="sng" dirty="0" smtClean="0">
                <a:solidFill>
                  <a:srgbClr val="0000CC"/>
                </a:solidFill>
                <a:latin typeface="Arial" charset="0"/>
                <a:ea typeface="+mn-ea"/>
                <a:cs typeface="+mn-cs"/>
              </a:rPr>
              <a:t>Pole Type 4 :</a:t>
            </a:r>
            <a:br>
              <a:rPr lang="en-US" sz="3200" u="sng" dirty="0" smtClean="0">
                <a:solidFill>
                  <a:srgbClr val="0000CC"/>
                </a:solidFill>
                <a:latin typeface="Arial" charset="0"/>
                <a:ea typeface="+mn-ea"/>
                <a:cs typeface="+mn-cs"/>
              </a:rPr>
            </a:br>
            <a:r>
              <a:rPr lang="en-US" sz="3200" u="sng" dirty="0" err="1" smtClean="0">
                <a:solidFill>
                  <a:srgbClr val="0000CC"/>
                </a:solidFill>
                <a:latin typeface="Arial" charset="0"/>
                <a:ea typeface="+mn-ea"/>
                <a:cs typeface="+mn-cs"/>
              </a:rPr>
              <a:t>Mesures</a:t>
            </a:r>
            <a:r>
              <a:rPr lang="en-US" sz="3200" u="sng" dirty="0" smtClean="0">
                <a:solidFill>
                  <a:srgbClr val="0000CC"/>
                </a:solidFill>
                <a:latin typeface="Arial" charset="0"/>
                <a:ea typeface="+mn-ea"/>
                <a:cs typeface="+mn-cs"/>
              </a:rPr>
              <a:t> de modes </a:t>
            </a:r>
            <a:r>
              <a:rPr lang="en-US" sz="3200" u="sng" dirty="0" err="1" smtClean="0">
                <a:solidFill>
                  <a:srgbClr val="0000CC"/>
                </a:solidFill>
                <a:latin typeface="Arial" charset="0"/>
                <a:ea typeface="+mn-ea"/>
                <a:cs typeface="+mn-cs"/>
              </a:rPr>
              <a:t>propres</a:t>
            </a:r>
            <a:endParaRPr lang="en-US" sz="3200" u="sng" dirty="0" smtClean="0">
              <a:solidFill>
                <a:srgbClr val="0000CC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7A0B0802-B01E-4ACA-B1E8-FC4954D25CAF}" type="datetime1">
              <a:rPr lang="fr-FR"/>
              <a:pPr>
                <a:defRPr/>
              </a:pPr>
              <a:t>25/11/2010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Stabilisation day #10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DAF613-8859-4884-9F8B-8A1ADEE253CA}" type="slidenum">
              <a:rPr lang="fr-FR" smtClean="0"/>
              <a:pPr>
                <a:defRPr/>
              </a:pPr>
              <a:t>6</a:t>
            </a:fld>
            <a:endParaRPr lang="fr-FR" dirty="0"/>
          </a:p>
        </p:txBody>
      </p:sp>
      <p:sp>
        <p:nvSpPr>
          <p:cNvPr id="20" name="ZoneTexte 18"/>
          <p:cNvSpPr txBox="1">
            <a:spLocks noChangeArrowheads="1"/>
          </p:cNvSpPr>
          <p:nvPr/>
        </p:nvSpPr>
        <p:spPr bwMode="auto">
          <a:xfrm>
            <a:off x="971600" y="1700808"/>
            <a:ext cx="561662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sz="1600" i="1" u="sng" dirty="0" smtClean="0"/>
              <a:t>Boundary </a:t>
            </a:r>
            <a:r>
              <a:rPr lang="en-US" sz="1600" i="1" u="sng" dirty="0" err="1" smtClean="0"/>
              <a:t>limites</a:t>
            </a:r>
            <a:r>
              <a:rPr lang="en-US" sz="1600" i="1" u="sng" dirty="0" smtClean="0"/>
              <a:t> :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en-US" sz="1600" i="1" dirty="0" smtClean="0"/>
              <a:t> Montage </a:t>
            </a:r>
            <a:r>
              <a:rPr lang="en-US" sz="1600" i="1" dirty="0" err="1" smtClean="0"/>
              <a:t>expérimental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proche</a:t>
            </a:r>
            <a:r>
              <a:rPr lang="en-US" sz="1600" i="1" dirty="0" smtClean="0"/>
              <a:t> de “</a:t>
            </a:r>
            <a:r>
              <a:rPr lang="en-US" sz="1600" i="1" dirty="0" err="1" smtClean="0"/>
              <a:t>libre-libre</a:t>
            </a:r>
            <a:r>
              <a:rPr lang="en-US" sz="1600" i="1" dirty="0" smtClean="0"/>
              <a:t>”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en-US" sz="1600" i="1" dirty="0"/>
              <a:t> </a:t>
            </a:r>
            <a:r>
              <a:rPr lang="en-US" sz="1600" i="1" dirty="0" smtClean="0"/>
              <a:t>Pole </a:t>
            </a:r>
            <a:r>
              <a:rPr lang="en-US" sz="1600" i="1" dirty="0" err="1" smtClean="0"/>
              <a:t>suspendu</a:t>
            </a:r>
            <a:endParaRPr lang="en-US" sz="1600" i="1" dirty="0" smtClean="0"/>
          </a:p>
          <a:p>
            <a:pPr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en-US" sz="1600" i="1" dirty="0" smtClean="0"/>
              <a:t> Point </a:t>
            </a:r>
            <a:r>
              <a:rPr lang="en-US" sz="1600" i="1" dirty="0" err="1" smtClean="0"/>
              <a:t>d’anchrage</a:t>
            </a:r>
            <a:r>
              <a:rPr lang="en-US" sz="1600" i="1" dirty="0" smtClean="0"/>
              <a:t> au centre de </a:t>
            </a:r>
            <a:r>
              <a:rPr lang="en-US" sz="1600" i="1" dirty="0" err="1" smtClean="0"/>
              <a:t>gravité</a:t>
            </a:r>
            <a:r>
              <a:rPr lang="en-US" sz="1600" i="1" dirty="0" smtClean="0"/>
              <a:t> de la surface</a:t>
            </a:r>
            <a:endParaRPr lang="en-US" sz="1600" i="1" dirty="0"/>
          </a:p>
        </p:txBody>
      </p:sp>
      <p:pic>
        <p:nvPicPr>
          <p:cNvPr id="21" name="Image 20" descr="P1030288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 rot="5400000">
            <a:off x="5579603" y="1620181"/>
            <a:ext cx="5184578" cy="1944216"/>
          </a:xfrm>
          <a:prstGeom prst="rect">
            <a:avLst/>
          </a:prstGeom>
        </p:spPr>
      </p:pic>
      <p:grpSp>
        <p:nvGrpSpPr>
          <p:cNvPr id="10" name="Groupe 9"/>
          <p:cNvGrpSpPr/>
          <p:nvPr/>
        </p:nvGrpSpPr>
        <p:grpSpPr>
          <a:xfrm>
            <a:off x="0" y="3573016"/>
            <a:ext cx="1871192" cy="1584176"/>
            <a:chOff x="6156175" y="1772816"/>
            <a:chExt cx="2675607" cy="2448272"/>
          </a:xfrm>
        </p:grpSpPr>
        <p:pic>
          <p:nvPicPr>
            <p:cNvPr id="11" name="Picture 2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156175" y="1772816"/>
              <a:ext cx="2675607" cy="2448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Organigramme : Connecteur 11"/>
            <p:cNvSpPr/>
            <p:nvPr/>
          </p:nvSpPr>
          <p:spPr>
            <a:xfrm>
              <a:off x="6551931" y="3800945"/>
              <a:ext cx="72008" cy="72008"/>
            </a:xfrm>
            <a:prstGeom prst="flowChartConnector">
              <a:avLst/>
            </a:prstGeom>
            <a:solidFill>
              <a:srgbClr val="FFC00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" name="Organigramme : Connecteur 12"/>
            <p:cNvSpPr/>
            <p:nvPr/>
          </p:nvSpPr>
          <p:spPr>
            <a:xfrm>
              <a:off x="6741764" y="3944961"/>
              <a:ext cx="72008" cy="72008"/>
            </a:xfrm>
            <a:prstGeom prst="flowChartConnector">
              <a:avLst/>
            </a:prstGeom>
            <a:solidFill>
              <a:srgbClr val="FFC00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" name="Organigramme : Connecteur 13"/>
            <p:cNvSpPr/>
            <p:nvPr/>
          </p:nvSpPr>
          <p:spPr>
            <a:xfrm>
              <a:off x="6938740" y="3856286"/>
              <a:ext cx="72008" cy="72008"/>
            </a:xfrm>
            <a:prstGeom prst="flowChartConnector">
              <a:avLst/>
            </a:prstGeom>
            <a:solidFill>
              <a:srgbClr val="FFC00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" name="Organigramme : Connecteur 14"/>
            <p:cNvSpPr/>
            <p:nvPr/>
          </p:nvSpPr>
          <p:spPr>
            <a:xfrm>
              <a:off x="7152383" y="3842000"/>
              <a:ext cx="72008" cy="72008"/>
            </a:xfrm>
            <a:prstGeom prst="flowChartConnector">
              <a:avLst/>
            </a:prstGeom>
            <a:solidFill>
              <a:srgbClr val="FFC00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" name="Organigramme : Connecteur 15"/>
            <p:cNvSpPr/>
            <p:nvPr/>
          </p:nvSpPr>
          <p:spPr>
            <a:xfrm>
              <a:off x="7161907" y="4021731"/>
              <a:ext cx="72008" cy="72008"/>
            </a:xfrm>
            <a:prstGeom prst="flowChartConnector">
              <a:avLst/>
            </a:prstGeom>
            <a:solidFill>
              <a:srgbClr val="FFC00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" name="Organigramme : Connecteur 16"/>
            <p:cNvSpPr/>
            <p:nvPr/>
          </p:nvSpPr>
          <p:spPr>
            <a:xfrm>
              <a:off x="6340669" y="3908668"/>
              <a:ext cx="72008" cy="72008"/>
            </a:xfrm>
            <a:prstGeom prst="flowChartConnector">
              <a:avLst/>
            </a:prstGeom>
            <a:solidFill>
              <a:srgbClr val="FFC00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Organigramme : Connecteur 17"/>
            <p:cNvSpPr/>
            <p:nvPr/>
          </p:nvSpPr>
          <p:spPr>
            <a:xfrm>
              <a:off x="6350771" y="3738461"/>
              <a:ext cx="72008" cy="72008"/>
            </a:xfrm>
            <a:prstGeom prst="flowChartConnector">
              <a:avLst/>
            </a:prstGeom>
            <a:solidFill>
              <a:srgbClr val="FFC00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" name="Organigramme : Connecteur 18"/>
            <p:cNvSpPr/>
            <p:nvPr/>
          </p:nvSpPr>
          <p:spPr>
            <a:xfrm>
              <a:off x="6648327" y="3575397"/>
              <a:ext cx="72008" cy="72008"/>
            </a:xfrm>
            <a:prstGeom prst="flowChartConnector">
              <a:avLst/>
            </a:prstGeom>
            <a:solidFill>
              <a:srgbClr val="FFC00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" name="Organigramme : Connecteur 22"/>
            <p:cNvSpPr/>
            <p:nvPr/>
          </p:nvSpPr>
          <p:spPr>
            <a:xfrm>
              <a:off x="6835201" y="3596826"/>
              <a:ext cx="72008" cy="72008"/>
            </a:xfrm>
            <a:prstGeom prst="flowChartConnector">
              <a:avLst/>
            </a:prstGeom>
            <a:solidFill>
              <a:srgbClr val="FFC00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4" name="Flèche droite 23"/>
            <p:cNvSpPr/>
            <p:nvPr/>
          </p:nvSpPr>
          <p:spPr>
            <a:xfrm rot="901195">
              <a:off x="7752433" y="2248553"/>
              <a:ext cx="168680" cy="112197"/>
            </a:xfrm>
            <a:prstGeom prst="rightArrow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" name="Flèche droite 24"/>
            <p:cNvSpPr/>
            <p:nvPr/>
          </p:nvSpPr>
          <p:spPr>
            <a:xfrm rot="5400000">
              <a:off x="7868940" y="2141239"/>
              <a:ext cx="201159" cy="117727"/>
            </a:xfrm>
            <a:prstGeom prst="rightArrow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aphicFrame>
        <p:nvGraphicFramePr>
          <p:cNvPr id="26" name="Tableau 25"/>
          <p:cNvGraphicFramePr>
            <a:graphicFrameLocks noGrp="1"/>
          </p:cNvGraphicFramePr>
          <p:nvPr/>
        </p:nvGraphicFramePr>
        <p:xfrm>
          <a:off x="1872208" y="3573016"/>
          <a:ext cx="5292080" cy="3254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/>
                <a:gridCol w="1728192"/>
                <a:gridCol w="1758423"/>
                <a:gridCol w="1013377"/>
              </a:tblGrid>
              <a:tr h="693792"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Mode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Experimental</a:t>
                      </a:r>
                    </a:p>
                    <a:p>
                      <a:pPr algn="ctr"/>
                      <a:r>
                        <a:rPr lang="en-US" noProof="0" dirty="0" smtClean="0"/>
                        <a:t>frequency (Hz)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Computed</a:t>
                      </a:r>
                      <a:endParaRPr lang="en-US" baseline="0" noProof="0" dirty="0" smtClean="0"/>
                    </a:p>
                    <a:p>
                      <a:pPr algn="ctr"/>
                      <a:r>
                        <a:rPr lang="en-US" baseline="0" noProof="0" dirty="0" smtClean="0"/>
                        <a:t>frequency (Hz)*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Error %</a:t>
                      </a:r>
                      <a:endParaRPr lang="en-US" noProof="0" dirty="0"/>
                    </a:p>
                  </a:txBody>
                  <a:tcPr/>
                </a:tc>
              </a:tr>
              <a:tr h="353368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115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114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0,87%</a:t>
                      </a:r>
                    </a:p>
                  </a:txBody>
                  <a:tcPr marL="9525" marR="9525" marT="9525" marB="0" anchor="b"/>
                </a:tc>
              </a:tr>
              <a:tr h="353368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205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212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3,36%</a:t>
                      </a:r>
                    </a:p>
                  </a:txBody>
                  <a:tcPr marL="9525" marR="9525" marT="9525" marB="0" anchor="b"/>
                </a:tc>
              </a:tr>
              <a:tr h="353368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3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272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278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2,18%</a:t>
                      </a:r>
                    </a:p>
                  </a:txBody>
                  <a:tcPr marL="9525" marR="9525" marT="9525" marB="0" anchor="b"/>
                </a:tc>
              </a:tr>
              <a:tr h="353368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4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306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306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0,00%</a:t>
                      </a:r>
                    </a:p>
                  </a:txBody>
                  <a:tcPr marL="9525" marR="9525" marT="9525" marB="0" anchor="b"/>
                </a:tc>
              </a:tr>
              <a:tr h="353368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5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529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-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-</a:t>
                      </a:r>
                      <a:endParaRPr lang="fr-FR" dirty="0"/>
                    </a:p>
                  </a:txBody>
                  <a:tcPr/>
                </a:tc>
              </a:tr>
              <a:tr h="353368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6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548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-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-</a:t>
                      </a:r>
                      <a:endParaRPr lang="fr-FR" dirty="0"/>
                    </a:p>
                  </a:txBody>
                  <a:tcPr/>
                </a:tc>
              </a:tr>
              <a:tr h="353368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7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568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-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-</a:t>
                      </a:r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4" cstate="print"/>
          <a:srcRect l="50704" t="4189" r="18093" b="3658"/>
          <a:stretch>
            <a:fillRect/>
          </a:stretch>
        </p:blipFill>
        <p:spPr bwMode="auto">
          <a:xfrm>
            <a:off x="7164287" y="3861048"/>
            <a:ext cx="709077" cy="2924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Rectangle 2"/>
          <p:cNvSpPr txBox="1">
            <a:spLocks/>
          </p:cNvSpPr>
          <p:nvPr/>
        </p:nvSpPr>
        <p:spPr bwMode="auto">
          <a:xfrm>
            <a:off x="1258888" y="0"/>
            <a:ext cx="7400925" cy="764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Milestone 2 et 5</a:t>
            </a:r>
            <a:endParaRPr kumimoji="0" lang="en-CA" sz="4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Budget</a:t>
            </a:r>
          </a:p>
        </p:txBody>
      </p:sp>
      <p:sp>
        <p:nvSpPr>
          <p:cNvPr id="10240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fr-FR" sz="2400" dirty="0" smtClean="0"/>
              <a:t>Personnel:</a:t>
            </a:r>
            <a:endParaRPr lang="fr-FR" sz="2400" dirty="0"/>
          </a:p>
          <a:p>
            <a:pPr lvl="1">
              <a:lnSpc>
                <a:spcPct val="90000"/>
              </a:lnSpc>
            </a:pPr>
            <a:r>
              <a:rPr lang="fr-FR" sz="2000" dirty="0"/>
              <a:t>Embauche au 1</a:t>
            </a:r>
            <a:r>
              <a:rPr lang="fr-FR" sz="2000" baseline="30000" dirty="0"/>
              <a:t>er</a:t>
            </a:r>
            <a:r>
              <a:rPr lang="fr-FR" sz="2000" dirty="0"/>
              <a:t> novembre 2009 IR “mécanique” Laurent </a:t>
            </a:r>
            <a:r>
              <a:rPr lang="fr-FR" sz="2000" dirty="0" err="1"/>
              <a:t>Pacquet</a:t>
            </a:r>
            <a:r>
              <a:rPr lang="fr-FR" sz="2000" dirty="0"/>
              <a:t> (calculs, intégration, instrumentation, rapports)</a:t>
            </a:r>
          </a:p>
          <a:p>
            <a:pPr lvl="1">
              <a:lnSpc>
                <a:spcPct val="90000"/>
              </a:lnSpc>
            </a:pPr>
            <a:r>
              <a:rPr lang="fr-FR" sz="2000" dirty="0"/>
              <a:t>Embauche au 1</a:t>
            </a:r>
            <a:r>
              <a:rPr lang="fr-FR" sz="2000" baseline="30000" dirty="0"/>
              <a:t>er</a:t>
            </a:r>
            <a:r>
              <a:rPr lang="fr-FR" sz="2000" dirty="0"/>
              <a:t> janvier 2010 IR “automatique” Gaël </a:t>
            </a:r>
            <a:r>
              <a:rPr lang="fr-FR" sz="2000" dirty="0" err="1"/>
              <a:t>Balik</a:t>
            </a:r>
            <a:r>
              <a:rPr lang="fr-FR" sz="2000" dirty="0"/>
              <a:t> (algorithme de feedback</a:t>
            </a:r>
            <a:r>
              <a:rPr lang="fr-FR" sz="2000" dirty="0" smtClean="0"/>
              <a:t>)</a:t>
            </a:r>
          </a:p>
          <a:p>
            <a:pPr lvl="1">
              <a:lnSpc>
                <a:spcPct val="90000"/>
              </a:lnSpc>
            </a:pPr>
            <a:r>
              <a:rPr lang="fr-FR" sz="2000" dirty="0" smtClean="0"/>
              <a:t>93 000€ dépensés pour 110 000€ reçus.</a:t>
            </a:r>
            <a:endParaRPr lang="fr-FR" sz="2000" dirty="0"/>
          </a:p>
          <a:p>
            <a:pPr>
              <a:lnSpc>
                <a:spcPct val="90000"/>
              </a:lnSpc>
            </a:pPr>
            <a:r>
              <a:rPr lang="fr-FR" sz="2400" dirty="0">
                <a:solidFill>
                  <a:srgbClr val="FF0000"/>
                </a:solidFill>
              </a:rPr>
              <a:t>Mais 2 contrats courts d’un an car il faut tout dépenser avant décembre 2010 (au lieu du CDD 3 ans demandé</a:t>
            </a:r>
            <a:r>
              <a:rPr lang="fr-FR" sz="2400" dirty="0" smtClean="0">
                <a:solidFill>
                  <a:srgbClr val="FF0000"/>
                </a:solidFill>
              </a:rPr>
              <a:t>)!</a:t>
            </a:r>
          </a:p>
          <a:p>
            <a:pPr>
              <a:lnSpc>
                <a:spcPct val="90000"/>
              </a:lnSpc>
            </a:pPr>
            <a:r>
              <a:rPr lang="fr-FR" sz="2400" dirty="0" smtClean="0"/>
              <a:t>39 000</a:t>
            </a:r>
            <a:r>
              <a:rPr lang="de-DE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€ </a:t>
            </a:r>
            <a:r>
              <a:rPr lang="de-DE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dépensé</a:t>
            </a:r>
            <a:r>
              <a:rPr lang="de-DE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de-DE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sur</a:t>
            </a:r>
            <a:r>
              <a:rPr lang="de-DE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64 000€) </a:t>
            </a:r>
            <a:r>
              <a:rPr lang="de-DE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avec</a:t>
            </a:r>
            <a:r>
              <a:rPr lang="de-DE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achat</a:t>
            </a:r>
            <a:r>
              <a:rPr lang="de-DE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22 000€ en </a:t>
            </a:r>
            <a:r>
              <a:rPr lang="de-DE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cours</a:t>
            </a:r>
            <a:r>
              <a:rPr lang="de-DE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de-DE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sera</a:t>
            </a:r>
            <a:r>
              <a:rPr lang="de-DE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finalisé</a:t>
            </a:r>
            <a:r>
              <a:rPr lang="de-DE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avant </a:t>
            </a:r>
            <a:r>
              <a:rPr lang="de-DE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fin</a:t>
            </a:r>
            <a:r>
              <a:rPr lang="de-DE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2010).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97EEB4-4FBA-4371-A582-1319C26302C8}" type="slidenum">
              <a:rPr lang="fr-FR" smtClean="0"/>
              <a:pPr>
                <a:defRPr/>
              </a:pPr>
              <a:t>7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Conclusion</a:t>
            </a:r>
          </a:p>
        </p:txBody>
      </p:sp>
      <p:sp>
        <p:nvSpPr>
          <p:cNvPr id="93187" name="Rectangle 3"/>
          <p:cNvSpPr>
            <a:spLocks noGrp="1"/>
          </p:cNvSpPr>
          <p:nvPr>
            <p:ph type="body" idx="1"/>
          </p:nvPr>
        </p:nvSpPr>
        <p:spPr>
          <a:xfrm>
            <a:off x="1187624" y="1484784"/>
            <a:ext cx="7400925" cy="4525963"/>
          </a:xfrm>
        </p:spPr>
        <p:txBody>
          <a:bodyPr/>
          <a:lstStyle/>
          <a:p>
            <a:r>
              <a:rPr lang="fr-FR" sz="2400" dirty="0" err="1"/>
              <a:t>Milestone</a:t>
            </a:r>
            <a:r>
              <a:rPr lang="fr-FR" sz="2400" dirty="0"/>
              <a:t> 1 </a:t>
            </a:r>
            <a:r>
              <a:rPr lang="fr-FR" sz="2400" dirty="0" smtClean="0"/>
              <a:t>terminé : rapport LAPP-TECH-2010-02</a:t>
            </a:r>
            <a:endParaRPr lang="fr-FR" sz="2400" dirty="0"/>
          </a:p>
          <a:p>
            <a:r>
              <a:rPr lang="fr-FR" sz="2400" dirty="0" err="1"/>
              <a:t>Milestone</a:t>
            </a:r>
            <a:r>
              <a:rPr lang="fr-FR" sz="2400" dirty="0"/>
              <a:t> 2: </a:t>
            </a:r>
          </a:p>
          <a:p>
            <a:pPr lvl="1"/>
            <a:r>
              <a:rPr lang="fr-FR" sz="2000" dirty="0"/>
              <a:t>prototype </a:t>
            </a:r>
            <a:r>
              <a:rPr lang="fr-FR" sz="2000" dirty="0" smtClean="0"/>
              <a:t>terminé</a:t>
            </a:r>
            <a:r>
              <a:rPr lang="fr-FR" sz="2000" dirty="0"/>
              <a:t>, </a:t>
            </a:r>
            <a:r>
              <a:rPr lang="fr-FR" sz="2000" dirty="0" smtClean="0"/>
              <a:t>instrumentation intégrée, tests  préliminaires faits et algorithme </a:t>
            </a:r>
            <a:r>
              <a:rPr lang="fr-FR" sz="2000" dirty="0"/>
              <a:t>de contrôle </a:t>
            </a:r>
            <a:r>
              <a:rPr lang="fr-FR" sz="2000" dirty="0" smtClean="0"/>
              <a:t>en cours d’étude</a:t>
            </a:r>
            <a:endParaRPr lang="fr-FR" sz="2000" dirty="0"/>
          </a:p>
          <a:p>
            <a:r>
              <a:rPr lang="fr-FR" sz="2400" dirty="0" err="1"/>
              <a:t>Milestone</a:t>
            </a:r>
            <a:r>
              <a:rPr lang="fr-FR" sz="2400" dirty="0"/>
              <a:t> 3:</a:t>
            </a:r>
          </a:p>
          <a:p>
            <a:pPr lvl="1"/>
            <a:r>
              <a:rPr lang="fr-FR" sz="2000" dirty="0" smtClean="0"/>
              <a:t>Quadrant arrivé du CERN: mesures faites et excellent accord avec calculs</a:t>
            </a:r>
          </a:p>
          <a:p>
            <a:r>
              <a:rPr lang="fr-FR" sz="2400" dirty="0" err="1" smtClean="0"/>
              <a:t>Milestone</a:t>
            </a:r>
            <a:r>
              <a:rPr lang="fr-FR" sz="2400" dirty="0" smtClean="0"/>
              <a:t> 5: </a:t>
            </a:r>
          </a:p>
          <a:p>
            <a:pPr lvl="1"/>
            <a:r>
              <a:rPr lang="fr-FR" sz="2000" dirty="0" err="1" smtClean="0"/>
              <a:t>Rebouclage</a:t>
            </a:r>
            <a:r>
              <a:rPr lang="fr-FR" sz="2000" dirty="0" smtClean="0"/>
              <a:t> sur un quadrant</a:t>
            </a:r>
            <a:endParaRPr lang="fr-FR" sz="2000" dirty="0"/>
          </a:p>
          <a:p>
            <a:r>
              <a:rPr lang="fr-FR" sz="2400" dirty="0" smtClean="0"/>
              <a:t>Effort au 31 décembre 2010: </a:t>
            </a:r>
            <a:r>
              <a:rPr lang="fr-FR" sz="2400" smtClean="0"/>
              <a:t>21h.m effectifs</a:t>
            </a:r>
            <a:endParaRPr lang="fr-FR" sz="2400" dirty="0" smtClean="0">
              <a:solidFill>
                <a:srgbClr val="FF0000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97EEB4-4FBA-4371-A582-1319C26302C8}" type="slidenum">
              <a:rPr lang="fr-FR" smtClean="0"/>
              <a:pPr>
                <a:defRPr/>
              </a:pPr>
              <a:t>8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Plan pour 6 prochains </a:t>
            </a:r>
            <a:r>
              <a:rPr lang="fr-FR" dirty="0" smtClean="0"/>
              <a:t>mois (?)</a:t>
            </a:r>
            <a:endParaRPr lang="fr-FR" dirty="0"/>
          </a:p>
        </p:txBody>
      </p:sp>
      <p:sp>
        <p:nvSpPr>
          <p:cNvPr id="10137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Etudes d’algorithme sur </a:t>
            </a:r>
            <a:r>
              <a:rPr lang="fr-FR" dirty="0"/>
              <a:t>prototype de contrôle</a:t>
            </a:r>
          </a:p>
          <a:p>
            <a:r>
              <a:rPr lang="fr-FR" dirty="0" smtClean="0"/>
              <a:t>Mesures </a:t>
            </a:r>
            <a:r>
              <a:rPr lang="fr-FR" dirty="0"/>
              <a:t>sur prototype du </a:t>
            </a:r>
            <a:r>
              <a:rPr lang="fr-FR" dirty="0" smtClean="0"/>
              <a:t>CERN</a:t>
            </a:r>
            <a:endParaRPr lang="fr-FR" dirty="0"/>
          </a:p>
          <a:p>
            <a:r>
              <a:rPr lang="fr-FR" dirty="0" smtClean="0"/>
              <a:t>Mesures sur un pôle avec bobine de courant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97EEB4-4FBA-4371-A582-1319C26302C8}" type="slidenum">
              <a:rPr lang="fr-FR" smtClean="0"/>
              <a:pPr>
                <a:defRPr/>
              </a:pPr>
              <a:t>9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nception personnalisée">
  <a:themeElements>
    <a:clrScheme name="Conception personnalisé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Conception personnalisé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nception personnalisé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1042</TotalTime>
  <Words>388</Words>
  <Application>Microsoft Office PowerPoint</Application>
  <PresentationFormat>On-screen Show (4:3)</PresentationFormat>
  <Paragraphs>108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Conception personnalisée</vt:lpstr>
      <vt:lpstr>Participation à la stabilisation des éléments optiques: Instrumentation spécifique</vt:lpstr>
      <vt:lpstr>WP 4.7</vt:lpstr>
      <vt:lpstr>Extrait du rapport de calcul (milestone 1)</vt:lpstr>
      <vt:lpstr>Milestone 2 et 3</vt:lpstr>
      <vt:lpstr>Slide 5</vt:lpstr>
      <vt:lpstr>Pole Type 4 : Mesures de modes propres</vt:lpstr>
      <vt:lpstr>Budget</vt:lpstr>
      <vt:lpstr>Conclusion</vt:lpstr>
      <vt:lpstr>Plan pour 6 prochains mois (?)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andrea</dc:creator>
  <cp:lastModifiedBy>vc_room</cp:lastModifiedBy>
  <cp:revision>64</cp:revision>
  <dcterms:created xsi:type="dcterms:W3CDTF">2008-11-17T11:03:29Z</dcterms:created>
  <dcterms:modified xsi:type="dcterms:W3CDTF">2010-11-25T09:19:15Z</dcterms:modified>
</cp:coreProperties>
</file>