
<file path=[Content_Types].xml><?xml version="1.0" encoding="utf-8"?>
<Types xmlns="http://schemas.openxmlformats.org/package/2006/content-types">
  <Default Extension="069E3590" ContentType="image/png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0"/>
  </p:notesMasterIdLst>
  <p:handoutMasterIdLst>
    <p:handoutMasterId r:id="rId11"/>
  </p:handoutMasterIdLst>
  <p:sldIdLst>
    <p:sldId id="257" r:id="rId2"/>
    <p:sldId id="416" r:id="rId3"/>
    <p:sldId id="347" r:id="rId4"/>
    <p:sldId id="418" r:id="rId5"/>
    <p:sldId id="419" r:id="rId6"/>
    <p:sldId id="420" r:id="rId7"/>
    <p:sldId id="421" r:id="rId8"/>
    <p:sldId id="417" r:id="rId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2838BEF-8BB2-4498-84A7-C5851F593DF1}" styleName="Medium Style 4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202B0CA-FC54-4496-8BCA-5EF66A818D29}" styleName="Dark Styl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6807" autoAdjust="0"/>
  </p:normalViewPr>
  <p:slideViewPr>
    <p:cSldViewPr snapToGrid="0">
      <p:cViewPr varScale="1">
        <p:scale>
          <a:sx n="130" d="100"/>
          <a:sy n="130" d="100"/>
        </p:scale>
        <p:origin x="936" y="12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A7A4B50-109A-3648-AE83-7639CBD19B7B}" type="datetimeFigureOut">
              <a:rPr lang="en-US" smtClean="0"/>
              <a:t>10/26/2021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431D3C3-14F5-7A41-A2BE-4916C253F1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386586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484256-49B4-4035-B8A5-FFAC5BCC5997}" type="datetimeFigureOut">
              <a:rPr lang="en-US" smtClean="0"/>
              <a:t>10/26/2021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5DED32-3385-45A4-B053-FD11A8C233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190824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77925" y="1235075"/>
            <a:ext cx="4441825" cy="3330575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314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altLang="en-US" dirty="0"/>
          </a:p>
        </p:txBody>
      </p:sp>
      <p:sp>
        <p:nvSpPr>
          <p:cNvPr id="13315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F4EF424-F1F4-4777-86A2-DA5989A8E720}" type="slidenum">
              <a: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MS PGothic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MS PGothic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013502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Fro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31800" y="2121311"/>
            <a:ext cx="8265984" cy="1826363"/>
          </a:xfrm>
        </p:spPr>
        <p:txBody>
          <a:bodyPr tIns="0" bIns="0" anchor="b">
            <a:normAutofit/>
          </a:bodyPr>
          <a:lstStyle>
            <a:lvl1pPr algn="l">
              <a:lnSpc>
                <a:spcPct val="90000"/>
              </a:lnSpc>
              <a:spcBef>
                <a:spcPts val="0"/>
              </a:spcBef>
              <a:buNone/>
              <a:defRPr kumimoji="0" lang="en-US" sz="3000" b="1" i="0" kern="1200" cap="none" spc="0" baseline="0" dirty="0">
                <a:ln w="12700">
                  <a:noFill/>
                  <a:prstDash val="solid"/>
                </a:ln>
                <a:solidFill>
                  <a:schemeClr val="accent1"/>
                </a:solidFill>
                <a:effectLst/>
                <a:latin typeface="+mj-lt"/>
                <a:ea typeface="+mj-ea"/>
                <a:cs typeface="Ubuntu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31800" y="4171952"/>
            <a:ext cx="8265984" cy="1066688"/>
          </a:xfrm>
        </p:spPr>
        <p:txBody>
          <a:bodyPr lIns="45720" tIns="0" rIns="45720" bIns="0"/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 sz="2100" b="0" i="0">
                <a:solidFill>
                  <a:schemeClr val="accent4"/>
                </a:solidFill>
                <a:effectLst/>
                <a:latin typeface="+mn-lt"/>
                <a:cs typeface="Ubuntu Light"/>
              </a:defRPr>
            </a:lvl1pPr>
            <a:lvl2pPr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5" name="Picture 3">
            <a:extLst>
              <a:ext uri="{FF2B5EF4-FFF2-40B4-BE49-F238E27FC236}">
                <a16:creationId xmlns:a16="http://schemas.microsoft.com/office/drawing/2014/main" id="{8A14A89E-E408-45A9-982C-DB7387787EA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03364" y="5325920"/>
            <a:ext cx="1594420" cy="14454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 descr="A picture containing venn diagram&#10;&#10;Description automatically generated">
            <a:extLst>
              <a:ext uri="{FF2B5EF4-FFF2-40B4-BE49-F238E27FC236}">
                <a16:creationId xmlns:a16="http://schemas.microsoft.com/office/drawing/2014/main" id="{0E600346-63C4-4AC1-BE0B-41ABA70E46A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94893" y="5462918"/>
            <a:ext cx="1632830" cy="12968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06702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 userDrawn="1"/>
        </p:nvCxnSpPr>
        <p:spPr>
          <a:xfrm>
            <a:off x="457211" y="1060449"/>
            <a:ext cx="8226425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12" y="1245528"/>
            <a:ext cx="8226425" cy="5028279"/>
          </a:xfrm>
        </p:spPr>
        <p:txBody>
          <a:bodyPr/>
          <a:lstStyle>
            <a:lvl2pPr>
              <a:defRPr sz="1800" baseline="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 sz="1100"/>
            </a:lvl1pPr>
          </a:lstStyle>
          <a:p>
            <a:fld id="{B9FC9755-3F17-4A88-BC36-1FB3879279FF}" type="slidenum">
              <a:rPr lang="en-US" altLang="en-US" smtClean="0"/>
              <a:pPr/>
              <a:t>‹#›</a:t>
            </a:fld>
            <a:endParaRPr lang="en-US" altLang="en-US"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2"/>
          </p:nvPr>
        </p:nvSpPr>
        <p:spPr>
          <a:xfrm>
            <a:off x="2093082" y="6356369"/>
            <a:ext cx="2598712" cy="365125"/>
          </a:xfrm>
          <a:prstGeom prst="rect">
            <a:avLst/>
          </a:prstGeom>
        </p:spPr>
        <p:txBody>
          <a:bodyPr/>
          <a:lstStyle>
            <a:lvl1pPr>
              <a:defRPr sz="1100"/>
            </a:lvl1pPr>
          </a:lstStyle>
          <a:p>
            <a:pPr>
              <a:defRPr/>
            </a:pPr>
            <a:r>
              <a:rPr lang="fr-FR"/>
              <a:t>B. Raë 26.10.2021</a:t>
            </a:r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514915" y="6356369"/>
            <a:ext cx="2441646" cy="365125"/>
          </a:xfrm>
          <a:prstGeom prst="rect">
            <a:avLst/>
          </a:prstGeom>
        </p:spPr>
        <p:txBody>
          <a:bodyPr/>
          <a:lstStyle>
            <a:lvl1pPr>
              <a:defRPr sz="1100"/>
            </a:lvl1pPr>
          </a:lstStyle>
          <a:p>
            <a:pPr>
              <a:defRPr/>
            </a:pPr>
            <a:r>
              <a:rPr lang="en-GB"/>
              <a:t>EATM : YETS Important dates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09734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 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 userDrawn="1"/>
        </p:nvCxnSpPr>
        <p:spPr>
          <a:xfrm>
            <a:off x="457211" y="1060449"/>
            <a:ext cx="8226425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24539"/>
            <a:ext cx="8226854" cy="833711"/>
          </a:xfrm>
          <a:ln>
            <a:noFill/>
          </a:ln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12" y="1260001"/>
            <a:ext cx="8226425" cy="5016068"/>
          </a:xfrm>
          <a:noFill/>
          <a:ln>
            <a:noFill/>
          </a:ln>
        </p:spPr>
        <p:txBody>
          <a:bodyPr/>
          <a:lstStyle>
            <a:lvl2pPr>
              <a:defRPr sz="2100" baseline="0"/>
            </a:lvl2pPr>
            <a:lvl3pPr>
              <a:defRPr sz="195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fld id="{E70421B4-580E-4317-84D1-ED4C3F55CB37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2093081" y="6356369"/>
            <a:ext cx="2481123" cy="365125"/>
          </a:xfrm>
          <a:prstGeom prst="rect">
            <a:avLst/>
          </a:prstGeom>
        </p:spPr>
        <p:txBody>
          <a:bodyPr/>
          <a:lstStyle>
            <a:lvl1pPr>
              <a:defRPr sz="1100"/>
            </a:lvl1pPr>
          </a:lstStyle>
          <a:p>
            <a:pPr>
              <a:defRPr/>
            </a:pPr>
            <a:r>
              <a:rPr lang="fr-FR"/>
              <a:t>B. Raë 26.10.2021</a:t>
            </a:r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514915" y="6356369"/>
            <a:ext cx="2441646" cy="365125"/>
          </a:xfrm>
          <a:prstGeom prst="rect">
            <a:avLst/>
          </a:prstGeom>
        </p:spPr>
        <p:txBody>
          <a:bodyPr/>
          <a:lstStyle>
            <a:lvl1pPr>
              <a:defRPr sz="1100"/>
            </a:lvl1pPr>
          </a:lstStyle>
          <a:p>
            <a:pPr>
              <a:defRPr/>
            </a:pPr>
            <a:r>
              <a:rPr lang="en-GB"/>
              <a:t>EATM : YETS Important dates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48555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 userDrawn="1"/>
        </p:nvCxnSpPr>
        <p:spPr>
          <a:xfrm>
            <a:off x="457211" y="1060449"/>
            <a:ext cx="8226425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24539"/>
            <a:ext cx="8226854" cy="833711"/>
          </a:xfrm>
          <a:ln>
            <a:noFill/>
          </a:ln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1" y="1260001"/>
            <a:ext cx="4073702" cy="5016068"/>
          </a:xfrm>
          <a:noFill/>
          <a:ln>
            <a:noFill/>
          </a:ln>
        </p:spPr>
        <p:txBody>
          <a:bodyPr/>
          <a:lstStyle>
            <a:lvl2pPr>
              <a:defRPr sz="2100" baseline="0"/>
            </a:lvl2pPr>
            <a:lvl3pPr>
              <a:defRPr sz="195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Content Placeholder 6"/>
          <p:cNvSpPr>
            <a:spLocks noGrp="1"/>
          </p:cNvSpPr>
          <p:nvPr>
            <p:ph sz="quarter" idx="14"/>
          </p:nvPr>
        </p:nvSpPr>
        <p:spPr>
          <a:xfrm>
            <a:off x="4615666" y="1260001"/>
            <a:ext cx="4071135" cy="5016068"/>
          </a:xfrm>
          <a:noFill/>
          <a:ln>
            <a:noFill/>
          </a:ln>
        </p:spPr>
        <p:txBody>
          <a:bodyPr/>
          <a:lstStyle>
            <a:lvl2pPr>
              <a:defRPr sz="2100" baseline="0"/>
            </a:lvl2pPr>
            <a:lvl3pPr>
              <a:defRPr sz="195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fld id="{18FE782C-61DB-49A1-9DB7-03288D73706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647420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s with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 userDrawn="1"/>
        </p:nvCxnSpPr>
        <p:spPr>
          <a:xfrm>
            <a:off x="457211" y="1060449"/>
            <a:ext cx="8226425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Title 1"/>
          <p:cNvSpPr txBox="1">
            <a:spLocks/>
          </p:cNvSpPr>
          <p:nvPr userDrawn="1"/>
        </p:nvSpPr>
        <p:spPr>
          <a:xfrm>
            <a:off x="417514" y="1438279"/>
            <a:ext cx="4113212" cy="833439"/>
          </a:xfrm>
          <a:prstGeom prst="rect">
            <a:avLst/>
          </a:prstGeom>
          <a:ln>
            <a:noFill/>
          </a:ln>
        </p:spPr>
        <p:txBody>
          <a:bodyPr lIns="34290" rIns="34290" anchor="ctr"/>
          <a:lstStyle>
            <a:lvl1pPr algn="l" rtl="0" eaLnBrk="1" latinLnBrk="0" hangingPunct="1">
              <a:spcBef>
                <a:spcPct val="0"/>
              </a:spcBef>
              <a:buNone/>
              <a:defRPr kumimoji="0" sz="4800" b="1" i="0" kern="1200">
                <a:solidFill>
                  <a:srgbClr val="0C377B"/>
                </a:solidFill>
                <a:latin typeface="+mj-lt"/>
                <a:ea typeface="+mj-ea"/>
                <a:cs typeface="Ubuntu Light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x-none" sz="2700" dirty="0"/>
              <a:t>Slide Title</a:t>
            </a:r>
            <a:endParaRPr lang="en-US" sz="2700" dirty="0"/>
          </a:p>
        </p:txBody>
      </p:sp>
      <p:sp>
        <p:nvSpPr>
          <p:cNvPr id="8" name="Title 1"/>
          <p:cNvSpPr txBox="1">
            <a:spLocks/>
          </p:cNvSpPr>
          <p:nvPr userDrawn="1"/>
        </p:nvSpPr>
        <p:spPr>
          <a:xfrm>
            <a:off x="4570413" y="1438279"/>
            <a:ext cx="4113212" cy="833439"/>
          </a:xfrm>
          <a:prstGeom prst="rect">
            <a:avLst/>
          </a:prstGeom>
          <a:ln>
            <a:noFill/>
          </a:ln>
        </p:spPr>
        <p:txBody>
          <a:bodyPr lIns="34290" rIns="34290" anchor="ctr"/>
          <a:lstStyle>
            <a:lvl1pPr algn="l" rtl="0" eaLnBrk="1" latinLnBrk="0" hangingPunct="1">
              <a:spcBef>
                <a:spcPct val="0"/>
              </a:spcBef>
              <a:buNone/>
              <a:defRPr kumimoji="0" sz="4800" b="1" i="0" kern="1200">
                <a:solidFill>
                  <a:srgbClr val="0C377B"/>
                </a:solidFill>
                <a:latin typeface="+mj-lt"/>
                <a:ea typeface="+mj-ea"/>
                <a:cs typeface="Ubuntu Light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x-none" sz="2700" dirty="0"/>
              <a:t>Slide Title</a:t>
            </a:r>
            <a:endParaRPr lang="en-US" sz="27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24539"/>
            <a:ext cx="8226854" cy="833711"/>
          </a:xfrm>
          <a:ln>
            <a:noFill/>
          </a:ln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1" y="2352792"/>
            <a:ext cx="4073702" cy="3923287"/>
          </a:xfrm>
          <a:noFill/>
          <a:ln>
            <a:noFill/>
          </a:ln>
        </p:spPr>
        <p:txBody>
          <a:bodyPr/>
          <a:lstStyle>
            <a:lvl2pPr>
              <a:defRPr sz="2100" baseline="0"/>
            </a:lvl2pPr>
            <a:lvl3pPr>
              <a:defRPr sz="195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Content Placeholder 6"/>
          <p:cNvSpPr>
            <a:spLocks noGrp="1"/>
          </p:cNvSpPr>
          <p:nvPr>
            <p:ph sz="quarter" idx="14"/>
          </p:nvPr>
        </p:nvSpPr>
        <p:spPr>
          <a:xfrm>
            <a:off x="4615666" y="2352792"/>
            <a:ext cx="4071135" cy="3923287"/>
          </a:xfrm>
          <a:noFill/>
          <a:ln>
            <a:noFill/>
          </a:ln>
        </p:spPr>
        <p:txBody>
          <a:bodyPr/>
          <a:lstStyle>
            <a:lvl2pPr>
              <a:defRPr sz="2100" baseline="0"/>
            </a:lvl2pPr>
            <a:lvl3pPr>
              <a:defRPr sz="195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Date Placeholder 2"/>
          <p:cNvSpPr>
            <a:spLocks noGrp="1"/>
          </p:cNvSpPr>
          <p:nvPr>
            <p:ph type="dt" sz="half" idx="15"/>
          </p:nvPr>
        </p:nvSpPr>
        <p:spPr>
          <a:xfrm>
            <a:off x="2295525" y="6356369"/>
            <a:ext cx="1371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B. Raë 26.10.2021</a:t>
            </a:r>
            <a:endParaRPr lang="en-US"/>
          </a:p>
        </p:txBody>
      </p:sp>
      <p:sp>
        <p:nvSpPr>
          <p:cNvPr id="11" name="Footer Placeholder 3"/>
          <p:cNvSpPr>
            <a:spLocks noGrp="1"/>
          </p:cNvSpPr>
          <p:nvPr>
            <p:ph type="ftr" sz="quarter" idx="16"/>
          </p:nvPr>
        </p:nvSpPr>
        <p:spPr>
          <a:xfrm>
            <a:off x="3667136" y="6356369"/>
            <a:ext cx="4289425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EATM : YETS Important dates</a:t>
            </a:r>
            <a:endParaRPr lang="en-US"/>
          </a:p>
        </p:txBody>
      </p:sp>
      <p:sp>
        <p:nvSpPr>
          <p:cNvPr id="12" name="Slide Number Placeholder 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fld id="{54A95BAA-57E0-43A6-9BEB-8F8A537BF45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332541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ust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 userDrawn="1"/>
        </p:nvCxnSpPr>
        <p:spPr>
          <a:xfrm>
            <a:off x="457211" y="1060449"/>
            <a:ext cx="8226425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Date Placeholder 2"/>
          <p:cNvSpPr>
            <a:spLocks noGrp="1"/>
          </p:cNvSpPr>
          <p:nvPr>
            <p:ph type="dt" sz="half" idx="10"/>
          </p:nvPr>
        </p:nvSpPr>
        <p:spPr>
          <a:xfrm>
            <a:off x="2295525" y="6356369"/>
            <a:ext cx="1371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B. Raë 26.10.2021</a:t>
            </a:r>
            <a:endParaRPr 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667136" y="6356369"/>
            <a:ext cx="4289425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EATM : YETS Important dates</a:t>
            </a:r>
            <a:endParaRPr 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9EEE8E-04E1-46DF-8F91-11A50BCA249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439747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2295525" y="6356369"/>
            <a:ext cx="1371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B. Raë 26.10.2021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667136" y="6356369"/>
            <a:ext cx="4289425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EATM : YETS Important dates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9ACD9C9-8FB1-4DB5-8443-88D9D5EF6F4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604991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Very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717527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a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1314450" y="4214834"/>
            <a:ext cx="6535738" cy="1609725"/>
          </a:xfrm>
        </p:spPr>
        <p:txBody>
          <a:bodyPr anchor="ctr"/>
          <a:lstStyle>
            <a:lvl1pPr marL="0" indent="0" algn="ctr">
              <a:buNone/>
              <a:defRPr>
                <a:solidFill>
                  <a:schemeClr val="accent4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6" name="Picture 3">
            <a:extLst>
              <a:ext uri="{FF2B5EF4-FFF2-40B4-BE49-F238E27FC236}">
                <a16:creationId xmlns:a16="http://schemas.microsoft.com/office/drawing/2014/main" id="{3205D8B7-2AE5-4970-9E3F-0C33AA53DA7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2319" y="2290499"/>
            <a:ext cx="1074861" cy="9744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 descr="A picture containing venn diagram&#10;&#10;Description automatically generated">
            <a:extLst>
              <a:ext uri="{FF2B5EF4-FFF2-40B4-BE49-F238E27FC236}">
                <a16:creationId xmlns:a16="http://schemas.microsoft.com/office/drawing/2014/main" id="{1EFD54A7-63CF-45DE-8FBA-10C98345D98A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07458" y="2411252"/>
            <a:ext cx="1074861" cy="8537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024282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7956550" y="6356369"/>
            <a:ext cx="73025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900">
                <a:solidFill>
                  <a:srgbClr val="729FCF"/>
                </a:solidFill>
              </a:defRPr>
            </a:lvl1pPr>
          </a:lstStyle>
          <a:p>
            <a:fld id="{C8079559-D982-4BBB-B918-CE7B7CA1B2AF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1030" name="Espace réservé du texte 29"/>
          <p:cNvSpPr>
            <a:spLocks noGrp="1"/>
          </p:cNvSpPr>
          <p:nvPr>
            <p:ph type="body" idx="1"/>
          </p:nvPr>
        </p:nvSpPr>
        <p:spPr bwMode="auto">
          <a:xfrm>
            <a:off x="457211" y="1131888"/>
            <a:ext cx="8226425" cy="515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CH" altLang="en-US" dirty="0"/>
              <a:t>Slide text first level</a:t>
            </a:r>
          </a:p>
          <a:p>
            <a:pPr lvl="1"/>
            <a:r>
              <a:rPr lang="fr-CH" altLang="en-US" dirty="0"/>
              <a:t>Slide text second level</a:t>
            </a:r>
          </a:p>
          <a:p>
            <a:pPr lvl="2"/>
            <a:r>
              <a:rPr lang="fr-CH" altLang="en-US" dirty="0"/>
              <a:t>Slide text third level</a:t>
            </a:r>
          </a:p>
          <a:p>
            <a:pPr lvl="3"/>
            <a:r>
              <a:rPr lang="fr-CH" altLang="en-US" dirty="0"/>
              <a:t>Slide text fourth level</a:t>
            </a:r>
          </a:p>
          <a:p>
            <a:pPr lvl="4"/>
            <a:r>
              <a:rPr lang="fr-CH" altLang="en-US" dirty="0"/>
              <a:t>Slide text fifth level</a:t>
            </a:r>
            <a:endParaRPr lang="en-US" altLang="en-US" dirty="0"/>
          </a:p>
        </p:txBody>
      </p:sp>
      <p:sp>
        <p:nvSpPr>
          <p:cNvPr id="1031" name="Espace réservé du titre 8"/>
          <p:cNvSpPr>
            <a:spLocks noGrp="1"/>
          </p:cNvSpPr>
          <p:nvPr>
            <p:ph type="title"/>
          </p:nvPr>
        </p:nvSpPr>
        <p:spPr bwMode="auto">
          <a:xfrm>
            <a:off x="457211" y="233363"/>
            <a:ext cx="8226425" cy="811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45720" tIns="45720" rIns="4572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Slide Title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2"/>
          </p:nvPr>
        </p:nvSpPr>
        <p:spPr>
          <a:xfrm>
            <a:off x="2093082" y="6356369"/>
            <a:ext cx="2234186" cy="365125"/>
          </a:xfrm>
          <a:prstGeom prst="rect">
            <a:avLst/>
          </a:prstGeom>
        </p:spPr>
        <p:txBody>
          <a:bodyPr/>
          <a:lstStyle>
            <a:lvl1pPr>
              <a:defRPr sz="1100"/>
            </a:lvl1pPr>
          </a:lstStyle>
          <a:p>
            <a:pPr>
              <a:defRPr/>
            </a:pPr>
            <a:r>
              <a:rPr lang="fr-FR"/>
              <a:t>B. Raë 26.10.2021</a:t>
            </a:r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514915" y="6356369"/>
            <a:ext cx="2441646" cy="365125"/>
          </a:xfrm>
          <a:prstGeom prst="rect">
            <a:avLst/>
          </a:prstGeom>
        </p:spPr>
        <p:txBody>
          <a:bodyPr/>
          <a:lstStyle>
            <a:lvl1pPr>
              <a:defRPr sz="1100"/>
            </a:lvl1pPr>
          </a:lstStyle>
          <a:p>
            <a:pPr>
              <a:defRPr/>
            </a:pPr>
            <a:r>
              <a:rPr lang="en-GB"/>
              <a:t>EATM : YETS Important dates</a:t>
            </a:r>
            <a:endParaRPr lang="en-US" dirty="0"/>
          </a:p>
        </p:txBody>
      </p:sp>
      <p:pic>
        <p:nvPicPr>
          <p:cNvPr id="8" name="Picture 3">
            <a:extLst>
              <a:ext uri="{FF2B5EF4-FFF2-40B4-BE49-F238E27FC236}">
                <a16:creationId xmlns:a16="http://schemas.microsoft.com/office/drawing/2014/main" id="{A7C27FE4-686A-4D9C-B5D6-B65FBFA304FB}"/>
              </a:ext>
            </a:extLst>
          </p:cNvPr>
          <p:cNvPicPr>
            <a:picLocks noChangeAspect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0514" y="6321238"/>
            <a:ext cx="558288" cy="5061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8" descr="A picture containing venn diagram&#10;&#10;Description automatically generated">
            <a:extLst>
              <a:ext uri="{FF2B5EF4-FFF2-40B4-BE49-F238E27FC236}">
                <a16:creationId xmlns:a16="http://schemas.microsoft.com/office/drawing/2014/main" id="{F27656C0-12CE-4254-BBBF-B32C6B8C176D}"/>
              </a:ext>
            </a:extLst>
          </p:cNvPr>
          <p:cNvPicPr>
            <a:picLocks noChangeAspect="1"/>
          </p:cNvPicPr>
          <p:nvPr userDrawn="1"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2226" y="6352598"/>
            <a:ext cx="558288" cy="4434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48119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b="1" kern="1200">
          <a:solidFill>
            <a:srgbClr val="0C377B"/>
          </a:solidFill>
          <a:latin typeface="+mj-lt"/>
          <a:ea typeface="MS PGothic" panose="020B0600070205080204" pitchFamily="34" charset="-128"/>
          <a:cs typeface="Ubuntu Light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charset="0"/>
          <a:ea typeface="MS PGothic" panose="020B0600070205080204" pitchFamily="34" charset="-128"/>
          <a:cs typeface="Ubuntu Light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charset="0"/>
          <a:ea typeface="MS PGothic" panose="020B0600070205080204" pitchFamily="34" charset="-128"/>
          <a:cs typeface="Ubuntu Light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charset="0"/>
          <a:ea typeface="MS PGothic" panose="020B0600070205080204" pitchFamily="34" charset="-128"/>
          <a:cs typeface="Ubuntu Light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charset="0"/>
          <a:ea typeface="MS PGothic" panose="020B0600070205080204" pitchFamily="34" charset="-128"/>
          <a:cs typeface="Ubuntu Light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charset="0"/>
          <a:ea typeface="ＭＳ Ｐゴシック" charset="0"/>
          <a:cs typeface="Ubuntu Light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charset="0"/>
          <a:ea typeface="ＭＳ Ｐゴシック" charset="0"/>
          <a:cs typeface="Ubuntu Light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charset="0"/>
          <a:ea typeface="ＭＳ Ｐゴシック" charset="0"/>
          <a:cs typeface="Ubuntu Light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charset="0"/>
          <a:ea typeface="ＭＳ Ｐゴシック" charset="0"/>
          <a:cs typeface="Ubuntu Light" charset="0"/>
        </a:defRPr>
      </a:lvl9pPr>
    </p:titleStyle>
    <p:bodyStyle>
      <a:lvl1pPr marL="168275" indent="-168275" algn="l" rtl="0" eaLnBrk="0" fontAlgn="base" hangingPunct="0">
        <a:spcBef>
          <a:spcPts val="675"/>
        </a:spcBef>
        <a:spcAft>
          <a:spcPct val="0"/>
        </a:spcAft>
        <a:buClr>
          <a:schemeClr val="accent1"/>
        </a:buClr>
        <a:buSzPct val="100000"/>
        <a:buFont typeface="Arial" panose="020B0604020202020204" pitchFamily="34" charset="0"/>
        <a:buChar char="•"/>
        <a:defRPr sz="2200" kern="1200">
          <a:solidFill>
            <a:srgbClr val="0C377B"/>
          </a:solidFill>
          <a:latin typeface="+mn-lt"/>
          <a:ea typeface="MS PGothic" panose="020B0600070205080204" pitchFamily="34" charset="-128"/>
          <a:cs typeface="Ubuntu Light"/>
        </a:defRPr>
      </a:lvl1pPr>
      <a:lvl2pPr marL="344488" indent="-171450" algn="l" rtl="0" eaLnBrk="0" fontAlgn="base" hangingPunct="0">
        <a:spcBef>
          <a:spcPts val="675"/>
        </a:spcBef>
        <a:spcAft>
          <a:spcPct val="0"/>
        </a:spcAft>
        <a:buClr>
          <a:schemeClr val="bg2"/>
        </a:buClr>
        <a:buSzPct val="100000"/>
        <a:buFont typeface="Arial" panose="020B0604020202020204" pitchFamily="34" charset="0"/>
        <a:buChar char="•"/>
        <a:defRPr sz="2100" kern="1200">
          <a:solidFill>
            <a:srgbClr val="0C377B"/>
          </a:solidFill>
          <a:latin typeface="+mn-lt"/>
          <a:ea typeface="Ubuntu Light" charset="0"/>
          <a:cs typeface="Ubuntu Light"/>
        </a:defRPr>
      </a:lvl2pPr>
      <a:lvl3pPr marL="514350" indent="-168275" algn="l" rtl="0" eaLnBrk="0" fontAlgn="base" hangingPunct="0">
        <a:spcBef>
          <a:spcPts val="675"/>
        </a:spcBef>
        <a:spcAft>
          <a:spcPct val="0"/>
        </a:spcAft>
        <a:buClr>
          <a:schemeClr val="accent2"/>
        </a:buClr>
        <a:buSzPct val="100000"/>
        <a:buFont typeface="Arial" panose="020B0604020202020204" pitchFamily="34" charset="0"/>
        <a:buChar char="•"/>
        <a:defRPr kern="1200">
          <a:solidFill>
            <a:srgbClr val="0C377B"/>
          </a:solidFill>
          <a:latin typeface="+mn-lt"/>
          <a:ea typeface="Ubuntu Light" charset="0"/>
          <a:cs typeface="Ubuntu Light"/>
        </a:defRPr>
      </a:lvl3pPr>
      <a:lvl4pPr marL="681038" indent="-166688" algn="l" rtl="0" eaLnBrk="0" fontAlgn="base" hangingPunct="0">
        <a:spcBef>
          <a:spcPts val="675"/>
        </a:spcBef>
        <a:spcAft>
          <a:spcPct val="0"/>
        </a:spcAft>
        <a:buClr>
          <a:srgbClr val="4F9A06"/>
        </a:buClr>
        <a:buSzPct val="100000"/>
        <a:buFont typeface="Arial" panose="020B0604020202020204" pitchFamily="34" charset="0"/>
        <a:buChar char="•"/>
        <a:defRPr kern="1200">
          <a:solidFill>
            <a:srgbClr val="0C377B"/>
          </a:solidFill>
          <a:latin typeface="+mn-lt"/>
          <a:ea typeface="Ubuntu Light" charset="0"/>
          <a:cs typeface="Ubuntu Light"/>
        </a:defRPr>
      </a:lvl4pPr>
      <a:lvl5pPr marL="858838" indent="-176213" algn="l" rtl="0" eaLnBrk="0" fontAlgn="base" hangingPunct="0">
        <a:spcBef>
          <a:spcPts val="675"/>
        </a:spcBef>
        <a:spcAft>
          <a:spcPct val="0"/>
        </a:spcAft>
        <a:buClr>
          <a:srgbClr val="5197CC"/>
        </a:buClr>
        <a:buSzPct val="100000"/>
        <a:buFont typeface="Arial" panose="020B0604020202020204" pitchFamily="34" charset="0"/>
        <a:buChar char="•"/>
        <a:defRPr kern="1200">
          <a:solidFill>
            <a:srgbClr val="0C377B"/>
          </a:solidFill>
          <a:latin typeface="+mn-lt"/>
          <a:ea typeface="Ubuntu Light" charset="0"/>
          <a:cs typeface="Ubuntu Light"/>
        </a:defRPr>
      </a:lvl5pPr>
      <a:lvl6pPr marL="1275588" indent="-13716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440180" indent="-13716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35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604772" indent="-13716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1748790" indent="-13716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069E3590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s://oss-coordination.web.cern.ch/gantt/latest?facilities=East%20Area%2CNorth%20Area%2CAD%2FELENA%2Cn_TOF%2CHiRadMat&amp;scale=week&amp;worktypeproject=" TargetMode="External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Title 1"/>
          <p:cNvSpPr>
            <a:spLocks noGrp="1"/>
          </p:cNvSpPr>
          <p:nvPr>
            <p:ph type="title"/>
          </p:nvPr>
        </p:nvSpPr>
        <p:spPr>
          <a:xfrm>
            <a:off x="383542" y="1982049"/>
            <a:ext cx="8376916" cy="1827213"/>
          </a:xfrm>
        </p:spPr>
        <p:txBody>
          <a:bodyPr>
            <a:normAutofit/>
          </a:bodyPr>
          <a:lstStyle/>
          <a:p>
            <a:pPr eaLnBrk="1" hangingPunct="1">
              <a:spcBef>
                <a:spcPct val="0"/>
              </a:spcBef>
            </a:pPr>
            <a:r>
              <a:rPr lang="fr-CH" sz="4400" dirty="0"/>
              <a:t>YETS Important dates</a:t>
            </a:r>
            <a:br>
              <a:rPr lang="en-GB" sz="4400" dirty="0"/>
            </a:br>
            <a:r>
              <a:rPr lang="en-GB" sz="3200" b="0" dirty="0"/>
              <a:t>134th</a:t>
            </a:r>
            <a:r>
              <a:rPr lang="en-GB" sz="4400" dirty="0"/>
              <a:t> </a:t>
            </a:r>
            <a:r>
              <a:rPr lang="en-GB" sz="3200" b="0" dirty="0"/>
              <a:t>EATM 26</a:t>
            </a:r>
            <a:r>
              <a:rPr lang="en-GB" sz="3200" b="0" baseline="30000" dirty="0"/>
              <a:t>th</a:t>
            </a:r>
            <a:r>
              <a:rPr lang="en-GB" sz="3200" b="0" dirty="0"/>
              <a:t> of October 2021</a:t>
            </a:r>
            <a:br>
              <a:rPr lang="en-GB" sz="4400" dirty="0"/>
            </a:br>
            <a:endParaRPr lang="en-GB" altLang="en-US" sz="4400" dirty="0">
              <a:ln>
                <a:noFill/>
              </a:ln>
              <a:ea typeface="MS PGothic" panose="020B0600070205080204" pitchFamily="34" charset="-128"/>
            </a:endParaRPr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CE7E7A03-6704-4FAB-8564-67E66F145A0E}"/>
              </a:ext>
            </a:extLst>
          </p:cNvPr>
          <p:cNvSpPr txBox="1">
            <a:spLocks/>
          </p:cNvSpPr>
          <p:nvPr/>
        </p:nvSpPr>
        <p:spPr bwMode="auto">
          <a:xfrm>
            <a:off x="383542" y="3212747"/>
            <a:ext cx="4843211" cy="1066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45720" tIns="0" rIns="45720" bIns="0" numCol="1" anchor="t" anchorCtr="0" compatLnSpc="1">
            <a:prstTxWarp prst="textNoShape">
              <a:avLst/>
            </a:prstTxWarp>
            <a:normAutofit/>
          </a:bodyPr>
          <a:lstStyle>
            <a:lvl1pPr marL="0" indent="0" algn="l" rtl="0" eaLnBrk="0" fontAlgn="base" hangingPunct="0">
              <a:lnSpc>
                <a:spcPct val="90000"/>
              </a:lnSpc>
              <a:spcBef>
                <a:spcPts val="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panose="020B0604020202020204" pitchFamily="34" charset="0"/>
              <a:buNone/>
              <a:defRPr sz="2100" b="0" i="0" kern="1200">
                <a:solidFill>
                  <a:schemeClr val="accent4"/>
                </a:solidFill>
                <a:effectLst/>
                <a:latin typeface="+mn-lt"/>
                <a:ea typeface="MS PGothic" panose="020B0600070205080204" pitchFamily="34" charset="-128"/>
                <a:cs typeface="Ubuntu Light"/>
              </a:defRPr>
            </a:lvl1pPr>
            <a:lvl2pPr marL="344488" indent="-171450" algn="l" rtl="0" eaLnBrk="0" fontAlgn="base" hangingPunct="0">
              <a:spcBef>
                <a:spcPts val="675"/>
              </a:spcBef>
              <a:spcAft>
                <a:spcPct val="0"/>
              </a:spcAft>
              <a:buClr>
                <a:schemeClr val="bg2"/>
              </a:buClr>
              <a:buSzPct val="100000"/>
              <a:buFont typeface="Arial" panose="020B0604020202020204" pitchFamily="34" charset="0"/>
              <a:buNone/>
              <a:defRPr sz="1350" kern="1200">
                <a:solidFill>
                  <a:schemeClr val="tx1">
                    <a:tint val="75000"/>
                  </a:schemeClr>
                </a:solidFill>
                <a:latin typeface="+mn-lt"/>
                <a:ea typeface="Ubuntu Light" charset="0"/>
                <a:cs typeface="Ubuntu Light"/>
              </a:defRPr>
            </a:lvl2pPr>
            <a:lvl3pPr marL="514350" indent="-168275" algn="l" rtl="0" eaLnBrk="0" fontAlgn="base" hangingPunct="0">
              <a:spcBef>
                <a:spcPts val="675"/>
              </a:spcBef>
              <a:spcAft>
                <a:spcPct val="0"/>
              </a:spcAft>
              <a:buClr>
                <a:schemeClr val="accent2"/>
              </a:buClr>
              <a:buSzPct val="100000"/>
              <a:buFont typeface="Arial" panose="020B0604020202020204" pitchFamily="34" charset="0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Ubuntu Light" charset="0"/>
                <a:cs typeface="Ubuntu Light"/>
              </a:defRPr>
            </a:lvl3pPr>
            <a:lvl4pPr marL="681038" indent="-166688" algn="l" rtl="0" eaLnBrk="0" fontAlgn="base" hangingPunct="0">
              <a:spcBef>
                <a:spcPts val="675"/>
              </a:spcBef>
              <a:spcAft>
                <a:spcPct val="0"/>
              </a:spcAft>
              <a:buClr>
                <a:srgbClr val="4F9A06"/>
              </a:buClr>
              <a:buSzPct val="100000"/>
              <a:buFont typeface="Arial" panose="020B0604020202020204" pitchFamily="34" charset="0"/>
              <a:buNone/>
              <a:defRPr sz="1050" kern="1200">
                <a:solidFill>
                  <a:schemeClr val="tx1">
                    <a:tint val="75000"/>
                  </a:schemeClr>
                </a:solidFill>
                <a:latin typeface="+mn-lt"/>
                <a:ea typeface="Ubuntu Light" charset="0"/>
                <a:cs typeface="Ubuntu Light"/>
              </a:defRPr>
            </a:lvl4pPr>
            <a:lvl5pPr marL="858838" indent="-176213" algn="l" rtl="0" eaLnBrk="0" fontAlgn="base" hangingPunct="0">
              <a:spcBef>
                <a:spcPts val="675"/>
              </a:spcBef>
              <a:spcAft>
                <a:spcPct val="0"/>
              </a:spcAft>
              <a:buClr>
                <a:srgbClr val="5197CC"/>
              </a:buClr>
              <a:buSzPct val="100000"/>
              <a:buFont typeface="Arial" panose="020B0604020202020204" pitchFamily="34" charset="0"/>
              <a:buNone/>
              <a:defRPr sz="1050" kern="1200">
                <a:solidFill>
                  <a:schemeClr val="tx1">
                    <a:tint val="75000"/>
                  </a:schemeClr>
                </a:solidFill>
                <a:latin typeface="+mn-lt"/>
                <a:ea typeface="Ubuntu Light" charset="0"/>
                <a:cs typeface="Ubuntu Light"/>
              </a:defRPr>
            </a:lvl5pPr>
            <a:lvl6pPr marL="1275588" indent="-13716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15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40180" indent="-13716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35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04772" indent="-13716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748790" indent="-13716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/>
            <a:r>
              <a:rPr lang="en-US" dirty="0"/>
              <a:t>Bastien Rae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7123655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F87C41-872C-4E84-9330-2307E9D5B1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11" y="233363"/>
            <a:ext cx="8226425" cy="811212"/>
          </a:xfrm>
        </p:spPr>
        <p:txBody>
          <a:bodyPr wrap="square" anchor="ctr">
            <a:normAutofit/>
          </a:bodyPr>
          <a:lstStyle/>
          <a:p>
            <a:r>
              <a:rPr lang="en-GB" dirty="0"/>
              <a:t>AD Important dates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312B9E8-E3A3-4750-919E-FBEF1CA15A51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7956550" y="6356369"/>
            <a:ext cx="730250" cy="365125"/>
          </a:xfrm>
        </p:spPr>
        <p:txBody>
          <a:bodyPr wrap="square" anchor="ctr">
            <a:normAutofit/>
          </a:bodyPr>
          <a:lstStyle/>
          <a:p>
            <a:pPr>
              <a:spcAft>
                <a:spcPts val="600"/>
              </a:spcAft>
            </a:pPr>
            <a:fld id="{B9FC9755-3F17-4A88-BC36-1FB3879279FF}" type="slidenum">
              <a:rPr lang="en-US" altLang="en-US" smtClean="0"/>
              <a:pPr>
                <a:spcAft>
                  <a:spcPts val="600"/>
                </a:spcAft>
              </a:pPr>
              <a:t>2</a:t>
            </a:fld>
            <a:endParaRPr lang="en-US" alt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A909841-B1CA-4869-B735-20921FACAE9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093082" y="6356369"/>
            <a:ext cx="2598712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  <a:defRPr/>
            </a:pPr>
            <a:r>
              <a:rPr lang="fr-FR"/>
              <a:t>B. Raë 26.10.2021</a:t>
            </a:r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74DE1A8-A8F8-4936-9891-60E9C5CC660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514915" y="6356369"/>
            <a:ext cx="2441646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  <a:defRPr/>
            </a:pPr>
            <a:r>
              <a:rPr lang="en-GB"/>
              <a:t>EATM : YETS Important dates</a:t>
            </a:r>
            <a:endParaRPr lang="en-US"/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68901968-CD4F-4678-A720-4F882339835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31169"/>
              </p:ext>
            </p:extLst>
          </p:nvPr>
        </p:nvGraphicFramePr>
        <p:xfrm>
          <a:off x="1194393" y="2184479"/>
          <a:ext cx="6752060" cy="2489042"/>
        </p:xfrm>
        <a:graphic>
          <a:graphicData uri="http://schemas.openxmlformats.org/drawingml/2006/table">
            <a:tbl>
              <a:tblPr firstRow="1">
                <a:tableStyleId>{073A0DAA-6AF3-43AB-8588-CEC1D06C72B9}</a:tableStyleId>
              </a:tblPr>
              <a:tblGrid>
                <a:gridCol w="2265897">
                  <a:extLst>
                    <a:ext uri="{9D8B030D-6E8A-4147-A177-3AD203B41FA5}">
                      <a16:colId xmlns:a16="http://schemas.microsoft.com/office/drawing/2014/main" val="491909139"/>
                    </a:ext>
                  </a:extLst>
                </a:gridCol>
                <a:gridCol w="724435">
                  <a:extLst>
                    <a:ext uri="{9D8B030D-6E8A-4147-A177-3AD203B41FA5}">
                      <a16:colId xmlns:a16="http://schemas.microsoft.com/office/drawing/2014/main" val="4100126305"/>
                    </a:ext>
                  </a:extLst>
                </a:gridCol>
                <a:gridCol w="1360895">
                  <a:extLst>
                    <a:ext uri="{9D8B030D-6E8A-4147-A177-3AD203B41FA5}">
                      <a16:colId xmlns:a16="http://schemas.microsoft.com/office/drawing/2014/main" val="2391516236"/>
                    </a:ext>
                  </a:extLst>
                </a:gridCol>
                <a:gridCol w="1360895">
                  <a:extLst>
                    <a:ext uri="{9D8B030D-6E8A-4147-A177-3AD203B41FA5}">
                      <a16:colId xmlns:a16="http://schemas.microsoft.com/office/drawing/2014/main" val="2909077405"/>
                    </a:ext>
                  </a:extLst>
                </a:gridCol>
                <a:gridCol w="1039938">
                  <a:extLst>
                    <a:ext uri="{9D8B030D-6E8A-4147-A177-3AD203B41FA5}">
                      <a16:colId xmlns:a16="http://schemas.microsoft.com/office/drawing/2014/main" val="2030507747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fr-CH" sz="1200" cap="none" spc="0" dirty="0" err="1">
                          <a:effectLst/>
                        </a:rPr>
                        <a:t>Task</a:t>
                      </a:r>
                      <a:r>
                        <a:rPr lang="fr-CH" sz="1200" cap="none" spc="0" dirty="0">
                          <a:effectLst/>
                        </a:rPr>
                        <a:t> Name</a:t>
                      </a:r>
                      <a:endParaRPr lang="fr-CH" sz="1200" b="1" cap="none" spc="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357" marR="44540" marT="89081" marB="89081" anchor="ctr"/>
                </a:tc>
                <a:tc>
                  <a:txBody>
                    <a:bodyPr/>
                    <a:lstStyle/>
                    <a:p>
                      <a:r>
                        <a:rPr lang="fr-CH" sz="1200" cap="none" spc="0" dirty="0">
                          <a:effectLst/>
                        </a:rPr>
                        <a:t>Duration</a:t>
                      </a:r>
                      <a:endParaRPr lang="fr-CH" sz="1200" b="1" cap="none" spc="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357" marR="44540" marT="89081" marB="89081" anchor="ctr"/>
                </a:tc>
                <a:tc>
                  <a:txBody>
                    <a:bodyPr/>
                    <a:lstStyle/>
                    <a:p>
                      <a:r>
                        <a:rPr lang="fr-CH" sz="1200" cap="none" spc="0">
                          <a:effectLst/>
                        </a:rPr>
                        <a:t>Start</a:t>
                      </a:r>
                      <a:endParaRPr lang="fr-CH" sz="1200" b="1" cap="none" spc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357" marR="44540" marT="89081" marB="89081" anchor="ctr"/>
                </a:tc>
                <a:tc>
                  <a:txBody>
                    <a:bodyPr/>
                    <a:lstStyle/>
                    <a:p>
                      <a:r>
                        <a:rPr lang="fr-CH" sz="1200" cap="none" spc="0">
                          <a:effectLst/>
                        </a:rPr>
                        <a:t>Finish</a:t>
                      </a:r>
                      <a:endParaRPr lang="fr-CH" sz="1200" b="1" cap="none" spc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357" marR="44540" marT="89081" marB="89081" anchor="ctr"/>
                </a:tc>
                <a:tc>
                  <a:txBody>
                    <a:bodyPr/>
                    <a:lstStyle/>
                    <a:p>
                      <a:r>
                        <a:rPr lang="fr-CH" sz="1200" cap="none" spc="0">
                          <a:effectLst/>
                        </a:rPr>
                        <a:t>Groups</a:t>
                      </a:r>
                      <a:endParaRPr lang="fr-CH" sz="1200" b="1" cap="none" spc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357" marR="44540" marT="89081" marB="89081" anchor="ctr"/>
                </a:tc>
                <a:extLst>
                  <a:ext uri="{0D108BD9-81ED-4DB2-BD59-A6C34878D82A}">
                    <a16:rowId xmlns:a16="http://schemas.microsoft.com/office/drawing/2014/main" val="946576532"/>
                  </a:ext>
                </a:extLst>
              </a:tr>
              <a:tr h="133075">
                <a:tc>
                  <a:txBody>
                    <a:bodyPr/>
                    <a:lstStyle/>
                    <a:p>
                      <a:r>
                        <a:rPr lang="en-GB" sz="1100" b="1" cap="none" spc="0" dirty="0">
                          <a:solidFill>
                            <a:schemeClr val="tx2"/>
                          </a:solidFill>
                          <a:effectLst/>
                        </a:rPr>
                        <a:t>Commissioning</a:t>
                      </a:r>
                      <a:endParaRPr lang="en-GB" sz="1100" b="1" cap="none" spc="0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357" marR="44540" marT="9279" marB="89081" anchor="ctr"/>
                </a:tc>
                <a:tc>
                  <a:txBody>
                    <a:bodyPr/>
                    <a:lstStyle/>
                    <a:p>
                      <a:endParaRPr lang="fr-CH" sz="1100" cap="none" spc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357" marR="44540" marT="9279" marB="89081" anchor="ctr"/>
                </a:tc>
                <a:tc>
                  <a:txBody>
                    <a:bodyPr/>
                    <a:lstStyle/>
                    <a:p>
                      <a:endParaRPr lang="fr-CH" sz="1100" cap="none" spc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357" marR="44540" marT="9279" marB="89081" anchor="ctr"/>
                </a:tc>
                <a:tc>
                  <a:txBody>
                    <a:bodyPr/>
                    <a:lstStyle/>
                    <a:p>
                      <a:endParaRPr lang="fr-CH" sz="1100" cap="none" spc="0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357" marR="44540" marT="9279" marB="89081" anchor="ctr"/>
                </a:tc>
                <a:tc>
                  <a:txBody>
                    <a:bodyPr/>
                    <a:lstStyle/>
                    <a:p>
                      <a:endParaRPr lang="fr-CH" sz="1100" cap="none" spc="0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357" marR="44540" marT="9279" marB="89081" anchor="ctr"/>
                </a:tc>
                <a:extLst>
                  <a:ext uri="{0D108BD9-81ED-4DB2-BD59-A6C34878D82A}">
                    <a16:rowId xmlns:a16="http://schemas.microsoft.com/office/drawing/2014/main" val="3258943812"/>
                  </a:ext>
                </a:extLst>
              </a:tr>
              <a:tr h="133075">
                <a:tc>
                  <a:txBody>
                    <a:bodyPr/>
                    <a:lstStyle/>
                    <a:p>
                      <a:r>
                        <a:rPr lang="en-GB" sz="1100" cap="none" spc="0" dirty="0">
                          <a:solidFill>
                            <a:schemeClr val="tx2"/>
                          </a:solidFill>
                          <a:effectLst/>
                        </a:rPr>
                        <a:t>ELENA </a:t>
                      </a:r>
                      <a:r>
                        <a:rPr lang="en-GB" sz="1100" cap="none" spc="0" dirty="0" err="1">
                          <a:solidFill>
                            <a:schemeClr val="tx2"/>
                          </a:solidFill>
                          <a:effectLst/>
                        </a:rPr>
                        <a:t>acces</a:t>
                      </a:r>
                      <a:r>
                        <a:rPr lang="en-GB" sz="1100" cap="none" spc="0" dirty="0">
                          <a:solidFill>
                            <a:schemeClr val="tx2"/>
                          </a:solidFill>
                          <a:effectLst/>
                        </a:rPr>
                        <a:t> and DSO test</a:t>
                      </a:r>
                      <a:endParaRPr lang="en-GB" sz="1100" cap="none" spc="0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357" marR="44540" marT="9279" marB="89081" anchor="ctr"/>
                </a:tc>
                <a:tc>
                  <a:txBody>
                    <a:bodyPr/>
                    <a:lstStyle/>
                    <a:p>
                      <a:r>
                        <a:rPr lang="fr-CH" sz="1100" cap="none" spc="0">
                          <a:solidFill>
                            <a:schemeClr val="tx2"/>
                          </a:solidFill>
                          <a:effectLst/>
                        </a:rPr>
                        <a:t>1 day</a:t>
                      </a:r>
                      <a:endParaRPr lang="fr-CH" sz="1100" cap="none" spc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357" marR="44540" marT="9279" marB="89081" anchor="ctr"/>
                </a:tc>
                <a:tc>
                  <a:txBody>
                    <a:bodyPr/>
                    <a:lstStyle/>
                    <a:p>
                      <a:r>
                        <a:rPr lang="fr-CH" sz="1100" cap="none" spc="0">
                          <a:solidFill>
                            <a:schemeClr val="tx2"/>
                          </a:solidFill>
                          <a:effectLst/>
                        </a:rPr>
                        <a:t>Wed 16.02.22 13:00</a:t>
                      </a:r>
                      <a:endParaRPr lang="fr-CH" sz="1100" cap="none" spc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357" marR="44540" marT="9279" marB="89081" anchor="ctr"/>
                </a:tc>
                <a:tc>
                  <a:txBody>
                    <a:bodyPr/>
                    <a:lstStyle/>
                    <a:p>
                      <a:r>
                        <a:rPr lang="fr-CH" sz="1100" cap="none" spc="0" dirty="0">
                          <a:solidFill>
                            <a:schemeClr val="tx2"/>
                          </a:solidFill>
                          <a:effectLst/>
                        </a:rPr>
                        <a:t>Thu 17.02.22 12:00</a:t>
                      </a:r>
                      <a:endParaRPr lang="fr-CH" sz="1100" cap="none" spc="0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357" marR="44540" marT="9279" marB="89081" anchor="ctr"/>
                </a:tc>
                <a:tc>
                  <a:txBody>
                    <a:bodyPr/>
                    <a:lstStyle/>
                    <a:p>
                      <a:r>
                        <a:rPr lang="fr-CH" sz="1100" cap="none" spc="0">
                          <a:solidFill>
                            <a:schemeClr val="tx2"/>
                          </a:solidFill>
                          <a:effectLst/>
                        </a:rPr>
                        <a:t>EN-AA</a:t>
                      </a:r>
                      <a:endParaRPr lang="fr-CH" sz="1100" cap="none" spc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357" marR="44540" marT="9279" marB="89081" anchor="ctr"/>
                </a:tc>
                <a:extLst>
                  <a:ext uri="{0D108BD9-81ED-4DB2-BD59-A6C34878D82A}">
                    <a16:rowId xmlns:a16="http://schemas.microsoft.com/office/drawing/2014/main" val="2048109762"/>
                  </a:ext>
                </a:extLst>
              </a:tr>
              <a:tr h="133075">
                <a:tc>
                  <a:txBody>
                    <a:bodyPr/>
                    <a:lstStyle/>
                    <a:p>
                      <a:r>
                        <a:rPr lang="en-GB" sz="1100" cap="none" spc="0">
                          <a:solidFill>
                            <a:schemeClr val="tx2"/>
                          </a:solidFill>
                          <a:effectLst/>
                        </a:rPr>
                        <a:t>Protons on AD target 2022</a:t>
                      </a:r>
                      <a:endParaRPr lang="en-GB" sz="1100" cap="none" spc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357" marR="44540" marT="9279" marB="89081" anchor="ctr"/>
                </a:tc>
                <a:tc>
                  <a:txBody>
                    <a:bodyPr/>
                    <a:lstStyle/>
                    <a:p>
                      <a:r>
                        <a:rPr lang="fr-CH" sz="1100" cap="none" spc="0">
                          <a:solidFill>
                            <a:schemeClr val="tx2"/>
                          </a:solidFill>
                          <a:effectLst/>
                        </a:rPr>
                        <a:t>0 days</a:t>
                      </a:r>
                      <a:endParaRPr lang="fr-CH" sz="1100" cap="none" spc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357" marR="44540" marT="9279" marB="89081" anchor="ctr"/>
                </a:tc>
                <a:tc>
                  <a:txBody>
                    <a:bodyPr/>
                    <a:lstStyle/>
                    <a:p>
                      <a:r>
                        <a:rPr lang="fr-CH" sz="1100" cap="none" spc="0">
                          <a:solidFill>
                            <a:schemeClr val="tx2"/>
                          </a:solidFill>
                          <a:effectLst/>
                        </a:rPr>
                        <a:t>Mon 14.03.22 08:00</a:t>
                      </a:r>
                      <a:endParaRPr lang="fr-CH" sz="1100" cap="none" spc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357" marR="44540" marT="9279" marB="89081" anchor="ctr"/>
                </a:tc>
                <a:tc>
                  <a:txBody>
                    <a:bodyPr/>
                    <a:lstStyle/>
                    <a:p>
                      <a:r>
                        <a:rPr lang="fr-CH" sz="1100" cap="none" spc="0" dirty="0">
                          <a:solidFill>
                            <a:schemeClr val="tx2"/>
                          </a:solidFill>
                          <a:effectLst/>
                        </a:rPr>
                        <a:t>Mon 14.03.22 08:00</a:t>
                      </a:r>
                      <a:endParaRPr lang="fr-CH" sz="1100" cap="none" spc="0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357" marR="44540" marT="9279" marB="89081" anchor="ctr"/>
                </a:tc>
                <a:tc>
                  <a:txBody>
                    <a:bodyPr/>
                    <a:lstStyle/>
                    <a:p>
                      <a:r>
                        <a:rPr lang="fr-CH" sz="1100" cap="none" spc="0">
                          <a:solidFill>
                            <a:schemeClr val="tx2"/>
                          </a:solidFill>
                          <a:effectLst/>
                        </a:rPr>
                        <a:t>BE-OP</a:t>
                      </a:r>
                      <a:endParaRPr lang="fr-CH" sz="1100" cap="none" spc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357" marR="44540" marT="9279" marB="89081" anchor="ctr"/>
                </a:tc>
                <a:extLst>
                  <a:ext uri="{0D108BD9-81ED-4DB2-BD59-A6C34878D82A}">
                    <a16:rowId xmlns:a16="http://schemas.microsoft.com/office/drawing/2014/main" val="3596124955"/>
                  </a:ext>
                </a:extLst>
              </a:tr>
              <a:tr h="133075">
                <a:tc>
                  <a:txBody>
                    <a:bodyPr/>
                    <a:lstStyle/>
                    <a:p>
                      <a:r>
                        <a:rPr lang="en-GB" sz="1100" cap="none" spc="0">
                          <a:solidFill>
                            <a:schemeClr val="tx2"/>
                          </a:solidFill>
                          <a:effectLst/>
                        </a:rPr>
                        <a:t>AD target + ring acces and DSO tests</a:t>
                      </a:r>
                      <a:endParaRPr lang="en-GB" sz="1100" cap="none" spc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357" marR="44540" marT="9279" marB="89081" anchor="ctr"/>
                </a:tc>
                <a:tc>
                  <a:txBody>
                    <a:bodyPr/>
                    <a:lstStyle/>
                    <a:p>
                      <a:r>
                        <a:rPr lang="fr-CH" sz="1100" cap="none" spc="0">
                          <a:solidFill>
                            <a:schemeClr val="tx2"/>
                          </a:solidFill>
                          <a:effectLst/>
                        </a:rPr>
                        <a:t>1 day</a:t>
                      </a:r>
                      <a:endParaRPr lang="fr-CH" sz="1100" cap="none" spc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357" marR="44540" marT="9279" marB="89081" anchor="ctr"/>
                </a:tc>
                <a:tc>
                  <a:txBody>
                    <a:bodyPr/>
                    <a:lstStyle/>
                    <a:p>
                      <a:r>
                        <a:rPr lang="fr-CH" sz="1100" cap="none" spc="0">
                          <a:solidFill>
                            <a:schemeClr val="tx2"/>
                          </a:solidFill>
                          <a:effectLst/>
                        </a:rPr>
                        <a:t>Fri 11.03.22 08:00</a:t>
                      </a:r>
                      <a:endParaRPr lang="fr-CH" sz="1100" cap="none" spc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357" marR="44540" marT="9279" marB="89081" anchor="ctr"/>
                </a:tc>
                <a:tc>
                  <a:txBody>
                    <a:bodyPr/>
                    <a:lstStyle/>
                    <a:p>
                      <a:r>
                        <a:rPr lang="fr-CH" sz="1100" cap="none" spc="0">
                          <a:solidFill>
                            <a:schemeClr val="tx2"/>
                          </a:solidFill>
                          <a:effectLst/>
                        </a:rPr>
                        <a:t>Mon 14.03.22 08:00</a:t>
                      </a:r>
                      <a:endParaRPr lang="fr-CH" sz="1100" cap="none" spc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357" marR="44540" marT="9279" marB="89081" anchor="ctr"/>
                </a:tc>
                <a:tc>
                  <a:txBody>
                    <a:bodyPr/>
                    <a:lstStyle/>
                    <a:p>
                      <a:r>
                        <a:rPr lang="fr-CH" sz="1100" cap="none" spc="0">
                          <a:solidFill>
                            <a:schemeClr val="tx2"/>
                          </a:solidFill>
                          <a:effectLst/>
                        </a:rPr>
                        <a:t>EN-AA</a:t>
                      </a:r>
                      <a:endParaRPr lang="fr-CH" sz="1100" cap="none" spc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357" marR="44540" marT="9279" marB="89081" anchor="ctr"/>
                </a:tc>
                <a:extLst>
                  <a:ext uri="{0D108BD9-81ED-4DB2-BD59-A6C34878D82A}">
                    <a16:rowId xmlns:a16="http://schemas.microsoft.com/office/drawing/2014/main" val="2518798374"/>
                  </a:ext>
                </a:extLst>
              </a:tr>
              <a:tr h="133075">
                <a:tc>
                  <a:txBody>
                    <a:bodyPr/>
                    <a:lstStyle/>
                    <a:p>
                      <a:r>
                        <a:rPr lang="en-GB" sz="1100" cap="none" spc="0">
                          <a:solidFill>
                            <a:schemeClr val="tx2"/>
                          </a:solidFill>
                          <a:effectLst/>
                        </a:rPr>
                        <a:t>AD target commissioning with beam</a:t>
                      </a:r>
                      <a:endParaRPr lang="en-GB" sz="1100" cap="none" spc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357" marR="44540" marT="9279" marB="89081" anchor="ctr"/>
                </a:tc>
                <a:tc>
                  <a:txBody>
                    <a:bodyPr/>
                    <a:lstStyle/>
                    <a:p>
                      <a:r>
                        <a:rPr lang="fr-CH" sz="1100" cap="none" spc="0">
                          <a:solidFill>
                            <a:schemeClr val="tx2"/>
                          </a:solidFill>
                          <a:effectLst/>
                        </a:rPr>
                        <a:t>1 day</a:t>
                      </a:r>
                      <a:endParaRPr lang="fr-CH" sz="1100" cap="none" spc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357" marR="44540" marT="9279" marB="89081" anchor="ctr"/>
                </a:tc>
                <a:tc>
                  <a:txBody>
                    <a:bodyPr/>
                    <a:lstStyle/>
                    <a:p>
                      <a:r>
                        <a:rPr lang="fr-CH" sz="1100" cap="none" spc="0">
                          <a:solidFill>
                            <a:schemeClr val="tx2"/>
                          </a:solidFill>
                          <a:effectLst/>
                        </a:rPr>
                        <a:t>Mon 14.03.22 08:00</a:t>
                      </a:r>
                      <a:endParaRPr lang="fr-CH" sz="1100" cap="none" spc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357" marR="44540" marT="9279" marB="89081" anchor="ctr"/>
                </a:tc>
                <a:tc>
                  <a:txBody>
                    <a:bodyPr/>
                    <a:lstStyle/>
                    <a:p>
                      <a:r>
                        <a:rPr lang="fr-CH" sz="1100" cap="none" spc="0">
                          <a:solidFill>
                            <a:schemeClr val="tx2"/>
                          </a:solidFill>
                          <a:effectLst/>
                        </a:rPr>
                        <a:t>Mon 14.03.22 17:00</a:t>
                      </a:r>
                      <a:endParaRPr lang="fr-CH" sz="1100" cap="none" spc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357" marR="44540" marT="9279" marB="89081" anchor="ctr"/>
                </a:tc>
                <a:tc>
                  <a:txBody>
                    <a:bodyPr/>
                    <a:lstStyle/>
                    <a:p>
                      <a:r>
                        <a:rPr lang="fr-CH" sz="1100" cap="none" spc="0">
                          <a:solidFill>
                            <a:schemeClr val="tx2"/>
                          </a:solidFill>
                          <a:effectLst/>
                        </a:rPr>
                        <a:t>BE-OP</a:t>
                      </a:r>
                      <a:endParaRPr lang="fr-CH" sz="1100" cap="none" spc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357" marR="44540" marT="9279" marB="89081" anchor="ctr"/>
                </a:tc>
                <a:extLst>
                  <a:ext uri="{0D108BD9-81ED-4DB2-BD59-A6C34878D82A}">
                    <a16:rowId xmlns:a16="http://schemas.microsoft.com/office/drawing/2014/main" val="1610080873"/>
                  </a:ext>
                </a:extLst>
              </a:tr>
              <a:tr h="133075">
                <a:tc>
                  <a:txBody>
                    <a:bodyPr/>
                    <a:lstStyle/>
                    <a:p>
                      <a:r>
                        <a:rPr lang="en-GB" sz="1100" cap="none" spc="0">
                          <a:solidFill>
                            <a:schemeClr val="tx2"/>
                          </a:solidFill>
                          <a:effectLst/>
                        </a:rPr>
                        <a:t>AD ring commissioning with beam</a:t>
                      </a:r>
                      <a:endParaRPr lang="en-GB" sz="1100" cap="none" spc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357" marR="44540" marT="9279" marB="89081" anchor="ctr"/>
                </a:tc>
                <a:tc>
                  <a:txBody>
                    <a:bodyPr/>
                    <a:lstStyle/>
                    <a:p>
                      <a:r>
                        <a:rPr lang="fr-CH" sz="1100" cap="none" spc="0">
                          <a:solidFill>
                            <a:schemeClr val="tx2"/>
                          </a:solidFill>
                          <a:effectLst/>
                        </a:rPr>
                        <a:t>3 wks</a:t>
                      </a:r>
                      <a:endParaRPr lang="fr-CH" sz="1100" cap="none" spc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357" marR="44540" marT="9279" marB="89081" anchor="ctr"/>
                </a:tc>
                <a:tc>
                  <a:txBody>
                    <a:bodyPr/>
                    <a:lstStyle/>
                    <a:p>
                      <a:r>
                        <a:rPr lang="fr-CH" sz="1100" cap="none" spc="0">
                          <a:solidFill>
                            <a:schemeClr val="tx2"/>
                          </a:solidFill>
                          <a:effectLst/>
                        </a:rPr>
                        <a:t>Tue 15.03.22 08:00</a:t>
                      </a:r>
                      <a:endParaRPr lang="fr-CH" sz="1100" cap="none" spc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357" marR="44540" marT="9279" marB="89081" anchor="ctr"/>
                </a:tc>
                <a:tc>
                  <a:txBody>
                    <a:bodyPr/>
                    <a:lstStyle/>
                    <a:p>
                      <a:r>
                        <a:rPr lang="fr-CH" sz="1100" cap="none" spc="0">
                          <a:solidFill>
                            <a:schemeClr val="tx2"/>
                          </a:solidFill>
                          <a:effectLst/>
                        </a:rPr>
                        <a:t>Mon 04.04.22 17:00</a:t>
                      </a:r>
                      <a:endParaRPr lang="fr-CH" sz="1100" cap="none" spc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357" marR="44540" marT="9279" marB="89081" anchor="ctr"/>
                </a:tc>
                <a:tc>
                  <a:txBody>
                    <a:bodyPr/>
                    <a:lstStyle/>
                    <a:p>
                      <a:r>
                        <a:rPr lang="fr-CH" sz="1100" cap="none" spc="0">
                          <a:solidFill>
                            <a:schemeClr val="tx2"/>
                          </a:solidFill>
                          <a:effectLst/>
                        </a:rPr>
                        <a:t>BE-OP</a:t>
                      </a:r>
                      <a:endParaRPr lang="fr-CH" sz="1100" cap="none" spc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357" marR="44540" marT="9279" marB="89081" anchor="ctr"/>
                </a:tc>
                <a:extLst>
                  <a:ext uri="{0D108BD9-81ED-4DB2-BD59-A6C34878D82A}">
                    <a16:rowId xmlns:a16="http://schemas.microsoft.com/office/drawing/2014/main" val="945621671"/>
                  </a:ext>
                </a:extLst>
              </a:tr>
              <a:tr h="133075">
                <a:tc>
                  <a:txBody>
                    <a:bodyPr/>
                    <a:lstStyle/>
                    <a:p>
                      <a:r>
                        <a:rPr lang="fr-CH" sz="1100" cap="none" spc="0">
                          <a:solidFill>
                            <a:schemeClr val="tx2"/>
                          </a:solidFill>
                          <a:effectLst/>
                        </a:rPr>
                        <a:t>ELENA commissioning with beam</a:t>
                      </a:r>
                      <a:endParaRPr lang="fr-CH" sz="1100" cap="none" spc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357" marR="44540" marT="9279" marB="89081" anchor="ctr"/>
                </a:tc>
                <a:tc>
                  <a:txBody>
                    <a:bodyPr/>
                    <a:lstStyle/>
                    <a:p>
                      <a:r>
                        <a:rPr lang="fr-CH" sz="1100" cap="none" spc="0">
                          <a:solidFill>
                            <a:schemeClr val="tx2"/>
                          </a:solidFill>
                          <a:effectLst/>
                        </a:rPr>
                        <a:t>1 wk</a:t>
                      </a:r>
                      <a:endParaRPr lang="fr-CH" sz="1100" cap="none" spc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357" marR="44540" marT="9279" marB="89081" anchor="ctr"/>
                </a:tc>
                <a:tc>
                  <a:txBody>
                    <a:bodyPr/>
                    <a:lstStyle/>
                    <a:p>
                      <a:r>
                        <a:rPr lang="fr-CH" sz="1100" cap="none" spc="0">
                          <a:solidFill>
                            <a:schemeClr val="tx2"/>
                          </a:solidFill>
                          <a:effectLst/>
                        </a:rPr>
                        <a:t>Tue 05.04.22 08:00</a:t>
                      </a:r>
                      <a:endParaRPr lang="fr-CH" sz="1100" cap="none" spc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357" marR="44540" marT="9279" marB="89081" anchor="ctr"/>
                </a:tc>
                <a:tc>
                  <a:txBody>
                    <a:bodyPr/>
                    <a:lstStyle/>
                    <a:p>
                      <a:r>
                        <a:rPr lang="fr-CH" sz="1100" cap="none" spc="0">
                          <a:solidFill>
                            <a:schemeClr val="tx2"/>
                          </a:solidFill>
                          <a:effectLst/>
                        </a:rPr>
                        <a:t>Mon 11.04.22 17:00</a:t>
                      </a:r>
                      <a:endParaRPr lang="fr-CH" sz="1100" cap="none" spc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357" marR="44540" marT="9279" marB="89081" anchor="ctr"/>
                </a:tc>
                <a:tc>
                  <a:txBody>
                    <a:bodyPr/>
                    <a:lstStyle/>
                    <a:p>
                      <a:r>
                        <a:rPr lang="fr-CH" sz="1100" cap="none" spc="0">
                          <a:solidFill>
                            <a:schemeClr val="tx2"/>
                          </a:solidFill>
                          <a:effectLst/>
                        </a:rPr>
                        <a:t>BE-OP</a:t>
                      </a:r>
                      <a:endParaRPr lang="fr-CH" sz="1100" cap="none" spc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357" marR="44540" marT="9279" marB="89081" anchor="ctr"/>
                </a:tc>
                <a:extLst>
                  <a:ext uri="{0D108BD9-81ED-4DB2-BD59-A6C34878D82A}">
                    <a16:rowId xmlns:a16="http://schemas.microsoft.com/office/drawing/2014/main" val="2416459965"/>
                  </a:ext>
                </a:extLst>
              </a:tr>
              <a:tr h="133075">
                <a:tc>
                  <a:txBody>
                    <a:bodyPr/>
                    <a:lstStyle/>
                    <a:p>
                      <a:r>
                        <a:rPr lang="fr-CH" sz="1100" cap="none" spc="0" dirty="0">
                          <a:solidFill>
                            <a:schemeClr val="tx2"/>
                          </a:solidFill>
                          <a:effectLst/>
                        </a:rPr>
                        <a:t>Start of </a:t>
                      </a:r>
                      <a:r>
                        <a:rPr lang="fr-CH" sz="1100" cap="none" spc="0" dirty="0" err="1">
                          <a:solidFill>
                            <a:schemeClr val="tx2"/>
                          </a:solidFill>
                          <a:effectLst/>
                        </a:rPr>
                        <a:t>physics</a:t>
                      </a:r>
                      <a:r>
                        <a:rPr lang="fr-CH" sz="1100" cap="none" spc="0" dirty="0">
                          <a:solidFill>
                            <a:schemeClr val="tx2"/>
                          </a:solidFill>
                          <a:effectLst/>
                        </a:rPr>
                        <a:t> 2022</a:t>
                      </a:r>
                      <a:endParaRPr lang="fr-CH" sz="1100" cap="none" spc="0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357" marR="44540" marT="9279" marB="89081" anchor="ctr"/>
                </a:tc>
                <a:tc>
                  <a:txBody>
                    <a:bodyPr/>
                    <a:lstStyle/>
                    <a:p>
                      <a:r>
                        <a:rPr lang="fr-CH" sz="1100" cap="none" spc="0">
                          <a:solidFill>
                            <a:schemeClr val="tx2"/>
                          </a:solidFill>
                          <a:effectLst/>
                        </a:rPr>
                        <a:t>0 days</a:t>
                      </a:r>
                      <a:endParaRPr lang="fr-CH" sz="1100" cap="none" spc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357" marR="44540" marT="9279" marB="89081" anchor="ctr"/>
                </a:tc>
                <a:tc>
                  <a:txBody>
                    <a:bodyPr/>
                    <a:lstStyle/>
                    <a:p>
                      <a:r>
                        <a:rPr lang="fr-CH" sz="1100" cap="none" spc="0" dirty="0">
                          <a:solidFill>
                            <a:schemeClr val="tx2"/>
                          </a:solidFill>
                          <a:effectLst/>
                        </a:rPr>
                        <a:t>Mon 11.04.22 17:00</a:t>
                      </a:r>
                      <a:endParaRPr lang="fr-CH" sz="1100" cap="none" spc="0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357" marR="44540" marT="9279" marB="89081" anchor="ctr"/>
                </a:tc>
                <a:tc>
                  <a:txBody>
                    <a:bodyPr/>
                    <a:lstStyle/>
                    <a:p>
                      <a:r>
                        <a:rPr lang="fr-CH" sz="1100" cap="none" spc="0">
                          <a:solidFill>
                            <a:schemeClr val="tx2"/>
                          </a:solidFill>
                          <a:effectLst/>
                        </a:rPr>
                        <a:t>Mon 11.04.22 17:00</a:t>
                      </a:r>
                      <a:endParaRPr lang="fr-CH" sz="1100" cap="none" spc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357" marR="44540" marT="9279" marB="89081" anchor="ctr"/>
                </a:tc>
                <a:tc>
                  <a:txBody>
                    <a:bodyPr/>
                    <a:lstStyle/>
                    <a:p>
                      <a:r>
                        <a:rPr lang="fr-CH" sz="1100" cap="none" spc="0" dirty="0">
                          <a:solidFill>
                            <a:schemeClr val="tx2"/>
                          </a:solidFill>
                          <a:effectLst/>
                        </a:rPr>
                        <a:t>BE-OP</a:t>
                      </a:r>
                      <a:endParaRPr lang="fr-CH" sz="1100" cap="none" spc="0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357" marR="44540" marT="9279" marB="89081" anchor="ctr"/>
                </a:tc>
                <a:extLst>
                  <a:ext uri="{0D108BD9-81ED-4DB2-BD59-A6C34878D82A}">
                    <a16:rowId xmlns:a16="http://schemas.microsoft.com/office/drawing/2014/main" val="35915411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995024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11" y="233363"/>
            <a:ext cx="8226425" cy="811212"/>
          </a:xfrm>
        </p:spPr>
        <p:txBody>
          <a:bodyPr wrap="square" anchor="ctr">
            <a:normAutofit/>
          </a:bodyPr>
          <a:lstStyle/>
          <a:p>
            <a:r>
              <a:rPr lang="en-GB" dirty="0"/>
              <a:t>East Area Important dates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3471028-2C97-45CE-9730-27447B268400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7956550" y="6356369"/>
            <a:ext cx="730250" cy="365125"/>
          </a:xfrm>
        </p:spPr>
        <p:txBody>
          <a:bodyPr wrap="square" anchor="ctr">
            <a:normAutofit/>
          </a:bodyPr>
          <a:lstStyle/>
          <a:p>
            <a:pPr>
              <a:spcAft>
                <a:spcPts val="600"/>
              </a:spcAft>
            </a:pPr>
            <a:fld id="{B39EEE8E-04E1-46DF-8F91-11A50BCA2497}" type="slidenum">
              <a:rPr lang="en-US" altLang="en-US" smtClean="0"/>
              <a:pPr>
                <a:spcAft>
                  <a:spcPts val="600"/>
                </a:spcAft>
              </a:pPr>
              <a:t>3</a:t>
            </a:fld>
            <a:endParaRPr lang="en-US" alt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6A72BD8-1DFB-48D2-AF17-94FDDD114A5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093082" y="6356369"/>
            <a:ext cx="2598712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  <a:defRPr/>
            </a:pPr>
            <a:r>
              <a:rPr lang="fr-FR"/>
              <a:t>B. Raë 26.10.2021</a:t>
            </a:r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7AAD96F-2EC1-4733-BC25-E665DCE5034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514915" y="6356369"/>
            <a:ext cx="2441646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  <a:defRPr/>
            </a:pPr>
            <a:r>
              <a:rPr lang="en-GB"/>
              <a:t>EATM : YETS Important dates</a:t>
            </a:r>
            <a:endParaRPr lang="en-US"/>
          </a:p>
        </p:txBody>
      </p:sp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583FAA76-FE61-4CC3-B29C-265EAEB0BD0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98061354"/>
              </p:ext>
            </p:extLst>
          </p:nvPr>
        </p:nvGraphicFramePr>
        <p:xfrm>
          <a:off x="1021484" y="2007295"/>
          <a:ext cx="7101031" cy="204823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2247326">
                  <a:extLst>
                    <a:ext uri="{9D8B030D-6E8A-4147-A177-3AD203B41FA5}">
                      <a16:colId xmlns:a16="http://schemas.microsoft.com/office/drawing/2014/main" val="1124004731"/>
                    </a:ext>
                  </a:extLst>
                </a:gridCol>
                <a:gridCol w="1750054">
                  <a:extLst>
                    <a:ext uri="{9D8B030D-6E8A-4147-A177-3AD203B41FA5}">
                      <a16:colId xmlns:a16="http://schemas.microsoft.com/office/drawing/2014/main" val="3838154991"/>
                    </a:ext>
                  </a:extLst>
                </a:gridCol>
                <a:gridCol w="643620">
                  <a:extLst>
                    <a:ext uri="{9D8B030D-6E8A-4147-A177-3AD203B41FA5}">
                      <a16:colId xmlns:a16="http://schemas.microsoft.com/office/drawing/2014/main" val="566195322"/>
                    </a:ext>
                  </a:extLst>
                </a:gridCol>
                <a:gridCol w="1193800">
                  <a:extLst>
                    <a:ext uri="{9D8B030D-6E8A-4147-A177-3AD203B41FA5}">
                      <a16:colId xmlns:a16="http://schemas.microsoft.com/office/drawing/2014/main" val="1968494004"/>
                    </a:ext>
                  </a:extLst>
                </a:gridCol>
                <a:gridCol w="1266231">
                  <a:extLst>
                    <a:ext uri="{9D8B030D-6E8A-4147-A177-3AD203B41FA5}">
                      <a16:colId xmlns:a16="http://schemas.microsoft.com/office/drawing/2014/main" val="2450762951"/>
                    </a:ext>
                  </a:extLst>
                </a:gridCol>
              </a:tblGrid>
              <a:tr h="111704">
                <a:tc>
                  <a:txBody>
                    <a:bodyPr/>
                    <a:lstStyle/>
                    <a:p>
                      <a:r>
                        <a:rPr lang="fr-CH" sz="1100" dirty="0" err="1">
                          <a:solidFill>
                            <a:schemeClr val="bg1"/>
                          </a:solidFill>
                          <a:effectLst/>
                        </a:rPr>
                        <a:t>Task</a:t>
                      </a:r>
                      <a:r>
                        <a:rPr lang="fr-CH" sz="1100" dirty="0">
                          <a:solidFill>
                            <a:schemeClr val="bg1"/>
                          </a:solidFill>
                          <a:effectLst/>
                        </a:rPr>
                        <a:t> Name</a:t>
                      </a:r>
                      <a:endParaRPr lang="fr-CH" sz="11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32" marR="8632" marT="8632" marB="8632" anchor="ctr"/>
                </a:tc>
                <a:tc>
                  <a:txBody>
                    <a:bodyPr/>
                    <a:lstStyle/>
                    <a:p>
                      <a:r>
                        <a:rPr lang="fr-CH" sz="1100">
                          <a:solidFill>
                            <a:schemeClr val="bg1"/>
                          </a:solidFill>
                          <a:effectLst/>
                        </a:rPr>
                        <a:t>Groups</a:t>
                      </a:r>
                      <a:endParaRPr lang="fr-CH" sz="110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32" marR="8632" marT="8632" marB="8632" anchor="ctr"/>
                </a:tc>
                <a:tc>
                  <a:txBody>
                    <a:bodyPr/>
                    <a:lstStyle/>
                    <a:p>
                      <a:r>
                        <a:rPr lang="fr-CH" sz="1100">
                          <a:solidFill>
                            <a:schemeClr val="bg1"/>
                          </a:solidFill>
                          <a:effectLst/>
                        </a:rPr>
                        <a:t>Duration</a:t>
                      </a:r>
                      <a:endParaRPr lang="fr-CH" sz="110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32" marR="8632" marT="8632" marB="8632" anchor="ctr"/>
                </a:tc>
                <a:tc>
                  <a:txBody>
                    <a:bodyPr/>
                    <a:lstStyle/>
                    <a:p>
                      <a:r>
                        <a:rPr lang="fr-CH" sz="1100">
                          <a:solidFill>
                            <a:schemeClr val="bg1"/>
                          </a:solidFill>
                          <a:effectLst/>
                        </a:rPr>
                        <a:t>Start</a:t>
                      </a:r>
                      <a:endParaRPr lang="fr-CH" sz="110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32" marR="8632" marT="8632" marB="8632" anchor="ctr"/>
                </a:tc>
                <a:tc>
                  <a:txBody>
                    <a:bodyPr/>
                    <a:lstStyle/>
                    <a:p>
                      <a:r>
                        <a:rPr lang="fr-CH" sz="1100" dirty="0">
                          <a:solidFill>
                            <a:schemeClr val="bg1"/>
                          </a:solidFill>
                          <a:effectLst/>
                        </a:rPr>
                        <a:t>Finish</a:t>
                      </a:r>
                      <a:endParaRPr lang="fr-CH" sz="11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32" marR="8632" marT="8632" marB="8632" anchor="ctr"/>
                </a:tc>
                <a:extLst>
                  <a:ext uri="{0D108BD9-81ED-4DB2-BD59-A6C34878D82A}">
                    <a16:rowId xmlns:a16="http://schemas.microsoft.com/office/drawing/2014/main" val="1212585676"/>
                  </a:ext>
                </a:extLst>
              </a:tr>
              <a:tr h="111704">
                <a:tc>
                  <a:txBody>
                    <a:bodyPr/>
                    <a:lstStyle/>
                    <a:p>
                      <a:r>
                        <a:rPr lang="fr-CH" sz="1100" dirty="0">
                          <a:solidFill>
                            <a:srgbClr val="000000"/>
                          </a:solidFill>
                          <a:effectLst/>
                        </a:rPr>
                        <a:t>Stop ED B.355</a:t>
                      </a:r>
                      <a:endParaRPr lang="fr-CH" sz="11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32" marR="8632" marT="8632" marB="8632" anchor="ctr"/>
                </a:tc>
                <a:tc>
                  <a:txBody>
                    <a:bodyPr/>
                    <a:lstStyle/>
                    <a:p>
                      <a:r>
                        <a:rPr lang="fr-CH" sz="1100">
                          <a:solidFill>
                            <a:srgbClr val="000000"/>
                          </a:solidFill>
                          <a:effectLst/>
                        </a:rPr>
                        <a:t>EN-CV</a:t>
                      </a:r>
                      <a:endParaRPr lang="fr-CH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32" marR="8632" marT="8632" marB="8632" anchor="ctr"/>
                </a:tc>
                <a:tc>
                  <a:txBody>
                    <a:bodyPr/>
                    <a:lstStyle/>
                    <a:p>
                      <a:r>
                        <a:rPr lang="fr-CH" sz="1100">
                          <a:solidFill>
                            <a:srgbClr val="000000"/>
                          </a:solidFill>
                          <a:effectLst/>
                        </a:rPr>
                        <a:t>1 day</a:t>
                      </a:r>
                      <a:endParaRPr lang="fr-CH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32" marR="8632" marT="8632" marB="8632" anchor="ctr"/>
                </a:tc>
                <a:tc>
                  <a:txBody>
                    <a:bodyPr/>
                    <a:lstStyle/>
                    <a:p>
                      <a:r>
                        <a:rPr lang="fr-CH" sz="1100">
                          <a:solidFill>
                            <a:srgbClr val="000000"/>
                          </a:solidFill>
                          <a:effectLst/>
                        </a:rPr>
                        <a:t>Fri 19.11.21 08:00</a:t>
                      </a:r>
                      <a:endParaRPr lang="fr-CH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32" marR="8632" marT="8632" marB="8632" anchor="ctr"/>
                </a:tc>
                <a:tc>
                  <a:txBody>
                    <a:bodyPr/>
                    <a:lstStyle/>
                    <a:p>
                      <a:r>
                        <a:rPr lang="fr-CH" sz="1100" dirty="0" err="1">
                          <a:solidFill>
                            <a:srgbClr val="000000"/>
                          </a:solidFill>
                          <a:effectLst/>
                        </a:rPr>
                        <a:t>Fri</a:t>
                      </a:r>
                      <a:r>
                        <a:rPr lang="fr-CH" sz="1100" dirty="0">
                          <a:solidFill>
                            <a:srgbClr val="000000"/>
                          </a:solidFill>
                          <a:effectLst/>
                        </a:rPr>
                        <a:t> 19.11.21 17:00</a:t>
                      </a:r>
                      <a:endParaRPr lang="fr-CH" sz="11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32" marR="8632" marT="8632" marB="8632" anchor="ctr"/>
                </a:tc>
                <a:extLst>
                  <a:ext uri="{0D108BD9-81ED-4DB2-BD59-A6C34878D82A}">
                    <a16:rowId xmlns:a16="http://schemas.microsoft.com/office/drawing/2014/main" val="3775499535"/>
                  </a:ext>
                </a:extLst>
              </a:tr>
              <a:tr h="111704">
                <a:tc>
                  <a:txBody>
                    <a:bodyPr/>
                    <a:lstStyle/>
                    <a:p>
                      <a:r>
                        <a:rPr lang="fr-CH" sz="1100" dirty="0">
                          <a:solidFill>
                            <a:srgbClr val="000000"/>
                          </a:solidFill>
                          <a:effectLst/>
                        </a:rPr>
                        <a:t>Start ED B.355</a:t>
                      </a:r>
                      <a:endParaRPr lang="fr-CH" sz="11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32" marR="8632" marT="8632" marB="8632" anchor="ctr"/>
                </a:tc>
                <a:tc>
                  <a:txBody>
                    <a:bodyPr/>
                    <a:lstStyle/>
                    <a:p>
                      <a:r>
                        <a:rPr lang="fr-CH" sz="1100">
                          <a:solidFill>
                            <a:srgbClr val="000000"/>
                          </a:solidFill>
                          <a:effectLst/>
                        </a:rPr>
                        <a:t>EN-CV</a:t>
                      </a:r>
                      <a:endParaRPr lang="fr-CH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32" marR="8632" marT="8632" marB="8632" anchor="ctr"/>
                </a:tc>
                <a:tc>
                  <a:txBody>
                    <a:bodyPr/>
                    <a:lstStyle/>
                    <a:p>
                      <a:r>
                        <a:rPr lang="fr-CH" sz="1100">
                          <a:solidFill>
                            <a:srgbClr val="000000"/>
                          </a:solidFill>
                          <a:effectLst/>
                        </a:rPr>
                        <a:t>1 day</a:t>
                      </a:r>
                      <a:endParaRPr lang="fr-CH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32" marR="8632" marT="8632" marB="8632" anchor="ctr"/>
                </a:tc>
                <a:tc>
                  <a:txBody>
                    <a:bodyPr/>
                    <a:lstStyle/>
                    <a:p>
                      <a:r>
                        <a:rPr lang="fr-CH" sz="1100">
                          <a:solidFill>
                            <a:srgbClr val="000000"/>
                          </a:solidFill>
                          <a:effectLst/>
                        </a:rPr>
                        <a:t>Fri 28.01.22 08:00</a:t>
                      </a:r>
                      <a:endParaRPr lang="fr-CH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32" marR="8632" marT="8632" marB="8632" anchor="ctr"/>
                </a:tc>
                <a:tc>
                  <a:txBody>
                    <a:bodyPr/>
                    <a:lstStyle/>
                    <a:p>
                      <a:r>
                        <a:rPr lang="fr-CH" sz="1100">
                          <a:solidFill>
                            <a:srgbClr val="000000"/>
                          </a:solidFill>
                          <a:effectLst/>
                        </a:rPr>
                        <a:t>Fri 28.01.22 17:00</a:t>
                      </a:r>
                      <a:endParaRPr lang="fr-CH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32" marR="8632" marT="8632" marB="8632" anchor="ctr"/>
                </a:tc>
                <a:extLst>
                  <a:ext uri="{0D108BD9-81ED-4DB2-BD59-A6C34878D82A}">
                    <a16:rowId xmlns:a16="http://schemas.microsoft.com/office/drawing/2014/main" val="1627861089"/>
                  </a:ext>
                </a:extLst>
              </a:tr>
              <a:tr h="112783">
                <a:tc>
                  <a:txBody>
                    <a:bodyPr/>
                    <a:lstStyle/>
                    <a:p>
                      <a:r>
                        <a:rPr lang="fr-CH" sz="1100" dirty="0">
                          <a:solidFill>
                            <a:srgbClr val="FF0000"/>
                          </a:solidFill>
                          <a:effectLst/>
                        </a:rPr>
                        <a:t>PS </a:t>
                      </a:r>
                      <a:r>
                        <a:rPr lang="fr-CH" sz="1100" dirty="0" err="1">
                          <a:solidFill>
                            <a:srgbClr val="FF0000"/>
                          </a:solidFill>
                          <a:effectLst/>
                        </a:rPr>
                        <a:t>Closure</a:t>
                      </a:r>
                      <a:endParaRPr lang="fr-CH" sz="11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r>
                        <a:rPr lang="fr-CH" sz="1100" dirty="0">
                          <a:solidFill>
                            <a:srgbClr val="FF0000"/>
                          </a:solidFill>
                          <a:effectLst/>
                        </a:rPr>
                        <a:t>BE-OP</a:t>
                      </a:r>
                      <a:endParaRPr lang="fr-CH" sz="11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r>
                        <a:rPr lang="fr-CH" sz="1100">
                          <a:solidFill>
                            <a:srgbClr val="FF0000"/>
                          </a:solidFill>
                          <a:effectLst/>
                        </a:rPr>
                        <a:t>0 days</a:t>
                      </a:r>
                      <a:endParaRPr lang="fr-CH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r>
                        <a:rPr lang="fr-CH" sz="1100">
                          <a:solidFill>
                            <a:srgbClr val="FF0000"/>
                          </a:solidFill>
                          <a:effectLst/>
                        </a:rPr>
                        <a:t>Fri 28.01.22 08:00</a:t>
                      </a:r>
                      <a:endParaRPr lang="fr-CH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r>
                        <a:rPr lang="fr-CH" sz="1100" dirty="0" err="1">
                          <a:solidFill>
                            <a:srgbClr val="FF0000"/>
                          </a:solidFill>
                          <a:effectLst/>
                        </a:rPr>
                        <a:t>Fri</a:t>
                      </a:r>
                      <a:r>
                        <a:rPr lang="fr-CH" sz="1100" dirty="0">
                          <a:solidFill>
                            <a:srgbClr val="FF0000"/>
                          </a:solidFill>
                          <a:effectLst/>
                        </a:rPr>
                        <a:t> 28.01.22 08:00</a:t>
                      </a:r>
                      <a:endParaRPr lang="fr-CH" sz="11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9525" anchor="ctr"/>
                </a:tc>
                <a:extLst>
                  <a:ext uri="{0D108BD9-81ED-4DB2-BD59-A6C34878D82A}">
                    <a16:rowId xmlns:a16="http://schemas.microsoft.com/office/drawing/2014/main" val="1612338873"/>
                  </a:ext>
                </a:extLst>
              </a:tr>
              <a:tr h="112783">
                <a:tc>
                  <a:txBody>
                    <a:bodyPr/>
                    <a:lstStyle/>
                    <a:p>
                      <a:r>
                        <a:rPr lang="fr-CH" sz="1100">
                          <a:solidFill>
                            <a:srgbClr val="FF0000"/>
                          </a:solidFill>
                          <a:effectLst/>
                        </a:rPr>
                        <a:t>PS beam start</a:t>
                      </a:r>
                      <a:endParaRPr lang="fr-CH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r>
                        <a:rPr lang="fr-CH" sz="1100">
                          <a:solidFill>
                            <a:srgbClr val="FF0000"/>
                          </a:solidFill>
                          <a:effectLst/>
                        </a:rPr>
                        <a:t>BE-OP</a:t>
                      </a:r>
                      <a:endParaRPr lang="fr-CH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r>
                        <a:rPr lang="fr-CH" sz="1100">
                          <a:solidFill>
                            <a:srgbClr val="FF0000"/>
                          </a:solidFill>
                          <a:effectLst/>
                        </a:rPr>
                        <a:t>0 days</a:t>
                      </a:r>
                      <a:endParaRPr lang="fr-CH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r>
                        <a:rPr lang="fr-CH" sz="1100">
                          <a:solidFill>
                            <a:srgbClr val="FF0000"/>
                          </a:solidFill>
                          <a:effectLst/>
                        </a:rPr>
                        <a:t>Mon 14.02.22 08:00</a:t>
                      </a:r>
                      <a:endParaRPr lang="fr-CH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r>
                        <a:rPr lang="fr-CH" sz="1100">
                          <a:solidFill>
                            <a:srgbClr val="FF0000"/>
                          </a:solidFill>
                          <a:effectLst/>
                        </a:rPr>
                        <a:t>Mon 14.02.22 08:00</a:t>
                      </a:r>
                      <a:endParaRPr lang="fr-CH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9525" anchor="ctr"/>
                </a:tc>
                <a:extLst>
                  <a:ext uri="{0D108BD9-81ED-4DB2-BD59-A6C34878D82A}">
                    <a16:rowId xmlns:a16="http://schemas.microsoft.com/office/drawing/2014/main" val="1599008087"/>
                  </a:ext>
                </a:extLst>
              </a:tr>
              <a:tr h="112783"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</a:rPr>
                        <a:t>Power converters restart and tests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r>
                        <a:rPr lang="fr-CH" sz="1100">
                          <a:solidFill>
                            <a:srgbClr val="000000"/>
                          </a:solidFill>
                          <a:effectLst/>
                        </a:rPr>
                        <a:t>SY-EPC</a:t>
                      </a:r>
                      <a:endParaRPr lang="fr-CH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r>
                        <a:rPr lang="fr-CH" sz="1100">
                          <a:solidFill>
                            <a:srgbClr val="000000"/>
                          </a:solidFill>
                          <a:effectLst/>
                        </a:rPr>
                        <a:t>1 day</a:t>
                      </a:r>
                      <a:endParaRPr lang="fr-CH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r>
                        <a:rPr lang="fr-CH" sz="1100" dirty="0" err="1">
                          <a:solidFill>
                            <a:srgbClr val="000000"/>
                          </a:solidFill>
                          <a:effectLst/>
                        </a:rPr>
                        <a:t>Fri</a:t>
                      </a:r>
                      <a:r>
                        <a:rPr lang="fr-CH" sz="1100" dirty="0">
                          <a:solidFill>
                            <a:srgbClr val="000000"/>
                          </a:solidFill>
                          <a:effectLst/>
                        </a:rPr>
                        <a:t> 18.02.22 08:00</a:t>
                      </a:r>
                      <a:endParaRPr lang="fr-CH" sz="11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r>
                        <a:rPr lang="fr-CH" sz="1100">
                          <a:solidFill>
                            <a:srgbClr val="000000"/>
                          </a:solidFill>
                          <a:effectLst/>
                        </a:rPr>
                        <a:t>Fri 18.02.22 17:00</a:t>
                      </a:r>
                      <a:endParaRPr lang="fr-CH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9525" anchor="ctr"/>
                </a:tc>
                <a:extLst>
                  <a:ext uri="{0D108BD9-81ED-4DB2-BD59-A6C34878D82A}">
                    <a16:rowId xmlns:a16="http://schemas.microsoft.com/office/drawing/2014/main" val="3614169584"/>
                  </a:ext>
                </a:extLst>
              </a:tr>
              <a:tr h="112783">
                <a:tc>
                  <a:txBody>
                    <a:bodyPr/>
                    <a:lstStyle/>
                    <a:p>
                      <a:r>
                        <a:rPr lang="fr-CH" sz="1100">
                          <a:solidFill>
                            <a:srgbClr val="000000"/>
                          </a:solidFill>
                          <a:effectLst/>
                        </a:rPr>
                        <a:t>Magnet Commissioning</a:t>
                      </a:r>
                      <a:endParaRPr lang="fr-CH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r>
                        <a:rPr lang="fr-CH" sz="1100">
                          <a:solidFill>
                            <a:srgbClr val="000000"/>
                          </a:solidFill>
                          <a:effectLst/>
                        </a:rPr>
                        <a:t>TE-MSC</a:t>
                      </a:r>
                      <a:endParaRPr lang="fr-CH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r>
                        <a:rPr lang="fr-CH" sz="1100">
                          <a:solidFill>
                            <a:srgbClr val="000000"/>
                          </a:solidFill>
                          <a:effectLst/>
                        </a:rPr>
                        <a:t>1 day</a:t>
                      </a:r>
                      <a:endParaRPr lang="fr-CH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r>
                        <a:rPr lang="fr-CH" sz="1100">
                          <a:solidFill>
                            <a:srgbClr val="000000"/>
                          </a:solidFill>
                          <a:effectLst/>
                        </a:rPr>
                        <a:t>Mon 21.02.22 08:00</a:t>
                      </a:r>
                      <a:endParaRPr lang="fr-CH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r>
                        <a:rPr lang="fr-CH" sz="1100">
                          <a:solidFill>
                            <a:srgbClr val="000000"/>
                          </a:solidFill>
                          <a:effectLst/>
                        </a:rPr>
                        <a:t>Mon 21.02.22 17:00</a:t>
                      </a:r>
                      <a:endParaRPr lang="fr-CH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9525" anchor="ctr"/>
                </a:tc>
                <a:extLst>
                  <a:ext uri="{0D108BD9-81ED-4DB2-BD59-A6C34878D82A}">
                    <a16:rowId xmlns:a16="http://schemas.microsoft.com/office/drawing/2014/main" val="645565922"/>
                  </a:ext>
                </a:extLst>
              </a:tr>
              <a:tr h="112783">
                <a:tc>
                  <a:txBody>
                    <a:bodyPr/>
                    <a:lstStyle/>
                    <a:p>
                      <a:r>
                        <a:rPr lang="fr-CH" sz="1100" dirty="0">
                          <a:solidFill>
                            <a:srgbClr val="FF0000"/>
                          </a:solidFill>
                          <a:effectLst/>
                        </a:rPr>
                        <a:t>DSO Tests EA1&amp;EA2</a:t>
                      </a:r>
                      <a:endParaRPr lang="fr-CH" sz="11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r>
                        <a:rPr lang="fr-CH" sz="1100">
                          <a:solidFill>
                            <a:srgbClr val="FF0000"/>
                          </a:solidFill>
                          <a:effectLst/>
                        </a:rPr>
                        <a:t>BE-EA,BE-OP,DSO,EN-AA</a:t>
                      </a:r>
                      <a:endParaRPr lang="fr-CH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r>
                        <a:rPr lang="fr-CH" sz="1100">
                          <a:solidFill>
                            <a:srgbClr val="FF0000"/>
                          </a:solidFill>
                          <a:effectLst/>
                        </a:rPr>
                        <a:t>1 day</a:t>
                      </a:r>
                      <a:endParaRPr lang="fr-CH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r>
                        <a:rPr lang="fr-CH" sz="1100" dirty="0" err="1">
                          <a:solidFill>
                            <a:srgbClr val="FF0000"/>
                          </a:solidFill>
                          <a:effectLst/>
                        </a:rPr>
                        <a:t>Fri</a:t>
                      </a:r>
                      <a:r>
                        <a:rPr lang="fr-CH" sz="1100" dirty="0">
                          <a:solidFill>
                            <a:srgbClr val="FF0000"/>
                          </a:solidFill>
                          <a:effectLst/>
                        </a:rPr>
                        <a:t> 11.02.22 08:00</a:t>
                      </a:r>
                      <a:endParaRPr lang="fr-CH" sz="11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r>
                        <a:rPr lang="fr-CH" sz="1100">
                          <a:solidFill>
                            <a:srgbClr val="FF0000"/>
                          </a:solidFill>
                          <a:effectLst/>
                        </a:rPr>
                        <a:t>Fri 11.02.22 17:00</a:t>
                      </a:r>
                      <a:endParaRPr lang="fr-CH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9525" anchor="ctr"/>
                </a:tc>
                <a:extLst>
                  <a:ext uri="{0D108BD9-81ED-4DB2-BD59-A6C34878D82A}">
                    <a16:rowId xmlns:a16="http://schemas.microsoft.com/office/drawing/2014/main" val="2512896702"/>
                  </a:ext>
                </a:extLst>
              </a:tr>
              <a:tr h="112783"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FF0000"/>
                          </a:solidFill>
                          <a:effectLst/>
                        </a:rPr>
                        <a:t>DSO Tests secondary beam lines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r>
                        <a:rPr lang="fr-CH" sz="1100">
                          <a:solidFill>
                            <a:srgbClr val="FF0000"/>
                          </a:solidFill>
                          <a:effectLst/>
                        </a:rPr>
                        <a:t>BE-EA,DSO,EN-AA</a:t>
                      </a:r>
                      <a:endParaRPr lang="fr-CH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r>
                        <a:rPr lang="fr-CH" sz="1100">
                          <a:solidFill>
                            <a:srgbClr val="FF0000"/>
                          </a:solidFill>
                          <a:effectLst/>
                        </a:rPr>
                        <a:t>1 day</a:t>
                      </a:r>
                      <a:endParaRPr lang="fr-CH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r>
                        <a:rPr lang="fr-CH" sz="1100">
                          <a:solidFill>
                            <a:srgbClr val="FF0000"/>
                          </a:solidFill>
                          <a:effectLst/>
                        </a:rPr>
                        <a:t>Tue 22.02.22 08:00</a:t>
                      </a:r>
                      <a:endParaRPr lang="fr-CH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r>
                        <a:rPr lang="fr-CH" sz="1100" dirty="0">
                          <a:solidFill>
                            <a:srgbClr val="FF0000"/>
                          </a:solidFill>
                          <a:effectLst/>
                        </a:rPr>
                        <a:t>Tue 22.02.22 17:00</a:t>
                      </a:r>
                      <a:endParaRPr lang="fr-CH" sz="11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9525" anchor="ctr"/>
                </a:tc>
                <a:extLst>
                  <a:ext uri="{0D108BD9-81ED-4DB2-BD59-A6C34878D82A}">
                    <a16:rowId xmlns:a16="http://schemas.microsoft.com/office/drawing/2014/main" val="793705427"/>
                  </a:ext>
                </a:extLst>
              </a:tr>
              <a:tr h="112783">
                <a:tc>
                  <a:txBody>
                    <a:bodyPr/>
                    <a:lstStyle/>
                    <a:p>
                      <a:r>
                        <a:rPr lang="fr-CH" sz="1100">
                          <a:solidFill>
                            <a:srgbClr val="FF0000"/>
                          </a:solidFill>
                          <a:effectLst/>
                        </a:rPr>
                        <a:t>East Area Beam commissioning</a:t>
                      </a:r>
                      <a:endParaRPr lang="fr-CH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r>
                        <a:rPr lang="fr-CH" sz="1100">
                          <a:solidFill>
                            <a:srgbClr val="FF0000"/>
                          </a:solidFill>
                          <a:effectLst/>
                        </a:rPr>
                        <a:t>BE-EA</a:t>
                      </a:r>
                      <a:endParaRPr lang="fr-CH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r>
                        <a:rPr lang="fr-CH" sz="1100">
                          <a:solidFill>
                            <a:srgbClr val="FF0000"/>
                          </a:solidFill>
                          <a:effectLst/>
                        </a:rPr>
                        <a:t>2 wks</a:t>
                      </a:r>
                      <a:endParaRPr lang="fr-CH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r>
                        <a:rPr lang="fr-CH" sz="1100">
                          <a:solidFill>
                            <a:srgbClr val="FF0000"/>
                          </a:solidFill>
                          <a:effectLst/>
                        </a:rPr>
                        <a:t>Mon 28.02.22 08:00</a:t>
                      </a:r>
                      <a:endParaRPr lang="fr-CH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r>
                        <a:rPr lang="fr-CH" sz="1100">
                          <a:solidFill>
                            <a:srgbClr val="FF0000"/>
                          </a:solidFill>
                          <a:effectLst/>
                        </a:rPr>
                        <a:t>Fri 11.03.22 17:00</a:t>
                      </a:r>
                      <a:endParaRPr lang="fr-CH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9525" anchor="ctr"/>
                </a:tc>
                <a:extLst>
                  <a:ext uri="{0D108BD9-81ED-4DB2-BD59-A6C34878D82A}">
                    <a16:rowId xmlns:a16="http://schemas.microsoft.com/office/drawing/2014/main" val="2972064435"/>
                  </a:ext>
                </a:extLst>
              </a:tr>
              <a:tr h="179121">
                <a:tc>
                  <a:txBody>
                    <a:bodyPr/>
                    <a:lstStyle/>
                    <a:p>
                      <a:r>
                        <a:rPr lang="en-GB" sz="1100" dirty="0">
                          <a:solidFill>
                            <a:srgbClr val="000000"/>
                          </a:solidFill>
                          <a:effectLst/>
                        </a:rPr>
                        <a:t>Start East Area physics 2022 (TBC)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r>
                        <a:rPr lang="fr-CH" sz="1100">
                          <a:solidFill>
                            <a:srgbClr val="000000"/>
                          </a:solidFill>
                          <a:effectLst/>
                        </a:rPr>
                        <a:t>BE-OP</a:t>
                      </a:r>
                      <a:endParaRPr lang="fr-CH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r>
                        <a:rPr lang="fr-CH" sz="1100">
                          <a:solidFill>
                            <a:srgbClr val="000000"/>
                          </a:solidFill>
                          <a:effectLst/>
                        </a:rPr>
                        <a:t>0 days</a:t>
                      </a:r>
                      <a:endParaRPr lang="fr-CH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r>
                        <a:rPr lang="fr-CH" sz="1100">
                          <a:solidFill>
                            <a:srgbClr val="000000"/>
                          </a:solidFill>
                          <a:effectLst/>
                        </a:rPr>
                        <a:t>Mon 14.03.22 08:00</a:t>
                      </a:r>
                      <a:endParaRPr lang="fr-CH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r>
                        <a:rPr lang="fr-CH" sz="1100" dirty="0">
                          <a:solidFill>
                            <a:srgbClr val="000000"/>
                          </a:solidFill>
                          <a:effectLst/>
                        </a:rPr>
                        <a:t>Mon 14.03.22 08:00</a:t>
                      </a:r>
                      <a:endParaRPr lang="fr-CH" sz="11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9525" anchor="ctr"/>
                </a:tc>
                <a:extLst>
                  <a:ext uri="{0D108BD9-81ED-4DB2-BD59-A6C34878D82A}">
                    <a16:rowId xmlns:a16="http://schemas.microsoft.com/office/drawing/2014/main" val="84838517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914558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C5025E-447C-460B-8D08-00BE68ABF9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North Area</a:t>
            </a:r>
          </a:p>
        </p:txBody>
      </p:sp>
      <p:graphicFrame>
        <p:nvGraphicFramePr>
          <p:cNvPr id="7" name="Content Placeholder 6">
            <a:extLst>
              <a:ext uri="{FF2B5EF4-FFF2-40B4-BE49-F238E27FC236}">
                <a16:creationId xmlns:a16="http://schemas.microsoft.com/office/drawing/2014/main" id="{D6E1CB44-ADE7-4307-933C-3AD497DA486B}"/>
              </a:ext>
            </a:extLst>
          </p:cNvPr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162469362"/>
              </p:ext>
            </p:extLst>
          </p:nvPr>
        </p:nvGraphicFramePr>
        <p:xfrm>
          <a:off x="582382" y="1770416"/>
          <a:ext cx="7976081" cy="2663916"/>
        </p:xfrm>
        <a:graphic>
          <a:graphicData uri="http://schemas.openxmlformats.org/drawingml/2006/table">
            <a:tbl>
              <a:tblPr firstRow="1">
                <a:tableStyleId>{073A0DAA-6AF3-43AB-8588-CEC1D06C72B9}</a:tableStyleId>
              </a:tblPr>
              <a:tblGrid>
                <a:gridCol w="3734845">
                  <a:extLst>
                    <a:ext uri="{9D8B030D-6E8A-4147-A177-3AD203B41FA5}">
                      <a16:colId xmlns:a16="http://schemas.microsoft.com/office/drawing/2014/main" val="2862641339"/>
                    </a:ext>
                  </a:extLst>
                </a:gridCol>
                <a:gridCol w="946821">
                  <a:extLst>
                    <a:ext uri="{9D8B030D-6E8A-4147-A177-3AD203B41FA5}">
                      <a16:colId xmlns:a16="http://schemas.microsoft.com/office/drawing/2014/main" val="2435387047"/>
                    </a:ext>
                  </a:extLst>
                </a:gridCol>
                <a:gridCol w="680873">
                  <a:extLst>
                    <a:ext uri="{9D8B030D-6E8A-4147-A177-3AD203B41FA5}">
                      <a16:colId xmlns:a16="http://schemas.microsoft.com/office/drawing/2014/main" val="2982501984"/>
                    </a:ext>
                  </a:extLst>
                </a:gridCol>
                <a:gridCol w="1416259">
                  <a:extLst>
                    <a:ext uri="{9D8B030D-6E8A-4147-A177-3AD203B41FA5}">
                      <a16:colId xmlns:a16="http://schemas.microsoft.com/office/drawing/2014/main" val="37109744"/>
                    </a:ext>
                  </a:extLst>
                </a:gridCol>
                <a:gridCol w="1197283">
                  <a:extLst>
                    <a:ext uri="{9D8B030D-6E8A-4147-A177-3AD203B41FA5}">
                      <a16:colId xmlns:a16="http://schemas.microsoft.com/office/drawing/2014/main" val="2618658195"/>
                    </a:ext>
                  </a:extLst>
                </a:gridCol>
              </a:tblGrid>
              <a:tr h="100261">
                <a:tc>
                  <a:txBody>
                    <a:bodyPr/>
                    <a:lstStyle/>
                    <a:p>
                      <a:r>
                        <a:rPr lang="fr-CH" sz="1100" dirty="0" err="1">
                          <a:solidFill>
                            <a:schemeClr val="bg1"/>
                          </a:solidFill>
                          <a:effectLst/>
                        </a:rPr>
                        <a:t>Task</a:t>
                      </a:r>
                      <a:r>
                        <a:rPr lang="fr-CH" sz="1100" dirty="0">
                          <a:solidFill>
                            <a:schemeClr val="bg1"/>
                          </a:solidFill>
                          <a:effectLst/>
                        </a:rPr>
                        <a:t> Name</a:t>
                      </a:r>
                      <a:endParaRPr lang="fr-CH" sz="11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79" marR="7479" marT="7479" marB="7479" anchor="ctr"/>
                </a:tc>
                <a:tc>
                  <a:txBody>
                    <a:bodyPr/>
                    <a:lstStyle/>
                    <a:p>
                      <a:r>
                        <a:rPr lang="fr-CH" sz="1100">
                          <a:solidFill>
                            <a:schemeClr val="bg1"/>
                          </a:solidFill>
                          <a:effectLst/>
                        </a:rPr>
                        <a:t>Groups</a:t>
                      </a:r>
                      <a:endParaRPr lang="fr-CH" sz="110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79" marR="7479" marT="7479" marB="7479" anchor="ctr"/>
                </a:tc>
                <a:tc>
                  <a:txBody>
                    <a:bodyPr/>
                    <a:lstStyle/>
                    <a:p>
                      <a:r>
                        <a:rPr lang="fr-CH" sz="1100" dirty="0">
                          <a:solidFill>
                            <a:schemeClr val="bg1"/>
                          </a:solidFill>
                          <a:effectLst/>
                        </a:rPr>
                        <a:t>Duration</a:t>
                      </a:r>
                      <a:endParaRPr lang="fr-CH" sz="11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79" marR="7479" marT="7479" marB="7479" anchor="ctr"/>
                </a:tc>
                <a:tc>
                  <a:txBody>
                    <a:bodyPr/>
                    <a:lstStyle/>
                    <a:p>
                      <a:r>
                        <a:rPr lang="fr-CH" sz="1100" dirty="0">
                          <a:solidFill>
                            <a:schemeClr val="bg1"/>
                          </a:solidFill>
                          <a:effectLst/>
                        </a:rPr>
                        <a:t>Start</a:t>
                      </a:r>
                      <a:endParaRPr lang="fr-CH" sz="11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79" marR="7479" marT="7479" marB="7479" anchor="ctr"/>
                </a:tc>
                <a:tc>
                  <a:txBody>
                    <a:bodyPr/>
                    <a:lstStyle/>
                    <a:p>
                      <a:r>
                        <a:rPr lang="fr-CH" sz="1100" dirty="0">
                          <a:solidFill>
                            <a:schemeClr val="bg1"/>
                          </a:solidFill>
                          <a:effectLst/>
                        </a:rPr>
                        <a:t>Finish</a:t>
                      </a:r>
                      <a:endParaRPr lang="fr-CH" sz="11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79" marR="7479" marT="7479" marB="7479" anchor="ctr"/>
                </a:tc>
                <a:extLst>
                  <a:ext uri="{0D108BD9-81ED-4DB2-BD59-A6C34878D82A}">
                    <a16:rowId xmlns:a16="http://schemas.microsoft.com/office/drawing/2014/main" val="3946002694"/>
                  </a:ext>
                </a:extLst>
              </a:tr>
              <a:tr h="191560">
                <a:tc>
                  <a:txBody>
                    <a:bodyPr/>
                    <a:lstStyle/>
                    <a:p>
                      <a:r>
                        <a:rPr lang="fr-CH" sz="1100" dirty="0" err="1">
                          <a:solidFill>
                            <a:srgbClr val="000000"/>
                          </a:solidFill>
                          <a:effectLst/>
                        </a:rPr>
                        <a:t>Cooling</a:t>
                      </a:r>
                      <a:r>
                        <a:rPr lang="fr-CH" sz="1100" dirty="0">
                          <a:solidFill>
                            <a:srgbClr val="000000"/>
                          </a:solidFill>
                          <a:effectLst/>
                        </a:rPr>
                        <a:t> </a:t>
                      </a:r>
                      <a:r>
                        <a:rPr lang="fr-CH" sz="1100" dirty="0" err="1">
                          <a:solidFill>
                            <a:srgbClr val="000000"/>
                          </a:solidFill>
                          <a:effectLst/>
                        </a:rPr>
                        <a:t>tower</a:t>
                      </a:r>
                      <a:r>
                        <a:rPr lang="fr-CH" sz="1100" dirty="0">
                          <a:solidFill>
                            <a:srgbClr val="000000"/>
                          </a:solidFill>
                          <a:effectLst/>
                        </a:rPr>
                        <a:t> </a:t>
                      </a:r>
                      <a:r>
                        <a:rPr lang="fr-CH" sz="1100" dirty="0" err="1">
                          <a:solidFill>
                            <a:srgbClr val="000000"/>
                          </a:solidFill>
                          <a:effectLst/>
                        </a:rPr>
                        <a:t>degrade</a:t>
                      </a:r>
                      <a:r>
                        <a:rPr lang="fr-CH" sz="1100" dirty="0">
                          <a:solidFill>
                            <a:srgbClr val="000000"/>
                          </a:solidFill>
                          <a:effectLst/>
                        </a:rPr>
                        <a:t> mode</a:t>
                      </a:r>
                      <a:endParaRPr lang="fr-CH" sz="11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79" marR="7479" marT="7479" marB="7479" anchor="ctr"/>
                </a:tc>
                <a:tc>
                  <a:txBody>
                    <a:bodyPr/>
                    <a:lstStyle/>
                    <a:p>
                      <a:r>
                        <a:rPr lang="fr-CH" sz="1100">
                          <a:solidFill>
                            <a:srgbClr val="000000"/>
                          </a:solidFill>
                          <a:effectLst/>
                        </a:rPr>
                        <a:t>EN-CV</a:t>
                      </a:r>
                      <a:endParaRPr lang="fr-CH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79" marR="7479" marT="7479" marB="7479" anchor="ctr"/>
                </a:tc>
                <a:tc>
                  <a:txBody>
                    <a:bodyPr/>
                    <a:lstStyle/>
                    <a:p>
                      <a:r>
                        <a:rPr lang="fr-CH" sz="1100">
                          <a:solidFill>
                            <a:srgbClr val="000000"/>
                          </a:solidFill>
                          <a:effectLst/>
                        </a:rPr>
                        <a:t>15 days</a:t>
                      </a:r>
                      <a:endParaRPr lang="fr-CH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79" marR="7479" marT="7479" marB="7479" anchor="ctr"/>
                </a:tc>
                <a:tc>
                  <a:txBody>
                    <a:bodyPr/>
                    <a:lstStyle/>
                    <a:p>
                      <a:r>
                        <a:rPr lang="fr-CH" sz="1100">
                          <a:solidFill>
                            <a:srgbClr val="000000"/>
                          </a:solidFill>
                          <a:effectLst/>
                        </a:rPr>
                        <a:t>Mon 15.11.21 08:00</a:t>
                      </a:r>
                      <a:endParaRPr lang="fr-CH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79" marR="7479" marT="7479" marB="7479" anchor="ctr"/>
                </a:tc>
                <a:tc>
                  <a:txBody>
                    <a:bodyPr/>
                    <a:lstStyle/>
                    <a:p>
                      <a:r>
                        <a:rPr lang="fr-CH" sz="1100">
                          <a:solidFill>
                            <a:srgbClr val="000000"/>
                          </a:solidFill>
                          <a:effectLst/>
                        </a:rPr>
                        <a:t>Fri 03.12.21 17:00</a:t>
                      </a:r>
                      <a:endParaRPr lang="fr-CH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79" marR="7479" marT="7479" marB="7479" anchor="ctr"/>
                </a:tc>
                <a:extLst>
                  <a:ext uri="{0D108BD9-81ED-4DB2-BD59-A6C34878D82A}">
                    <a16:rowId xmlns:a16="http://schemas.microsoft.com/office/drawing/2014/main" val="2610882054"/>
                  </a:ext>
                </a:extLst>
              </a:tr>
              <a:tr h="191560"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</a:rPr>
                        <a:t>Cooling tower off for maintenance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79" marR="7479" marT="7479" marB="7479" anchor="ctr"/>
                </a:tc>
                <a:tc>
                  <a:txBody>
                    <a:bodyPr/>
                    <a:lstStyle/>
                    <a:p>
                      <a:r>
                        <a:rPr lang="fr-CH" sz="1100">
                          <a:solidFill>
                            <a:srgbClr val="000000"/>
                          </a:solidFill>
                          <a:effectLst/>
                        </a:rPr>
                        <a:t>EN-CV</a:t>
                      </a:r>
                      <a:endParaRPr lang="fr-CH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79" marR="7479" marT="7479" marB="7479" anchor="ctr"/>
                </a:tc>
                <a:tc>
                  <a:txBody>
                    <a:bodyPr/>
                    <a:lstStyle/>
                    <a:p>
                      <a:r>
                        <a:rPr lang="fr-CH" sz="1100">
                          <a:solidFill>
                            <a:srgbClr val="000000"/>
                          </a:solidFill>
                          <a:effectLst/>
                        </a:rPr>
                        <a:t>20 days</a:t>
                      </a:r>
                      <a:endParaRPr lang="fr-CH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79" marR="7479" marT="7479" marB="7479" anchor="ctr"/>
                </a:tc>
                <a:tc>
                  <a:txBody>
                    <a:bodyPr/>
                    <a:lstStyle/>
                    <a:p>
                      <a:r>
                        <a:rPr lang="fr-CH" sz="1100">
                          <a:solidFill>
                            <a:srgbClr val="000000"/>
                          </a:solidFill>
                          <a:effectLst/>
                        </a:rPr>
                        <a:t>Mon 06.12.21 08:00</a:t>
                      </a:r>
                      <a:endParaRPr lang="fr-CH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79" marR="7479" marT="7479" marB="7479" anchor="ctr"/>
                </a:tc>
                <a:tc>
                  <a:txBody>
                    <a:bodyPr/>
                    <a:lstStyle/>
                    <a:p>
                      <a:r>
                        <a:rPr lang="fr-CH" sz="1100">
                          <a:solidFill>
                            <a:srgbClr val="000000"/>
                          </a:solidFill>
                          <a:effectLst/>
                        </a:rPr>
                        <a:t>Fri 14.01.22 17:00</a:t>
                      </a:r>
                      <a:endParaRPr lang="fr-CH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79" marR="7479" marT="7479" marB="7479" anchor="ctr"/>
                </a:tc>
                <a:extLst>
                  <a:ext uri="{0D108BD9-81ED-4DB2-BD59-A6C34878D82A}">
                    <a16:rowId xmlns:a16="http://schemas.microsoft.com/office/drawing/2014/main" val="959786254"/>
                  </a:ext>
                </a:extLst>
              </a:tr>
              <a:tr h="191560">
                <a:tc>
                  <a:txBody>
                    <a:bodyPr/>
                    <a:lstStyle/>
                    <a:p>
                      <a:r>
                        <a:rPr lang="fr-CH" sz="1100" dirty="0" err="1">
                          <a:solidFill>
                            <a:srgbClr val="000000"/>
                          </a:solidFill>
                          <a:effectLst/>
                        </a:rPr>
                        <a:t>Cooling</a:t>
                      </a:r>
                      <a:r>
                        <a:rPr lang="fr-CH" sz="1100" dirty="0">
                          <a:solidFill>
                            <a:srgbClr val="000000"/>
                          </a:solidFill>
                          <a:effectLst/>
                        </a:rPr>
                        <a:t> </a:t>
                      </a:r>
                      <a:r>
                        <a:rPr lang="fr-CH" sz="1100" dirty="0" err="1">
                          <a:solidFill>
                            <a:srgbClr val="000000"/>
                          </a:solidFill>
                          <a:effectLst/>
                        </a:rPr>
                        <a:t>tower</a:t>
                      </a:r>
                      <a:r>
                        <a:rPr lang="fr-CH" sz="1100" dirty="0">
                          <a:solidFill>
                            <a:srgbClr val="000000"/>
                          </a:solidFill>
                          <a:effectLst/>
                        </a:rPr>
                        <a:t> </a:t>
                      </a:r>
                      <a:r>
                        <a:rPr lang="fr-CH" sz="1100" dirty="0" err="1">
                          <a:solidFill>
                            <a:srgbClr val="000000"/>
                          </a:solidFill>
                          <a:effectLst/>
                        </a:rPr>
                        <a:t>degrade</a:t>
                      </a:r>
                      <a:r>
                        <a:rPr lang="fr-CH" sz="1100" dirty="0">
                          <a:solidFill>
                            <a:srgbClr val="000000"/>
                          </a:solidFill>
                          <a:effectLst/>
                        </a:rPr>
                        <a:t> mode</a:t>
                      </a:r>
                      <a:endParaRPr lang="fr-CH" sz="11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79" marR="7479" marT="7479" marB="7479" anchor="ctr"/>
                </a:tc>
                <a:tc>
                  <a:txBody>
                    <a:bodyPr/>
                    <a:lstStyle/>
                    <a:p>
                      <a:r>
                        <a:rPr lang="fr-CH" sz="1100">
                          <a:solidFill>
                            <a:srgbClr val="000000"/>
                          </a:solidFill>
                          <a:effectLst/>
                        </a:rPr>
                        <a:t>EN-CV</a:t>
                      </a:r>
                      <a:endParaRPr lang="fr-CH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79" marR="7479" marT="7479" marB="7479" anchor="ctr"/>
                </a:tc>
                <a:tc>
                  <a:txBody>
                    <a:bodyPr/>
                    <a:lstStyle/>
                    <a:p>
                      <a:r>
                        <a:rPr lang="fr-CH" sz="1100">
                          <a:solidFill>
                            <a:srgbClr val="000000"/>
                          </a:solidFill>
                          <a:effectLst/>
                        </a:rPr>
                        <a:t>10 days</a:t>
                      </a:r>
                      <a:endParaRPr lang="fr-CH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79" marR="7479" marT="7479" marB="7479" anchor="ctr"/>
                </a:tc>
                <a:tc>
                  <a:txBody>
                    <a:bodyPr/>
                    <a:lstStyle/>
                    <a:p>
                      <a:r>
                        <a:rPr lang="fr-CH" sz="1100">
                          <a:solidFill>
                            <a:srgbClr val="000000"/>
                          </a:solidFill>
                          <a:effectLst/>
                        </a:rPr>
                        <a:t>Mon 17.01.22 08:00</a:t>
                      </a:r>
                      <a:endParaRPr lang="fr-CH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79" marR="7479" marT="7479" marB="7479" anchor="ctr"/>
                </a:tc>
                <a:tc>
                  <a:txBody>
                    <a:bodyPr/>
                    <a:lstStyle/>
                    <a:p>
                      <a:r>
                        <a:rPr lang="fr-CH" sz="1100">
                          <a:solidFill>
                            <a:srgbClr val="000000"/>
                          </a:solidFill>
                          <a:effectLst/>
                        </a:rPr>
                        <a:t>Fri 28.01.22 17:00</a:t>
                      </a:r>
                      <a:endParaRPr lang="fr-CH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79" marR="7479" marT="7479" marB="7479" anchor="ctr"/>
                </a:tc>
                <a:extLst>
                  <a:ext uri="{0D108BD9-81ED-4DB2-BD59-A6C34878D82A}">
                    <a16:rowId xmlns:a16="http://schemas.microsoft.com/office/drawing/2014/main" val="1901788078"/>
                  </a:ext>
                </a:extLst>
              </a:tr>
              <a:tr h="191560">
                <a:tc>
                  <a:txBody>
                    <a:bodyPr/>
                    <a:lstStyle/>
                    <a:p>
                      <a:r>
                        <a:rPr lang="fr-CH" sz="1100" dirty="0">
                          <a:solidFill>
                            <a:srgbClr val="000000"/>
                          </a:solidFill>
                          <a:effectLst/>
                        </a:rPr>
                        <a:t>Magnet </a:t>
                      </a:r>
                      <a:r>
                        <a:rPr lang="fr-CH" sz="1100" dirty="0" err="1">
                          <a:solidFill>
                            <a:srgbClr val="000000"/>
                          </a:solidFill>
                          <a:effectLst/>
                        </a:rPr>
                        <a:t>leak</a:t>
                      </a:r>
                      <a:r>
                        <a:rPr lang="fr-CH" sz="1100" dirty="0">
                          <a:solidFill>
                            <a:srgbClr val="000000"/>
                          </a:solidFill>
                          <a:effectLst/>
                        </a:rPr>
                        <a:t> Inspection</a:t>
                      </a:r>
                      <a:endParaRPr lang="fr-CH" sz="11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79" marR="7479" marT="7479" marB="7479" anchor="ctr"/>
                </a:tc>
                <a:tc>
                  <a:txBody>
                    <a:bodyPr/>
                    <a:lstStyle/>
                    <a:p>
                      <a:r>
                        <a:rPr lang="fr-CH" sz="1100">
                          <a:solidFill>
                            <a:srgbClr val="000000"/>
                          </a:solidFill>
                          <a:effectLst/>
                        </a:rPr>
                        <a:t>EN-CV,TE-MSC</a:t>
                      </a:r>
                      <a:endParaRPr lang="fr-CH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79" marR="7479" marT="7479" marB="7479" anchor="ctr"/>
                </a:tc>
                <a:tc>
                  <a:txBody>
                    <a:bodyPr/>
                    <a:lstStyle/>
                    <a:p>
                      <a:r>
                        <a:rPr lang="fr-CH" sz="1100">
                          <a:solidFill>
                            <a:srgbClr val="000000"/>
                          </a:solidFill>
                          <a:effectLst/>
                        </a:rPr>
                        <a:t>1 wk</a:t>
                      </a:r>
                      <a:endParaRPr lang="fr-CH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79" marR="7479" marT="7479" marB="7479" anchor="ctr"/>
                </a:tc>
                <a:tc>
                  <a:txBody>
                    <a:bodyPr/>
                    <a:lstStyle/>
                    <a:p>
                      <a:r>
                        <a:rPr lang="fr-CH" sz="1100">
                          <a:solidFill>
                            <a:srgbClr val="000000"/>
                          </a:solidFill>
                          <a:effectLst/>
                        </a:rPr>
                        <a:t>Mon 17.01.22 08:00</a:t>
                      </a:r>
                      <a:endParaRPr lang="fr-CH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79" marR="7479" marT="7479" marB="7479" anchor="ctr"/>
                </a:tc>
                <a:tc>
                  <a:txBody>
                    <a:bodyPr/>
                    <a:lstStyle/>
                    <a:p>
                      <a:r>
                        <a:rPr lang="fr-CH" sz="1100">
                          <a:solidFill>
                            <a:srgbClr val="000000"/>
                          </a:solidFill>
                          <a:effectLst/>
                        </a:rPr>
                        <a:t>Fri 21.01.22 17:00</a:t>
                      </a:r>
                      <a:endParaRPr lang="fr-CH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79" marR="7479" marT="7479" marB="7479" anchor="ctr"/>
                </a:tc>
                <a:extLst>
                  <a:ext uri="{0D108BD9-81ED-4DB2-BD59-A6C34878D82A}">
                    <a16:rowId xmlns:a16="http://schemas.microsoft.com/office/drawing/2014/main" val="2399837500"/>
                  </a:ext>
                </a:extLst>
              </a:tr>
              <a:tr h="191560">
                <a:tc>
                  <a:txBody>
                    <a:bodyPr/>
                    <a:lstStyle/>
                    <a:p>
                      <a:r>
                        <a:rPr lang="fr-CH" sz="1100" dirty="0" err="1">
                          <a:solidFill>
                            <a:srgbClr val="000000"/>
                          </a:solidFill>
                          <a:effectLst/>
                        </a:rPr>
                        <a:t>Decablage</a:t>
                      </a:r>
                      <a:r>
                        <a:rPr lang="fr-CH" sz="1100" dirty="0">
                          <a:solidFill>
                            <a:srgbClr val="000000"/>
                          </a:solidFill>
                          <a:effectLst/>
                        </a:rPr>
                        <a:t> EHN1 (NA-CONS) (TBC)</a:t>
                      </a:r>
                      <a:endParaRPr lang="fr-CH" sz="11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79" marR="7479" marT="7479" marB="7479" anchor="ctr"/>
                </a:tc>
                <a:tc>
                  <a:txBody>
                    <a:bodyPr/>
                    <a:lstStyle/>
                    <a:p>
                      <a:r>
                        <a:rPr lang="fr-CH" sz="1100">
                          <a:solidFill>
                            <a:srgbClr val="000000"/>
                          </a:solidFill>
                          <a:effectLst/>
                        </a:rPr>
                        <a:t>EN-EL</a:t>
                      </a:r>
                      <a:endParaRPr lang="fr-CH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79" marR="7479" marT="7479" marB="7479" anchor="ctr"/>
                </a:tc>
                <a:tc>
                  <a:txBody>
                    <a:bodyPr/>
                    <a:lstStyle/>
                    <a:p>
                      <a:r>
                        <a:rPr lang="fr-CH" sz="1100">
                          <a:solidFill>
                            <a:srgbClr val="000000"/>
                          </a:solidFill>
                          <a:effectLst/>
                        </a:rPr>
                        <a:t>4 wks</a:t>
                      </a:r>
                      <a:endParaRPr lang="fr-CH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79" marR="7479" marT="7479" marB="7479" anchor="ctr"/>
                </a:tc>
                <a:tc>
                  <a:txBody>
                    <a:bodyPr/>
                    <a:lstStyle/>
                    <a:p>
                      <a:r>
                        <a:rPr lang="fr-CH" sz="1100">
                          <a:solidFill>
                            <a:srgbClr val="000000"/>
                          </a:solidFill>
                          <a:effectLst/>
                        </a:rPr>
                        <a:t>Mon 24.01.22 08:00</a:t>
                      </a:r>
                      <a:endParaRPr lang="fr-CH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79" marR="7479" marT="7479" marB="7479" anchor="ctr"/>
                </a:tc>
                <a:tc>
                  <a:txBody>
                    <a:bodyPr/>
                    <a:lstStyle/>
                    <a:p>
                      <a:r>
                        <a:rPr lang="fr-CH" sz="1100">
                          <a:solidFill>
                            <a:srgbClr val="000000"/>
                          </a:solidFill>
                          <a:effectLst/>
                        </a:rPr>
                        <a:t>Fri 18.02.22 17:00</a:t>
                      </a:r>
                      <a:endParaRPr lang="fr-CH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79" marR="7479" marT="7479" marB="7479" anchor="ctr"/>
                </a:tc>
                <a:extLst>
                  <a:ext uri="{0D108BD9-81ED-4DB2-BD59-A6C34878D82A}">
                    <a16:rowId xmlns:a16="http://schemas.microsoft.com/office/drawing/2014/main" val="1219498621"/>
                  </a:ext>
                </a:extLst>
              </a:tr>
              <a:tr h="191560">
                <a:tc>
                  <a:txBody>
                    <a:bodyPr/>
                    <a:lstStyle/>
                    <a:p>
                      <a:r>
                        <a:rPr lang="fr-CH" sz="1100" dirty="0">
                          <a:solidFill>
                            <a:srgbClr val="000000"/>
                          </a:solidFill>
                          <a:effectLst/>
                        </a:rPr>
                        <a:t>Test </a:t>
                      </a:r>
                      <a:r>
                        <a:rPr lang="fr-CH" sz="1100" dirty="0" err="1">
                          <a:solidFill>
                            <a:srgbClr val="000000"/>
                          </a:solidFill>
                          <a:effectLst/>
                        </a:rPr>
                        <a:t>Damaged</a:t>
                      </a:r>
                      <a:r>
                        <a:rPr lang="fr-CH" sz="1100" dirty="0">
                          <a:solidFill>
                            <a:srgbClr val="000000"/>
                          </a:solidFill>
                          <a:effectLst/>
                        </a:rPr>
                        <a:t> DC </a:t>
                      </a:r>
                      <a:r>
                        <a:rPr lang="fr-CH" sz="1100" dirty="0" err="1">
                          <a:solidFill>
                            <a:srgbClr val="000000"/>
                          </a:solidFill>
                          <a:effectLst/>
                        </a:rPr>
                        <a:t>cables</a:t>
                      </a:r>
                      <a:endParaRPr lang="fr-CH" sz="11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79" marR="7479" marT="7479" marB="7479" anchor="ctr"/>
                </a:tc>
                <a:tc>
                  <a:txBody>
                    <a:bodyPr/>
                    <a:lstStyle/>
                    <a:p>
                      <a:r>
                        <a:rPr lang="fr-CH" sz="1100">
                          <a:solidFill>
                            <a:srgbClr val="000000"/>
                          </a:solidFill>
                          <a:effectLst/>
                        </a:rPr>
                        <a:t>EN-EL</a:t>
                      </a:r>
                      <a:endParaRPr lang="fr-CH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79" marR="7479" marT="7479" marB="7479" anchor="ctr"/>
                </a:tc>
                <a:tc>
                  <a:txBody>
                    <a:bodyPr/>
                    <a:lstStyle/>
                    <a:p>
                      <a:r>
                        <a:rPr lang="fr-CH" sz="1100">
                          <a:solidFill>
                            <a:srgbClr val="000000"/>
                          </a:solidFill>
                          <a:effectLst/>
                        </a:rPr>
                        <a:t>1 day</a:t>
                      </a:r>
                      <a:endParaRPr lang="fr-CH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79" marR="7479" marT="7479" marB="7479" anchor="ctr"/>
                </a:tc>
                <a:tc>
                  <a:txBody>
                    <a:bodyPr/>
                    <a:lstStyle/>
                    <a:p>
                      <a:r>
                        <a:rPr lang="fr-CH" sz="1100">
                          <a:solidFill>
                            <a:srgbClr val="000000"/>
                          </a:solidFill>
                          <a:effectLst/>
                        </a:rPr>
                        <a:t>Mon 15.11.21 08:00</a:t>
                      </a:r>
                      <a:endParaRPr lang="fr-CH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79" marR="7479" marT="7479" marB="7479" anchor="ctr"/>
                </a:tc>
                <a:tc>
                  <a:txBody>
                    <a:bodyPr/>
                    <a:lstStyle/>
                    <a:p>
                      <a:r>
                        <a:rPr lang="fr-CH" sz="1100">
                          <a:solidFill>
                            <a:srgbClr val="000000"/>
                          </a:solidFill>
                          <a:effectLst/>
                        </a:rPr>
                        <a:t>Mon 15.11.21 17:00</a:t>
                      </a:r>
                      <a:endParaRPr lang="fr-CH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79" marR="7479" marT="7479" marB="7479" anchor="ctr"/>
                </a:tc>
                <a:extLst>
                  <a:ext uri="{0D108BD9-81ED-4DB2-BD59-A6C34878D82A}">
                    <a16:rowId xmlns:a16="http://schemas.microsoft.com/office/drawing/2014/main" val="817568896"/>
                  </a:ext>
                </a:extLst>
              </a:tr>
              <a:tr h="191560">
                <a:tc>
                  <a:txBody>
                    <a:bodyPr/>
                    <a:lstStyle/>
                    <a:p>
                      <a:r>
                        <a:rPr lang="fr-CH" sz="1100" b="1" dirty="0">
                          <a:solidFill>
                            <a:srgbClr val="FF0000"/>
                          </a:solidFill>
                          <a:effectLst/>
                        </a:rPr>
                        <a:t>Test alim NA</a:t>
                      </a:r>
                      <a:endParaRPr lang="fr-CH" sz="11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79" marR="7479" marT="7479" marB="7479" anchor="ctr"/>
                </a:tc>
                <a:tc>
                  <a:txBody>
                    <a:bodyPr/>
                    <a:lstStyle/>
                    <a:p>
                      <a:r>
                        <a:rPr lang="fr-CH" sz="1100">
                          <a:solidFill>
                            <a:srgbClr val="FF0000"/>
                          </a:solidFill>
                          <a:effectLst/>
                        </a:rPr>
                        <a:t>SY-EPC</a:t>
                      </a:r>
                      <a:endParaRPr lang="fr-CH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79" marR="7479" marT="7479" marB="7479" anchor="ctr"/>
                </a:tc>
                <a:tc>
                  <a:txBody>
                    <a:bodyPr/>
                    <a:lstStyle/>
                    <a:p>
                      <a:r>
                        <a:rPr lang="fr-CH" sz="1100" b="1">
                          <a:solidFill>
                            <a:srgbClr val="FF0000"/>
                          </a:solidFill>
                          <a:effectLst/>
                        </a:rPr>
                        <a:t>4 wks</a:t>
                      </a:r>
                      <a:endParaRPr lang="fr-CH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79" marR="7479" marT="7479" marB="7479" anchor="ctr"/>
                </a:tc>
                <a:tc>
                  <a:txBody>
                    <a:bodyPr/>
                    <a:lstStyle/>
                    <a:p>
                      <a:r>
                        <a:rPr lang="fr-CH" sz="1100" b="1">
                          <a:solidFill>
                            <a:srgbClr val="FF0000"/>
                          </a:solidFill>
                          <a:effectLst/>
                        </a:rPr>
                        <a:t>Mon 31.01.22 08:00</a:t>
                      </a:r>
                      <a:endParaRPr lang="fr-CH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79" marR="7479" marT="7479" marB="7479" anchor="ctr"/>
                </a:tc>
                <a:tc>
                  <a:txBody>
                    <a:bodyPr/>
                    <a:lstStyle/>
                    <a:p>
                      <a:r>
                        <a:rPr lang="fr-CH" sz="1100" b="1">
                          <a:solidFill>
                            <a:srgbClr val="FF0000"/>
                          </a:solidFill>
                          <a:effectLst/>
                        </a:rPr>
                        <a:t>Fri 25.02.22 17:00</a:t>
                      </a:r>
                      <a:endParaRPr lang="fr-CH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79" marR="7479" marT="7479" marB="7479" anchor="ctr"/>
                </a:tc>
                <a:extLst>
                  <a:ext uri="{0D108BD9-81ED-4DB2-BD59-A6C34878D82A}">
                    <a16:rowId xmlns:a16="http://schemas.microsoft.com/office/drawing/2014/main" val="3179771486"/>
                  </a:ext>
                </a:extLst>
              </a:tr>
              <a:tr h="191560">
                <a:tc>
                  <a:txBody>
                    <a:bodyPr/>
                    <a:lstStyle/>
                    <a:p>
                      <a:r>
                        <a:rPr lang="fr-CH" sz="1100" b="1">
                          <a:solidFill>
                            <a:srgbClr val="FF0000"/>
                          </a:solidFill>
                          <a:effectLst/>
                        </a:rPr>
                        <a:t>Test Magnets</a:t>
                      </a:r>
                      <a:endParaRPr lang="fr-CH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79" marR="7479" marT="7479" marB="7479" anchor="ctr"/>
                </a:tc>
                <a:tc>
                  <a:txBody>
                    <a:bodyPr/>
                    <a:lstStyle/>
                    <a:p>
                      <a:r>
                        <a:rPr lang="fr-CH" sz="1100" b="1">
                          <a:solidFill>
                            <a:srgbClr val="FF0000"/>
                          </a:solidFill>
                          <a:effectLst/>
                        </a:rPr>
                        <a:t>TE-MSC</a:t>
                      </a:r>
                      <a:endParaRPr lang="fr-CH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79" marR="7479" marT="7479" marB="7479" anchor="ctr"/>
                </a:tc>
                <a:tc>
                  <a:txBody>
                    <a:bodyPr/>
                    <a:lstStyle/>
                    <a:p>
                      <a:r>
                        <a:rPr lang="fr-CH" sz="1100" b="1">
                          <a:solidFill>
                            <a:srgbClr val="FF0000"/>
                          </a:solidFill>
                          <a:effectLst/>
                        </a:rPr>
                        <a:t>3 wks</a:t>
                      </a:r>
                      <a:endParaRPr lang="fr-CH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79" marR="7479" marT="7479" marB="7479" anchor="ctr"/>
                </a:tc>
                <a:tc>
                  <a:txBody>
                    <a:bodyPr/>
                    <a:lstStyle/>
                    <a:p>
                      <a:r>
                        <a:rPr lang="fr-CH" sz="1100" b="1">
                          <a:solidFill>
                            <a:srgbClr val="FF0000"/>
                          </a:solidFill>
                          <a:effectLst/>
                        </a:rPr>
                        <a:t>Mon 28.02.22 08:00</a:t>
                      </a:r>
                      <a:endParaRPr lang="fr-CH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79" marR="7479" marT="7479" marB="7479" anchor="ctr"/>
                </a:tc>
                <a:tc>
                  <a:txBody>
                    <a:bodyPr/>
                    <a:lstStyle/>
                    <a:p>
                      <a:r>
                        <a:rPr lang="fr-CH" sz="1100" b="1">
                          <a:solidFill>
                            <a:srgbClr val="FF0000"/>
                          </a:solidFill>
                          <a:effectLst/>
                        </a:rPr>
                        <a:t>Fri 18.03.22 17:00</a:t>
                      </a:r>
                      <a:endParaRPr lang="fr-CH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79" marR="7479" marT="7479" marB="7479" anchor="ctr"/>
                </a:tc>
                <a:extLst>
                  <a:ext uri="{0D108BD9-81ED-4DB2-BD59-A6C34878D82A}">
                    <a16:rowId xmlns:a16="http://schemas.microsoft.com/office/drawing/2014/main" val="2057390945"/>
                  </a:ext>
                </a:extLst>
              </a:tr>
              <a:tr h="191560">
                <a:tc>
                  <a:txBody>
                    <a:bodyPr/>
                    <a:lstStyle/>
                    <a:p>
                      <a:r>
                        <a:rPr lang="en-GB" sz="1100" b="1">
                          <a:solidFill>
                            <a:srgbClr val="ED1C24"/>
                          </a:solidFill>
                          <a:effectLst/>
                        </a:rPr>
                        <a:t>DSO tests BA80 + BA81 (North Transfert)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79" marR="7479" marT="7479" marB="7479" anchor="ctr"/>
                </a:tc>
                <a:tc>
                  <a:txBody>
                    <a:bodyPr/>
                    <a:lstStyle/>
                    <a:p>
                      <a:r>
                        <a:rPr lang="fr-CH" sz="1100" b="1">
                          <a:solidFill>
                            <a:srgbClr val="ED1C24"/>
                          </a:solidFill>
                          <a:effectLst/>
                        </a:rPr>
                        <a:t>BE-ASR</a:t>
                      </a:r>
                      <a:endParaRPr lang="fr-CH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79" marR="7479" marT="7479" marB="7479" anchor="ctr"/>
                </a:tc>
                <a:tc>
                  <a:txBody>
                    <a:bodyPr/>
                    <a:lstStyle/>
                    <a:p>
                      <a:r>
                        <a:rPr lang="fr-CH" sz="1100" b="1">
                          <a:solidFill>
                            <a:srgbClr val="ED1C24"/>
                          </a:solidFill>
                          <a:effectLst/>
                        </a:rPr>
                        <a:t>1 day</a:t>
                      </a:r>
                      <a:endParaRPr lang="fr-CH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79" marR="7479" marT="7479" marB="7479" anchor="ctr"/>
                </a:tc>
                <a:tc>
                  <a:txBody>
                    <a:bodyPr/>
                    <a:lstStyle/>
                    <a:p>
                      <a:r>
                        <a:rPr lang="fr-CH" sz="1100" b="1">
                          <a:solidFill>
                            <a:srgbClr val="ED1C24"/>
                          </a:solidFill>
                          <a:effectLst/>
                        </a:rPr>
                        <a:t>Wed 23.02.22 13:00</a:t>
                      </a:r>
                      <a:endParaRPr lang="fr-CH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79" marR="7479" marT="7479" marB="7479" anchor="ctr"/>
                </a:tc>
                <a:tc>
                  <a:txBody>
                    <a:bodyPr/>
                    <a:lstStyle/>
                    <a:p>
                      <a:r>
                        <a:rPr lang="fr-CH" sz="1100" b="1">
                          <a:solidFill>
                            <a:srgbClr val="ED1C24"/>
                          </a:solidFill>
                          <a:effectLst/>
                        </a:rPr>
                        <a:t>Thu 24.02.22 12:00</a:t>
                      </a:r>
                      <a:endParaRPr lang="fr-CH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79" marR="7479" marT="7479" marB="7479" anchor="ctr"/>
                </a:tc>
                <a:extLst>
                  <a:ext uri="{0D108BD9-81ED-4DB2-BD59-A6C34878D82A}">
                    <a16:rowId xmlns:a16="http://schemas.microsoft.com/office/drawing/2014/main" val="2223882727"/>
                  </a:ext>
                </a:extLst>
              </a:tr>
              <a:tr h="100261">
                <a:tc>
                  <a:txBody>
                    <a:bodyPr/>
                    <a:lstStyle/>
                    <a:p>
                      <a:r>
                        <a:rPr lang="fr-CH" sz="1100" b="1">
                          <a:solidFill>
                            <a:srgbClr val="ED1C24"/>
                          </a:solidFill>
                          <a:effectLst/>
                        </a:rPr>
                        <a:t>DSO tests EHN1 + EHN2 (BA82) + TCC8 + ECN3 (TBC)</a:t>
                      </a:r>
                      <a:endParaRPr lang="fr-CH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79" marR="7479" marT="7479" marB="7479" anchor="ctr"/>
                </a:tc>
                <a:tc>
                  <a:txBody>
                    <a:bodyPr/>
                    <a:lstStyle/>
                    <a:p>
                      <a:r>
                        <a:rPr lang="fr-CH" sz="1100" b="1">
                          <a:solidFill>
                            <a:srgbClr val="ED1C24"/>
                          </a:solidFill>
                          <a:effectLst/>
                        </a:rPr>
                        <a:t>BE-ASR</a:t>
                      </a:r>
                      <a:endParaRPr lang="fr-CH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79" marR="7479" marT="7479" marB="7479" anchor="ctr"/>
                </a:tc>
                <a:tc>
                  <a:txBody>
                    <a:bodyPr/>
                    <a:lstStyle/>
                    <a:p>
                      <a:r>
                        <a:rPr lang="fr-CH" sz="1100" b="1">
                          <a:solidFill>
                            <a:srgbClr val="ED1C24"/>
                          </a:solidFill>
                          <a:effectLst/>
                        </a:rPr>
                        <a:t>2 days</a:t>
                      </a:r>
                      <a:endParaRPr lang="fr-CH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79" marR="7479" marT="7479" marB="7479" anchor="ctr"/>
                </a:tc>
                <a:tc>
                  <a:txBody>
                    <a:bodyPr/>
                    <a:lstStyle/>
                    <a:p>
                      <a:r>
                        <a:rPr lang="fr-CH" sz="1100" b="1">
                          <a:solidFill>
                            <a:srgbClr val="ED1C24"/>
                          </a:solidFill>
                          <a:effectLst/>
                        </a:rPr>
                        <a:t>Fri 04.03.22 13:00</a:t>
                      </a:r>
                      <a:endParaRPr lang="fr-CH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79" marR="7479" marT="7479" marB="7479" anchor="ctr"/>
                </a:tc>
                <a:tc>
                  <a:txBody>
                    <a:bodyPr/>
                    <a:lstStyle/>
                    <a:p>
                      <a:r>
                        <a:rPr lang="fr-CH" sz="1100" b="1">
                          <a:solidFill>
                            <a:srgbClr val="ED1C24"/>
                          </a:solidFill>
                          <a:effectLst/>
                        </a:rPr>
                        <a:t>Tue 08.03.22 12:00</a:t>
                      </a:r>
                      <a:endParaRPr lang="fr-CH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79" marR="7479" marT="7479" marB="7479" anchor="ctr"/>
                </a:tc>
                <a:extLst>
                  <a:ext uri="{0D108BD9-81ED-4DB2-BD59-A6C34878D82A}">
                    <a16:rowId xmlns:a16="http://schemas.microsoft.com/office/drawing/2014/main" val="1205901521"/>
                  </a:ext>
                </a:extLst>
              </a:tr>
              <a:tr h="191560">
                <a:tc>
                  <a:txBody>
                    <a:bodyPr/>
                    <a:lstStyle/>
                    <a:p>
                      <a:r>
                        <a:rPr lang="en-GB" sz="1100" b="1">
                          <a:solidFill>
                            <a:srgbClr val="ED1C24"/>
                          </a:solidFill>
                          <a:effectLst/>
                        </a:rPr>
                        <a:t>BA80 + BA81 closed (TDC2/TCC2 Closed)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79" marR="7479" marT="7479" marB="7479" anchor="ctr"/>
                </a:tc>
                <a:tc>
                  <a:txBody>
                    <a:bodyPr/>
                    <a:lstStyle/>
                    <a:p>
                      <a:r>
                        <a:rPr lang="fr-CH" sz="1100" b="1">
                          <a:solidFill>
                            <a:srgbClr val="ED1C24"/>
                          </a:solidFill>
                          <a:effectLst/>
                        </a:rPr>
                        <a:t>BE-OP</a:t>
                      </a:r>
                      <a:endParaRPr lang="fr-CH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79" marR="7479" marT="7479" marB="7479" anchor="ctr"/>
                </a:tc>
                <a:tc>
                  <a:txBody>
                    <a:bodyPr/>
                    <a:lstStyle/>
                    <a:p>
                      <a:r>
                        <a:rPr lang="fr-CH" sz="1100" b="1">
                          <a:solidFill>
                            <a:srgbClr val="ED1C24"/>
                          </a:solidFill>
                          <a:effectLst/>
                        </a:rPr>
                        <a:t>0 days</a:t>
                      </a:r>
                      <a:endParaRPr lang="fr-CH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79" marR="7479" marT="7479" marB="7479" anchor="ctr"/>
                </a:tc>
                <a:tc>
                  <a:txBody>
                    <a:bodyPr/>
                    <a:lstStyle/>
                    <a:p>
                      <a:r>
                        <a:rPr lang="fr-CH" sz="1100" b="1">
                          <a:solidFill>
                            <a:srgbClr val="ED1C24"/>
                          </a:solidFill>
                          <a:effectLst/>
                        </a:rPr>
                        <a:t>Mon 14.03.22 13:00</a:t>
                      </a:r>
                      <a:endParaRPr lang="fr-CH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79" marR="7479" marT="7479" marB="7479" anchor="ctr"/>
                </a:tc>
                <a:tc>
                  <a:txBody>
                    <a:bodyPr/>
                    <a:lstStyle/>
                    <a:p>
                      <a:r>
                        <a:rPr lang="fr-CH" sz="1100" b="1">
                          <a:solidFill>
                            <a:srgbClr val="ED1C24"/>
                          </a:solidFill>
                          <a:effectLst/>
                        </a:rPr>
                        <a:t>Mon 14.03.22 13:00</a:t>
                      </a:r>
                      <a:endParaRPr lang="fr-CH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79" marR="7479" marT="7479" marB="7479" anchor="ctr"/>
                </a:tc>
                <a:extLst>
                  <a:ext uri="{0D108BD9-81ED-4DB2-BD59-A6C34878D82A}">
                    <a16:rowId xmlns:a16="http://schemas.microsoft.com/office/drawing/2014/main" val="36699983"/>
                  </a:ext>
                </a:extLst>
              </a:tr>
              <a:tr h="191560">
                <a:tc>
                  <a:txBody>
                    <a:bodyPr/>
                    <a:lstStyle/>
                    <a:p>
                      <a:r>
                        <a:rPr lang="fr-CH" sz="1100" b="1">
                          <a:solidFill>
                            <a:srgbClr val="ED1C24"/>
                          </a:solidFill>
                          <a:effectLst/>
                        </a:rPr>
                        <a:t>NA setup</a:t>
                      </a:r>
                      <a:endParaRPr lang="fr-CH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79" marR="7479" marT="7479" marB="7479" anchor="ctr"/>
                </a:tc>
                <a:tc>
                  <a:txBody>
                    <a:bodyPr/>
                    <a:lstStyle/>
                    <a:p>
                      <a:r>
                        <a:rPr lang="fr-CH" sz="1100" b="1">
                          <a:solidFill>
                            <a:srgbClr val="ED1C24"/>
                          </a:solidFill>
                          <a:effectLst/>
                        </a:rPr>
                        <a:t>BE-OP</a:t>
                      </a:r>
                      <a:endParaRPr lang="fr-CH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79" marR="7479" marT="7479" marB="7479" anchor="ctr"/>
                </a:tc>
                <a:tc>
                  <a:txBody>
                    <a:bodyPr/>
                    <a:lstStyle/>
                    <a:p>
                      <a:r>
                        <a:rPr lang="fr-CH" sz="1100" b="1">
                          <a:solidFill>
                            <a:srgbClr val="ED1C24"/>
                          </a:solidFill>
                          <a:effectLst/>
                        </a:rPr>
                        <a:t>13 days</a:t>
                      </a:r>
                      <a:endParaRPr lang="fr-CH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79" marR="7479" marT="7479" marB="7479" anchor="ctr"/>
                </a:tc>
                <a:tc>
                  <a:txBody>
                    <a:bodyPr/>
                    <a:lstStyle/>
                    <a:p>
                      <a:r>
                        <a:rPr lang="fr-CH" sz="1100" b="1">
                          <a:solidFill>
                            <a:srgbClr val="ED1C24"/>
                          </a:solidFill>
                          <a:effectLst/>
                        </a:rPr>
                        <a:t>Mon 28.03.22 13:00</a:t>
                      </a:r>
                      <a:endParaRPr lang="fr-CH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79" marR="7479" marT="7479" marB="7479" anchor="ctr"/>
                </a:tc>
                <a:tc>
                  <a:txBody>
                    <a:bodyPr/>
                    <a:lstStyle/>
                    <a:p>
                      <a:r>
                        <a:rPr lang="fr-CH" sz="1100" b="1">
                          <a:solidFill>
                            <a:srgbClr val="ED1C24"/>
                          </a:solidFill>
                          <a:effectLst/>
                        </a:rPr>
                        <a:t>Thu 14.04.22 12:00</a:t>
                      </a:r>
                      <a:endParaRPr lang="fr-CH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79" marR="7479" marT="7479" marB="7479" anchor="ctr"/>
                </a:tc>
                <a:extLst>
                  <a:ext uri="{0D108BD9-81ED-4DB2-BD59-A6C34878D82A}">
                    <a16:rowId xmlns:a16="http://schemas.microsoft.com/office/drawing/2014/main" val="2286140267"/>
                  </a:ext>
                </a:extLst>
              </a:tr>
              <a:tr h="191560">
                <a:tc>
                  <a:txBody>
                    <a:bodyPr/>
                    <a:lstStyle/>
                    <a:p>
                      <a:r>
                        <a:rPr lang="fr-CH" sz="1100" b="1">
                          <a:solidFill>
                            <a:srgbClr val="ED1C24"/>
                          </a:solidFill>
                          <a:effectLst/>
                        </a:rPr>
                        <a:t>NA physique</a:t>
                      </a:r>
                      <a:endParaRPr lang="fr-CH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79" marR="7479" marT="7479" marB="7479" anchor="ctr"/>
                </a:tc>
                <a:tc>
                  <a:txBody>
                    <a:bodyPr/>
                    <a:lstStyle/>
                    <a:p>
                      <a:r>
                        <a:rPr lang="fr-CH" sz="1100" b="1">
                          <a:solidFill>
                            <a:srgbClr val="ED1C24"/>
                          </a:solidFill>
                          <a:effectLst/>
                        </a:rPr>
                        <a:t>BE-OP</a:t>
                      </a:r>
                      <a:endParaRPr lang="fr-CH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79" marR="7479" marT="7479" marB="7479" anchor="ctr"/>
                </a:tc>
                <a:tc>
                  <a:txBody>
                    <a:bodyPr/>
                    <a:lstStyle/>
                    <a:p>
                      <a:r>
                        <a:rPr lang="fr-CH" sz="1100" b="1">
                          <a:solidFill>
                            <a:srgbClr val="ED1C24"/>
                          </a:solidFill>
                          <a:effectLst/>
                        </a:rPr>
                        <a:t>5.5 mons</a:t>
                      </a:r>
                      <a:endParaRPr lang="fr-CH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79" marR="7479" marT="7479" marB="7479" anchor="ctr"/>
                </a:tc>
                <a:tc>
                  <a:txBody>
                    <a:bodyPr/>
                    <a:lstStyle/>
                    <a:p>
                      <a:r>
                        <a:rPr lang="fr-CH" sz="1100" b="1">
                          <a:solidFill>
                            <a:srgbClr val="ED1C24"/>
                          </a:solidFill>
                          <a:effectLst/>
                        </a:rPr>
                        <a:t>Mon 11.04.22 13:00</a:t>
                      </a:r>
                      <a:endParaRPr lang="fr-CH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79" marR="7479" marT="7479" marB="7479" anchor="ctr"/>
                </a:tc>
                <a:tc>
                  <a:txBody>
                    <a:bodyPr/>
                    <a:lstStyle/>
                    <a:p>
                      <a:r>
                        <a:rPr lang="fr-CH" sz="1100" b="1" dirty="0">
                          <a:solidFill>
                            <a:srgbClr val="ED1C24"/>
                          </a:solidFill>
                          <a:effectLst/>
                        </a:rPr>
                        <a:t>Tue 20.09.22 12:00</a:t>
                      </a:r>
                      <a:endParaRPr lang="fr-CH" sz="11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79" marR="7479" marT="7479" marB="7479" anchor="ctr"/>
                </a:tc>
                <a:extLst>
                  <a:ext uri="{0D108BD9-81ED-4DB2-BD59-A6C34878D82A}">
                    <a16:rowId xmlns:a16="http://schemas.microsoft.com/office/drawing/2014/main" val="3274133112"/>
                  </a:ext>
                </a:extLst>
              </a:tr>
            </a:tbl>
          </a:graphicData>
        </a:graphic>
      </p:graphicFrame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F3AFBE8-43A1-4393-A2F1-651C15F7AD43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9FC9755-3F17-4A88-BC36-1FB3879279FF}" type="slidenum">
              <a:rPr lang="en-US" altLang="en-US" smtClean="0"/>
              <a:pPr/>
              <a:t>4</a:t>
            </a:fld>
            <a:endParaRPr lang="en-US" alt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E643C7D-325A-466E-A814-E2A54C1ED778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B. Raë 26.10.2021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CE45FE1-E163-415E-AE65-5A167712767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EATM : YETS Important dates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009506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F90F74-FEE9-4809-A03C-27D4D3E79A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AUG tests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143F33F-0289-4CFD-BC1B-0A44FC93A49D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GB" dirty="0" err="1"/>
              <a:t>Meyrin</a:t>
            </a:r>
            <a:r>
              <a:rPr lang="en-GB" dirty="0"/>
              <a:t> (East &amp; AD)</a:t>
            </a:r>
          </a:p>
          <a:p>
            <a:pPr lvl="1"/>
            <a:r>
              <a:rPr lang="en-GB" dirty="0">
                <a:solidFill>
                  <a:srgbClr val="FF0000"/>
                </a:solidFill>
              </a:rPr>
              <a:t>Saturday 27</a:t>
            </a:r>
            <a:r>
              <a:rPr lang="en-GB" baseline="30000" dirty="0">
                <a:solidFill>
                  <a:srgbClr val="FF0000"/>
                </a:solidFill>
              </a:rPr>
              <a:t>th</a:t>
            </a:r>
            <a:r>
              <a:rPr lang="en-GB" dirty="0">
                <a:solidFill>
                  <a:srgbClr val="FF0000"/>
                </a:solidFill>
              </a:rPr>
              <a:t> &amp; Sunday 28</a:t>
            </a:r>
            <a:r>
              <a:rPr lang="en-GB" baseline="30000" dirty="0">
                <a:solidFill>
                  <a:srgbClr val="FF0000"/>
                </a:solidFill>
              </a:rPr>
              <a:t>th</a:t>
            </a:r>
            <a:r>
              <a:rPr lang="en-GB" dirty="0">
                <a:solidFill>
                  <a:srgbClr val="FF0000"/>
                </a:solidFill>
              </a:rPr>
              <a:t> of November 2022 </a:t>
            </a:r>
          </a:p>
          <a:p>
            <a:r>
              <a:rPr lang="en-GB" dirty="0"/>
              <a:t>North Area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8BA4A36-EE33-4BE5-8C20-6FAE4AE85BE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9FC9755-3F17-4A88-BC36-1FB3879279FF}" type="slidenum">
              <a:rPr lang="en-US" altLang="en-US" smtClean="0"/>
              <a:pPr/>
              <a:t>5</a:t>
            </a:fld>
            <a:endParaRPr lang="en-US" alt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9316888-4DC5-49B1-B52C-E5E13EAB2830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B. Raë 26.10.2021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3C75276-C9B4-4456-80A9-282CC56246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EATM : YETS Important dates</a:t>
            </a:r>
            <a:endParaRPr lang="en-US" dirty="0"/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B4CE88A0-A219-41BB-A83B-A9042727F1A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52342123"/>
              </p:ext>
            </p:extLst>
          </p:nvPr>
        </p:nvGraphicFramePr>
        <p:xfrm>
          <a:off x="1627311" y="2960131"/>
          <a:ext cx="5886224" cy="799536"/>
        </p:xfrm>
        <a:graphic>
          <a:graphicData uri="http://schemas.openxmlformats.org/drawingml/2006/table">
            <a:tbl>
              <a:tblPr firstRow="1">
                <a:tableStyleId>{073A0DAA-6AF3-43AB-8588-CEC1D06C72B9}</a:tableStyleId>
              </a:tblPr>
              <a:tblGrid>
                <a:gridCol w="1852094">
                  <a:extLst>
                    <a:ext uri="{9D8B030D-6E8A-4147-A177-3AD203B41FA5}">
                      <a16:colId xmlns:a16="http://schemas.microsoft.com/office/drawing/2014/main" val="3033141212"/>
                    </a:ext>
                  </a:extLst>
                </a:gridCol>
                <a:gridCol w="522958">
                  <a:extLst>
                    <a:ext uri="{9D8B030D-6E8A-4147-A177-3AD203B41FA5}">
                      <a16:colId xmlns:a16="http://schemas.microsoft.com/office/drawing/2014/main" val="2290763228"/>
                    </a:ext>
                  </a:extLst>
                </a:gridCol>
                <a:gridCol w="886519">
                  <a:extLst>
                    <a:ext uri="{9D8B030D-6E8A-4147-A177-3AD203B41FA5}">
                      <a16:colId xmlns:a16="http://schemas.microsoft.com/office/drawing/2014/main" val="4042041963"/>
                    </a:ext>
                  </a:extLst>
                </a:gridCol>
                <a:gridCol w="1318296">
                  <a:extLst>
                    <a:ext uri="{9D8B030D-6E8A-4147-A177-3AD203B41FA5}">
                      <a16:colId xmlns:a16="http://schemas.microsoft.com/office/drawing/2014/main" val="726206977"/>
                    </a:ext>
                  </a:extLst>
                </a:gridCol>
                <a:gridCol w="1306357">
                  <a:extLst>
                    <a:ext uri="{9D8B030D-6E8A-4147-A177-3AD203B41FA5}">
                      <a16:colId xmlns:a16="http://schemas.microsoft.com/office/drawing/2014/main" val="3355779657"/>
                    </a:ext>
                  </a:extLst>
                </a:gridCol>
              </a:tblGrid>
              <a:tr h="146614">
                <a:tc>
                  <a:txBody>
                    <a:bodyPr/>
                    <a:lstStyle/>
                    <a:p>
                      <a:r>
                        <a:rPr lang="fr-CH" sz="1200" dirty="0" err="1">
                          <a:solidFill>
                            <a:schemeClr val="bg1"/>
                          </a:solidFill>
                          <a:effectLst/>
                        </a:rPr>
                        <a:t>Task</a:t>
                      </a:r>
                      <a:r>
                        <a:rPr lang="fr-CH" sz="1200" dirty="0">
                          <a:solidFill>
                            <a:schemeClr val="bg1"/>
                          </a:solidFill>
                          <a:effectLst/>
                        </a:rPr>
                        <a:t> Name</a:t>
                      </a:r>
                      <a:endParaRPr lang="fr-CH" sz="12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79" marR="7479" marT="7479" marB="7479" anchor="ctr"/>
                </a:tc>
                <a:tc>
                  <a:txBody>
                    <a:bodyPr/>
                    <a:lstStyle/>
                    <a:p>
                      <a:r>
                        <a:rPr lang="fr-CH" sz="1200" dirty="0">
                          <a:solidFill>
                            <a:schemeClr val="bg1"/>
                          </a:solidFill>
                          <a:effectLst/>
                        </a:rPr>
                        <a:t>Groups</a:t>
                      </a:r>
                      <a:endParaRPr lang="fr-CH" sz="12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79" marR="7479" marT="7479" marB="7479" anchor="ctr"/>
                </a:tc>
                <a:tc>
                  <a:txBody>
                    <a:bodyPr/>
                    <a:lstStyle/>
                    <a:p>
                      <a:r>
                        <a:rPr lang="fr-CH" sz="1200">
                          <a:solidFill>
                            <a:schemeClr val="bg1"/>
                          </a:solidFill>
                          <a:effectLst/>
                        </a:rPr>
                        <a:t>Duration</a:t>
                      </a:r>
                      <a:endParaRPr lang="fr-CH" sz="120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79" marR="7479" marT="7479" marB="7479" anchor="ctr"/>
                </a:tc>
                <a:tc>
                  <a:txBody>
                    <a:bodyPr/>
                    <a:lstStyle/>
                    <a:p>
                      <a:r>
                        <a:rPr lang="fr-CH" sz="1200" dirty="0">
                          <a:solidFill>
                            <a:schemeClr val="bg1"/>
                          </a:solidFill>
                          <a:effectLst/>
                        </a:rPr>
                        <a:t>Start</a:t>
                      </a:r>
                      <a:endParaRPr lang="fr-CH" sz="12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79" marR="7479" marT="7479" marB="7479" anchor="ctr"/>
                </a:tc>
                <a:tc>
                  <a:txBody>
                    <a:bodyPr/>
                    <a:lstStyle/>
                    <a:p>
                      <a:r>
                        <a:rPr lang="fr-CH" sz="1200" dirty="0">
                          <a:solidFill>
                            <a:schemeClr val="bg1"/>
                          </a:solidFill>
                          <a:effectLst/>
                        </a:rPr>
                        <a:t>Finish</a:t>
                      </a:r>
                      <a:endParaRPr lang="fr-CH" sz="12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79" marR="7479" marT="7479" marB="7479" anchor="ctr"/>
                </a:tc>
                <a:extLst>
                  <a:ext uri="{0D108BD9-81ED-4DB2-BD59-A6C34878D82A}">
                    <a16:rowId xmlns:a16="http://schemas.microsoft.com/office/drawing/2014/main" val="3369969962"/>
                  </a:ext>
                </a:extLst>
              </a:tr>
              <a:tr h="134614">
                <a:tc>
                  <a:txBody>
                    <a:bodyPr/>
                    <a:lstStyle/>
                    <a:p>
                      <a:r>
                        <a:rPr lang="en-GB" sz="1200" b="1" dirty="0">
                          <a:solidFill>
                            <a:srgbClr val="ED1C24"/>
                          </a:solidFill>
                          <a:effectLst/>
                        </a:rPr>
                        <a:t>Tests AUG BA80 (no access)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r>
                        <a:rPr lang="fr-CH" sz="1200" b="1">
                          <a:solidFill>
                            <a:srgbClr val="FF0000"/>
                          </a:solidFill>
                          <a:effectLst/>
                        </a:rPr>
                        <a:t>EN-EL</a:t>
                      </a:r>
                      <a:endParaRPr lang="fr-CH" sz="12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r>
                        <a:rPr lang="fr-CH" sz="1200" b="1">
                          <a:solidFill>
                            <a:srgbClr val="ED1C24"/>
                          </a:solidFill>
                          <a:effectLst/>
                        </a:rPr>
                        <a:t>1 day</a:t>
                      </a:r>
                      <a:endParaRPr lang="fr-CH" sz="12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r>
                        <a:rPr lang="fr-CH" sz="1200" b="1">
                          <a:solidFill>
                            <a:srgbClr val="ED1C24"/>
                          </a:solidFill>
                          <a:effectLst/>
                        </a:rPr>
                        <a:t>Tue 18.01.22 08:00</a:t>
                      </a:r>
                      <a:endParaRPr lang="fr-CH" sz="12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r>
                        <a:rPr lang="fr-CH" sz="1200" b="1" dirty="0">
                          <a:solidFill>
                            <a:srgbClr val="ED1C24"/>
                          </a:solidFill>
                          <a:effectLst/>
                        </a:rPr>
                        <a:t>Tue 18.01.22 17:00</a:t>
                      </a:r>
                      <a:endParaRPr lang="fr-CH" sz="12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9525" anchor="ctr"/>
                </a:tc>
                <a:extLst>
                  <a:ext uri="{0D108BD9-81ED-4DB2-BD59-A6C34878D82A}">
                    <a16:rowId xmlns:a16="http://schemas.microsoft.com/office/drawing/2014/main" val="3973767938"/>
                  </a:ext>
                </a:extLst>
              </a:tr>
              <a:tr h="146580">
                <a:tc>
                  <a:txBody>
                    <a:bodyPr/>
                    <a:lstStyle/>
                    <a:p>
                      <a:r>
                        <a:rPr lang="en-GB" sz="1200" b="1" dirty="0">
                          <a:solidFill>
                            <a:srgbClr val="ED1C24"/>
                          </a:solidFill>
                          <a:effectLst/>
                        </a:rPr>
                        <a:t>Tests AUG BA81 (no access)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r>
                        <a:rPr lang="fr-CH" sz="1200" b="1">
                          <a:solidFill>
                            <a:srgbClr val="ED1C24"/>
                          </a:solidFill>
                          <a:effectLst/>
                        </a:rPr>
                        <a:t>EN-EL</a:t>
                      </a:r>
                      <a:endParaRPr lang="fr-CH" sz="12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r>
                        <a:rPr lang="fr-CH" sz="1200" b="1">
                          <a:solidFill>
                            <a:srgbClr val="ED1C24"/>
                          </a:solidFill>
                          <a:effectLst/>
                        </a:rPr>
                        <a:t>1 day</a:t>
                      </a:r>
                      <a:endParaRPr lang="fr-CH" sz="12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r>
                        <a:rPr lang="fr-CH" sz="1200" b="1" dirty="0" err="1">
                          <a:solidFill>
                            <a:srgbClr val="ED1C24"/>
                          </a:solidFill>
                          <a:effectLst/>
                        </a:rPr>
                        <a:t>Wed</a:t>
                      </a:r>
                      <a:r>
                        <a:rPr lang="fr-CH" sz="1200" b="1" dirty="0">
                          <a:solidFill>
                            <a:srgbClr val="ED1C24"/>
                          </a:solidFill>
                          <a:effectLst/>
                        </a:rPr>
                        <a:t> 19.01.22 08:00</a:t>
                      </a:r>
                      <a:endParaRPr lang="fr-CH" sz="12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r>
                        <a:rPr lang="fr-CH" sz="1200" b="1" dirty="0" err="1">
                          <a:solidFill>
                            <a:srgbClr val="ED1C24"/>
                          </a:solidFill>
                          <a:effectLst/>
                        </a:rPr>
                        <a:t>Wed</a:t>
                      </a:r>
                      <a:r>
                        <a:rPr lang="fr-CH" sz="1200" b="1" dirty="0">
                          <a:solidFill>
                            <a:srgbClr val="ED1C24"/>
                          </a:solidFill>
                          <a:effectLst/>
                        </a:rPr>
                        <a:t> 19.01.22 17:00</a:t>
                      </a:r>
                      <a:endParaRPr lang="fr-CH" sz="12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9525" anchor="ctr"/>
                </a:tc>
                <a:extLst>
                  <a:ext uri="{0D108BD9-81ED-4DB2-BD59-A6C34878D82A}">
                    <a16:rowId xmlns:a16="http://schemas.microsoft.com/office/drawing/2014/main" val="2039840589"/>
                  </a:ext>
                </a:extLst>
              </a:tr>
              <a:tr h="146580">
                <a:tc>
                  <a:txBody>
                    <a:bodyPr/>
                    <a:lstStyle/>
                    <a:p>
                      <a:r>
                        <a:rPr lang="en-GB" sz="1200" b="1" dirty="0">
                          <a:solidFill>
                            <a:srgbClr val="ED1C24"/>
                          </a:solidFill>
                          <a:effectLst/>
                        </a:rPr>
                        <a:t>Tests AUG BA82 (no access)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79" marR="7479" marT="7479" marB="7479" anchor="ctr"/>
                </a:tc>
                <a:tc>
                  <a:txBody>
                    <a:bodyPr/>
                    <a:lstStyle/>
                    <a:p>
                      <a:r>
                        <a:rPr lang="fr-CH" sz="1200" b="1">
                          <a:solidFill>
                            <a:srgbClr val="ED1C24"/>
                          </a:solidFill>
                          <a:effectLst/>
                        </a:rPr>
                        <a:t>EN-EL</a:t>
                      </a:r>
                      <a:endParaRPr lang="fr-CH" sz="12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79" marR="7479" marT="7479" marB="7479" anchor="ctr"/>
                </a:tc>
                <a:tc>
                  <a:txBody>
                    <a:bodyPr/>
                    <a:lstStyle/>
                    <a:p>
                      <a:r>
                        <a:rPr lang="fr-CH" sz="1200" b="1">
                          <a:solidFill>
                            <a:srgbClr val="ED1C24"/>
                          </a:solidFill>
                          <a:effectLst/>
                        </a:rPr>
                        <a:t>1 day</a:t>
                      </a:r>
                      <a:endParaRPr lang="fr-CH" sz="12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79" marR="7479" marT="7479" marB="7479" anchor="ctr"/>
                </a:tc>
                <a:tc>
                  <a:txBody>
                    <a:bodyPr/>
                    <a:lstStyle/>
                    <a:p>
                      <a:r>
                        <a:rPr lang="fr-CH" sz="1200" b="1">
                          <a:solidFill>
                            <a:srgbClr val="ED1C24"/>
                          </a:solidFill>
                          <a:effectLst/>
                        </a:rPr>
                        <a:t>Thu 20.01.22 08:00</a:t>
                      </a:r>
                      <a:endParaRPr lang="fr-CH" sz="12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79" marR="7479" marT="7479" marB="7479" anchor="ctr"/>
                </a:tc>
                <a:tc>
                  <a:txBody>
                    <a:bodyPr/>
                    <a:lstStyle/>
                    <a:p>
                      <a:r>
                        <a:rPr lang="fr-CH" sz="1200" b="1" dirty="0">
                          <a:solidFill>
                            <a:srgbClr val="ED1C24"/>
                          </a:solidFill>
                          <a:effectLst/>
                        </a:rPr>
                        <a:t>Thu 20.01.22 17:00</a:t>
                      </a:r>
                      <a:endParaRPr lang="fr-CH" sz="12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79" marR="7479" marT="7479" marB="7479" anchor="ctr"/>
                </a:tc>
                <a:extLst>
                  <a:ext uri="{0D108BD9-81ED-4DB2-BD59-A6C34878D82A}">
                    <a16:rowId xmlns:a16="http://schemas.microsoft.com/office/drawing/2014/main" val="358490815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158484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E3DDD6-664E-4271-BFF4-9075438C61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Bocking point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89EBE35-B3F6-4C90-977C-8789B4D05B44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GB" dirty="0"/>
              <a:t>De-cabling of EHN1 </a:t>
            </a:r>
            <a:r>
              <a:rPr lang="en-GB" dirty="0">
                <a:sym typeface="Wingdings" panose="05000000000000000000" pitchFamily="2" charset="2"/>
              </a:rPr>
              <a:t> </a:t>
            </a:r>
            <a:r>
              <a:rPr lang="en-GB" dirty="0">
                <a:solidFill>
                  <a:srgbClr val="FF0000"/>
                </a:solidFill>
                <a:sym typeface="Wingdings" panose="05000000000000000000" pitchFamily="2" charset="2"/>
              </a:rPr>
              <a:t>Power converters tests a the same time</a:t>
            </a:r>
          </a:p>
          <a:p>
            <a:pPr lvl="1"/>
            <a:r>
              <a:rPr lang="en-GB" dirty="0">
                <a:sym typeface="Wingdings" panose="05000000000000000000" pitchFamily="2" charset="2"/>
              </a:rPr>
              <a:t>Follow up by NA-CONS</a:t>
            </a:r>
          </a:p>
          <a:p>
            <a:r>
              <a:rPr lang="en-GB" dirty="0"/>
              <a:t>EHN1 Gallery ventilation Renovation </a:t>
            </a:r>
            <a:r>
              <a:rPr lang="en-GB" dirty="0">
                <a:sym typeface="Wingdings" panose="05000000000000000000" pitchFamily="2" charset="2"/>
              </a:rPr>
              <a:t> overlap with De-Cabling</a:t>
            </a:r>
          </a:p>
          <a:p>
            <a:pPr lvl="1"/>
            <a:r>
              <a:rPr lang="en-GB" dirty="0">
                <a:sym typeface="Wingdings" panose="05000000000000000000" pitchFamily="2" charset="2"/>
              </a:rPr>
              <a:t>Need more detail planning (can work with Power converter powered ?)</a:t>
            </a:r>
          </a:p>
          <a:p>
            <a:r>
              <a:rPr lang="en-GB" dirty="0">
                <a:sym typeface="Wingdings" panose="05000000000000000000" pitchFamily="2" charset="2"/>
              </a:rPr>
              <a:t>TT82-TT83  CV work  part of the work at the same time that HW commissioning</a:t>
            </a:r>
          </a:p>
          <a:p>
            <a:pPr lvl="1"/>
            <a:r>
              <a:rPr lang="en-GB" dirty="0">
                <a:sym typeface="Wingdings" panose="05000000000000000000" pitchFamily="2" charset="2"/>
              </a:rPr>
              <a:t>Detail planning received  can be done with power converter test ?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015FE04-94B2-494F-ABC9-B0468AF45EFB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9FC9755-3F17-4A88-BC36-1FB3879279FF}" type="slidenum">
              <a:rPr lang="en-US" altLang="en-US" smtClean="0"/>
              <a:pPr/>
              <a:t>6</a:t>
            </a:fld>
            <a:endParaRPr lang="en-US" alt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EA5BB9C-89D4-4D39-8612-C5EB528626BC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B. Raë 26.10.2021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C56078C-21CE-458B-8A80-429786577AF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EATM : YETS Important dates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53510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D8962A-30CF-4AB5-939A-3F8412606E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1" y="224539"/>
            <a:ext cx="8226854" cy="833711"/>
          </a:xfrm>
        </p:spPr>
        <p:txBody>
          <a:bodyPr wrap="square" anchor="ctr">
            <a:normAutofit/>
          </a:bodyPr>
          <a:lstStyle/>
          <a:p>
            <a:r>
              <a:rPr lang="en-GB" dirty="0"/>
              <a:t>MADMAX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46DCE71-6EB4-42C6-834E-8E08E9BA9C1A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7956550" y="6356369"/>
            <a:ext cx="730250" cy="365125"/>
          </a:xfrm>
        </p:spPr>
        <p:txBody>
          <a:bodyPr wrap="square" anchor="ctr">
            <a:normAutofit/>
          </a:bodyPr>
          <a:lstStyle/>
          <a:p>
            <a:pPr>
              <a:spcAft>
                <a:spcPts val="600"/>
              </a:spcAft>
            </a:pPr>
            <a:fld id="{B9FC9755-3F17-4A88-BC36-1FB3879279FF}" type="slidenum">
              <a:rPr lang="en-US" altLang="en-US" smtClean="0"/>
              <a:pPr>
                <a:spcAft>
                  <a:spcPts val="600"/>
                </a:spcAft>
              </a:pPr>
              <a:t>7</a:t>
            </a:fld>
            <a:endParaRPr lang="en-US" alt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4A4EDF8-57E3-4720-8E2E-59C06AF2E70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093081" y="6356369"/>
            <a:ext cx="2481123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  <a:defRPr/>
            </a:pPr>
            <a:r>
              <a:rPr lang="fr-FR"/>
              <a:t>B. Raë 26.10.2021</a:t>
            </a:r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61121E3-A558-4EAD-8192-D004EDEE9F9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514915" y="6356369"/>
            <a:ext cx="2441646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  <a:defRPr/>
            </a:pPr>
            <a:r>
              <a:rPr lang="en-GB"/>
              <a:t>EATM : YETS Important dates</a:t>
            </a:r>
            <a:endParaRPr lang="en-US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83A27A5D-1E3B-48B2-A126-C081AB8BC315}"/>
              </a:ext>
            </a:extLst>
          </p:cNvPr>
          <p:cNvGrpSpPr/>
          <p:nvPr/>
        </p:nvGrpSpPr>
        <p:grpSpPr>
          <a:xfrm>
            <a:off x="62382" y="1349477"/>
            <a:ext cx="9140612" cy="4327662"/>
            <a:chOff x="643467" y="1288881"/>
            <a:chExt cx="10905066" cy="4496279"/>
          </a:xfrm>
        </p:grpSpPr>
        <p:pic>
          <p:nvPicPr>
            <p:cNvPr id="9" name="Picture 8" descr="Table&#10;&#10;Description automatically generated">
              <a:extLst>
                <a:ext uri="{FF2B5EF4-FFF2-40B4-BE49-F238E27FC236}">
                  <a16:creationId xmlns:a16="http://schemas.microsoft.com/office/drawing/2014/main" id="{7F8E34C0-B528-42EA-A389-7A1DDD29E17F}"/>
                </a:ext>
              </a:extLst>
            </p:cNvPr>
            <p:cNvPicPr/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643467" y="1288881"/>
              <a:ext cx="10905066" cy="4280237"/>
            </a:xfrm>
            <a:prstGeom prst="rect">
              <a:avLst/>
            </a:prstGeom>
            <a:noFill/>
          </p:spPr>
        </p:pic>
        <p:cxnSp>
          <p:nvCxnSpPr>
            <p:cNvPr id="10" name="Straight Arrow Connector 9">
              <a:extLst>
                <a:ext uri="{FF2B5EF4-FFF2-40B4-BE49-F238E27FC236}">
                  <a16:creationId xmlns:a16="http://schemas.microsoft.com/office/drawing/2014/main" id="{BCD02637-034D-4279-8DC8-D8FAC98E91C2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3414409" y="2811293"/>
              <a:ext cx="389106" cy="9728"/>
            </a:xfrm>
            <a:prstGeom prst="straightConnector1">
              <a:avLst/>
            </a:prstGeom>
            <a:ln w="28575">
              <a:solidFill>
                <a:srgbClr val="FF0000"/>
              </a:solidFill>
              <a:headEnd type="none" w="med" len="med"/>
              <a:tailEnd type="triangle" w="med" len="med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1" name="Straight Arrow Connector 10">
              <a:extLst>
                <a:ext uri="{FF2B5EF4-FFF2-40B4-BE49-F238E27FC236}">
                  <a16:creationId xmlns:a16="http://schemas.microsoft.com/office/drawing/2014/main" id="{B611631B-7FEA-4D8E-97D2-F7A755DED267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3414409" y="3868365"/>
              <a:ext cx="389106" cy="9728"/>
            </a:xfrm>
            <a:prstGeom prst="straightConnector1">
              <a:avLst/>
            </a:prstGeom>
            <a:ln w="28575">
              <a:solidFill>
                <a:srgbClr val="FF0000"/>
              </a:solidFill>
              <a:headEnd type="none" w="med" len="med"/>
              <a:tailEnd type="triangle" w="med" len="med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7D772F38-1D06-49C0-8667-255A00D69D95}"/>
                </a:ext>
              </a:extLst>
            </p:cNvPr>
            <p:cNvSpPr txBox="1"/>
            <p:nvPr/>
          </p:nvSpPr>
          <p:spPr>
            <a:xfrm>
              <a:off x="3608961" y="2657404"/>
              <a:ext cx="2177096" cy="3197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 b="1" dirty="0" err="1">
                  <a:solidFill>
                    <a:srgbClr val="FF0000"/>
                  </a:solidFill>
                </a:rPr>
                <a:t>demin</a:t>
              </a:r>
              <a:r>
                <a:rPr lang="en-GB" sz="1400" b="1" dirty="0">
                  <a:solidFill>
                    <a:srgbClr val="FF0000"/>
                  </a:solidFill>
                </a:rPr>
                <a:t> water needed</a:t>
              </a:r>
              <a:endParaRPr lang="fr-FR" sz="1400" b="1" dirty="0">
                <a:solidFill>
                  <a:srgbClr val="FF0000"/>
                </a:solidFill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90F8EB64-D45C-498A-836E-AFF8CD0012B5}"/>
                </a:ext>
              </a:extLst>
            </p:cNvPr>
            <p:cNvSpPr txBox="1"/>
            <p:nvPr/>
          </p:nvSpPr>
          <p:spPr>
            <a:xfrm>
              <a:off x="3647872" y="3675564"/>
              <a:ext cx="2278833" cy="3197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 b="1" dirty="0" err="1">
                  <a:solidFill>
                    <a:srgbClr val="FF0000"/>
                  </a:solidFill>
                </a:rPr>
                <a:t>demin</a:t>
              </a:r>
              <a:r>
                <a:rPr lang="en-GB" sz="1400" b="1" dirty="0">
                  <a:solidFill>
                    <a:srgbClr val="FF0000"/>
                  </a:solidFill>
                </a:rPr>
                <a:t> water needed</a:t>
              </a:r>
              <a:endParaRPr lang="fr-FR" sz="1400" b="1" dirty="0">
                <a:solidFill>
                  <a:srgbClr val="FF0000"/>
                </a:solidFill>
              </a:endParaRPr>
            </a:p>
          </p:txBody>
        </p:sp>
        <p:cxnSp>
          <p:nvCxnSpPr>
            <p:cNvPr id="14" name="Straight Arrow Connector 13">
              <a:extLst>
                <a:ext uri="{FF2B5EF4-FFF2-40B4-BE49-F238E27FC236}">
                  <a16:creationId xmlns:a16="http://schemas.microsoft.com/office/drawing/2014/main" id="{1135B998-CB9D-4C3B-B732-12F4B67ADBD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395469" y="2175587"/>
              <a:ext cx="0" cy="2639604"/>
            </a:xfrm>
            <a:prstGeom prst="straightConnector1">
              <a:avLst/>
            </a:prstGeom>
            <a:ln w="28575">
              <a:solidFill>
                <a:srgbClr val="FF0000"/>
              </a:solidFill>
              <a:headEnd type="triangle" w="med" len="med"/>
              <a:tailEnd type="triangle" w="med" len="med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379A4F87-0521-4B4B-BC9B-3C0C7A0D084E}"/>
                </a:ext>
              </a:extLst>
            </p:cNvPr>
            <p:cNvSpPr txBox="1"/>
            <p:nvPr/>
          </p:nvSpPr>
          <p:spPr>
            <a:xfrm>
              <a:off x="5928857" y="4831053"/>
              <a:ext cx="1464044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 b="1" dirty="0">
                  <a:solidFill>
                    <a:srgbClr val="FF0000"/>
                  </a:solidFill>
                </a:rPr>
                <a:t>Water cooling</a:t>
              </a:r>
            </a:p>
            <a:p>
              <a:pPr algn="ctr"/>
              <a:r>
                <a:rPr lang="en-GB" sz="1400" b="1" dirty="0">
                  <a:solidFill>
                    <a:srgbClr val="FF0000"/>
                  </a:solidFill>
                </a:rPr>
                <a:t>restarted</a:t>
              </a:r>
            </a:p>
            <a:p>
              <a:pPr algn="ctr"/>
              <a:r>
                <a:rPr lang="en-GB" sz="1400" b="1" dirty="0">
                  <a:solidFill>
                    <a:srgbClr val="FF0000"/>
                  </a:solidFill>
                </a:rPr>
                <a:t>(delay for availability?)</a:t>
              </a:r>
              <a:endParaRPr lang="fr-FR" sz="1400" b="1" dirty="0">
                <a:solidFill>
                  <a:srgbClr val="FF0000"/>
                </a:solidFill>
              </a:endParaRPr>
            </a:p>
          </p:txBody>
        </p:sp>
        <p:cxnSp>
          <p:nvCxnSpPr>
            <p:cNvPr id="16" name="Straight Arrow Connector 15">
              <a:extLst>
                <a:ext uri="{FF2B5EF4-FFF2-40B4-BE49-F238E27FC236}">
                  <a16:creationId xmlns:a16="http://schemas.microsoft.com/office/drawing/2014/main" id="{B82104A6-ED02-4D99-9C4A-EF42601DFC80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3647873" y="4343433"/>
              <a:ext cx="389106" cy="9728"/>
            </a:xfrm>
            <a:prstGeom prst="straightConnector1">
              <a:avLst/>
            </a:prstGeom>
            <a:ln w="28575">
              <a:solidFill>
                <a:srgbClr val="FF0000"/>
              </a:solidFill>
              <a:headEnd type="none" w="med" len="med"/>
              <a:tailEnd type="triangle" w="med" len="med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DA1AA5A7-2132-4B49-BAA8-7D66E99E3B12}"/>
                </a:ext>
              </a:extLst>
            </p:cNvPr>
            <p:cNvSpPr txBox="1"/>
            <p:nvPr/>
          </p:nvSpPr>
          <p:spPr>
            <a:xfrm>
              <a:off x="3893511" y="4199272"/>
              <a:ext cx="2292782" cy="3197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 b="1" dirty="0">
                  <a:solidFill>
                    <a:srgbClr val="FF0000"/>
                  </a:solidFill>
                </a:rPr>
                <a:t>Needs magnet @ 4K</a:t>
              </a:r>
              <a:endParaRPr lang="fr-FR" sz="1400" b="1" dirty="0">
                <a:solidFill>
                  <a:srgbClr val="FF0000"/>
                </a:solidFill>
              </a:endParaRPr>
            </a:p>
          </p:txBody>
        </p:sp>
        <p:cxnSp>
          <p:nvCxnSpPr>
            <p:cNvPr id="18" name="Straight Arrow Connector 17">
              <a:extLst>
                <a:ext uri="{FF2B5EF4-FFF2-40B4-BE49-F238E27FC236}">
                  <a16:creationId xmlns:a16="http://schemas.microsoft.com/office/drawing/2014/main" id="{7C2279F4-5B97-4C57-854A-4100E9612A4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674329" y="2175587"/>
              <a:ext cx="0" cy="2639604"/>
            </a:xfrm>
            <a:prstGeom prst="straightConnector1">
              <a:avLst/>
            </a:prstGeom>
            <a:ln w="28575">
              <a:solidFill>
                <a:srgbClr val="FF0000"/>
              </a:solidFill>
              <a:headEnd type="triangle" w="med" len="med"/>
              <a:tailEnd type="triangle" w="med" len="med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DD9E799B-50A1-4416-8C46-BDE038A00193}"/>
                </a:ext>
              </a:extLst>
            </p:cNvPr>
            <p:cNvSpPr txBox="1"/>
            <p:nvPr/>
          </p:nvSpPr>
          <p:spPr>
            <a:xfrm>
              <a:off x="7106024" y="5016127"/>
              <a:ext cx="146404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 b="1" dirty="0">
                  <a:solidFill>
                    <a:srgbClr val="FF0000"/>
                  </a:solidFill>
                </a:rPr>
                <a:t>CRG </a:t>
              </a:r>
              <a:r>
                <a:rPr lang="en-GB" sz="1400" b="1" dirty="0" err="1">
                  <a:solidFill>
                    <a:srgbClr val="FF0000"/>
                  </a:solidFill>
                </a:rPr>
                <a:t>equipt</a:t>
              </a:r>
              <a:endParaRPr lang="en-GB" sz="1400" b="1" dirty="0">
                <a:solidFill>
                  <a:srgbClr val="FF0000"/>
                </a:solidFill>
              </a:endParaRPr>
            </a:p>
            <a:p>
              <a:pPr algn="ctr"/>
              <a:r>
                <a:rPr lang="en-GB" sz="1400" b="1" dirty="0">
                  <a:solidFill>
                    <a:srgbClr val="FF0000"/>
                  </a:solidFill>
                </a:rPr>
                <a:t>ready</a:t>
              </a:r>
              <a:endParaRPr lang="fr-FR" sz="1400" b="1" dirty="0">
                <a:solidFill>
                  <a:srgbClr val="FF0000"/>
                </a:solidFill>
              </a:endParaRPr>
            </a:p>
          </p:txBody>
        </p:sp>
        <p:sp>
          <p:nvSpPr>
            <p:cNvPr id="20" name="Arrow: Left-Right 19">
              <a:extLst>
                <a:ext uri="{FF2B5EF4-FFF2-40B4-BE49-F238E27FC236}">
                  <a16:creationId xmlns:a16="http://schemas.microsoft.com/office/drawing/2014/main" id="{44C375DE-F959-45B0-B2A2-D40ADF1D78D2}"/>
                </a:ext>
              </a:extLst>
            </p:cNvPr>
            <p:cNvSpPr/>
            <p:nvPr/>
          </p:nvSpPr>
          <p:spPr>
            <a:xfrm>
              <a:off x="7349248" y="3237756"/>
              <a:ext cx="325082" cy="191244"/>
            </a:xfrm>
            <a:prstGeom prst="leftRightArrow">
              <a:avLst/>
            </a:prstGeom>
            <a:solidFill>
              <a:srgbClr val="FFC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0B6E9B27-AEF8-4226-8000-13C339382BD2}"/>
                </a:ext>
              </a:extLst>
            </p:cNvPr>
            <p:cNvSpPr txBox="1"/>
            <p:nvPr/>
          </p:nvSpPr>
          <p:spPr>
            <a:xfrm>
              <a:off x="7315077" y="2904347"/>
              <a:ext cx="40908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b="1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1w</a:t>
              </a:r>
              <a:endParaRPr lang="fr-FR" sz="1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cxnSp>
          <p:nvCxnSpPr>
            <p:cNvPr id="22" name="Straight Arrow Connector 21">
              <a:extLst>
                <a:ext uri="{FF2B5EF4-FFF2-40B4-BE49-F238E27FC236}">
                  <a16:creationId xmlns:a16="http://schemas.microsoft.com/office/drawing/2014/main" id="{55ED2268-4D41-4A13-9FDB-9D6AACA4343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556310" y="2175587"/>
              <a:ext cx="0" cy="2639604"/>
            </a:xfrm>
            <a:prstGeom prst="straightConnector1">
              <a:avLst/>
            </a:prstGeom>
            <a:ln w="28575">
              <a:solidFill>
                <a:srgbClr val="FF0000"/>
              </a:solidFill>
              <a:headEnd type="triangle" w="med" len="med"/>
              <a:tailEnd type="triangle" w="med" len="med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sp>
          <p:nvSpPr>
            <p:cNvPr id="23" name="Arrow: Left-Right 22">
              <a:extLst>
                <a:ext uri="{FF2B5EF4-FFF2-40B4-BE49-F238E27FC236}">
                  <a16:creationId xmlns:a16="http://schemas.microsoft.com/office/drawing/2014/main" id="{6C9F849D-0F8D-4CC7-8F6A-7765123CFDB4}"/>
                </a:ext>
              </a:extLst>
            </p:cNvPr>
            <p:cNvSpPr/>
            <p:nvPr/>
          </p:nvSpPr>
          <p:spPr>
            <a:xfrm>
              <a:off x="7717247" y="3366352"/>
              <a:ext cx="826084" cy="191244"/>
            </a:xfrm>
            <a:prstGeom prst="leftRightArrow">
              <a:avLst/>
            </a:prstGeom>
            <a:solidFill>
              <a:srgbClr val="FFC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DE16653C-3A47-48D8-8657-BEB9F3C9BA73}"/>
                </a:ext>
              </a:extLst>
            </p:cNvPr>
            <p:cNvSpPr txBox="1"/>
            <p:nvPr/>
          </p:nvSpPr>
          <p:spPr>
            <a:xfrm>
              <a:off x="7713310" y="3054647"/>
              <a:ext cx="71045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b="1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~22 d</a:t>
              </a:r>
              <a:endParaRPr lang="fr-FR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cxnSp>
          <p:nvCxnSpPr>
            <p:cNvPr id="25" name="Straight Arrow Connector 24">
              <a:extLst>
                <a:ext uri="{FF2B5EF4-FFF2-40B4-BE49-F238E27FC236}">
                  <a16:creationId xmlns:a16="http://schemas.microsoft.com/office/drawing/2014/main" id="{56BAE220-B10B-4DA8-863F-C91BE9858D4E}"/>
                </a:ext>
              </a:extLst>
            </p:cNvPr>
            <p:cNvCxnSpPr>
              <a:cxnSpLocks/>
              <a:stCxn id="19" idx="1"/>
            </p:cNvCxnSpPr>
            <p:nvPr/>
          </p:nvCxnSpPr>
          <p:spPr>
            <a:xfrm flipV="1">
              <a:off x="7106024" y="4873961"/>
              <a:ext cx="224991" cy="403776"/>
            </a:xfrm>
            <a:prstGeom prst="straightConnector1">
              <a:avLst/>
            </a:prstGeom>
            <a:ln w="28575">
              <a:solidFill>
                <a:srgbClr val="FF0000"/>
              </a:solidFill>
              <a:headEnd type="none" w="med" len="med"/>
              <a:tailEnd type="triangle" w="med" len="med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6" name="Straight Arrow Connector 25">
              <a:extLst>
                <a:ext uri="{FF2B5EF4-FFF2-40B4-BE49-F238E27FC236}">
                  <a16:creationId xmlns:a16="http://schemas.microsoft.com/office/drawing/2014/main" id="{87B064E2-34B1-4A9D-B92B-14710EC27888}"/>
                </a:ext>
              </a:extLst>
            </p:cNvPr>
            <p:cNvCxnSpPr>
              <a:cxnSpLocks/>
              <a:stCxn id="19" idx="0"/>
            </p:cNvCxnSpPr>
            <p:nvPr/>
          </p:nvCxnSpPr>
          <p:spPr>
            <a:xfrm flipH="1" flipV="1">
              <a:off x="7588574" y="4860807"/>
              <a:ext cx="249472" cy="155320"/>
            </a:xfrm>
            <a:prstGeom prst="straightConnector1">
              <a:avLst/>
            </a:prstGeom>
            <a:ln w="28575">
              <a:solidFill>
                <a:srgbClr val="FF0000"/>
              </a:solidFill>
              <a:headEnd type="none" w="med" len="med"/>
              <a:tailEnd type="triangle" w="med" len="med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sp>
          <p:nvSpPr>
            <p:cNvPr id="27" name="Arrow: Right 26">
              <a:extLst>
                <a:ext uri="{FF2B5EF4-FFF2-40B4-BE49-F238E27FC236}">
                  <a16:creationId xmlns:a16="http://schemas.microsoft.com/office/drawing/2014/main" id="{9519AE19-E896-484E-891D-BFAFFC7E1D4C}"/>
                </a:ext>
              </a:extLst>
            </p:cNvPr>
            <p:cNvSpPr/>
            <p:nvPr/>
          </p:nvSpPr>
          <p:spPr>
            <a:xfrm>
              <a:off x="7795706" y="4085343"/>
              <a:ext cx="796032" cy="487112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200" dirty="0"/>
                <a:t>~ 2 w</a:t>
              </a:r>
              <a:endParaRPr lang="fr-FR" sz="1200" dirty="0"/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431A4D33-2656-4E9F-A64E-E02883E5B10C}"/>
                </a:ext>
              </a:extLst>
            </p:cNvPr>
            <p:cNvSpPr/>
            <p:nvPr/>
          </p:nvSpPr>
          <p:spPr>
            <a:xfrm>
              <a:off x="8577675" y="4137717"/>
              <a:ext cx="1223237" cy="369332"/>
            </a:xfrm>
            <a:prstGeom prst="rect">
              <a:avLst/>
            </a:prstGeom>
            <a:pattFill prst="wdUpDiag">
              <a:fgClr>
                <a:srgbClr val="E6B4E6"/>
              </a:fgClr>
              <a:bgClr>
                <a:schemeClr val="bg1"/>
              </a:bgClr>
            </a:patt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E62692EF-824C-40D7-81C0-E9E655BE730D}"/>
                </a:ext>
              </a:extLst>
            </p:cNvPr>
            <p:cNvSpPr/>
            <p:nvPr/>
          </p:nvSpPr>
          <p:spPr>
            <a:xfrm>
              <a:off x="9800912" y="4656753"/>
              <a:ext cx="624714" cy="204054"/>
            </a:xfrm>
            <a:prstGeom prst="rect">
              <a:avLst/>
            </a:prstGeom>
            <a:pattFill prst="wdUpDiag">
              <a:fgClr>
                <a:srgbClr val="FF0000"/>
              </a:fgClr>
              <a:bgClr>
                <a:schemeClr val="bg1"/>
              </a:bgClr>
            </a:patt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CB2F804A-E808-4ADC-A499-2D6A12C1952E}"/>
                </a:ext>
              </a:extLst>
            </p:cNvPr>
            <p:cNvSpPr txBox="1"/>
            <p:nvPr/>
          </p:nvSpPr>
          <p:spPr>
            <a:xfrm>
              <a:off x="8159446" y="5236770"/>
              <a:ext cx="146404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 b="1" dirty="0">
                  <a:solidFill>
                    <a:srgbClr val="FF0000"/>
                  </a:solidFill>
                </a:rPr>
                <a:t>Magnet @4K</a:t>
              </a:r>
              <a:endParaRPr lang="fr-FR" sz="1400" b="1" dirty="0">
                <a:solidFill>
                  <a:srgbClr val="FF0000"/>
                </a:solidFill>
              </a:endParaRPr>
            </a:p>
          </p:txBody>
        </p:sp>
        <p:cxnSp>
          <p:nvCxnSpPr>
            <p:cNvPr id="31" name="Straight Arrow Connector 30">
              <a:extLst>
                <a:ext uri="{FF2B5EF4-FFF2-40B4-BE49-F238E27FC236}">
                  <a16:creationId xmlns:a16="http://schemas.microsoft.com/office/drawing/2014/main" id="{8307C02D-ADB0-4BC2-9F41-B6DFE82217EE}"/>
                </a:ext>
              </a:extLst>
            </p:cNvPr>
            <p:cNvCxnSpPr>
              <a:cxnSpLocks/>
              <a:stCxn id="30" idx="0"/>
            </p:cNvCxnSpPr>
            <p:nvPr/>
          </p:nvCxnSpPr>
          <p:spPr>
            <a:xfrm flipH="1" flipV="1">
              <a:off x="8611002" y="4938467"/>
              <a:ext cx="280466" cy="298303"/>
            </a:xfrm>
            <a:prstGeom prst="straightConnector1">
              <a:avLst/>
            </a:prstGeom>
            <a:ln w="28575">
              <a:solidFill>
                <a:srgbClr val="FF0000"/>
              </a:solidFill>
              <a:headEnd type="none" w="med" len="med"/>
              <a:tailEnd type="triangle" w="med" len="med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FB16463B-2E34-4932-9FD6-EE1B3334B209}"/>
                </a:ext>
              </a:extLst>
            </p:cNvPr>
            <p:cNvSpPr txBox="1"/>
            <p:nvPr/>
          </p:nvSpPr>
          <p:spPr>
            <a:xfrm>
              <a:off x="8569290" y="4136063"/>
              <a:ext cx="105259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b="1" dirty="0">
                  <a:solidFill>
                    <a:schemeClr val="accent2">
                      <a:lumMod val="75000"/>
                    </a:schemeClr>
                  </a:solidFill>
                </a:rPr>
                <a:t>New period</a:t>
              </a:r>
              <a:endParaRPr lang="fr-FR" sz="1400" b="1" dirty="0">
                <a:solidFill>
                  <a:schemeClr val="accent2">
                    <a:lumMod val="75000"/>
                  </a:schemeClr>
                </a:solidFill>
              </a:endParaRPr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09FCB959-752A-40A6-903C-62AE8A921B64}"/>
                </a:ext>
              </a:extLst>
            </p:cNvPr>
            <p:cNvSpPr txBox="1"/>
            <p:nvPr/>
          </p:nvSpPr>
          <p:spPr>
            <a:xfrm>
              <a:off x="9763913" y="4893671"/>
              <a:ext cx="105259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b="1" dirty="0">
                  <a:solidFill>
                    <a:schemeClr val="accent2">
                      <a:lumMod val="75000"/>
                    </a:schemeClr>
                  </a:solidFill>
                </a:rPr>
                <a:t>New period</a:t>
              </a:r>
              <a:endParaRPr lang="fr-FR" sz="1400" b="1" dirty="0">
                <a:solidFill>
                  <a:schemeClr val="accent2">
                    <a:lumMod val="75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8718576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CC5D6A43-3582-4A4E-A926-F9F5D96EAE8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/>
              <a:t>Experimental Areas Planning </a:t>
            </a:r>
            <a:r>
              <a:rPr lang="en-GB" dirty="0">
                <a:hlinkClick r:id="rId2"/>
              </a:rPr>
              <a:t>Gantt view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64892381"/>
      </p:ext>
    </p:extLst>
  </p:cSld>
  <p:clrMapOvr>
    <a:masterClrMapping/>
  </p:clrMapOvr>
</p:sld>
</file>

<file path=ppt/theme/theme1.xml><?xml version="1.0" encoding="utf-8"?>
<a:theme xmlns:a="http://schemas.openxmlformats.org/drawingml/2006/main" name="CERN_ENdept_Presentation_ArialFont copy">
  <a:themeElements>
    <a:clrScheme name="CERN">
      <a:dk1>
        <a:srgbClr val="0C377B"/>
      </a:dk1>
      <a:lt1>
        <a:srgbClr val="FFFFFF"/>
      </a:lt1>
      <a:dk2>
        <a:srgbClr val="333333"/>
      </a:dk2>
      <a:lt2>
        <a:srgbClr val="999999"/>
      </a:lt2>
      <a:accent1>
        <a:srgbClr val="0C377B"/>
      </a:accent1>
      <a:accent2>
        <a:srgbClr val="A40000"/>
      </a:accent2>
      <a:accent3>
        <a:srgbClr val="4F9A06"/>
      </a:accent3>
      <a:accent4>
        <a:srgbClr val="5197CC"/>
      </a:accent4>
      <a:accent5>
        <a:srgbClr val="EF2929"/>
      </a:accent5>
      <a:accent6>
        <a:srgbClr val="8AE234"/>
      </a:accent6>
      <a:hlink>
        <a:srgbClr val="3465A4"/>
      </a:hlink>
      <a:folHlink>
        <a:srgbClr val="3465A4"/>
      </a:folHlink>
    </a:clrScheme>
    <a:fontScheme name="Corbel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EN Department template" id="{5ECFE7AF-D9A1-4298-8928-D1955F309E82}" vid="{1273F9BD-111A-445A-9BB1-83C187A986BB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410</TotalTime>
  <Words>712</Words>
  <Application>Microsoft Office PowerPoint</Application>
  <PresentationFormat>On-screen Show (4:3)</PresentationFormat>
  <Paragraphs>237</Paragraphs>
  <Slides>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Corbel</vt:lpstr>
      <vt:lpstr>CERN_ENdept_Presentation_ArialFont copy</vt:lpstr>
      <vt:lpstr>YETS Important dates 134th EATM 26th of October 2021 </vt:lpstr>
      <vt:lpstr>AD Important dates</vt:lpstr>
      <vt:lpstr>East Area Important dates</vt:lpstr>
      <vt:lpstr>North Area</vt:lpstr>
      <vt:lpstr>AUG tests</vt:lpstr>
      <vt:lpstr>Bocking point</vt:lpstr>
      <vt:lpstr>MADMAX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Experimental Areas Planning EATM 26 January 2021</dc:title>
  <dc:creator>Bastien Rae</dc:creator>
  <cp:lastModifiedBy>Bastien Rae</cp:lastModifiedBy>
  <cp:revision>76</cp:revision>
  <dcterms:created xsi:type="dcterms:W3CDTF">2021-01-26T09:56:08Z</dcterms:created>
  <dcterms:modified xsi:type="dcterms:W3CDTF">2021-10-26T12:07:52Z</dcterms:modified>
</cp:coreProperties>
</file>