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25" r:id="rId1"/>
    <p:sldMasterId id="2147484133" r:id="rId2"/>
    <p:sldMasterId id="2147484145" r:id="rId3"/>
  </p:sldMasterIdLst>
  <p:notesMasterIdLst>
    <p:notesMasterId r:id="rId19"/>
  </p:notesMasterIdLst>
  <p:handoutMasterIdLst>
    <p:handoutMasterId r:id="rId20"/>
  </p:handoutMasterIdLst>
  <p:sldIdLst>
    <p:sldId id="265" r:id="rId4"/>
    <p:sldId id="1247" r:id="rId5"/>
    <p:sldId id="1241" r:id="rId6"/>
    <p:sldId id="1243" r:id="rId7"/>
    <p:sldId id="266" r:id="rId8"/>
    <p:sldId id="1244" r:id="rId9"/>
    <p:sldId id="1248" r:id="rId10"/>
    <p:sldId id="1245" r:id="rId11"/>
    <p:sldId id="1246" r:id="rId12"/>
    <p:sldId id="1249" r:id="rId13"/>
    <p:sldId id="1237" r:id="rId14"/>
    <p:sldId id="268" r:id="rId15"/>
    <p:sldId id="1233" r:id="rId16"/>
    <p:sldId id="1250" r:id="rId17"/>
    <p:sldId id="1239" r:id="rId18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7"/>
    <a:srgbClr val="004C97"/>
    <a:srgbClr val="051BF1"/>
    <a:srgbClr val="000000"/>
    <a:srgbClr val="0F2D62"/>
    <a:srgbClr val="404040"/>
    <a:srgbClr val="505050"/>
    <a:srgbClr val="63666A"/>
    <a:srgbClr val="A7A8A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9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12/1/2021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12/1/2021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425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file:////var/folders/ny/qwbl6zcd67xgmmkrv0y_v_lmqtzjfc/T/com.microsoft.Outlook/WebArchiveCopyPasteTempFiles/cidimage001.jpg@01D4819F.5F223ED0" TargetMode="External"/><Relationship Id="rId4" Type="http://schemas.openxmlformats.org/officeDocument/2006/relationships/image" Target="../media/image6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file:////var/folders/ny/qwbl6zcd67xgmmkrv0y_v_lmqtzjfc/T/com.microsoft.Outlook/WebArchiveCopyPasteTempFiles/cidimage001.jpg@01D4819F.5F223ED0" TargetMode="External"/><Relationship Id="rId4" Type="http://schemas.openxmlformats.org/officeDocument/2006/relationships/image" Target="../media/image6.jpe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file:////var/folders/ny/qwbl6zcd67xgmmkrv0y_v_lmqtzjfc/T/com.microsoft.Outlook/WebArchiveCopyPasteTempFiles/cidimage001.jpg@01D4819F.5F223ED0" TargetMode="External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file:////var/folders/ny/qwbl6zcd67xgmmkrv0y_v_lmqtzjfc/T/com.microsoft.Outlook/WebArchiveCopyPasteTempFiles/cidimage001.jpg@01D4819F.5F223ED0" TargetMode="External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file:////var/folders/ny/qwbl6zcd67xgmmkrv0y_v_lmqtzjfc/T/com.microsoft.Outlook/WebArchiveCopyPasteTempFiles/cidimage001.jpg@01D4819F.5F223ED0" TargetMode="Externa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EBBD4D-A077-694F-949C-816E31DDFCB4}"/>
              </a:ext>
            </a:extLst>
          </p:cNvPr>
          <p:cNvSpPr/>
          <p:nvPr userDrawn="1"/>
        </p:nvSpPr>
        <p:spPr>
          <a:xfrm>
            <a:off x="0" y="5828146"/>
            <a:ext cx="12192000" cy="1029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" y="-4795"/>
            <a:ext cx="12190993" cy="6867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4" y="536579"/>
            <a:ext cx="10678583" cy="1968897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9410" y="3640443"/>
            <a:ext cx="10653183" cy="218770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742954" y="2636790"/>
            <a:ext cx="10678583" cy="75411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z="440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08" y="6089142"/>
            <a:ext cx="2946400" cy="432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DBD8C3-061E-3540-B0B5-3CC493A8FA2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3779" y="5959457"/>
            <a:ext cx="1887757" cy="77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83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90052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3897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9477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98070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3504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816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77090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52467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457376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9790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EBBD4D-A077-694F-949C-816E31DDFCB4}"/>
              </a:ext>
            </a:extLst>
          </p:cNvPr>
          <p:cNvSpPr/>
          <p:nvPr userDrawn="1"/>
        </p:nvSpPr>
        <p:spPr>
          <a:xfrm>
            <a:off x="0" y="5828146"/>
            <a:ext cx="12192000" cy="1029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" y="-4795"/>
            <a:ext cx="12190993" cy="6867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4" y="536579"/>
            <a:ext cx="10678583" cy="1968897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9410" y="3640443"/>
            <a:ext cx="10653183" cy="218770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742954" y="2636790"/>
            <a:ext cx="10678583" cy="75411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z="440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08" y="6089142"/>
            <a:ext cx="2946400" cy="432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DBD8C3-061E-3540-B0B5-3CC493A8FA2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3779" y="5959457"/>
            <a:ext cx="1887757" cy="77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57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34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220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1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731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710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9146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053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45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347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8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2" y="1"/>
            <a:ext cx="9144025" cy="12527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" y="821944"/>
            <a:ext cx="11580392" cy="2702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10811933" cy="4914135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11" name="Picture 2" descr="cid:image001.jpg@01D48177.0314E7A0">
            <a:extLst>
              <a:ext uri="{FF2B5EF4-FFF2-40B4-BE49-F238E27FC236}">
                <a16:creationId xmlns:a16="http://schemas.microsoft.com/office/drawing/2014/main" id="{40363932-3AF0-6B4A-BBDD-E18B54DB16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5" y="6312374"/>
            <a:ext cx="1388527" cy="5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1845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60896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41401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6149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256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35607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695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34390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070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514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34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2" y="1"/>
            <a:ext cx="9144025" cy="12527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" y="821944"/>
            <a:ext cx="11580392" cy="2702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10" name="Picture 2" descr="cid:image001.jpg@01D48177.0314E7A0">
            <a:extLst>
              <a:ext uri="{FF2B5EF4-FFF2-40B4-BE49-F238E27FC236}">
                <a16:creationId xmlns:a16="http://schemas.microsoft.com/office/drawing/2014/main" id="{27C6D226-32F2-B948-9433-809069EC69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5" y="6312374"/>
            <a:ext cx="1388527" cy="5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139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70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0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2" y="1"/>
            <a:ext cx="9144025" cy="12527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" y="821944"/>
            <a:ext cx="11580392" cy="2702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5181600" cy="4919471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6197600" y="1252731"/>
            <a:ext cx="5181600" cy="4919471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10" name="Picture 2" descr="cid:image001.jpg@01D48177.0314E7A0">
            <a:extLst>
              <a:ext uri="{FF2B5EF4-FFF2-40B4-BE49-F238E27FC236}">
                <a16:creationId xmlns:a16="http://schemas.microsoft.com/office/drawing/2014/main" id="{449B2978-AB7B-7048-A82B-163DA550B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5" y="6312374"/>
            <a:ext cx="1388527" cy="5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2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2" y="1"/>
            <a:ext cx="9144025" cy="12527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" y="821944"/>
            <a:ext cx="11580392" cy="2702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252728"/>
            <a:ext cx="3256453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47260" y="3841751"/>
            <a:ext cx="3256453" cy="24320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243584"/>
            <a:ext cx="3256453" cy="5030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609604" y="1243584"/>
            <a:ext cx="4017433" cy="50302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15" name="Picture 2" descr="cid:image001.jpg@01D48177.0314E7A0">
            <a:extLst>
              <a:ext uri="{FF2B5EF4-FFF2-40B4-BE49-F238E27FC236}">
                <a16:creationId xmlns:a16="http://schemas.microsoft.com/office/drawing/2014/main" id="{4F6879D9-7604-2A4A-A0B7-A527F3C6F3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5" y="6312374"/>
            <a:ext cx="1388527" cy="5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31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2" y="1"/>
            <a:ext cx="9144025" cy="1252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" y="821944"/>
            <a:ext cx="11580392" cy="27025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243584"/>
            <a:ext cx="3556000" cy="5030216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609601" y="1243584"/>
            <a:ext cx="7313083" cy="50302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9" name="Picture 2" descr="cid:image001.jpg@01D48177.0314E7A0">
            <a:extLst>
              <a:ext uri="{FF2B5EF4-FFF2-40B4-BE49-F238E27FC236}">
                <a16:creationId xmlns:a16="http://schemas.microsoft.com/office/drawing/2014/main" id="{7FCD3347-07B9-DC48-9564-E0A25225B4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5" y="6312374"/>
            <a:ext cx="1388527" cy="5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41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296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3893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9.pn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4" y="1243584"/>
            <a:ext cx="10813225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3"/>
            <a:ext cx="425243" cy="539751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4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68" r:id="rId8"/>
  </p:sldLayoutIdLst>
  <p:hf hdr="0" ftr="0" dt="0"/>
  <p:txStyles>
    <p:titleStyle>
      <a:lvl1pPr algn="l" defTabSz="914378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378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189" indent="-223832" algn="l" defTabSz="914378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46" indent="-233357" algn="l" defTabSz="914378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378" indent="-223832" algn="l" defTabSz="914378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1972" indent="-179996" algn="l" defTabSz="914378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42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6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  <p:sldLayoutId id="2147484157" r:id="rId12"/>
    <p:sldLayoutId id="2147484158" r:id="rId13"/>
    <p:sldLayoutId id="2147484159" r:id="rId14"/>
    <p:sldLayoutId id="2147484160" r:id="rId15"/>
    <p:sldLayoutId id="2147484161" r:id="rId16"/>
    <p:sldLayoutId id="2147484162" r:id="rId17"/>
    <p:sldLayoutId id="2147484163" r:id="rId18"/>
    <p:sldLayoutId id="2147484164" r:id="rId19"/>
    <p:sldLayoutId id="2147484165" r:id="rId20"/>
    <p:sldLayoutId id="2147484166" r:id="rId21"/>
    <p:sldLayoutId id="2147484167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rotWithShape="0">
                    <a:srgbClr val="00000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37" name="Title 1"/>
          <p:cNvSpPr>
            <a:spLocks noGrp="1"/>
          </p:cNvSpPr>
          <p:nvPr>
            <p:ph type="ctrTitle"/>
          </p:nvPr>
        </p:nvSpPr>
        <p:spPr bwMode="auto">
          <a:xfrm>
            <a:off x="742953" y="912510"/>
            <a:ext cx="10678583" cy="196889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/>
              <a:t>FCC Accelerator </a:t>
            </a:r>
            <a:br>
              <a:rPr lang="en-US" dirty="0"/>
            </a:br>
            <a:r>
              <a:rPr lang="en-US" dirty="0" smtClean="0"/>
              <a:t>Timeline and Goals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742954" y="2715730"/>
            <a:ext cx="10678583" cy="10036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altLang="en-US" sz="2400" dirty="0" smtClean="0">
                <a:latin typeface="Helvetica" panose="020B0604020202020204" pitchFamily="34" charset="0"/>
                <a:ea typeface="Geneva" pitchFamily="121" charset="-128"/>
              </a:rPr>
              <a:t>Tor Raubenheimer</a:t>
            </a:r>
            <a:br>
              <a:rPr lang="en-US" altLang="en-US" sz="2400" dirty="0" smtClean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sz="2400" dirty="0" smtClean="0">
                <a:latin typeface="Helvetica" panose="020B0604020202020204" pitchFamily="34" charset="0"/>
                <a:ea typeface="Geneva" pitchFamily="121" charset="-128"/>
              </a:rPr>
              <a:t>ABP Day, December 2, 2021</a:t>
            </a:r>
            <a:endParaRPr lang="en-US" altLang="en-US" sz="2400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Subsystem Definitions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Along with the main ring placement, major subsystems are being defined and layouts started: </a:t>
            </a:r>
          </a:p>
          <a:p>
            <a:endParaRPr lang="en-US" sz="1200" dirty="0" smtClean="0"/>
          </a:p>
          <a:p>
            <a:r>
              <a:rPr lang="en-US" dirty="0" smtClean="0"/>
              <a:t>RF, injection/extraction, beam collimation, polarization </a:t>
            </a:r>
            <a:r>
              <a:rPr lang="en-US" dirty="0" err="1" smtClean="0"/>
              <a:t>meas</a:t>
            </a:r>
            <a:r>
              <a:rPr lang="en-US" dirty="0" smtClean="0"/>
              <a:t>/control, …..</a:t>
            </a:r>
          </a:p>
          <a:p>
            <a:r>
              <a:rPr lang="en-US" dirty="0" smtClean="0"/>
              <a:t>Booster, Injector, Transfer lines</a:t>
            </a:r>
          </a:p>
          <a:p>
            <a:endParaRPr lang="en-US" dirty="0"/>
          </a:p>
          <a:p>
            <a:r>
              <a:rPr lang="en-US" dirty="0" smtClean="0"/>
              <a:t>Need iterations on all of these by</a:t>
            </a:r>
            <a:br>
              <a:rPr lang="en-US" dirty="0" smtClean="0"/>
            </a:br>
            <a:r>
              <a:rPr lang="en-US" dirty="0"/>
              <a:t>J</a:t>
            </a:r>
            <a:r>
              <a:rPr lang="en-US" dirty="0" smtClean="0"/>
              <a:t>une 2022 to understand the</a:t>
            </a:r>
            <a:br>
              <a:rPr lang="en-US" dirty="0" smtClean="0"/>
            </a:br>
            <a:r>
              <a:rPr lang="en-US" dirty="0" smtClean="0"/>
              <a:t>preliminary civil and infrastructure </a:t>
            </a:r>
            <a:br>
              <a:rPr lang="en-US" dirty="0" smtClean="0"/>
            </a:br>
            <a:r>
              <a:rPr lang="en-US" dirty="0" smtClean="0"/>
              <a:t>requirements</a:t>
            </a:r>
            <a:endParaRPr lang="en-US" dirty="0"/>
          </a:p>
        </p:txBody>
      </p:sp>
      <p:pic>
        <p:nvPicPr>
          <p:cNvPr id="1026" name="F1E5EB5F-0A7E-471E-B09C-CB18E994A476" descr="E29A3800-5A90-4E96-A227-2EA7317BCE1E@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70" y="2914650"/>
            <a:ext cx="6972959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403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822142-EE41-4633-8557-AC5568F64D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EA065-C911-4FB4-BD17-38E186F9D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Accelerator Baseline </a:t>
            </a:r>
            <a:r>
              <a:rPr lang="en-US" sz="2800" dirty="0" smtClean="0"/>
              <a:t>Philosophy and </a:t>
            </a:r>
            <a:r>
              <a:rPr lang="en-US" sz="2800" dirty="0"/>
              <a:t>Options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D2AE2D-1BD8-45E8-82FA-150038E3970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10811933" cy="5374927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Develop accelerator ‘baseline’ model using relatively conservative accelerator physics and technology choices wherever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Cross-reference technological/physics choices to operating facilities where possible and identify all areas where baseline requires extrapolation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accelerator modeling with established simulation/modeling tools but develop optimized tools for the completion of the Feasibility Study </a:t>
            </a:r>
            <a:r>
              <a:rPr lang="en-US" dirty="0">
                <a:sym typeface="Wingdings" panose="05000000000000000000" pitchFamily="2" charset="2"/>
              </a:rPr>
              <a:t> code workshop, Winter/Spring 2022</a:t>
            </a:r>
          </a:p>
          <a:p>
            <a:pPr marL="800089" lvl="1" indent="-342900"/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parallel, develop a list of Alternate options that could potentially lead to a significant improvement in performance or cost </a:t>
            </a:r>
          </a:p>
          <a:p>
            <a:pPr marL="800089" lvl="1" indent="-342900"/>
            <a:r>
              <a:rPr lang="en-US" dirty="0">
                <a:sym typeface="Wingdings" panose="05000000000000000000" pitchFamily="2" charset="2"/>
              </a:rPr>
              <a:t>Develop the Alternate options in parallel with main project and move them into the baseline as the options mature with an established </a:t>
            </a:r>
            <a:r>
              <a:rPr lang="en-US" dirty="0" smtClean="0">
                <a:sym typeface="Wingdings" panose="05000000000000000000" pitchFamily="2" charset="2"/>
              </a:rPr>
              <a:t>down select </a:t>
            </a:r>
            <a:r>
              <a:rPr lang="en-US" dirty="0">
                <a:sym typeface="Wingdings" panose="05000000000000000000" pitchFamily="2" charset="2"/>
              </a:rPr>
              <a:t>process  schematic</a:t>
            </a:r>
          </a:p>
          <a:p>
            <a:pPr marL="1033446" lvl="2" indent="-342900"/>
            <a:r>
              <a:rPr lang="en-US" dirty="0">
                <a:sym typeface="Wingdings" panose="05000000000000000000" pitchFamily="2" charset="2"/>
              </a:rPr>
              <a:t>Examples might be HTS arc quadrupole/sextupole magnets, the SPS as a pre-booster, positron target using crystal channeling, advanced cooling tower design, etc.</a:t>
            </a:r>
          </a:p>
        </p:txBody>
      </p:sp>
    </p:spTree>
    <p:extLst>
      <p:ext uri="{BB962C8B-B14F-4D97-AF65-F5344CB8AC3E}">
        <p14:creationId xmlns:p14="http://schemas.microsoft.com/office/powerpoint/2010/main" val="3658940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Suggested FCC-</a:t>
            </a:r>
            <a:r>
              <a:rPr lang="en-US" sz="2800" dirty="0" err="1"/>
              <a:t>ee</a:t>
            </a:r>
            <a:r>
              <a:rPr lang="en-US" sz="2800" dirty="0"/>
              <a:t> Design Milestones and Deliverables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09600" y="1243588"/>
            <a:ext cx="10811933" cy="507466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Major milestones/deliverables: </a:t>
            </a:r>
            <a:endParaRPr lang="en-US" b="1" dirty="0"/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Parameter update October, 2021</a:t>
            </a:r>
          </a:p>
          <a:p>
            <a:pPr marL="800089" lvl="1" indent="-342900" fontAlgn="base"/>
            <a:r>
              <a:rPr lang="en-US" dirty="0"/>
              <a:t>Specification of RF Baseline configuration, October, 2021</a:t>
            </a:r>
          </a:p>
          <a:p>
            <a:pPr marL="800089" lvl="1" indent="-342900" fontAlgn="base"/>
            <a:r>
              <a:rPr lang="en-US" dirty="0"/>
              <a:t>Collider arc cell and main optics configuration, November, 2021</a:t>
            </a:r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Tuning and Simulation tool workshop, Winter, 2022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broaden to physics modeling</a:t>
            </a:r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Tuning, Diagnostic, Tolerance and stability spec </a:t>
            </a:r>
            <a:r>
              <a:rPr lang="en-US" dirty="0">
                <a:sym typeface="Wingdings" panose="05000000000000000000" pitchFamily="2" charset="2"/>
              </a:rPr>
              <a:t> requirements</a:t>
            </a:r>
            <a:r>
              <a:rPr lang="en-US" dirty="0"/>
              <a:t>, June 2022</a:t>
            </a:r>
          </a:p>
          <a:p>
            <a:pPr marL="800089" lvl="1" indent="-342900" fontAlgn="base"/>
            <a:r>
              <a:rPr lang="en-US" dirty="0"/>
              <a:t>Collimation system specification, June 2022</a:t>
            </a:r>
          </a:p>
          <a:p>
            <a:pPr marL="800089" lvl="1" indent="-342900" fontAlgn="base"/>
            <a:r>
              <a:rPr lang="en-US" dirty="0"/>
              <a:t>Infrastructure requirements, June 2022</a:t>
            </a:r>
          </a:p>
          <a:p>
            <a:pPr marL="800089" lvl="1" indent="-342900" fontAlgn="base"/>
            <a:r>
              <a:rPr lang="en-US" dirty="0"/>
              <a:t>Tunnel cross-section, June 2022</a:t>
            </a:r>
          </a:p>
          <a:p>
            <a:pPr marL="800089" lvl="1" indent="-342900" fontAlgn="base"/>
            <a:r>
              <a:rPr lang="en-US" dirty="0"/>
              <a:t>Energy calibration update, June 2022</a:t>
            </a:r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Civil infrastructure requirements, September 2022 </a:t>
            </a:r>
            <a:r>
              <a:rPr lang="en-US" dirty="0">
                <a:sym typeface="Wingdings" panose="05000000000000000000" pitchFamily="2" charset="2"/>
              </a:rPr>
              <a:t> Major deliverable</a:t>
            </a:r>
            <a:endParaRPr lang="en-US" dirty="0"/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Document baseline for costing exercise, December 2022 </a:t>
            </a:r>
            <a:r>
              <a:rPr lang="en-US" dirty="0">
                <a:sym typeface="Wingdings" panose="05000000000000000000" pitchFamily="2" charset="2"/>
              </a:rPr>
              <a:t> Major deliverable</a:t>
            </a:r>
            <a:endParaRPr lang="en-US" dirty="0"/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Begin iteration of parameters, June </a:t>
            </a:r>
            <a:r>
              <a:rPr lang="en-US" dirty="0">
                <a:sym typeface="Wingdings" panose="05000000000000000000" pitchFamily="2" charset="2"/>
              </a:rPr>
              <a:t> December, </a:t>
            </a:r>
            <a:r>
              <a:rPr lang="en-US" dirty="0"/>
              <a:t>2023</a:t>
            </a:r>
          </a:p>
          <a:p>
            <a:pPr marL="800089" lvl="1" indent="-342900" fontAlgn="base"/>
            <a:r>
              <a:rPr lang="en-US" dirty="0"/>
              <a:t>Update Baseline calculations and specifications using new tools over next 1.5 years</a:t>
            </a:r>
          </a:p>
          <a:p>
            <a:pPr marL="800089" lvl="1" indent="-342900" fontAlgn="base"/>
            <a:r>
              <a:rPr lang="en-US" dirty="0"/>
              <a:t>Document Baseline for Feasibility Study costing exercise, June 2025 </a:t>
            </a:r>
          </a:p>
          <a:p>
            <a:pPr marL="800089" lvl="1" indent="-342900" fontAlgn="base"/>
            <a:r>
              <a:rPr lang="en-US" dirty="0"/>
              <a:t>Start Feasibility Study baseline documentation, June 2025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345EB6BF-BBEF-4F15-8A7D-119B7750A63A}"/>
              </a:ext>
            </a:extLst>
          </p:cNvPr>
          <p:cNvSpPr/>
          <p:nvPr/>
        </p:nvSpPr>
        <p:spPr>
          <a:xfrm>
            <a:off x="7797012" y="2914649"/>
            <a:ext cx="270163" cy="11640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85A4E0-ED5A-4D21-9A9C-5C84C915A6D4}"/>
              </a:ext>
            </a:extLst>
          </p:cNvPr>
          <p:cNvSpPr txBox="1"/>
          <p:nvPr/>
        </p:nvSpPr>
        <p:spPr>
          <a:xfrm>
            <a:off x="8157959" y="3327399"/>
            <a:ext cx="1672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Major Deliverable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43FC9E61-AE01-40C8-AEC3-0E242803683A}"/>
              </a:ext>
            </a:extLst>
          </p:cNvPr>
          <p:cNvSpPr/>
          <p:nvPr/>
        </p:nvSpPr>
        <p:spPr>
          <a:xfrm>
            <a:off x="6930736" y="1454727"/>
            <a:ext cx="103909" cy="7590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0A9D2-98D3-4C57-B6B4-A2C2980D84F5}"/>
              </a:ext>
            </a:extLst>
          </p:cNvPr>
          <p:cNvSpPr txBox="1"/>
          <p:nvPr/>
        </p:nvSpPr>
        <p:spPr>
          <a:xfrm>
            <a:off x="7159337" y="1663345"/>
            <a:ext cx="2325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Deliverable, January 2022</a:t>
            </a:r>
          </a:p>
        </p:txBody>
      </p:sp>
    </p:spTree>
    <p:extLst>
      <p:ext uri="{BB962C8B-B14F-4D97-AF65-F5344CB8AC3E}">
        <p14:creationId xmlns:p14="http://schemas.microsoft.com/office/powerpoint/2010/main" val="1565591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Suggested FCC-</a:t>
            </a:r>
            <a:r>
              <a:rPr lang="en-US" sz="2800" dirty="0" err="1"/>
              <a:t>hh</a:t>
            </a:r>
            <a:r>
              <a:rPr lang="en-US" sz="2800" dirty="0"/>
              <a:t>, Tech R&amp;D, and FCC-</a:t>
            </a:r>
            <a:r>
              <a:rPr lang="en-US" sz="2800" dirty="0" err="1"/>
              <a:t>ee</a:t>
            </a:r>
            <a:r>
              <a:rPr lang="en-US" sz="2800" dirty="0"/>
              <a:t> Injector/Booster Design Milestones &amp; Deliverables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10811933" cy="507466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Major milestones </a:t>
            </a:r>
            <a:r>
              <a:rPr lang="en-US" dirty="0" err="1"/>
              <a:t>FCChh</a:t>
            </a:r>
            <a:r>
              <a:rPr lang="en-US" dirty="0"/>
              <a:t> and </a:t>
            </a:r>
            <a:r>
              <a:rPr lang="en-US" dirty="0" err="1"/>
              <a:t>FCCee</a:t>
            </a:r>
            <a:r>
              <a:rPr lang="en-US" dirty="0"/>
              <a:t> Injector systems: </a:t>
            </a:r>
            <a:endParaRPr lang="en-US" b="1" dirty="0"/>
          </a:p>
          <a:p>
            <a:pPr marL="800089" lvl="1" indent="-342900" fontAlgn="base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parameter update December, 2021</a:t>
            </a:r>
          </a:p>
          <a:p>
            <a:pPr marL="800089" lvl="1" indent="-342900" fontAlgn="base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specification of RF Baseline configuration, December, 2021</a:t>
            </a:r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collider main optics configuration, June, 2022</a:t>
            </a:r>
          </a:p>
          <a:p>
            <a:pPr marL="800089" lvl="1" indent="-342900" fontAlgn="base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civil infrastructure requirements, September 2022</a:t>
            </a:r>
          </a:p>
          <a:p>
            <a:pPr marL="800089" lvl="1" indent="-342900" fontAlgn="base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injection/extraction optics, December, 2022</a:t>
            </a:r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Prioritize technical R&amp;D items, March, 2022 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Reviewed regularly </a:t>
            </a:r>
            <a:r>
              <a:rPr lang="en-US" dirty="0">
                <a:sym typeface="Wingdings" panose="05000000000000000000" pitchFamily="2" charset="2"/>
              </a:rPr>
              <a:t> list of deliverables</a:t>
            </a:r>
          </a:p>
          <a:p>
            <a:pPr marL="800089" lvl="1" indent="-342900" fontAlgn="base"/>
            <a:r>
              <a:rPr lang="en-US" dirty="0">
                <a:sym typeface="Wingdings" panose="05000000000000000000" pitchFamily="2" charset="2"/>
              </a:rPr>
              <a:t>Technical R&amp;D having many parallel programs with established milestones</a:t>
            </a:r>
            <a:endParaRPr lang="en-US" dirty="0"/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Booster parameter update, December, 2021</a:t>
            </a:r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Booster optics update with main ring injection, June 2022</a:t>
            </a:r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Tunnel cross-section, June 2022 (with main ring)</a:t>
            </a:r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Pre-Injector update, June 2022</a:t>
            </a:r>
          </a:p>
          <a:p>
            <a:pPr marL="800089" lvl="1" indent="-342900" fontAlgn="base"/>
            <a:r>
              <a:rPr lang="en-US" dirty="0" err="1"/>
              <a:t>FCCee</a:t>
            </a:r>
            <a:r>
              <a:rPr lang="en-US" dirty="0"/>
              <a:t> Booster </a:t>
            </a:r>
            <a:r>
              <a:rPr lang="en-US" dirty="0">
                <a:sym typeface="Wingdings" panose="05000000000000000000" pitchFamily="2" charset="2"/>
              </a:rPr>
              <a:t> Main ring injection, September 2022</a:t>
            </a:r>
            <a:endParaRPr lang="en-US" dirty="0"/>
          </a:p>
          <a:p>
            <a:pPr marL="800089" lvl="1" indent="-342900" fontAlgn="base"/>
            <a:endParaRPr lang="en-US" dirty="0"/>
          </a:p>
          <a:p>
            <a:pPr marL="800089" lvl="1" indent="-342900" fontAlgn="base"/>
            <a:r>
              <a:rPr lang="en-US" dirty="0"/>
              <a:t>Document baseline for costing exercise, December 2022</a:t>
            </a:r>
          </a:p>
          <a:p>
            <a:pPr marL="800089" lvl="1" indent="-342900" fontAlgn="base"/>
            <a:r>
              <a:rPr lang="en-US" dirty="0"/>
              <a:t>Parameters Iteration, June 2023</a:t>
            </a:r>
          </a:p>
          <a:p>
            <a:pPr marL="800089" lvl="1" indent="-342900" fontAlgn="base"/>
            <a:r>
              <a:rPr lang="en-US" dirty="0"/>
              <a:t>Start Feasibility Study baseline documentation, June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8A9212-1A90-4A92-8BAD-99C4E4D3DEC1}"/>
              </a:ext>
            </a:extLst>
          </p:cNvPr>
          <p:cNvSpPr txBox="1"/>
          <p:nvPr/>
        </p:nvSpPr>
        <p:spPr>
          <a:xfrm>
            <a:off x="8540034" y="1589702"/>
            <a:ext cx="2266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May be early winter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0282D832-F042-4B3C-B721-253E7F3B7DC7}"/>
              </a:ext>
            </a:extLst>
          </p:cNvPr>
          <p:cNvSpPr/>
          <p:nvPr/>
        </p:nvSpPr>
        <p:spPr>
          <a:xfrm>
            <a:off x="8037096" y="1494983"/>
            <a:ext cx="336884" cy="5895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50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Agenda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5" y="1148071"/>
            <a:ext cx="7732044" cy="57099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530" y="1156499"/>
            <a:ext cx="5676900" cy="38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70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BA2C3E-418D-4B06-8FC0-9E02847FF1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070F1-139C-4775-B139-81DCDDFC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Summary</a:t>
            </a:r>
            <a:endParaRPr lang="en-US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0E227E-7266-4E69-AD7B-9819381A234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11237176" cy="491413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will address the Higgs/EW physics that has been </a:t>
            </a:r>
            <a:r>
              <a:rPr lang="en-US" dirty="0"/>
              <a:t>endorsed worldwide </a:t>
            </a:r>
            <a:r>
              <a:rPr lang="en-US" dirty="0" smtClean="0"/>
              <a:t>and is very a </a:t>
            </a:r>
            <a:r>
              <a:rPr lang="en-US" dirty="0"/>
              <a:t>strong candidate as the next large accelerator </a:t>
            </a:r>
            <a:r>
              <a:rPr lang="en-US" dirty="0" smtClean="0"/>
              <a:t>in </a:t>
            </a:r>
            <a:r>
              <a:rPr lang="en-US" dirty="0"/>
              <a:t>particle </a:t>
            </a:r>
            <a:r>
              <a:rPr lang="en-US" dirty="0" smtClean="0"/>
              <a:t>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accelerator will operate in a new regime with very high luminosity at high energy (a merger of the </a:t>
            </a:r>
            <a:r>
              <a:rPr lang="en-US" dirty="0" smtClean="0"/>
              <a:t>B-factories </a:t>
            </a:r>
            <a:r>
              <a:rPr lang="en-US" dirty="0"/>
              <a:t>and LEP) with new physics 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Detailed studies are beginning to understand the placement, infrastructure, and civil engineering as well as the beam physics and accelerator components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Very exciting time with lots to do to define this new collider!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9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Goals for the FCC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The FCC CDR was developed for the 2020 European Strategy (ESPP)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Now push the design further with detailed placement options to a pre-TDR level for the next ESPP in 2026. 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Focus on the FCC-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 to address Z, W, Higgs, and t-</a:t>
            </a:r>
            <a:r>
              <a:rPr lang="en-US" dirty="0" err="1" smtClean="0">
                <a:sym typeface="Wingdings" panose="05000000000000000000" pitchFamily="2" charset="2"/>
              </a:rPr>
              <a:t>tbar</a:t>
            </a:r>
            <a:r>
              <a:rPr lang="en-US" dirty="0" smtClean="0">
                <a:sym typeface="Wingdings" panose="05000000000000000000" pitchFamily="2" charset="2"/>
              </a:rPr>
              <a:t> before an FCC-</a:t>
            </a:r>
            <a:r>
              <a:rPr lang="en-US" dirty="0" err="1" smtClean="0">
                <a:sym typeface="Wingdings" panose="05000000000000000000" pitchFamily="2" charset="2"/>
              </a:rPr>
              <a:t>hh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057" y="2998743"/>
            <a:ext cx="8567057" cy="370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28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FCC-</a:t>
            </a:r>
            <a:r>
              <a:rPr lang="en-US" sz="2800" dirty="0" err="1" smtClean="0"/>
              <a:t>ee</a:t>
            </a:r>
            <a:r>
              <a:rPr lang="en-US" sz="2800" dirty="0" smtClean="0"/>
              <a:t> Design Study Contacts</a:t>
            </a:r>
            <a:endParaRPr lang="en-US" sz="28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743176" y="1015712"/>
            <a:ext cx="10144021" cy="580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9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751" y="145575"/>
            <a:ext cx="11376025" cy="1115085"/>
          </a:xfrm>
        </p:spPr>
        <p:txBody>
          <a:bodyPr>
            <a:normAutofit/>
          </a:bodyPr>
          <a:lstStyle/>
          <a:p>
            <a:r>
              <a:rPr lang="en-US" dirty="0"/>
              <a:t>FCC FS overall timeline and main deliverables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498149"/>
            <a:ext cx="668565" cy="25069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450446" y="6433206"/>
            <a:ext cx="657222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Michael Benedikt | Deliverables and timeline of the FCC Feasibility Study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6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D0196CFC-ABCA-41D9-9678-39EF8950D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46" y="712624"/>
            <a:ext cx="10854967" cy="375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6BD1D2-E6A9-4A82-AA5B-592A7A036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7" y="4532631"/>
            <a:ext cx="10692233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Pre-decision on placement of the ring (geology, surface areas, etc.): mid-2022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High-risk area site investigations for selected placement: mid-2023 to mid-2025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Design update for preferred placement scenario: mid-2023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 coherence review across all work packages: mid-2023 </a:t>
            </a: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(FS mid-term review)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Cost reviews with external expert review committee: 2023 and 2025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CF6FCA-5DA8-4A70-9552-B411FC1D0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10" y="1674533"/>
            <a:ext cx="5229579" cy="248471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1F863C-BC6A-4E30-A859-535CDFA53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75" y="3711135"/>
            <a:ext cx="5212138" cy="248471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B6E3FA-7F00-4705-A85C-54F9991D4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67" y="1907266"/>
            <a:ext cx="5225022" cy="230145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E3AA3-A708-4391-B5B6-7B16ACD26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209" y="3038009"/>
            <a:ext cx="5225022" cy="230145"/>
          </a:xfrm>
          <a:prstGeom prst="rect">
            <a:avLst/>
          </a:prstGeom>
          <a:solidFill>
            <a:srgbClr val="F3BFAD">
              <a:alpha val="30196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25C7DC-0EFF-409B-88C1-FAB8EDABB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02" y="2806804"/>
            <a:ext cx="5229578" cy="231205"/>
          </a:xfrm>
          <a:prstGeom prst="rect">
            <a:avLst/>
          </a:prstGeom>
          <a:solidFill>
            <a:srgbClr val="73A0FF">
              <a:alpha val="30196"/>
            </a:srgbClr>
          </a:solidFill>
          <a:ln w="12700" algn="ctr">
            <a:solidFill>
              <a:srgbClr val="0432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2400286-CE69-46E1-99B8-36DFBAF5F2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64322" y="611026"/>
            <a:ext cx="0" cy="3999074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E1A025D-72F4-4973-8FF0-162814CE4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609" y="3952428"/>
            <a:ext cx="5229578" cy="231205"/>
          </a:xfrm>
          <a:prstGeom prst="rect">
            <a:avLst/>
          </a:prstGeom>
          <a:solidFill>
            <a:srgbClr val="73A0FF">
              <a:alpha val="30196"/>
            </a:srgbClr>
          </a:solidFill>
          <a:ln w="12700" algn="ctr">
            <a:solidFill>
              <a:srgbClr val="0432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alt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2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Accelerator </a:t>
            </a:r>
            <a:r>
              <a:rPr lang="en-US" sz="2800" dirty="0" smtClean="0"/>
              <a:t>Development Goals </a:t>
            </a:r>
            <a:r>
              <a:rPr lang="en-US" sz="2800" dirty="0"/>
              <a:t>and Timeline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1243587"/>
            <a:ext cx="10811933" cy="5374927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Self-consistent Baseline configuration for Feasibility Study by end of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Support mid-term and final costing exercises in June 2023 and December 2025</a:t>
            </a:r>
          </a:p>
          <a:p>
            <a:pPr marL="800089" lvl="1" indent="-342900"/>
            <a:r>
              <a:rPr lang="en-US" dirty="0"/>
              <a:t>Complete beam optics aligned to the present tunnel placement and initial component specification by January 2023 to allow cost development through May 2023 </a:t>
            </a:r>
            <a:r>
              <a:rPr lang="en-US" b="1" dirty="0"/>
              <a:t>for mid-term FCC review in June 2023</a:t>
            </a:r>
            <a:r>
              <a:rPr lang="en-US" dirty="0"/>
              <a:t> </a:t>
            </a:r>
          </a:p>
          <a:p>
            <a:pPr marL="1033446" lvl="2" indent="-342900"/>
            <a:r>
              <a:rPr lang="en-US" dirty="0"/>
              <a:t>Optics specifications with correction elements, RF, collimation and injection systems</a:t>
            </a:r>
          </a:p>
          <a:p>
            <a:pPr marL="1033446" lvl="2" indent="-342900"/>
            <a:r>
              <a:rPr lang="en-US" dirty="0"/>
              <a:t>Beam dynamics calculations to include initial studies: tuning and correction; dynamic aperture with errors; beam-beam with errors; collective effects.</a:t>
            </a:r>
          </a:p>
          <a:p>
            <a:pPr marL="1033446" lvl="2" indent="-342900"/>
            <a:r>
              <a:rPr lang="en-US" dirty="0" err="1"/>
              <a:t>FCCee</a:t>
            </a:r>
            <a:r>
              <a:rPr lang="en-US" dirty="0"/>
              <a:t> Injector and Booster optics and layouts completed with tradeoff studies documented</a:t>
            </a:r>
          </a:p>
          <a:p>
            <a:pPr marL="1033446" lvl="2" indent="-342900"/>
            <a:r>
              <a:rPr lang="en-US" dirty="0" err="1"/>
              <a:t>FCChh</a:t>
            </a:r>
            <a:r>
              <a:rPr lang="en-US" dirty="0"/>
              <a:t> optics layout in consistent layout</a:t>
            </a:r>
          </a:p>
          <a:p>
            <a:pPr marL="1033446" lvl="2" indent="-342900"/>
            <a:r>
              <a:rPr lang="en-US" dirty="0"/>
              <a:t>Technology R&amp;D specification with milestones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Iterate to support the Feasibility Study costing exercise from January 2025 through December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32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FCC Accelerator Status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Placement updated with slightly smaller footprint (91 km) and 8 accesses</a:t>
            </a:r>
          </a:p>
          <a:p>
            <a:r>
              <a:rPr lang="en-US" dirty="0" smtClean="0"/>
              <a:t>Updating main ring optics for 4 IPs with new placement for 4 energies</a:t>
            </a:r>
          </a:p>
          <a:p>
            <a:r>
              <a:rPr lang="en-US" dirty="0" smtClean="0"/>
              <a:t>Selected baseline high-level parameters (mostly)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Working on MDI, RF layout, collimation, and injection/extraction</a:t>
            </a:r>
          </a:p>
          <a:p>
            <a:r>
              <a:rPr lang="en-US" dirty="0" smtClean="0"/>
              <a:t>	Many outstanding physics and tuning questions</a:t>
            </a:r>
          </a:p>
          <a:p>
            <a:r>
              <a:rPr lang="en-US" dirty="0" smtClean="0"/>
              <a:t>Developing Booster and Injector configurations</a:t>
            </a:r>
          </a:p>
          <a:p>
            <a:r>
              <a:rPr lang="en-US" dirty="0" smtClean="0"/>
              <a:t>Working to ensure compatibility with FCC-</a:t>
            </a:r>
            <a:r>
              <a:rPr lang="en-US" dirty="0" err="1" smtClean="0"/>
              <a:t>hh</a:t>
            </a:r>
            <a:endParaRPr lang="en-US" dirty="0" smtClean="0"/>
          </a:p>
          <a:p>
            <a:r>
              <a:rPr lang="en-US" dirty="0" smtClean="0"/>
              <a:t>Technical R&amp;D program is beginning to prioritize tasks</a:t>
            </a:r>
          </a:p>
          <a:p>
            <a:r>
              <a:rPr lang="en-US" dirty="0" smtClean="0"/>
              <a:t>Energy calibration and polarization studies beginning</a:t>
            </a:r>
          </a:p>
          <a:p>
            <a:r>
              <a:rPr lang="en-US" dirty="0" smtClean="0"/>
              <a:t>Need to develop tools and simulations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8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719E9D-F81E-0744-A714-982C67E4207F}"/>
              </a:ext>
            </a:extLst>
          </p:cNvPr>
          <p:cNvSpPr/>
          <p:nvPr/>
        </p:nvSpPr>
        <p:spPr>
          <a:xfrm rot="9010095">
            <a:off x="3252971" y="3457521"/>
            <a:ext cx="457925" cy="273771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B113B-1B66-5B46-8D37-A4F5BCC92F0F}"/>
              </a:ext>
            </a:extLst>
          </p:cNvPr>
          <p:cNvSpPr txBox="1"/>
          <p:nvPr/>
        </p:nvSpPr>
        <p:spPr>
          <a:xfrm>
            <a:off x="263252" y="5316083"/>
            <a:ext cx="1805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Vuache limestone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faults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06B2DC-1AA7-054D-A3D7-100C5B4E637F}"/>
              </a:ext>
            </a:extLst>
          </p:cNvPr>
          <p:cNvSpPr txBox="1"/>
          <p:nvPr/>
        </p:nvSpPr>
        <p:spPr>
          <a:xfrm>
            <a:off x="833221" y="1444986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Jura limestone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91EB3-B726-D349-8500-BAD631E8A181}"/>
              </a:ext>
            </a:extLst>
          </p:cNvPr>
          <p:cNvSpPr txBox="1"/>
          <p:nvPr/>
        </p:nvSpPr>
        <p:spPr>
          <a:xfrm>
            <a:off x="9602836" y="4705365"/>
            <a:ext cx="2577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mountains (900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north of Fillière river valley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954FC8-7031-E645-975D-BE17E42BAA80}"/>
              </a:ext>
            </a:extLst>
          </p:cNvPr>
          <p:cNvSpPr/>
          <p:nvPr/>
        </p:nvSpPr>
        <p:spPr>
          <a:xfrm rot="5400000">
            <a:off x="8143100" y="4624530"/>
            <a:ext cx="1096056" cy="2127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A0C044-3E4B-4F4C-82DA-5715EE7E4CEF}"/>
              </a:ext>
            </a:extLst>
          </p:cNvPr>
          <p:cNvSpPr txBox="1"/>
          <p:nvPr/>
        </p:nvSpPr>
        <p:spPr>
          <a:xfrm>
            <a:off x="5046937" y="3713439"/>
            <a:ext cx="2122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natural zones without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developed access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4CEB3CF-212F-4344-96F3-557B3FB4A540}"/>
              </a:ext>
            </a:extLst>
          </p:cNvPr>
          <p:cNvSpPr/>
          <p:nvPr/>
        </p:nvSpPr>
        <p:spPr>
          <a:xfrm rot="6490403">
            <a:off x="6326231" y="6338519"/>
            <a:ext cx="721596" cy="19481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7AD450-A233-634A-893E-5D421D2508EF}"/>
              </a:ext>
            </a:extLst>
          </p:cNvPr>
          <p:cNvSpPr/>
          <p:nvPr/>
        </p:nvSpPr>
        <p:spPr>
          <a:xfrm rot="793433">
            <a:off x="7082277" y="6047512"/>
            <a:ext cx="879403" cy="2606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358F86-3DBF-9240-BD62-B485EF364A70}"/>
              </a:ext>
            </a:extLst>
          </p:cNvPr>
          <p:cNvCxnSpPr>
            <a:cxnSpLocks/>
          </p:cNvCxnSpPr>
          <p:nvPr/>
        </p:nvCxnSpPr>
        <p:spPr>
          <a:xfrm>
            <a:off x="6618328" y="4598049"/>
            <a:ext cx="99971" cy="1787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73B330-F6D7-9949-A467-4068DD6B83A8}"/>
              </a:ext>
            </a:extLst>
          </p:cNvPr>
          <p:cNvCxnSpPr>
            <a:cxnSpLocks/>
          </p:cNvCxnSpPr>
          <p:nvPr/>
        </p:nvCxnSpPr>
        <p:spPr>
          <a:xfrm>
            <a:off x="6648942" y="4598050"/>
            <a:ext cx="819940" cy="1569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5C645-152E-2F46-8191-B24BE7F823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339170" y="4997753"/>
            <a:ext cx="1263666" cy="88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154D9D-890F-A847-9E54-2F8F9127C2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068939" y="4826378"/>
            <a:ext cx="1493943" cy="782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0DFBA57-3CED-2340-AFE8-BB9A59360979}"/>
              </a:ext>
            </a:extLst>
          </p:cNvPr>
          <p:cNvSpPr/>
          <p:nvPr/>
        </p:nvSpPr>
        <p:spPr>
          <a:xfrm rot="2339663">
            <a:off x="3329032" y="148493"/>
            <a:ext cx="752840" cy="336081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8AEB01-ED58-444B-9F8B-95E90C47CC5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351585" y="1614263"/>
            <a:ext cx="1297268" cy="2146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C520E1-26DE-D545-BFDA-928BE2293123}"/>
              </a:ext>
            </a:extLst>
          </p:cNvPr>
          <p:cNvSpPr txBox="1"/>
          <p:nvPr/>
        </p:nvSpPr>
        <p:spPr>
          <a:xfrm>
            <a:off x="-151188" y="3156342"/>
            <a:ext cx="2727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nown water reservoirs 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nature in 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(legal + technical reasons)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071EE09-E6F8-6340-9205-F4889002D7FB}"/>
              </a:ext>
            </a:extLst>
          </p:cNvPr>
          <p:cNvSpPr/>
          <p:nvPr/>
        </p:nvSpPr>
        <p:spPr>
          <a:xfrm rot="5002255">
            <a:off x="3824119" y="2532501"/>
            <a:ext cx="317085" cy="172169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A595DB-950E-5548-9ADD-080E0AEB0AD5}"/>
              </a:ext>
            </a:extLst>
          </p:cNvPr>
          <p:cNvCxnSpPr>
            <a:cxnSpLocks/>
          </p:cNvCxnSpPr>
          <p:nvPr/>
        </p:nvCxnSpPr>
        <p:spPr>
          <a:xfrm flipV="1">
            <a:off x="2575840" y="3428626"/>
            <a:ext cx="1183125" cy="3157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299AB5C-122D-E84E-A889-92214AC3EBB0}"/>
              </a:ext>
            </a:extLst>
          </p:cNvPr>
          <p:cNvSpPr/>
          <p:nvPr/>
        </p:nvSpPr>
        <p:spPr>
          <a:xfrm rot="20123182">
            <a:off x="4252846" y="1878443"/>
            <a:ext cx="317085" cy="75558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812B692-EFA2-9345-B5B9-677890E6FEDB}"/>
              </a:ext>
            </a:extLst>
          </p:cNvPr>
          <p:cNvCxnSpPr>
            <a:cxnSpLocks/>
          </p:cNvCxnSpPr>
          <p:nvPr/>
        </p:nvCxnSpPr>
        <p:spPr>
          <a:xfrm flipV="1">
            <a:off x="2602367" y="2389102"/>
            <a:ext cx="1881116" cy="12224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B5363CBF-0833-AF41-8B7F-4D71361D9E03}"/>
              </a:ext>
            </a:extLst>
          </p:cNvPr>
          <p:cNvSpPr/>
          <p:nvPr/>
        </p:nvSpPr>
        <p:spPr>
          <a:xfrm rot="4308187">
            <a:off x="5338479" y="960402"/>
            <a:ext cx="372197" cy="108066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DB52B90-2F5E-304C-ABB0-6D1015AE4ADE}"/>
              </a:ext>
            </a:extLst>
          </p:cNvPr>
          <p:cNvSpPr/>
          <p:nvPr/>
        </p:nvSpPr>
        <p:spPr>
          <a:xfrm rot="2057872">
            <a:off x="5894946" y="544389"/>
            <a:ext cx="195017" cy="74794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9E1CE9D-A405-FA42-A560-69AE4A164577}"/>
              </a:ext>
            </a:extLst>
          </p:cNvPr>
          <p:cNvCxnSpPr>
            <a:cxnSpLocks/>
          </p:cNvCxnSpPr>
          <p:nvPr/>
        </p:nvCxnSpPr>
        <p:spPr>
          <a:xfrm flipV="1">
            <a:off x="2590946" y="1036871"/>
            <a:ext cx="3350477" cy="2391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2C9A354-32C5-4649-93D7-CD7C3D32D902}"/>
              </a:ext>
            </a:extLst>
          </p:cNvPr>
          <p:cNvCxnSpPr>
            <a:cxnSpLocks/>
          </p:cNvCxnSpPr>
          <p:nvPr/>
        </p:nvCxnSpPr>
        <p:spPr>
          <a:xfrm flipV="1">
            <a:off x="2575840" y="1496361"/>
            <a:ext cx="2826877" cy="1970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71CFEB0-E628-9B48-8570-4B93172A9B57}"/>
              </a:ext>
            </a:extLst>
          </p:cNvPr>
          <p:cNvSpPr/>
          <p:nvPr/>
        </p:nvSpPr>
        <p:spPr>
          <a:xfrm rot="7028562">
            <a:off x="7256780" y="1295138"/>
            <a:ext cx="793169" cy="1738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FCF1C1-44FE-5640-8C29-EC71136EC0EA}"/>
              </a:ext>
            </a:extLst>
          </p:cNvPr>
          <p:cNvSpPr/>
          <p:nvPr/>
        </p:nvSpPr>
        <p:spPr>
          <a:xfrm rot="3005362">
            <a:off x="8501880" y="4544388"/>
            <a:ext cx="678875" cy="27084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2B059D-C28D-7947-A706-C97459090568}"/>
              </a:ext>
            </a:extLst>
          </p:cNvPr>
          <p:cNvSpPr txBox="1"/>
          <p:nvPr/>
        </p:nvSpPr>
        <p:spPr>
          <a:xfrm>
            <a:off x="9469299" y="2312358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2D4E18-7C24-5C43-9913-C0D6887FB68B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8041457" y="2388973"/>
            <a:ext cx="1427842" cy="2157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5F47C69-59FD-F34D-B5E8-CDDEB14583F6}"/>
              </a:ext>
            </a:extLst>
          </p:cNvPr>
          <p:cNvSpPr txBox="1"/>
          <p:nvPr/>
        </p:nvSpPr>
        <p:spPr>
          <a:xfrm>
            <a:off x="8901716" y="1052295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Strict landscape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re-naturalization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B5682F5-CC69-9348-BC23-4FDD0397E13E}"/>
              </a:ext>
            </a:extLst>
          </p:cNvPr>
          <p:cNvSpPr/>
          <p:nvPr/>
        </p:nvSpPr>
        <p:spPr>
          <a:xfrm rot="6552795">
            <a:off x="7688277" y="751781"/>
            <a:ext cx="479404" cy="109935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1B33FC-B0D2-FE49-B119-06E31FA9F33C}"/>
              </a:ext>
            </a:extLst>
          </p:cNvPr>
          <p:cNvCxnSpPr>
            <a:cxnSpLocks/>
            <a:stCxn id="73" idx="1"/>
          </p:cNvCxnSpPr>
          <p:nvPr/>
        </p:nvCxnSpPr>
        <p:spPr>
          <a:xfrm flipH="1" flipV="1">
            <a:off x="7872328" y="1307494"/>
            <a:ext cx="1029388" cy="37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A8B5E68C-7841-F247-8C71-581CCE4E3129}"/>
              </a:ext>
            </a:extLst>
          </p:cNvPr>
          <p:cNvSpPr/>
          <p:nvPr/>
        </p:nvSpPr>
        <p:spPr>
          <a:xfrm rot="7028562">
            <a:off x="7080013" y="1078307"/>
            <a:ext cx="412727" cy="68394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443660-1F96-7048-A85A-09597C747F27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7236423" y="1444859"/>
            <a:ext cx="2232876" cy="1159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CBA5E7D-CAC0-1541-ADBE-040E241D47C0}"/>
              </a:ext>
            </a:extLst>
          </p:cNvPr>
          <p:cNvSpPr txBox="1"/>
          <p:nvPr/>
        </p:nvSpPr>
        <p:spPr>
          <a:xfrm>
            <a:off x="5143295" y="2466384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66BD70-26A5-A94F-9B6E-FFF8B9329C9F}"/>
              </a:ext>
            </a:extLst>
          </p:cNvPr>
          <p:cNvSpPr/>
          <p:nvPr/>
        </p:nvSpPr>
        <p:spPr>
          <a:xfrm rot="1137595">
            <a:off x="6126787" y="508479"/>
            <a:ext cx="340787" cy="139667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238A25-53DD-9747-BDBC-97EEFD2AE173}"/>
              </a:ext>
            </a:extLst>
          </p:cNvPr>
          <p:cNvCxnSpPr>
            <a:cxnSpLocks/>
          </p:cNvCxnSpPr>
          <p:nvPr/>
        </p:nvCxnSpPr>
        <p:spPr>
          <a:xfrm flipV="1">
            <a:off x="6023422" y="1434736"/>
            <a:ext cx="167957" cy="1014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C8617C9-4A68-2044-BCF9-9AD9888CDA7E}"/>
              </a:ext>
            </a:extLst>
          </p:cNvPr>
          <p:cNvSpPr/>
          <p:nvPr/>
        </p:nvSpPr>
        <p:spPr>
          <a:xfrm rot="3501383">
            <a:off x="4806839" y="1608426"/>
            <a:ext cx="353067" cy="86445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5BBEE4E-43CB-BB4F-8210-A1B959663ADA}"/>
              </a:ext>
            </a:extLst>
          </p:cNvPr>
          <p:cNvSpPr/>
          <p:nvPr/>
        </p:nvSpPr>
        <p:spPr>
          <a:xfrm rot="6136446">
            <a:off x="5131949" y="4912258"/>
            <a:ext cx="1434783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B7BDD4-ED5B-EC4E-8839-0DECC6FA4C41}"/>
              </a:ext>
            </a:extLst>
          </p:cNvPr>
          <p:cNvSpPr txBox="1"/>
          <p:nvPr/>
        </p:nvSpPr>
        <p:spPr>
          <a:xfrm>
            <a:off x="2667543" y="5908143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altitudes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115B6CE-FD9C-1F42-9223-A535D18C42C7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4092933" y="5316086"/>
            <a:ext cx="1774084" cy="761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6FE4E25-85EF-7042-9928-C7146D48A240}"/>
              </a:ext>
            </a:extLst>
          </p:cNvPr>
          <p:cNvSpPr txBox="1"/>
          <p:nvPr/>
        </p:nvSpPr>
        <p:spPr>
          <a:xfrm>
            <a:off x="9806344" y="5761089"/>
            <a:ext cx="2369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Likely major opposition: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local urbanistic planning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or traffic calming &amp;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ature protection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24C707EE-5EF3-7647-BD73-B11475F07A26}"/>
              </a:ext>
            </a:extLst>
          </p:cNvPr>
          <p:cNvSpPr/>
          <p:nvPr/>
        </p:nvSpPr>
        <p:spPr>
          <a:xfrm rot="5779614">
            <a:off x="8090093" y="6110258"/>
            <a:ext cx="277195" cy="54631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3E7DD21-5A8F-F04A-B36B-60B858F58E5F}"/>
              </a:ext>
            </a:extLst>
          </p:cNvPr>
          <p:cNvCxnSpPr>
            <a:cxnSpLocks/>
          </p:cNvCxnSpPr>
          <p:nvPr/>
        </p:nvCxnSpPr>
        <p:spPr>
          <a:xfrm flipH="1" flipV="1">
            <a:off x="8284855" y="6385105"/>
            <a:ext cx="1734101" cy="202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2AF96BB0-6F78-5541-9C3F-42A7878C936F}"/>
              </a:ext>
            </a:extLst>
          </p:cNvPr>
          <p:cNvSpPr/>
          <p:nvPr/>
        </p:nvSpPr>
        <p:spPr>
          <a:xfrm rot="3422671">
            <a:off x="6848434" y="4724207"/>
            <a:ext cx="340431" cy="155393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EEEEBE-EEEF-8E43-8CC3-2E1E7D762471}"/>
              </a:ext>
            </a:extLst>
          </p:cNvPr>
          <p:cNvSpPr txBox="1"/>
          <p:nvPr/>
        </p:nvSpPr>
        <p:spPr>
          <a:xfrm>
            <a:off x="5878916" y="2948154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Clustered residential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areas and farm areas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972B1D2-ADBA-5B44-8635-97F37D6C5658}"/>
              </a:ext>
            </a:extLst>
          </p:cNvPr>
          <p:cNvCxnSpPr>
            <a:cxnSpLocks/>
          </p:cNvCxnSpPr>
          <p:nvPr/>
        </p:nvCxnSpPr>
        <p:spPr>
          <a:xfrm flipH="1">
            <a:off x="7142191" y="3563707"/>
            <a:ext cx="146011" cy="1869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50B587D2-0CBE-C44A-8C41-5E30D107FE2E}"/>
              </a:ext>
            </a:extLst>
          </p:cNvPr>
          <p:cNvSpPr/>
          <p:nvPr/>
        </p:nvSpPr>
        <p:spPr>
          <a:xfrm rot="3189308">
            <a:off x="7516521" y="4263123"/>
            <a:ext cx="844705" cy="7142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E63D4DA-D65D-0341-AE96-197E1EC81B09}"/>
              </a:ext>
            </a:extLst>
          </p:cNvPr>
          <p:cNvSpPr txBox="1"/>
          <p:nvPr/>
        </p:nvSpPr>
        <p:spPr>
          <a:xfrm>
            <a:off x="9847865" y="290099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Terrain difficult to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access and water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reservoirs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4E05669-D3EA-4F42-A897-A782906980A1}"/>
              </a:ext>
            </a:extLst>
          </p:cNvPr>
          <p:cNvCxnSpPr>
            <a:cxnSpLocks/>
          </p:cNvCxnSpPr>
          <p:nvPr/>
        </p:nvCxnSpPr>
        <p:spPr>
          <a:xfrm flipH="1">
            <a:off x="8042128" y="3619003"/>
            <a:ext cx="1842779" cy="1092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2BE50B7-BF83-F348-A494-8F9A75B2A14A}"/>
              </a:ext>
            </a:extLst>
          </p:cNvPr>
          <p:cNvSpPr/>
          <p:nvPr/>
        </p:nvSpPr>
        <p:spPr>
          <a:xfrm rot="5002255">
            <a:off x="3659537" y="3666437"/>
            <a:ext cx="481633" cy="22848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D013474-FD0F-3243-83C6-5201F557DBB2}"/>
              </a:ext>
            </a:extLst>
          </p:cNvPr>
          <p:cNvCxnSpPr>
            <a:cxnSpLocks/>
          </p:cNvCxnSpPr>
          <p:nvPr/>
        </p:nvCxnSpPr>
        <p:spPr>
          <a:xfrm flipV="1">
            <a:off x="2710993" y="3805607"/>
            <a:ext cx="1280507" cy="639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8A417D9-F24E-D540-B650-7CBFB99E2BA1}"/>
              </a:ext>
            </a:extLst>
          </p:cNvPr>
          <p:cNvSpPr txBox="1"/>
          <p:nvPr/>
        </p:nvSpPr>
        <p:spPr>
          <a:xfrm>
            <a:off x="51634" y="4142743"/>
            <a:ext cx="2738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andscape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altitudes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18E12F1F-7DB3-D543-846B-4527AA7988F0}"/>
              </a:ext>
            </a:extLst>
          </p:cNvPr>
          <p:cNvSpPr/>
          <p:nvPr/>
        </p:nvSpPr>
        <p:spPr>
          <a:xfrm rot="3996664">
            <a:off x="8511428" y="3284078"/>
            <a:ext cx="1320440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EDA0236-8BD9-B146-B1EF-62BAACD6BF36}"/>
              </a:ext>
            </a:extLst>
          </p:cNvPr>
          <p:cNvCxnSpPr>
            <a:cxnSpLocks/>
          </p:cNvCxnSpPr>
          <p:nvPr/>
        </p:nvCxnSpPr>
        <p:spPr>
          <a:xfrm flipH="1">
            <a:off x="8724381" y="4101075"/>
            <a:ext cx="1260659" cy="516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F5A042C-3C5A-8148-A636-5D4A0CF7D5CB}"/>
              </a:ext>
            </a:extLst>
          </p:cNvPr>
          <p:cNvSpPr/>
          <p:nvPr/>
        </p:nvSpPr>
        <p:spPr>
          <a:xfrm rot="1236239">
            <a:off x="8246167" y="2699271"/>
            <a:ext cx="485287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9BCBA51-52EE-E44A-85DE-8C7F1F8CBC80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445617" y="2604746"/>
            <a:ext cx="1023682" cy="230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C322DD2C-960A-DF49-B1B0-6BB7DED02DC2}"/>
              </a:ext>
            </a:extLst>
          </p:cNvPr>
          <p:cNvSpPr/>
          <p:nvPr/>
        </p:nvSpPr>
        <p:spPr>
          <a:xfrm rot="3501383">
            <a:off x="4559204" y="1213605"/>
            <a:ext cx="248368" cy="79467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3046855" y="489514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Discouraged due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to likely oppositions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1BFE2DB-51E9-0E48-8893-F8B0B4B97BBF}"/>
              </a:ext>
            </a:extLst>
          </p:cNvPr>
          <p:cNvCxnSpPr>
            <a:cxnSpLocks/>
          </p:cNvCxnSpPr>
          <p:nvPr/>
        </p:nvCxnSpPr>
        <p:spPr>
          <a:xfrm>
            <a:off x="4077277" y="1123909"/>
            <a:ext cx="561168" cy="5224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4" name="Oval 133">
            <a:extLst>
              <a:ext uri="{FF2B5EF4-FFF2-40B4-BE49-F238E27FC236}">
                <a16:creationId xmlns:a16="http://schemas.microsoft.com/office/drawing/2014/main" id="{AB6F2E43-0E10-A44F-B74D-8E63430F3E94}"/>
              </a:ext>
            </a:extLst>
          </p:cNvPr>
          <p:cNvSpPr/>
          <p:nvPr/>
        </p:nvSpPr>
        <p:spPr>
          <a:xfrm rot="7028562">
            <a:off x="7428325" y="499722"/>
            <a:ext cx="267396" cy="49886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4A18E9F-CFED-8046-B694-18D1963D10A4}"/>
              </a:ext>
            </a:extLst>
          </p:cNvPr>
          <p:cNvSpPr txBox="1"/>
          <p:nvPr/>
        </p:nvSpPr>
        <p:spPr>
          <a:xfrm>
            <a:off x="9193837" y="479201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agriculture/nature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41AE6D4-2FC4-254F-9DE3-7A5429C35863}"/>
              </a:ext>
            </a:extLst>
          </p:cNvPr>
          <p:cNvCxnSpPr>
            <a:cxnSpLocks/>
          </p:cNvCxnSpPr>
          <p:nvPr/>
        </p:nvCxnSpPr>
        <p:spPr>
          <a:xfrm flipH="1" flipV="1">
            <a:off x="7458286" y="675904"/>
            <a:ext cx="1710249" cy="100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EA970367-FF20-4E4B-B3B3-9AD34365C0E9}"/>
              </a:ext>
            </a:extLst>
          </p:cNvPr>
          <p:cNvSpPr/>
          <p:nvPr/>
        </p:nvSpPr>
        <p:spPr>
          <a:xfrm rot="6202529">
            <a:off x="8185746" y="3612327"/>
            <a:ext cx="518905" cy="33552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6546FCC-F2B5-B640-8951-A573E40D6037}"/>
              </a:ext>
            </a:extLst>
          </p:cNvPr>
          <p:cNvCxnSpPr>
            <a:cxnSpLocks/>
          </p:cNvCxnSpPr>
          <p:nvPr/>
        </p:nvCxnSpPr>
        <p:spPr>
          <a:xfrm flipH="1">
            <a:off x="8457326" y="3544008"/>
            <a:ext cx="1427581" cy="2233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49E92C4C-5950-1248-ACAE-2C2592CC86BD}"/>
              </a:ext>
            </a:extLst>
          </p:cNvPr>
          <p:cNvSpPr/>
          <p:nvPr/>
        </p:nvSpPr>
        <p:spPr>
          <a:xfrm rot="7038725">
            <a:off x="8164511" y="3048124"/>
            <a:ext cx="344931" cy="50131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948087-0689-224F-936E-0E03384A271B}"/>
              </a:ext>
            </a:extLst>
          </p:cNvPr>
          <p:cNvCxnSpPr>
            <a:cxnSpLocks/>
          </p:cNvCxnSpPr>
          <p:nvPr/>
        </p:nvCxnSpPr>
        <p:spPr>
          <a:xfrm flipH="1">
            <a:off x="9090296" y="2756926"/>
            <a:ext cx="390712" cy="4820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BCC1C42-7599-404F-A61F-C2D03F10A1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298471" y="2604746"/>
            <a:ext cx="1170828" cy="732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F18DCAFF-3CB6-144C-B9EC-E93710D31519}"/>
              </a:ext>
            </a:extLst>
          </p:cNvPr>
          <p:cNvSpPr/>
          <p:nvPr/>
        </p:nvSpPr>
        <p:spPr>
          <a:xfrm rot="4923630">
            <a:off x="5682953" y="6457406"/>
            <a:ext cx="615556" cy="163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8237232-EF30-7746-A3AA-98812353A9FB}"/>
              </a:ext>
            </a:extLst>
          </p:cNvPr>
          <p:cNvSpPr txBox="1"/>
          <p:nvPr/>
        </p:nvSpPr>
        <p:spPr>
          <a:xfrm>
            <a:off x="2229257" y="6374816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populated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872CC0-5C80-B54C-B401-5C3E5B2E271D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4109900" y="6544093"/>
            <a:ext cx="1936800" cy="679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1CA74E22-182C-EC46-8390-02BDD7B7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" y="858828"/>
            <a:ext cx="2854345" cy="562168"/>
          </a:xfrm>
          <a:solidFill>
            <a:schemeClr val="bg1">
              <a:lumMod val="95000"/>
              <a:alpha val="65000"/>
            </a:schemeClr>
          </a:solidFill>
        </p:spPr>
        <p:txBody>
          <a:bodyPr anchor="ctr" anchorCtr="0"/>
          <a:lstStyle/>
          <a:p>
            <a:pPr algn="ctr"/>
            <a:r>
              <a:rPr lang="en-CH" dirty="0">
                <a:solidFill>
                  <a:srgbClr val="FF0000"/>
                </a:solidFill>
              </a:rPr>
              <a:t>Constraints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B7894D1-EAFC-F540-A335-9C68D3E7889B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EAF175-C1A6-EF48-8CF8-D92BF74AE6C7}"/>
              </a:ext>
            </a:extLst>
          </p:cNvPr>
          <p:cNvSpPr/>
          <p:nvPr/>
        </p:nvSpPr>
        <p:spPr>
          <a:xfrm rot="5651449">
            <a:off x="5629566" y="5215895"/>
            <a:ext cx="1169663" cy="28322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A517702-4EAF-BE4B-B796-5B827294CE83}"/>
              </a:ext>
            </a:extLst>
          </p:cNvPr>
          <p:cNvCxnSpPr>
            <a:cxnSpLocks/>
          </p:cNvCxnSpPr>
          <p:nvPr/>
        </p:nvCxnSpPr>
        <p:spPr>
          <a:xfrm flipH="1">
            <a:off x="6215207" y="4581591"/>
            <a:ext cx="351007" cy="975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0C1CC3F-FEE9-284C-A9BE-33820D0A9A8D}"/>
              </a:ext>
            </a:extLst>
          </p:cNvPr>
          <p:cNvSpPr/>
          <p:nvPr/>
        </p:nvSpPr>
        <p:spPr>
          <a:xfrm rot="2121393">
            <a:off x="4038318" y="2523408"/>
            <a:ext cx="222721" cy="6730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D7102DE-AA1D-E148-B886-BAAC26554162}"/>
              </a:ext>
            </a:extLst>
          </p:cNvPr>
          <p:cNvCxnSpPr>
            <a:cxnSpLocks/>
          </p:cNvCxnSpPr>
          <p:nvPr/>
        </p:nvCxnSpPr>
        <p:spPr>
          <a:xfrm flipV="1">
            <a:off x="2599314" y="2863879"/>
            <a:ext cx="1587807" cy="899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AC78BE6-6F94-3D4B-9FB3-F9EED1E615D3}"/>
              </a:ext>
            </a:extLst>
          </p:cNvPr>
          <p:cNvSpPr/>
          <p:nvPr/>
        </p:nvSpPr>
        <p:spPr>
          <a:xfrm rot="5400000">
            <a:off x="8328857" y="4747795"/>
            <a:ext cx="368559" cy="1804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DFE8025-CEE0-C840-B641-0E81E36639AD}"/>
              </a:ext>
            </a:extLst>
          </p:cNvPr>
          <p:cNvCxnSpPr>
            <a:cxnSpLocks/>
          </p:cNvCxnSpPr>
          <p:nvPr/>
        </p:nvCxnSpPr>
        <p:spPr>
          <a:xfrm flipH="1">
            <a:off x="8506618" y="4275272"/>
            <a:ext cx="1465377" cy="595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B28947C-C60D-FD40-A4EF-8238FF57822C}"/>
              </a:ext>
            </a:extLst>
          </p:cNvPr>
          <p:cNvSpPr/>
          <p:nvPr/>
        </p:nvSpPr>
        <p:spPr>
          <a:xfrm rot="7028562">
            <a:off x="6897652" y="800313"/>
            <a:ext cx="510429" cy="2013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26B7A88-486B-EB4F-B011-20FBBB3F9749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7134492" y="771589"/>
            <a:ext cx="2059345" cy="116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8D91E8C-BE38-1142-A756-BA0C3A56B588}"/>
              </a:ext>
            </a:extLst>
          </p:cNvPr>
          <p:cNvSpPr txBox="1"/>
          <p:nvPr/>
        </p:nvSpPr>
        <p:spPr>
          <a:xfrm>
            <a:off x="9960711" y="3832503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(some spots possible)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B95112C-7C01-1242-80F5-B9E608119584}"/>
              </a:ext>
            </a:extLst>
          </p:cNvPr>
          <p:cNvSpPr/>
          <p:nvPr/>
        </p:nvSpPr>
        <p:spPr>
          <a:xfrm rot="6424579">
            <a:off x="5131523" y="1169545"/>
            <a:ext cx="162493" cy="29744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</p:cNvCxnSpPr>
          <p:nvPr/>
        </p:nvCxnSpPr>
        <p:spPr>
          <a:xfrm>
            <a:off x="4193892" y="1094754"/>
            <a:ext cx="1027696" cy="2224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E9AD5E08-DD66-3F4F-9823-FDFEF00AEFD9}"/>
              </a:ext>
            </a:extLst>
          </p:cNvPr>
          <p:cNvSpPr/>
          <p:nvPr/>
        </p:nvSpPr>
        <p:spPr>
          <a:xfrm rot="6172863">
            <a:off x="7923173" y="1523863"/>
            <a:ext cx="245863" cy="37652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38E5EF6-D1C9-6F4B-BB4A-72EF7F186729}"/>
              </a:ext>
            </a:extLst>
          </p:cNvPr>
          <p:cNvCxnSpPr>
            <a:cxnSpLocks/>
            <a:stCxn id="138" idx="1"/>
          </p:cNvCxnSpPr>
          <p:nvPr/>
        </p:nvCxnSpPr>
        <p:spPr>
          <a:xfrm flipH="1" flipV="1">
            <a:off x="8062195" y="1716558"/>
            <a:ext cx="976112" cy="181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2EDB571-74E9-564B-BED5-7D27F36D9CAE}"/>
              </a:ext>
            </a:extLst>
          </p:cNvPr>
          <p:cNvSpPr txBox="1"/>
          <p:nvPr/>
        </p:nvSpPr>
        <p:spPr>
          <a:xfrm>
            <a:off x="9038307" y="1728356"/>
            <a:ext cx="163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forest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BCE7F478-7825-E74A-8B6E-C6623C32840C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4D6EA12-33CC-EE41-8C89-4247C8A24F3A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BECA9F9-05FC-EC4B-ABF3-166C6C57C387}"/>
              </a:ext>
            </a:extLst>
          </p:cNvPr>
          <p:cNvSpPr/>
          <p:nvPr/>
        </p:nvSpPr>
        <p:spPr>
          <a:xfrm rot="3005362">
            <a:off x="8875213" y="4075430"/>
            <a:ext cx="447603" cy="2385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E81CDBC-A9BC-E940-B5CC-0F20C703D668}"/>
              </a:ext>
            </a:extLst>
          </p:cNvPr>
          <p:cNvSpPr/>
          <p:nvPr/>
        </p:nvSpPr>
        <p:spPr>
          <a:xfrm rot="3000590">
            <a:off x="5497734" y="800094"/>
            <a:ext cx="195017" cy="59407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D08ACF5-74F9-644E-AB84-BD95799C4804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E8BBEE-E4DC-6D41-9AC3-2BD21298701D}"/>
              </a:ext>
            </a:extLst>
          </p:cNvPr>
          <p:cNvSpPr/>
          <p:nvPr/>
        </p:nvSpPr>
        <p:spPr>
          <a:xfrm rot="3060186">
            <a:off x="4058524" y="5725958"/>
            <a:ext cx="1264680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Title 1">
            <a:extLst>
              <a:ext uri="{FF2B5EF4-FFF2-40B4-BE49-F238E27FC236}">
                <a16:creationId xmlns:a16="http://schemas.microsoft.com/office/drawing/2014/main" id="{5CAF5A12-569A-4EAC-8656-0AF1407A7497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studies 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(1</a:t>
            </a:r>
            <a:r>
              <a:rPr kumimoji="0" lang="en-GB" sz="3600" b="1" i="0" u="none" strike="noStrike" kern="1200" cap="none" spc="0" normalizeH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/ 2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F694FEE-D5FE-4653-B538-9FB7E748997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2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Placement Studies (2 / 2)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Looked in detail at placement options.  </a:t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 smtClean="0"/>
              <a:t>Access points are challenging to find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layout with </a:t>
            </a:r>
            <a:r>
              <a:rPr lang="en-US" dirty="0" smtClean="0">
                <a:sym typeface="Wingdings" panose="05000000000000000000" pitchFamily="2" charset="2"/>
              </a:rPr>
              <a:t>slightly smaller (91 km)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circumference and 8 access points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2 main optics configurations: Z, W and </a:t>
            </a:r>
            <a:r>
              <a:rPr lang="en-US" dirty="0" err="1" smtClean="0">
                <a:sym typeface="Wingdings" panose="05000000000000000000" pitchFamily="2" charset="2"/>
              </a:rPr>
              <a:t>Zh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ttbar</a:t>
            </a:r>
            <a:endParaRPr lang="en-US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1D9383-6292-4B0D-B0AD-5444752357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42790" r="61318" b="3422"/>
          <a:stretch/>
        </p:blipFill>
        <p:spPr>
          <a:xfrm>
            <a:off x="6999514" y="129091"/>
            <a:ext cx="5195605" cy="4414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565" y="4402763"/>
            <a:ext cx="8460921" cy="251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07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Parameters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351" y="99822"/>
            <a:ext cx="9223425" cy="675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8065"/>
      </p:ext>
    </p:extLst>
  </p:cSld>
  <p:clrMapOvr>
    <a:masterClrMapping/>
  </p:clrMapOvr>
</p:sld>
</file>

<file path=ppt/theme/theme1.xml><?xml version="1.0" encoding="utf-8"?>
<a:theme xmlns:a="http://schemas.openxmlformats.org/drawingml/2006/main" name="1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DDO_Template_widescreen" id="{C3B6C7DA-D73E-1F4B-A768-F2CF823C5386}" vid="{FC748259-BB9A-3B49-836B-7817A0309C59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19703</TotalTime>
  <Words>1154</Words>
  <Application>Microsoft Office PowerPoint</Application>
  <PresentationFormat>Widescreen</PresentationFormat>
  <Paragraphs>164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ＭＳ Ｐゴシック</vt:lpstr>
      <vt:lpstr>ＭＳ Ｐゴシック</vt:lpstr>
      <vt:lpstr>Arial</vt:lpstr>
      <vt:lpstr>Calibri</vt:lpstr>
      <vt:lpstr>Geneva</vt:lpstr>
      <vt:lpstr>Helvetica</vt:lpstr>
      <vt:lpstr>Times New Roman</vt:lpstr>
      <vt:lpstr>Wingdings</vt:lpstr>
      <vt:lpstr>1_Blank</vt:lpstr>
      <vt:lpstr>Content Slides - Deep Blue</vt:lpstr>
      <vt:lpstr>Office Theme</vt:lpstr>
      <vt:lpstr>FCC Accelerator  Timeline and Goals </vt:lpstr>
      <vt:lpstr>Goals for the FCC</vt:lpstr>
      <vt:lpstr>FCC-ee Design Study Contacts</vt:lpstr>
      <vt:lpstr>FCC FS overall timeline and main deliverables</vt:lpstr>
      <vt:lpstr>Accelerator Development Goals and Timeline</vt:lpstr>
      <vt:lpstr>FCC Accelerator Status</vt:lpstr>
      <vt:lpstr>Constraints</vt:lpstr>
      <vt:lpstr>Placement Studies (2 / 2)</vt:lpstr>
      <vt:lpstr>Parameters</vt:lpstr>
      <vt:lpstr>Subsystem Definitions</vt:lpstr>
      <vt:lpstr>Accelerator Baseline Philosophy and Options</vt:lpstr>
      <vt:lpstr>Suggested FCC-ee Design Milestones and Deliverables</vt:lpstr>
      <vt:lpstr>Suggested FCC-hh, Tech R&amp;D, and FCC-ee Injector/Booster Design Milestones &amp; Deliverables</vt:lpstr>
      <vt:lpstr>Agenda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LHC: Machine and Accelerator Physics</dc:title>
  <dc:creator>Vladimir Shiltsev x5241 11340N</dc:creator>
  <cp:lastModifiedBy>Raubenheimer, Tor O.</cp:lastModifiedBy>
  <cp:revision>326</cp:revision>
  <cp:lastPrinted>2017-01-06T20:13:15Z</cp:lastPrinted>
  <dcterms:created xsi:type="dcterms:W3CDTF">2016-01-07T23:34:30Z</dcterms:created>
  <dcterms:modified xsi:type="dcterms:W3CDTF">2021-12-02T06:31:22Z</dcterms:modified>
</cp:coreProperties>
</file>