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736" r:id="rId2"/>
    <p:sldMasterId id="2147483772" r:id="rId3"/>
    <p:sldMasterId id="2147484006" r:id="rId4"/>
    <p:sldMasterId id="2147484051" r:id="rId5"/>
    <p:sldMasterId id="2147484286" r:id="rId6"/>
  </p:sldMasterIdLst>
  <p:notesMasterIdLst>
    <p:notesMasterId r:id="rId25"/>
  </p:notesMasterIdLst>
  <p:sldIdLst>
    <p:sldId id="450" r:id="rId7"/>
    <p:sldId id="1405" r:id="rId8"/>
    <p:sldId id="2073" r:id="rId9"/>
    <p:sldId id="2051" r:id="rId10"/>
    <p:sldId id="2050" r:id="rId11"/>
    <p:sldId id="2074" r:id="rId12"/>
    <p:sldId id="2048" r:id="rId13"/>
    <p:sldId id="2084" r:id="rId14"/>
    <p:sldId id="2085" r:id="rId15"/>
    <p:sldId id="2067" r:id="rId16"/>
    <p:sldId id="2087" r:id="rId17"/>
    <p:sldId id="2082" r:id="rId18"/>
    <p:sldId id="2078" r:id="rId19"/>
    <p:sldId id="2080" r:id="rId20"/>
    <p:sldId id="2083" r:id="rId21"/>
    <p:sldId id="2081" r:id="rId22"/>
    <p:sldId id="2066" r:id="rId23"/>
    <p:sldId id="20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99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26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12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59630C-11B2-4D21-8565-588800A7CF10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B7419A-CCA0-4623-84AD-5863B0A04BF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905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09334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0346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486129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34131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9163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6225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93437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09151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2715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400559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957210-7F66-4993-86DA-C4808AC66E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5201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2"/>
            <a:ext cx="91440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90764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423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8696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476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94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8715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280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42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8621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6996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332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899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934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397957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19808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4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2057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4782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61254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368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4208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506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08492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9"/>
            <a:ext cx="7772400" cy="1362075"/>
          </a:xfrm>
        </p:spPr>
        <p:txBody>
          <a:bodyPr anchor="t"/>
          <a:lstStyle>
            <a:lvl1pPr algn="l">
              <a:defRPr sz="3300" b="1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2"/>
            <a:ext cx="7772400" cy="1500187"/>
          </a:xfrm>
        </p:spPr>
        <p:txBody>
          <a:bodyPr anchor="b"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4381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327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63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53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82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960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46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620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2243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41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15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1558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F009787-E740-4A30-B33F-769F57099C19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01/12/2021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EAF032F-5BD7-445B-9A3A-A681F088A14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61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8087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86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096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19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3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682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54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126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185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89733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7"/>
            <a:ext cx="4041775" cy="3182951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67313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9080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566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02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905EEDA5-BB72-4116-8711-566482E1532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/>
          <a:lstStyle/>
          <a:p>
            <a:fld id="{5FC28AC0-96EF-4296-8DEB-A533ECE708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719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607542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98931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6727" y="242089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49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/>
            </a:lvl1pPr>
            <a:lvl2pPr marL="342900" indent="0" algn="ctr">
              <a:buNone/>
              <a:defRPr/>
            </a:lvl2pPr>
            <a:lvl3pPr marL="685800" indent="0" algn="ctr">
              <a:buNone/>
              <a:defRPr/>
            </a:lvl3pPr>
            <a:lvl4pPr marL="1028700" indent="0" algn="ctr">
              <a:buNone/>
              <a:defRPr/>
            </a:lvl4pPr>
            <a:lvl5pPr marL="1371600" indent="0" algn="ctr">
              <a:buNone/>
              <a:defRPr/>
            </a:lvl5pPr>
            <a:lvl6pPr marL="1714500" indent="0" algn="ctr">
              <a:buNone/>
              <a:defRPr/>
            </a:lvl6pPr>
            <a:lvl7pPr marL="2057400" indent="0" algn="ctr">
              <a:buNone/>
              <a:defRPr/>
            </a:lvl7pPr>
            <a:lvl8pPr marL="2400300" indent="0" algn="ctr">
              <a:buNone/>
              <a:defRPr/>
            </a:lvl8pPr>
            <a:lvl9pPr marL="27432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64007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5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3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4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6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5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3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4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86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41007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/>
          <a:lstStyle/>
          <a:p>
            <a:fld id="{BFBDA095-DDD1-4757-A72B-7EB8DA05C013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/>
          <a:lstStyle/>
          <a:p>
            <a:fld id="{A063ACCA-3B5D-4055-9B3E-679BD31959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507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4682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851419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26199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7"/>
            <a:ext cx="5486400" cy="345916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00451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5751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3429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6858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0287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371600" algn="ctr" rtl="0" eaLnBrk="1" fontAlgn="base" hangingPunct="1">
        <a:spcBef>
          <a:spcPct val="0"/>
        </a:spcBef>
        <a:spcAft>
          <a:spcPct val="0"/>
        </a:spcAft>
        <a:defRPr sz="33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+mn-ea"/>
          <a:cs typeface="Calibri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Calibri"/>
          <a:ea typeface="+mn-ea"/>
          <a:cs typeface="Calibri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Calibri"/>
          <a:ea typeface="+mn-ea"/>
          <a:cs typeface="Calibri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Char char="–"/>
        <a:defRPr sz="1500">
          <a:solidFill>
            <a:schemeClr val="tx1"/>
          </a:solidFill>
          <a:latin typeface="Calibri"/>
          <a:ea typeface="+mn-ea"/>
          <a:cs typeface="Calibri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Calibri"/>
          <a:ea typeface="+mn-ea"/>
          <a:cs typeface="Calibri"/>
        </a:defRPr>
      </a:lvl5pPr>
      <a:lvl6pPr marL="18859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6pPr>
      <a:lvl7pPr marL="22288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7pPr>
      <a:lvl8pPr marL="25717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8pPr>
      <a:lvl9pPr marL="2914650" indent="-171450" algn="l" rtl="0" eaLnBrk="1" fontAlgn="base" hangingPunct="1">
        <a:spcBef>
          <a:spcPct val="20000"/>
        </a:spcBef>
        <a:spcAft>
          <a:spcPct val="0"/>
        </a:spcAft>
        <a:buChar char="»"/>
        <a:defRPr sz="15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01/12/2021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876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Calibri"/>
                <a:ea typeface="ヒラギノ角ゴ Pro W3" pitchFamily="84" charset="-128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  <a:cs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10954827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Calibri"/>
          <a:ea typeface="+mj-ea"/>
          <a:cs typeface="Calibri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-5502" y="-1"/>
            <a:ext cx="9143999" cy="720000"/>
          </a:xfrm>
          <a:prstGeom prst="rect">
            <a:avLst/>
          </a:prstGeom>
          <a:solidFill>
            <a:srgbClr val="002060"/>
          </a:solidFill>
        </p:spPr>
        <p:txBody>
          <a:bodyPr wrap="square" rtlCol="0" anchor="ctr">
            <a:spAutoFit/>
          </a:bodyPr>
          <a:lstStyle/>
          <a:p>
            <a:pPr algn="ctr"/>
            <a:endParaRPr lang="en-GB" sz="3200" i="1" dirty="0">
              <a:solidFill>
                <a:srgbClr val="FFFF00"/>
              </a:solidFill>
              <a:latin typeface="Arial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91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7" r:id="rId1"/>
    <p:sldLayoutId id="2147484008" r:id="rId2"/>
    <p:sldLayoutId id="2147484009" r:id="rId3"/>
    <p:sldLayoutId id="2147484010" r:id="rId4"/>
    <p:sldLayoutId id="2147484011" r:id="rId5"/>
    <p:sldLayoutId id="2147484012" r:id="rId6"/>
    <p:sldLayoutId id="2147484013" r:id="rId7"/>
    <p:sldLayoutId id="2147484014" r:id="rId8"/>
    <p:sldLayoutId id="2147484015" r:id="rId9"/>
    <p:sldLayoutId id="2147484016" r:id="rId10"/>
    <p:sldLayoutId id="2147484017" r:id="rId11"/>
    <p:sldLayoutId id="2147484018" r:id="rId12"/>
    <p:sldLayoutId id="2147484019" r:id="rId13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68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1" y="635682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6501926D-BD55-4F99-B46D-3C231A52E354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55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9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99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87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</p:sldLayoutIdLst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hf hdr="0" dt="0"/>
  <p:txStyles>
    <p:titleStyle>
      <a:lvl1pPr algn="l" rtl="0" eaLnBrk="1" latinLnBrk="0" hangingPunct="1">
        <a:spcBef>
          <a:spcPct val="0"/>
        </a:spcBef>
        <a:buNone/>
        <a:defRPr kumimoji="0" sz="2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0332" indent="-3429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78942" indent="-3429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19531" indent="-257175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38987" indent="-257175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37869" indent="-257175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5.png"/><Relationship Id="rId4" Type="http://schemas.openxmlformats.org/officeDocument/2006/relationships/image" Target="../media/image13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7.png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8.png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66A5D2-5DD2-4E74-BD3C-79B71BDA0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2279" y="-344698"/>
            <a:ext cx="9512677" cy="720269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582" y="463273"/>
            <a:ext cx="8229600" cy="1143000"/>
          </a:xfrm>
        </p:spPr>
        <p:txBody>
          <a:bodyPr>
            <a:noAutofit/>
          </a:bodyPr>
          <a:lstStyle/>
          <a:p>
            <a:r>
              <a:rPr lang="en-GB" sz="5400" dirty="0">
                <a:solidFill>
                  <a:schemeClr val="bg1"/>
                </a:solidFill>
              </a:rPr>
              <a:t>FCC-</a:t>
            </a:r>
            <a:r>
              <a:rPr lang="en-GB" sz="5400" dirty="0" err="1">
                <a:solidFill>
                  <a:schemeClr val="bg1"/>
                </a:solidFill>
              </a:rPr>
              <a:t>hh</a:t>
            </a:r>
            <a:r>
              <a:rPr lang="en-GB" sz="5400" dirty="0">
                <a:solidFill>
                  <a:schemeClr val="bg1"/>
                </a:solidFill>
              </a:rPr>
              <a:t> design - Open points and where help is needed</a:t>
            </a:r>
          </a:p>
        </p:txBody>
      </p:sp>
      <p:sp>
        <p:nvSpPr>
          <p:cNvPr id="5" name="TextBox 4"/>
          <p:cNvSpPr txBox="1"/>
          <p:nvPr/>
        </p:nvSpPr>
        <p:spPr>
          <a:xfrm flipH="1">
            <a:off x="446856" y="1818859"/>
            <a:ext cx="869714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Massimo Giovannozzi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CERN, BE Department </a:t>
            </a:r>
          </a:p>
          <a:p>
            <a:pPr lvl="0" algn="ctr">
              <a:defRPr/>
            </a:pPr>
            <a:r>
              <a:rPr lang="en-GB" sz="3200" dirty="0">
                <a:solidFill>
                  <a:prstClr val="white"/>
                </a:solidFill>
              </a:rPr>
              <a:t>FCC Accelerators and Beam Physics Day</a:t>
            </a:r>
          </a:p>
          <a:p>
            <a:pPr lvl="0" algn="ctr"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 December 2021</a:t>
            </a:r>
          </a:p>
        </p:txBody>
      </p:sp>
      <p:sp>
        <p:nvSpPr>
          <p:cNvPr id="14" name="TextBox 2">
            <a:extLst>
              <a:ext uri="{FF2B5EF4-FFF2-40B4-BE49-F238E27FC236}">
                <a16:creationId xmlns:a16="http://schemas.microsoft.com/office/drawing/2014/main" id="{A3997A6D-6386-4D03-ADE7-9601D8FB253F}"/>
              </a:ext>
            </a:extLst>
          </p:cNvPr>
          <p:cNvSpPr txBox="1"/>
          <p:nvPr/>
        </p:nvSpPr>
        <p:spPr>
          <a:xfrm>
            <a:off x="7441234" y="6548508"/>
            <a:ext cx="1441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photo: J. Wenninger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FF9E0D7-BEA4-453E-B356-26FAB09A6580}"/>
              </a:ext>
            </a:extLst>
          </p:cNvPr>
          <p:cNvSpPr/>
          <p:nvPr/>
        </p:nvSpPr>
        <p:spPr>
          <a:xfrm>
            <a:off x="145773" y="6235377"/>
            <a:ext cx="8344476" cy="430887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supported by the </a:t>
            </a:r>
            <a:r>
              <a:rPr kumimoji="0" lang="en-US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European Commission </a:t>
            </a:r>
            <a:r>
              <a:rPr kumimoji="0" lang="en-US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 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</a:t>
            </a:r>
            <a:r>
              <a:rPr kumimoji="0" lang="en-GB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HORIZON 2020 projects </a:t>
            </a:r>
            <a:r>
              <a:rPr kumimoji="0" lang="en-GB" sz="11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EuroCirCol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654305; </a:t>
            </a:r>
            <a:r>
              <a:rPr kumimoji="0" lang="en-GB" sz="1100" b="1" i="1" u="none" strike="noStrike" kern="0" cap="none" spc="0" normalizeH="0" baseline="0" noProof="0" dirty="0" err="1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EASITrain</a:t>
            </a:r>
            <a:r>
              <a:rPr kumimoji="0" lang="en-GB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grant agreement no. 764879; </a:t>
            </a:r>
            <a:r>
              <a:rPr kumimoji="0" lang="en-GB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ARIES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730871, </a:t>
            </a:r>
            <a:r>
              <a:rPr kumimoji="0" lang="en-GB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FCCIS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grant agreement 951754, and </a:t>
            </a:r>
            <a:r>
              <a:rPr kumimoji="0" lang="en-GB" sz="1100" b="1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E-JADE,</a:t>
            </a:r>
            <a:r>
              <a:rPr kumimoji="0" lang="en-GB" sz="1100" b="0" i="1" u="none" strike="noStrike" kern="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contract no. 645479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3266ED3-03BE-4DCC-A228-D7207622C5C5}"/>
              </a:ext>
            </a:extLst>
          </p:cNvPr>
          <p:cNvSpPr txBox="1"/>
          <p:nvPr/>
        </p:nvSpPr>
        <p:spPr>
          <a:xfrm>
            <a:off x="7002043" y="4094326"/>
            <a:ext cx="8783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b="1" dirty="0">
                <a:solidFill>
                  <a:srgbClr val="FFFF00"/>
                </a:solidFill>
                <a:latin typeface="Arial"/>
              </a:rPr>
              <a:t>FCC</a:t>
            </a:r>
            <a:endParaRPr lang="en-GB" sz="2400" b="1" dirty="0">
              <a:solidFill>
                <a:srgbClr val="FFFF00"/>
              </a:solidFill>
              <a:latin typeface="Arial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7AFF403-7FEE-46D4-B28D-EA0A49C2FF04}"/>
              </a:ext>
            </a:extLst>
          </p:cNvPr>
          <p:cNvSpPr txBox="1"/>
          <p:nvPr/>
        </p:nvSpPr>
        <p:spPr>
          <a:xfrm>
            <a:off x="2612403" y="4600479"/>
            <a:ext cx="887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F0"/>
                </a:solidFill>
                <a:latin typeface="Arial"/>
              </a:rPr>
              <a:t>SPS</a:t>
            </a:r>
            <a:endParaRPr lang="en-GB" sz="2400" dirty="0">
              <a:solidFill>
                <a:srgbClr val="00B0F0"/>
              </a:solidFill>
              <a:latin typeface="Arial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48D2DA9-9B36-4730-A4E7-6685DA6E016B}"/>
              </a:ext>
            </a:extLst>
          </p:cNvPr>
          <p:cNvSpPr txBox="1"/>
          <p:nvPr/>
        </p:nvSpPr>
        <p:spPr>
          <a:xfrm>
            <a:off x="173502" y="4138814"/>
            <a:ext cx="9219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ED7D31"/>
                </a:solidFill>
                <a:latin typeface="Arial"/>
              </a:rPr>
              <a:t>LHC</a:t>
            </a:r>
            <a:endParaRPr lang="en-GB" sz="2400" dirty="0">
              <a:solidFill>
                <a:srgbClr val="ED7D31"/>
              </a:solidFill>
              <a:latin typeface="Arial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2D6A62-3910-46DE-8518-1C98E5AAA666}"/>
              </a:ext>
            </a:extLst>
          </p:cNvPr>
          <p:cNvSpPr txBox="1"/>
          <p:nvPr/>
        </p:nvSpPr>
        <p:spPr>
          <a:xfrm>
            <a:off x="4997842" y="3813692"/>
            <a:ext cx="651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de-DE" sz="2400" dirty="0">
                <a:solidFill>
                  <a:srgbClr val="00B050"/>
                </a:solidFill>
                <a:latin typeface="Arial"/>
              </a:rPr>
              <a:t>PS</a:t>
            </a:r>
            <a:endParaRPr lang="en-GB" sz="2400" dirty="0">
              <a:solidFill>
                <a:srgbClr val="00B050"/>
              </a:solidFill>
              <a:latin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A4F701A-03B2-447D-A008-EDF960C20C82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773" y="5568297"/>
            <a:ext cx="8587409" cy="648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         Layout </a:t>
            </a:r>
            <a:r>
              <a:rPr lang="en-US" sz="2800" kern="0" dirty="0" err="1">
                <a:latin typeface="Arial"/>
              </a:rPr>
              <a:t>optimisation</a:t>
            </a:r>
            <a:r>
              <a:rPr lang="en-US" sz="2800" kern="0" dirty="0">
                <a:latin typeface="Arial"/>
              </a:rPr>
              <a:t> of high-luminosity insertions </a:t>
            </a:r>
            <a:endParaRPr lang="en-GB" sz="2800" kern="0" dirty="0">
              <a:latin typeface="Arial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5E5B46F-B638-2243-84EE-0A9017BEB789}"/>
              </a:ext>
            </a:extLst>
          </p:cNvPr>
          <p:cNvGrpSpPr/>
          <p:nvPr/>
        </p:nvGrpSpPr>
        <p:grpSpPr>
          <a:xfrm>
            <a:off x="1" y="778931"/>
            <a:ext cx="4932000" cy="3225767"/>
            <a:chOff x="1" y="778931"/>
            <a:chExt cx="4932453" cy="3225767"/>
          </a:xfrm>
        </p:grpSpPr>
        <p:pic>
          <p:nvPicPr>
            <p:cNvPr id="3" name="Picture 2" descr="Chart, histogram&#10;&#10;Description automatically generated">
              <a:extLst>
                <a:ext uri="{FF2B5EF4-FFF2-40B4-BE49-F238E27FC236}">
                  <a16:creationId xmlns:a16="http://schemas.microsoft.com/office/drawing/2014/main" id="{9E279CD1-7BA8-3240-A3E9-4D06241A58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751" r="22431"/>
            <a:stretch/>
          </p:blipFill>
          <p:spPr>
            <a:xfrm>
              <a:off x="1" y="778931"/>
              <a:ext cx="4932453" cy="3225767"/>
            </a:xfrm>
            <a:prstGeom prst="rect">
              <a:avLst/>
            </a:prstGeom>
          </p:spPr>
        </p:pic>
        <p:sp>
          <p:nvSpPr>
            <p:cNvPr id="27" name="Footer Placeholder 4">
              <a:extLst>
                <a:ext uri="{FF2B5EF4-FFF2-40B4-BE49-F238E27FC236}">
                  <a16:creationId xmlns:a16="http://schemas.microsoft.com/office/drawing/2014/main" id="{E9D4A68A-2337-EE4F-B2F8-DC1968875800}"/>
                </a:ext>
              </a:extLst>
            </p:cNvPr>
            <p:cNvSpPr txBox="1">
              <a:spLocks/>
            </p:cNvSpPr>
            <p:nvPr/>
          </p:nvSpPr>
          <p:spPr>
            <a:xfrm>
              <a:off x="1151465" y="948269"/>
              <a:ext cx="1343379" cy="304800"/>
            </a:xfrm>
            <a:prstGeom prst="rect">
              <a:avLst/>
            </a:prstGeom>
          </p:spPr>
          <p:txBody>
            <a:bodyPr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pl-PL" sz="1200" dirty="0">
                  <a:solidFill>
                    <a:srgbClr val="0C377B"/>
                  </a:solidFill>
                  <a:latin typeface="Arial"/>
                </a:rPr>
                <a:t>F. Zimmermann</a:t>
              </a:r>
              <a:endParaRPr lang="en-US" sz="1200" dirty="0">
                <a:solidFill>
                  <a:srgbClr val="0C377B"/>
                </a:solidFill>
                <a:latin typeface="Arial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75D43BD5-A13C-374F-8031-3F097C2EDE52}"/>
              </a:ext>
            </a:extLst>
          </p:cNvPr>
          <p:cNvSpPr txBox="1"/>
          <p:nvPr/>
        </p:nvSpPr>
        <p:spPr>
          <a:xfrm>
            <a:off x="4865511" y="879938"/>
            <a:ext cx="41881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CDR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FCC-</a:t>
            </a:r>
            <a:r>
              <a:rPr lang="en-GB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 footprint compatible with FCC-</a:t>
            </a:r>
            <a:r>
              <a:rPr lang="en-GB" dirty="0" err="1">
                <a:solidFill>
                  <a:srgbClr val="0C377B"/>
                </a:solidFill>
                <a:latin typeface="Arial"/>
              </a:rPr>
              <a:t>ee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 injector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DE03F0B-71EA-2445-AC38-56CE077373D0}"/>
              </a:ext>
            </a:extLst>
          </p:cNvPr>
          <p:cNvSpPr txBox="1"/>
          <p:nvPr/>
        </p:nvSpPr>
        <p:spPr>
          <a:xfrm>
            <a:off x="107242" y="4328696"/>
            <a:ext cx="42841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Implementation of an improved layout with FCC-</a:t>
            </a:r>
            <a:r>
              <a:rPr lang="en-GB" dirty="0" err="1">
                <a:solidFill>
                  <a:srgbClr val="0C377B"/>
                </a:solidFill>
                <a:latin typeface="Arial"/>
              </a:rPr>
              <a:t>ee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 and FCC-</a:t>
            </a:r>
            <a:r>
              <a:rPr lang="en-GB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 IPs with same transverse positions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Advantages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Size of detector cavern reduced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Possibility to re-use FCC-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ee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detector for FCC-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hh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Tunnel width reduced over 2 x 500 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20832C6-8C5F-3944-A93C-5BFE6875087E}"/>
              </a:ext>
            </a:extLst>
          </p:cNvPr>
          <p:cNvGrpSpPr/>
          <p:nvPr/>
        </p:nvGrpSpPr>
        <p:grpSpPr>
          <a:xfrm>
            <a:off x="4525864" y="3335419"/>
            <a:ext cx="4631558" cy="3540888"/>
            <a:chOff x="4435552" y="3211240"/>
            <a:chExt cx="4631558" cy="354088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19C8C6FB-61D4-E14F-BC58-710838A71D01}"/>
                </a:ext>
              </a:extLst>
            </p:cNvPr>
            <p:cNvGrpSpPr/>
            <p:nvPr/>
          </p:nvGrpSpPr>
          <p:grpSpPr>
            <a:xfrm>
              <a:off x="4459110" y="3211240"/>
              <a:ext cx="4608000" cy="3523884"/>
              <a:chOff x="4459110" y="3233818"/>
              <a:chExt cx="4608000" cy="3523884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7B869A2F-99E9-0043-9485-2A7FBBEAC2D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382" t="25349" r="9735" b="26854"/>
              <a:stretch/>
            </p:blipFill>
            <p:spPr>
              <a:xfrm>
                <a:off x="4459110" y="3233818"/>
                <a:ext cx="4608000" cy="3523884"/>
              </a:xfrm>
              <a:prstGeom prst="rect">
                <a:avLst/>
              </a:prstGeom>
            </p:spPr>
          </p:pic>
          <p:sp>
            <p:nvSpPr>
              <p:cNvPr id="29" name="Footer Placeholder 4">
                <a:extLst>
                  <a:ext uri="{FF2B5EF4-FFF2-40B4-BE49-F238E27FC236}">
                    <a16:creationId xmlns:a16="http://schemas.microsoft.com/office/drawing/2014/main" id="{EE0A2698-70B1-D943-A6A0-551F7E0C4C0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232399" y="5898444"/>
                <a:ext cx="1343379" cy="304800"/>
              </a:xfrm>
              <a:prstGeom prst="rect">
                <a:avLst/>
              </a:prstGeom>
            </p:spPr>
            <p:txBody>
              <a:bodyPr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pl-PL" sz="1200" dirty="0">
                    <a:solidFill>
                      <a:srgbClr val="0C377B"/>
                    </a:solidFill>
                    <a:latin typeface="Arial"/>
                  </a:rPr>
                  <a:t>T. </a:t>
                </a:r>
                <a:r>
                  <a:rPr lang="pl-PL" sz="1200" dirty="0" err="1">
                    <a:solidFill>
                      <a:srgbClr val="0C377B"/>
                    </a:solidFill>
                    <a:latin typeface="Arial"/>
                  </a:rPr>
                  <a:t>Risselada</a:t>
                </a:r>
                <a:endParaRPr lang="en-US" sz="1200" dirty="0">
                  <a:solidFill>
                    <a:srgbClr val="0C377B"/>
                  </a:solidFill>
                  <a:latin typeface="Arial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B44091D-E4AC-8D4C-8F82-91483F417CE2}"/>
                </a:ext>
              </a:extLst>
            </p:cNvPr>
            <p:cNvSpPr txBox="1"/>
            <p:nvPr/>
          </p:nvSpPr>
          <p:spPr>
            <a:xfrm>
              <a:off x="6841065" y="6490518"/>
              <a:ext cx="5192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>
                <a:defRPr/>
              </a:pPr>
              <a:r>
                <a:rPr lang="en-GB" sz="1100" dirty="0">
                  <a:solidFill>
                    <a:srgbClr val="0C377B"/>
                  </a:solidFill>
                  <a:latin typeface="Arial"/>
                </a:rPr>
                <a:t>(m)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CCEEB98-AC01-5E4C-956F-7221953F8BA2}"/>
                </a:ext>
              </a:extLst>
            </p:cNvPr>
            <p:cNvSpPr txBox="1"/>
            <p:nvPr/>
          </p:nvSpPr>
          <p:spPr>
            <a:xfrm rot="16200000">
              <a:off x="4306712" y="4362561"/>
              <a:ext cx="51928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514350">
                <a:defRPr/>
              </a:pPr>
              <a:r>
                <a:rPr lang="en-GB" sz="1100" dirty="0">
                  <a:solidFill>
                    <a:srgbClr val="0C377B"/>
                  </a:solidFill>
                  <a:latin typeface="Arial"/>
                </a:rPr>
                <a:t>(m)</a:t>
              </a:r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E81B6E61-69E5-DE4F-A4F2-51964E29CC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760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Other activities</a:t>
            </a:r>
            <a:endParaRPr lang="en-GB" sz="2800" kern="0" dirty="0">
              <a:latin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416449-BA3D-AE4B-B1FF-4DC5B90890AE}"/>
              </a:ext>
            </a:extLst>
          </p:cNvPr>
          <p:cNvSpPr txBox="1"/>
          <p:nvPr/>
        </p:nvSpPr>
        <p:spPr>
          <a:xfrm>
            <a:off x="282226" y="1084160"/>
            <a:ext cx="6387515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sz="2200" dirty="0">
                <a:solidFill>
                  <a:srgbClr val="0C377B"/>
                </a:solidFill>
                <a:latin typeface="Arial"/>
              </a:rPr>
              <a:t>In parallel with the activities to re-build a sound baseline for the FCC-</a:t>
            </a:r>
            <a:r>
              <a:rPr lang="en-GB" sz="2200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sz="2200" dirty="0">
                <a:solidFill>
                  <a:srgbClr val="0C377B"/>
                </a:solidFill>
                <a:latin typeface="Arial"/>
              </a:rPr>
              <a:t> ring, we should explore innovative approaches to the beam dynamics in FCC-</a:t>
            </a:r>
            <a:r>
              <a:rPr lang="en-GB" sz="2200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sz="2200" dirty="0">
                <a:solidFill>
                  <a:srgbClr val="0C377B"/>
                </a:solidFill>
                <a:latin typeface="Arial"/>
              </a:rPr>
              <a:t>, namely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</a:rPr>
              <a:t>Numerical simulation tools to include synchrotron radiation effect. Strong synergy with FCC-</a:t>
            </a:r>
            <a:r>
              <a:rPr lang="en-GB" b="1" dirty="0" err="1">
                <a:solidFill>
                  <a:srgbClr val="0C377B"/>
                </a:solidFill>
              </a:rPr>
              <a:t>ee</a:t>
            </a:r>
            <a:r>
              <a:rPr lang="en-GB" b="1" dirty="0">
                <a:solidFill>
                  <a:srgbClr val="0C377B"/>
                </a:solidFill>
              </a:rPr>
              <a:t> activities!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</a:rPr>
              <a:t>Tracking studies using nonlinear magnetic imperfections and synchrotron radiation.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Halo manipulation (crystal collimation, Hollow Electron Lens)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Nonlinear beam manipulations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b="1" dirty="0">
                <a:solidFill>
                  <a:srgbClr val="0C377B"/>
                </a:solidFill>
                <a:latin typeface="Arial"/>
              </a:rPr>
              <a:t>Non-baseline optics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High-field magnets technology 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Advanced beam screens (</a:t>
            </a:r>
            <a:r>
              <a:rPr lang="en-GB" b="1" dirty="0">
                <a:solidFill>
                  <a:srgbClr val="0C377B"/>
                </a:solidFill>
                <a:latin typeface="Arial"/>
              </a:rPr>
              <a:t>HTS coatings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)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</a:rPr>
              <a:t>Novel materials for collimator’s jaw</a:t>
            </a: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…</a:t>
            </a:r>
            <a:endParaRPr lang="en-GB" sz="16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12FE3D-060D-E746-B079-FC87AAB327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10AE1C7-619E-BA4B-8D17-54B7809ED2E5}"/>
              </a:ext>
            </a:extLst>
          </p:cNvPr>
          <p:cNvSpPr/>
          <p:nvPr/>
        </p:nvSpPr>
        <p:spPr>
          <a:xfrm>
            <a:off x="7097250" y="2543978"/>
            <a:ext cx="1680989" cy="1938992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 anchor="ctr" anchorCtr="0">
            <a:spAutoFit/>
          </a:bodyPr>
          <a:lstStyle/>
          <a:p>
            <a:pPr algn="ctr" defTabSz="342900"/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Ideal topics for collaborations (with ABP or with external institutes)</a:t>
            </a:r>
            <a:endParaRPr lang="en-GB" sz="2000" dirty="0">
              <a:solidFill>
                <a:srgbClr val="FFFFFF"/>
              </a:solidFill>
              <a:latin typeface="Calibri" panose="020F0502020204030204"/>
            </a:endParaRPr>
          </a:p>
        </p:txBody>
      </p:sp>
      <p:sp>
        <p:nvSpPr>
          <p:cNvPr id="2" name="Right Brace 1">
            <a:extLst>
              <a:ext uri="{FF2B5EF4-FFF2-40B4-BE49-F238E27FC236}">
                <a16:creationId xmlns:a16="http://schemas.microsoft.com/office/drawing/2014/main" id="{0932E0E8-39F2-DF4C-8C01-75B7738868B1}"/>
              </a:ext>
            </a:extLst>
          </p:cNvPr>
          <p:cNvSpPr/>
          <p:nvPr/>
        </p:nvSpPr>
        <p:spPr>
          <a:xfrm>
            <a:off x="6615954" y="2549562"/>
            <a:ext cx="365760" cy="2000923"/>
          </a:xfrm>
          <a:prstGeom prst="rightBrace">
            <a:avLst/>
          </a:prstGeom>
          <a:ln w="2222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471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-208855" y="3307719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920" y="432008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F6E224A0-8191-B745-9216-E55D671A8FAA}"/>
              </a:ext>
            </a:extLst>
          </p:cNvPr>
          <p:cNvSpPr txBox="1">
            <a:spLocks/>
          </p:cNvSpPr>
          <p:nvPr/>
        </p:nvSpPr>
        <p:spPr>
          <a:xfrm>
            <a:off x="-3059" y="-16101"/>
            <a:ext cx="9150188" cy="88030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Outline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6756" y="2268000"/>
            <a:ext cx="5091289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The CDR baseline</a:t>
            </a:r>
          </a:p>
          <a:p>
            <a:pPr>
              <a:spcBef>
                <a:spcPct val="0"/>
              </a:spcBef>
              <a:buNone/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Current activities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A non-baseline option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Outlook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0558BF-B9C6-F244-B700-00AC6AF657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139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		A combined-function optics for FCC-</a:t>
            </a:r>
            <a:r>
              <a:rPr lang="en-US" sz="2800" kern="0" dirty="0" err="1">
                <a:latin typeface="Arial"/>
              </a:rPr>
              <a:t>hh</a:t>
            </a:r>
            <a:r>
              <a:rPr lang="en-US" sz="2800" kern="0" dirty="0">
                <a:latin typeface="Arial"/>
              </a:rPr>
              <a:t>?</a:t>
            </a:r>
            <a:endParaRPr lang="en-GB" sz="2800" kern="0" dirty="0">
              <a:latin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D43BD5-A13C-374F-8031-3F097C2EDE52}"/>
              </a:ext>
            </a:extLst>
          </p:cNvPr>
          <p:cNvSpPr txBox="1"/>
          <p:nvPr/>
        </p:nvSpPr>
        <p:spPr>
          <a:xfrm>
            <a:off x="146756" y="800916"/>
            <a:ext cx="88504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The use of combined-function (dipole-quadrupole) might be an interesting option for FCC-</a:t>
            </a:r>
            <a:r>
              <a:rPr lang="en-GB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Possible advantages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Increase filling factor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Simplify production (a single magnet type for the arcs)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1B6E61-69E5-DE4F-A4F2-51964E29C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6CF1BE-1AC8-5B40-8628-2E577C0948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80946" y="1974742"/>
            <a:ext cx="4197508" cy="594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C4DEF0-5899-DE43-995F-0C7B2F7B1DF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422"/>
          <a:stretch/>
        </p:blipFill>
        <p:spPr>
          <a:xfrm rot="5400000">
            <a:off x="5424409" y="2524159"/>
            <a:ext cx="4140000" cy="489654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C4BCB7E-2D79-0948-AD35-E65BC628C356}"/>
              </a:ext>
            </a:extLst>
          </p:cNvPr>
          <p:cNvSpPr txBox="1"/>
          <p:nvPr/>
        </p:nvSpPr>
        <p:spPr>
          <a:xfrm>
            <a:off x="0" y="2520000"/>
            <a:ext cx="4572000" cy="36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50"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Nominal FCC-</a:t>
            </a:r>
            <a:r>
              <a:rPr lang="en-GB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 FODO cell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570286-BBE8-3147-8333-C8FD155D047F}"/>
              </a:ext>
            </a:extLst>
          </p:cNvPr>
          <p:cNvSpPr txBox="1"/>
          <p:nvPr/>
        </p:nvSpPr>
        <p:spPr>
          <a:xfrm>
            <a:off x="4572000" y="25200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50"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FCC-</a:t>
            </a:r>
            <a:r>
              <a:rPr lang="en-GB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dirty="0">
                <a:solidFill>
                  <a:srgbClr val="0C377B"/>
                </a:solidFill>
                <a:latin typeface="Arial"/>
              </a:rPr>
              <a:t> combined-function cell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69BBE90-E12A-A946-8B1F-75723DE1A8AD}"/>
              </a:ext>
            </a:extLst>
          </p:cNvPr>
          <p:cNvSpPr/>
          <p:nvPr/>
        </p:nvSpPr>
        <p:spPr>
          <a:xfrm>
            <a:off x="5688000" y="576000"/>
            <a:ext cx="3456000" cy="324000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 anchor="ctr" anchorCtr="0">
            <a:spAutoFit/>
          </a:bodyPr>
          <a:lstStyle/>
          <a:p>
            <a:pPr algn="ctr" defTabSz="342900"/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In collaboration with E. </a:t>
            </a: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Todesco</a:t>
            </a:r>
            <a:endParaRPr lang="en-GB" sz="2000" dirty="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3490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		A combined-function optics for FCC-</a:t>
            </a:r>
            <a:r>
              <a:rPr lang="en-US" sz="2800" kern="0" dirty="0" err="1">
                <a:latin typeface="Arial"/>
              </a:rPr>
              <a:t>hh</a:t>
            </a:r>
            <a:r>
              <a:rPr lang="en-US" sz="2800" kern="0" dirty="0">
                <a:latin typeface="Arial"/>
              </a:rPr>
              <a:t>?</a:t>
            </a:r>
            <a:endParaRPr lang="en-GB" sz="2800" kern="0" dirty="0">
              <a:latin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D43BD5-A13C-374F-8031-3F097C2EDE52}"/>
              </a:ext>
            </a:extLst>
          </p:cNvPr>
          <p:cNvSpPr txBox="1"/>
          <p:nvPr/>
        </p:nvSpPr>
        <p:spPr>
          <a:xfrm>
            <a:off x="146756" y="800916"/>
            <a:ext cx="88504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Some advantage of the combined-function cell with respect to the FODO one in terms of optical parameters.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No issue for designing superconducting combined-function magnets (already in use in JPARC transfer lines, and will be used in D2 separation dipoles in HL-LHC).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Possibility to optimise the cell layout: 16 dipoles seems a very appealing option! 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High filling factor very interesting: actual gain to be quantified.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Dispersion suppressor based on combined-function magnets has been designed.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1B6E61-69E5-DE4F-A4F2-51964E29C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BB53B1B-0EF1-4949-BF76-A96A5EFF06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" y="3696711"/>
            <a:ext cx="4572000" cy="31432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3A3AF2D-E6E0-A24E-9B25-8691754ACD97}"/>
              </a:ext>
            </a:extLst>
          </p:cNvPr>
          <p:cNvSpPr txBox="1"/>
          <p:nvPr/>
        </p:nvSpPr>
        <p:spPr>
          <a:xfrm>
            <a:off x="0" y="3400539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50"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Ratio of optical functions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278E8B-DBBB-A044-BBD7-655511288FFF}"/>
              </a:ext>
            </a:extLst>
          </p:cNvPr>
          <p:cNvSpPr/>
          <p:nvPr/>
        </p:nvSpPr>
        <p:spPr>
          <a:xfrm>
            <a:off x="5688000" y="576000"/>
            <a:ext cx="3456000" cy="324000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 anchor="ctr" anchorCtr="0">
            <a:spAutoFit/>
          </a:bodyPr>
          <a:lstStyle/>
          <a:p>
            <a:pPr algn="ctr" defTabSz="342900"/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In collaboration with E. </a:t>
            </a: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Todesco</a:t>
            </a:r>
            <a:endParaRPr lang="en-GB" sz="2000" dirty="0">
              <a:solidFill>
                <a:srgbClr val="FFFFFF"/>
              </a:solidFill>
              <a:latin typeface="Calibri" panose="020F0502020204030204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EFFE79-B7DC-EF46-8BA3-289365BE37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109302" y="2827288"/>
            <a:ext cx="3569394" cy="4500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1861EC6-933E-7E47-82FC-378623B742B2}"/>
              </a:ext>
            </a:extLst>
          </p:cNvPr>
          <p:cNvSpPr txBox="1"/>
          <p:nvPr/>
        </p:nvSpPr>
        <p:spPr>
          <a:xfrm>
            <a:off x="4583289" y="2864317"/>
            <a:ext cx="45607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514350"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Example of dispersion suppressor</a:t>
            </a:r>
          </a:p>
        </p:txBody>
      </p:sp>
    </p:spTree>
    <p:extLst>
      <p:ext uri="{BB962C8B-B14F-4D97-AF65-F5344CB8AC3E}">
        <p14:creationId xmlns:p14="http://schemas.microsoft.com/office/powerpoint/2010/main" val="3027103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		A combined-function optics for FCC-</a:t>
            </a:r>
            <a:r>
              <a:rPr lang="en-US" sz="2800" kern="0" dirty="0" err="1">
                <a:latin typeface="Arial"/>
              </a:rPr>
              <a:t>hh</a:t>
            </a:r>
            <a:r>
              <a:rPr lang="en-US" sz="2800" kern="0" dirty="0">
                <a:latin typeface="Arial"/>
              </a:rPr>
              <a:t>?</a:t>
            </a:r>
            <a:endParaRPr lang="en-GB" sz="2800" kern="0" dirty="0">
              <a:latin typeface="Arial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5D43BD5-A13C-374F-8031-3F097C2EDE52}"/>
              </a:ext>
            </a:extLst>
          </p:cNvPr>
          <p:cNvSpPr txBox="1"/>
          <p:nvPr/>
        </p:nvSpPr>
        <p:spPr>
          <a:xfrm>
            <a:off x="146756" y="1263497"/>
            <a:ext cx="885048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Next steps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Study correctors systems for combined-function cell in view of modularity</a:t>
            </a:r>
          </a:p>
          <a:p>
            <a:pPr marL="1107281" lvl="2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Orbits</a:t>
            </a:r>
          </a:p>
          <a:p>
            <a:pPr marL="1107281" lvl="2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Tunes</a:t>
            </a:r>
          </a:p>
          <a:p>
            <a:pPr marL="1107281" lvl="2" indent="-192881" defTabSz="514350">
              <a:buFont typeface="Arial"/>
              <a:buChar char="•"/>
              <a:defRPr/>
            </a:pPr>
            <a:r>
              <a:rPr lang="en-GB" dirty="0" err="1">
                <a:solidFill>
                  <a:srgbClr val="0C377B"/>
                </a:solidFill>
                <a:latin typeface="Arial"/>
              </a:rPr>
              <a:t>Chromaticities</a:t>
            </a: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1107281" lvl="2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Linear coupling</a:t>
            </a:r>
          </a:p>
          <a:p>
            <a:pPr marL="1107281" lvl="2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Field quality</a:t>
            </a:r>
          </a:p>
          <a:p>
            <a:pPr marL="1107281" lvl="2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Landau damping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Optimise interconnection length 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Study beam dynamics in the presence of damping and combined-function magnets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1B6E61-69E5-DE4F-A4F2-51964E29C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8278E8B-DBBB-A044-BBD7-655511288FFF}"/>
              </a:ext>
            </a:extLst>
          </p:cNvPr>
          <p:cNvSpPr/>
          <p:nvPr/>
        </p:nvSpPr>
        <p:spPr>
          <a:xfrm>
            <a:off x="5688000" y="576000"/>
            <a:ext cx="3456000" cy="324000"/>
          </a:xfrm>
          <a:prstGeom prst="rect">
            <a:avLst/>
          </a:prstGeom>
          <a:solidFill>
            <a:srgbClr val="FF0000">
              <a:alpha val="60000"/>
            </a:srgbClr>
          </a:solidFill>
        </p:spPr>
        <p:txBody>
          <a:bodyPr wrap="square" anchor="ctr" anchorCtr="0">
            <a:spAutoFit/>
          </a:bodyPr>
          <a:lstStyle/>
          <a:p>
            <a:pPr algn="ctr" defTabSz="342900"/>
            <a:r>
              <a:rPr lang="en-US" sz="2000" dirty="0">
                <a:solidFill>
                  <a:prstClr val="white"/>
                </a:solidFill>
                <a:latin typeface="Calibri" panose="020F0502020204030204"/>
              </a:rPr>
              <a:t>In collaboration with E. </a:t>
            </a:r>
            <a:r>
              <a:rPr lang="en-US" sz="2000" dirty="0" err="1">
                <a:solidFill>
                  <a:prstClr val="white"/>
                </a:solidFill>
                <a:latin typeface="Calibri" panose="020F0502020204030204"/>
              </a:rPr>
              <a:t>Todesco</a:t>
            </a:r>
            <a:endParaRPr lang="en-GB" sz="2000" dirty="0">
              <a:solidFill>
                <a:srgbClr val="FFFFFF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741424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2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2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uiExpand="1" build="p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-208855" y="3307719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920" y="432008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F6E224A0-8191-B745-9216-E55D671A8FAA}"/>
              </a:ext>
            </a:extLst>
          </p:cNvPr>
          <p:cNvSpPr txBox="1">
            <a:spLocks/>
          </p:cNvSpPr>
          <p:nvPr/>
        </p:nvSpPr>
        <p:spPr>
          <a:xfrm>
            <a:off x="-3059" y="-16101"/>
            <a:ext cx="9150188" cy="88030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Outline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6756" y="2268000"/>
            <a:ext cx="5091289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The CDR baseline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Current activities</a:t>
            </a:r>
          </a:p>
          <a:p>
            <a:pPr>
              <a:spcBef>
                <a:spcPct val="0"/>
              </a:spcBef>
              <a:buNone/>
              <a:defRPr/>
            </a:pPr>
            <a:endParaRPr lang="en-US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A non-baseline option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Outlook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9514B3-0EE7-1346-AE08-DACA48B587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300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Outlook</a:t>
            </a:r>
            <a:endParaRPr lang="en-GB" sz="2800" kern="0" dirty="0">
              <a:latin typeface="Arial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2416449-BA3D-AE4B-B1FF-4DC5B90890AE}"/>
              </a:ext>
            </a:extLst>
          </p:cNvPr>
          <p:cNvSpPr txBox="1"/>
          <p:nvPr/>
        </p:nvSpPr>
        <p:spPr>
          <a:xfrm>
            <a:off x="282225" y="1084160"/>
            <a:ext cx="859084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sz="2200" dirty="0">
                <a:solidFill>
                  <a:srgbClr val="0C377B"/>
                </a:solidFill>
                <a:latin typeface="Arial"/>
              </a:rPr>
              <a:t>A big programme of studies for FCC-</a:t>
            </a:r>
            <a:r>
              <a:rPr lang="en-GB" sz="2200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sz="2200" dirty="0">
                <a:solidFill>
                  <a:srgbClr val="0C377B"/>
                </a:solidFill>
                <a:latin typeface="Arial"/>
              </a:rPr>
              <a:t> is ahead of us. 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2200" dirty="0">
                <a:solidFill>
                  <a:srgbClr val="0C377B"/>
                </a:solidFill>
                <a:latin typeface="Arial"/>
              </a:rPr>
              <a:t>Help is very much needed!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2200" dirty="0">
                <a:solidFill>
                  <a:srgbClr val="0C377B"/>
                </a:solidFill>
                <a:latin typeface="Arial"/>
              </a:rPr>
              <a:t>As a first priority for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2200" dirty="0">
                <a:solidFill>
                  <a:srgbClr val="0C377B"/>
                </a:solidFill>
                <a:latin typeface="Arial"/>
              </a:rPr>
              <a:t>Optics design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2200" dirty="0">
                <a:solidFill>
                  <a:srgbClr val="0C377B"/>
                </a:solidFill>
                <a:latin typeface="Arial"/>
              </a:rPr>
              <a:t>Beam dynamics studies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2200" dirty="0">
                <a:solidFill>
                  <a:srgbClr val="0C377B"/>
                </a:solidFill>
                <a:latin typeface="Arial"/>
              </a:rPr>
              <a:t>Tools development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2200" dirty="0">
                <a:solidFill>
                  <a:srgbClr val="0C377B"/>
                </a:solidFill>
                <a:latin typeface="Arial"/>
              </a:rPr>
              <a:t>As a second priority for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2200" dirty="0">
                <a:solidFill>
                  <a:srgbClr val="0C377B"/>
                </a:solidFill>
                <a:latin typeface="Arial"/>
              </a:rPr>
              <a:t>Collective effects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2200" dirty="0">
                <a:solidFill>
                  <a:srgbClr val="0C377B"/>
                </a:solidFill>
                <a:latin typeface="Arial"/>
              </a:rPr>
              <a:t>As a third priority for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2200" dirty="0">
                <a:solidFill>
                  <a:srgbClr val="0C377B"/>
                </a:solidFill>
                <a:latin typeface="Arial"/>
              </a:rPr>
              <a:t>Optimisation of the chain of injectors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12FE3D-060D-E746-B079-FC87AAB327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34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-208855" y="3307719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920" y="432008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F6E224A0-8191-B745-9216-E55D671A8FAA}"/>
              </a:ext>
            </a:extLst>
          </p:cNvPr>
          <p:cNvSpPr txBox="1">
            <a:spLocks/>
          </p:cNvSpPr>
          <p:nvPr/>
        </p:nvSpPr>
        <p:spPr>
          <a:xfrm>
            <a:off x="-3059" y="-16101"/>
            <a:ext cx="9150188" cy="88030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endParaRPr lang="en-US" kern="0" dirty="0">
              <a:latin typeface="Arial"/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6756" y="2967913"/>
            <a:ext cx="8839200" cy="1508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algn="ctr">
              <a:spcBef>
                <a:spcPct val="0"/>
              </a:spcBef>
              <a:buNone/>
              <a:defRPr/>
            </a:pPr>
            <a:r>
              <a:rPr lang="en-US" altLang="en-US" sz="4000" b="1" dirty="0">
                <a:solidFill>
                  <a:srgbClr val="3030A4"/>
                </a:solidFill>
                <a:latin typeface="Arial"/>
              </a:rPr>
              <a:t>Thank you for your attention!</a:t>
            </a:r>
            <a:endParaRPr lang="en-US" altLang="en-US" sz="4000" b="1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800" dirty="0">
              <a:solidFill>
                <a:srgbClr val="3030A4"/>
              </a:solidFill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493603C-065B-C549-8435-825A8DEDCF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037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-208855" y="3307719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920" y="432008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F6E224A0-8191-B745-9216-E55D671A8FAA}"/>
              </a:ext>
            </a:extLst>
          </p:cNvPr>
          <p:cNvSpPr txBox="1">
            <a:spLocks/>
          </p:cNvSpPr>
          <p:nvPr/>
        </p:nvSpPr>
        <p:spPr>
          <a:xfrm>
            <a:off x="-3059" y="-16101"/>
            <a:ext cx="9150188" cy="88030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Outline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6756" y="2268000"/>
            <a:ext cx="8997244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The CDR baseline</a:t>
            </a:r>
          </a:p>
          <a:p>
            <a:pPr>
              <a:spcBef>
                <a:spcPct val="0"/>
              </a:spcBef>
              <a:buNone/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Current activities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A non-baseline option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Outlook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800" dirty="0">
              <a:solidFill>
                <a:srgbClr val="3030A4"/>
              </a:solidFill>
              <a:latin typeface="Arial"/>
            </a:endParaRPr>
          </a:p>
          <a:p>
            <a:pPr>
              <a:spcBef>
                <a:spcPct val="0"/>
              </a:spcBef>
              <a:buNone/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Acknowledgements: A. Abramov, W. </a:t>
            </a:r>
            <a:r>
              <a:rPr lang="en-US" altLang="en-US" sz="2400" dirty="0" err="1">
                <a:solidFill>
                  <a:srgbClr val="3030A4"/>
                </a:solidFill>
                <a:latin typeface="Arial"/>
              </a:rPr>
              <a:t>Bartmann</a:t>
            </a: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, M. </a:t>
            </a:r>
            <a:r>
              <a:rPr lang="en-US" altLang="en-US" sz="2400" dirty="0" err="1">
                <a:solidFill>
                  <a:srgbClr val="3030A4"/>
                </a:solidFill>
                <a:latin typeface="Arial"/>
              </a:rPr>
              <a:t>Benedikt</a:t>
            </a: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, R. Bruce, J. </a:t>
            </a:r>
            <a:r>
              <a:rPr lang="en-US" altLang="en-US" sz="2400" dirty="0" err="1">
                <a:solidFill>
                  <a:srgbClr val="3030A4"/>
                </a:solidFill>
                <a:latin typeface="Arial"/>
              </a:rPr>
              <a:t>Gutleber</a:t>
            </a: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, V. Mertens, T. </a:t>
            </a:r>
            <a:r>
              <a:rPr lang="en-US" altLang="en-US" sz="2400" dirty="0" err="1">
                <a:solidFill>
                  <a:srgbClr val="3030A4"/>
                </a:solidFill>
                <a:latin typeface="Arial"/>
              </a:rPr>
              <a:t>Risselada</a:t>
            </a: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, F. Zimmermann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9514B3-0EE7-1346-AE08-DACA48B587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409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-208855" y="3307719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920" y="432008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F6E224A0-8191-B745-9216-E55D671A8FAA}"/>
              </a:ext>
            </a:extLst>
          </p:cNvPr>
          <p:cNvSpPr txBox="1">
            <a:spLocks/>
          </p:cNvSpPr>
          <p:nvPr/>
        </p:nvSpPr>
        <p:spPr>
          <a:xfrm>
            <a:off x="-3059" y="-16101"/>
            <a:ext cx="9150188" cy="88030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Outline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6756" y="2268000"/>
            <a:ext cx="5091289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The CDR baseline</a:t>
            </a:r>
          </a:p>
          <a:p>
            <a:pPr>
              <a:spcBef>
                <a:spcPct val="0"/>
              </a:spcBef>
              <a:buNone/>
              <a:defRPr/>
            </a:pPr>
            <a:endParaRPr lang="en-US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Current activities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A non-baseline option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Outlook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21B6EC9-555A-6149-AED4-34F84C5648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910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FCC-</a:t>
            </a:r>
            <a:r>
              <a:rPr lang="en-US" sz="2800" kern="0" dirty="0" err="1">
                <a:latin typeface="Arial"/>
              </a:rPr>
              <a:t>hh</a:t>
            </a:r>
            <a:r>
              <a:rPr lang="en-US" sz="2800" kern="0" dirty="0">
                <a:latin typeface="Arial"/>
              </a:rPr>
              <a:t> layout</a:t>
            </a:r>
            <a:endParaRPr lang="en-GB" sz="2800" kern="0" dirty="0">
              <a:latin typeface="Arial"/>
            </a:endParaRPr>
          </a:p>
        </p:txBody>
      </p:sp>
      <p:pic>
        <p:nvPicPr>
          <p:cNvPr id="6" name="Picture 5" descr="layout_c.pdf">
            <a:extLst>
              <a:ext uri="{FF2B5EF4-FFF2-40B4-BE49-F238E27FC236}">
                <a16:creationId xmlns:a16="http://schemas.microsoft.com/office/drawing/2014/main" id="{4B9A179D-E66E-B44D-AAD1-4FFC089025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723" y="1050509"/>
            <a:ext cx="4051706" cy="42205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CF21005-473B-534B-B6C7-62FA04CB9FB5}"/>
              </a:ext>
            </a:extLst>
          </p:cNvPr>
          <p:cNvSpPr txBox="1"/>
          <p:nvPr/>
        </p:nvSpPr>
        <p:spPr>
          <a:xfrm>
            <a:off x="97972" y="1004116"/>
            <a:ext cx="4586917" cy="35855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Two high-luminosity experiments (A &amp; G)</a:t>
            </a:r>
          </a:p>
          <a:p>
            <a:pPr marL="192881" indent="-192881" defTabSz="514350">
              <a:buFont typeface="Arial"/>
              <a:buChar char="•"/>
              <a:defRPr/>
            </a:pP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Two other experiments combined with injection (L &amp; B)</a:t>
            </a:r>
          </a:p>
          <a:p>
            <a:pPr defTabSz="514350">
              <a:defRPr/>
            </a:pP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Two collimation insertions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 err="1">
                <a:solidFill>
                  <a:srgbClr val="0C377B"/>
                </a:solidFill>
                <a:latin typeface="Arial"/>
              </a:rPr>
              <a:t>betatron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cleaning (J)</a:t>
            </a:r>
          </a:p>
          <a:p>
            <a:pPr marL="450056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momentum cleaning (F)</a:t>
            </a:r>
          </a:p>
          <a:p>
            <a:pPr marL="450056" lvl="1" indent="-192881" defTabSz="514350">
              <a:buFont typeface="Arial"/>
              <a:buChar char="•"/>
              <a:defRPr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Extraction insertion (D)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Clean insertion with RF (H)</a:t>
            </a:r>
          </a:p>
          <a:p>
            <a:pPr defTabSz="514350">
              <a:defRPr/>
            </a:pPr>
            <a:endParaRPr lang="en-GB" dirty="0">
              <a:solidFill>
                <a:srgbClr val="0C377B"/>
              </a:solidFill>
              <a:latin typeface="Arial"/>
            </a:endParaRP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Compatible with LHC or SPS as injector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568D765-1D91-4349-8ECC-964A5286CD14}"/>
              </a:ext>
            </a:extLst>
          </p:cNvPr>
          <p:cNvSpPr/>
          <p:nvPr/>
        </p:nvSpPr>
        <p:spPr>
          <a:xfrm>
            <a:off x="5545985" y="5376717"/>
            <a:ext cx="3321743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514350">
              <a:defRPr/>
            </a:pPr>
            <a:r>
              <a:rPr lang="de-DE" sz="2100" b="1" dirty="0">
                <a:solidFill>
                  <a:srgbClr val="0C377B"/>
                </a:solidFill>
                <a:latin typeface="Arial"/>
              </a:rPr>
              <a:t>circumference: 97.75 km</a:t>
            </a:r>
            <a:endParaRPr lang="de-DE" sz="21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3F32C0-89C6-4649-8C18-42740E96AC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1200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 FCC consistent machine layouts</a:t>
            </a:r>
            <a:endParaRPr lang="en-GB" sz="2800" kern="0" dirty="0"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44B5BDD-A3C2-0E47-8DF7-5F6431C8C0AF}"/>
              </a:ext>
            </a:extLst>
          </p:cNvPr>
          <p:cNvSpPr txBox="1"/>
          <p:nvPr/>
        </p:nvSpPr>
        <p:spPr>
          <a:xfrm>
            <a:off x="1619672" y="766237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8B71624-7C5E-8048-B215-9181C9A9A5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523" y="1418859"/>
            <a:ext cx="4880933" cy="36678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18AF0DB-0B07-9942-959C-D6A57482AEA2}"/>
              </a:ext>
            </a:extLst>
          </p:cNvPr>
          <p:cNvSpPr txBox="1"/>
          <p:nvPr/>
        </p:nvSpPr>
        <p:spPr>
          <a:xfrm>
            <a:off x="4793373" y="730371"/>
            <a:ext cx="4387740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1,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2,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ee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booster (FCC-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footprint)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41ED46B-7590-4D48-84BF-6822690951E0}"/>
              </a:ext>
            </a:extLst>
          </p:cNvPr>
          <p:cNvSpPr/>
          <p:nvPr/>
        </p:nvSpPr>
        <p:spPr>
          <a:xfrm>
            <a:off x="101600" y="5817362"/>
            <a:ext cx="892951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dirty="0">
                <a:solidFill>
                  <a:srgbClr val="0C377B"/>
                </a:solidFill>
                <a:latin typeface="Arial"/>
              </a:rPr>
              <a:t>O</a:t>
            </a:r>
            <a:r>
              <a:rPr kumimoji="0" lang="en-GB" sz="2000" b="1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ptics</a:t>
            </a: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solutions for full ring for both machines available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33E36F7-01E3-9240-929A-12D4286A3138}"/>
              </a:ext>
            </a:extLst>
          </p:cNvPr>
          <p:cNvSpPr txBox="1"/>
          <p:nvPr/>
        </p:nvSpPr>
        <p:spPr>
          <a:xfrm>
            <a:off x="6073749" y="2357054"/>
            <a:ext cx="17427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9 m off-centred IPs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wrt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r>
              <a:rPr kumimoji="0" lang="en-GB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hh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IPs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66CE548-94BA-5B44-854F-DA65DC03B2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18" name="Picture 17" descr="layout_c.pdf">
            <a:extLst>
              <a:ext uri="{FF2B5EF4-FFF2-40B4-BE49-F238E27FC236}">
                <a16:creationId xmlns:a16="http://schemas.microsoft.com/office/drawing/2014/main" id="{43730E7D-499B-A648-9803-E2B096D830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47" y="1179103"/>
            <a:ext cx="4285440" cy="44640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9CBB0BA-D326-804F-9F09-8E7D044B88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00217" y="2205647"/>
            <a:ext cx="2274807" cy="23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D396DF5-D8BC-EE42-88B8-02EE016036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5872" y="2223244"/>
            <a:ext cx="2408902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536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-208855" y="3307719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22920" y="432008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F6E224A0-8191-B745-9216-E55D671A8FAA}"/>
              </a:ext>
            </a:extLst>
          </p:cNvPr>
          <p:cNvSpPr txBox="1">
            <a:spLocks/>
          </p:cNvSpPr>
          <p:nvPr/>
        </p:nvSpPr>
        <p:spPr>
          <a:xfrm>
            <a:off x="-3059" y="-16101"/>
            <a:ext cx="9150188" cy="88030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US" kern="0" dirty="0">
                <a:latin typeface="Arial"/>
              </a:rPr>
              <a:t>Outline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46756" y="2268000"/>
            <a:ext cx="5091289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The CDR baseline</a:t>
            </a:r>
          </a:p>
          <a:p>
            <a:pPr>
              <a:spcBef>
                <a:spcPct val="0"/>
              </a:spcBef>
              <a:buNone/>
              <a:defRPr/>
            </a:pPr>
            <a:endParaRPr lang="en-US" altLang="en-US" sz="2400" dirty="0">
              <a:solidFill>
                <a:srgbClr val="3030A4"/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rgbClr val="3030A4"/>
                </a:solidFill>
                <a:latin typeface="Arial"/>
              </a:rPr>
              <a:t>Current activities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A non-baseline option</a:t>
            </a:r>
          </a:p>
          <a:p>
            <a:pPr marL="342900" indent="-342900">
              <a:spcBef>
                <a:spcPct val="0"/>
              </a:spcBef>
              <a:defRPr/>
            </a:pPr>
            <a:endParaRPr lang="en-US" altLang="en-US" sz="240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  <a:p>
            <a:pPr marL="342900" indent="-342900">
              <a:spcBef>
                <a:spcPct val="0"/>
              </a:spcBef>
              <a:defRPr/>
            </a:pPr>
            <a:r>
              <a:rPr lang="en-US" alt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Outlook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0558BF-B9C6-F244-B700-00AC6AF657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59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            Collider placement </a:t>
            </a:r>
            <a:r>
              <a:rPr lang="en-US" sz="2800" kern="0" dirty="0" err="1">
                <a:latin typeface="Arial"/>
              </a:rPr>
              <a:t>optimisation</a:t>
            </a:r>
            <a:endParaRPr lang="en-GB" sz="2800" kern="0" dirty="0">
              <a:latin typeface="Arial"/>
            </a:endParaRPr>
          </a:p>
        </p:txBody>
      </p:sp>
      <p:pic>
        <p:nvPicPr>
          <p:cNvPr id="13" name="Picture 12" descr="A picture containing diagram&#10;&#10;Description automatically generated">
            <a:extLst>
              <a:ext uri="{FF2B5EF4-FFF2-40B4-BE49-F238E27FC236}">
                <a16:creationId xmlns:a16="http://schemas.microsoft.com/office/drawing/2014/main" id="{DB6AC4CB-B9E0-864F-AF04-EC54C6408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2522" y="915766"/>
            <a:ext cx="4781478" cy="4443044"/>
          </a:xfrm>
          <a:prstGeom prst="rect">
            <a:avLst/>
          </a:prstGeom>
        </p:spPr>
      </p:pic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1D33677D-30A8-F344-A715-3496A40AE1BB}"/>
              </a:ext>
            </a:extLst>
          </p:cNvPr>
          <p:cNvSpPr txBox="1">
            <a:spLocks/>
          </p:cNvSpPr>
          <p:nvPr/>
        </p:nvSpPr>
        <p:spPr>
          <a:xfrm>
            <a:off x="0" y="902522"/>
            <a:ext cx="4459111" cy="5955477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C377B"/>
                </a:solidFill>
                <a:latin typeface="Arial"/>
              </a:rPr>
              <a:t>Overall layout and placement optimisation process across both host states</a:t>
            </a:r>
          </a:p>
          <a:p>
            <a:pPr marL="0" indent="0" defTabSz="685800">
              <a:buClr>
                <a:srgbClr val="0C377B"/>
              </a:buClr>
              <a:buNone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214313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C377B"/>
                </a:solidFill>
                <a:latin typeface="Arial"/>
              </a:rPr>
              <a:t>Following the "avoid-reduce-compensate" directive of European and French regulatory frameworks</a:t>
            </a:r>
          </a:p>
          <a:p>
            <a:pPr marL="214313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214313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900" dirty="0">
                <a:solidFill>
                  <a:srgbClr val="0C377B"/>
                </a:solidFill>
                <a:latin typeface="Arial"/>
              </a:rPr>
              <a:t>Process integrates diverse requirements and constraints:</a:t>
            </a:r>
          </a:p>
          <a:p>
            <a:pPr marL="214313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5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performance permitting world-leading scientific research </a:t>
            </a: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technical feasibility of civil engineering and subsurface constraints</a:t>
            </a: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territorial constraints on surface and subsurface</a:t>
            </a: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nature, accessibility, technical infrastructure, and resource needs &amp; constraints</a:t>
            </a: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economic factors including development of benefits for, and synergies, with the regional developments</a:t>
            </a: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0C377B"/>
              </a:solidFill>
              <a:latin typeface="Arial"/>
            </a:endParaRPr>
          </a:p>
          <a:p>
            <a:pPr marL="686813" lvl="1" indent="-214313" defTabSz="685800"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C377B"/>
                </a:solidFill>
                <a:latin typeface="Arial"/>
              </a:rPr>
              <a:t>…</a:t>
            </a:r>
            <a:endParaRPr lang="en-GB" sz="135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C12A7C-9054-B145-8394-5D68EEC421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88C311-1D50-424F-9C24-31BE057FBE87}"/>
              </a:ext>
            </a:extLst>
          </p:cNvPr>
          <p:cNvSpPr txBox="1">
            <a:spLocks/>
          </p:cNvSpPr>
          <p:nvPr/>
        </p:nvSpPr>
        <p:spPr>
          <a:xfrm>
            <a:off x="4566356" y="5554134"/>
            <a:ext cx="4391247" cy="83537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7033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78942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19531" indent="-257175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38987" indent="-257175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37869" indent="-257175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75588" indent="-13716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8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772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90" indent="-13716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800">
              <a:buClr>
                <a:srgbClr val="0C377B"/>
              </a:buClr>
              <a:buNone/>
            </a:pPr>
            <a:r>
              <a:rPr lang="en-US" dirty="0">
                <a:solidFill>
                  <a:srgbClr val="0C377B"/>
                </a:solidFill>
                <a:latin typeface="Arial"/>
              </a:rPr>
              <a:t>C</a:t>
            </a:r>
            <a:r>
              <a:rPr lang="en-CH" dirty="0">
                <a:solidFill>
                  <a:srgbClr val="0C377B"/>
                </a:solidFill>
                <a:latin typeface="Arial"/>
              </a:rPr>
              <a:t>ollaborative effort </a:t>
            </a:r>
            <a:r>
              <a:rPr lang="en-US" dirty="0">
                <a:solidFill>
                  <a:srgbClr val="0C377B"/>
                </a:solidFill>
                <a:latin typeface="Arial"/>
              </a:rPr>
              <a:t>of</a:t>
            </a:r>
            <a:r>
              <a:rPr lang="en-CH" dirty="0">
                <a:solidFill>
                  <a:srgbClr val="0C377B"/>
                </a:solidFill>
                <a:latin typeface="Arial"/>
              </a:rPr>
              <a:t> technical experts at CERN, consultancy companies and government notified bodies</a:t>
            </a:r>
          </a:p>
        </p:txBody>
      </p:sp>
    </p:spTree>
    <p:extLst>
      <p:ext uri="{BB962C8B-B14F-4D97-AF65-F5344CB8AC3E}">
        <p14:creationId xmlns:p14="http://schemas.microsoft.com/office/powerpoint/2010/main" val="11191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         Layout following placement studies</a:t>
            </a:r>
            <a:endParaRPr lang="en-GB" sz="2800" kern="0" dirty="0"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1B6E61-69E5-DE4F-A4F2-51964E29C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03D08B-B817-3C43-8F55-9AED4F107F4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5" t="11190" r="24470" b="10653"/>
          <a:stretch/>
        </p:blipFill>
        <p:spPr>
          <a:xfrm>
            <a:off x="3349057" y="740298"/>
            <a:ext cx="5794943" cy="587565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DE03F0B-71EA-2445-AC38-56CE077373D0}"/>
              </a:ext>
            </a:extLst>
          </p:cNvPr>
          <p:cNvSpPr txBox="1"/>
          <p:nvPr/>
        </p:nvSpPr>
        <p:spPr>
          <a:xfrm>
            <a:off x="0" y="778673"/>
            <a:ext cx="3388659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Constraints of the layout: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b="1" dirty="0">
                <a:solidFill>
                  <a:srgbClr val="0C377B"/>
                </a:solidFill>
                <a:latin typeface="Arial"/>
              </a:rPr>
              <a:t>Experimental points in A, D, G, J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This implies starting (almost) from zero to define the functionalities of the remaining straight sections.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The length of the non-experimental straight sections has been reduced (from 2800 m to 2160 m).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Injection is separated from the experimental insertions.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600" b="1" dirty="0">
                <a:solidFill>
                  <a:srgbClr val="0C377B"/>
                </a:solidFill>
                <a:latin typeface="Arial"/>
              </a:rPr>
              <a:t>This gives us the chance to try and introduce innovations in the layout.</a:t>
            </a:r>
          </a:p>
          <a:p>
            <a:pPr marL="192881" indent="-192881" defTabSz="514350">
              <a:buFont typeface="Arial"/>
              <a:buChar char="•"/>
              <a:defRPr/>
            </a:pPr>
            <a:endParaRPr lang="en-GB" sz="1600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3898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1">
            <a:extLst>
              <a:ext uri="{FF2B5EF4-FFF2-40B4-BE49-F238E27FC236}">
                <a16:creationId xmlns:a16="http://schemas.microsoft.com/office/drawing/2014/main" id="{B2E894BA-850B-4911-9EEF-44DEDB296385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3999" cy="75608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en-US" sz="2800" kern="0" dirty="0">
                <a:latin typeface="Arial"/>
              </a:rPr>
              <a:t>               Activities following placement studies</a:t>
            </a:r>
            <a:endParaRPr lang="en-GB" sz="2800" kern="0" dirty="0">
              <a:latin typeface="Arial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1B6E61-69E5-DE4F-A4F2-51964E29CC3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" y="95519"/>
            <a:ext cx="1399569" cy="4791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503D08B-B817-3C43-8F55-9AED4F107F4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95" t="11190" r="24470" b="10653"/>
          <a:stretch/>
        </p:blipFill>
        <p:spPr>
          <a:xfrm>
            <a:off x="5583219" y="740297"/>
            <a:ext cx="3560781" cy="3610375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DE03F0B-71EA-2445-AC38-56CE077373D0}"/>
              </a:ext>
            </a:extLst>
          </p:cNvPr>
          <p:cNvSpPr txBox="1"/>
          <p:nvPr/>
        </p:nvSpPr>
        <p:spPr>
          <a:xfrm>
            <a:off x="161370" y="832463"/>
            <a:ext cx="5443364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2881" indent="-192881" defTabSz="514350">
              <a:buFont typeface="Arial"/>
              <a:buChar char="•"/>
              <a:defRPr/>
            </a:pPr>
            <a:r>
              <a:rPr lang="en-GB" dirty="0">
                <a:solidFill>
                  <a:srgbClr val="0C377B"/>
                </a:solidFill>
                <a:latin typeface="Arial"/>
              </a:rPr>
              <a:t>Layout and optics of the various non-experimental insertions to be reviewed.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Combinations of functionalities to be reviewed. 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Current views: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B: injection and dump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L: injection and RF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H, F: collimation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The last part of the transfer lines should be in the ring tunnel: this should be carefully studied (also in terms of integration).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Other options to be considered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Can we combine 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betatron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and momentum collimation?</a:t>
            </a:r>
          </a:p>
          <a:p>
            <a:pPr marL="650081" lvl="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We shall try and implement all improvements studied for HL-LHC 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betatron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-collimation insertion in the FCC-</a:t>
            </a:r>
            <a:r>
              <a:rPr lang="en-GB" sz="1600" dirty="0" err="1">
                <a:solidFill>
                  <a:srgbClr val="0C377B"/>
                </a:solidFill>
                <a:latin typeface="Arial"/>
              </a:rPr>
              <a:t>hh</a:t>
            </a:r>
            <a:r>
              <a:rPr lang="en-GB" sz="1600" dirty="0">
                <a:solidFill>
                  <a:srgbClr val="0C377B"/>
                </a:solidFill>
                <a:latin typeface="Arial"/>
              </a:rPr>
              <a:t> insertion.</a:t>
            </a:r>
          </a:p>
          <a:p>
            <a:pPr marL="192881" indent="-192881" defTabSz="514350">
              <a:buFont typeface="Arial"/>
              <a:buChar char="•"/>
              <a:defRPr/>
            </a:pPr>
            <a:r>
              <a:rPr lang="en-GB" sz="1600" dirty="0">
                <a:solidFill>
                  <a:srgbClr val="0C377B"/>
                </a:solidFill>
                <a:latin typeface="Arial"/>
              </a:rPr>
              <a:t>All these studies imply optics studies and validations studies.</a:t>
            </a:r>
          </a:p>
        </p:txBody>
      </p:sp>
    </p:spTree>
    <p:extLst>
      <p:ext uri="{BB962C8B-B14F-4D97-AF65-F5344CB8AC3E}">
        <p14:creationId xmlns:p14="http://schemas.microsoft.com/office/powerpoint/2010/main" val="178521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>
        <p14:prism isContent="1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theme/theme1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5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7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25258</TotalTime>
  <Words>963</Words>
  <Application>Microsoft Macintosh PowerPoint</Application>
  <PresentationFormat>On-screen Show (4:3)</PresentationFormat>
  <Paragraphs>189</Paragraphs>
  <Slides>18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Calibri</vt:lpstr>
      <vt:lpstr>Calibri Light</vt:lpstr>
      <vt:lpstr>Lucida Grande</vt:lpstr>
      <vt:lpstr>3_Blank Presentation</vt:lpstr>
      <vt:lpstr>5_Office Theme</vt:lpstr>
      <vt:lpstr>4_Blank Presentation</vt:lpstr>
      <vt:lpstr>1_Custom Design</vt:lpstr>
      <vt:lpstr>2_Custom Design</vt:lpstr>
      <vt:lpstr>7_FC5643-CERN3027 - Scale of contributions</vt:lpstr>
      <vt:lpstr>FCC-hh design - Open points and where help is needed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Massimo Giovannozzi</cp:lastModifiedBy>
  <cp:revision>646</cp:revision>
  <dcterms:created xsi:type="dcterms:W3CDTF">2018-07-16T11:40:23Z</dcterms:created>
  <dcterms:modified xsi:type="dcterms:W3CDTF">2021-12-02T07:39:39Z</dcterms:modified>
</cp:coreProperties>
</file>