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 bookmarkIdSeed="3">
  <p:sldMasterIdLst>
    <p:sldMasterId id="2147483692" r:id="rId1"/>
  </p:sldMasterIdLst>
  <p:notesMasterIdLst>
    <p:notesMasterId r:id="rId9"/>
  </p:notesMasterIdLst>
  <p:handoutMasterIdLst>
    <p:handoutMasterId r:id="rId10"/>
  </p:handoutMasterIdLst>
  <p:sldIdLst>
    <p:sldId id="256" r:id="rId2"/>
    <p:sldId id="270" r:id="rId3"/>
    <p:sldId id="269" r:id="rId4"/>
    <p:sldId id="271" r:id="rId5"/>
    <p:sldId id="275" r:id="rId6"/>
    <p:sldId id="273" r:id="rId7"/>
    <p:sldId id="268" r:id="rId8"/>
  </p:sldIdLst>
  <p:sldSz cx="12192000" cy="6858000"/>
  <p:notesSz cx="6858000" cy="9144000"/>
  <p:embeddedFontLst>
    <p:embeddedFont>
      <p:font typeface="Tahoma" panose="020B0604030504040204" pitchFamily="34" charset="0"/>
      <p:regular r:id="rId11"/>
      <p:bold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</p:embeddedFontLst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207CA"/>
    <a:srgbClr val="0FE6F8"/>
    <a:srgbClr val="253366"/>
    <a:srgbClr val="FEFCDE"/>
    <a:srgbClr val="FBEA1C"/>
    <a:srgbClr val="B30505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064664-5328-4906-B21B-15AFFE4CDE3B}" v="22" dt="2021-05-03T13:44:11.6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04" autoAdjust="0"/>
    <p:restoredTop sz="83047" autoAdjust="0"/>
  </p:normalViewPr>
  <p:slideViewPr>
    <p:cSldViewPr snapToObjects="1" showGuides="1">
      <p:cViewPr varScale="1">
        <p:scale>
          <a:sx n="88" d="100"/>
          <a:sy n="88" d="100"/>
        </p:scale>
        <p:origin x="510" y="96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microsoft.com/office/2015/10/relationships/revisionInfo" Target="revisionInfo.xml"/><Relationship Id="rId10" Type="http://schemas.openxmlformats.org/officeDocument/2006/relationships/handoutMaster" Target="handoutMasters/handoutMaster1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16/11/2021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16/11/2021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757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838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4943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332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11" y="513084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4" y="497410"/>
            <a:ext cx="9346346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</a:t>
            </a:r>
            <a:r>
              <a:rPr lang="en-GB" sz="1000" b="0" i="0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funding</a:t>
            </a: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I.FAST Kick-Off meeting         WP11.2 "High Efficiency Klystron Industrial Prototype"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67248"/>
            <a:ext cx="5031133" cy="53014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2777"/>
            <a:ext cx="10515600" cy="417646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9696" y="6129202"/>
            <a:ext cx="6192688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I.FAST </a:t>
            </a:r>
            <a:r>
              <a:rPr lang="en-GB" dirty="0" smtClean="0"/>
              <a:t>Open Steering Committee          </a:t>
            </a:r>
            <a:r>
              <a:rPr lang="en-GB" dirty="0"/>
              <a:t>WP11.2 "High Efficiency Klystron Industrial Prototype"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81E07E-B5D4-4BB9-BA4A-7EC991C5ED6F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919536" y="6127750"/>
            <a:ext cx="1224136" cy="365125"/>
          </a:xfrm>
        </p:spPr>
        <p:txBody>
          <a:bodyPr/>
          <a:lstStyle/>
          <a:p>
            <a:r>
              <a:rPr lang="en-US" dirty="0" smtClean="0"/>
              <a:t>16-November-2021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556793"/>
            <a:ext cx="5181600" cy="403244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56793"/>
            <a:ext cx="5181600" cy="403244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I.FAST Kick-Off meeting         WP11.2 "High Efficiency Klystron Industrial Prototype"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I.FAST Kick-Off meeting         WP11.2 "High Efficiency Klystron Industrial Prototype"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I.FAST Kick-Off meeting         WP11.2 "High Efficiency Klystron Industrial Prototype"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I.FAST Kick-Off meeting         WP11.2 "High Efficiency Klystron Industrial Prototype"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I.FAST Kick-Off meeting         WP11.2 "High Efficiency Klystron Industrial Prototype"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4-May-2021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smtClean="0"/>
              <a:t>I.FAST Kick-Off meeting         WP11.2 "High Efficiency Klystron Industrial Prototype"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8" r:id="rId2"/>
    <p:sldLayoutId id="2147483711" r:id="rId3"/>
    <p:sldLayoutId id="2147483694" r:id="rId4"/>
    <p:sldLayoutId id="2147483696" r:id="rId5"/>
    <p:sldLayoutId id="2147483697" r:id="rId6"/>
    <p:sldLayoutId id="2147483700" r:id="rId7"/>
    <p:sldLayoutId id="2147483701" r:id="rId8"/>
    <p:sldLayoutId id="2147483710" r:id="rId9"/>
    <p:sldLayoutId id="2147483699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jpg"/><Relationship Id="rId4" Type="http://schemas.openxmlformats.org/officeDocument/2006/relationships/image" Target="../media/image13.png"/><Relationship Id="rId9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gif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1833791"/>
            <a:ext cx="9998120" cy="1236236"/>
          </a:xfrm>
        </p:spPr>
        <p:txBody>
          <a:bodyPr/>
          <a:lstStyle/>
          <a:p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WP 11.2</a:t>
            </a:r>
          </a:p>
          <a:p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“High-Efficiency Klystron Industrial Prototype”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86783" y="4822998"/>
            <a:ext cx="7402857" cy="378210"/>
          </a:xfrm>
        </p:spPr>
        <p:txBody>
          <a:bodyPr>
            <a:normAutofit/>
          </a:bodyPr>
          <a:lstStyle/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N. Catalan-Lasheras &amp; O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Brunner /CERN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604041"/>
            <a:ext cx="8197920" cy="961942"/>
          </a:xfrm>
        </p:spPr>
        <p:txBody>
          <a:bodyPr>
            <a:norm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I.FAST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Open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Steering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Committee  </a:t>
            </a:r>
          </a:p>
          <a:p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15-16 November -2021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09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CE919-886B-4AEC-BB3C-E215B2FC6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6D073-3013-4AEA-A856-5D6A5E49E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285664"/>
            <a:ext cx="11449272" cy="4303577"/>
          </a:xfrm>
        </p:spPr>
        <p:txBody>
          <a:bodyPr>
            <a:normAutofit/>
          </a:bodyPr>
          <a:lstStyle/>
          <a:p>
            <a:r>
              <a:rPr lang="en-GB" sz="2400" dirty="0"/>
              <a:t>Fabrication and tests of industrial prototypes of High Efficiency Klystron </a:t>
            </a:r>
            <a:r>
              <a:rPr lang="en-GB" sz="2400" dirty="0" smtClean="0"/>
              <a:t>for </a:t>
            </a:r>
            <a:r>
              <a:rPr lang="en-GB" sz="2400" dirty="0"/>
              <a:t>LHC. </a:t>
            </a:r>
          </a:p>
          <a:p>
            <a:r>
              <a:rPr lang="en-GB" sz="2400" dirty="0" smtClean="0"/>
              <a:t>Refurbishment of </a:t>
            </a:r>
            <a:r>
              <a:rPr lang="en-GB" sz="2400" dirty="0"/>
              <a:t>the </a:t>
            </a:r>
            <a:r>
              <a:rPr lang="en-GB" sz="2400" dirty="0" smtClean="0"/>
              <a:t>existing </a:t>
            </a:r>
            <a:r>
              <a:rPr lang="en-GB" sz="2400" dirty="0"/>
              <a:t>LHC klystron “</a:t>
            </a:r>
            <a:r>
              <a:rPr lang="en-GB" sz="2400" i="1" dirty="0">
                <a:solidFill>
                  <a:srgbClr val="0070C0"/>
                </a:solidFill>
              </a:rPr>
              <a:t>TH2167</a:t>
            </a:r>
            <a:r>
              <a:rPr lang="en-GB" sz="2400" dirty="0"/>
              <a:t>”; this allows to re-use the existing infrastructure and subassemblies of the existing tubes</a:t>
            </a:r>
            <a:r>
              <a:rPr lang="en-GB" sz="2400" dirty="0" smtClean="0"/>
              <a:t>.</a:t>
            </a:r>
          </a:p>
          <a:p>
            <a:r>
              <a:rPr lang="en-GB" sz="2400" dirty="0" smtClean="0"/>
              <a:t>Expected gain in DC to RF conversion efficiency: + </a:t>
            </a:r>
            <a:r>
              <a:rPr lang="en-GB" sz="2400" dirty="0" smtClean="0"/>
              <a:t>10 - 15 </a:t>
            </a:r>
            <a:r>
              <a:rPr lang="en-GB" sz="2400" dirty="0" smtClean="0"/>
              <a:t>% </a:t>
            </a:r>
            <a:endParaRPr lang="en-GB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15B39E-8EDD-4C40-AB41-1FB0A1E9E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FA2F8D90-1BCA-4EBB-A4EF-5950DA9700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9" t="22045" b="25516"/>
          <a:stretch/>
        </p:blipFill>
        <p:spPr>
          <a:xfrm>
            <a:off x="2351584" y="3345227"/>
            <a:ext cx="7537169" cy="2624051"/>
          </a:xfrm>
          <a:prstGeom prst="rect">
            <a:avLst/>
          </a:prstGeom>
        </p:spPr>
      </p:pic>
      <p:sp>
        <p:nvSpPr>
          <p:cNvPr id="8" name="TextBox 7">
            <a:hlinkClick r:id="" action="ppaction://noaction"/>
            <a:extLst>
              <a:ext uri="{FF2B5EF4-FFF2-40B4-BE49-F238E27FC236}">
                <a16:creationId xmlns:a16="http://schemas.microsoft.com/office/drawing/2014/main" id="{5D8B22D3-ADE6-4AA6-80A2-CA642B078A09}"/>
              </a:ext>
            </a:extLst>
          </p:cNvPr>
          <p:cNvSpPr txBox="1"/>
          <p:nvPr/>
        </p:nvSpPr>
        <p:spPr>
          <a:xfrm>
            <a:off x="7896200" y="5310711"/>
            <a:ext cx="3781028" cy="307777"/>
          </a:xfrm>
          <a:prstGeom prst="rect">
            <a:avLst/>
          </a:prstGeom>
          <a:solidFill>
            <a:srgbClr val="FFFF00"/>
          </a:solidFill>
          <a:ln w="38100">
            <a:solidFill>
              <a:srgbClr val="1E5AAE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The LHC cavern UX45 with the klystron gallery. 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9696" y="6129202"/>
            <a:ext cx="6192688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I.FAST </a:t>
            </a:r>
            <a:r>
              <a:rPr lang="en-GB" dirty="0" smtClean="0"/>
              <a:t>Open Steering Committee          </a:t>
            </a:r>
            <a:r>
              <a:rPr lang="en-GB" dirty="0"/>
              <a:t>WP11.2 "High Efficiency Klystron Industrial Prototype"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35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5B4D22C-7DA6-4460-BC4F-6E180043C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69" y="308304"/>
            <a:ext cx="10515600" cy="920538"/>
          </a:xfrm>
        </p:spPr>
        <p:txBody>
          <a:bodyPr/>
          <a:lstStyle/>
          <a:p>
            <a:r>
              <a:rPr lang="en-GB" dirty="0"/>
              <a:t>Higher energy efficiency is a must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4B55EB-026A-4823-9D26-916B10094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857" y="1628800"/>
            <a:ext cx="6322199" cy="4252607"/>
          </a:xfrm>
        </p:spPr>
        <p:txBody>
          <a:bodyPr>
            <a:normAutofit/>
          </a:bodyPr>
          <a:lstStyle/>
          <a:p>
            <a:r>
              <a:rPr lang="en-GB" sz="2400" dirty="0" smtClean="0"/>
              <a:t>Also to </a:t>
            </a:r>
            <a:r>
              <a:rPr lang="en-GB" sz="2400" dirty="0"/>
              <a:t>all future accelerator projects.</a:t>
            </a:r>
          </a:p>
          <a:p>
            <a:r>
              <a:rPr lang="en-GB" sz="2400" dirty="0" smtClean="0"/>
              <a:t>Impressive progress in High </a:t>
            </a:r>
            <a:r>
              <a:rPr lang="en-GB" sz="2400" dirty="0"/>
              <a:t>efficiency klystron </a:t>
            </a:r>
            <a:r>
              <a:rPr lang="en-GB" sz="2400" dirty="0" smtClean="0"/>
              <a:t>technologies in recent years</a:t>
            </a:r>
            <a:r>
              <a:rPr lang="en-GB" sz="2400" dirty="0"/>
              <a:t>.</a:t>
            </a:r>
            <a:endParaRPr lang="en-GB" sz="2400" dirty="0" smtClean="0"/>
          </a:p>
          <a:p>
            <a:r>
              <a:rPr lang="en-GB" sz="2400" dirty="0"/>
              <a:t>The HE-LHC klystron will be the flagship demonstrator -&gt; I.FAST 11.2.</a:t>
            </a:r>
          </a:p>
          <a:p>
            <a:pPr lvl="1"/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demonstrate the performance in operation in LHC</a:t>
            </a:r>
            <a:endParaRPr lang="en-GB" sz="2000" dirty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</a:rPr>
              <a:t>reduce </a:t>
            </a:r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the electricity bill and the environmental </a:t>
            </a:r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</a:rPr>
              <a:t>impact</a:t>
            </a:r>
          </a:p>
          <a:p>
            <a:pPr lvl="1"/>
            <a:r>
              <a:rPr lang="en-GB" sz="2000" dirty="0" smtClean="0">
                <a:solidFill>
                  <a:schemeClr val="accent5">
                    <a:lumMod val="75000"/>
                  </a:schemeClr>
                </a:solidFill>
              </a:rPr>
              <a:t>increase </a:t>
            </a:r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the operational margin when operating with higher intensities (“HL-LHC”). </a:t>
            </a:r>
          </a:p>
          <a:p>
            <a:endParaRPr lang="en-GB" sz="24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EA519C4-A175-4C82-9CAD-687E4A4E6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9696" y="6129202"/>
            <a:ext cx="6192688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I.FAST </a:t>
            </a:r>
            <a:r>
              <a:rPr lang="en-GB" dirty="0" smtClean="0"/>
              <a:t>Open Steering Committee          </a:t>
            </a:r>
            <a:r>
              <a:rPr lang="en-GB" dirty="0"/>
              <a:t>WP11.2 "High Efficiency Klystron Industrial Prototype"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6456040" y="2204864"/>
            <a:ext cx="5724636" cy="4653136"/>
            <a:chOff x="5627948" y="1700809"/>
            <a:chExt cx="6552728" cy="515719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27948" y="1700809"/>
              <a:ext cx="6552728" cy="5157191"/>
            </a:xfrm>
            <a:prstGeom prst="rect">
              <a:avLst/>
            </a:prstGeom>
          </p:spPr>
        </p:pic>
        <p:sp>
          <p:nvSpPr>
            <p:cNvPr id="11" name="TextBox 10">
              <a:hlinkClick r:id="" action="ppaction://noaction"/>
              <a:extLst>
                <a:ext uri="{FF2B5EF4-FFF2-40B4-BE49-F238E27FC236}">
                  <a16:creationId xmlns:a16="http://schemas.microsoft.com/office/drawing/2014/main" id="{5D8B22D3-ADE6-4AA6-80A2-CA642B078A09}"/>
                </a:ext>
              </a:extLst>
            </p:cNvPr>
            <p:cNvSpPr txBox="1"/>
            <p:nvPr/>
          </p:nvSpPr>
          <p:spPr>
            <a:xfrm>
              <a:off x="6600056" y="6421793"/>
              <a:ext cx="1747056" cy="307777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I. Syratchev</a:t>
              </a:r>
              <a:endParaRPr lang="en-GB" sz="1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3" name="Oval 2"/>
          <p:cNvSpPr/>
          <p:nvPr/>
        </p:nvSpPr>
        <p:spPr>
          <a:xfrm>
            <a:off x="8544272" y="3212976"/>
            <a:ext cx="648072" cy="1512168"/>
          </a:xfrm>
          <a:prstGeom prst="ellipse">
            <a:avLst/>
          </a:prstGeom>
          <a:noFill/>
          <a:ln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76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A81F0-4338-40A5-9411-ABFB72861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teams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83DA07-D586-47DB-8DC2-0FD5622155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3236" y="1581318"/>
            <a:ext cx="7303777" cy="4601244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CERN (N. Catalan, I. Syratchev, O. </a:t>
            </a:r>
            <a:r>
              <a:rPr lang="en-GB" sz="2400" dirty="0" smtClean="0"/>
              <a:t>Brunner)</a:t>
            </a:r>
            <a:endParaRPr lang="en-GB" sz="2400" dirty="0"/>
          </a:p>
          <a:p>
            <a:pPr lvl="1"/>
            <a:r>
              <a:rPr lang="en-GB" sz="1800" dirty="0"/>
              <a:t>Igor </a:t>
            </a:r>
            <a:r>
              <a:rPr lang="en-GB" sz="1800" dirty="0" smtClean="0"/>
              <a:t>is the </a:t>
            </a:r>
            <a:r>
              <a:rPr lang="en-GB" sz="1800" dirty="0"/>
              <a:t>driving force for HE </a:t>
            </a:r>
            <a:r>
              <a:rPr lang="en-GB" sz="1800" dirty="0" smtClean="0"/>
              <a:t>Klystron. </a:t>
            </a:r>
          </a:p>
          <a:p>
            <a:pPr lvl="1"/>
            <a:r>
              <a:rPr lang="en-GB" sz="1800" dirty="0" smtClean="0"/>
              <a:t>Nuria </a:t>
            </a:r>
            <a:r>
              <a:rPr lang="en-GB" sz="1800" dirty="0"/>
              <a:t>is leading the HE klystron </a:t>
            </a:r>
            <a:r>
              <a:rPr lang="en-GB" sz="1800" dirty="0" smtClean="0"/>
              <a:t>effort </a:t>
            </a:r>
            <a:r>
              <a:rPr lang="en-GB" sz="1800" dirty="0"/>
              <a:t>@ </a:t>
            </a:r>
            <a:r>
              <a:rPr lang="en-GB" sz="1800" dirty="0" smtClean="0"/>
              <a:t>CERN.</a:t>
            </a:r>
          </a:p>
          <a:p>
            <a:pPr lvl="1"/>
            <a:endParaRPr lang="en-GB" sz="1800" dirty="0" smtClean="0">
              <a:solidFill>
                <a:schemeClr val="bg2">
                  <a:lumMod val="65000"/>
                </a:schemeClr>
              </a:solidFill>
            </a:endParaRPr>
          </a:p>
          <a:p>
            <a:r>
              <a:rPr lang="en-GB" sz="2400" dirty="0" smtClean="0"/>
              <a:t>Thales AVS France SAS (A. </a:t>
            </a:r>
            <a:r>
              <a:rPr lang="en-GB" sz="2400" dirty="0" err="1" smtClean="0"/>
              <a:t>Beunas</a:t>
            </a:r>
            <a:r>
              <a:rPr lang="en-GB" sz="2400" dirty="0" smtClean="0"/>
              <a:t>, O. </a:t>
            </a:r>
            <a:r>
              <a:rPr lang="en-GB" sz="2400" dirty="0" err="1" smtClean="0"/>
              <a:t>Mielle</a:t>
            </a:r>
            <a:r>
              <a:rPr lang="en-GB" sz="2400" dirty="0" smtClean="0"/>
              <a:t>, G. </a:t>
            </a:r>
            <a:r>
              <a:rPr lang="en-GB" sz="2400" dirty="0" err="1" smtClean="0"/>
              <a:t>Batto</a:t>
            </a:r>
            <a:r>
              <a:rPr lang="en-GB" sz="2400" dirty="0" smtClean="0"/>
              <a:t>…)</a:t>
            </a:r>
          </a:p>
          <a:p>
            <a:pPr lvl="1"/>
            <a:r>
              <a:rPr lang="en-GB" sz="1800" dirty="0" smtClean="0"/>
              <a:t>Thales is </a:t>
            </a:r>
            <a:r>
              <a:rPr lang="en-GB" sz="1800" dirty="0"/>
              <a:t>the only European supplier for high-power </a:t>
            </a:r>
            <a:r>
              <a:rPr lang="en-GB" sz="1800" dirty="0" smtClean="0"/>
              <a:t>klystrons </a:t>
            </a:r>
          </a:p>
          <a:p>
            <a:pPr lvl="1"/>
            <a:endParaRPr lang="en-US" sz="1800" dirty="0"/>
          </a:p>
          <a:p>
            <a:pPr lvl="1"/>
            <a:endParaRPr lang="en-US" sz="1800" dirty="0" smtClean="0"/>
          </a:p>
          <a:p>
            <a:pPr lvl="1"/>
            <a:endParaRPr lang="en-GB" sz="1800" dirty="0" smtClean="0"/>
          </a:p>
          <a:p>
            <a:r>
              <a:rPr lang="en-GB" sz="2400" dirty="0" smtClean="0"/>
              <a:t>University Lancaster (G. Burt, J. Cai)</a:t>
            </a:r>
          </a:p>
          <a:p>
            <a:pPr lvl="1"/>
            <a:r>
              <a:rPr lang="en-GB" sz="1800" dirty="0" smtClean="0"/>
              <a:t>University </a:t>
            </a:r>
            <a:r>
              <a:rPr lang="en-GB" sz="1800" dirty="0"/>
              <a:t>of Lancaster, part of the Cockcroft Institute, </a:t>
            </a:r>
            <a:r>
              <a:rPr lang="en-GB" sz="1800" dirty="0" smtClean="0"/>
              <a:t>is </a:t>
            </a:r>
            <a:r>
              <a:rPr lang="en-GB" sz="1800" dirty="0"/>
              <a:t>a productive and reliable </a:t>
            </a:r>
            <a:r>
              <a:rPr lang="en-GB" sz="1800" dirty="0" smtClean="0"/>
              <a:t>partner - Graeme (Associate </a:t>
            </a:r>
            <a:r>
              <a:rPr lang="en-GB" sz="1800" dirty="0"/>
              <a:t>Director and </a:t>
            </a:r>
            <a:r>
              <a:rPr lang="en-GB" sz="1800" dirty="0" smtClean="0"/>
              <a:t>Professor),  </a:t>
            </a:r>
          </a:p>
          <a:p>
            <a:pPr lvl="1"/>
            <a:r>
              <a:rPr lang="en-GB" sz="1800" dirty="0" smtClean="0"/>
              <a:t>Jinchi (formerly </a:t>
            </a:r>
            <a:r>
              <a:rPr lang="en-GB" sz="1800" dirty="0"/>
              <a:t>CERN </a:t>
            </a:r>
            <a:r>
              <a:rPr lang="en-GB" sz="1800" dirty="0" smtClean="0"/>
              <a:t>fellow) </a:t>
            </a:r>
            <a:r>
              <a:rPr lang="en-GB" sz="1800" dirty="0"/>
              <a:t>has developed an advanced klystron simulation code (</a:t>
            </a:r>
            <a:r>
              <a:rPr lang="en-GB" sz="1800" dirty="0" err="1"/>
              <a:t>KLyC</a:t>
            </a:r>
            <a:r>
              <a:rPr lang="en-GB" sz="1800" dirty="0"/>
              <a:t>) and is key player in the HE klystron development.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22C94D-7C78-4F83-B444-5E9EA97B4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4132A6A-17C0-449C-833D-0D136A3C9A7D}"/>
              </a:ext>
            </a:extLst>
          </p:cNvPr>
          <p:cNvGrpSpPr/>
          <p:nvPr/>
        </p:nvGrpSpPr>
        <p:grpSpPr>
          <a:xfrm>
            <a:off x="8841605" y="505520"/>
            <a:ext cx="1198694" cy="1760646"/>
            <a:chOff x="8841605" y="460876"/>
            <a:chExt cx="1198694" cy="1760646"/>
          </a:xfrm>
        </p:grpSpPr>
        <p:pic>
          <p:nvPicPr>
            <p:cNvPr id="11" name="Picture 10" descr="Igor Syratchev/CERN">
              <a:extLst>
                <a:ext uri="{FF2B5EF4-FFF2-40B4-BE49-F238E27FC236}">
                  <a16:creationId xmlns:a16="http://schemas.microsoft.com/office/drawing/2014/main" id="{AE19FD9F-1D89-44EA-8ED0-4C45179F34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716" r="2714"/>
            <a:stretch/>
          </p:blipFill>
          <p:spPr>
            <a:xfrm>
              <a:off x="8841606" y="460876"/>
              <a:ext cx="1198693" cy="152103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811BC3D-C27D-46FB-9DF3-9776B437D60E}"/>
                </a:ext>
              </a:extLst>
            </p:cNvPr>
            <p:cNvSpPr txBox="1"/>
            <p:nvPr/>
          </p:nvSpPr>
          <p:spPr>
            <a:xfrm>
              <a:off x="8841605" y="1975679"/>
              <a:ext cx="1191370" cy="245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Igor Syratchev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F06E2F6-4855-4873-A964-8A6E2C5313B8}"/>
              </a:ext>
            </a:extLst>
          </p:cNvPr>
          <p:cNvGrpSpPr/>
          <p:nvPr/>
        </p:nvGrpSpPr>
        <p:grpSpPr>
          <a:xfrm>
            <a:off x="10393411" y="505521"/>
            <a:ext cx="1206018" cy="1760644"/>
            <a:chOff x="8218111" y="548681"/>
            <a:chExt cx="1358856" cy="1983770"/>
          </a:xfrm>
        </p:grpSpPr>
        <p:pic>
          <p:nvPicPr>
            <p:cNvPr id="9" name="Picture 8" descr="Olivier Brunner/CERN">
              <a:extLst>
                <a:ext uri="{FF2B5EF4-FFF2-40B4-BE49-F238E27FC236}">
                  <a16:creationId xmlns:a16="http://schemas.microsoft.com/office/drawing/2014/main" id="{679C45F8-30A6-4EBB-8427-CFF625925C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26363" y="548681"/>
              <a:ext cx="1350604" cy="171379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5B347E9-7F67-4183-BF78-2A5556653012}"/>
                </a:ext>
              </a:extLst>
            </p:cNvPr>
            <p:cNvSpPr txBox="1"/>
            <p:nvPr/>
          </p:nvSpPr>
          <p:spPr>
            <a:xfrm>
              <a:off x="8218111" y="2255452"/>
              <a:ext cx="13423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Olivier Brunner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7C97C60-8C8B-4B92-9CBD-D263D8707298}"/>
              </a:ext>
            </a:extLst>
          </p:cNvPr>
          <p:cNvGrpSpPr/>
          <p:nvPr/>
        </p:nvGrpSpPr>
        <p:grpSpPr>
          <a:xfrm>
            <a:off x="10454806" y="4489666"/>
            <a:ext cx="1198694" cy="1766874"/>
            <a:chOff x="9785956" y="552129"/>
            <a:chExt cx="1350604" cy="1990790"/>
          </a:xfrm>
        </p:grpSpPr>
        <p:pic>
          <p:nvPicPr>
            <p:cNvPr id="13" name="Picture 12" descr="Jinchi Cai/ULANC">
              <a:extLst>
                <a:ext uri="{FF2B5EF4-FFF2-40B4-BE49-F238E27FC236}">
                  <a16:creationId xmlns:a16="http://schemas.microsoft.com/office/drawing/2014/main" id="{5F9810F6-ADC9-4D0C-8244-864E747D0A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694" r="3460"/>
            <a:stretch/>
          </p:blipFill>
          <p:spPr>
            <a:xfrm>
              <a:off x="9785956" y="552129"/>
              <a:ext cx="1350604" cy="171379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5BB90C5-A2F0-4B00-9680-D168D363E7AD}"/>
                </a:ext>
              </a:extLst>
            </p:cNvPr>
            <p:cNvSpPr txBox="1"/>
            <p:nvPr/>
          </p:nvSpPr>
          <p:spPr>
            <a:xfrm>
              <a:off x="9790081" y="2265920"/>
              <a:ext cx="13423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err="1"/>
                <a:t>Jinchi</a:t>
              </a:r>
              <a:r>
                <a:rPr lang="en-GB" sz="1200" dirty="0"/>
                <a:t> Cai</a:t>
              </a: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71F12BA9-D663-4672-8C37-AE04F4C3FC3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22" r="12048"/>
          <a:stretch/>
        </p:blipFill>
        <p:spPr>
          <a:xfrm>
            <a:off x="8745133" y="4489666"/>
            <a:ext cx="1536917" cy="16928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7EBE52F-13AF-4973-B5A0-87ED98F812A3}"/>
              </a:ext>
            </a:extLst>
          </p:cNvPr>
          <p:cNvGrpSpPr/>
          <p:nvPr/>
        </p:nvGrpSpPr>
        <p:grpSpPr>
          <a:xfrm>
            <a:off x="7262755" y="515593"/>
            <a:ext cx="1225740" cy="1777512"/>
            <a:chOff x="3941085" y="291294"/>
            <a:chExt cx="1225740" cy="177751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C99BAD3-FAC7-4577-B54B-1A9E562BB4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3056"/>
            <a:stretch/>
          </p:blipFill>
          <p:spPr>
            <a:xfrm>
              <a:off x="3968132" y="291294"/>
              <a:ext cx="1198693" cy="151480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DD4F6A5-1BA0-4EC6-B964-5B71FCFCF96A}"/>
                </a:ext>
              </a:extLst>
            </p:cNvPr>
            <p:cNvSpPr txBox="1"/>
            <p:nvPr/>
          </p:nvSpPr>
          <p:spPr>
            <a:xfrm>
              <a:off x="3941085" y="1791807"/>
              <a:ext cx="12184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Nuria Catalan</a:t>
              </a:r>
            </a:p>
          </p:txBody>
        </p:sp>
      </p:grpSp>
      <p:pic>
        <p:nvPicPr>
          <p:cNvPr id="24" name="Picture 23" descr="CERNlogo_blue.jpg">
            <a:extLst>
              <a:ext uri="{FF2B5EF4-FFF2-40B4-BE49-F238E27FC236}">
                <a16:creationId xmlns:a16="http://schemas.microsoft.com/office/drawing/2014/main" id="{BD2690E8-E509-4E79-AD60-5B3116F5606F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63352" y="1315880"/>
            <a:ext cx="888984" cy="888984"/>
          </a:xfrm>
          <a:prstGeom prst="rect">
            <a:avLst/>
          </a:prstGeom>
        </p:spPr>
      </p:pic>
      <p:pic>
        <p:nvPicPr>
          <p:cNvPr id="15" name="Picture 14" descr="Logo, company name&#10;&#10;Description automatically generated">
            <a:extLst>
              <a:ext uri="{FF2B5EF4-FFF2-40B4-BE49-F238E27FC236}">
                <a16:creationId xmlns:a16="http://schemas.microsoft.com/office/drawing/2014/main" id="{E176EC01-F9DB-4ECB-A1D7-FA8250BBA88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0742" r="20717"/>
          <a:stretch/>
        </p:blipFill>
        <p:spPr>
          <a:xfrm>
            <a:off x="145954" y="4386808"/>
            <a:ext cx="1559497" cy="914400"/>
          </a:xfrm>
          <a:prstGeom prst="rect">
            <a:avLst/>
          </a:prstGeom>
        </p:spPr>
      </p:pic>
      <p:pic>
        <p:nvPicPr>
          <p:cNvPr id="26" name="Picture 25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636D8FD0-D23A-4476-B16D-BCCCA89A5D8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5396" t="1445" r="24400" b="-1445"/>
          <a:stretch/>
        </p:blipFill>
        <p:spPr>
          <a:xfrm>
            <a:off x="237794" y="2874640"/>
            <a:ext cx="918106" cy="914400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2072EA8E-211D-4B77-9D8C-1BDACD361A18}"/>
              </a:ext>
            </a:extLst>
          </p:cNvPr>
          <p:cNvGrpSpPr/>
          <p:nvPr/>
        </p:nvGrpSpPr>
        <p:grpSpPr>
          <a:xfrm>
            <a:off x="8978589" y="2559055"/>
            <a:ext cx="1192360" cy="1814366"/>
            <a:chOff x="8874498" y="2327167"/>
            <a:chExt cx="1192360" cy="1814366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7742B90-3FFC-44FB-921A-C9F59357263F}"/>
                </a:ext>
              </a:extLst>
            </p:cNvPr>
            <p:cNvSpPr txBox="1"/>
            <p:nvPr/>
          </p:nvSpPr>
          <p:spPr>
            <a:xfrm>
              <a:off x="8875487" y="3864534"/>
              <a:ext cx="11913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Armel </a:t>
              </a:r>
              <a:r>
                <a:rPr lang="en-GB" sz="1200" dirty="0" err="1"/>
                <a:t>Beunas</a:t>
              </a:r>
              <a:endParaRPr lang="en-GB" sz="1200" dirty="0"/>
            </a:p>
          </p:txBody>
        </p:sp>
        <p:pic>
          <p:nvPicPr>
            <p:cNvPr id="12" name="Picture 11" descr="A picture containing person, person, wall, wearing&#10;&#10;Description automatically generated">
              <a:extLst>
                <a:ext uri="{FF2B5EF4-FFF2-40B4-BE49-F238E27FC236}">
                  <a16:creationId xmlns:a16="http://schemas.microsoft.com/office/drawing/2014/main" id="{2FD39D36-69F4-4FFD-9DBE-BC29A61B409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874498" y="2327167"/>
              <a:ext cx="1192360" cy="153389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3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9696" y="6129202"/>
            <a:ext cx="6192688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I.FAST </a:t>
            </a:r>
            <a:r>
              <a:rPr lang="en-GB" dirty="0" smtClean="0"/>
              <a:t>Open Steering Committee          </a:t>
            </a:r>
            <a:r>
              <a:rPr lang="en-GB" dirty="0"/>
              <a:t>WP11.2 "High Efficiency Klystron Industrial Prototype"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5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7D6E8-D26B-4423-88BF-DBA0F94A6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3460"/>
            <a:ext cx="10515600" cy="920538"/>
          </a:xfrm>
        </p:spPr>
        <p:txBody>
          <a:bodyPr/>
          <a:lstStyle/>
          <a:p>
            <a:r>
              <a:rPr lang="en-GB" dirty="0" smtClean="0"/>
              <a:t>Retro-fit of the LHC klystron  -&gt;  </a:t>
            </a:r>
            <a:r>
              <a:rPr lang="el-GR" dirty="0"/>
              <a:t>η</a:t>
            </a:r>
            <a:r>
              <a:rPr lang="en-GB" dirty="0" smtClean="0"/>
              <a:t>+10%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04B7AC-DAAB-4485-B330-4CF0DC9BA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709352"/>
              </p:ext>
            </p:extLst>
          </p:nvPr>
        </p:nvGraphicFramePr>
        <p:xfrm>
          <a:off x="8570897" y="1974190"/>
          <a:ext cx="3416483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50">
                  <a:extLst>
                    <a:ext uri="{9D8B030D-6E8A-4147-A177-3AD203B41FA5}">
                      <a16:colId xmlns:a16="http://schemas.microsoft.com/office/drawing/2014/main" val="2782922571"/>
                    </a:ext>
                  </a:extLst>
                </a:gridCol>
                <a:gridCol w="892391">
                  <a:extLst>
                    <a:ext uri="{9D8B030D-6E8A-4147-A177-3AD203B41FA5}">
                      <a16:colId xmlns:a16="http://schemas.microsoft.com/office/drawing/2014/main" val="1012947459"/>
                    </a:ext>
                  </a:extLst>
                </a:gridCol>
                <a:gridCol w="1101642">
                  <a:extLst>
                    <a:ext uri="{9D8B030D-6E8A-4147-A177-3AD203B41FA5}">
                      <a16:colId xmlns:a16="http://schemas.microsoft.com/office/drawing/2014/main" val="31328263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LHC/CSM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LHC/Thales</a:t>
                      </a:r>
                      <a:endParaRPr lang="en-GB" sz="1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7550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Frequency, GHZ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0.4</a:t>
                      </a:r>
                      <a:endParaRPr lang="en-GB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1733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Beam power, MW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0.5</a:t>
                      </a:r>
                      <a:endParaRPr lang="en-GB" sz="12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4907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Perveance,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0.72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0.72</a:t>
                      </a:r>
                      <a:endParaRPr lang="en-GB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10333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RF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dirty="0" smtClean="0"/>
                        <a:t>power, MW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0.35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/>
                        <a:t>0.30</a:t>
                      </a:r>
                      <a:endParaRPr lang="en-GB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5672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Efficiency, %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70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60</a:t>
                      </a:r>
                      <a:endParaRPr lang="en-GB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546590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1904" y="4511802"/>
            <a:ext cx="6272613" cy="23461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279139" y="4850616"/>
            <a:ext cx="1878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Cut-off view of the LHC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CSM</a:t>
            </a:r>
            <a:r>
              <a:rPr lang="en-US" sz="1600" dirty="0" smtClean="0"/>
              <a:t> klystron</a:t>
            </a:r>
            <a:endParaRPr lang="en-GB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186" y="4713575"/>
            <a:ext cx="3901720" cy="207205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99255" y="4271874"/>
            <a:ext cx="6041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Re-used housing, electron gun and solenoid (also efficient!)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260DC00-4BAB-452E-8EFE-69D033ECD3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274" y="1710100"/>
            <a:ext cx="7349731" cy="223103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4F3F159-5433-40E3-82EE-A5619ECC20F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86" y="2119929"/>
            <a:ext cx="1266903" cy="145421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3738" y="1255215"/>
            <a:ext cx="100876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Replacement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of the interaction region </a:t>
            </a:r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(3D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PIC full tube (cathode +solenoid + RF circuit + collector) </a:t>
            </a:r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simulations)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02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7D6E8-D26B-4423-88BF-DBA0F94A6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do we stand?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E30BE1-BD7A-4E9A-9565-AE379BE6E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566" y="1285663"/>
            <a:ext cx="11372058" cy="1351249"/>
          </a:xfrm>
        </p:spPr>
        <p:txBody>
          <a:bodyPr>
            <a:normAutofit/>
          </a:bodyPr>
          <a:lstStyle/>
          <a:p>
            <a:r>
              <a:rPr lang="en-GB" sz="2400" dirty="0"/>
              <a:t>A collaboration agreement*) CERN/Thales was elaborated and signed – </a:t>
            </a:r>
            <a:r>
              <a:rPr lang="en-GB" sz="2400" dirty="0" smtClean="0"/>
              <a:t>goes </a:t>
            </a:r>
            <a:r>
              <a:rPr lang="en-GB" sz="2400" dirty="0"/>
              <a:t>beyond the </a:t>
            </a:r>
            <a:r>
              <a:rPr lang="en-GB" sz="2400" dirty="0" smtClean="0"/>
              <a:t>scope </a:t>
            </a:r>
            <a:r>
              <a:rPr lang="en-GB" sz="2400" dirty="0"/>
              <a:t>of </a:t>
            </a:r>
            <a:r>
              <a:rPr lang="en-GB" sz="2400" dirty="0" smtClean="0"/>
              <a:t>I.FAST</a:t>
            </a:r>
          </a:p>
          <a:p>
            <a:r>
              <a:rPr lang="en-GB" sz="2400" dirty="0" smtClean="0"/>
              <a:t>The HE LHC Klystron </a:t>
            </a:r>
            <a:r>
              <a:rPr lang="en-GB" sz="2400" dirty="0"/>
              <a:t>Kick Off </a:t>
            </a:r>
            <a:r>
              <a:rPr lang="en-GB" sz="2400" dirty="0" smtClean="0"/>
              <a:t>Meeting took place on the 2</a:t>
            </a:r>
            <a:r>
              <a:rPr lang="en-GB" sz="2400" baseline="30000" dirty="0" smtClean="0"/>
              <a:t>nd</a:t>
            </a:r>
            <a:r>
              <a:rPr lang="en-GB" sz="2400" dirty="0" smtClean="0"/>
              <a:t> of September 2021</a:t>
            </a:r>
            <a:endParaRPr lang="en-GB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04B7AC-DAAB-4485-B330-4CF0DC9BA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70" y="2844218"/>
            <a:ext cx="10089571" cy="328498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3971" y="6129202"/>
            <a:ext cx="1885950" cy="41910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V="1">
            <a:off x="5447928" y="6165304"/>
            <a:ext cx="0" cy="538028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6053437" y="6165304"/>
            <a:ext cx="0" cy="538028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7248128" y="6165304"/>
            <a:ext cx="0" cy="538028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9552384" y="6165304"/>
            <a:ext cx="0" cy="538028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6061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9E78A64-BEFA-42F5-91B3-6FB98F1BBC6C}"/>
              </a:ext>
            </a:extLst>
          </p:cNvPr>
          <p:cNvSpPr txBox="1"/>
          <p:nvPr/>
        </p:nvSpPr>
        <p:spPr>
          <a:xfrm>
            <a:off x="3575720" y="4504764"/>
            <a:ext cx="14905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i="1" dirty="0">
                <a:solidFill>
                  <a:srgbClr val="FFFF00"/>
                </a:solidFill>
              </a:rPr>
              <a:t>Thanks!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E78A64-BEFA-42F5-91B3-6FB98F1BBC6C}"/>
              </a:ext>
            </a:extLst>
          </p:cNvPr>
          <p:cNvSpPr txBox="1"/>
          <p:nvPr/>
        </p:nvSpPr>
        <p:spPr>
          <a:xfrm>
            <a:off x="2135560" y="3717032"/>
            <a:ext cx="46714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i="1" dirty="0" smtClean="0">
                <a:solidFill>
                  <a:srgbClr val="FFFF00"/>
                </a:solidFill>
              </a:rPr>
              <a:t>I hope this was efficient !</a:t>
            </a:r>
            <a:endParaRPr lang="en-GB" sz="3200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1814</TotalTime>
  <Words>450</Words>
  <Application>Microsoft Office PowerPoint</Application>
  <PresentationFormat>Widescreen</PresentationFormat>
  <Paragraphs>74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Tahoma</vt:lpstr>
      <vt:lpstr>Montserrat</vt:lpstr>
      <vt:lpstr>Montserrat SemiBold</vt:lpstr>
      <vt:lpstr>Arial</vt:lpstr>
      <vt:lpstr>Calibri</vt:lpstr>
      <vt:lpstr>I.FAST Custom Slides</vt:lpstr>
      <vt:lpstr>PowerPoint Presentation</vt:lpstr>
      <vt:lpstr>Scope</vt:lpstr>
      <vt:lpstr>Higher energy efficiency is a must </vt:lpstr>
      <vt:lpstr>The teams</vt:lpstr>
      <vt:lpstr>Retro-fit of the LHC klystron  -&gt;  η+10%</vt:lpstr>
      <vt:lpstr>Where do we stand?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Olivier Brunner</cp:lastModifiedBy>
  <cp:revision>560</cp:revision>
  <dcterms:created xsi:type="dcterms:W3CDTF">2017-04-26T09:15:49Z</dcterms:created>
  <dcterms:modified xsi:type="dcterms:W3CDTF">2021-11-16T06:58:46Z</dcterms:modified>
</cp:coreProperties>
</file>