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</p:sldMasterIdLst>
  <p:notesMasterIdLst>
    <p:notesMasterId r:id="rId14"/>
  </p:notesMasterIdLst>
  <p:handoutMasterIdLst>
    <p:handoutMasterId r:id="rId15"/>
  </p:handoutMasterIdLst>
  <p:sldIdLst>
    <p:sldId id="258" r:id="rId3"/>
    <p:sldId id="272" r:id="rId4"/>
    <p:sldId id="268" r:id="rId5"/>
    <p:sldId id="273" r:id="rId6"/>
    <p:sldId id="271" r:id="rId7"/>
    <p:sldId id="269" r:id="rId8"/>
    <p:sldId id="270" r:id="rId9"/>
    <p:sldId id="279" r:id="rId10"/>
    <p:sldId id="280" r:id="rId11"/>
    <p:sldId id="277" r:id="rId12"/>
    <p:sldId id="276" r:id="rId13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DE0"/>
    <a:srgbClr val="E6E6E6"/>
    <a:srgbClr val="F207CA"/>
    <a:srgbClr val="0FE6F8"/>
    <a:srgbClr val="253366"/>
    <a:srgbClr val="FEFCDE"/>
    <a:srgbClr val="FBEA1C"/>
    <a:srgbClr val="B30505"/>
    <a:srgbClr val="2EAC68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4" autoAdjust="0"/>
    <p:restoredTop sz="88513" autoAdjust="0"/>
  </p:normalViewPr>
  <p:slideViewPr>
    <p:cSldViewPr snapToObjects="1" showGuides="1">
      <p:cViewPr varScale="1">
        <p:scale>
          <a:sx n="79" d="100"/>
          <a:sy n="79" d="100"/>
        </p:scale>
        <p:origin x="840" y="84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99" d="100"/>
          <a:sy n="99" d="100"/>
        </p:scale>
        <p:origin x="357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16/11/2021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16/11/2021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Company for XBPM system (diamond/PSI): now build a new XBPM system (for IDs) in beamline in KARA – spectra simulations for KARA wiggler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926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Steering </a:t>
            </a:r>
            <a:r>
              <a:rPr lang="en-GB" dirty="0" err="1"/>
              <a:t>commitee</a:t>
            </a:r>
            <a:r>
              <a:rPr lang="en-GB" dirty="0"/>
              <a:t> under preparation</a:t>
            </a:r>
          </a:p>
          <a:p>
            <a:r>
              <a:rPr lang="en-GB" dirty="0"/>
              <a:t>Planning at KIT started – </a:t>
            </a:r>
          </a:p>
          <a:p>
            <a:endParaRPr lang="en-GB" dirty="0"/>
          </a:p>
          <a:p>
            <a:r>
              <a:rPr lang="en-GB" dirty="0" err="1"/>
              <a:t>Yannise</a:t>
            </a:r>
            <a:r>
              <a:rPr lang="en-GB" dirty="0"/>
              <a:t> PM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377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NEG from RB – Task 10.5 - Matthew Cox –  WP10.5 beam dynamics link – and workshop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224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NEG from RB – Task 10.5 - Matthew Cox –  WP10.5 beam </a:t>
            </a:r>
            <a:r>
              <a:rPr lang="en-GB" dirty="0" err="1"/>
              <a:t>dynamcis</a:t>
            </a:r>
            <a:r>
              <a:rPr lang="en-GB" dirty="0"/>
              <a:t> link – and workshop</a:t>
            </a:r>
          </a:p>
          <a:p>
            <a:r>
              <a:rPr lang="en-GB" dirty="0"/>
              <a:t>General workshop October 2022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9987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568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822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11/16/2021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2338924"/>
            <a:ext cx="10718200" cy="553998"/>
          </a:xfrm>
        </p:spPr>
        <p:txBody>
          <a:bodyPr/>
          <a:lstStyle/>
          <a:p>
            <a:r>
              <a:rPr lang="en-GB" dirty="0"/>
              <a:t>WP7 Task 2: ultra low emittance rings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Riccardo Bartolini, DESY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I-FAST steering committee: 16</a:t>
            </a:r>
            <a:r>
              <a:rPr lang="en-GB" baseline="30000" dirty="0"/>
              <a:t>th</a:t>
            </a:r>
            <a:r>
              <a:rPr lang="en-GB" dirty="0"/>
              <a:t> November 2021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7408" y="188640"/>
            <a:ext cx="10902320" cy="809399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+mn-lt"/>
              </a:rPr>
              <a:t>Task 7.2: diagnostics and feedback (INFN-LNF G. Franzini)</a:t>
            </a:r>
            <a:endParaRPr lang="it-IT" sz="3200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91470" y="998039"/>
            <a:ext cx="11162456" cy="1088095"/>
          </a:xfrm>
        </p:spPr>
        <p:txBody>
          <a:bodyPr>
            <a:normAutofit/>
          </a:bodyPr>
          <a:lstStyle/>
          <a:p>
            <a:pPr marL="914400" lvl="2" indent="0" fontAlgn="base">
              <a:lnSpc>
                <a:spcPct val="110000"/>
              </a:lnSpc>
              <a:spcAft>
                <a:spcPct val="0"/>
              </a:spcAft>
              <a:buNone/>
            </a:pPr>
            <a:r>
              <a:rPr lang="en-GB" b="1" dirty="0"/>
              <a:t>Contribution to Task 7.2 at INFN-LNF is the sharing of measurement results and ideas for possible upgrades for the bunch by bunch feedback system of DAΦNE</a:t>
            </a:r>
          </a:p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10027044" y="6202043"/>
            <a:ext cx="1326755" cy="292284"/>
          </a:xfrm>
        </p:spPr>
        <p:txBody>
          <a:bodyPr/>
          <a:lstStyle/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976" y="1916556"/>
            <a:ext cx="5775196" cy="3672684"/>
          </a:xfrm>
          <a:prstGeom prst="rect">
            <a:avLst/>
          </a:prstGeom>
          <a:solidFill>
            <a:schemeClr val="tx2"/>
          </a:solidFill>
          <a:ln w="9525" cmpd="thickThin">
            <a:noFill/>
          </a:ln>
          <a:effectLst/>
        </p:spPr>
      </p:pic>
      <p:sp>
        <p:nvSpPr>
          <p:cNvPr id="15" name="CasellaDiTesto 14"/>
          <p:cNvSpPr txBox="1"/>
          <p:nvPr/>
        </p:nvSpPr>
        <p:spPr>
          <a:xfrm>
            <a:off x="7648656" y="2656124"/>
            <a:ext cx="548227" cy="220060"/>
          </a:xfrm>
          <a:prstGeom prst="rect">
            <a:avLst/>
          </a:prstGeom>
          <a:noFill/>
        </p:spPr>
        <p:txBody>
          <a:bodyPr wrap="non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it-IT" sz="1400" b="1" dirty="0"/>
              <a:t>LINAC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10270884" y="2680810"/>
            <a:ext cx="1398844" cy="220060"/>
          </a:xfrm>
          <a:prstGeom prst="rect">
            <a:avLst/>
          </a:prstGeom>
          <a:solidFill>
            <a:schemeClr val="bg1"/>
          </a:solidFill>
        </p:spPr>
        <p:txBody>
          <a:bodyPr wrap="non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it-IT" sz="1400" b="1" dirty="0"/>
              <a:t>ACCUMULATOR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10151028" y="4494102"/>
            <a:ext cx="657231" cy="220060"/>
          </a:xfrm>
          <a:prstGeom prst="rect">
            <a:avLst/>
          </a:prstGeom>
          <a:solidFill>
            <a:schemeClr val="bg1"/>
          </a:solidFill>
        </p:spPr>
        <p:txBody>
          <a:bodyPr wrap="non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it-IT" sz="1400" b="1" dirty="0"/>
              <a:t>DAΦNE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10454244" y="4053934"/>
            <a:ext cx="203582" cy="220060"/>
          </a:xfrm>
          <a:prstGeom prst="rect">
            <a:avLst/>
          </a:prstGeom>
          <a:solidFill>
            <a:schemeClr val="bg1"/>
          </a:solidFill>
        </p:spPr>
        <p:txBody>
          <a:bodyPr wrap="non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it-IT" sz="1400" b="1" dirty="0">
                <a:solidFill>
                  <a:srgbClr val="FF0000"/>
                </a:solidFill>
              </a:rPr>
              <a:t>e+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10578477" y="3654930"/>
            <a:ext cx="158698" cy="220060"/>
          </a:xfrm>
          <a:prstGeom prst="rect">
            <a:avLst/>
          </a:prstGeom>
          <a:solidFill>
            <a:schemeClr val="bg1"/>
          </a:solidFill>
        </p:spPr>
        <p:txBody>
          <a:bodyPr wrap="non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it-IT" sz="1400" b="1" dirty="0">
                <a:solidFill>
                  <a:srgbClr val="0070C0"/>
                </a:solidFill>
              </a:rPr>
              <a:t>e-</a:t>
            </a: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EF1AC322-22BF-4269-80DA-F8B9DE0DB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Riccardo Bartolini – I.FAST Steering Committee, 16</a:t>
            </a:r>
            <a:r>
              <a:rPr lang="en-US" baseline="30000" dirty="0"/>
              <a:t>th</a:t>
            </a:r>
            <a:r>
              <a:rPr lang="en-US" dirty="0"/>
              <a:t> November 2021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C35E90-46C7-4D56-A0B2-B36020D120C3}"/>
              </a:ext>
            </a:extLst>
          </p:cNvPr>
          <p:cNvSpPr txBox="1"/>
          <p:nvPr/>
        </p:nvSpPr>
        <p:spPr>
          <a:xfrm>
            <a:off x="167561" y="1807971"/>
            <a:ext cx="5713856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Montserrat" panose="00000500000000000000" pitchFamily="2" charset="0"/>
              </a:rPr>
              <a:t>DAΦNE</a:t>
            </a:r>
            <a:r>
              <a:rPr lang="en-GB" dirty="0">
                <a:latin typeface="Montserrat" panose="00000500000000000000" pitchFamily="2" charset="0"/>
              </a:rPr>
              <a:t> is an electron-positron collider in operation at INFN-LNF for physics experiments since 1999.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Montserrat" panose="00000500000000000000" pitchFamily="2" charset="0"/>
              </a:rPr>
              <a:t>It operates with (usually) </a:t>
            </a:r>
            <a:r>
              <a:rPr lang="en-GB" b="1" dirty="0">
                <a:latin typeface="Montserrat" panose="00000500000000000000" pitchFamily="2" charset="0"/>
              </a:rPr>
              <a:t>90 bunches at 510 MeV</a:t>
            </a:r>
            <a:r>
              <a:rPr lang="en-GB" dirty="0">
                <a:latin typeface="Montserrat" panose="00000500000000000000" pitchFamily="2" charset="0"/>
              </a:rPr>
              <a:t>, </a:t>
            </a:r>
            <a:br>
              <a:rPr lang="en-GB" dirty="0">
                <a:latin typeface="Montserrat" panose="00000500000000000000" pitchFamily="2" charset="0"/>
              </a:rPr>
            </a:br>
            <a:r>
              <a:rPr lang="en-GB" dirty="0">
                <a:latin typeface="Montserrat" panose="00000500000000000000" pitchFamily="2" charset="0"/>
              </a:rPr>
              <a:t>with a </a:t>
            </a:r>
            <a:r>
              <a:rPr lang="en-GB" b="1" dirty="0">
                <a:latin typeface="Montserrat" panose="00000500000000000000" pitchFamily="2" charset="0"/>
              </a:rPr>
              <a:t>time interval of 2.71 ns </a:t>
            </a:r>
            <a:r>
              <a:rPr lang="en-GB" dirty="0">
                <a:latin typeface="Montserrat" panose="00000500000000000000" pitchFamily="2" charset="0"/>
              </a:rPr>
              <a:t>between each other. </a:t>
            </a:r>
            <a:br>
              <a:rPr lang="en-GB" dirty="0">
                <a:latin typeface="Montserrat" panose="00000500000000000000" pitchFamily="2" charset="0"/>
              </a:rPr>
            </a:br>
            <a:r>
              <a:rPr lang="en-GB" dirty="0">
                <a:latin typeface="Montserrat" panose="00000500000000000000" pitchFamily="2" charset="0"/>
              </a:rPr>
              <a:t>Typical </a:t>
            </a:r>
            <a:r>
              <a:rPr lang="en-GB" b="1" dirty="0">
                <a:latin typeface="Montserrat" panose="00000500000000000000" pitchFamily="2" charset="0"/>
              </a:rPr>
              <a:t>stored currents </a:t>
            </a:r>
            <a:r>
              <a:rPr lang="en-GB" dirty="0">
                <a:latin typeface="Montserrat" panose="00000500000000000000" pitchFamily="2" charset="0"/>
              </a:rPr>
              <a:t>are in the range of </a:t>
            </a:r>
            <a:r>
              <a:rPr lang="en-GB" b="1" dirty="0">
                <a:latin typeface="Montserrat" panose="00000500000000000000" pitchFamily="2" charset="0"/>
              </a:rPr>
              <a:t>1 A / 2 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Bunch-by-bunch longitudinal and transverse feedback</a:t>
            </a:r>
            <a:r>
              <a:rPr lang="en-GB" dirty="0"/>
              <a:t> systems were installed in each DAΦNE ring and became operational since 1999.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An extensive review on the system</a:t>
            </a:r>
            <a:r>
              <a:rPr lang="en-GB" dirty="0"/>
              <a:t> </a:t>
            </a:r>
            <a:r>
              <a:rPr lang="en-GB" b="1" dirty="0"/>
              <a:t>is ongoing</a:t>
            </a:r>
            <a:r>
              <a:rPr lang="en-GB" dirty="0"/>
              <a:t>. Measurement campaign in order to evaluate and </a:t>
            </a:r>
            <a:r>
              <a:rPr lang="en-GB" b="1" dirty="0"/>
              <a:t>minimize any possible source of noise </a:t>
            </a:r>
            <a:r>
              <a:rPr lang="en-GB" dirty="0"/>
              <a:t>and interferences, and </a:t>
            </a:r>
            <a:r>
              <a:rPr lang="en-GB" b="1" dirty="0"/>
              <a:t>to find better solutions for the </a:t>
            </a:r>
            <a:r>
              <a:rPr lang="en-GB" b="1" dirty="0" err="1"/>
              <a:t>analog</a:t>
            </a:r>
            <a:r>
              <a:rPr lang="en-GB" b="1" dirty="0"/>
              <a:t> /digital treatments</a:t>
            </a:r>
            <a:r>
              <a:rPr lang="en-GB" dirty="0"/>
              <a:t> of the signals involved in the system. </a:t>
            </a:r>
            <a:r>
              <a:rPr lang="en-GB" dirty="0">
                <a:solidFill>
                  <a:srgbClr val="FF0000"/>
                </a:solidFill>
              </a:rPr>
              <a:t>Extension to ultralow emittance rings</a:t>
            </a:r>
          </a:p>
        </p:txBody>
      </p:sp>
    </p:spTree>
    <p:extLst>
      <p:ext uri="{BB962C8B-B14F-4D97-AF65-F5344CB8AC3E}">
        <p14:creationId xmlns:p14="http://schemas.microsoft.com/office/powerpoint/2010/main" val="4036583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BBC131-4061-4933-AF5F-9951CADC8C9A}"/>
              </a:ext>
            </a:extLst>
          </p:cNvPr>
          <p:cNvSpPr txBox="1"/>
          <p:nvPr/>
        </p:nvSpPr>
        <p:spPr>
          <a:xfrm>
            <a:off x="695400" y="384510"/>
            <a:ext cx="17752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Summary</a:t>
            </a:r>
            <a:endParaRPr lang="de-DE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083FF4-0293-4734-A840-71DADA470111}"/>
              </a:ext>
            </a:extLst>
          </p:cNvPr>
          <p:cNvSpPr txBox="1"/>
          <p:nvPr/>
        </p:nvSpPr>
        <p:spPr>
          <a:xfrm>
            <a:off x="623392" y="1823333"/>
            <a:ext cx="109852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Activities in Task 7.2 have started: several workshops under planning</a:t>
            </a:r>
          </a:p>
          <a:p>
            <a:endParaRPr lang="en-US" sz="20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</a:rPr>
              <a:t>No issues (…so far)</a:t>
            </a:r>
          </a:p>
          <a:p>
            <a:endParaRPr lang="en-US" sz="2000" dirty="0">
              <a:solidFill>
                <a:srgbClr val="FF0000"/>
              </a:solidFill>
              <a:latin typeface="+mj-lt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</a:rPr>
              <a:t>Looking forward to progress with upcoming activities, milestone and deliverables</a:t>
            </a:r>
            <a:endParaRPr lang="de-DE" sz="2000" dirty="0">
              <a:solidFill>
                <a:srgbClr val="FF0000"/>
              </a:solidFill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4B430CA-2371-42A2-B2A7-E1024E374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Riccardo Bartolini – I.FAST Steering Committee, 16</a:t>
            </a:r>
            <a:r>
              <a:rPr lang="en-US" baseline="30000" dirty="0"/>
              <a:t>th</a:t>
            </a:r>
            <a:r>
              <a:rPr lang="en-US" dirty="0"/>
              <a:t> November 2021</a:t>
            </a:r>
          </a:p>
        </p:txBody>
      </p:sp>
    </p:spTree>
    <p:extLst>
      <p:ext uri="{BB962C8B-B14F-4D97-AF65-F5344CB8AC3E}">
        <p14:creationId xmlns:p14="http://schemas.microsoft.com/office/powerpoint/2010/main" val="3754301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Riccardo Bartolini – I.FAST Steering Committee, 16</a:t>
            </a:r>
            <a:r>
              <a:rPr lang="en-US" baseline="30000" dirty="0"/>
              <a:t>th</a:t>
            </a:r>
            <a:r>
              <a:rPr lang="en-US" dirty="0"/>
              <a:t> November 2021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083FF4-0293-4734-A840-71DADA470111}"/>
              </a:ext>
            </a:extLst>
          </p:cNvPr>
          <p:cNvSpPr txBox="1"/>
          <p:nvPr/>
        </p:nvSpPr>
        <p:spPr>
          <a:xfrm>
            <a:off x="407368" y="2492896"/>
            <a:ext cx="9936695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Task 7.1</a:t>
            </a:r>
            <a:r>
              <a:rPr lang="en-US" sz="2000" dirty="0"/>
              <a:t>: Coordination and communication (R. Bartolini, DESY)</a:t>
            </a:r>
          </a:p>
          <a:p>
            <a:r>
              <a:rPr lang="en-US" sz="2000" dirty="0"/>
              <a:t>	Beneficiaries: DESY</a:t>
            </a:r>
          </a:p>
          <a:p>
            <a:endParaRPr lang="en-US" sz="1000" dirty="0"/>
          </a:p>
          <a:p>
            <a:r>
              <a:rPr lang="en-US" sz="2000" b="1" dirty="0"/>
              <a:t>Task 7.2</a:t>
            </a:r>
            <a:r>
              <a:rPr lang="en-US" sz="2000" dirty="0"/>
              <a:t>: Enabling technologies for ultralow emittance rings (A. Mochihashi, KIT)</a:t>
            </a:r>
          </a:p>
          <a:p>
            <a:r>
              <a:rPr lang="en-US" sz="2000" dirty="0"/>
              <a:t>	Beneficiaries: DESY, CERN, SOLEIL, DLS, INFN, KIT, PSI, KYMA</a:t>
            </a:r>
          </a:p>
          <a:p>
            <a:endParaRPr lang="en-US" sz="1000" dirty="0"/>
          </a:p>
          <a:p>
            <a:r>
              <a:rPr lang="en-US" sz="2000" b="1" dirty="0"/>
              <a:t>Task 7.3</a:t>
            </a:r>
            <a:r>
              <a:rPr lang="en-US" sz="2000" dirty="0"/>
              <a:t>: Variable dipole for the upgrade of the ELETTRA storage ring (Y. Papaphilippou, CERN)</a:t>
            </a:r>
          </a:p>
          <a:p>
            <a:r>
              <a:rPr lang="en-US" sz="2000" dirty="0"/>
              <a:t>	Beneficiaries: CERN, CIEMAT, ELETTRA, KYMA</a:t>
            </a:r>
          </a:p>
          <a:p>
            <a:r>
              <a:rPr lang="en-US" sz="2000" b="1" dirty="0"/>
              <a:t>Task 7.4</a:t>
            </a:r>
            <a:r>
              <a:rPr lang="en-US" sz="2000" dirty="0"/>
              <a:t>: Very high gradient RF gun operating in the C-band RF technology (D. Alesini, INFN)</a:t>
            </a:r>
          </a:p>
          <a:p>
            <a:r>
              <a:rPr lang="en-US" sz="2000" dirty="0"/>
              <a:t>	Beneficiaries: INFN, COMEB, PSI, VDL-ETG</a:t>
            </a:r>
          </a:p>
          <a:p>
            <a:r>
              <a:rPr lang="en-US" sz="2000" b="1" dirty="0"/>
              <a:t>Task 7.5</a:t>
            </a:r>
            <a:r>
              <a:rPr lang="en-US" sz="2000" dirty="0"/>
              <a:t>: </a:t>
            </a:r>
            <a:r>
              <a:rPr lang="en-US" sz="2000" dirty="0" err="1"/>
              <a:t>CompactLight</a:t>
            </a:r>
            <a:r>
              <a:rPr lang="en-US" sz="2000" dirty="0"/>
              <a:t> prototype accelerating structures (G. </a:t>
            </a:r>
            <a:r>
              <a:rPr lang="en-US" sz="2000" dirty="0" err="1"/>
              <a:t>D’Auria</a:t>
            </a:r>
            <a:r>
              <a:rPr lang="en-US" sz="2000" dirty="0"/>
              <a:t>, ELETTRA)</a:t>
            </a:r>
          </a:p>
          <a:p>
            <a:r>
              <a:rPr lang="en-US" sz="2000" dirty="0"/>
              <a:t>	Beneficiaries: ELETTRA, CERN, INFN, VDL-ETG, COMEB, TMD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C28E00-3CF6-40DF-8064-F049F8EACA9B}"/>
              </a:ext>
            </a:extLst>
          </p:cNvPr>
          <p:cNvSpPr txBox="1"/>
          <p:nvPr/>
        </p:nvSpPr>
        <p:spPr>
          <a:xfrm>
            <a:off x="1680814" y="412790"/>
            <a:ext cx="84802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WP7: High brightness accelerator for light sources</a:t>
            </a:r>
            <a:endParaRPr lang="de-DE" sz="3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B767E4-F67D-4000-831E-DE79856B1DE4}"/>
              </a:ext>
            </a:extLst>
          </p:cNvPr>
          <p:cNvSpPr txBox="1"/>
          <p:nvPr/>
        </p:nvSpPr>
        <p:spPr>
          <a:xfrm>
            <a:off x="10560496" y="3356992"/>
            <a:ext cx="1297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5DE0"/>
                </a:solidFill>
              </a:rPr>
              <a:t>NETWORK</a:t>
            </a:r>
            <a:endParaRPr lang="de-DE" b="1" dirty="0">
              <a:solidFill>
                <a:srgbClr val="005DE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4BE027-B842-44BA-93EC-BAF0D4BABF1E}"/>
              </a:ext>
            </a:extLst>
          </p:cNvPr>
          <p:cNvSpPr txBox="1"/>
          <p:nvPr/>
        </p:nvSpPr>
        <p:spPr>
          <a:xfrm>
            <a:off x="10488488" y="4722226"/>
            <a:ext cx="1441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</a:rPr>
              <a:t>PROTOTYPE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8305D768-488E-475B-BF49-7C3DF09B901B}"/>
              </a:ext>
            </a:extLst>
          </p:cNvPr>
          <p:cNvSpPr/>
          <p:nvPr/>
        </p:nvSpPr>
        <p:spPr>
          <a:xfrm>
            <a:off x="10056440" y="3967289"/>
            <a:ext cx="432048" cy="1981991"/>
          </a:xfrm>
          <a:prstGeom prst="rightBrace">
            <a:avLst>
              <a:gd name="adj1" fmla="val 65062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A026713-F198-438C-8367-EBA05137390C}"/>
              </a:ext>
            </a:extLst>
          </p:cNvPr>
          <p:cNvSpPr/>
          <p:nvPr/>
        </p:nvSpPr>
        <p:spPr>
          <a:xfrm>
            <a:off x="407368" y="1052736"/>
            <a:ext cx="113301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Scope:</a:t>
            </a:r>
          </a:p>
          <a:p>
            <a:r>
              <a:rPr lang="en-US" dirty="0"/>
              <a:t>WP7 pursues the </a:t>
            </a:r>
            <a:r>
              <a:rPr lang="en-US" dirty="0">
                <a:solidFill>
                  <a:srgbClr val="FF0000"/>
                </a:solidFill>
              </a:rPr>
              <a:t>R&amp;D on new technical solutions</a:t>
            </a:r>
            <a:r>
              <a:rPr lang="en-US" dirty="0"/>
              <a:t> for the design and construction of </a:t>
            </a:r>
            <a:r>
              <a:rPr lang="en-US" b="1" dirty="0">
                <a:solidFill>
                  <a:srgbClr val="FF0000"/>
                </a:solidFill>
              </a:rPr>
              <a:t>accelerator-based light sources</a:t>
            </a:r>
            <a:r>
              <a:rPr lang="en-US" b="1" dirty="0"/>
              <a:t>,</a:t>
            </a:r>
            <a:r>
              <a:rPr lang="en-US" dirty="0"/>
              <a:t> exceeding the performance of present machines. The research embraces both </a:t>
            </a:r>
            <a:r>
              <a:rPr lang="en-US" b="1" dirty="0">
                <a:solidFill>
                  <a:srgbClr val="FF0000"/>
                </a:solidFill>
              </a:rPr>
              <a:t>storage ring based synchrotron light sources</a:t>
            </a:r>
            <a:r>
              <a:rPr lang="en-US" dirty="0">
                <a:solidFill>
                  <a:srgbClr val="FF0000"/>
                </a:solidFill>
              </a:rPr>
              <a:t> and </a:t>
            </a:r>
            <a:r>
              <a:rPr lang="en-US" b="1" dirty="0">
                <a:solidFill>
                  <a:srgbClr val="FF0000"/>
                </a:solidFill>
              </a:rPr>
              <a:t>free electron laser driven by </a:t>
            </a:r>
            <a:r>
              <a:rPr lang="en-US" b="1" dirty="0" err="1">
                <a:solidFill>
                  <a:srgbClr val="FF0000"/>
                </a:solidFill>
              </a:rPr>
              <a:t>Linacs</a:t>
            </a:r>
            <a:r>
              <a:rPr lang="en-US" b="1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009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C28E00-3CF6-40DF-8064-F049F8EACA9B}"/>
              </a:ext>
            </a:extLst>
          </p:cNvPr>
          <p:cNvSpPr txBox="1"/>
          <p:nvPr/>
        </p:nvSpPr>
        <p:spPr>
          <a:xfrm>
            <a:off x="1680814" y="412790"/>
            <a:ext cx="58205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WP7: Milestones and deliverables</a:t>
            </a:r>
            <a:endParaRPr lang="de-DE" sz="3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C84EE6-B3F0-4C30-B33E-18A704FD7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16" y="3642445"/>
            <a:ext cx="11712624" cy="15147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11206E-6EA4-4DA8-91EE-73823C62A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84" y="1382268"/>
            <a:ext cx="5830392" cy="18657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0A3D92-6B40-4B7D-93FF-0E5178AFCD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1984" y="1367117"/>
            <a:ext cx="5931388" cy="1796424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6840680-5949-4933-AE9E-BBC3E55D4E64}"/>
              </a:ext>
            </a:extLst>
          </p:cNvPr>
          <p:cNvSpPr/>
          <p:nvPr/>
        </p:nvSpPr>
        <p:spPr>
          <a:xfrm>
            <a:off x="47328" y="1352985"/>
            <a:ext cx="5902400" cy="635856"/>
          </a:xfrm>
          <a:prstGeom prst="roundRect">
            <a:avLst/>
          </a:prstGeom>
          <a:noFill/>
          <a:ln w="38100">
            <a:solidFill>
              <a:srgbClr val="005D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137BFA8-CCE5-4427-B770-0F8BB6D0368D}"/>
              </a:ext>
            </a:extLst>
          </p:cNvPr>
          <p:cNvSpPr/>
          <p:nvPr/>
        </p:nvSpPr>
        <p:spPr>
          <a:xfrm>
            <a:off x="5951984" y="1556792"/>
            <a:ext cx="5902400" cy="1296144"/>
          </a:xfrm>
          <a:prstGeom prst="roundRect">
            <a:avLst/>
          </a:prstGeom>
          <a:noFill/>
          <a:ln w="38100">
            <a:solidFill>
              <a:srgbClr val="005D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A5A75CB-232C-41AF-A82F-2180CA18D22D}"/>
              </a:ext>
            </a:extLst>
          </p:cNvPr>
          <p:cNvSpPr/>
          <p:nvPr/>
        </p:nvSpPr>
        <p:spPr>
          <a:xfrm>
            <a:off x="49584" y="1988840"/>
            <a:ext cx="5902400" cy="128843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4DB222AD-B619-414A-B41F-1A6EBA4B1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Riccardo Bartolini – I.FAST Steering Committee, 16</a:t>
            </a:r>
            <a:r>
              <a:rPr lang="en-US" baseline="30000" dirty="0"/>
              <a:t>th</a:t>
            </a:r>
            <a:r>
              <a:rPr lang="en-US" dirty="0"/>
              <a:t> November 2021</a:t>
            </a:r>
          </a:p>
        </p:txBody>
      </p:sp>
    </p:spTree>
    <p:extLst>
      <p:ext uri="{BB962C8B-B14F-4D97-AF65-F5344CB8AC3E}">
        <p14:creationId xmlns:p14="http://schemas.microsoft.com/office/powerpoint/2010/main" val="4224098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BBC131-4061-4933-AF5F-9951CADC8C9A}"/>
              </a:ext>
            </a:extLst>
          </p:cNvPr>
          <p:cNvSpPr txBox="1"/>
          <p:nvPr/>
        </p:nvSpPr>
        <p:spPr>
          <a:xfrm>
            <a:off x="1055440" y="384510"/>
            <a:ext cx="1026575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Task 7.2: Enabling technologies for ultra low emittance rings </a:t>
            </a:r>
          </a:p>
          <a:p>
            <a:r>
              <a:rPr lang="en-US" sz="3200" dirty="0"/>
              <a:t>(A. </a:t>
            </a:r>
            <a:r>
              <a:rPr lang="en-US" sz="3200" dirty="0" err="1"/>
              <a:t>Mochihaschi</a:t>
            </a:r>
            <a:r>
              <a:rPr lang="en-US" sz="3200" dirty="0"/>
              <a:t>, KIT)</a:t>
            </a:r>
            <a:endParaRPr lang="de-DE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083FF4-0293-4734-A840-71DADA470111}"/>
              </a:ext>
            </a:extLst>
          </p:cNvPr>
          <p:cNvSpPr txBox="1"/>
          <p:nvPr/>
        </p:nvSpPr>
        <p:spPr>
          <a:xfrm>
            <a:off x="655368" y="1391285"/>
            <a:ext cx="1098524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Scope: </a:t>
            </a:r>
          </a:p>
          <a:p>
            <a:r>
              <a:rPr lang="en-US" sz="2000" dirty="0">
                <a:solidFill>
                  <a:srgbClr val="000000"/>
                </a:solidFill>
              </a:rPr>
              <a:t>Strengthening the </a:t>
            </a:r>
            <a:r>
              <a:rPr lang="en-US" sz="2000" dirty="0">
                <a:solidFill>
                  <a:srgbClr val="FF0000"/>
                </a:solidFill>
              </a:rPr>
              <a:t>networking activity </a:t>
            </a:r>
            <a:r>
              <a:rPr lang="en-US" sz="2000" dirty="0">
                <a:solidFill>
                  <a:srgbClr val="000000"/>
                </a:solidFill>
              </a:rPr>
              <a:t>in the accelerator community on topics related to the major technological challenges faced in the design, construction and operation of ultra-low emittance rings. </a:t>
            </a:r>
          </a:p>
          <a:p>
            <a:endParaRPr lang="en-US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Monthly regular meetings via zoom (update from facilities, share info, organization of activities). Regular attendance from </a:t>
            </a:r>
            <a:r>
              <a:rPr lang="en-GB" sz="2000" dirty="0"/>
              <a:t>CERN, DESY, DLS, INFN, KIT, KYMA, PSI, SOLEIL</a:t>
            </a:r>
            <a:endParaRPr lang="en-US" sz="2000" dirty="0"/>
          </a:p>
          <a:p>
            <a:endParaRPr lang="en-US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Organise</a:t>
            </a:r>
            <a:r>
              <a:rPr lang="en-US" sz="2000" dirty="0">
                <a:solidFill>
                  <a:srgbClr val="FF0000"/>
                </a:solidFill>
              </a:rPr>
              <a:t> general and topical workshops </a:t>
            </a:r>
            <a:r>
              <a:rPr lang="en-US" sz="2000" dirty="0"/>
              <a:t>on the technology enabling the design and construction of future ultra-low emittance rings</a:t>
            </a:r>
          </a:p>
          <a:p>
            <a:endParaRPr lang="en-US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Monserrat (Bo"/>
                <a:cs typeface="Times New Roman" panose="02020603050405020304" pitchFamily="18" charset="0"/>
              </a:rPr>
              <a:t>support </a:t>
            </a:r>
            <a:r>
              <a:rPr lang="en-US" sz="2000" dirty="0">
                <a:solidFill>
                  <a:srgbClr val="FF0000"/>
                </a:solidFill>
                <a:latin typeface="Monserrat (Bo"/>
                <a:cs typeface="Times New Roman" panose="02020603050405020304" pitchFamily="18" charset="0"/>
              </a:rPr>
              <a:t>exchange of staff </a:t>
            </a:r>
            <a:r>
              <a:rPr lang="en-US" sz="2000" dirty="0">
                <a:solidFill>
                  <a:srgbClr val="000000"/>
                </a:solidFill>
                <a:latin typeface="Monserrat (Bo"/>
                <a:cs typeface="Times New Roman" panose="02020603050405020304" pitchFamily="18" charset="0"/>
              </a:rPr>
              <a:t>for visits and common experiments and </a:t>
            </a:r>
            <a:r>
              <a:rPr lang="en-US" sz="2000" dirty="0"/>
              <a:t>produce </a:t>
            </a:r>
            <a:r>
              <a:rPr lang="en-US" sz="2000" dirty="0">
                <a:solidFill>
                  <a:srgbClr val="FF0000"/>
                </a:solidFill>
              </a:rPr>
              <a:t>progress reports</a:t>
            </a:r>
          </a:p>
          <a:p>
            <a:endParaRPr lang="en-US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first workshop partially supported by I-FAST – 99 delegates	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3656D9-2DBE-4DAE-9AEB-B7AC4F4F90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576" y="4844609"/>
            <a:ext cx="6768752" cy="133742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158ABCC-5A7A-45AB-B90D-FC1D217FA042}"/>
              </a:ext>
            </a:extLst>
          </p:cNvPr>
          <p:cNvSpPr/>
          <p:nvPr/>
        </p:nvSpPr>
        <p:spPr>
          <a:xfrm>
            <a:off x="4727848" y="5314515"/>
            <a:ext cx="3715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https://indico.desy.de/event/30022/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2043DFA-CED5-4228-B612-2E61932E1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Riccardo Bartolini – I.FAST Steering Committee, 16</a:t>
            </a:r>
            <a:r>
              <a:rPr lang="en-US" baseline="30000" dirty="0"/>
              <a:t>th</a:t>
            </a:r>
            <a:r>
              <a:rPr lang="en-US" dirty="0"/>
              <a:t> November 2021</a:t>
            </a:r>
          </a:p>
        </p:txBody>
      </p:sp>
    </p:spTree>
    <p:extLst>
      <p:ext uri="{BB962C8B-B14F-4D97-AF65-F5344CB8AC3E}">
        <p14:creationId xmlns:p14="http://schemas.microsoft.com/office/powerpoint/2010/main" val="376950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n-lt"/>
              </a:rPr>
              <a:t>Task 7.2: Ultra low emittance rings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5663"/>
            <a:ext cx="10515600" cy="4951649"/>
          </a:xfrm>
        </p:spPr>
        <p:txBody>
          <a:bodyPr>
            <a:normAutofit/>
          </a:bodyPr>
          <a:lstStyle/>
          <a:p>
            <a:r>
              <a:rPr lang="en-US" b="1" u="sng" dirty="0"/>
              <a:t>Networking and knowledge sharing within Task 7.2 </a:t>
            </a:r>
            <a:r>
              <a:rPr lang="en-GB" b="1" u="sng" dirty="0"/>
              <a:t>:</a:t>
            </a:r>
            <a:r>
              <a:rPr lang="en-GB" dirty="0"/>
              <a:t> </a:t>
            </a:r>
          </a:p>
          <a:p>
            <a:pPr marL="457200" lvl="1" indent="0">
              <a:buNone/>
            </a:pPr>
            <a:r>
              <a:rPr lang="en-GB" dirty="0"/>
              <a:t>Online presentations and discussions:</a:t>
            </a:r>
          </a:p>
          <a:p>
            <a:pPr lvl="1"/>
            <a:r>
              <a:rPr lang="en-GB" sz="2000" dirty="0"/>
              <a:t>Chris Burrows (Diamond), </a:t>
            </a:r>
            <a:r>
              <a:rPr lang="en-GB" sz="2000" i="1" dirty="0"/>
              <a:t>Introduction to the R&amp;D Beamline and activities at Diamond </a:t>
            </a:r>
            <a:r>
              <a:rPr lang="en-GB" sz="2000" dirty="0"/>
              <a:t>(11.June 2021)</a:t>
            </a:r>
          </a:p>
          <a:p>
            <a:pPr lvl="1"/>
            <a:r>
              <a:rPr lang="en-GB" sz="2000" dirty="0"/>
              <a:t>Ian Martin (Diamond), </a:t>
            </a:r>
            <a:r>
              <a:rPr lang="en-GB" sz="2000" i="1" dirty="0"/>
              <a:t>Preparation for Diamond-II relevant to IFAST WP7.2</a:t>
            </a:r>
            <a:r>
              <a:rPr lang="en-GB" sz="2000" dirty="0"/>
              <a:t> (11.June 2021)</a:t>
            </a:r>
          </a:p>
          <a:p>
            <a:pPr lvl="1"/>
            <a:r>
              <a:rPr lang="en-GB" sz="2000" dirty="0" err="1"/>
              <a:t>Laurant</a:t>
            </a:r>
            <a:r>
              <a:rPr lang="en-GB" sz="2000" dirty="0"/>
              <a:t> </a:t>
            </a:r>
            <a:r>
              <a:rPr lang="en-GB" sz="2000" dirty="0" err="1"/>
              <a:t>Nadolski</a:t>
            </a:r>
            <a:r>
              <a:rPr lang="en-GB" sz="2000" dirty="0"/>
              <a:t> (SOLEIL), </a:t>
            </a:r>
            <a:r>
              <a:rPr lang="en-GB" sz="2000" i="1" dirty="0"/>
              <a:t>About ongoing studies on the machine with a multipole injection kicker </a:t>
            </a:r>
            <a:r>
              <a:rPr lang="en-GB" sz="2000" dirty="0"/>
              <a:t>(15.July 2021)</a:t>
            </a:r>
          </a:p>
          <a:p>
            <a:pPr lvl="1"/>
            <a:r>
              <a:rPr lang="en-GB" sz="2000" dirty="0"/>
              <a:t>Giovanni </a:t>
            </a:r>
            <a:r>
              <a:rPr lang="en-GB" sz="2000" dirty="0" err="1"/>
              <a:t>Franzini</a:t>
            </a:r>
            <a:r>
              <a:rPr lang="en-GB" sz="2000" dirty="0"/>
              <a:t> (INFN), </a:t>
            </a:r>
            <a:r>
              <a:rPr lang="en-GB" sz="2000" i="1" dirty="0"/>
              <a:t>An overview of the bunch by bunch feedback at DAFNE </a:t>
            </a:r>
            <a:r>
              <a:rPr lang="en-GB" sz="2000" dirty="0"/>
              <a:t>(13.October 2021) </a:t>
            </a:r>
            <a:endParaRPr lang="en-GB" dirty="0"/>
          </a:p>
          <a:p>
            <a:r>
              <a:rPr lang="en-GB" b="1" u="sng" dirty="0"/>
              <a:t>Plan for experimental tests:</a:t>
            </a:r>
          </a:p>
          <a:p>
            <a:pPr lvl="1"/>
            <a:r>
              <a:rPr lang="en-US" sz="2000" dirty="0"/>
              <a:t>Discussion about the possibility of </a:t>
            </a:r>
            <a:br>
              <a:rPr lang="en-US" sz="2000" dirty="0"/>
            </a:br>
            <a:r>
              <a:rPr lang="en-US" sz="2000" dirty="0"/>
              <a:t>experimental tests for the XBPM system at KARA – </a:t>
            </a:r>
            <a:r>
              <a:rPr lang="en-US" sz="2000" dirty="0" err="1"/>
              <a:t>multibunch</a:t>
            </a:r>
            <a:r>
              <a:rPr lang="en-US" sz="2000" dirty="0"/>
              <a:t> feedback system at DAFNE</a:t>
            </a:r>
            <a:endParaRPr lang="en-GB" dirty="0"/>
          </a:p>
          <a:p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F34F5D5-7126-483C-AA46-453A253E4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Riccardo Bartolini – I.FAST Steering Committee, 16</a:t>
            </a:r>
            <a:r>
              <a:rPr lang="en-US" baseline="30000" dirty="0"/>
              <a:t>th</a:t>
            </a:r>
            <a:r>
              <a:rPr lang="en-US" dirty="0"/>
              <a:t> November 2021</a:t>
            </a:r>
          </a:p>
        </p:txBody>
      </p:sp>
    </p:spTree>
    <p:extLst>
      <p:ext uri="{BB962C8B-B14F-4D97-AF65-F5344CB8AC3E}">
        <p14:creationId xmlns:p14="http://schemas.microsoft.com/office/powerpoint/2010/main" val="657879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n-lt"/>
              </a:rPr>
              <a:t>Task 7.2: Ultra low emittance rings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u="sng" dirty="0"/>
              <a:t>Workshop planning (working title):</a:t>
            </a:r>
            <a:r>
              <a:rPr lang="en-GB" dirty="0"/>
              <a:t>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Beam diagnostics and dynamics in ultra-low emittance rings</a:t>
            </a:r>
          </a:p>
          <a:p>
            <a:pPr lvl="2"/>
            <a:r>
              <a:rPr lang="en-US" dirty="0"/>
              <a:t>Expansion of our strong network dealing with ultra-low emittance rings, </a:t>
            </a:r>
            <a:br>
              <a:rPr lang="en-US" dirty="0"/>
            </a:br>
            <a:r>
              <a:rPr lang="en-US" dirty="0"/>
              <a:t>with a focus on beam diagnostics (e.g. on the hardware side) and beam dynamics (e.g. on the software side)</a:t>
            </a:r>
            <a:r>
              <a:rPr lang="en-GB" dirty="0"/>
              <a:t>. </a:t>
            </a:r>
          </a:p>
          <a:p>
            <a:pPr lvl="2"/>
            <a:r>
              <a:rPr lang="en-GB" dirty="0"/>
              <a:t>Planned venue and date: KIT (Karlsruhe, Germany), May 2022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Permanent magnet technologies and beam dynamics</a:t>
            </a:r>
          </a:p>
          <a:p>
            <a:pPr lvl="2"/>
            <a:r>
              <a:rPr lang="en-GB" dirty="0"/>
              <a:t>exchanging and sharing knowledge for permanent magnet and related technologies (e. g., mechanical structures, girders etc.) and beam dynamics related to the ultra-low emittance rings. </a:t>
            </a:r>
            <a:r>
              <a:rPr lang="en-GB" dirty="0">
                <a:solidFill>
                  <a:srgbClr val="FF0000"/>
                </a:solidFill>
              </a:rPr>
              <a:t>Link to Task 11.3. Potential cooperation with PERMALIC in LEAPS</a:t>
            </a:r>
          </a:p>
          <a:p>
            <a:pPr lvl="2"/>
            <a:r>
              <a:rPr lang="en-GB" dirty="0"/>
              <a:t>Planned venue and date: CERN (Geneva, Switzerland), July 2022</a:t>
            </a:r>
          </a:p>
          <a:p>
            <a:pPr lvl="2"/>
            <a:endParaRPr lang="en-GB" dirty="0"/>
          </a:p>
          <a:p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286BCAC-E806-46F2-BF7A-5741A8280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Riccardo Bartolini – I.FAST Steering Committee, 16</a:t>
            </a:r>
            <a:r>
              <a:rPr lang="en-US" baseline="30000" dirty="0"/>
              <a:t>th</a:t>
            </a:r>
            <a:r>
              <a:rPr lang="en-US" dirty="0"/>
              <a:t> November 2021</a:t>
            </a:r>
          </a:p>
        </p:txBody>
      </p:sp>
    </p:spTree>
    <p:extLst>
      <p:ext uri="{BB962C8B-B14F-4D97-AF65-F5344CB8AC3E}">
        <p14:creationId xmlns:p14="http://schemas.microsoft.com/office/powerpoint/2010/main" val="3411271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n-lt"/>
              </a:rPr>
              <a:t>Task 7.2: Ultra low emittance rings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802416" cy="4303577"/>
          </a:xfrm>
        </p:spPr>
        <p:txBody>
          <a:bodyPr>
            <a:normAutofit/>
          </a:bodyPr>
          <a:lstStyle/>
          <a:p>
            <a:r>
              <a:rPr lang="en-GB" b="1" u="sng" dirty="0"/>
              <a:t>Workshop planning (continue):</a:t>
            </a:r>
            <a:r>
              <a:rPr lang="en-GB" dirty="0"/>
              <a:t> </a:t>
            </a:r>
          </a:p>
          <a:p>
            <a:pPr marL="914400" lvl="1" indent="-457200">
              <a:buFont typeface="+mj-lt"/>
              <a:buAutoNum type="arabicPeriod" startAt="3"/>
            </a:pPr>
            <a:r>
              <a:rPr lang="en-GB" dirty="0"/>
              <a:t>NEG coating vacuum systems </a:t>
            </a:r>
          </a:p>
          <a:p>
            <a:pPr lvl="2"/>
            <a:r>
              <a:rPr lang="en-GB" dirty="0"/>
              <a:t>Exchanging and sharing knowledge and information about NEG coating vacuum systems, which are now part of the mainstream of vacuum systems for the ultra-low emittance rings.</a:t>
            </a:r>
          </a:p>
          <a:p>
            <a:pPr lvl="2"/>
            <a:r>
              <a:rPr lang="en-US" dirty="0"/>
              <a:t>This topic is strongly related to beam dynamics because of the impedance problem. Therefore, we are considering a joint event with the workshop with beam dynamics (possible joint event of Task 7.2 and Task 10.5 is currently being discussed).</a:t>
            </a:r>
            <a:r>
              <a:rPr lang="en-GB" dirty="0"/>
              <a:t> </a:t>
            </a:r>
          </a:p>
          <a:p>
            <a:pPr marL="914400" lvl="1" indent="-457200">
              <a:buFont typeface="+mj-lt"/>
              <a:buAutoNum type="arabicPeriod" startAt="3"/>
            </a:pPr>
            <a:r>
              <a:rPr lang="en-GB" dirty="0"/>
              <a:t>Beam dynamics for ultra-low emittance rings</a:t>
            </a:r>
          </a:p>
          <a:p>
            <a:pPr lvl="2"/>
            <a:r>
              <a:rPr lang="en-GB" dirty="0"/>
              <a:t>Review of latest ultra-low emittance lattice design developments.</a:t>
            </a:r>
          </a:p>
          <a:p>
            <a:pPr lvl="2"/>
            <a:r>
              <a:rPr lang="en-US" dirty="0" err="1"/>
              <a:t>Optimisation</a:t>
            </a:r>
            <a:r>
              <a:rPr lang="en-US" dirty="0"/>
              <a:t> tools, experimental tests of optimization. Model vs Machine studies. </a:t>
            </a:r>
          </a:p>
          <a:p>
            <a:pPr lvl="2"/>
            <a:r>
              <a:rPr lang="en-US" dirty="0"/>
              <a:t>Discussion at ALBA: G. Benedetti. (virtual / in person – 2022) </a:t>
            </a:r>
            <a:endParaRPr lang="en-GB" dirty="0"/>
          </a:p>
          <a:p>
            <a:pPr lvl="2"/>
            <a:endParaRPr lang="en-GB" dirty="0"/>
          </a:p>
          <a:p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AE8E490-FA0A-4B5B-BDB7-3AC02516B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Riccardo Bartolini – I.FAST Steering Committee, 16</a:t>
            </a:r>
            <a:r>
              <a:rPr lang="en-US" baseline="30000" dirty="0"/>
              <a:t>th</a:t>
            </a:r>
            <a:r>
              <a:rPr lang="en-US" dirty="0"/>
              <a:t> November 2021</a:t>
            </a:r>
          </a:p>
        </p:txBody>
      </p:sp>
    </p:spTree>
    <p:extLst>
      <p:ext uri="{BB962C8B-B14F-4D97-AF65-F5344CB8AC3E}">
        <p14:creationId xmlns:p14="http://schemas.microsoft.com/office/powerpoint/2010/main" val="558906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n-lt"/>
              </a:rPr>
              <a:t>Task 7.2: Ultra low emittance rings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802416" cy="4303577"/>
          </a:xfrm>
        </p:spPr>
        <p:txBody>
          <a:bodyPr>
            <a:normAutofit/>
          </a:bodyPr>
          <a:lstStyle/>
          <a:p>
            <a:r>
              <a:rPr lang="en-GB" b="1" u="sng" dirty="0"/>
              <a:t>Workshop planning (continue):</a:t>
            </a:r>
            <a:r>
              <a:rPr lang="en-GB" dirty="0"/>
              <a:t> </a:t>
            </a:r>
          </a:p>
          <a:p>
            <a:pPr marL="914400" lvl="1" indent="-457200">
              <a:buFont typeface="+mj-lt"/>
              <a:buAutoNum type="arabicPeriod" startAt="5"/>
            </a:pPr>
            <a:r>
              <a:rPr lang="en-GB" dirty="0"/>
              <a:t>General workshop for the ultra-low emittance rings</a:t>
            </a:r>
          </a:p>
          <a:p>
            <a:pPr lvl="2"/>
            <a:r>
              <a:rPr lang="en-US" dirty="0"/>
              <a:t>Sharing a wide range of topics on ultra-low emittance rings, </a:t>
            </a:r>
            <a:br>
              <a:rPr lang="en-US" dirty="0"/>
            </a:br>
            <a:r>
              <a:rPr lang="en-US" dirty="0"/>
              <a:t>allowing us all to further strengthen our ULER network. </a:t>
            </a:r>
            <a:r>
              <a:rPr lang="en-GB" dirty="0"/>
              <a:t>  </a:t>
            </a:r>
          </a:p>
          <a:p>
            <a:pPr lvl="2"/>
            <a:r>
              <a:rPr lang="en-GB" dirty="0"/>
              <a:t>Planned venue: TBD, date: after October 2022. </a:t>
            </a:r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2000" dirty="0" err="1">
                <a:solidFill>
                  <a:srgbClr val="FF0000"/>
                </a:solidFill>
              </a:rPr>
              <a:t>Mainitaing</a:t>
            </a:r>
            <a:r>
              <a:rPr lang="en-GB" sz="2000" dirty="0">
                <a:solidFill>
                  <a:srgbClr val="FF0000"/>
                </a:solidFill>
              </a:rPr>
              <a:t> the tradition of the General Workshop for Ultralow Emittance Rings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FF0000"/>
                </a:solidFill>
              </a:rPr>
              <a:t>started with the CLIC/ILC collaboration in 2010 and supported by EuCARD2, ARIES and now IFAST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AE8E490-FA0A-4B5B-BDB7-3AC02516B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Riccardo Bartolini – I.FAST Steering Committee, 16</a:t>
            </a:r>
            <a:r>
              <a:rPr lang="en-US" baseline="30000" dirty="0"/>
              <a:t>th</a:t>
            </a:r>
            <a:r>
              <a:rPr lang="en-US" dirty="0"/>
              <a:t> November 2021</a:t>
            </a:r>
          </a:p>
        </p:txBody>
      </p:sp>
    </p:spTree>
    <p:extLst>
      <p:ext uri="{BB962C8B-B14F-4D97-AF65-F5344CB8AC3E}">
        <p14:creationId xmlns:p14="http://schemas.microsoft.com/office/powerpoint/2010/main" val="812864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4620" y="220790"/>
            <a:ext cx="10515600" cy="772063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+mn-lt"/>
              </a:rPr>
              <a:t>Task 7.2:  new lattice at PETRA-IV</a:t>
            </a:r>
            <a:endParaRPr lang="it-IT" sz="3200" dirty="0">
              <a:latin typeface="+mn-lt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10027044" y="6202043"/>
            <a:ext cx="1326755" cy="292284"/>
          </a:xfrm>
        </p:spPr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EF1AC322-22BF-4269-80DA-F8B9DE0DB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Riccardo Bartolini – I.FAST Steering Committee, 16</a:t>
            </a:r>
            <a:r>
              <a:rPr lang="en-US" baseline="30000" dirty="0"/>
              <a:t>th</a:t>
            </a:r>
            <a:r>
              <a:rPr lang="en-US" dirty="0"/>
              <a:t> November 2021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B19CD04-ED8E-444F-87A4-C095F18C11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08" y="3457592"/>
            <a:ext cx="5720130" cy="230777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8E621A3-3E73-40F6-A736-BDD8161DB834}"/>
              </a:ext>
            </a:extLst>
          </p:cNvPr>
          <p:cNvSpPr txBox="1"/>
          <p:nvPr/>
        </p:nvSpPr>
        <p:spPr>
          <a:xfrm>
            <a:off x="269275" y="908720"/>
            <a:ext cx="5833145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New H6BA cell:</a:t>
            </a:r>
          </a:p>
          <a:p>
            <a:pPr marL="285750" marR="0" indent="-28575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4 DLs and 3 central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DQs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substituted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marR="0" indent="-28575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2 DLQs and 4 PM DQs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AE88338-61AC-48B9-A2DC-5A742E1D5B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08" y="1052737"/>
            <a:ext cx="5681876" cy="2307775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F294C8B0-79C0-4851-877E-FBE40284852B}"/>
              </a:ext>
            </a:extLst>
          </p:cNvPr>
          <p:cNvSpPr/>
          <p:nvPr/>
        </p:nvSpPr>
        <p:spPr>
          <a:xfrm>
            <a:off x="271804" y="1832048"/>
            <a:ext cx="566385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Relaxed emittance in the arcs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43 pm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xtensive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use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damping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wigglers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in 5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octants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(OCTA)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emittance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damping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>
                <a:solidFill>
                  <a:srgbClr val="FF0000"/>
                </a:solidFill>
              </a:rPr>
              <a:t>20 </a:t>
            </a:r>
            <a:r>
              <a:rPr lang="de-DE" dirty="0" err="1">
                <a:solidFill>
                  <a:srgbClr val="FF0000"/>
                </a:solidFill>
              </a:rPr>
              <a:t>pm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control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ndulator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beamlines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in 3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octants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(OCTU)</a:t>
            </a:r>
          </a:p>
          <a:p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DA and MA for bare lattice are remarkably larger.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87D1366-C7E5-428B-BF79-41B1BAD3CA99}"/>
              </a:ext>
            </a:extLst>
          </p:cNvPr>
          <p:cNvSpPr txBox="1"/>
          <p:nvPr/>
        </p:nvSpPr>
        <p:spPr>
          <a:xfrm>
            <a:off x="9762927" y="1052736"/>
            <a:ext cx="845238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rgbClr val="E6412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combi</a:t>
            </a:r>
            <a:endParaRPr kumimoji="0" lang="de-DE" sz="1800" b="1" i="0" u="none" strike="noStrike" cap="none" spc="0" normalizeH="0" baseline="0" dirty="0">
              <a:ln>
                <a:noFill/>
              </a:ln>
              <a:solidFill>
                <a:srgbClr val="E64123"/>
              </a:solidFill>
              <a:effectLst/>
              <a:uFillTx/>
              <a:latin typeface="+mj-lt"/>
              <a:ea typeface="+mj-ea"/>
              <a:cs typeface="+mj-cs"/>
              <a:sym typeface="Arial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B45993-F5E6-42BC-A36C-0DFDFB6DAE2B}"/>
              </a:ext>
            </a:extLst>
          </p:cNvPr>
          <p:cNvSpPr txBox="1"/>
          <p:nvPr/>
        </p:nvSpPr>
        <p:spPr>
          <a:xfrm>
            <a:off x="10022985" y="3457592"/>
            <a:ext cx="77952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rgbClr val="E6412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H6BA</a:t>
            </a:r>
            <a:endParaRPr kumimoji="0" lang="de-DE" sz="1800" b="1" i="0" u="none" strike="noStrike" cap="none" spc="0" normalizeH="0" baseline="0" dirty="0">
              <a:ln>
                <a:noFill/>
              </a:ln>
              <a:solidFill>
                <a:srgbClr val="E64123"/>
              </a:solidFill>
              <a:effectLst/>
              <a:uFillTx/>
              <a:latin typeface="+mj-lt"/>
              <a:ea typeface="+mj-ea"/>
              <a:cs typeface="+mj-cs"/>
              <a:sym typeface="Arial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1C7BE22-0DFC-4F5A-A303-0F038787CDD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157" y="3429000"/>
            <a:ext cx="3453040" cy="3140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827663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1269</Words>
  <Application>Microsoft Office PowerPoint</Application>
  <PresentationFormat>Widescreen</PresentationFormat>
  <Paragraphs>131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Arial</vt:lpstr>
      <vt:lpstr>Calibri</vt:lpstr>
      <vt:lpstr>Calibri Light</vt:lpstr>
      <vt:lpstr>Monserrat (Bo</vt:lpstr>
      <vt:lpstr>Montserrat</vt:lpstr>
      <vt:lpstr>Montserrat ExtraBold</vt:lpstr>
      <vt:lpstr>Montserrat SemiBold</vt:lpstr>
      <vt:lpstr>Tahoma</vt:lpstr>
      <vt:lpstr>Times New Roman</vt:lpstr>
      <vt:lpstr>I.FAST Custom Slides</vt:lpstr>
      <vt:lpstr>Generic</vt:lpstr>
      <vt:lpstr>PowerPoint Presentation</vt:lpstr>
      <vt:lpstr>PowerPoint Presentation</vt:lpstr>
      <vt:lpstr>PowerPoint Presentation</vt:lpstr>
      <vt:lpstr>PowerPoint Presentation</vt:lpstr>
      <vt:lpstr>Task 7.2: Ultra low emittance rings </vt:lpstr>
      <vt:lpstr>Task 7.2: Ultra low emittance rings </vt:lpstr>
      <vt:lpstr>Task 7.2: Ultra low emittance rings </vt:lpstr>
      <vt:lpstr>Task 7.2: Ultra low emittance rings </vt:lpstr>
      <vt:lpstr>Task 7.2:  new lattice at PETRA-IV</vt:lpstr>
      <vt:lpstr>Task 7.2: diagnostics and feedback (INFN-LNF G. Franzini)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Valerie Brunner</cp:lastModifiedBy>
  <cp:revision>456</cp:revision>
  <dcterms:created xsi:type="dcterms:W3CDTF">2017-04-26T09:15:49Z</dcterms:created>
  <dcterms:modified xsi:type="dcterms:W3CDTF">2021-11-16T11:30:03Z</dcterms:modified>
</cp:coreProperties>
</file>