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3" r:id="rId3"/>
    <p:sldId id="274" r:id="rId4"/>
    <p:sldId id="266" r:id="rId5"/>
    <p:sldId id="267" r:id="rId6"/>
    <p:sldId id="264" r:id="rId7"/>
    <p:sldId id="257" r:id="rId8"/>
    <p:sldId id="258" r:id="rId9"/>
    <p:sldId id="259" r:id="rId10"/>
    <p:sldId id="261" r:id="rId11"/>
    <p:sldId id="262" r:id="rId12"/>
    <p:sldId id="269" r:id="rId13"/>
    <p:sldId id="272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8" autoAdjust="0"/>
    <p:restoredTop sz="94660"/>
  </p:normalViewPr>
  <p:slideViewPr>
    <p:cSldViewPr snapToGrid="0">
      <p:cViewPr varScale="1">
        <p:scale>
          <a:sx n="88" d="100"/>
          <a:sy n="88" d="100"/>
        </p:scale>
        <p:origin x="5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443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754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162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18312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0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673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53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802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713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13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329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44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2FC94-A079-44C8-B2E3-1F4FF9E5DD7C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3C31D-6A78-4D47-8A8D-0705BA16A13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57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4.emf"/><Relationship Id="rId7" Type="http://schemas.openxmlformats.org/officeDocument/2006/relationships/image" Target="../media/image2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8.png"/><Relationship Id="rId7" Type="http://schemas.openxmlformats.org/officeDocument/2006/relationships/image" Target="../media/image29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2.png"/><Relationship Id="rId7" Type="http://schemas.openxmlformats.org/officeDocument/2006/relationships/image" Target="../media/image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9.emf"/><Relationship Id="rId7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0.emf"/><Relationship Id="rId4" Type="http://schemas.openxmlformats.org/officeDocument/2006/relationships/image" Target="../media/image1.jpeg"/><Relationship Id="rId9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0.jpeg"/><Relationship Id="rId7" Type="http://schemas.openxmlformats.org/officeDocument/2006/relationships/image" Target="../media/image21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682119" y="1132940"/>
            <a:ext cx="10862216" cy="171382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Very high gradient RF Guns </a:t>
            </a:r>
          </a:p>
          <a:p>
            <a:pPr marL="0" indent="0" algn="ctr">
              <a:buNone/>
            </a:pPr>
            <a:r>
              <a:rPr lang="en-US" sz="5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(Task 7.4)</a:t>
            </a:r>
            <a:endParaRPr lang="en-US" sz="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57" y="5585791"/>
            <a:ext cx="2045658" cy="1153403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4125203" y="3204633"/>
            <a:ext cx="380187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800" i="1" dirty="0">
                <a:latin typeface="Calibri" panose="020F0502020204030204" pitchFamily="34" charset="0"/>
                <a:cs typeface="Calibri" panose="020F0502020204030204" pitchFamily="34" charset="0"/>
              </a:rPr>
              <a:t>David Alesini, </a:t>
            </a:r>
            <a:r>
              <a:rPr lang="en-GB" sz="28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coord</a:t>
            </a:r>
            <a:r>
              <a:rPr lang="en-GB" sz="28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GB" sz="280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INFN-LNF </a:t>
            </a:r>
            <a:r>
              <a:rPr lang="en-GB" sz="280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800" i="1" dirty="0" err="1">
                <a:latin typeface="Calibri" panose="020F0502020204030204" pitchFamily="34" charset="0"/>
                <a:cs typeface="Calibri" panose="020F0502020204030204" pitchFamily="34" charset="0"/>
              </a:rPr>
              <a:t>Frascati</a:t>
            </a:r>
            <a:r>
              <a:rPr lang="en-GB" sz="2800" i="1" dirty="0">
                <a:latin typeface="Calibri" panose="020F0502020204030204" pitchFamily="34" charset="0"/>
                <a:cs typeface="Calibri" panose="020F0502020204030204" pitchFamily="34" charset="0"/>
              </a:rPr>
              <a:t>, Italy)</a:t>
            </a:r>
          </a:p>
        </p:txBody>
      </p:sp>
      <p:sp>
        <p:nvSpPr>
          <p:cNvPr id="5" name="Rettangolo 4"/>
          <p:cNvSpPr/>
          <p:nvPr/>
        </p:nvSpPr>
        <p:spPr>
          <a:xfrm>
            <a:off x="2145166" y="4516604"/>
            <a:ext cx="80772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 behalf of the INFN-PSI Very High Gradient C band gun group</a:t>
            </a:r>
            <a:endParaRPr lang="en-GB" sz="24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166" y="6082677"/>
            <a:ext cx="885049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z="1400" i="1" dirty="0" smtClean="0">
                <a:cs typeface="Calibri" panose="020F0502020204030204" pitchFamily="34" charset="0"/>
              </a:rPr>
              <a:t>David Alesini– </a:t>
            </a:r>
            <a:r>
              <a:rPr lang="en-US" sz="1400" i="1" dirty="0">
                <a:cs typeface="Calibri" panose="020F0502020204030204" pitchFamily="34" charset="0"/>
              </a:rPr>
              <a:t>Task </a:t>
            </a:r>
            <a:r>
              <a:rPr lang="en-US" sz="1400" i="1" dirty="0" smtClean="0">
                <a:cs typeface="Calibri" panose="020F0502020204030204" pitchFamily="34" charset="0"/>
              </a:rPr>
              <a:t>7.4: Very </a:t>
            </a:r>
            <a:r>
              <a:rPr lang="en-US" sz="1400" i="1" dirty="0">
                <a:cs typeface="Calibri" panose="020F0502020204030204" pitchFamily="34" charset="0"/>
              </a:rPr>
              <a:t>high gradient RF Guns </a:t>
            </a:r>
            <a:r>
              <a:rPr lang="en-US" sz="1400" i="1" dirty="0" smtClean="0">
                <a:cs typeface="Calibri" panose="020F0502020204030204" pitchFamily="34" charset="0"/>
              </a:rPr>
              <a:t> – </a:t>
            </a:r>
            <a:r>
              <a:rPr lang="it-IT" sz="1400" i="1" dirty="0"/>
              <a:t>Open </a:t>
            </a:r>
            <a:r>
              <a:rPr lang="it-IT" sz="1400" i="1" dirty="0" err="1"/>
              <a:t>Steering</a:t>
            </a:r>
            <a:r>
              <a:rPr lang="it-IT" sz="1400" i="1" dirty="0"/>
              <a:t> </a:t>
            </a:r>
            <a:r>
              <a:rPr lang="it-IT" sz="1400" i="1" dirty="0" err="1" smtClean="0"/>
              <a:t>Committee</a:t>
            </a:r>
            <a:r>
              <a:rPr lang="it-IT" sz="1400" i="1" dirty="0" smtClean="0"/>
              <a:t> </a:t>
            </a:r>
            <a:r>
              <a:rPr lang="en-US" sz="1400" i="1" dirty="0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03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</p:nvPr>
        </p:nvGraphicFramePr>
        <p:xfrm>
          <a:off x="6097031" y="4389108"/>
          <a:ext cx="5376596" cy="20298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8688">
                  <a:extLst>
                    <a:ext uri="{9D8B030D-6E8A-4147-A177-3AD203B41FA5}">
                      <a16:colId xmlns:a16="http://schemas.microsoft.com/office/drawing/2014/main" val="281895854"/>
                    </a:ext>
                  </a:extLst>
                </a:gridCol>
                <a:gridCol w="620103">
                  <a:extLst>
                    <a:ext uri="{9D8B030D-6E8A-4147-A177-3AD203B41FA5}">
                      <a16:colId xmlns:a16="http://schemas.microsoft.com/office/drawing/2014/main" val="3918811885"/>
                    </a:ext>
                  </a:extLst>
                </a:gridCol>
                <a:gridCol w="708688">
                  <a:extLst>
                    <a:ext uri="{9D8B030D-6E8A-4147-A177-3AD203B41FA5}">
                      <a16:colId xmlns:a16="http://schemas.microsoft.com/office/drawing/2014/main" val="3217143415"/>
                    </a:ext>
                  </a:extLst>
                </a:gridCol>
                <a:gridCol w="1063032">
                  <a:extLst>
                    <a:ext uri="{9D8B030D-6E8A-4147-A177-3AD203B41FA5}">
                      <a16:colId xmlns:a16="http://schemas.microsoft.com/office/drawing/2014/main" val="511588285"/>
                    </a:ext>
                  </a:extLst>
                </a:gridCol>
                <a:gridCol w="797273">
                  <a:extLst>
                    <a:ext uri="{9D8B030D-6E8A-4147-A177-3AD203B41FA5}">
                      <a16:colId xmlns:a16="http://schemas.microsoft.com/office/drawing/2014/main" val="1402184183"/>
                    </a:ext>
                  </a:extLst>
                </a:gridCol>
                <a:gridCol w="885860">
                  <a:extLst>
                    <a:ext uri="{9D8B030D-6E8A-4147-A177-3AD203B41FA5}">
                      <a16:colId xmlns:a16="http://schemas.microsoft.com/office/drawing/2014/main" val="1449444427"/>
                    </a:ext>
                  </a:extLst>
                </a:gridCol>
                <a:gridCol w="592952">
                  <a:extLst>
                    <a:ext uri="{9D8B030D-6E8A-4147-A177-3AD203B41FA5}">
                      <a16:colId xmlns:a16="http://schemas.microsoft.com/office/drawing/2014/main" val="3141893011"/>
                    </a:ext>
                  </a:extLst>
                </a:gridCol>
              </a:tblGrid>
              <a:tr h="115212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Field </a:t>
                      </a:r>
                      <a:r>
                        <a:rPr lang="en-GB" sz="1100" dirty="0" smtClean="0">
                          <a:effectLst/>
                        </a:rPr>
                        <a:t>Enhance-</a:t>
                      </a:r>
                      <a:r>
                        <a:rPr lang="en-GB" sz="1100" dirty="0" err="1" smtClean="0">
                          <a:effectLst/>
                        </a:rPr>
                        <a:t>ment</a:t>
                      </a:r>
                      <a:r>
                        <a:rPr lang="en-GB" sz="1100" dirty="0" smtClean="0">
                          <a:effectLst/>
                        </a:rPr>
                        <a:t> </a:t>
                      </a:r>
                      <a:r>
                        <a:rPr lang="en-GB" sz="1100" dirty="0">
                          <a:effectLst/>
                        </a:rPr>
                        <a:t>Factor</a:t>
                      </a:r>
                      <a:endParaRPr lang="de-CH" sz="12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(β)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Effective area (A</a:t>
                      </a:r>
                      <a:r>
                        <a:rPr lang="en-GB" sz="1100" baseline="-25000" dirty="0">
                          <a:effectLst/>
                        </a:rPr>
                        <a:t>e</a:t>
                      </a:r>
                      <a:r>
                        <a:rPr lang="en-GB" sz="1100" dirty="0">
                          <a:effectLst/>
                        </a:rPr>
                        <a:t>)</a:t>
                      </a:r>
                      <a:endParaRPr lang="de-CH" sz="12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[um^2]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Cathode Gradient</a:t>
                      </a:r>
                      <a:endParaRPr lang="de-CH" sz="12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[MV/m]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Charge arriving downstream (per 90ns RF pulse)</a:t>
                      </a:r>
                      <a:endParaRPr lang="de-CH" sz="120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[pC]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Capture Ratio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Total Field emitted charge (per </a:t>
                      </a:r>
                      <a:r>
                        <a:rPr lang="en-GB" sz="1100" dirty="0" smtClean="0">
                          <a:effectLst/>
                        </a:rPr>
                        <a:t>90ns RF </a:t>
                      </a:r>
                      <a:r>
                        <a:rPr lang="en-GB" sz="1100" dirty="0">
                          <a:effectLst/>
                        </a:rPr>
                        <a:t>pulse)</a:t>
                      </a:r>
                      <a:endParaRPr lang="de-CH" sz="12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[</a:t>
                      </a:r>
                      <a:r>
                        <a:rPr lang="en-GB" sz="1100" dirty="0" err="1">
                          <a:effectLst/>
                        </a:rPr>
                        <a:t>pC</a:t>
                      </a:r>
                      <a:r>
                        <a:rPr lang="en-GB" sz="1100" dirty="0">
                          <a:effectLst/>
                        </a:rPr>
                        <a:t>]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Peak Energy</a:t>
                      </a:r>
                      <a:endParaRPr lang="de-CH" sz="12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[MeV]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3478375867"/>
                  </a:ext>
                </a:extLst>
              </a:tr>
              <a:tr h="2925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70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0.01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135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5.9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0.31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19.0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13.0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57361501"/>
                  </a:ext>
                </a:extLst>
              </a:tr>
              <a:tr h="2925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70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0.01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200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160.3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0.29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552.8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19.2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860437584"/>
                  </a:ext>
                </a:extLst>
              </a:tr>
              <a:tr h="29257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70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0.1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135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65.8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0.31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212.3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13.0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2182531906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8010" y="356731"/>
            <a:ext cx="8234288" cy="508500"/>
          </a:xfrm>
        </p:spPr>
        <p:txBody>
          <a:bodyPr>
            <a:noAutofit/>
          </a:bodyPr>
          <a:lstStyle/>
          <a:p>
            <a:pPr algn="ctr"/>
            <a:r>
              <a:rPr lang="en-US" sz="4000" b="1" cap="all" dirty="0" smtClean="0">
                <a:latin typeface="+mn-lt"/>
              </a:rPr>
              <a:t>TW GUN: Dark Current Simulations</a:t>
            </a:r>
            <a:endParaRPr lang="de-CH" sz="4000" b="1" cap="all" dirty="0">
              <a:latin typeface="+mn-lt"/>
            </a:endParaRPr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58" y="4369774"/>
            <a:ext cx="5424747" cy="17207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250" y="1087807"/>
            <a:ext cx="2943688" cy="22077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r="6927"/>
          <a:stretch/>
        </p:blipFill>
        <p:spPr>
          <a:xfrm>
            <a:off x="9456345" y="2150807"/>
            <a:ext cx="2677151" cy="215729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r="5149"/>
          <a:stretch/>
        </p:blipFill>
        <p:spPr>
          <a:xfrm>
            <a:off x="3828124" y="2081624"/>
            <a:ext cx="2792126" cy="2207767"/>
          </a:xfrm>
          <a:prstGeom prst="rect">
            <a:avLst/>
          </a:prstGeom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39619" y="1503757"/>
            <a:ext cx="3788505" cy="31864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4" marR="0" indent="-177794" algn="l" defTabSz="914363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5" marR="0" indent="-177794" algn="l" defTabSz="914363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30" marR="0" indent="-184144" algn="l" defTabSz="914363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22" marR="0" indent="-177794" algn="l" defTabSz="914363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15" marR="0" indent="-177794" algn="l" defTabSz="914363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95" indent="-17938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50" indent="-182556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31" indent="-17938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24" indent="-17779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000" dirty="0"/>
              <a:t>Simulations of </a:t>
            </a:r>
            <a:r>
              <a:rPr lang="en-US" sz="2000" b="1" dirty="0"/>
              <a:t>dark current performed in CST.</a:t>
            </a:r>
          </a:p>
          <a:p>
            <a:r>
              <a:rPr lang="en-US" sz="2000" dirty="0"/>
              <a:t>Values of A</a:t>
            </a:r>
            <a:r>
              <a:rPr lang="en-US" sz="2000" baseline="-25000" dirty="0"/>
              <a:t>e</a:t>
            </a:r>
            <a:r>
              <a:rPr lang="en-US" sz="2000" dirty="0"/>
              <a:t> and </a:t>
            </a:r>
            <a:r>
              <a:rPr lang="el-GR" sz="2000" dirty="0"/>
              <a:t>β</a:t>
            </a:r>
            <a:r>
              <a:rPr lang="en-US" sz="2000" dirty="0"/>
              <a:t> taken from </a:t>
            </a:r>
            <a:r>
              <a:rPr lang="en-US" sz="2000" dirty="0" smtClean="0"/>
              <a:t>measurements </a:t>
            </a:r>
            <a:r>
              <a:rPr lang="en-US" sz="2000" dirty="0"/>
              <a:t>of </a:t>
            </a:r>
            <a:r>
              <a:rPr lang="en-US" sz="2000" dirty="0" err="1"/>
              <a:t>SwissFEL</a:t>
            </a:r>
            <a:r>
              <a:rPr lang="en-US" sz="2000" dirty="0"/>
              <a:t> gun.</a:t>
            </a:r>
          </a:p>
          <a:p>
            <a:pPr algn="just"/>
            <a:r>
              <a:rPr lang="en-US" sz="2000" b="1" dirty="0"/>
              <a:t>Dark current production less than 1 </a:t>
            </a:r>
            <a:r>
              <a:rPr lang="en-US" sz="2000" b="1" dirty="0" err="1"/>
              <a:t>nC</a:t>
            </a:r>
            <a:r>
              <a:rPr lang="en-US" sz="2000" b="1" dirty="0"/>
              <a:t> per RF pulse at 200 MV/m</a:t>
            </a:r>
            <a:r>
              <a:rPr lang="en-US" sz="2000" dirty="0"/>
              <a:t>.</a:t>
            </a:r>
          </a:p>
          <a:p>
            <a:r>
              <a:rPr lang="en-US" sz="2000" dirty="0"/>
              <a:t>New design not expected to change this.</a:t>
            </a:r>
          </a:p>
          <a:p>
            <a:endParaRPr lang="de-CH" sz="2000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9" y="5704597"/>
            <a:ext cx="2045658" cy="1153403"/>
          </a:xfrm>
          <a:prstGeom prst="rect">
            <a:avLst/>
          </a:prstGeom>
        </p:spPr>
      </p:pic>
      <p:sp>
        <p:nvSpPr>
          <p:cNvPr id="12" name="Footer Placeholder 4"/>
          <p:cNvSpPr txBox="1">
            <a:spLocks/>
          </p:cNvSpPr>
          <p:nvPr/>
        </p:nvSpPr>
        <p:spPr>
          <a:xfrm>
            <a:off x="2083720" y="6476457"/>
            <a:ext cx="8850492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smtClean="0">
                <a:cs typeface="Calibri" panose="020F0502020204030204" pitchFamily="34" charset="0"/>
              </a:rPr>
              <a:t>David Alesini– Task 7.4: Very high gradient RF Guns  – </a:t>
            </a:r>
            <a:r>
              <a:rPr lang="it-IT" sz="1400" i="1" smtClean="0"/>
              <a:t>Open Steering Committee </a:t>
            </a:r>
            <a:r>
              <a:rPr lang="en-US" sz="1400" i="1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10203097" y="1822359"/>
            <a:ext cx="1780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Courtesy T. Lucas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7904934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0" y="1166104"/>
            <a:ext cx="7409294" cy="3087337"/>
          </a:xfrm>
        </p:spPr>
        <p:txBody>
          <a:bodyPr>
            <a:normAutofit/>
          </a:bodyPr>
          <a:lstStyle/>
          <a:p>
            <a:pPr algn="just"/>
            <a:r>
              <a:rPr lang="en-US" sz="1800" b="1" dirty="0" smtClean="0"/>
              <a:t>Thermal Simulations performed in CST </a:t>
            </a:r>
            <a:r>
              <a:rPr lang="en-US" sz="1800" dirty="0" smtClean="0"/>
              <a:t>by coupling EM solver to Thermal Solver.</a:t>
            </a:r>
          </a:p>
          <a:p>
            <a:pPr algn="just"/>
            <a:r>
              <a:rPr lang="en-US" sz="1800" dirty="0" smtClean="0"/>
              <a:t>Heating from surface currents.</a:t>
            </a:r>
          </a:p>
          <a:p>
            <a:pPr algn="just"/>
            <a:r>
              <a:rPr lang="en-US" sz="1800" dirty="0" smtClean="0"/>
              <a:t>Convection coefficient for cooling water applied using empirical model.</a:t>
            </a:r>
          </a:p>
          <a:p>
            <a:pPr algn="just"/>
            <a:r>
              <a:rPr lang="en-US" sz="1800" b="1" dirty="0" smtClean="0"/>
              <a:t>No significant heating issues observed</a:t>
            </a:r>
            <a:r>
              <a:rPr lang="en-US" sz="1800" dirty="0" smtClean="0"/>
              <a:t>.</a:t>
            </a:r>
          </a:p>
          <a:p>
            <a:pPr algn="just"/>
            <a:r>
              <a:rPr lang="en-US" sz="1800" dirty="0" smtClean="0"/>
              <a:t>New design expected to perform better with a better thermal connection between end of cathode and cooling channels.</a:t>
            </a:r>
            <a:endParaRPr lang="de-CH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19334" y="73578"/>
            <a:ext cx="7480453" cy="508500"/>
          </a:xfrm>
        </p:spPr>
        <p:txBody>
          <a:bodyPr>
            <a:noAutofit/>
          </a:bodyPr>
          <a:lstStyle/>
          <a:p>
            <a:r>
              <a:rPr lang="en-US" sz="4000" b="1" cap="all" dirty="0" smtClean="0">
                <a:latin typeface="+mn-lt"/>
              </a:rPr>
              <a:t>TW GUN: Thermal Simulations</a:t>
            </a:r>
            <a:endParaRPr lang="de-CH" sz="4000" b="1" cap="all" dirty="0">
              <a:latin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480453" y="903383"/>
            <a:ext cx="4382192" cy="1311007"/>
            <a:chOff x="263106" y="2647225"/>
            <a:chExt cx="5548942" cy="188918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82" t="3423" r="9360" b="6575"/>
            <a:stretch/>
          </p:blipFill>
          <p:spPr>
            <a:xfrm>
              <a:off x="263106" y="2647226"/>
              <a:ext cx="4779034" cy="188918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519" t="-1097" r="-23" b="49623"/>
            <a:stretch/>
          </p:blipFill>
          <p:spPr>
            <a:xfrm>
              <a:off x="5015967" y="2647225"/>
              <a:ext cx="796081" cy="1889185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7688477" y="2229911"/>
            <a:ext cx="4014634" cy="1512676"/>
            <a:chOff x="2862285" y="2969708"/>
            <a:chExt cx="9329715" cy="3190567"/>
          </a:xfrm>
        </p:grpSpPr>
        <p:pic>
          <p:nvPicPr>
            <p:cNvPr id="10" name="Content Placeholder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89"/>
            <a:stretch/>
          </p:blipFill>
          <p:spPr>
            <a:xfrm>
              <a:off x="2862285" y="2969708"/>
              <a:ext cx="9164346" cy="3190567"/>
            </a:xfrm>
            <a:prstGeom prst="rect">
              <a:avLst/>
            </a:prstGeom>
          </p:spPr>
        </p:pic>
        <p:pic>
          <p:nvPicPr>
            <p:cNvPr id="11" name="Content Placeholder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953" b="49780"/>
            <a:stretch/>
          </p:blipFill>
          <p:spPr>
            <a:xfrm>
              <a:off x="10834524" y="2969708"/>
              <a:ext cx="1357476" cy="3068783"/>
            </a:xfrm>
            <a:prstGeom prst="rect">
              <a:avLst/>
            </a:prstGeom>
          </p:spPr>
        </p:pic>
      </p:grpSp>
      <p:pic>
        <p:nvPicPr>
          <p:cNvPr id="12" name="Immagin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9" y="5704597"/>
            <a:ext cx="2045658" cy="1153403"/>
          </a:xfrm>
          <a:prstGeom prst="rect">
            <a:avLst/>
          </a:prstGeom>
        </p:spPr>
      </p:pic>
      <p:sp>
        <p:nvSpPr>
          <p:cNvPr id="13" name="Footer Placeholder 4"/>
          <p:cNvSpPr txBox="1">
            <a:spLocks/>
          </p:cNvSpPr>
          <p:nvPr/>
        </p:nvSpPr>
        <p:spPr>
          <a:xfrm>
            <a:off x="2083720" y="6476457"/>
            <a:ext cx="8850492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smtClean="0">
                <a:cs typeface="Calibri" panose="020F0502020204030204" pitchFamily="34" charset="0"/>
              </a:rPr>
              <a:t>David Alesini– Task 7.4: Very high gradient RF Guns  – </a:t>
            </a:r>
            <a:r>
              <a:rPr lang="it-IT" sz="1400" i="1" smtClean="0"/>
              <a:t>Open Steering Committee </a:t>
            </a:r>
            <a:r>
              <a:rPr lang="en-US" sz="1400" i="1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grpSp>
        <p:nvGrpSpPr>
          <p:cNvPr id="21" name="Gruppo 20"/>
          <p:cNvGrpSpPr/>
          <p:nvPr/>
        </p:nvGrpSpPr>
        <p:grpSpPr>
          <a:xfrm>
            <a:off x="2083720" y="4456708"/>
            <a:ext cx="10009128" cy="1689497"/>
            <a:chOff x="448699" y="3948254"/>
            <a:chExt cx="11276641" cy="1756343"/>
          </a:xfrm>
        </p:grpSpPr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8699" y="4311397"/>
              <a:ext cx="11276641" cy="1393200"/>
            </a:xfrm>
            <a:prstGeom prst="rect">
              <a:avLst/>
            </a:prstGeom>
          </p:spPr>
        </p:pic>
        <p:pic>
          <p:nvPicPr>
            <p:cNvPr id="19" name="Immagine 1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64470" y="3948254"/>
              <a:ext cx="7838641" cy="326800"/>
            </a:xfrm>
            <a:prstGeom prst="rect">
              <a:avLst/>
            </a:prstGeom>
          </p:spPr>
        </p:pic>
      </p:grpSp>
      <p:sp>
        <p:nvSpPr>
          <p:cNvPr id="20" name="Title 2"/>
          <p:cNvSpPr txBox="1">
            <a:spLocks/>
          </p:cNvSpPr>
          <p:nvPr/>
        </p:nvSpPr>
        <p:spPr>
          <a:xfrm>
            <a:off x="3948982" y="3878154"/>
            <a:ext cx="6605177" cy="508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b="1" cap="all" dirty="0" smtClean="0">
                <a:latin typeface="+mn-lt"/>
              </a:rPr>
              <a:t>TW GUN: SHORT TERM TIMELINE</a:t>
            </a:r>
            <a:endParaRPr lang="de-CH" sz="3500" b="1" cap="all" dirty="0">
              <a:latin typeface="+mn-lt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8424014" y="2037484"/>
            <a:ext cx="1780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Courtesy T. Lucas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1465571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7C737-F9E1-7E4B-88F5-95BA7A3CA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720" y="199050"/>
            <a:ext cx="7467904" cy="543594"/>
          </a:xfrm>
        </p:spPr>
        <p:txBody>
          <a:bodyPr>
            <a:noAutofit/>
          </a:bodyPr>
          <a:lstStyle/>
          <a:p>
            <a:pPr algn="ctr"/>
            <a:r>
              <a:rPr lang="it-IT" sz="3500" b="1" cap="all" dirty="0" smtClean="0">
                <a:latin typeface="+mn-lt"/>
              </a:rPr>
              <a:t>BUNKER@PSI: </a:t>
            </a:r>
            <a:r>
              <a:rPr lang="en-CH" sz="3500" b="1" cap="all" dirty="0" smtClean="0">
                <a:latin typeface="+mn-lt"/>
              </a:rPr>
              <a:t>Status</a:t>
            </a:r>
            <a:endParaRPr lang="en-CH" sz="3500" b="1" cap="all" dirty="0">
              <a:latin typeface="+mn-lt"/>
            </a:endParaRPr>
          </a:p>
        </p:txBody>
      </p:sp>
      <p:sp>
        <p:nvSpPr>
          <p:cNvPr id="7" name="Rettangolo 3">
            <a:extLst>
              <a:ext uri="{FF2B5EF4-FFF2-40B4-BE49-F238E27FC236}">
                <a16:creationId xmlns:a16="http://schemas.microsoft.com/office/drawing/2014/main" id="{BA354A68-93CE-EF4E-A199-32BB817F82DD}"/>
              </a:ext>
            </a:extLst>
          </p:cNvPr>
          <p:cNvSpPr/>
          <p:nvPr/>
        </p:nvSpPr>
        <p:spPr>
          <a:xfrm>
            <a:off x="0" y="974504"/>
            <a:ext cx="6114361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HV klystron modulator is routinely running </a:t>
            </a:r>
            <a:r>
              <a:rPr lang="en-US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on C-band PSI loads (max power 50 MW)</a:t>
            </a:r>
          </a:p>
          <a:p>
            <a:pPr marL="171450" indent="-17145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Closure of  the bunker</a:t>
            </a:r>
            <a:r>
              <a:rPr lang="en-US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: documents under preparation to get permission from BAG </a:t>
            </a:r>
          </a:p>
          <a:p>
            <a:pPr marL="171450" indent="-171450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Waveguide network: </a:t>
            </a:r>
            <a:r>
              <a:rPr lang="en-US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C-BOC and most of the RF components </a:t>
            </a:r>
            <a:r>
              <a:rPr lang="en-US" b="1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already at PSI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926CB0-2BBE-1140-A5A7-A15E8340EAF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5" y="2841649"/>
            <a:ext cx="4072255" cy="2501900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6C808E-EFD1-024E-8D6A-F040661CB2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074" y="2695378"/>
            <a:ext cx="1734363" cy="1675815"/>
          </a:xfrm>
          <a:prstGeom prst="rect">
            <a:avLst/>
          </a:prstGeom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69EF82-8738-AF4B-9C89-90DAF3CBE4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701" y="968224"/>
            <a:ext cx="5837035" cy="27285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AAD3994-E4DF-4649-8837-692C476C4780}"/>
              </a:ext>
            </a:extLst>
          </p:cNvPr>
          <p:cNvSpPr txBox="1"/>
          <p:nvPr/>
        </p:nvSpPr>
        <p:spPr>
          <a:xfrm>
            <a:off x="6194701" y="3533286"/>
            <a:ext cx="5997299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600" dirty="0">
                <a:ea typeface="Times New Roman" panose="02020603050405020304" pitchFamily="18" charset="0"/>
              </a:rPr>
              <a:t>The bunker will be closed approximately at 19 m from the wall to ensure that he bunker meets safety standards with respect to emergency exits.</a:t>
            </a:r>
          </a:p>
          <a:p>
            <a:r>
              <a:rPr lang="en-GB" sz="1600" dirty="0">
                <a:ea typeface="Times New Roman" panose="02020603050405020304" pitchFamily="18" charset="0"/>
              </a:rPr>
              <a:t>The bunker already has all water and electrical facilities installed</a:t>
            </a:r>
            <a:endParaRPr lang="en-CH" sz="1600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9" y="5704597"/>
            <a:ext cx="2045658" cy="1153403"/>
          </a:xfrm>
          <a:prstGeom prst="rect">
            <a:avLst/>
          </a:prstGeom>
        </p:spPr>
      </p:pic>
      <p:sp>
        <p:nvSpPr>
          <p:cNvPr id="12" name="Footer Placeholder 4"/>
          <p:cNvSpPr txBox="1">
            <a:spLocks/>
          </p:cNvSpPr>
          <p:nvPr/>
        </p:nvSpPr>
        <p:spPr>
          <a:xfrm>
            <a:off x="2083720" y="6476457"/>
            <a:ext cx="8850492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 smtClean="0">
                <a:cs typeface="Calibri" panose="020F0502020204030204" pitchFamily="34" charset="0"/>
              </a:rPr>
              <a:t>David Alesini– Task 7.4: Very high gradient RF Guns  – </a:t>
            </a:r>
            <a:r>
              <a:rPr lang="it-IT" sz="1400" i="1" dirty="0" smtClean="0"/>
              <a:t>Open </a:t>
            </a:r>
            <a:r>
              <a:rPr lang="it-IT" sz="1400" i="1" dirty="0" err="1" smtClean="0"/>
              <a:t>Steering</a:t>
            </a:r>
            <a:r>
              <a:rPr lang="it-IT" sz="1400" i="1" dirty="0" smtClean="0"/>
              <a:t> </a:t>
            </a:r>
            <a:r>
              <a:rPr lang="it-IT" sz="1400" i="1" dirty="0" err="1" smtClean="0"/>
              <a:t>Committee</a:t>
            </a:r>
            <a:r>
              <a:rPr lang="it-IT" sz="1400" i="1" dirty="0" smtClean="0"/>
              <a:t> </a:t>
            </a:r>
            <a:r>
              <a:rPr lang="en-US" sz="1400" i="1" dirty="0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30540" y="4776268"/>
            <a:ext cx="7408786" cy="1644359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8004467" y="645488"/>
            <a:ext cx="2097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Courtesy P. </a:t>
            </a:r>
            <a:r>
              <a:rPr lang="en-GB" i="1" dirty="0" err="1" smtClean="0"/>
              <a:t>Craievich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89530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528453" y="214637"/>
            <a:ext cx="10862216" cy="8280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en-US" sz="3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3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57" y="5585791"/>
            <a:ext cx="2045658" cy="115340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0" y="1118141"/>
            <a:ext cx="991675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TIMESCHEDULE for SW, TW and BUNKER preparation well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DESIGN activities </a:t>
            </a:r>
            <a:r>
              <a:rPr lang="en-GB" sz="1600" dirty="0" smtClean="0"/>
              <a:t>on both SW and TW guns started according to the established GANTT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NEXT STEPS</a:t>
            </a:r>
            <a:r>
              <a:rPr lang="en-GB" sz="1600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SW GUN: Concluding the mechanical design, solenoid design and its order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TW GUN: Concluding the </a:t>
            </a:r>
            <a:r>
              <a:rPr lang="en-GB" sz="1600" dirty="0" err="1" smtClean="0"/>
              <a:t>e.m</a:t>
            </a:r>
            <a:r>
              <a:rPr lang="en-GB" sz="1600" dirty="0" smtClean="0"/>
              <a:t>. design and proceed with the mechanical one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BUNKER: waiting for the authorizations (BAG) and work in parallel on control access, waveguides, etc…</a:t>
            </a:r>
            <a:endParaRPr lang="en-GB" sz="1600" dirty="0"/>
          </a:p>
        </p:txBody>
      </p:sp>
      <p:sp>
        <p:nvSpPr>
          <p:cNvPr id="10" name="Text Placeholder 1"/>
          <p:cNvSpPr txBox="1">
            <a:spLocks/>
          </p:cNvSpPr>
          <p:nvPr/>
        </p:nvSpPr>
        <p:spPr>
          <a:xfrm>
            <a:off x="528453" y="3527656"/>
            <a:ext cx="10862216" cy="49055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MAIN CONTRIBUTORS</a:t>
            </a:r>
          </a:p>
          <a:p>
            <a:pPr marL="0" indent="0" algn="ctr">
              <a:buNone/>
            </a:pP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0" y="4116540"/>
            <a:ext cx="11740906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i="1" dirty="0" smtClean="0"/>
              <a:t>INFN-LNF: F. </a:t>
            </a:r>
            <a:r>
              <a:rPr lang="en-GB" sz="1700" i="1" dirty="0" err="1" smtClean="0"/>
              <a:t>Cardelli</a:t>
            </a:r>
            <a:r>
              <a:rPr lang="en-GB" sz="1700" i="1" dirty="0"/>
              <a:t>, G. Di </a:t>
            </a:r>
            <a:r>
              <a:rPr lang="en-GB" sz="1700" i="1" dirty="0" err="1" smtClean="0"/>
              <a:t>Raddo</a:t>
            </a:r>
            <a:r>
              <a:rPr lang="en-GB" sz="1700" i="1" dirty="0" smtClean="0"/>
              <a:t>, A. </a:t>
            </a:r>
            <a:r>
              <a:rPr lang="en-GB" sz="1700" i="1" dirty="0" err="1" smtClean="0"/>
              <a:t>Vannozzi</a:t>
            </a:r>
            <a:r>
              <a:rPr lang="en-GB" sz="1700" i="1" dirty="0" smtClean="0"/>
              <a:t>, A. </a:t>
            </a:r>
            <a:r>
              <a:rPr lang="en-GB" sz="1700" i="1" dirty="0" err="1" smtClean="0"/>
              <a:t>Giribono</a:t>
            </a:r>
            <a:r>
              <a:rPr lang="en-GB" sz="1700" i="1" dirty="0" smtClean="0"/>
              <a:t>, </a:t>
            </a:r>
            <a:r>
              <a:rPr lang="en-GB" sz="1700" i="1" dirty="0" smtClean="0"/>
              <a:t>L. </a:t>
            </a:r>
            <a:r>
              <a:rPr lang="en-GB" sz="1700" i="1" dirty="0" err="1" smtClean="0"/>
              <a:t>Faillace</a:t>
            </a:r>
            <a:r>
              <a:rPr lang="en-GB" sz="1700" i="1" dirty="0" smtClean="0"/>
              <a:t>, </a:t>
            </a:r>
            <a:r>
              <a:rPr lang="en-GB" sz="1700" i="1" dirty="0" err="1" smtClean="0"/>
              <a:t>A.Gallo</a:t>
            </a:r>
            <a:r>
              <a:rPr lang="en-GB" sz="1700" i="1" dirty="0" smtClean="0"/>
              <a:t>, L</a:t>
            </a:r>
            <a:r>
              <a:rPr lang="en-GB" sz="1700" i="1" dirty="0"/>
              <a:t>. Pellegrino </a:t>
            </a:r>
            <a:r>
              <a:rPr lang="en-GB" sz="1700" i="1" dirty="0" smtClean="0"/>
              <a:t>(support on project management tools)</a:t>
            </a:r>
            <a:endParaRPr lang="en-GB" sz="1700" i="1" dirty="0"/>
          </a:p>
          <a:p>
            <a:r>
              <a:rPr lang="it-IT" sz="1700" i="1" dirty="0" smtClean="0"/>
              <a:t>INFN-ROMA1: L. </a:t>
            </a:r>
            <a:r>
              <a:rPr lang="it-IT" sz="1700" i="1" dirty="0" err="1" smtClean="0"/>
              <a:t>Ficcadenti</a:t>
            </a:r>
            <a:r>
              <a:rPr lang="it-IT" sz="1700" i="1" dirty="0" smtClean="0"/>
              <a:t>, G. </a:t>
            </a:r>
            <a:r>
              <a:rPr lang="it-IT" sz="1700" i="1" dirty="0" err="1" smtClean="0"/>
              <a:t>Pedrocchi</a:t>
            </a:r>
            <a:r>
              <a:rPr lang="it-IT" sz="1700" i="1" dirty="0" smtClean="0"/>
              <a:t>, G. Castorina</a:t>
            </a:r>
          </a:p>
          <a:p>
            <a:r>
              <a:rPr lang="it-IT" sz="1700" i="1" dirty="0" smtClean="0"/>
              <a:t>PSI: P</a:t>
            </a:r>
            <a:r>
              <a:rPr lang="it-IT" sz="1700" i="1" dirty="0"/>
              <a:t>. </a:t>
            </a:r>
            <a:r>
              <a:rPr lang="it-IT" sz="1700" i="1" dirty="0" err="1"/>
              <a:t>Craievich</a:t>
            </a:r>
            <a:r>
              <a:rPr lang="it-IT" sz="1700" i="1" dirty="0"/>
              <a:t>, T. Lucas, R. Fortunati, R. Zennaro, M. </a:t>
            </a:r>
            <a:r>
              <a:rPr lang="it-IT" sz="1700" i="1" dirty="0" err="1"/>
              <a:t>Pedrozzi</a:t>
            </a:r>
            <a:r>
              <a:rPr lang="it-IT" sz="1700" i="1" dirty="0"/>
              <a:t>, F. Marcellini, W. </a:t>
            </a:r>
            <a:r>
              <a:rPr lang="it-IT" sz="1700" i="1" dirty="0" smtClean="0"/>
              <a:t>Tron</a:t>
            </a:r>
            <a:endParaRPr lang="en-GB" sz="1700" i="1" dirty="0"/>
          </a:p>
        </p:txBody>
      </p:sp>
      <p:sp>
        <p:nvSpPr>
          <p:cNvPr id="12" name="Footer Placeholder 4"/>
          <p:cNvSpPr txBox="1">
            <a:spLocks/>
          </p:cNvSpPr>
          <p:nvPr/>
        </p:nvSpPr>
        <p:spPr>
          <a:xfrm>
            <a:off x="2083720" y="6476457"/>
            <a:ext cx="8850492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 smtClean="0">
                <a:cs typeface="Calibri" panose="020F0502020204030204" pitchFamily="34" charset="0"/>
              </a:rPr>
              <a:t>David Alesini– Task 7.4: Very high gradient RF Guns  – </a:t>
            </a:r>
            <a:r>
              <a:rPr lang="it-IT" sz="1400" i="1" dirty="0" smtClean="0"/>
              <a:t>Open </a:t>
            </a:r>
            <a:r>
              <a:rPr lang="it-IT" sz="1400" i="1" dirty="0" err="1" smtClean="0"/>
              <a:t>Steering</a:t>
            </a:r>
            <a:r>
              <a:rPr lang="it-IT" sz="1400" i="1" dirty="0" smtClean="0"/>
              <a:t> </a:t>
            </a:r>
            <a:r>
              <a:rPr lang="it-IT" sz="1400" i="1" dirty="0" err="1" smtClean="0"/>
              <a:t>Committee</a:t>
            </a:r>
            <a:r>
              <a:rPr lang="it-IT" sz="1400" i="1" dirty="0" smtClean="0"/>
              <a:t> </a:t>
            </a:r>
            <a:r>
              <a:rPr lang="en-US" sz="1400" i="1" dirty="0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4838212" y="536199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b="1" dirty="0"/>
              <a:t>This project has received funding from the European Union’s Horizon 2020 Research and Innovation programme under GA </a:t>
            </a:r>
            <a:r>
              <a:rPr lang="en-GB" b="1" dirty="0" smtClean="0"/>
              <a:t>No101004730</a:t>
            </a:r>
            <a:r>
              <a:rPr lang="en-GB" b="1" dirty="0"/>
              <a:t>.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632" y="5411287"/>
            <a:ext cx="1283580" cy="854864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8457901" y="1253005"/>
            <a:ext cx="3406419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THANK YOU FOR YOUR ATTENTION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66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/>
          </p:cNvSpPr>
          <p:nvPr/>
        </p:nvSpPr>
        <p:spPr>
          <a:xfrm>
            <a:off x="528453" y="240413"/>
            <a:ext cx="10862216" cy="8280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5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  <a:endParaRPr lang="en-US" sz="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57" y="5585791"/>
            <a:ext cx="2045658" cy="115340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319489" y="1976693"/>
            <a:ext cx="1008500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200" b="1" dirty="0" smtClean="0"/>
              <a:t>Goals, Responsibilities and </a:t>
            </a:r>
            <a:r>
              <a:rPr lang="en-GB" sz="2200" b="1" dirty="0" err="1" smtClean="0"/>
              <a:t>Timeschedule</a:t>
            </a:r>
            <a:r>
              <a:rPr lang="en-GB" sz="2200" b="1" dirty="0" smtClean="0"/>
              <a:t> </a:t>
            </a:r>
            <a:r>
              <a:rPr lang="en-GB" sz="2200" dirty="0" smtClean="0"/>
              <a:t>of task 7.4 on </a:t>
            </a:r>
            <a:r>
              <a:rPr lang="en-US" sz="2200" dirty="0">
                <a:cs typeface="Calibri" panose="020F0502020204030204" pitchFamily="34" charset="0"/>
              </a:rPr>
              <a:t>Very high gradient RF </a:t>
            </a:r>
            <a:r>
              <a:rPr lang="en-US" sz="2200" dirty="0" smtClean="0">
                <a:cs typeface="Calibri" panose="020F0502020204030204" pitchFamily="34" charset="0"/>
              </a:rPr>
              <a:t>Guns</a:t>
            </a:r>
          </a:p>
          <a:p>
            <a:pPr marL="342900" indent="-342900">
              <a:buFont typeface="+mj-lt"/>
              <a:buAutoNum type="arabicPeriod"/>
            </a:pPr>
            <a:endParaRPr lang="en-US" sz="2200" dirty="0"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200" dirty="0" smtClean="0">
                <a:cs typeface="Calibri" panose="020F0502020204030204" pitchFamily="34" charset="0"/>
              </a:rPr>
              <a:t>Update on </a:t>
            </a:r>
            <a:r>
              <a:rPr lang="en-US" sz="2200" b="1" dirty="0" smtClean="0">
                <a:cs typeface="Calibri" panose="020F0502020204030204" pitchFamily="34" charset="0"/>
              </a:rPr>
              <a:t>SW GUN Activities</a:t>
            </a:r>
          </a:p>
          <a:p>
            <a:pPr marL="342900" indent="-342900">
              <a:buFont typeface="+mj-lt"/>
              <a:buAutoNum type="arabicPeriod"/>
            </a:pPr>
            <a:endParaRPr lang="en-US" sz="2200" dirty="0"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200" dirty="0" smtClean="0">
                <a:cs typeface="Calibri" panose="020F0502020204030204" pitchFamily="34" charset="0"/>
              </a:rPr>
              <a:t>Update on </a:t>
            </a:r>
            <a:r>
              <a:rPr lang="en-US" sz="2200" b="1" dirty="0" smtClean="0">
                <a:cs typeface="Calibri" panose="020F0502020204030204" pitchFamily="34" charset="0"/>
              </a:rPr>
              <a:t>TW GUN Activities</a:t>
            </a:r>
          </a:p>
          <a:p>
            <a:pPr marL="342900" indent="-342900">
              <a:buFont typeface="+mj-lt"/>
              <a:buAutoNum type="arabicPeriod"/>
            </a:pPr>
            <a:endParaRPr lang="en-US" sz="2200" dirty="0"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200" b="1" dirty="0" smtClean="0">
                <a:cs typeface="Calibri" panose="020F0502020204030204" pitchFamily="34" charset="0"/>
              </a:rPr>
              <a:t>Bunker </a:t>
            </a:r>
            <a:r>
              <a:rPr lang="en-US" sz="2200" b="1" dirty="0" err="1" smtClean="0">
                <a:cs typeface="Calibri" panose="020F0502020204030204" pitchFamily="34" charset="0"/>
              </a:rPr>
              <a:t>Status@PSI</a:t>
            </a:r>
            <a:r>
              <a:rPr lang="en-US" sz="2200" b="1" dirty="0" smtClean="0">
                <a:cs typeface="Calibri" panose="020F0502020204030204" pitchFamily="34" charset="0"/>
              </a:rPr>
              <a:t> for high power test</a:t>
            </a:r>
            <a:endParaRPr lang="en-US" sz="2200" b="1" dirty="0"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2200" dirty="0" smtClean="0"/>
          </a:p>
          <a:p>
            <a:pPr marL="342900" indent="-342900">
              <a:buFont typeface="+mj-lt"/>
              <a:buAutoNum type="arabicPeriod"/>
            </a:pPr>
            <a:endParaRPr lang="en-GB" sz="22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4825" y="6492875"/>
            <a:ext cx="885049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z="1400" i="1" dirty="0" smtClean="0">
                <a:cs typeface="Calibri" panose="020F0502020204030204" pitchFamily="34" charset="0"/>
              </a:rPr>
              <a:t>David Alesini– </a:t>
            </a:r>
            <a:r>
              <a:rPr lang="en-US" sz="1400" i="1" dirty="0">
                <a:cs typeface="Calibri" panose="020F0502020204030204" pitchFamily="34" charset="0"/>
              </a:rPr>
              <a:t>Task </a:t>
            </a:r>
            <a:r>
              <a:rPr lang="en-US" sz="1400" i="1" dirty="0" smtClean="0">
                <a:cs typeface="Calibri" panose="020F0502020204030204" pitchFamily="34" charset="0"/>
              </a:rPr>
              <a:t>7.4: Very </a:t>
            </a:r>
            <a:r>
              <a:rPr lang="en-US" sz="1400" i="1" dirty="0">
                <a:cs typeface="Calibri" panose="020F0502020204030204" pitchFamily="34" charset="0"/>
              </a:rPr>
              <a:t>high gradient RF Guns </a:t>
            </a:r>
            <a:r>
              <a:rPr lang="en-US" sz="1400" i="1" dirty="0" smtClean="0">
                <a:cs typeface="Calibri" panose="020F0502020204030204" pitchFamily="34" charset="0"/>
              </a:rPr>
              <a:t> – </a:t>
            </a:r>
            <a:r>
              <a:rPr lang="it-IT" sz="1400" i="1" dirty="0"/>
              <a:t>Open </a:t>
            </a:r>
            <a:r>
              <a:rPr lang="it-IT" sz="1400" i="1" dirty="0" err="1"/>
              <a:t>Steering</a:t>
            </a:r>
            <a:r>
              <a:rPr lang="it-IT" sz="1400" i="1" dirty="0"/>
              <a:t> </a:t>
            </a:r>
            <a:r>
              <a:rPr lang="it-IT" sz="1400" i="1" dirty="0" err="1" smtClean="0"/>
              <a:t>Committee</a:t>
            </a:r>
            <a:r>
              <a:rPr lang="it-IT" sz="1400" i="1" dirty="0" smtClean="0"/>
              <a:t> </a:t>
            </a:r>
            <a:r>
              <a:rPr lang="en-US" sz="1400" i="1" dirty="0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96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598290A-0D50-284B-B326-704D6C5FC3E6}"/>
              </a:ext>
            </a:extLst>
          </p:cNvPr>
          <p:cNvSpPr/>
          <p:nvPr/>
        </p:nvSpPr>
        <p:spPr>
          <a:xfrm>
            <a:off x="0" y="976656"/>
            <a:ext cx="697064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RF Photo-injectors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are widely used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FEL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as very low-emittance and high-brightness electron sources. 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laser pulse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hits a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cathode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the electrons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are immediately accelerated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by an intense RF E field (60-120 MV/m)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RF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technology mostly used </a:t>
            </a:r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L or S-band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(f=1.3 or 3 GHz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higher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peak electric field on the cathode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the better the quality of the beam emerging from the Gun. </a:t>
            </a:r>
            <a:endParaRPr lang="en-US" sz="200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449" y="707886"/>
            <a:ext cx="4916823" cy="3565510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4398033" y="0"/>
            <a:ext cx="37407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>
                <a:latin typeface="Calibri" panose="020F0502020204030204" pitchFamily="34" charset="0"/>
                <a:cs typeface="Calibri" panose="020F0502020204030204" pitchFamily="34" charset="0"/>
              </a:rPr>
              <a:t>RF PHOTO-GUNS</a:t>
            </a:r>
            <a:endParaRPr lang="en-GB" sz="4000" dirty="0"/>
          </a:p>
        </p:txBody>
      </p:sp>
      <p:sp>
        <p:nvSpPr>
          <p:cNvPr id="5" name="Rettangolo 4"/>
          <p:cNvSpPr/>
          <p:nvPr/>
        </p:nvSpPr>
        <p:spPr>
          <a:xfrm>
            <a:off x="491881" y="3813178"/>
            <a:ext cx="6284371" cy="1938992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frequency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step-up from 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L/S-band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C-band can provide 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achievable cathode peak field as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as 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160-180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MV/m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Because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its higher efficiency a C-band RF Gun is also suitable for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 requiring repetition rates in the 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 Hz÷1 kHz range</a:t>
            </a:r>
            <a:r>
              <a:rPr lang="en-GB" sz="20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6" name="Freccia in giù 5"/>
          <p:cNvSpPr/>
          <p:nvPr/>
        </p:nvSpPr>
        <p:spPr>
          <a:xfrm>
            <a:off x="2878692" y="3181833"/>
            <a:ext cx="1510748" cy="5219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ttangolo 6"/>
          <p:cNvSpPr/>
          <p:nvPr/>
        </p:nvSpPr>
        <p:spPr>
          <a:xfrm>
            <a:off x="7407965" y="4395970"/>
            <a:ext cx="43705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availability of a new state-of-the-art,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electron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injector would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bring benefits to a large accelerator user community, </a:t>
            </a:r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(FEL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radiation sources, Thomson/Compton photon sources and plasma based </a:t>
            </a:r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accelerators)</a:t>
            </a:r>
            <a:endParaRPr lang="en-US" sz="2000" b="1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1924"/>
            <a:ext cx="1855304" cy="1046076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4825" y="6492875"/>
            <a:ext cx="885049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z="1400" i="1" dirty="0" smtClean="0">
                <a:cs typeface="Calibri" panose="020F0502020204030204" pitchFamily="34" charset="0"/>
              </a:rPr>
              <a:t>David Alesini– </a:t>
            </a:r>
            <a:r>
              <a:rPr lang="en-US" sz="1400" i="1" dirty="0">
                <a:cs typeface="Calibri" panose="020F0502020204030204" pitchFamily="34" charset="0"/>
              </a:rPr>
              <a:t>Task </a:t>
            </a:r>
            <a:r>
              <a:rPr lang="en-US" sz="1400" i="1" dirty="0" smtClean="0">
                <a:cs typeface="Calibri" panose="020F0502020204030204" pitchFamily="34" charset="0"/>
              </a:rPr>
              <a:t>7.4: Very </a:t>
            </a:r>
            <a:r>
              <a:rPr lang="en-US" sz="1400" i="1" dirty="0">
                <a:cs typeface="Calibri" panose="020F0502020204030204" pitchFamily="34" charset="0"/>
              </a:rPr>
              <a:t>high gradient RF Guns </a:t>
            </a:r>
            <a:r>
              <a:rPr lang="en-US" sz="1400" i="1" dirty="0" smtClean="0">
                <a:cs typeface="Calibri" panose="020F0502020204030204" pitchFamily="34" charset="0"/>
              </a:rPr>
              <a:t> – </a:t>
            </a:r>
            <a:r>
              <a:rPr lang="it-IT" sz="1400" i="1" dirty="0"/>
              <a:t>Open </a:t>
            </a:r>
            <a:r>
              <a:rPr lang="it-IT" sz="1400" i="1" dirty="0" err="1"/>
              <a:t>Steering</a:t>
            </a:r>
            <a:r>
              <a:rPr lang="it-IT" sz="1400" i="1" dirty="0"/>
              <a:t> </a:t>
            </a:r>
            <a:r>
              <a:rPr lang="it-IT" sz="1400" i="1" dirty="0" err="1" smtClean="0"/>
              <a:t>Committee</a:t>
            </a:r>
            <a:r>
              <a:rPr lang="it-IT" sz="1400" i="1" dirty="0" smtClean="0"/>
              <a:t> </a:t>
            </a:r>
            <a:r>
              <a:rPr lang="en-US" sz="1400" i="1" dirty="0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sp>
        <p:nvSpPr>
          <p:cNvPr id="13" name="Freccia in giù 12"/>
          <p:cNvSpPr/>
          <p:nvPr/>
        </p:nvSpPr>
        <p:spPr>
          <a:xfrm rot="16200000">
            <a:off x="6391599" y="4958101"/>
            <a:ext cx="1510748" cy="5219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44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84397"/>
            <a:ext cx="12197777" cy="2708478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-62863" y="766883"/>
            <a:ext cx="68347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Design, realization and high power test of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two different C-band (5.712 GHz) RF electron guns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operating at very high gradient cathode peak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field (&gt;160 MV/m):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 Standing Wave (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SW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 gun and a Travelling Wave (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TW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 gun. 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Comparison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of the performances. </a:t>
            </a:r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Beam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dynamics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simulations to exploit the device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potentialities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Research Institutions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involved: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INFN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(IT),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PSI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(SW);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Private Companies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involved: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VLD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(NE),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COMEB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(IT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596" y="1914525"/>
            <a:ext cx="1311550" cy="633834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2721" y="1770627"/>
            <a:ext cx="1853629" cy="92163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397" y="715912"/>
            <a:ext cx="1758010" cy="97569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9643027" y="766883"/>
            <a:ext cx="2030889" cy="873755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760731" y="-63221"/>
            <a:ext cx="85050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>
                <a:latin typeface="Calibri" panose="020F0502020204030204" pitchFamily="34" charset="0"/>
                <a:cs typeface="Calibri" panose="020F0502020204030204" pitchFamily="34" charset="0"/>
              </a:rPr>
              <a:t>GOALS </a:t>
            </a:r>
            <a:r>
              <a:rPr lang="en-GB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AND TIMSCHEDULE OF </a:t>
            </a:r>
            <a:r>
              <a:rPr lang="en-GB" sz="4000" b="1" dirty="0">
                <a:latin typeface="Calibri" panose="020F0502020204030204" pitchFamily="34" charset="0"/>
                <a:cs typeface="Calibri" panose="020F0502020204030204" pitchFamily="34" charset="0"/>
              </a:rPr>
              <a:t>TASK 7.4</a:t>
            </a:r>
            <a:endParaRPr lang="en-GB" sz="40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1924"/>
            <a:ext cx="1855304" cy="1046076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4825" y="6492875"/>
            <a:ext cx="885049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z="1400" i="1" dirty="0" smtClean="0">
                <a:cs typeface="Calibri" panose="020F0502020204030204" pitchFamily="34" charset="0"/>
              </a:rPr>
              <a:t>David Alesini– </a:t>
            </a:r>
            <a:r>
              <a:rPr lang="en-US" sz="1400" i="1" dirty="0">
                <a:cs typeface="Calibri" panose="020F0502020204030204" pitchFamily="34" charset="0"/>
              </a:rPr>
              <a:t>Task </a:t>
            </a:r>
            <a:r>
              <a:rPr lang="en-US" sz="1400" i="1" dirty="0" smtClean="0">
                <a:cs typeface="Calibri" panose="020F0502020204030204" pitchFamily="34" charset="0"/>
              </a:rPr>
              <a:t>7.4: Very </a:t>
            </a:r>
            <a:r>
              <a:rPr lang="en-US" sz="1400" i="1" dirty="0">
                <a:cs typeface="Calibri" panose="020F0502020204030204" pitchFamily="34" charset="0"/>
              </a:rPr>
              <a:t>high gradient RF Guns </a:t>
            </a:r>
            <a:r>
              <a:rPr lang="en-US" sz="1400" i="1" dirty="0" smtClean="0">
                <a:cs typeface="Calibri" panose="020F0502020204030204" pitchFamily="34" charset="0"/>
              </a:rPr>
              <a:t> – </a:t>
            </a:r>
            <a:r>
              <a:rPr lang="it-IT" sz="1400" i="1" dirty="0"/>
              <a:t>Open </a:t>
            </a:r>
            <a:r>
              <a:rPr lang="it-IT" sz="1400" i="1" dirty="0" err="1"/>
              <a:t>Steering</a:t>
            </a:r>
            <a:r>
              <a:rPr lang="it-IT" sz="1400" i="1" dirty="0"/>
              <a:t> </a:t>
            </a:r>
            <a:r>
              <a:rPr lang="it-IT" sz="1400" i="1" dirty="0" err="1" smtClean="0"/>
              <a:t>Committee</a:t>
            </a:r>
            <a:r>
              <a:rPr lang="it-IT" sz="1400" i="1" dirty="0" smtClean="0"/>
              <a:t> </a:t>
            </a:r>
            <a:r>
              <a:rPr lang="en-US" sz="1400" i="1" dirty="0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  <p:sp>
        <p:nvSpPr>
          <p:cNvPr id="11" name="Callout con freccia in su 10"/>
          <p:cNvSpPr/>
          <p:nvPr/>
        </p:nvSpPr>
        <p:spPr>
          <a:xfrm rot="10800000">
            <a:off x="7243998" y="678346"/>
            <a:ext cx="1991075" cy="2740926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5728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sellaDiTesto 11"/>
          <p:cNvSpPr txBox="1"/>
          <p:nvPr/>
        </p:nvSpPr>
        <p:spPr>
          <a:xfrm>
            <a:off x="7578520" y="3390678"/>
            <a:ext cx="132202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b="1" i="1" dirty="0" smtClean="0">
                <a:solidFill>
                  <a:srgbClr val="FF0000"/>
                </a:solidFill>
              </a:rPr>
              <a:t>SW GUN</a:t>
            </a:r>
            <a:endParaRPr lang="en-GB" sz="2500" b="1" i="1" dirty="0">
              <a:solidFill>
                <a:srgbClr val="FF0000"/>
              </a:solidFill>
            </a:endParaRPr>
          </a:p>
        </p:txBody>
      </p:sp>
      <p:sp>
        <p:nvSpPr>
          <p:cNvPr id="16" name="Callout con freccia in su 15"/>
          <p:cNvSpPr/>
          <p:nvPr/>
        </p:nvSpPr>
        <p:spPr>
          <a:xfrm rot="10800000">
            <a:off x="9592388" y="678346"/>
            <a:ext cx="1991075" cy="2740926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75728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asellaDiTesto 16"/>
          <p:cNvSpPr txBox="1"/>
          <p:nvPr/>
        </p:nvSpPr>
        <p:spPr>
          <a:xfrm>
            <a:off x="9904117" y="3389339"/>
            <a:ext cx="132202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b="1" i="1" dirty="0" smtClean="0">
                <a:solidFill>
                  <a:srgbClr val="FF0000"/>
                </a:solidFill>
              </a:rPr>
              <a:t>TW GUN</a:t>
            </a:r>
            <a:endParaRPr lang="en-GB" sz="2500" b="1" i="1" dirty="0">
              <a:solidFill>
                <a:srgbClr val="FF0000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085088" y="5772964"/>
            <a:ext cx="2841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Detailed Gantt well defined 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18935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6" grpId="0" animBg="1"/>
      <p:bldP spid="1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25278" y="916885"/>
            <a:ext cx="986672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u="sng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INFN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coordination, 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low power test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 Gun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solenoid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design and procurement,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the module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test the gun, providing the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circulator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/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COMEB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mechanical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construction SW gun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mechanical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movable screen with magnetic corrector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18" y="1733774"/>
            <a:ext cx="1853629" cy="92163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4" y="679059"/>
            <a:ext cx="1758010" cy="975696"/>
          </a:xfrm>
          <a:prstGeom prst="rect">
            <a:avLst/>
          </a:prstGeom>
        </p:spPr>
      </p:pic>
      <p:sp>
        <p:nvSpPr>
          <p:cNvPr id="5" name="Callout con freccia in su 4"/>
          <p:cNvSpPr/>
          <p:nvPr/>
        </p:nvSpPr>
        <p:spPr>
          <a:xfrm rot="5400000">
            <a:off x="279157" y="554527"/>
            <a:ext cx="1991075" cy="2307354"/>
          </a:xfrm>
          <a:prstGeom prst="upArrowCallout">
            <a:avLst>
              <a:gd name="adj1" fmla="val 18344"/>
              <a:gd name="adj2" fmla="val 23669"/>
              <a:gd name="adj3" fmla="val 15682"/>
              <a:gd name="adj4" fmla="val 8072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asellaDiTesto 5"/>
          <p:cNvSpPr txBox="1"/>
          <p:nvPr/>
        </p:nvSpPr>
        <p:spPr>
          <a:xfrm>
            <a:off x="386817" y="2711061"/>
            <a:ext cx="132202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b="1" i="1" dirty="0" smtClean="0">
                <a:solidFill>
                  <a:srgbClr val="FF0000"/>
                </a:solidFill>
              </a:rPr>
              <a:t>SW GUN</a:t>
            </a:r>
            <a:endParaRPr lang="en-GB" sz="2500" b="1" i="1" dirty="0">
              <a:solidFill>
                <a:srgbClr val="FF000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474669" y="3481099"/>
            <a:ext cx="97173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u="sng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PSI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design, assembly, brazing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low-power characterization of the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 Gun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hosting and setting up the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high-power test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b="1" u="sng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VDL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Machining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the cups and couplers of the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 gun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91" y="4620956"/>
            <a:ext cx="1311550" cy="633834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74722" y="3473314"/>
            <a:ext cx="2030889" cy="873755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429151" y="5362970"/>
            <a:ext cx="132202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b="1" i="1" dirty="0" smtClean="0">
                <a:solidFill>
                  <a:srgbClr val="FF0000"/>
                </a:solidFill>
              </a:rPr>
              <a:t>TW GUN</a:t>
            </a:r>
            <a:endParaRPr lang="en-GB" sz="2500" b="1" i="1" dirty="0">
              <a:solidFill>
                <a:srgbClr val="FF0000"/>
              </a:solidFill>
            </a:endParaRPr>
          </a:p>
        </p:txBody>
      </p:sp>
      <p:sp>
        <p:nvSpPr>
          <p:cNvPr id="13" name="Callout con freccia in su 12"/>
          <p:cNvSpPr/>
          <p:nvPr/>
        </p:nvSpPr>
        <p:spPr>
          <a:xfrm rot="5400000">
            <a:off x="279157" y="3213755"/>
            <a:ext cx="1991075" cy="2307354"/>
          </a:xfrm>
          <a:prstGeom prst="upArrowCallout">
            <a:avLst>
              <a:gd name="adj1" fmla="val 27662"/>
              <a:gd name="adj2" fmla="val 22338"/>
              <a:gd name="adj3" fmla="val 15682"/>
              <a:gd name="adj4" fmla="val 8072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ttangolo 13"/>
          <p:cNvSpPr/>
          <p:nvPr/>
        </p:nvSpPr>
        <p:spPr>
          <a:xfrm>
            <a:off x="3995539" y="37663"/>
            <a:ext cx="41165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RESPONSABILITIES</a:t>
            </a:r>
            <a:endParaRPr lang="en-GB" sz="4000" dirty="0"/>
          </a:p>
        </p:txBody>
      </p:sp>
      <p:sp>
        <p:nvSpPr>
          <p:cNvPr id="15" name="Rettangolo 14"/>
          <p:cNvSpPr/>
          <p:nvPr/>
        </p:nvSpPr>
        <p:spPr>
          <a:xfrm>
            <a:off x="3995539" y="5041891"/>
            <a:ext cx="6835314" cy="1200329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24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INFN and PSI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 comprehensive study and optimization of the 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dynamics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aspects, to fully exploit the devices potentialities, will be led by </a:t>
            </a:r>
            <a:endParaRPr lang="en-GB" sz="2400" dirty="0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1924"/>
            <a:ext cx="1855304" cy="1046076"/>
          </a:xfrm>
          <a:prstGeom prst="rect">
            <a:avLst/>
          </a:prstGeom>
        </p:spPr>
      </p:pic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4825" y="6492875"/>
            <a:ext cx="885049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z="1400" i="1" dirty="0" smtClean="0">
                <a:cs typeface="Calibri" panose="020F0502020204030204" pitchFamily="34" charset="0"/>
              </a:rPr>
              <a:t>David Alesini– </a:t>
            </a:r>
            <a:r>
              <a:rPr lang="en-US" sz="1400" i="1" dirty="0">
                <a:cs typeface="Calibri" panose="020F0502020204030204" pitchFamily="34" charset="0"/>
              </a:rPr>
              <a:t>Task </a:t>
            </a:r>
            <a:r>
              <a:rPr lang="en-US" sz="1400" i="1" dirty="0" smtClean="0">
                <a:cs typeface="Calibri" panose="020F0502020204030204" pitchFamily="34" charset="0"/>
              </a:rPr>
              <a:t>7.4: Very </a:t>
            </a:r>
            <a:r>
              <a:rPr lang="en-US" sz="1400" i="1" dirty="0">
                <a:cs typeface="Calibri" panose="020F0502020204030204" pitchFamily="34" charset="0"/>
              </a:rPr>
              <a:t>high gradient RF Guns </a:t>
            </a:r>
            <a:r>
              <a:rPr lang="en-US" sz="1400" i="1" dirty="0" smtClean="0">
                <a:cs typeface="Calibri" panose="020F0502020204030204" pitchFamily="34" charset="0"/>
              </a:rPr>
              <a:t> – </a:t>
            </a:r>
            <a:r>
              <a:rPr lang="it-IT" sz="1400" i="1" dirty="0"/>
              <a:t>Open </a:t>
            </a:r>
            <a:r>
              <a:rPr lang="it-IT" sz="1400" i="1" dirty="0" err="1"/>
              <a:t>Steering</a:t>
            </a:r>
            <a:r>
              <a:rPr lang="it-IT" sz="1400" i="1" dirty="0"/>
              <a:t> </a:t>
            </a:r>
            <a:r>
              <a:rPr lang="it-IT" sz="1400" i="1" dirty="0" err="1" smtClean="0"/>
              <a:t>Committee</a:t>
            </a:r>
            <a:r>
              <a:rPr lang="it-IT" sz="1400" i="1" dirty="0" smtClean="0"/>
              <a:t> </a:t>
            </a:r>
            <a:r>
              <a:rPr lang="en-US" sz="1400" i="1" dirty="0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06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93"/>
          <a:stretch/>
        </p:blipFill>
        <p:spPr>
          <a:xfrm>
            <a:off x="225288" y="1160086"/>
            <a:ext cx="4253948" cy="3623949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153" y="1416512"/>
            <a:ext cx="3996004" cy="3174245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897073" y="523"/>
            <a:ext cx="79667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SW GUN STATUS</a:t>
            </a:r>
            <a:endParaRPr lang="en-GB" sz="40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1924"/>
            <a:ext cx="1855304" cy="1046076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94825" y="6492875"/>
            <a:ext cx="885049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z="1400" i="1" dirty="0" smtClean="0">
                <a:cs typeface="Calibri" panose="020F0502020204030204" pitchFamily="34" charset="0"/>
              </a:rPr>
              <a:t>David Alesini– </a:t>
            </a:r>
            <a:r>
              <a:rPr lang="en-US" sz="1400" i="1" dirty="0">
                <a:cs typeface="Calibri" panose="020F0502020204030204" pitchFamily="34" charset="0"/>
              </a:rPr>
              <a:t>Task </a:t>
            </a:r>
            <a:r>
              <a:rPr lang="en-US" sz="1400" i="1" dirty="0" smtClean="0">
                <a:cs typeface="Calibri" panose="020F0502020204030204" pitchFamily="34" charset="0"/>
              </a:rPr>
              <a:t>7.4: Very </a:t>
            </a:r>
            <a:r>
              <a:rPr lang="en-US" sz="1400" i="1" dirty="0">
                <a:cs typeface="Calibri" panose="020F0502020204030204" pitchFamily="34" charset="0"/>
              </a:rPr>
              <a:t>high gradient RF Guns </a:t>
            </a:r>
            <a:r>
              <a:rPr lang="en-US" sz="1400" i="1" dirty="0" smtClean="0">
                <a:cs typeface="Calibri" panose="020F0502020204030204" pitchFamily="34" charset="0"/>
              </a:rPr>
              <a:t> – </a:t>
            </a:r>
            <a:r>
              <a:rPr lang="it-IT" sz="1400" i="1" dirty="0"/>
              <a:t>Open </a:t>
            </a:r>
            <a:r>
              <a:rPr lang="it-IT" sz="1400" i="1" dirty="0" err="1"/>
              <a:t>Steering</a:t>
            </a:r>
            <a:r>
              <a:rPr lang="it-IT" sz="1400" i="1" dirty="0"/>
              <a:t> </a:t>
            </a:r>
            <a:r>
              <a:rPr lang="it-IT" sz="1400" i="1" dirty="0" err="1" smtClean="0"/>
              <a:t>Committee</a:t>
            </a:r>
            <a:r>
              <a:rPr lang="it-IT" sz="1400" i="1" dirty="0" smtClean="0"/>
              <a:t> </a:t>
            </a:r>
            <a:r>
              <a:rPr lang="en-US" sz="1400" i="1" dirty="0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1500" y="1369590"/>
            <a:ext cx="3456389" cy="2302361"/>
          </a:xfrm>
          <a:prstGeom prst="rect">
            <a:avLst/>
          </a:prstGeom>
        </p:spPr>
      </p:pic>
      <p:cxnSp>
        <p:nvCxnSpPr>
          <p:cNvPr id="11" name="Connettore 2 10"/>
          <p:cNvCxnSpPr>
            <a:stCxn id="34" idx="0"/>
          </p:cNvCxnSpPr>
          <p:nvPr/>
        </p:nvCxnSpPr>
        <p:spPr>
          <a:xfrm flipH="1" flipV="1">
            <a:off x="2352263" y="2381182"/>
            <a:ext cx="1193750" cy="2581516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>
            <a:stCxn id="34" idx="0"/>
          </p:cNvCxnSpPr>
          <p:nvPr/>
        </p:nvCxnSpPr>
        <p:spPr>
          <a:xfrm flipV="1">
            <a:off x="3546013" y="2635374"/>
            <a:ext cx="2506444" cy="2327324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H="1" flipV="1">
            <a:off x="1771003" y="3073687"/>
            <a:ext cx="746271" cy="1889011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V="1">
            <a:off x="781239" y="2635374"/>
            <a:ext cx="228693" cy="2327324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flipV="1">
            <a:off x="2510075" y="3380866"/>
            <a:ext cx="4260839" cy="1578008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 flipH="1">
            <a:off x="1119499" y="1606334"/>
            <a:ext cx="3554116" cy="324347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3168345" y="4962698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RF gun</a:t>
            </a:r>
            <a:endParaRPr lang="en-GB" sz="1600" i="1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2094825" y="4907252"/>
            <a:ext cx="878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solenoid</a:t>
            </a:r>
            <a:endParaRPr lang="en-GB" sz="1600" i="1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136357" y="4942763"/>
            <a:ext cx="17360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Laser injection chamber</a:t>
            </a:r>
            <a:endParaRPr lang="en-GB" sz="1600" i="1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4615496" y="1370775"/>
            <a:ext cx="17360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Laser injection chamber</a:t>
            </a:r>
            <a:endParaRPr lang="en-GB" sz="1600" i="1" dirty="0"/>
          </a:p>
        </p:txBody>
      </p:sp>
      <p:cxnSp>
        <p:nvCxnSpPr>
          <p:cNvPr id="39" name="Connettore 2 38"/>
          <p:cNvCxnSpPr/>
          <p:nvPr/>
        </p:nvCxnSpPr>
        <p:spPr>
          <a:xfrm flipV="1">
            <a:off x="10161111" y="3380866"/>
            <a:ext cx="1" cy="582148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39"/>
          <p:cNvSpPr txBox="1"/>
          <p:nvPr/>
        </p:nvSpPr>
        <p:spPr>
          <a:xfrm>
            <a:off x="8835585" y="3855843"/>
            <a:ext cx="30289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/>
              <a:t>New technology </a:t>
            </a:r>
            <a:r>
              <a:rPr lang="en-GB" sz="1600" i="1" dirty="0" smtClean="0"/>
              <a:t>w/o brazing for RF gun realization (clamping and special gaskets)</a:t>
            </a:r>
            <a:endParaRPr lang="en-GB" sz="1600" i="1" dirty="0"/>
          </a:p>
        </p:txBody>
      </p:sp>
      <p:pic>
        <p:nvPicPr>
          <p:cNvPr id="47" name="Immagine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48" name="Immagine 4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4615496" y="675617"/>
            <a:ext cx="4064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b="1" dirty="0" err="1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e.m</a:t>
            </a:r>
            <a:r>
              <a:rPr lang="en-GB" b="1" dirty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design </a:t>
            </a:r>
            <a:r>
              <a:rPr lang="en-GB" dirty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completed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b="1" dirty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Mechanical design: </a:t>
            </a:r>
            <a:r>
              <a:rPr lang="en-GB" dirty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almost completed</a:t>
            </a:r>
          </a:p>
        </p:txBody>
      </p:sp>
      <p:cxnSp>
        <p:nvCxnSpPr>
          <p:cNvPr id="32" name="Connettore 2 31"/>
          <p:cNvCxnSpPr/>
          <p:nvPr/>
        </p:nvCxnSpPr>
        <p:spPr>
          <a:xfrm>
            <a:off x="5742774" y="1657064"/>
            <a:ext cx="1965533" cy="711930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po 41"/>
          <p:cNvGrpSpPr/>
          <p:nvPr/>
        </p:nvGrpSpPr>
        <p:grpSpPr>
          <a:xfrm>
            <a:off x="2179127" y="4973727"/>
            <a:ext cx="10012874" cy="1515324"/>
            <a:chOff x="1612665" y="4548031"/>
            <a:chExt cx="10605840" cy="1429393"/>
          </a:xfrm>
        </p:grpSpPr>
        <p:pic>
          <p:nvPicPr>
            <p:cNvPr id="43" name="Immagine 4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12665" y="4962624"/>
              <a:ext cx="9523261" cy="1014800"/>
            </a:xfrm>
            <a:prstGeom prst="rect">
              <a:avLst/>
            </a:prstGeom>
          </p:spPr>
        </p:pic>
        <p:pic>
          <p:nvPicPr>
            <p:cNvPr id="44" name="Immagine 43"/>
            <p:cNvPicPr>
              <a:picLocks noChangeAspect="1"/>
            </p:cNvPicPr>
            <p:nvPr/>
          </p:nvPicPr>
          <p:blipFill rotWithShape="1">
            <a:blip r:embed="rId9"/>
            <a:srcRect r="-1114" b="-2028"/>
            <a:stretch/>
          </p:blipFill>
          <p:spPr>
            <a:xfrm>
              <a:off x="5022574" y="4548031"/>
              <a:ext cx="7195931" cy="3685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60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37" grpId="0"/>
      <p:bldP spid="38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/>
          <a:srcRect l="27232" t="6969" r="40893" b="6969"/>
          <a:stretch/>
        </p:blipFill>
        <p:spPr>
          <a:xfrm>
            <a:off x="5636111" y="2575021"/>
            <a:ext cx="2288580" cy="3923279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2334937" y="18580"/>
            <a:ext cx="75865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SW GUN: STRATEGY, PARAMETERS </a:t>
            </a:r>
            <a:endParaRPr lang="en-GB" sz="4000" dirty="0"/>
          </a:p>
        </p:txBody>
      </p:sp>
      <p:cxnSp>
        <p:nvCxnSpPr>
          <p:cNvPr id="8" name="Connettore 2 7"/>
          <p:cNvCxnSpPr/>
          <p:nvPr/>
        </p:nvCxnSpPr>
        <p:spPr>
          <a:xfrm flipH="1" flipV="1">
            <a:off x="6917019" y="5392051"/>
            <a:ext cx="1305906" cy="365299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8187106" y="5539665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RF gun</a:t>
            </a:r>
            <a:endParaRPr lang="en-GB" sz="1600" i="1" dirty="0"/>
          </a:p>
        </p:txBody>
      </p:sp>
      <p:cxnSp>
        <p:nvCxnSpPr>
          <p:cNvPr id="12" name="Connettore 2 11"/>
          <p:cNvCxnSpPr/>
          <p:nvPr/>
        </p:nvCxnSpPr>
        <p:spPr>
          <a:xfrm flipV="1">
            <a:off x="5335763" y="4810359"/>
            <a:ext cx="932515" cy="994125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4260772" y="5739720"/>
            <a:ext cx="1452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Mode launcher</a:t>
            </a:r>
            <a:endParaRPr lang="en-GB" sz="1600" i="1" dirty="0"/>
          </a:p>
        </p:txBody>
      </p:sp>
      <p:grpSp>
        <p:nvGrpSpPr>
          <p:cNvPr id="27" name="Gruppo 26"/>
          <p:cNvGrpSpPr/>
          <p:nvPr/>
        </p:nvGrpSpPr>
        <p:grpSpPr>
          <a:xfrm>
            <a:off x="562567" y="3925558"/>
            <a:ext cx="3698205" cy="2191346"/>
            <a:chOff x="280589" y="3922668"/>
            <a:chExt cx="3741879" cy="2337071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0589" y="4228220"/>
              <a:ext cx="3741879" cy="2031519"/>
            </a:xfrm>
            <a:prstGeom prst="rect">
              <a:avLst/>
            </a:prstGeom>
          </p:spPr>
        </p:pic>
        <p:sp>
          <p:nvSpPr>
            <p:cNvPr id="17" name="CasellaDiTesto 16"/>
            <p:cNvSpPr txBox="1"/>
            <p:nvPr/>
          </p:nvSpPr>
          <p:spPr>
            <a:xfrm>
              <a:off x="460703" y="3922668"/>
              <a:ext cx="2906701" cy="3610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 smtClean="0"/>
                <a:t>Longitudinal electric field profile</a:t>
              </a:r>
              <a:endParaRPr lang="en-GB" sz="1600" i="1" dirty="0"/>
            </a:p>
          </p:txBody>
        </p:sp>
      </p:grpSp>
      <p:sp>
        <p:nvSpPr>
          <p:cNvPr id="4" name="Rettangolo 3"/>
          <p:cNvSpPr/>
          <p:nvPr/>
        </p:nvSpPr>
        <p:spPr>
          <a:xfrm>
            <a:off x="-55540" y="880723"/>
            <a:ext cx="539130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sz="1600" b="1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2.5</a:t>
            </a:r>
            <a:r>
              <a:rPr lang="en-GB" sz="1600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cell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sz="1600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Powered with very </a:t>
            </a:r>
            <a:r>
              <a:rPr lang="en-GB" sz="1600" b="1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short </a:t>
            </a:r>
            <a:r>
              <a:rPr lang="en-GB" sz="1600" b="1" dirty="0" err="1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</a:t>
            </a:r>
            <a:r>
              <a:rPr lang="en-GB" sz="1600" b="1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pulses </a:t>
            </a:r>
            <a:r>
              <a:rPr lang="en-GB" sz="1600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(300 ns) of few tens of MW to reduce the pulsed heating (</a:t>
            </a:r>
            <a:r>
              <a:rPr lang="en-GB" sz="1600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</a:t>
            </a:r>
            <a:r>
              <a:rPr lang="en-GB" sz="1600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), BDR (</a:t>
            </a:r>
            <a:r>
              <a:rPr lang="en-GB" sz="1600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</a:t>
            </a:r>
            <a:r>
              <a:rPr lang="en-GB" sz="1600" baseline="30000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5</a:t>
            </a:r>
            <a:r>
              <a:rPr lang="en-GB" sz="1600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average dissipated power (allowing the high rep. rate operation);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sz="1600" b="1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Cathode peak field (</a:t>
            </a:r>
            <a:r>
              <a:rPr lang="en-GB" sz="1600" b="1" dirty="0" err="1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600" b="1" baseline="-25000" dirty="0" err="1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cath</a:t>
            </a:r>
            <a:r>
              <a:rPr lang="en-GB" sz="1600" b="1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)&gt; 160 MV/m 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sz="1600" b="1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4-port mode launcher (no quadrupole components, no pulsed heating)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sz="1600" b="1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technology for its realization w/o brazing: hard copper</a:t>
            </a:r>
            <a:endParaRPr lang="en-GB" sz="1600" dirty="0" smtClean="0">
              <a:solidFill>
                <a:srgbClr val="222A3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600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(Commercial) </a:t>
            </a:r>
            <a:r>
              <a:rPr lang="en-US" sz="1600" b="1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circulator </a:t>
            </a:r>
            <a:r>
              <a:rPr lang="en-US" sz="1600" b="1" dirty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US" sz="1600" b="1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necessary</a:t>
            </a:r>
            <a:r>
              <a:rPr lang="en-US" sz="1600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order done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sz="1600" dirty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 compatible with </a:t>
            </a:r>
            <a:r>
              <a:rPr lang="en-GB" sz="1600" b="1" dirty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kHz rep. rate</a:t>
            </a:r>
            <a:r>
              <a:rPr lang="en-GB" sz="1600" dirty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endParaRPr lang="en-US" sz="1600" dirty="0" smtClean="0">
              <a:solidFill>
                <a:srgbClr val="222A3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955799"/>
              </p:ext>
            </p:extLst>
          </p:nvPr>
        </p:nvGraphicFramePr>
        <p:xfrm>
          <a:off x="8187106" y="1114490"/>
          <a:ext cx="3932607" cy="44540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5694">
                  <a:extLst>
                    <a:ext uri="{9D8B030D-6E8A-4147-A177-3AD203B41FA5}">
                      <a16:colId xmlns:a16="http://schemas.microsoft.com/office/drawing/2014/main" val="872158528"/>
                    </a:ext>
                  </a:extLst>
                </a:gridCol>
                <a:gridCol w="610815">
                  <a:extLst>
                    <a:ext uri="{9D8B030D-6E8A-4147-A177-3AD203B41FA5}">
                      <a16:colId xmlns:a16="http://schemas.microsoft.com/office/drawing/2014/main" val="1067236073"/>
                    </a:ext>
                  </a:extLst>
                </a:gridCol>
                <a:gridCol w="536098">
                  <a:extLst>
                    <a:ext uri="{9D8B030D-6E8A-4147-A177-3AD203B41FA5}">
                      <a16:colId xmlns:a16="http://schemas.microsoft.com/office/drawing/2014/main" val="3031001564"/>
                    </a:ext>
                  </a:extLst>
                </a:gridCol>
              </a:tblGrid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  <a:endParaRPr lang="it-IT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071181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Frequency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[GHz]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5.712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690126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cath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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800" baseline="-25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[MV/(m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MW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)]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51.4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656100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input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 [MW]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 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393325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Cathode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field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[MV/m]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180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785987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Cathode type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copper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8954043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Rep. rate [Hz]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153624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Quality factor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11900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3729008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Filling time [ns]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166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943928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Coupling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coefficient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251957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pulse length [ns] 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723285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surf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800" baseline="-25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cath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0.96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692907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Mod.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Poy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Vect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[W/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1800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2.5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3.1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419459"/>
                  </a:ext>
                </a:extLst>
              </a:tr>
              <a:tr h="29573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Pulsed heating [</a:t>
                      </a:r>
                      <a:r>
                        <a:rPr lang="en-US" sz="1800" baseline="300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it-IT" sz="18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971578"/>
                  </a:ext>
                </a:extLst>
              </a:tr>
              <a:tr h="29702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Av.diss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Power [W]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2300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228808"/>
                  </a:ext>
                </a:extLst>
              </a:tr>
            </a:tbl>
          </a:graphicData>
        </a:graphic>
      </p:graphicFrame>
      <p:pic>
        <p:nvPicPr>
          <p:cNvPr id="25" name="Immagin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98672"/>
            <a:ext cx="1855304" cy="1046076"/>
          </a:xfrm>
          <a:prstGeom prst="rect">
            <a:avLst/>
          </a:prstGeom>
        </p:spPr>
      </p:pic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3720" y="6476457"/>
            <a:ext cx="885049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z="1400" i="1" dirty="0" smtClean="0">
                <a:cs typeface="Calibri" panose="020F0502020204030204" pitchFamily="34" charset="0"/>
              </a:rPr>
              <a:t>David Alesini– </a:t>
            </a:r>
            <a:r>
              <a:rPr lang="en-US" sz="1400" i="1" dirty="0">
                <a:cs typeface="Calibri" panose="020F0502020204030204" pitchFamily="34" charset="0"/>
              </a:rPr>
              <a:t>Task </a:t>
            </a:r>
            <a:r>
              <a:rPr lang="en-US" sz="1400" i="1" dirty="0" smtClean="0">
                <a:cs typeface="Calibri" panose="020F0502020204030204" pitchFamily="34" charset="0"/>
              </a:rPr>
              <a:t>7.4: Very </a:t>
            </a:r>
            <a:r>
              <a:rPr lang="en-US" sz="1400" i="1" dirty="0">
                <a:cs typeface="Calibri" panose="020F0502020204030204" pitchFamily="34" charset="0"/>
              </a:rPr>
              <a:t>high gradient RF Guns </a:t>
            </a:r>
            <a:r>
              <a:rPr lang="en-US" sz="1400" i="1" dirty="0" smtClean="0">
                <a:cs typeface="Calibri" panose="020F0502020204030204" pitchFamily="34" charset="0"/>
              </a:rPr>
              <a:t> – </a:t>
            </a:r>
            <a:r>
              <a:rPr lang="it-IT" sz="1400" i="1" dirty="0"/>
              <a:t>Open </a:t>
            </a:r>
            <a:r>
              <a:rPr lang="it-IT" sz="1400" i="1" dirty="0" err="1"/>
              <a:t>Steering</a:t>
            </a:r>
            <a:r>
              <a:rPr lang="it-IT" sz="1400" i="1" dirty="0"/>
              <a:t> </a:t>
            </a:r>
            <a:r>
              <a:rPr lang="it-IT" sz="1400" i="1" dirty="0" err="1" smtClean="0"/>
              <a:t>Committee</a:t>
            </a:r>
            <a:r>
              <a:rPr lang="it-IT" sz="1400" i="1" dirty="0" smtClean="0"/>
              <a:t> </a:t>
            </a:r>
            <a:r>
              <a:rPr lang="en-US" sz="1400" i="1" dirty="0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38" name="Immagine 3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2" r="52497"/>
          <a:stretch/>
        </p:blipFill>
        <p:spPr>
          <a:xfrm>
            <a:off x="5520170" y="657475"/>
            <a:ext cx="2632880" cy="185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75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/>
          <p:cNvGrpSpPr/>
          <p:nvPr/>
        </p:nvGrpSpPr>
        <p:grpSpPr>
          <a:xfrm>
            <a:off x="69252" y="794494"/>
            <a:ext cx="4153832" cy="3688010"/>
            <a:chOff x="2057400" y="584200"/>
            <a:chExt cx="5442744" cy="4826000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 rotWithShape="1">
            <a:blip r:embed="rId2"/>
            <a:srcRect l="18779" r="41827" b="6862"/>
            <a:stretch/>
          </p:blipFill>
          <p:spPr>
            <a:xfrm>
              <a:off x="2057400" y="584200"/>
              <a:ext cx="2724150" cy="4826000"/>
            </a:xfrm>
            <a:prstGeom prst="rect">
              <a:avLst/>
            </a:prstGeom>
          </p:spPr>
        </p:pic>
        <p:pic>
          <p:nvPicPr>
            <p:cNvPr id="4" name="Immagine 3"/>
            <p:cNvPicPr>
              <a:picLocks noChangeAspect="1"/>
            </p:cNvPicPr>
            <p:nvPr/>
          </p:nvPicPr>
          <p:blipFill rotWithShape="1">
            <a:blip r:embed="rId2"/>
            <a:srcRect l="18779" r="41907" b="6862"/>
            <a:stretch/>
          </p:blipFill>
          <p:spPr>
            <a:xfrm flipH="1">
              <a:off x="4781550" y="584200"/>
              <a:ext cx="2718594" cy="4826000"/>
            </a:xfrm>
            <a:prstGeom prst="rect">
              <a:avLst/>
            </a:prstGeom>
          </p:spPr>
        </p:pic>
      </p:grp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9" y="5704597"/>
            <a:ext cx="2045658" cy="1153403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4" r="6129"/>
          <a:stretch/>
        </p:blipFill>
        <p:spPr>
          <a:xfrm>
            <a:off x="8542025" y="2455639"/>
            <a:ext cx="3649975" cy="3544590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778348" y="-4684"/>
            <a:ext cx="83827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SW GUN: MAIN FEATURES</a:t>
            </a:r>
            <a:endParaRPr lang="en-GB" sz="40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3720" y="6476457"/>
            <a:ext cx="885049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z="1400" i="1" dirty="0" smtClean="0">
                <a:cs typeface="Calibri" panose="020F0502020204030204" pitchFamily="34" charset="0"/>
              </a:rPr>
              <a:t>David Alesini– </a:t>
            </a:r>
            <a:r>
              <a:rPr lang="en-US" sz="1400" i="1" dirty="0">
                <a:cs typeface="Calibri" panose="020F0502020204030204" pitchFamily="34" charset="0"/>
              </a:rPr>
              <a:t>Task </a:t>
            </a:r>
            <a:r>
              <a:rPr lang="en-US" sz="1400" i="1" dirty="0" smtClean="0">
                <a:cs typeface="Calibri" panose="020F0502020204030204" pitchFamily="34" charset="0"/>
              </a:rPr>
              <a:t>7.4: Very </a:t>
            </a:r>
            <a:r>
              <a:rPr lang="en-US" sz="1400" i="1" dirty="0">
                <a:cs typeface="Calibri" panose="020F0502020204030204" pitchFamily="34" charset="0"/>
              </a:rPr>
              <a:t>high gradient RF Guns </a:t>
            </a:r>
            <a:r>
              <a:rPr lang="en-US" sz="1400" i="1" dirty="0" smtClean="0">
                <a:cs typeface="Calibri" panose="020F0502020204030204" pitchFamily="34" charset="0"/>
              </a:rPr>
              <a:t> – </a:t>
            </a:r>
            <a:r>
              <a:rPr lang="it-IT" sz="1400" i="1" dirty="0"/>
              <a:t>Open </a:t>
            </a:r>
            <a:r>
              <a:rPr lang="it-IT" sz="1400" i="1" dirty="0" err="1"/>
              <a:t>Steering</a:t>
            </a:r>
            <a:r>
              <a:rPr lang="it-IT" sz="1400" i="1" dirty="0"/>
              <a:t> </a:t>
            </a:r>
            <a:r>
              <a:rPr lang="it-IT" sz="1400" i="1" dirty="0" err="1" smtClean="0"/>
              <a:t>Committee</a:t>
            </a:r>
            <a:r>
              <a:rPr lang="it-IT" sz="1400" i="1" dirty="0" smtClean="0"/>
              <a:t> </a:t>
            </a:r>
            <a:r>
              <a:rPr lang="en-US" sz="1400" i="1" dirty="0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4" r="5312"/>
          <a:stretch/>
        </p:blipFill>
        <p:spPr>
          <a:xfrm>
            <a:off x="4223084" y="2473383"/>
            <a:ext cx="4238954" cy="365456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185686" y="1060215"/>
            <a:ext cx="2431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 port mode launcher for quadrupole compensation and low pulsed heating</a:t>
            </a:r>
            <a:endParaRPr lang="en-GB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930522" y="1660379"/>
            <a:ext cx="3763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Coupling coefficient for short </a:t>
            </a:r>
            <a:r>
              <a:rPr lang="en-GB" b="1" dirty="0" err="1" smtClean="0"/>
              <a:t>rf</a:t>
            </a:r>
            <a:r>
              <a:rPr lang="en-GB" b="1" dirty="0" smtClean="0"/>
              <a:t> pulses</a:t>
            </a:r>
            <a:endParaRPr lang="en-GB" b="1" dirty="0"/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309310" y="4925482"/>
            <a:ext cx="3568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GB" b="1" dirty="0" smtClean="0">
                <a:solidFill>
                  <a:srgbClr val="222A3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Dark current studies in progress;</a:t>
            </a:r>
            <a:endParaRPr lang="en-GB" b="1" dirty="0">
              <a:solidFill>
                <a:srgbClr val="222A3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-41914" y="1119626"/>
            <a:ext cx="8703017" cy="2279579"/>
          </a:xfrm>
        </p:spPr>
        <p:txBody>
          <a:bodyPr>
            <a:noAutofit/>
          </a:bodyPr>
          <a:lstStyle/>
          <a:p>
            <a:pPr algn="just"/>
            <a:r>
              <a:rPr lang="en-US" sz="1600" dirty="0" smtClean="0"/>
              <a:t>Started with the design by M </a:t>
            </a:r>
            <a:r>
              <a:rPr lang="en-US" sz="1600" dirty="0" err="1" smtClean="0"/>
              <a:t>Schaer</a:t>
            </a:r>
            <a:r>
              <a:rPr lang="en-US" sz="1600" dirty="0"/>
              <a:t> (</a:t>
            </a:r>
            <a:r>
              <a:rPr lang="en-US" sz="1600" dirty="0" smtClean="0"/>
              <a:t>PR-AB19</a:t>
            </a:r>
            <a:r>
              <a:rPr lang="en-US" sz="1600" dirty="0"/>
              <a:t>, 072001 (2016)).</a:t>
            </a:r>
            <a:endParaRPr lang="en-US" sz="1600" dirty="0" smtClean="0"/>
          </a:p>
          <a:p>
            <a:pPr algn="just"/>
            <a:r>
              <a:rPr lang="en-US" sz="1600" b="1" dirty="0" smtClean="0"/>
              <a:t>Tolerance Studies </a:t>
            </a:r>
            <a:r>
              <a:rPr lang="en-US" sz="1600" dirty="0" smtClean="0"/>
              <a:t>demonstrated </a:t>
            </a:r>
            <a:r>
              <a:rPr lang="en-US" sz="1600" b="1" dirty="0" smtClean="0"/>
              <a:t>tight tolerance requirements </a:t>
            </a:r>
            <a:r>
              <a:rPr lang="en-US" sz="1600" dirty="0" smtClean="0"/>
              <a:t>for the cathode.</a:t>
            </a:r>
          </a:p>
          <a:p>
            <a:pPr algn="just"/>
            <a:r>
              <a:rPr lang="en-US" sz="1600" dirty="0" smtClean="0"/>
              <a:t>Concerns over chokes for the possibility of </a:t>
            </a:r>
            <a:r>
              <a:rPr lang="en-US" sz="1600" dirty="0" err="1" smtClean="0"/>
              <a:t>multipacting</a:t>
            </a:r>
            <a:r>
              <a:rPr lang="en-US" sz="1600" dirty="0" smtClean="0"/>
              <a:t>.</a:t>
            </a:r>
          </a:p>
          <a:p>
            <a:pPr algn="just"/>
            <a:r>
              <a:rPr lang="en-US" sz="1600" dirty="0"/>
              <a:t>A </a:t>
            </a:r>
            <a:r>
              <a:rPr lang="en-US" sz="1600" b="1" dirty="0"/>
              <a:t>new design was conceived based on tolerance studies</a:t>
            </a:r>
            <a:r>
              <a:rPr lang="en-US" sz="1600" dirty="0"/>
              <a:t>.</a:t>
            </a:r>
          </a:p>
          <a:p>
            <a:pPr algn="just"/>
            <a:r>
              <a:rPr lang="en-US" sz="1600" b="1" dirty="0"/>
              <a:t>A rigid (brazed) inner conductor </a:t>
            </a:r>
            <a:r>
              <a:rPr lang="en-US" sz="1600" dirty="0"/>
              <a:t>on the coaxial couplers and a cathode threaded through the inner conductor which is removable.</a:t>
            </a:r>
          </a:p>
          <a:p>
            <a:pPr algn="just"/>
            <a:r>
              <a:rPr lang="en-US" sz="1600" b="1" dirty="0"/>
              <a:t>All chokes were removed to prevent </a:t>
            </a:r>
            <a:r>
              <a:rPr lang="en-US" sz="1600" b="1" dirty="0" err="1"/>
              <a:t>multipacting</a:t>
            </a:r>
            <a:r>
              <a:rPr lang="en-US" sz="1600" dirty="0"/>
              <a:t>.</a:t>
            </a:r>
          </a:p>
          <a:p>
            <a:pPr algn="just"/>
            <a:r>
              <a:rPr lang="en-US" sz="1600" dirty="0"/>
              <a:t>Misalignment in brazing can be fixed with a phase shift and adjustment of the cathode in z.</a:t>
            </a:r>
          </a:p>
          <a:p>
            <a:pPr algn="just"/>
            <a:endParaRPr lang="en-US" sz="1600" dirty="0" smtClean="0"/>
          </a:p>
          <a:p>
            <a:pPr marL="0" indent="0" algn="just">
              <a:buNone/>
            </a:pPr>
            <a:endParaRPr lang="en-US" sz="16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24560" y="191905"/>
            <a:ext cx="7403334" cy="887748"/>
          </a:xfrm>
        </p:spPr>
        <p:txBody>
          <a:bodyPr>
            <a:noAutofit/>
          </a:bodyPr>
          <a:lstStyle/>
          <a:p>
            <a:pPr algn="ctr"/>
            <a:r>
              <a:rPr lang="en-US" sz="4000" b="1" cap="all" dirty="0" smtClean="0">
                <a:latin typeface="+mn-lt"/>
              </a:rPr>
              <a:t>TW gun RF gun Design: </a:t>
            </a:r>
            <a:br>
              <a:rPr lang="en-US" sz="4000" b="1" cap="all" dirty="0" smtClean="0">
                <a:latin typeface="+mn-lt"/>
              </a:rPr>
            </a:br>
            <a:r>
              <a:rPr lang="en-US" sz="4000" b="1" cap="all" dirty="0" smtClean="0">
                <a:latin typeface="+mn-lt"/>
              </a:rPr>
              <a:t>NEW DESIGN</a:t>
            </a:r>
            <a:endParaRPr lang="de-CH" sz="4000" b="1" cap="all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8299" t="2871" r="63291" b="50898"/>
          <a:stretch/>
        </p:blipFill>
        <p:spPr>
          <a:xfrm>
            <a:off x="2185750" y="3570794"/>
            <a:ext cx="2782234" cy="2553841"/>
          </a:xfrm>
          <a:prstGeom prst="rect">
            <a:avLst/>
          </a:prstGeom>
        </p:spPr>
      </p:pic>
      <p:pic>
        <p:nvPicPr>
          <p:cNvPr id="10" name="Picture 2" descr="Z:\project\newgun\reports\prstab_2015\figures\mechanical_120deg_mod.jpg">
            <a:extLst>
              <a:ext uri="{FF2B5EF4-FFF2-40B4-BE49-F238E27FC236}">
                <a16:creationId xmlns:a16="http://schemas.microsoft.com/office/drawing/2014/main" id="{1B53B102-2430-FB43-B387-7A48ED402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03" y="3344231"/>
            <a:ext cx="2137201" cy="230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9" y="5704597"/>
            <a:ext cx="2045658" cy="1153403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2083720" y="6476457"/>
            <a:ext cx="8850492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smtClean="0">
                <a:cs typeface="Calibri" panose="020F0502020204030204" pitchFamily="34" charset="0"/>
              </a:rPr>
              <a:t>David Alesini– Task 7.4: Very high gradient RF Guns  – </a:t>
            </a:r>
            <a:r>
              <a:rPr lang="it-IT" sz="1400" i="1" smtClean="0"/>
              <a:t>Open Steering Committee </a:t>
            </a:r>
            <a:r>
              <a:rPr lang="en-US" sz="1400" i="1" smtClean="0">
                <a:cs typeface="Calibri" panose="020F0502020204030204" pitchFamily="34" charset="0"/>
              </a:rPr>
              <a:t>15-16 Nov 2021</a:t>
            </a:r>
            <a:endParaRPr lang="en-US" sz="1400" i="1" dirty="0">
              <a:cs typeface="Calibri" panose="020F0502020204030204" pitchFamily="34" charset="0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161111" y="0"/>
            <a:ext cx="2030889" cy="873755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4144197" y="3318606"/>
            <a:ext cx="1780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Courtesy T. Lucas</a:t>
            </a:r>
            <a:endParaRPr lang="en-GB" i="1" dirty="0"/>
          </a:p>
        </p:txBody>
      </p:sp>
      <p:pic>
        <p:nvPicPr>
          <p:cNvPr id="18" name="Picture 7">
            <a:extLst>
              <a:ext uri="{FF2B5EF4-FFF2-40B4-BE49-F238E27FC236}">
                <a16:creationId xmlns:a16="http://schemas.microsoft.com/office/drawing/2014/main" id="{E69211D8-3E1D-AF46-AFD8-974E6D250F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61103" y="932914"/>
            <a:ext cx="3409576" cy="5363310"/>
          </a:xfrm>
          <a:prstGeom prst="rect">
            <a:avLst/>
          </a:prstGeom>
        </p:spPr>
      </p:pic>
      <p:pic>
        <p:nvPicPr>
          <p:cNvPr id="19" name="Picture 1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8" r="31768"/>
          <a:stretch/>
        </p:blipFill>
        <p:spPr>
          <a:xfrm>
            <a:off x="6051434" y="3503272"/>
            <a:ext cx="2478599" cy="2622893"/>
          </a:xfrm>
          <a:prstGeom prst="rect">
            <a:avLst/>
          </a:prstGeom>
        </p:spPr>
      </p:pic>
      <p:sp>
        <p:nvSpPr>
          <p:cNvPr id="3" name="Freccia a destra 2"/>
          <p:cNvSpPr/>
          <p:nvPr/>
        </p:nvSpPr>
        <p:spPr>
          <a:xfrm>
            <a:off x="5120451" y="4254902"/>
            <a:ext cx="778516" cy="10506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0015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6149</TotalTime>
  <Words>1456</Words>
  <Application>Microsoft Office PowerPoint</Application>
  <PresentationFormat>Widescreen</PresentationFormat>
  <Paragraphs>192</Paragraphs>
  <Slides>13</Slides>
  <Notes>0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Verdana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TW gun RF gun Design:  NEW DESIGN</vt:lpstr>
      <vt:lpstr>TW GUN: Dark Current Simulations</vt:lpstr>
      <vt:lpstr>TW GUN: Thermal Simulations</vt:lpstr>
      <vt:lpstr>BUNKER@PSI: Status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David Alesini</dc:creator>
  <cp:lastModifiedBy>David Alesini</cp:lastModifiedBy>
  <cp:revision>89</cp:revision>
  <dcterms:created xsi:type="dcterms:W3CDTF">2021-11-10T14:39:37Z</dcterms:created>
  <dcterms:modified xsi:type="dcterms:W3CDTF">2021-11-18T16:36:39Z</dcterms:modified>
</cp:coreProperties>
</file>