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92" r:id="rId1"/>
    <p:sldMasterId id="2147483678" r:id="rId2"/>
  </p:sldMasterIdLst>
  <p:notesMasterIdLst>
    <p:notesMasterId r:id="rId14"/>
  </p:notesMasterIdLst>
  <p:handoutMasterIdLst>
    <p:handoutMasterId r:id="rId15"/>
  </p:handoutMasterIdLst>
  <p:sldIdLst>
    <p:sldId id="256" r:id="rId3"/>
    <p:sldId id="286" r:id="rId4"/>
    <p:sldId id="282" r:id="rId5"/>
    <p:sldId id="285" r:id="rId6"/>
    <p:sldId id="295" r:id="rId7"/>
    <p:sldId id="278" r:id="rId8"/>
    <p:sldId id="271" r:id="rId9"/>
    <p:sldId id="292" r:id="rId10"/>
    <p:sldId id="294" r:id="rId11"/>
    <p:sldId id="299" r:id="rId12"/>
    <p:sldId id="268" r:id="rId13"/>
  </p:sldIdLst>
  <p:sldSz cx="12192000" cy="6858000"/>
  <p:notesSz cx="7104063" cy="1023461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067" userDrawn="1">
          <p15:clr>
            <a:srgbClr val="A4A3A4"/>
          </p15:clr>
        </p15:guide>
        <p15:guide id="2" pos="7015" userDrawn="1">
          <p15:clr>
            <a:srgbClr val="A4A3A4"/>
          </p15:clr>
        </p15:guide>
        <p15:guide id="3" pos="665"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C9FF"/>
    <a:srgbClr val="C00000"/>
    <a:srgbClr val="009900"/>
    <a:srgbClr val="0FE6F8"/>
    <a:srgbClr val="F207CA"/>
    <a:srgbClr val="E6E6E6"/>
    <a:srgbClr val="253366"/>
    <a:srgbClr val="FEFCDE"/>
    <a:srgbClr val="FBEA1C"/>
    <a:srgbClr val="B305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20" autoAdjust="0"/>
    <p:restoredTop sz="96645" autoAdjust="0"/>
  </p:normalViewPr>
  <p:slideViewPr>
    <p:cSldViewPr snapToObjects="1" showGuides="1">
      <p:cViewPr varScale="1">
        <p:scale>
          <a:sx n="111" d="100"/>
          <a:sy n="111" d="100"/>
        </p:scale>
        <p:origin x="-972" y="-78"/>
      </p:cViewPr>
      <p:guideLst>
        <p:guide orient="horz" pos="3067"/>
        <p:guide pos="7015"/>
        <p:guide pos="66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notesViewPr>
    <p:cSldViewPr snapToObjects="1" showGuides="1">
      <p:cViewPr varScale="1">
        <p:scale>
          <a:sx n="64" d="100"/>
          <a:sy n="64" d="100"/>
        </p:scale>
        <p:origin x="3115"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3078427" cy="511731"/>
          </a:xfrm>
          <a:prstGeom prst="rect">
            <a:avLst/>
          </a:prstGeom>
        </p:spPr>
        <p:txBody>
          <a:bodyPr vert="horz" lIns="99048" tIns="49524" rIns="99048" bIns="49524" rtlCol="0"/>
          <a:lstStyle>
            <a:lvl1pPr algn="l">
              <a:defRPr sz="1300"/>
            </a:lvl1pPr>
          </a:lstStyle>
          <a:p>
            <a:endParaRPr lang="en-GB"/>
          </a:p>
        </p:txBody>
      </p:sp>
      <p:sp>
        <p:nvSpPr>
          <p:cNvPr id="3" name="Espace réservé de la date 2"/>
          <p:cNvSpPr>
            <a:spLocks noGrp="1"/>
          </p:cNvSpPr>
          <p:nvPr>
            <p:ph type="dt" sz="quarter" idx="1"/>
          </p:nvPr>
        </p:nvSpPr>
        <p:spPr>
          <a:xfrm>
            <a:off x="4023992" y="1"/>
            <a:ext cx="3078427" cy="511731"/>
          </a:xfrm>
          <a:prstGeom prst="rect">
            <a:avLst/>
          </a:prstGeom>
        </p:spPr>
        <p:txBody>
          <a:bodyPr vert="horz" lIns="99048" tIns="49524" rIns="99048" bIns="49524" rtlCol="0"/>
          <a:lstStyle>
            <a:lvl1pPr algn="r">
              <a:defRPr sz="1300"/>
            </a:lvl1pPr>
          </a:lstStyle>
          <a:p>
            <a:fld id="{5428C6C0-723B-1144-B0BB-13233DB680E2}" type="datetimeFigureOut">
              <a:rPr lang="fr-FR" smtClean="0"/>
              <a:pPr/>
              <a:t>16/11/2021</a:t>
            </a:fld>
            <a:endParaRPr lang="en-GB"/>
          </a:p>
        </p:txBody>
      </p:sp>
      <p:sp>
        <p:nvSpPr>
          <p:cNvPr id="4" name="Espace réservé du pied de page 3"/>
          <p:cNvSpPr>
            <a:spLocks noGrp="1"/>
          </p:cNvSpPr>
          <p:nvPr>
            <p:ph type="ftr" sz="quarter" idx="2"/>
          </p:nvPr>
        </p:nvSpPr>
        <p:spPr>
          <a:xfrm>
            <a:off x="0" y="9721107"/>
            <a:ext cx="3078427" cy="511731"/>
          </a:xfrm>
          <a:prstGeom prst="rect">
            <a:avLst/>
          </a:prstGeom>
        </p:spPr>
        <p:txBody>
          <a:bodyPr vert="horz" lIns="99048" tIns="49524" rIns="99048" bIns="49524" rtlCol="0" anchor="b"/>
          <a:lstStyle>
            <a:lvl1pPr algn="l">
              <a:defRPr sz="1300"/>
            </a:lvl1pPr>
          </a:lstStyle>
          <a:p>
            <a:endParaRPr lang="en-GB"/>
          </a:p>
        </p:txBody>
      </p:sp>
      <p:sp>
        <p:nvSpPr>
          <p:cNvPr id="5" name="Espace réservé du numéro de diapositive 4"/>
          <p:cNvSpPr>
            <a:spLocks noGrp="1"/>
          </p:cNvSpPr>
          <p:nvPr>
            <p:ph type="sldNum" sz="quarter" idx="3"/>
          </p:nvPr>
        </p:nvSpPr>
        <p:spPr>
          <a:xfrm>
            <a:off x="4023992" y="9721107"/>
            <a:ext cx="3078427" cy="511731"/>
          </a:xfrm>
          <a:prstGeom prst="rect">
            <a:avLst/>
          </a:prstGeom>
        </p:spPr>
        <p:txBody>
          <a:bodyPr vert="horz" lIns="99048" tIns="49524" rIns="99048" bIns="49524" rtlCol="0" anchor="b"/>
          <a:lstStyle>
            <a:lvl1pPr algn="r">
              <a:defRPr sz="1300"/>
            </a:lvl1pPr>
          </a:lstStyle>
          <a:p>
            <a:fld id="{4A649DF4-BFDC-CE44-88D7-285A08214489}" type="slidenum">
              <a:rPr lang="en-GB" smtClean="0"/>
              <a:pPr/>
              <a:t>‹N›</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3078427" cy="511731"/>
          </a:xfrm>
          <a:prstGeom prst="rect">
            <a:avLst/>
          </a:prstGeom>
        </p:spPr>
        <p:txBody>
          <a:bodyPr vert="horz" lIns="99048" tIns="49524" rIns="99048" bIns="49524" rtlCol="0"/>
          <a:lstStyle>
            <a:lvl1pPr algn="l">
              <a:defRPr sz="1300"/>
            </a:lvl1pPr>
          </a:lstStyle>
          <a:p>
            <a:endParaRPr lang="en-GB"/>
          </a:p>
        </p:txBody>
      </p:sp>
      <p:sp>
        <p:nvSpPr>
          <p:cNvPr id="3" name="Espace réservé de la date 2"/>
          <p:cNvSpPr>
            <a:spLocks noGrp="1"/>
          </p:cNvSpPr>
          <p:nvPr>
            <p:ph type="dt" idx="1"/>
          </p:nvPr>
        </p:nvSpPr>
        <p:spPr>
          <a:xfrm>
            <a:off x="4023992" y="1"/>
            <a:ext cx="3078427" cy="511731"/>
          </a:xfrm>
          <a:prstGeom prst="rect">
            <a:avLst/>
          </a:prstGeom>
        </p:spPr>
        <p:txBody>
          <a:bodyPr vert="horz" lIns="99048" tIns="49524" rIns="99048" bIns="49524" rtlCol="0"/>
          <a:lstStyle>
            <a:lvl1pPr algn="r">
              <a:defRPr sz="1300"/>
            </a:lvl1pPr>
          </a:lstStyle>
          <a:p>
            <a:fld id="{53625803-7089-5846-80C7-3D9AC85D7E45}" type="datetimeFigureOut">
              <a:rPr lang="fr-FR" smtClean="0"/>
              <a:pPr/>
              <a:t>16/11/2021</a:t>
            </a:fld>
            <a:endParaRPr lang="en-GB"/>
          </a:p>
        </p:txBody>
      </p:sp>
      <p:sp>
        <p:nvSpPr>
          <p:cNvPr id="4" name="Espace réservé de l'image des diapositives 3"/>
          <p:cNvSpPr>
            <a:spLocks noGrp="1" noRot="1" noChangeAspect="1"/>
          </p:cNvSpPr>
          <p:nvPr>
            <p:ph type="sldImg" idx="2"/>
          </p:nvPr>
        </p:nvSpPr>
        <p:spPr>
          <a:xfrm>
            <a:off x="141288" y="768350"/>
            <a:ext cx="6821487" cy="3836988"/>
          </a:xfrm>
          <a:prstGeom prst="rect">
            <a:avLst/>
          </a:prstGeom>
          <a:noFill/>
          <a:ln w="12700">
            <a:solidFill>
              <a:prstClr val="black"/>
            </a:solidFill>
          </a:ln>
        </p:spPr>
        <p:txBody>
          <a:bodyPr vert="horz" lIns="99048" tIns="49524" rIns="99048" bIns="49524" rtlCol="0" anchor="ctr"/>
          <a:lstStyle/>
          <a:p>
            <a:endParaRPr lang="en-GB"/>
          </a:p>
        </p:txBody>
      </p:sp>
      <p:sp>
        <p:nvSpPr>
          <p:cNvPr id="5" name="Espace réservé des commentaires 4"/>
          <p:cNvSpPr>
            <a:spLocks noGrp="1"/>
          </p:cNvSpPr>
          <p:nvPr>
            <p:ph type="body" sz="quarter" idx="3"/>
          </p:nvPr>
        </p:nvSpPr>
        <p:spPr>
          <a:xfrm>
            <a:off x="710407" y="4861441"/>
            <a:ext cx="5683250" cy="4605576"/>
          </a:xfrm>
          <a:prstGeom prst="rect">
            <a:avLst/>
          </a:prstGeom>
        </p:spPr>
        <p:txBody>
          <a:bodyPr vert="horz" lIns="99048" tIns="49524" rIns="99048" bIns="49524"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9721107"/>
            <a:ext cx="3078427" cy="511731"/>
          </a:xfrm>
          <a:prstGeom prst="rect">
            <a:avLst/>
          </a:prstGeom>
        </p:spPr>
        <p:txBody>
          <a:bodyPr vert="horz" lIns="99048" tIns="49524" rIns="99048" bIns="49524" rtlCol="0" anchor="b"/>
          <a:lstStyle>
            <a:lvl1pPr algn="l">
              <a:defRPr sz="1300"/>
            </a:lvl1pPr>
          </a:lstStyle>
          <a:p>
            <a:endParaRPr lang="en-GB"/>
          </a:p>
        </p:txBody>
      </p:sp>
      <p:sp>
        <p:nvSpPr>
          <p:cNvPr id="7" name="Espace réservé du numéro de diapositive 6"/>
          <p:cNvSpPr>
            <a:spLocks noGrp="1"/>
          </p:cNvSpPr>
          <p:nvPr>
            <p:ph type="sldNum" sz="quarter" idx="5"/>
          </p:nvPr>
        </p:nvSpPr>
        <p:spPr>
          <a:xfrm>
            <a:off x="4023992" y="9721107"/>
            <a:ext cx="3078427" cy="511731"/>
          </a:xfrm>
          <a:prstGeom prst="rect">
            <a:avLst/>
          </a:prstGeom>
        </p:spPr>
        <p:txBody>
          <a:bodyPr vert="horz" lIns="99048" tIns="49524" rIns="99048" bIns="49524" rtlCol="0" anchor="b"/>
          <a:lstStyle>
            <a:lvl1pPr algn="r">
              <a:defRPr sz="1300"/>
            </a:lvl1pPr>
          </a:lstStyle>
          <a:p>
            <a:fld id="{090F73C1-2BD6-684E-AA1B-49165E0DF4BD}" type="slidenum">
              <a:rPr lang="en-GB" smtClean="0"/>
              <a:pPr/>
              <a:t>‹N›</a:t>
            </a:fld>
            <a:endParaRPr lang="en-GB"/>
          </a:p>
        </p:txBody>
      </p:sp>
    </p:spTree>
    <p:extLst>
      <p:ext uri="{BB962C8B-B14F-4D97-AF65-F5344CB8AC3E}">
        <p14:creationId xmlns:p14="http://schemas.microsoft.com/office/powerpoint/2010/main" val="416339285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2</a:t>
            </a:fld>
            <a:endParaRPr lang="en-GB"/>
          </a:p>
        </p:txBody>
      </p:sp>
    </p:spTree>
    <p:extLst>
      <p:ext uri="{BB962C8B-B14F-4D97-AF65-F5344CB8AC3E}">
        <p14:creationId xmlns:p14="http://schemas.microsoft.com/office/powerpoint/2010/main" val="3778219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3</a:t>
            </a:fld>
            <a:endParaRPr lang="en-GB"/>
          </a:p>
        </p:txBody>
      </p:sp>
    </p:spTree>
    <p:extLst>
      <p:ext uri="{BB962C8B-B14F-4D97-AF65-F5344CB8AC3E}">
        <p14:creationId xmlns:p14="http://schemas.microsoft.com/office/powerpoint/2010/main" val="586444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4</a:t>
            </a:fld>
            <a:endParaRPr lang="en-GB"/>
          </a:p>
        </p:txBody>
      </p:sp>
    </p:spTree>
    <p:extLst>
      <p:ext uri="{BB962C8B-B14F-4D97-AF65-F5344CB8AC3E}">
        <p14:creationId xmlns:p14="http://schemas.microsoft.com/office/powerpoint/2010/main" val="20411122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5</a:t>
            </a:fld>
            <a:endParaRPr lang="en-GB"/>
          </a:p>
        </p:txBody>
      </p:sp>
    </p:spTree>
    <p:extLst>
      <p:ext uri="{BB962C8B-B14F-4D97-AF65-F5344CB8AC3E}">
        <p14:creationId xmlns:p14="http://schemas.microsoft.com/office/powerpoint/2010/main" val="40926210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6</a:t>
            </a:fld>
            <a:endParaRPr lang="en-GB"/>
          </a:p>
        </p:txBody>
      </p:sp>
    </p:spTree>
    <p:extLst>
      <p:ext uri="{BB962C8B-B14F-4D97-AF65-F5344CB8AC3E}">
        <p14:creationId xmlns:p14="http://schemas.microsoft.com/office/powerpoint/2010/main" val="16478651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7</a:t>
            </a:fld>
            <a:endParaRPr lang="en-GB"/>
          </a:p>
        </p:txBody>
      </p:sp>
    </p:spTree>
    <p:extLst>
      <p:ext uri="{BB962C8B-B14F-4D97-AF65-F5344CB8AC3E}">
        <p14:creationId xmlns:p14="http://schemas.microsoft.com/office/powerpoint/2010/main" val="14346338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8</a:t>
            </a:fld>
            <a:endParaRPr lang="en-GB"/>
          </a:p>
        </p:txBody>
      </p:sp>
    </p:spTree>
    <p:extLst>
      <p:ext uri="{BB962C8B-B14F-4D97-AF65-F5344CB8AC3E}">
        <p14:creationId xmlns:p14="http://schemas.microsoft.com/office/powerpoint/2010/main" val="14346338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9</a:t>
            </a:fld>
            <a:endParaRPr lang="en-GB"/>
          </a:p>
        </p:txBody>
      </p:sp>
    </p:spTree>
    <p:extLst>
      <p:ext uri="{BB962C8B-B14F-4D97-AF65-F5344CB8AC3E}">
        <p14:creationId xmlns:p14="http://schemas.microsoft.com/office/powerpoint/2010/main" val="14346338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10</a:t>
            </a:fld>
            <a:endParaRPr lang="en-GB"/>
          </a:p>
        </p:txBody>
      </p:sp>
    </p:spTree>
    <p:extLst>
      <p:ext uri="{BB962C8B-B14F-4D97-AF65-F5344CB8AC3E}">
        <p14:creationId xmlns:p14="http://schemas.microsoft.com/office/powerpoint/2010/main" val="40439176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Cover 1">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9291" y="-26476"/>
            <a:ext cx="12240000" cy="6879819"/>
          </a:xfrm>
          <a:prstGeom prst="rect">
            <a:avLst/>
          </a:prstGeom>
        </p:spPr>
      </p:pic>
      <p:sp>
        <p:nvSpPr>
          <p:cNvPr id="12" name="Espace réservé du texte 11"/>
          <p:cNvSpPr>
            <a:spLocks noGrp="1"/>
          </p:cNvSpPr>
          <p:nvPr>
            <p:ph type="body" sz="quarter" idx="13" hasCustomPrompt="1"/>
          </p:nvPr>
        </p:nvSpPr>
        <p:spPr>
          <a:xfrm>
            <a:off x="1066432" y="1997805"/>
            <a:ext cx="7402857" cy="1236236"/>
          </a:xfrm>
          <a:prstGeom prst="rect">
            <a:avLst/>
          </a:prstGeom>
        </p:spPr>
        <p:txBody>
          <a:bodyPr vert="horz" wrap="square" lIns="0" tIns="0" rIns="0" bIns="0" anchor="ctr">
            <a:spAutoFit/>
          </a:bodyPr>
          <a:lstStyle>
            <a:lvl1pPr algn="l">
              <a:buFontTx/>
              <a:buNone/>
              <a:defRPr sz="4000" b="0" baseline="0">
                <a:solidFill>
                  <a:schemeClr val="bg1"/>
                </a:solidFill>
                <a:latin typeface="Montserrat SemiBold" panose="00000700000000000000" pitchFamily="2" charset="0"/>
                <a:ea typeface="Tahoma" panose="020B0604030504040204" pitchFamily="34" charset="0"/>
                <a:cs typeface="Tahoma" panose="020B0604030504040204" pitchFamily="34" charset="0"/>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en-US" dirty="0"/>
              <a:t>Test Presentation</a:t>
            </a:r>
          </a:p>
          <a:p>
            <a:pPr lvl="0"/>
            <a:r>
              <a:rPr lang="en-US" dirty="0"/>
              <a:t>Click to add title</a:t>
            </a:r>
            <a:endParaRPr lang="fr-FR" dirty="0"/>
          </a:p>
        </p:txBody>
      </p:sp>
      <p:sp>
        <p:nvSpPr>
          <p:cNvPr id="15" name="Espace réservé du texte 14"/>
          <p:cNvSpPr>
            <a:spLocks noGrp="1"/>
          </p:cNvSpPr>
          <p:nvPr>
            <p:ph type="body" sz="quarter" idx="14" hasCustomPrompt="1"/>
          </p:nvPr>
        </p:nvSpPr>
        <p:spPr>
          <a:xfrm>
            <a:off x="1066432" y="4275445"/>
            <a:ext cx="7402857" cy="378210"/>
          </a:xfrm>
          <a:prstGeom prst="rect">
            <a:avLst/>
          </a:prstGeom>
        </p:spPr>
        <p:txBody>
          <a:bodyPr vert="horz" lIns="0" tIns="0" rIns="0" bIns="0" anchor="ctr">
            <a:normAutofit/>
          </a:bodyPr>
          <a:lstStyle>
            <a:lvl1pPr algn="l">
              <a:buNone/>
              <a:defRPr sz="2000" baseline="0">
                <a:solidFill>
                  <a:schemeClr val="accent1"/>
                </a:solidFill>
                <a:latin typeface="Montserrat" panose="00000500000000000000" pitchFamily="2" charset="0"/>
                <a:cs typeface="Arial"/>
              </a:defRPr>
            </a:lvl1pPr>
            <a:lvl2pPr algn="r">
              <a:buNone/>
              <a:defRPr/>
            </a:lvl2pPr>
            <a:lvl3pPr algn="r">
              <a:buNone/>
              <a:defRPr/>
            </a:lvl3pPr>
            <a:lvl4pPr algn="r">
              <a:buNone/>
              <a:defRPr/>
            </a:lvl4pPr>
            <a:lvl5pPr algn="r">
              <a:buNone/>
              <a:defRPr/>
            </a:lvl5pPr>
          </a:lstStyle>
          <a:p>
            <a:pPr lvl="0"/>
            <a:r>
              <a:rPr lang="fr-FR" dirty="0"/>
              <a:t>Speaker / Project / Organisation</a:t>
            </a:r>
          </a:p>
        </p:txBody>
      </p:sp>
      <p:sp>
        <p:nvSpPr>
          <p:cNvPr id="5" name="Espace réservé du texte 11"/>
          <p:cNvSpPr>
            <a:spLocks noGrp="1"/>
          </p:cNvSpPr>
          <p:nvPr>
            <p:ph type="body" sz="quarter" idx="15" hasCustomPrompt="1"/>
          </p:nvPr>
        </p:nvSpPr>
        <p:spPr>
          <a:xfrm>
            <a:off x="1066432" y="3547178"/>
            <a:ext cx="7402857" cy="533110"/>
          </a:xfrm>
          <a:prstGeom prst="rect">
            <a:avLst/>
          </a:prstGeom>
        </p:spPr>
        <p:txBody>
          <a:bodyPr vert="horz" lIns="0" tIns="0" rIns="0" bIns="0" anchor="ctr"/>
          <a:lstStyle>
            <a:lvl1pPr algn="l">
              <a:buFontTx/>
              <a:buNone/>
              <a:defRPr sz="3000" b="0">
                <a:solidFill>
                  <a:schemeClr val="accent1"/>
                </a:solidFill>
                <a:latin typeface="Montserrat" panose="00000500000000000000" pitchFamily="2" charset="0"/>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Venue / Date / Event / </a:t>
            </a:r>
            <a:r>
              <a:rPr lang="fr-FR" dirty="0" err="1"/>
              <a:t>Subtitle</a:t>
            </a:r>
            <a:endParaRPr lang="en-GB" dirty="0"/>
          </a:p>
        </p:txBody>
      </p:sp>
      <p:pic>
        <p:nvPicPr>
          <p:cNvPr id="8" name="Picture 7"/>
          <p:cNvPicPr>
            <a:picLocks noChangeAspect="1"/>
          </p:cNvPicPr>
          <p:nvPr userDrawn="1"/>
        </p:nvPicPr>
        <p:blipFill>
          <a:blip r:embed="rId3"/>
          <a:stretch>
            <a:fillRect/>
          </a:stretch>
        </p:blipFill>
        <p:spPr>
          <a:xfrm>
            <a:off x="344787" y="5419084"/>
            <a:ext cx="1560595" cy="890236"/>
          </a:xfrm>
          <a:prstGeom prst="rect">
            <a:avLst/>
          </a:prstGeom>
        </p:spPr>
      </p:pic>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70134" y="558385"/>
            <a:ext cx="648072" cy="432048"/>
          </a:xfrm>
          <a:prstGeom prst="rect">
            <a:avLst/>
          </a:prstGeom>
        </p:spPr>
      </p:pic>
      <p:sp>
        <p:nvSpPr>
          <p:cNvPr id="9" name="Rectangle 8"/>
          <p:cNvSpPr/>
          <p:nvPr userDrawn="1"/>
        </p:nvSpPr>
        <p:spPr>
          <a:xfrm>
            <a:off x="1790214" y="612826"/>
            <a:ext cx="9346346" cy="323165"/>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232253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D3C9839-AA0F-4FC0-B433-6D4C9F8DFC0C}" type="slidenum">
              <a:rPr lang="en-GB" smtClean="0"/>
              <a:t>‹N›</a:t>
            </a:fld>
            <a:endParaRPr lang="en-GB"/>
          </a:p>
        </p:txBody>
      </p:sp>
    </p:spTree>
    <p:extLst>
      <p:ext uri="{BB962C8B-B14F-4D97-AF65-F5344CB8AC3E}">
        <p14:creationId xmlns:p14="http://schemas.microsoft.com/office/powerpoint/2010/main" val="2235988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D3C9839-AA0F-4FC0-B433-6D4C9F8DFC0C}" type="slidenum">
              <a:rPr lang="en-GB" smtClean="0"/>
              <a:t>‹N›</a:t>
            </a:fld>
            <a:endParaRPr lang="en-GB"/>
          </a:p>
        </p:txBody>
      </p:sp>
    </p:spTree>
    <p:extLst>
      <p:ext uri="{BB962C8B-B14F-4D97-AF65-F5344CB8AC3E}">
        <p14:creationId xmlns:p14="http://schemas.microsoft.com/office/powerpoint/2010/main" val="14681902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D3C9839-AA0F-4FC0-B433-6D4C9F8DFC0C}" type="slidenum">
              <a:rPr lang="en-GB" smtClean="0"/>
              <a:t>‹N›</a:t>
            </a:fld>
            <a:endParaRPr lang="en-GB"/>
          </a:p>
        </p:txBody>
      </p:sp>
    </p:spTree>
    <p:extLst>
      <p:ext uri="{BB962C8B-B14F-4D97-AF65-F5344CB8AC3E}">
        <p14:creationId xmlns:p14="http://schemas.microsoft.com/office/powerpoint/2010/main" val="98555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3C9839-AA0F-4FC0-B433-6D4C9F8DFC0C}" type="slidenum">
              <a:rPr lang="en-GB" smtClean="0"/>
              <a:t>‹N›</a:t>
            </a:fld>
            <a:endParaRPr lang="en-GB"/>
          </a:p>
        </p:txBody>
      </p:sp>
    </p:spTree>
    <p:extLst>
      <p:ext uri="{BB962C8B-B14F-4D97-AF65-F5344CB8AC3E}">
        <p14:creationId xmlns:p14="http://schemas.microsoft.com/office/powerpoint/2010/main" val="37321809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3C9839-AA0F-4FC0-B433-6D4C9F8DFC0C}" type="slidenum">
              <a:rPr lang="en-GB" smtClean="0"/>
              <a:t>‹N›</a:t>
            </a:fld>
            <a:endParaRPr lang="en-GB"/>
          </a:p>
        </p:txBody>
      </p:sp>
    </p:spTree>
    <p:extLst>
      <p:ext uri="{BB962C8B-B14F-4D97-AF65-F5344CB8AC3E}">
        <p14:creationId xmlns:p14="http://schemas.microsoft.com/office/powerpoint/2010/main" val="12605134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3C9839-AA0F-4FC0-B433-6D4C9F8DFC0C}" type="slidenum">
              <a:rPr lang="en-GB" smtClean="0"/>
              <a:t>‹N›</a:t>
            </a:fld>
            <a:endParaRPr lang="en-GB"/>
          </a:p>
        </p:txBody>
      </p:sp>
    </p:spTree>
    <p:extLst>
      <p:ext uri="{BB962C8B-B14F-4D97-AF65-F5344CB8AC3E}">
        <p14:creationId xmlns:p14="http://schemas.microsoft.com/office/powerpoint/2010/main" val="37449844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1" y="365125"/>
            <a:ext cx="76835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3C9839-AA0F-4FC0-B433-6D4C9F8DFC0C}" type="slidenum">
              <a:rPr lang="en-GB" smtClean="0"/>
              <a:t>‹N›</a:t>
            </a:fld>
            <a:endParaRPr lang="en-GB"/>
          </a:p>
        </p:txBody>
      </p:sp>
    </p:spTree>
    <p:extLst>
      <p:ext uri="{BB962C8B-B14F-4D97-AF65-F5344CB8AC3E}">
        <p14:creationId xmlns:p14="http://schemas.microsoft.com/office/powerpoint/2010/main" val="3840567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Cover">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2" y="0"/>
            <a:ext cx="12240000" cy="6879819"/>
          </a:xfrm>
          <a:prstGeom prst="rect">
            <a:avLst/>
          </a:prstGeom>
        </p:spPr>
      </p:pic>
      <p:sp>
        <p:nvSpPr>
          <p:cNvPr id="11" name="Rectangle 10"/>
          <p:cNvSpPr/>
          <p:nvPr userDrawn="1"/>
        </p:nvSpPr>
        <p:spPr>
          <a:xfrm>
            <a:off x="0" y="0"/>
            <a:ext cx="12240000" cy="6879600"/>
          </a:xfrm>
          <a:prstGeom prst="rect">
            <a:avLst/>
          </a:prstGeom>
          <a:blipFill dpi="0" rotWithShape="1">
            <a:blip r:embed="rId3">
              <a:alphaModFix amt="20000"/>
            </a:blip>
            <a:srcRect/>
            <a:stretch>
              <a:fillRect t="-9305" b="-9305"/>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4"/>
          <a:stretch>
            <a:fillRect/>
          </a:stretch>
        </p:blipFill>
        <p:spPr>
          <a:xfrm>
            <a:off x="344787" y="556840"/>
            <a:ext cx="2131621" cy="1215976"/>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64867" y="5816297"/>
            <a:ext cx="648072" cy="432048"/>
          </a:xfrm>
          <a:prstGeom prst="rect">
            <a:avLst/>
          </a:prstGeom>
        </p:spPr>
      </p:pic>
      <p:sp>
        <p:nvSpPr>
          <p:cNvPr id="10" name="Rectangle 9"/>
          <p:cNvSpPr/>
          <p:nvPr userDrawn="1"/>
        </p:nvSpPr>
        <p:spPr>
          <a:xfrm>
            <a:off x="1784947" y="5755322"/>
            <a:ext cx="5031133" cy="553998"/>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442645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Content">
    <p:spTree>
      <p:nvGrpSpPr>
        <p:cNvPr id="1" name=""/>
        <p:cNvGrpSpPr/>
        <p:nvPr/>
      </p:nvGrpSpPr>
      <p:grpSpPr>
        <a:xfrm>
          <a:off x="0" y="0"/>
          <a:ext cx="0" cy="0"/>
          <a:chOff x="0" y="0"/>
          <a:chExt cx="0" cy="0"/>
        </a:xfrm>
      </p:grpSpPr>
      <p:sp>
        <p:nvSpPr>
          <p:cNvPr id="11" name="Slide Number Placeholder 3"/>
          <p:cNvSpPr>
            <a:spLocks noGrp="1"/>
          </p:cNvSpPr>
          <p:nvPr>
            <p:ph type="sldNum" sz="quarter" idx="12"/>
          </p:nvPr>
        </p:nvSpPr>
        <p:spPr>
          <a:xfrm>
            <a:off x="11297357" y="6489702"/>
            <a:ext cx="549442" cy="365125"/>
          </a:xfrm>
        </p:spPr>
        <p:txBody>
          <a:bodyPr/>
          <a:lstStyle>
            <a:lvl1pPr>
              <a:defRPr sz="1400">
                <a:solidFill>
                  <a:schemeClr val="accent5"/>
                </a:solidFill>
              </a:defRPr>
            </a:lvl1pPr>
          </a:lstStyle>
          <a:p>
            <a:fld id="{F7A1A58B-7BA1-7E42-8231-6D1CB1C760B1}" type="slidenum">
              <a:rPr lang="en-US" smtClean="0"/>
              <a:pPr/>
              <a:t>‹N›</a:t>
            </a:fld>
            <a:endParaRPr lang="en-US" dirty="0"/>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6804" y="6219041"/>
            <a:ext cx="1101846" cy="626928"/>
          </a:xfrm>
          <a:prstGeom prst="rect">
            <a:avLst/>
          </a:prstGeom>
        </p:spPr>
      </p:pic>
    </p:spTree>
    <p:extLst>
      <p:ext uri="{BB962C8B-B14F-4D97-AF65-F5344CB8AC3E}">
        <p14:creationId xmlns:p14="http://schemas.microsoft.com/office/powerpoint/2010/main" val="4556086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 Two Box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91344" y="576429"/>
            <a:ext cx="10515600" cy="1325563"/>
          </a:xfrm>
          <a:prstGeom prst="rect">
            <a:avLst/>
          </a:prstGeom>
        </p:spPr>
        <p:txBody>
          <a:bodyPr/>
          <a:lstStyle>
            <a:lvl1pPr>
              <a:defRPr/>
            </a:lvl1pPr>
          </a:lstStyle>
          <a:p>
            <a:r>
              <a:rPr lang="en-US" dirty="0"/>
              <a:t>Click to add title</a:t>
            </a:r>
          </a:p>
        </p:txBody>
      </p:sp>
      <p:sp>
        <p:nvSpPr>
          <p:cNvPr id="3" name="Content Placeholder 2"/>
          <p:cNvSpPr>
            <a:spLocks noGrp="1"/>
          </p:cNvSpPr>
          <p:nvPr>
            <p:ph sz="half" idx="1"/>
          </p:nvPr>
        </p:nvSpPr>
        <p:spPr>
          <a:xfrm>
            <a:off x="838200" y="1825625"/>
            <a:ext cx="5181600" cy="3763615"/>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3763615"/>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lide Number Placeholder 3"/>
          <p:cNvSpPr>
            <a:spLocks noGrp="1"/>
          </p:cNvSpPr>
          <p:nvPr>
            <p:ph type="sldNum" sz="quarter" idx="12"/>
          </p:nvPr>
        </p:nvSpPr>
        <p:spPr>
          <a:xfrm>
            <a:off x="11208568" y="6475392"/>
            <a:ext cx="632832" cy="365125"/>
          </a:xfrm>
        </p:spPr>
        <p:txBody>
          <a:bodyPr/>
          <a:lstStyle>
            <a:lvl1pPr>
              <a:defRPr sz="1400">
                <a:solidFill>
                  <a:schemeClr val="accent5"/>
                </a:solidFill>
              </a:defRPr>
            </a:lvl1pPr>
          </a:lstStyle>
          <a:p>
            <a:fld id="{F7A1A58B-7BA1-7E42-8231-6D1CB1C760B1}" type="slidenum">
              <a:rPr lang="en-US" smtClean="0"/>
              <a:pPr/>
              <a:t>‹N›</a:t>
            </a:fld>
            <a:endParaRPr lang="en-US" dirty="0"/>
          </a:p>
        </p:txBody>
      </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91956" y="3257960"/>
            <a:ext cx="6864727" cy="335360"/>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9811" y="6263000"/>
            <a:ext cx="1033031" cy="587774"/>
          </a:xfrm>
          <a:prstGeom prst="rect">
            <a:avLst/>
          </a:prstGeom>
        </p:spPr>
      </p:pic>
    </p:spTree>
    <p:extLst>
      <p:ext uri="{BB962C8B-B14F-4D97-AF65-F5344CB8AC3E}">
        <p14:creationId xmlns:p14="http://schemas.microsoft.com/office/powerpoint/2010/main" val="77759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216000" y="6129202"/>
            <a:ext cx="5760000" cy="365125"/>
          </a:xfrm>
          <a:prstGeom prst="rect">
            <a:avLst/>
          </a:prstGeom>
        </p:spPr>
        <p:txBody>
          <a:bodyPr/>
          <a:lstStyle>
            <a:lvl1pPr>
              <a:defRPr sz="1200">
                <a:solidFill>
                  <a:schemeClr val="accent5"/>
                </a:solidFill>
              </a:defRPr>
            </a:lvl1pPr>
          </a:lstStyle>
          <a:p>
            <a:endParaRPr lang="en-US" dirty="0"/>
          </a:p>
        </p:txBody>
      </p:sp>
      <p:sp>
        <p:nvSpPr>
          <p:cNvPr id="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‹N›</a:t>
            </a:fld>
            <a:endParaRPr lang="en-US"/>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7664961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3C9839-AA0F-4FC0-B433-6D4C9F8DFC0C}" type="slidenum">
              <a:rPr lang="en-GB" smtClean="0"/>
              <a:t>‹N›</a:t>
            </a:fld>
            <a:endParaRPr lang="en-GB"/>
          </a:p>
        </p:txBody>
      </p:sp>
    </p:spTree>
    <p:extLst>
      <p:ext uri="{BB962C8B-B14F-4D97-AF65-F5344CB8AC3E}">
        <p14:creationId xmlns:p14="http://schemas.microsoft.com/office/powerpoint/2010/main" val="33746700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3C9839-AA0F-4FC0-B433-6D4C9F8DFC0C}" type="slidenum">
              <a:rPr lang="en-GB" smtClean="0"/>
              <a:t>‹N›</a:t>
            </a:fld>
            <a:endParaRPr lang="en-GB"/>
          </a:p>
        </p:txBody>
      </p:sp>
    </p:spTree>
    <p:extLst>
      <p:ext uri="{BB962C8B-B14F-4D97-AF65-F5344CB8AC3E}">
        <p14:creationId xmlns:p14="http://schemas.microsoft.com/office/powerpoint/2010/main" val="3045804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3C9839-AA0F-4FC0-B433-6D4C9F8DFC0C}" type="slidenum">
              <a:rPr lang="en-GB" smtClean="0"/>
              <a:t>‹N›</a:t>
            </a:fld>
            <a:endParaRPr lang="en-GB"/>
          </a:p>
        </p:txBody>
      </p:sp>
    </p:spTree>
    <p:extLst>
      <p:ext uri="{BB962C8B-B14F-4D97-AF65-F5344CB8AC3E}">
        <p14:creationId xmlns:p14="http://schemas.microsoft.com/office/powerpoint/2010/main" val="3146614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5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825625"/>
            <a:ext cx="515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3C9839-AA0F-4FC0-B433-6D4C9F8DFC0C}" type="slidenum">
              <a:rPr lang="en-GB" smtClean="0"/>
              <a:t>‹N›</a:t>
            </a:fld>
            <a:endParaRPr lang="en-GB"/>
          </a:p>
        </p:txBody>
      </p:sp>
    </p:spTree>
    <p:extLst>
      <p:ext uri="{BB962C8B-B14F-4D97-AF65-F5344CB8AC3E}">
        <p14:creationId xmlns:p14="http://schemas.microsoft.com/office/powerpoint/2010/main" val="109937722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680914" y="6492875"/>
            <a:ext cx="505272" cy="365125"/>
          </a:xfrm>
          <a:prstGeom prst="rect">
            <a:avLst/>
          </a:prstGeom>
        </p:spPr>
        <p:txBody>
          <a:bodyPr vert="horz" lIns="91440" tIns="45720" rIns="91440" bIns="45720" rtlCol="0" anchor="ctr"/>
          <a:lstStyle>
            <a:lvl1pPr algn="r">
              <a:defRPr sz="1400">
                <a:solidFill>
                  <a:schemeClr val="tx1">
                    <a:tint val="75000"/>
                  </a:schemeClr>
                </a:solidFill>
                <a:latin typeface="Montserrat" panose="00000500000000000000" pitchFamily="2" charset="0"/>
              </a:defRPr>
            </a:lvl1pPr>
          </a:lstStyle>
          <a:p>
            <a:fld id="{F7A1A58B-7BA1-7E42-8231-6D1CB1C760B1}" type="slidenum">
              <a:rPr lang="en-US" smtClean="0"/>
              <a:pPr/>
              <a:t>‹N›</a:t>
            </a:fld>
            <a:endParaRPr lang="en-US" dirty="0"/>
          </a:p>
        </p:txBody>
      </p:sp>
      <p:sp>
        <p:nvSpPr>
          <p:cNvPr id="7" name="CasellaDiTesto 6">
            <a:extLst>
              <a:ext uri="{FF2B5EF4-FFF2-40B4-BE49-F238E27FC236}">
                <a16:creationId xmlns="" xmlns:a16="http://schemas.microsoft.com/office/drawing/2014/main" id="{C967652C-2F23-494E-8D27-F9A8F9181AC3}"/>
              </a:ext>
            </a:extLst>
          </p:cNvPr>
          <p:cNvSpPr txBox="1"/>
          <p:nvPr userDrawn="1"/>
        </p:nvSpPr>
        <p:spPr>
          <a:xfrm>
            <a:off x="2390110" y="6377104"/>
            <a:ext cx="7006181" cy="307777"/>
          </a:xfrm>
          <a:prstGeom prst="rect">
            <a:avLst/>
          </a:prstGeom>
          <a:noFill/>
        </p:spPr>
        <p:txBody>
          <a:bodyPr wrap="square" rtlCol="0">
            <a:spAutoFit/>
          </a:bodyPr>
          <a:lstStyle/>
          <a:p>
            <a:pPr algn="ctr"/>
            <a:r>
              <a:rPr lang="it-IT" sz="1400" dirty="0">
                <a:solidFill>
                  <a:schemeClr val="accent5">
                    <a:lumMod val="75000"/>
                  </a:schemeClr>
                </a:solidFill>
              </a:rPr>
              <a:t>G. D’Auria_</a:t>
            </a:r>
            <a:r>
              <a:rPr lang="en-US" sz="1400" dirty="0">
                <a:solidFill>
                  <a:schemeClr val="accent5">
                    <a:lumMod val="75000"/>
                  </a:schemeClr>
                </a:solidFill>
              </a:rPr>
              <a:t>Open Steering Committee, 15-16 November, 2021 </a:t>
            </a:r>
          </a:p>
        </p:txBody>
      </p:sp>
    </p:spTree>
    <p:extLst>
      <p:ext uri="{BB962C8B-B14F-4D97-AF65-F5344CB8AC3E}">
        <p14:creationId xmlns:p14="http://schemas.microsoft.com/office/powerpoint/2010/main" val="947968824"/>
      </p:ext>
    </p:extLst>
  </p:cSld>
  <p:clrMap bg1="lt1" tx1="dk1" bg2="lt2" tx2="dk2" accent1="accent1" accent2="accent2" accent3="accent3" accent4="accent4" accent5="accent5" accent6="accent6" hlink="hlink" folHlink="folHlink"/>
  <p:sldLayoutIdLst>
    <p:sldLayoutId id="2147483704" r:id="rId1"/>
    <p:sldLayoutId id="2147483711" r:id="rId2"/>
    <p:sldLayoutId id="2147483694" r:id="rId3"/>
    <p:sldLayoutId id="2147483696" r:id="rId4"/>
    <p:sldLayoutId id="2147483699" r:id="rId5"/>
  </p:sldLayoutIdLst>
  <p:hf hdr="0"/>
  <p:txStyles>
    <p:title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3C9839-AA0F-4FC0-B433-6D4C9F8DFC0C}" type="slidenum">
              <a:rPr lang="en-GB" smtClean="0"/>
              <a:t>‹N›</a:t>
            </a:fld>
            <a:endParaRPr lang="en-GB"/>
          </a:p>
        </p:txBody>
      </p:sp>
    </p:spTree>
    <p:extLst>
      <p:ext uri="{BB962C8B-B14F-4D97-AF65-F5344CB8AC3E}">
        <p14:creationId xmlns:p14="http://schemas.microsoft.com/office/powerpoint/2010/main" val="385604113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8.emf"/></Relationships>
</file>

<file path=ppt/slides/_rels/slide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066432" y="2061925"/>
            <a:ext cx="11125568" cy="1107996"/>
          </a:xfrm>
        </p:spPr>
        <p:txBody>
          <a:bodyPr/>
          <a:lstStyle/>
          <a:p>
            <a:pPr marL="0" indent="0"/>
            <a:r>
              <a:rPr lang="en-GB" dirty="0"/>
              <a:t>IFAST WP7_</a:t>
            </a:r>
            <a:r>
              <a:rPr lang="en-US" dirty="0"/>
              <a:t>Task 7.5: </a:t>
            </a:r>
            <a:r>
              <a:rPr lang="en-US" dirty="0" err="1"/>
              <a:t>CompactLight</a:t>
            </a:r>
            <a:r>
              <a:rPr lang="en-US" dirty="0"/>
              <a:t> Prototype Accelerating Structure</a:t>
            </a:r>
            <a:endParaRPr lang="en-GB" dirty="0"/>
          </a:p>
        </p:txBody>
      </p:sp>
      <p:sp>
        <p:nvSpPr>
          <p:cNvPr id="3" name="Text Placeholder 2"/>
          <p:cNvSpPr>
            <a:spLocks noGrp="1"/>
          </p:cNvSpPr>
          <p:nvPr>
            <p:ph type="body" sz="quarter" idx="14"/>
          </p:nvPr>
        </p:nvSpPr>
        <p:spPr>
          <a:xfrm>
            <a:off x="1066432" y="4365104"/>
            <a:ext cx="7402857" cy="378210"/>
          </a:xfrm>
        </p:spPr>
        <p:txBody>
          <a:bodyPr/>
          <a:lstStyle/>
          <a:p>
            <a:r>
              <a:rPr lang="en-GB" dirty="0"/>
              <a:t>Gerardo </a:t>
            </a:r>
            <a:r>
              <a:rPr lang="en-GB" dirty="0" err="1"/>
              <a:t>D’Auria</a:t>
            </a:r>
            <a:r>
              <a:rPr lang="en-GB" dirty="0"/>
              <a:t>, </a:t>
            </a:r>
            <a:r>
              <a:rPr lang="en-GB" dirty="0" err="1"/>
              <a:t>Elettra</a:t>
            </a:r>
            <a:r>
              <a:rPr lang="en-GB" dirty="0"/>
              <a:t> - </a:t>
            </a:r>
            <a:r>
              <a:rPr lang="en-GB" dirty="0" err="1"/>
              <a:t>Sincrotrone</a:t>
            </a:r>
            <a:r>
              <a:rPr lang="en-GB" dirty="0"/>
              <a:t> Trieste</a:t>
            </a:r>
          </a:p>
        </p:txBody>
      </p:sp>
      <p:sp>
        <p:nvSpPr>
          <p:cNvPr id="4" name="Text Placeholder 3"/>
          <p:cNvSpPr>
            <a:spLocks noGrp="1"/>
          </p:cNvSpPr>
          <p:nvPr>
            <p:ph type="body" sz="quarter" idx="15"/>
          </p:nvPr>
        </p:nvSpPr>
        <p:spPr>
          <a:xfrm>
            <a:off x="1044852" y="3448051"/>
            <a:ext cx="9587651" cy="533110"/>
          </a:xfrm>
        </p:spPr>
        <p:txBody>
          <a:bodyPr/>
          <a:lstStyle/>
          <a:p>
            <a:pPr marL="0" indent="0"/>
            <a:r>
              <a:rPr lang="en-US" sz="2400" dirty="0"/>
              <a:t>I.FAST Steering Committee</a:t>
            </a:r>
            <a:r>
              <a:rPr lang="en-GB" sz="2400" dirty="0"/>
              <a:t>, 15-16 November, 2021 </a:t>
            </a:r>
          </a:p>
        </p:txBody>
      </p:sp>
    </p:spTree>
    <p:extLst>
      <p:ext uri="{BB962C8B-B14F-4D97-AF65-F5344CB8AC3E}">
        <p14:creationId xmlns:p14="http://schemas.microsoft.com/office/powerpoint/2010/main" val="39640960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11483213" y="6485831"/>
            <a:ext cx="361256" cy="365125"/>
          </a:xfrm>
        </p:spPr>
        <p:txBody>
          <a:bodyPr/>
          <a:lstStyle>
            <a:lvl1pPr>
              <a:defRPr sz="1200">
                <a:solidFill>
                  <a:schemeClr val="accent5"/>
                </a:solidFill>
              </a:defRPr>
            </a:lvl1pPr>
          </a:lstStyle>
          <a:p>
            <a:fld id="{F7A1A58B-7BA1-7E42-8231-6D1CB1C760B1}" type="slidenum">
              <a:rPr lang="en-US" smtClean="0"/>
              <a:pPr/>
              <a:t>10</a:t>
            </a:fld>
            <a:endParaRPr lang="en-US" dirty="0"/>
          </a:p>
        </p:txBody>
      </p:sp>
      <p:graphicFrame>
        <p:nvGraphicFramePr>
          <p:cNvPr id="9" name="Tabella 8">
            <a:extLst>
              <a:ext uri="{FF2B5EF4-FFF2-40B4-BE49-F238E27FC236}">
                <a16:creationId xmlns="" xmlns:a16="http://schemas.microsoft.com/office/drawing/2014/main" id="{EEFA8B08-0E0A-46A5-8F8C-20CB90263399}"/>
              </a:ext>
            </a:extLst>
          </p:cNvPr>
          <p:cNvGraphicFramePr>
            <a:graphicFrameLocks noGrp="1"/>
          </p:cNvGraphicFramePr>
          <p:nvPr>
            <p:extLst>
              <p:ext uri="{D42A27DB-BD31-4B8C-83A1-F6EECF244321}">
                <p14:modId xmlns:p14="http://schemas.microsoft.com/office/powerpoint/2010/main" val="3823720526"/>
              </p:ext>
            </p:extLst>
          </p:nvPr>
        </p:nvGraphicFramePr>
        <p:xfrm>
          <a:off x="1643698" y="859112"/>
          <a:ext cx="9937101" cy="5183583"/>
        </p:xfrm>
        <a:graphic>
          <a:graphicData uri="http://schemas.openxmlformats.org/drawingml/2006/table">
            <a:tbl>
              <a:tblPr/>
              <a:tblGrid>
                <a:gridCol w="275266">
                  <a:extLst>
                    <a:ext uri="{9D8B030D-6E8A-4147-A177-3AD203B41FA5}">
                      <a16:colId xmlns="" xmlns:a16="http://schemas.microsoft.com/office/drawing/2014/main" val="1165977214"/>
                    </a:ext>
                  </a:extLst>
                </a:gridCol>
                <a:gridCol w="3736962">
                  <a:extLst>
                    <a:ext uri="{9D8B030D-6E8A-4147-A177-3AD203B41FA5}">
                      <a16:colId xmlns="" xmlns:a16="http://schemas.microsoft.com/office/drawing/2014/main" val="2264009112"/>
                    </a:ext>
                  </a:extLst>
                </a:gridCol>
                <a:gridCol w="34182">
                  <a:extLst>
                    <a:ext uri="{9D8B030D-6E8A-4147-A177-3AD203B41FA5}">
                      <a16:colId xmlns="" xmlns:a16="http://schemas.microsoft.com/office/drawing/2014/main" val="1213743987"/>
                    </a:ext>
                  </a:extLst>
                </a:gridCol>
                <a:gridCol w="137633">
                  <a:extLst>
                    <a:ext uri="{9D8B030D-6E8A-4147-A177-3AD203B41FA5}">
                      <a16:colId xmlns="" xmlns:a16="http://schemas.microsoft.com/office/drawing/2014/main" val="228236183"/>
                    </a:ext>
                  </a:extLst>
                </a:gridCol>
                <a:gridCol w="137633">
                  <a:extLst>
                    <a:ext uri="{9D8B030D-6E8A-4147-A177-3AD203B41FA5}">
                      <a16:colId xmlns="" xmlns:a16="http://schemas.microsoft.com/office/drawing/2014/main" val="2226930706"/>
                    </a:ext>
                  </a:extLst>
                </a:gridCol>
                <a:gridCol w="137633">
                  <a:extLst>
                    <a:ext uri="{9D8B030D-6E8A-4147-A177-3AD203B41FA5}">
                      <a16:colId xmlns="" xmlns:a16="http://schemas.microsoft.com/office/drawing/2014/main" val="2308510"/>
                    </a:ext>
                  </a:extLst>
                </a:gridCol>
                <a:gridCol w="137633">
                  <a:extLst>
                    <a:ext uri="{9D8B030D-6E8A-4147-A177-3AD203B41FA5}">
                      <a16:colId xmlns="" xmlns:a16="http://schemas.microsoft.com/office/drawing/2014/main" val="835469589"/>
                    </a:ext>
                  </a:extLst>
                </a:gridCol>
                <a:gridCol w="137633">
                  <a:extLst>
                    <a:ext uri="{9D8B030D-6E8A-4147-A177-3AD203B41FA5}">
                      <a16:colId xmlns="" xmlns:a16="http://schemas.microsoft.com/office/drawing/2014/main" val="557277418"/>
                    </a:ext>
                  </a:extLst>
                </a:gridCol>
                <a:gridCol w="137633">
                  <a:extLst>
                    <a:ext uri="{9D8B030D-6E8A-4147-A177-3AD203B41FA5}">
                      <a16:colId xmlns="" xmlns:a16="http://schemas.microsoft.com/office/drawing/2014/main" val="1284137483"/>
                    </a:ext>
                  </a:extLst>
                </a:gridCol>
                <a:gridCol w="137633">
                  <a:extLst>
                    <a:ext uri="{9D8B030D-6E8A-4147-A177-3AD203B41FA5}">
                      <a16:colId xmlns="" xmlns:a16="http://schemas.microsoft.com/office/drawing/2014/main" val="1277483431"/>
                    </a:ext>
                  </a:extLst>
                </a:gridCol>
                <a:gridCol w="137633">
                  <a:extLst>
                    <a:ext uri="{9D8B030D-6E8A-4147-A177-3AD203B41FA5}">
                      <a16:colId xmlns="" xmlns:a16="http://schemas.microsoft.com/office/drawing/2014/main" val="3127571653"/>
                    </a:ext>
                  </a:extLst>
                </a:gridCol>
                <a:gridCol w="137633">
                  <a:extLst>
                    <a:ext uri="{9D8B030D-6E8A-4147-A177-3AD203B41FA5}">
                      <a16:colId xmlns="" xmlns:a16="http://schemas.microsoft.com/office/drawing/2014/main" val="2275145596"/>
                    </a:ext>
                  </a:extLst>
                </a:gridCol>
                <a:gridCol w="137633">
                  <a:extLst>
                    <a:ext uri="{9D8B030D-6E8A-4147-A177-3AD203B41FA5}">
                      <a16:colId xmlns="" xmlns:a16="http://schemas.microsoft.com/office/drawing/2014/main" val="2737340138"/>
                    </a:ext>
                  </a:extLst>
                </a:gridCol>
                <a:gridCol w="137633">
                  <a:extLst>
                    <a:ext uri="{9D8B030D-6E8A-4147-A177-3AD203B41FA5}">
                      <a16:colId xmlns="" xmlns:a16="http://schemas.microsoft.com/office/drawing/2014/main" val="3738933010"/>
                    </a:ext>
                  </a:extLst>
                </a:gridCol>
                <a:gridCol w="137633">
                  <a:extLst>
                    <a:ext uri="{9D8B030D-6E8A-4147-A177-3AD203B41FA5}">
                      <a16:colId xmlns="" xmlns:a16="http://schemas.microsoft.com/office/drawing/2014/main" val="1297621873"/>
                    </a:ext>
                  </a:extLst>
                </a:gridCol>
                <a:gridCol w="137633">
                  <a:extLst>
                    <a:ext uri="{9D8B030D-6E8A-4147-A177-3AD203B41FA5}">
                      <a16:colId xmlns="" xmlns:a16="http://schemas.microsoft.com/office/drawing/2014/main" val="890851745"/>
                    </a:ext>
                  </a:extLst>
                </a:gridCol>
                <a:gridCol w="137633">
                  <a:extLst>
                    <a:ext uri="{9D8B030D-6E8A-4147-A177-3AD203B41FA5}">
                      <a16:colId xmlns="" xmlns:a16="http://schemas.microsoft.com/office/drawing/2014/main" val="515862585"/>
                    </a:ext>
                  </a:extLst>
                </a:gridCol>
                <a:gridCol w="137633">
                  <a:extLst>
                    <a:ext uri="{9D8B030D-6E8A-4147-A177-3AD203B41FA5}">
                      <a16:colId xmlns="" xmlns:a16="http://schemas.microsoft.com/office/drawing/2014/main" val="186194766"/>
                    </a:ext>
                  </a:extLst>
                </a:gridCol>
                <a:gridCol w="137633">
                  <a:extLst>
                    <a:ext uri="{9D8B030D-6E8A-4147-A177-3AD203B41FA5}">
                      <a16:colId xmlns="" xmlns:a16="http://schemas.microsoft.com/office/drawing/2014/main" val="509123608"/>
                    </a:ext>
                  </a:extLst>
                </a:gridCol>
                <a:gridCol w="137633">
                  <a:extLst>
                    <a:ext uri="{9D8B030D-6E8A-4147-A177-3AD203B41FA5}">
                      <a16:colId xmlns="" xmlns:a16="http://schemas.microsoft.com/office/drawing/2014/main" val="2477357362"/>
                    </a:ext>
                  </a:extLst>
                </a:gridCol>
                <a:gridCol w="137633">
                  <a:extLst>
                    <a:ext uri="{9D8B030D-6E8A-4147-A177-3AD203B41FA5}">
                      <a16:colId xmlns="" xmlns:a16="http://schemas.microsoft.com/office/drawing/2014/main" val="2165185201"/>
                    </a:ext>
                  </a:extLst>
                </a:gridCol>
                <a:gridCol w="137633">
                  <a:extLst>
                    <a:ext uri="{9D8B030D-6E8A-4147-A177-3AD203B41FA5}">
                      <a16:colId xmlns="" xmlns:a16="http://schemas.microsoft.com/office/drawing/2014/main" val="542599829"/>
                    </a:ext>
                  </a:extLst>
                </a:gridCol>
                <a:gridCol w="137633">
                  <a:extLst>
                    <a:ext uri="{9D8B030D-6E8A-4147-A177-3AD203B41FA5}">
                      <a16:colId xmlns="" xmlns:a16="http://schemas.microsoft.com/office/drawing/2014/main" val="965743685"/>
                    </a:ext>
                  </a:extLst>
                </a:gridCol>
                <a:gridCol w="137633">
                  <a:extLst>
                    <a:ext uri="{9D8B030D-6E8A-4147-A177-3AD203B41FA5}">
                      <a16:colId xmlns="" xmlns:a16="http://schemas.microsoft.com/office/drawing/2014/main" val="3239657777"/>
                    </a:ext>
                  </a:extLst>
                </a:gridCol>
                <a:gridCol w="137633">
                  <a:extLst>
                    <a:ext uri="{9D8B030D-6E8A-4147-A177-3AD203B41FA5}">
                      <a16:colId xmlns="" xmlns:a16="http://schemas.microsoft.com/office/drawing/2014/main" val="2685089607"/>
                    </a:ext>
                  </a:extLst>
                </a:gridCol>
                <a:gridCol w="137633">
                  <a:extLst>
                    <a:ext uri="{9D8B030D-6E8A-4147-A177-3AD203B41FA5}">
                      <a16:colId xmlns="" xmlns:a16="http://schemas.microsoft.com/office/drawing/2014/main" val="2057759568"/>
                    </a:ext>
                  </a:extLst>
                </a:gridCol>
                <a:gridCol w="137633">
                  <a:extLst>
                    <a:ext uri="{9D8B030D-6E8A-4147-A177-3AD203B41FA5}">
                      <a16:colId xmlns="" xmlns:a16="http://schemas.microsoft.com/office/drawing/2014/main" val="761148327"/>
                    </a:ext>
                  </a:extLst>
                </a:gridCol>
                <a:gridCol w="137633">
                  <a:extLst>
                    <a:ext uri="{9D8B030D-6E8A-4147-A177-3AD203B41FA5}">
                      <a16:colId xmlns="" xmlns:a16="http://schemas.microsoft.com/office/drawing/2014/main" val="264973282"/>
                    </a:ext>
                  </a:extLst>
                </a:gridCol>
                <a:gridCol w="137633">
                  <a:extLst>
                    <a:ext uri="{9D8B030D-6E8A-4147-A177-3AD203B41FA5}">
                      <a16:colId xmlns="" xmlns:a16="http://schemas.microsoft.com/office/drawing/2014/main" val="1872393708"/>
                    </a:ext>
                  </a:extLst>
                </a:gridCol>
                <a:gridCol w="137633">
                  <a:extLst>
                    <a:ext uri="{9D8B030D-6E8A-4147-A177-3AD203B41FA5}">
                      <a16:colId xmlns="" xmlns:a16="http://schemas.microsoft.com/office/drawing/2014/main" val="799046515"/>
                    </a:ext>
                  </a:extLst>
                </a:gridCol>
                <a:gridCol w="137633">
                  <a:extLst>
                    <a:ext uri="{9D8B030D-6E8A-4147-A177-3AD203B41FA5}">
                      <a16:colId xmlns="" xmlns:a16="http://schemas.microsoft.com/office/drawing/2014/main" val="4048418252"/>
                    </a:ext>
                  </a:extLst>
                </a:gridCol>
                <a:gridCol w="137633">
                  <a:extLst>
                    <a:ext uri="{9D8B030D-6E8A-4147-A177-3AD203B41FA5}">
                      <a16:colId xmlns="" xmlns:a16="http://schemas.microsoft.com/office/drawing/2014/main" val="1323804455"/>
                    </a:ext>
                  </a:extLst>
                </a:gridCol>
                <a:gridCol w="137633">
                  <a:extLst>
                    <a:ext uri="{9D8B030D-6E8A-4147-A177-3AD203B41FA5}">
                      <a16:colId xmlns="" xmlns:a16="http://schemas.microsoft.com/office/drawing/2014/main" val="4142806916"/>
                    </a:ext>
                  </a:extLst>
                </a:gridCol>
                <a:gridCol w="137633">
                  <a:extLst>
                    <a:ext uri="{9D8B030D-6E8A-4147-A177-3AD203B41FA5}">
                      <a16:colId xmlns="" xmlns:a16="http://schemas.microsoft.com/office/drawing/2014/main" val="1045809911"/>
                    </a:ext>
                  </a:extLst>
                </a:gridCol>
                <a:gridCol w="137633">
                  <a:extLst>
                    <a:ext uri="{9D8B030D-6E8A-4147-A177-3AD203B41FA5}">
                      <a16:colId xmlns="" xmlns:a16="http://schemas.microsoft.com/office/drawing/2014/main" val="767190179"/>
                    </a:ext>
                  </a:extLst>
                </a:gridCol>
                <a:gridCol w="137633">
                  <a:extLst>
                    <a:ext uri="{9D8B030D-6E8A-4147-A177-3AD203B41FA5}">
                      <a16:colId xmlns="" xmlns:a16="http://schemas.microsoft.com/office/drawing/2014/main" val="3477870342"/>
                    </a:ext>
                  </a:extLst>
                </a:gridCol>
                <a:gridCol w="137633">
                  <a:extLst>
                    <a:ext uri="{9D8B030D-6E8A-4147-A177-3AD203B41FA5}">
                      <a16:colId xmlns="" xmlns:a16="http://schemas.microsoft.com/office/drawing/2014/main" val="1110050462"/>
                    </a:ext>
                  </a:extLst>
                </a:gridCol>
                <a:gridCol w="137633">
                  <a:extLst>
                    <a:ext uri="{9D8B030D-6E8A-4147-A177-3AD203B41FA5}">
                      <a16:colId xmlns="" xmlns:a16="http://schemas.microsoft.com/office/drawing/2014/main" val="4259183958"/>
                    </a:ext>
                  </a:extLst>
                </a:gridCol>
                <a:gridCol w="134192">
                  <a:extLst>
                    <a:ext uri="{9D8B030D-6E8A-4147-A177-3AD203B41FA5}">
                      <a16:colId xmlns="" xmlns:a16="http://schemas.microsoft.com/office/drawing/2014/main" val="3693517767"/>
                    </a:ext>
                  </a:extLst>
                </a:gridCol>
                <a:gridCol w="134192">
                  <a:extLst>
                    <a:ext uri="{9D8B030D-6E8A-4147-A177-3AD203B41FA5}">
                      <a16:colId xmlns="" xmlns:a16="http://schemas.microsoft.com/office/drawing/2014/main" val="2686380085"/>
                    </a:ext>
                  </a:extLst>
                </a:gridCol>
                <a:gridCol w="134192">
                  <a:extLst>
                    <a:ext uri="{9D8B030D-6E8A-4147-A177-3AD203B41FA5}">
                      <a16:colId xmlns="" xmlns:a16="http://schemas.microsoft.com/office/drawing/2014/main" val="3030995245"/>
                    </a:ext>
                  </a:extLst>
                </a:gridCol>
                <a:gridCol w="134192">
                  <a:extLst>
                    <a:ext uri="{9D8B030D-6E8A-4147-A177-3AD203B41FA5}">
                      <a16:colId xmlns="" xmlns:a16="http://schemas.microsoft.com/office/drawing/2014/main" val="494498874"/>
                    </a:ext>
                  </a:extLst>
                </a:gridCol>
                <a:gridCol w="134192">
                  <a:extLst>
                    <a:ext uri="{9D8B030D-6E8A-4147-A177-3AD203B41FA5}">
                      <a16:colId xmlns="" xmlns:a16="http://schemas.microsoft.com/office/drawing/2014/main" val="1838641826"/>
                    </a:ext>
                  </a:extLst>
                </a:gridCol>
                <a:gridCol w="134192">
                  <a:extLst>
                    <a:ext uri="{9D8B030D-6E8A-4147-A177-3AD203B41FA5}">
                      <a16:colId xmlns="" xmlns:a16="http://schemas.microsoft.com/office/drawing/2014/main" val="2272635104"/>
                    </a:ext>
                  </a:extLst>
                </a:gridCol>
                <a:gridCol w="134192">
                  <a:extLst>
                    <a:ext uri="{9D8B030D-6E8A-4147-A177-3AD203B41FA5}">
                      <a16:colId xmlns="" xmlns:a16="http://schemas.microsoft.com/office/drawing/2014/main" val="73723073"/>
                    </a:ext>
                  </a:extLst>
                </a:gridCol>
                <a:gridCol w="134192">
                  <a:extLst>
                    <a:ext uri="{9D8B030D-6E8A-4147-A177-3AD203B41FA5}">
                      <a16:colId xmlns="" xmlns:a16="http://schemas.microsoft.com/office/drawing/2014/main" val="3600411866"/>
                    </a:ext>
                  </a:extLst>
                </a:gridCol>
              </a:tblGrid>
              <a:tr h="175260">
                <a:tc gridSpan="2">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it-IT"/>
                    </a:p>
                  </a:txBody>
                  <a:tcPr/>
                </a:tc>
                <a:tc gridSpan="8">
                  <a:txBody>
                    <a:bodyPr/>
                    <a:lstStyle/>
                    <a:p>
                      <a:pPr algn="ctr" fontAlgn="ctr"/>
                      <a:r>
                        <a:rPr lang="it-IT" sz="900" b="1" i="0" u="none" strike="noStrike">
                          <a:solidFill>
                            <a:srgbClr val="000000"/>
                          </a:solidFill>
                          <a:effectLst/>
                          <a:latin typeface="Calibri" panose="020F0502020204030204" pitchFamily="34" charset="0"/>
                        </a:rPr>
                        <a:t>2021</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gridSpan="12">
                  <a:txBody>
                    <a:bodyPr/>
                    <a:lstStyle/>
                    <a:p>
                      <a:pPr algn="ctr" fontAlgn="ctr"/>
                      <a:r>
                        <a:rPr lang="it-IT" sz="900" b="1" i="0" u="none" strike="noStrike">
                          <a:solidFill>
                            <a:srgbClr val="000000"/>
                          </a:solidFill>
                          <a:effectLst/>
                          <a:latin typeface="Calibri" panose="020F0502020204030204" pitchFamily="34" charset="0"/>
                        </a:rPr>
                        <a:t>2022</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gridSpan="12">
                  <a:txBody>
                    <a:bodyPr/>
                    <a:lstStyle/>
                    <a:p>
                      <a:pPr algn="ctr" fontAlgn="ctr"/>
                      <a:r>
                        <a:rPr lang="it-IT" sz="900" b="1" i="0" u="none" strike="noStrike">
                          <a:solidFill>
                            <a:srgbClr val="000000"/>
                          </a:solidFill>
                          <a:effectLst/>
                          <a:latin typeface="Calibri" panose="020F0502020204030204" pitchFamily="34" charset="0"/>
                        </a:rPr>
                        <a:t>2023</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gridSpan="4">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12700" cap="flat" cmpd="sng" algn="ctr">
                      <a:solidFill>
                        <a:srgbClr val="C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DDD"/>
                    </a:solidFill>
                  </a:tcPr>
                </a:tc>
                <a:tc hMerge="1">
                  <a:txBody>
                    <a:bodyPr/>
                    <a:lstStyle/>
                    <a:p>
                      <a:endParaRPr lang="it-IT"/>
                    </a:p>
                  </a:txBody>
                  <a:tcPr/>
                </a:tc>
                <a:tc hMerge="1">
                  <a:txBody>
                    <a:bodyPr/>
                    <a:lstStyle/>
                    <a:p>
                      <a:endParaRPr lang="it-IT"/>
                    </a:p>
                  </a:txBody>
                  <a:tcPr/>
                </a:tc>
                <a:tc hMerge="1">
                  <a:txBody>
                    <a:bodyPr/>
                    <a:lstStyle/>
                    <a:p>
                      <a:endParaRPr lang="it-IT"/>
                    </a:p>
                  </a:txBody>
                  <a:tcPr/>
                </a:tc>
                <a:tc gridSpan="8">
                  <a:txBody>
                    <a:bodyPr/>
                    <a:lstStyle/>
                    <a:p>
                      <a:pPr algn="l" fontAlgn="ctr"/>
                      <a:r>
                        <a:rPr lang="it-IT" sz="900" b="1" i="0" u="none" strike="noStrike">
                          <a:solidFill>
                            <a:srgbClr val="000000"/>
                          </a:solidFill>
                          <a:effectLst/>
                          <a:latin typeface="Calibri" panose="020F0502020204030204" pitchFamily="34" charset="0"/>
                        </a:rPr>
                        <a:t>2024</a:t>
                      </a:r>
                    </a:p>
                  </a:txBody>
                  <a:tcPr marL="4391" marR="4391" marT="4391" marB="0" anchor="ctr">
                    <a:lnL w="12700" cap="flat" cmpd="sng" algn="ctr">
                      <a:solidFill>
                        <a:srgbClr val="C00000"/>
                      </a:solidFill>
                      <a:prstDash val="dash"/>
                      <a:round/>
                      <a:headEnd type="none" w="med" len="med"/>
                      <a:tailEnd type="none" w="med" len="med"/>
                    </a:lnL>
                    <a:lnR w="12700" cap="flat" cmpd="sng" algn="ctr">
                      <a:solidFill>
                        <a:srgbClr val="C00000"/>
                      </a:solidFill>
                      <a:prstDash val="dash"/>
                      <a:round/>
                      <a:headEnd type="none" w="med" len="med"/>
                      <a:tailEnd type="none" w="med" len="med"/>
                    </a:lnR>
                    <a:lnT w="12700" cap="flat" cmpd="sng" algn="ctr">
                      <a:solidFill>
                        <a:srgbClr val="C00000"/>
                      </a:solidFill>
                      <a:prstDash val="dash"/>
                      <a:round/>
                      <a:headEnd type="none" w="med" len="med"/>
                      <a:tailEnd type="none" w="med" len="med"/>
                    </a:lnT>
                    <a:lnB w="6350" cap="flat" cmpd="sng" algn="ctr">
                      <a:solidFill>
                        <a:srgbClr val="C00000"/>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 xmlns:a16="http://schemas.microsoft.com/office/drawing/2014/main" val="2362040715"/>
                  </a:ext>
                </a:extLst>
              </a:tr>
              <a:tr h="118559">
                <a:tc rowSpan="2">
                  <a:txBody>
                    <a:bodyPr/>
                    <a:lstStyle/>
                    <a:p>
                      <a:pPr algn="ctr" fontAlgn="ctr"/>
                      <a:r>
                        <a:rPr lang="it-IT" sz="1200" b="1" i="0" u="none" strike="noStrike">
                          <a:solidFill>
                            <a:srgbClr val="000000"/>
                          </a:solidFill>
                          <a:effectLst/>
                          <a:latin typeface="+mn-lt"/>
                        </a:rPr>
                        <a:t>#</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it-IT" sz="1200" b="1" i="0" u="none" strike="noStrike">
                          <a:solidFill>
                            <a:srgbClr val="000000"/>
                          </a:solidFill>
                          <a:effectLst/>
                          <a:latin typeface="+mn-lt"/>
                        </a:rPr>
                        <a:t>Activity</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600" b="1" i="0" u="none" strike="noStrike">
                          <a:solidFill>
                            <a:srgbClr val="000000"/>
                          </a:solidFill>
                          <a:effectLst/>
                          <a:latin typeface="Calibri" panose="020F0502020204030204" pitchFamily="34" charset="0"/>
                        </a:rPr>
                        <a:t>1</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2</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3</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4</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5</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6</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7</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8</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9</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10</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11</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12</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13</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14</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15</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16</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17</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18</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19</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20</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21</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22</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23</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24</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25</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26</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27</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28</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29</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30</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31</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32</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33</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DDD"/>
                    </a:solidFill>
                  </a:tcPr>
                </a:tc>
                <a:tc>
                  <a:txBody>
                    <a:bodyPr/>
                    <a:lstStyle/>
                    <a:p>
                      <a:pPr algn="ctr" fontAlgn="ctr"/>
                      <a:r>
                        <a:rPr lang="it-IT" sz="600" b="1" i="0" u="none" strike="noStrike">
                          <a:solidFill>
                            <a:srgbClr val="000000"/>
                          </a:solidFill>
                          <a:effectLst/>
                          <a:latin typeface="Calibri" panose="020F0502020204030204" pitchFamily="34" charset="0"/>
                        </a:rPr>
                        <a:t>34</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DDD"/>
                    </a:solidFill>
                  </a:tcPr>
                </a:tc>
                <a:tc>
                  <a:txBody>
                    <a:bodyPr/>
                    <a:lstStyle/>
                    <a:p>
                      <a:pPr algn="ctr" fontAlgn="ctr"/>
                      <a:r>
                        <a:rPr lang="it-IT" sz="600" b="1" i="0" u="none" strike="noStrike">
                          <a:solidFill>
                            <a:srgbClr val="000000"/>
                          </a:solidFill>
                          <a:effectLst/>
                          <a:latin typeface="Calibri" panose="020F0502020204030204" pitchFamily="34" charset="0"/>
                        </a:rPr>
                        <a:t>35</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DDD"/>
                    </a:solidFill>
                  </a:tcPr>
                </a:tc>
                <a:tc>
                  <a:txBody>
                    <a:bodyPr/>
                    <a:lstStyle/>
                    <a:p>
                      <a:pPr algn="ctr" fontAlgn="ctr"/>
                      <a:r>
                        <a:rPr lang="it-IT" sz="600" b="1" i="0" u="none" strike="noStrike">
                          <a:solidFill>
                            <a:srgbClr val="000000"/>
                          </a:solidFill>
                          <a:effectLst/>
                          <a:latin typeface="Calibri" panose="020F0502020204030204" pitchFamily="34" charset="0"/>
                        </a:rPr>
                        <a:t>36</a:t>
                      </a:r>
                    </a:p>
                  </a:txBody>
                  <a:tcPr marL="4391" marR="4391" marT="4391" marB="0" anchor="ctr">
                    <a:lnL>
                      <a:noFill/>
                    </a:lnL>
                    <a:lnR w="12700" cap="flat" cmpd="sng" algn="ctr">
                      <a:solidFill>
                        <a:srgbClr val="C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DDD"/>
                    </a:solidFill>
                  </a:tcPr>
                </a:tc>
                <a:tc>
                  <a:txBody>
                    <a:bodyPr/>
                    <a:lstStyle/>
                    <a:p>
                      <a:pPr algn="ctr" fontAlgn="ctr"/>
                      <a:r>
                        <a:rPr lang="it-IT" sz="600" b="0" i="0" u="none" strike="noStrike" dirty="0">
                          <a:solidFill>
                            <a:srgbClr val="C00000"/>
                          </a:solidFill>
                          <a:effectLst/>
                          <a:latin typeface="Calibri" panose="020F0502020204030204" pitchFamily="34" charset="0"/>
                        </a:rPr>
                        <a:t>37</a:t>
                      </a:r>
                    </a:p>
                  </a:txBody>
                  <a:tcPr marL="4391" marR="4391" marT="4391" marB="0" anchor="ctr">
                    <a:lnL w="12700" cap="flat" cmpd="sng" algn="ctr">
                      <a:solidFill>
                        <a:srgbClr val="C00000"/>
                      </a:solidFill>
                      <a:prstDash val="dash"/>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ctr" fontAlgn="ctr"/>
                      <a:r>
                        <a:rPr lang="it-IT" sz="600" b="0" i="0" u="none" strike="noStrike">
                          <a:solidFill>
                            <a:srgbClr val="C00000"/>
                          </a:solidFill>
                          <a:effectLst/>
                          <a:latin typeface="Calibri" panose="020F0502020204030204" pitchFamily="34" charset="0"/>
                        </a:rPr>
                        <a:t>38</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ctr" fontAlgn="ctr"/>
                      <a:r>
                        <a:rPr lang="it-IT" sz="600" b="0" i="0" u="none" strike="noStrike">
                          <a:solidFill>
                            <a:srgbClr val="C00000"/>
                          </a:solidFill>
                          <a:effectLst/>
                          <a:latin typeface="Calibri" panose="020F0502020204030204" pitchFamily="34" charset="0"/>
                        </a:rPr>
                        <a:t>39</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ctr" fontAlgn="ctr"/>
                      <a:r>
                        <a:rPr lang="it-IT" sz="600" b="0" i="0" u="none" strike="noStrike" dirty="0">
                          <a:solidFill>
                            <a:srgbClr val="C00000"/>
                          </a:solidFill>
                          <a:effectLst/>
                          <a:latin typeface="Calibri" panose="020F0502020204030204" pitchFamily="34" charset="0"/>
                        </a:rPr>
                        <a:t>40</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ctr" fontAlgn="ctr"/>
                      <a:r>
                        <a:rPr lang="it-IT" sz="600" b="0" i="0" u="none" strike="noStrike" dirty="0">
                          <a:solidFill>
                            <a:srgbClr val="C00000"/>
                          </a:solidFill>
                          <a:effectLst/>
                          <a:latin typeface="Calibri" panose="020F0502020204030204" pitchFamily="34" charset="0"/>
                        </a:rPr>
                        <a:t>41</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ctr" fontAlgn="ctr"/>
                      <a:r>
                        <a:rPr lang="it-IT" sz="600" b="0" i="0" u="none" strike="noStrike" dirty="0">
                          <a:solidFill>
                            <a:srgbClr val="C00000"/>
                          </a:solidFill>
                          <a:effectLst/>
                          <a:latin typeface="Calibri" panose="020F0502020204030204" pitchFamily="34" charset="0"/>
                        </a:rPr>
                        <a:t>42</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ctr" fontAlgn="ctr"/>
                      <a:r>
                        <a:rPr lang="it-IT" sz="600" b="0" i="0" u="none" strike="noStrike">
                          <a:solidFill>
                            <a:srgbClr val="C00000"/>
                          </a:solidFill>
                          <a:effectLst/>
                          <a:latin typeface="Calibri" panose="020F0502020204030204" pitchFamily="34" charset="0"/>
                        </a:rPr>
                        <a:t>43</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ctr" fontAlgn="ctr"/>
                      <a:r>
                        <a:rPr lang="it-IT" sz="600" b="0" i="0" u="none" strike="noStrike">
                          <a:solidFill>
                            <a:srgbClr val="C00000"/>
                          </a:solidFill>
                          <a:effectLst/>
                          <a:latin typeface="Calibri" panose="020F0502020204030204" pitchFamily="34" charset="0"/>
                        </a:rPr>
                        <a:t>44</a:t>
                      </a:r>
                    </a:p>
                  </a:txBody>
                  <a:tcPr marL="4391" marR="4391" marT="4391" marB="0" anchor="ctr">
                    <a:lnL w="6350" cap="flat" cmpd="sng" algn="ctr">
                      <a:solidFill>
                        <a:srgbClr val="C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dot"/>
                      <a:round/>
                      <a:headEnd type="none" w="med" len="med"/>
                      <a:tailEnd type="none" w="med" len="med"/>
                    </a:lnB>
                  </a:tcPr>
                </a:tc>
                <a:extLst>
                  <a:ext uri="{0D108BD9-81ED-4DB2-BD59-A6C34878D82A}">
                    <a16:rowId xmlns="" xmlns:a16="http://schemas.microsoft.com/office/drawing/2014/main" val="2372127452"/>
                  </a:ext>
                </a:extLst>
              </a:tr>
              <a:tr h="112502">
                <a:tc vMerge="1">
                  <a:txBody>
                    <a:bodyPr/>
                    <a:lstStyle/>
                    <a:p>
                      <a:endParaRPr lang="it-IT"/>
                    </a:p>
                  </a:txBody>
                  <a:tcPr/>
                </a:tc>
                <a:tc vMerge="1">
                  <a:txBody>
                    <a:bodyPr/>
                    <a:lstStyle/>
                    <a:p>
                      <a:endParaRPr lang="it-IT"/>
                    </a:p>
                  </a:txBody>
                  <a:tcPr/>
                </a:tc>
                <a:tc>
                  <a:txBody>
                    <a:bodyPr/>
                    <a:lstStyle/>
                    <a:p>
                      <a:pPr algn="ctr" fontAlgn="ctr"/>
                      <a:r>
                        <a:rPr lang="it-IT" sz="600" b="1" i="0" u="none" strike="noStrike">
                          <a:solidFill>
                            <a:srgbClr val="000000"/>
                          </a:solidFill>
                          <a:effectLst/>
                          <a:latin typeface="Calibri" panose="020F0502020204030204" pitchFamily="34" charset="0"/>
                        </a:rPr>
                        <a:t>M</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J</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J</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A</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S</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O</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N</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D</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J</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F</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M</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A</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M</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J</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J</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A</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S</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O</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N</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D</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J</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F</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M</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A</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M</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J</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J</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A</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S</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O</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N</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D</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J</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DDD"/>
                    </a:solidFill>
                  </a:tcPr>
                </a:tc>
                <a:tc>
                  <a:txBody>
                    <a:bodyPr/>
                    <a:lstStyle/>
                    <a:p>
                      <a:pPr algn="ctr" fontAlgn="ctr"/>
                      <a:r>
                        <a:rPr lang="it-IT" sz="600" b="1" i="0" u="none" strike="noStrike">
                          <a:solidFill>
                            <a:srgbClr val="000000"/>
                          </a:solidFill>
                          <a:effectLst/>
                          <a:latin typeface="Calibri" panose="020F0502020204030204" pitchFamily="34" charset="0"/>
                        </a:rPr>
                        <a:t>F</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DDD"/>
                    </a:solidFill>
                  </a:tcPr>
                </a:tc>
                <a:tc>
                  <a:txBody>
                    <a:bodyPr/>
                    <a:lstStyle/>
                    <a:p>
                      <a:pPr algn="ctr" fontAlgn="ctr"/>
                      <a:r>
                        <a:rPr lang="it-IT" sz="600" b="1" i="0" u="none" strike="noStrike">
                          <a:solidFill>
                            <a:srgbClr val="000000"/>
                          </a:solidFill>
                          <a:effectLst/>
                          <a:latin typeface="Calibri" panose="020F0502020204030204" pitchFamily="34" charset="0"/>
                        </a:rPr>
                        <a:t>M</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DDD"/>
                    </a:solidFill>
                  </a:tcPr>
                </a:tc>
                <a:tc>
                  <a:txBody>
                    <a:bodyPr/>
                    <a:lstStyle/>
                    <a:p>
                      <a:pPr algn="ctr" fontAlgn="ctr"/>
                      <a:r>
                        <a:rPr lang="it-IT" sz="600" b="1" i="0" u="none" strike="noStrike">
                          <a:solidFill>
                            <a:srgbClr val="000000"/>
                          </a:solidFill>
                          <a:effectLst/>
                          <a:latin typeface="Calibri" panose="020F0502020204030204" pitchFamily="34" charset="0"/>
                        </a:rPr>
                        <a:t>A</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DDD"/>
                    </a:solidFill>
                  </a:tcPr>
                </a:tc>
                <a:tc>
                  <a:txBody>
                    <a:bodyPr/>
                    <a:lstStyle/>
                    <a:p>
                      <a:pPr algn="ctr" fontAlgn="ctr"/>
                      <a:r>
                        <a:rPr lang="it-IT" sz="600" b="1" i="0" u="none" strike="noStrike">
                          <a:solidFill>
                            <a:srgbClr val="C00000"/>
                          </a:solidFill>
                          <a:effectLst/>
                          <a:latin typeface="Calibri" panose="020F0502020204030204" pitchFamily="34" charset="0"/>
                        </a:rPr>
                        <a:t>M</a:t>
                      </a:r>
                    </a:p>
                  </a:txBody>
                  <a:tcPr marL="4391" marR="4391" marT="4391" marB="0" anchor="ctr">
                    <a:lnL w="12700" cap="flat" cmpd="sng" algn="ctr">
                      <a:solidFill>
                        <a:srgbClr val="C00000"/>
                      </a:solidFill>
                      <a:prstDash val="dash"/>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solid"/>
                      <a:round/>
                      <a:headEnd type="none" w="med" len="med"/>
                      <a:tailEnd type="none" w="med" len="med"/>
                    </a:lnB>
                  </a:tcPr>
                </a:tc>
                <a:tc>
                  <a:txBody>
                    <a:bodyPr/>
                    <a:lstStyle/>
                    <a:p>
                      <a:pPr algn="ctr" fontAlgn="ctr"/>
                      <a:r>
                        <a:rPr lang="it-IT" sz="600" b="1" i="0" u="none" strike="noStrike">
                          <a:solidFill>
                            <a:srgbClr val="C00000"/>
                          </a:solidFill>
                          <a:effectLst/>
                          <a:latin typeface="Calibri" panose="020F0502020204030204" pitchFamily="34" charset="0"/>
                        </a:rPr>
                        <a:t>G</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solid"/>
                      <a:round/>
                      <a:headEnd type="none" w="med" len="med"/>
                      <a:tailEnd type="none" w="med" len="med"/>
                    </a:lnB>
                  </a:tcPr>
                </a:tc>
                <a:tc>
                  <a:txBody>
                    <a:bodyPr/>
                    <a:lstStyle/>
                    <a:p>
                      <a:pPr algn="ctr" fontAlgn="ctr"/>
                      <a:r>
                        <a:rPr lang="it-IT" sz="600" b="1" i="0" u="none" strike="noStrike">
                          <a:solidFill>
                            <a:srgbClr val="C00000"/>
                          </a:solidFill>
                          <a:effectLst/>
                          <a:latin typeface="Calibri" panose="020F0502020204030204" pitchFamily="34" charset="0"/>
                        </a:rPr>
                        <a:t>J</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solid"/>
                      <a:round/>
                      <a:headEnd type="none" w="med" len="med"/>
                      <a:tailEnd type="none" w="med" len="med"/>
                    </a:lnB>
                  </a:tcPr>
                </a:tc>
                <a:tc>
                  <a:txBody>
                    <a:bodyPr/>
                    <a:lstStyle/>
                    <a:p>
                      <a:pPr algn="ctr" fontAlgn="ctr"/>
                      <a:r>
                        <a:rPr lang="it-IT" sz="600" b="1" i="0" u="none" strike="noStrike">
                          <a:solidFill>
                            <a:srgbClr val="C00000"/>
                          </a:solidFill>
                          <a:effectLst/>
                          <a:latin typeface="Calibri" panose="020F0502020204030204" pitchFamily="34" charset="0"/>
                        </a:rPr>
                        <a:t>A</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solid"/>
                      <a:round/>
                      <a:headEnd type="none" w="med" len="med"/>
                      <a:tailEnd type="none" w="med" len="med"/>
                    </a:lnB>
                  </a:tcPr>
                </a:tc>
                <a:tc>
                  <a:txBody>
                    <a:bodyPr/>
                    <a:lstStyle/>
                    <a:p>
                      <a:pPr algn="ctr" fontAlgn="ctr"/>
                      <a:r>
                        <a:rPr lang="it-IT" sz="600" b="1" i="0" u="none" strike="noStrike">
                          <a:solidFill>
                            <a:srgbClr val="C00000"/>
                          </a:solidFill>
                          <a:effectLst/>
                          <a:latin typeface="Calibri" panose="020F0502020204030204" pitchFamily="34" charset="0"/>
                        </a:rPr>
                        <a:t>S</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solid"/>
                      <a:round/>
                      <a:headEnd type="none" w="med" len="med"/>
                      <a:tailEnd type="none" w="med" len="med"/>
                    </a:lnB>
                  </a:tcPr>
                </a:tc>
                <a:tc>
                  <a:txBody>
                    <a:bodyPr/>
                    <a:lstStyle/>
                    <a:p>
                      <a:pPr algn="ctr" fontAlgn="ctr"/>
                      <a:r>
                        <a:rPr lang="it-IT" sz="600" b="1" i="0" u="none" strike="noStrike">
                          <a:solidFill>
                            <a:srgbClr val="C00000"/>
                          </a:solidFill>
                          <a:effectLst/>
                          <a:latin typeface="Calibri" panose="020F0502020204030204" pitchFamily="34" charset="0"/>
                        </a:rPr>
                        <a:t>O</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solid"/>
                      <a:round/>
                      <a:headEnd type="none" w="med" len="med"/>
                      <a:tailEnd type="none" w="med" len="med"/>
                    </a:lnB>
                  </a:tcPr>
                </a:tc>
                <a:tc>
                  <a:txBody>
                    <a:bodyPr/>
                    <a:lstStyle/>
                    <a:p>
                      <a:pPr algn="ctr" fontAlgn="ctr"/>
                      <a:r>
                        <a:rPr lang="it-IT" sz="600" b="1" i="0" u="none" strike="noStrike" dirty="0">
                          <a:solidFill>
                            <a:srgbClr val="C00000"/>
                          </a:solidFill>
                          <a:effectLst/>
                          <a:latin typeface="Calibri" panose="020F0502020204030204" pitchFamily="34" charset="0"/>
                        </a:rPr>
                        <a:t>N</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solid"/>
                      <a:round/>
                      <a:headEnd type="none" w="med" len="med"/>
                      <a:tailEnd type="none" w="med" len="med"/>
                    </a:lnB>
                  </a:tcPr>
                </a:tc>
                <a:tc>
                  <a:txBody>
                    <a:bodyPr/>
                    <a:lstStyle/>
                    <a:p>
                      <a:pPr algn="ctr" fontAlgn="ctr"/>
                      <a:r>
                        <a:rPr lang="it-IT" sz="600" b="1" i="0" u="none" strike="noStrike" dirty="0">
                          <a:solidFill>
                            <a:srgbClr val="C00000"/>
                          </a:solidFill>
                          <a:effectLst/>
                          <a:latin typeface="Calibri" panose="020F0502020204030204" pitchFamily="34" charset="0"/>
                        </a:rPr>
                        <a:t>D</a:t>
                      </a:r>
                    </a:p>
                  </a:txBody>
                  <a:tcPr marL="4391" marR="4391" marT="4391" marB="0" anchor="ctr">
                    <a:lnL w="6350" cap="flat" cmpd="sng" algn="ctr">
                      <a:solidFill>
                        <a:srgbClr val="C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solid"/>
                      <a:round/>
                      <a:headEnd type="none" w="med" len="med"/>
                      <a:tailEnd type="none" w="med" len="med"/>
                    </a:lnB>
                  </a:tcPr>
                </a:tc>
                <a:extLst>
                  <a:ext uri="{0D108BD9-81ED-4DB2-BD59-A6C34878D82A}">
                    <a16:rowId xmlns="" xmlns:a16="http://schemas.microsoft.com/office/drawing/2014/main" val="4131179508"/>
                  </a:ext>
                </a:extLst>
              </a:tr>
              <a:tr h="309282">
                <a:tc>
                  <a:txBody>
                    <a:bodyPr/>
                    <a:lstStyle/>
                    <a:p>
                      <a:pPr algn="ctr" fontAlgn="ctr"/>
                      <a:r>
                        <a:rPr lang="it-IT" sz="1200" b="1" i="0" u="none" strike="noStrike" dirty="0">
                          <a:solidFill>
                            <a:srgbClr val="009900"/>
                          </a:solidFill>
                          <a:effectLst/>
                          <a:latin typeface="+mn-lt"/>
                        </a:rPr>
                        <a:t>1</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en-US" sz="1200" b="1" i="0" u="none" strike="noStrike" dirty="0">
                          <a:solidFill>
                            <a:srgbClr val="009900"/>
                          </a:solidFill>
                          <a:effectLst/>
                          <a:latin typeface="+mn-lt"/>
                        </a:rPr>
                        <a:t>Technical drawings for prototype production</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l" fontAlgn="ctr"/>
                      <a:r>
                        <a:rPr lang="it-IT" sz="600" b="0" i="0" u="none" strike="noStrike">
                          <a:solidFill>
                            <a:srgbClr val="000000"/>
                          </a:solidFill>
                          <a:effectLst/>
                          <a:latin typeface="Montserrant"/>
                        </a:rPr>
                        <a:t> </a:t>
                      </a:r>
                    </a:p>
                  </a:txBody>
                  <a:tcPr marL="4391" marR="4391" marT="4391" marB="0" anchor="ctr">
                    <a:lnL w="12700" cap="flat" cmpd="sng" algn="ctr">
                      <a:solidFill>
                        <a:srgbClr val="C00000"/>
                      </a:solidFill>
                      <a:prstDash val="dash"/>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dot"/>
                      <a:round/>
                      <a:headEnd type="none" w="med" len="med"/>
                      <a:tailEnd type="none" w="med" len="med"/>
                    </a:lnB>
                  </a:tcPr>
                </a:tc>
                <a:extLst>
                  <a:ext uri="{0D108BD9-81ED-4DB2-BD59-A6C34878D82A}">
                    <a16:rowId xmlns="" xmlns:a16="http://schemas.microsoft.com/office/drawing/2014/main" val="3747079114"/>
                  </a:ext>
                </a:extLst>
              </a:tr>
              <a:tr h="447314">
                <a:tc>
                  <a:txBody>
                    <a:bodyPr/>
                    <a:lstStyle/>
                    <a:p>
                      <a:pPr algn="ctr" fontAlgn="ctr"/>
                      <a:r>
                        <a:rPr lang="it-IT" sz="1200" b="1" i="0" u="none" strike="noStrike">
                          <a:solidFill>
                            <a:srgbClr val="009900"/>
                          </a:solidFill>
                          <a:effectLst/>
                          <a:latin typeface="+mn-lt"/>
                        </a:rPr>
                        <a:t>2</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en-US" sz="1200" b="1" i="0" u="none" strike="noStrike" dirty="0">
                          <a:solidFill>
                            <a:srgbClr val="009900"/>
                          </a:solidFill>
                          <a:effectLst/>
                          <a:latin typeface="+mn-lt"/>
                        </a:rPr>
                        <a:t>Thermo-mechanical analysis and temperature stabilization at different operating regimes</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l" fontAlgn="ctr"/>
                      <a:r>
                        <a:rPr lang="it-IT" sz="600" b="0" i="0" u="none" strike="noStrike">
                          <a:solidFill>
                            <a:srgbClr val="000000"/>
                          </a:solidFill>
                          <a:effectLst/>
                          <a:latin typeface="Montserrant"/>
                        </a:rPr>
                        <a:t> </a:t>
                      </a:r>
                    </a:p>
                  </a:txBody>
                  <a:tcPr marL="4391" marR="4391" marT="4391" marB="0" anchor="ctr">
                    <a:lnL w="12700" cap="flat" cmpd="sng" algn="ctr">
                      <a:solidFill>
                        <a:srgbClr val="C00000"/>
                      </a:solidFill>
                      <a:prstDash val="dash"/>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extLst>
                  <a:ext uri="{0D108BD9-81ED-4DB2-BD59-A6C34878D82A}">
                    <a16:rowId xmlns="" xmlns:a16="http://schemas.microsoft.com/office/drawing/2014/main" val="4014539514"/>
                  </a:ext>
                </a:extLst>
              </a:tr>
              <a:tr h="309282">
                <a:tc>
                  <a:txBody>
                    <a:bodyPr/>
                    <a:lstStyle/>
                    <a:p>
                      <a:pPr algn="ctr" fontAlgn="ctr"/>
                      <a:r>
                        <a:rPr lang="it-IT" sz="1200" b="1" i="0" u="none" strike="noStrike">
                          <a:solidFill>
                            <a:srgbClr val="009900"/>
                          </a:solidFill>
                          <a:effectLst/>
                          <a:latin typeface="+mn-lt"/>
                        </a:rPr>
                        <a:t>3</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l" fontAlgn="ctr"/>
                      <a:r>
                        <a:rPr lang="it-IT" sz="1200" b="1" i="0" u="none" strike="noStrike" dirty="0" err="1">
                          <a:solidFill>
                            <a:srgbClr val="009900"/>
                          </a:solidFill>
                          <a:effectLst/>
                          <a:latin typeface="+mn-lt"/>
                        </a:rPr>
                        <a:t>Structure</a:t>
                      </a:r>
                      <a:r>
                        <a:rPr lang="it-IT" sz="1200" b="1" i="0" u="none" strike="noStrike" dirty="0">
                          <a:solidFill>
                            <a:srgbClr val="009900"/>
                          </a:solidFill>
                          <a:effectLst/>
                          <a:latin typeface="+mn-lt"/>
                        </a:rPr>
                        <a:t> </a:t>
                      </a:r>
                      <a:r>
                        <a:rPr lang="it-IT" sz="1200" b="1" i="0" u="none" strike="noStrike" dirty="0" err="1">
                          <a:solidFill>
                            <a:srgbClr val="009900"/>
                          </a:solidFill>
                          <a:effectLst/>
                          <a:latin typeface="+mn-lt"/>
                        </a:rPr>
                        <a:t>thermal</a:t>
                      </a:r>
                      <a:r>
                        <a:rPr lang="it-IT" sz="1200" b="1" i="0" u="none" strike="noStrike" dirty="0">
                          <a:solidFill>
                            <a:srgbClr val="009900"/>
                          </a:solidFill>
                          <a:effectLst/>
                          <a:latin typeface="+mn-lt"/>
                        </a:rPr>
                        <a:t> </a:t>
                      </a:r>
                      <a:r>
                        <a:rPr lang="it-IT" sz="1200" b="1" i="0" u="none" strike="noStrike" dirty="0" err="1">
                          <a:solidFill>
                            <a:srgbClr val="009900"/>
                          </a:solidFill>
                          <a:effectLst/>
                          <a:latin typeface="+mn-lt"/>
                        </a:rPr>
                        <a:t>simulations</a:t>
                      </a:r>
                      <a:r>
                        <a:rPr lang="it-IT" sz="1200" b="1" i="0" u="none" strike="noStrike" dirty="0">
                          <a:solidFill>
                            <a:srgbClr val="009900"/>
                          </a:solidFill>
                          <a:effectLst/>
                          <a:latin typeface="+mn-lt"/>
                        </a:rPr>
                        <a:t> (INFN)</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l" fontAlgn="ctr"/>
                      <a:r>
                        <a:rPr lang="it-IT" sz="600" b="0" i="0" u="none" strike="noStrike">
                          <a:solidFill>
                            <a:srgbClr val="000000"/>
                          </a:solidFill>
                          <a:effectLst/>
                          <a:latin typeface="Montserrant"/>
                        </a:rPr>
                        <a:t> </a:t>
                      </a:r>
                    </a:p>
                  </a:txBody>
                  <a:tcPr marL="4391" marR="4391" marT="4391" marB="0" anchor="ctr">
                    <a:lnL w="12700" cap="flat" cmpd="sng" algn="ctr">
                      <a:solidFill>
                        <a:srgbClr val="C00000"/>
                      </a:solidFill>
                      <a:prstDash val="dash"/>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extLst>
                  <a:ext uri="{0D108BD9-81ED-4DB2-BD59-A6C34878D82A}">
                    <a16:rowId xmlns="" xmlns:a16="http://schemas.microsoft.com/office/drawing/2014/main" val="2783979349"/>
                  </a:ext>
                </a:extLst>
              </a:tr>
              <a:tr h="309282">
                <a:tc>
                  <a:txBody>
                    <a:bodyPr/>
                    <a:lstStyle/>
                    <a:p>
                      <a:pPr algn="ctr" fontAlgn="ctr"/>
                      <a:r>
                        <a:rPr lang="it-IT" sz="1200" b="1" i="0" u="none" strike="noStrike" dirty="0">
                          <a:solidFill>
                            <a:srgbClr val="C00000"/>
                          </a:solidFill>
                          <a:effectLst/>
                          <a:latin typeface="+mn-lt"/>
                        </a:rPr>
                        <a:t>4</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en-US" sz="1200" b="1" i="0" u="none" strike="noStrike" dirty="0">
                          <a:solidFill>
                            <a:srgbClr val="C00000"/>
                          </a:solidFill>
                          <a:effectLst/>
                          <a:latin typeface="+mn-lt"/>
                        </a:rPr>
                        <a:t>Brazing tests (three disks) at TMD</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l" fontAlgn="ctr"/>
                      <a:r>
                        <a:rPr lang="it-IT" sz="600" b="0" i="0" u="none" strike="noStrike">
                          <a:solidFill>
                            <a:srgbClr val="000000"/>
                          </a:solidFill>
                          <a:effectLst/>
                          <a:latin typeface="Montserrant"/>
                        </a:rPr>
                        <a:t> </a:t>
                      </a:r>
                    </a:p>
                  </a:txBody>
                  <a:tcPr marL="4391" marR="4391" marT="4391" marB="0" anchor="ctr">
                    <a:lnL w="12700" cap="flat" cmpd="sng" algn="ctr">
                      <a:solidFill>
                        <a:srgbClr val="C00000"/>
                      </a:solidFill>
                      <a:prstDash val="dash"/>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extLst>
                  <a:ext uri="{0D108BD9-81ED-4DB2-BD59-A6C34878D82A}">
                    <a16:rowId xmlns="" xmlns:a16="http://schemas.microsoft.com/office/drawing/2014/main" val="715956971"/>
                  </a:ext>
                </a:extLst>
              </a:tr>
              <a:tr h="309282">
                <a:tc>
                  <a:txBody>
                    <a:bodyPr/>
                    <a:lstStyle/>
                    <a:p>
                      <a:pPr algn="ctr" fontAlgn="ctr"/>
                      <a:r>
                        <a:rPr lang="it-IT" sz="1200" b="1" i="0" u="none" strike="noStrike">
                          <a:solidFill>
                            <a:srgbClr val="C00000"/>
                          </a:solidFill>
                          <a:effectLst/>
                          <a:latin typeface="+mn-lt"/>
                        </a:rPr>
                        <a:t>5</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it-IT" sz="1200" b="1" i="0" u="none" strike="noStrike" dirty="0" err="1">
                          <a:solidFill>
                            <a:srgbClr val="C00000"/>
                          </a:solidFill>
                          <a:effectLst/>
                          <a:latin typeface="+mn-lt"/>
                        </a:rPr>
                        <a:t>Brazing</a:t>
                      </a:r>
                      <a:r>
                        <a:rPr lang="it-IT" sz="1200" b="1" i="0" u="none" strike="noStrike" dirty="0">
                          <a:solidFill>
                            <a:srgbClr val="C00000"/>
                          </a:solidFill>
                          <a:effectLst/>
                          <a:latin typeface="+mn-lt"/>
                        </a:rPr>
                        <a:t> procedure</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l" fontAlgn="ctr"/>
                      <a:r>
                        <a:rPr lang="it-IT" sz="600" b="0" i="0" u="none" strike="noStrike">
                          <a:solidFill>
                            <a:srgbClr val="000000"/>
                          </a:solidFill>
                          <a:effectLst/>
                          <a:latin typeface="Montserrant"/>
                        </a:rPr>
                        <a:t> </a:t>
                      </a:r>
                    </a:p>
                  </a:txBody>
                  <a:tcPr marL="4391" marR="4391" marT="4391" marB="0" anchor="ctr">
                    <a:lnL w="12700" cap="flat" cmpd="sng" algn="ctr">
                      <a:solidFill>
                        <a:srgbClr val="C00000"/>
                      </a:solidFill>
                      <a:prstDash val="dash"/>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extLst>
                  <a:ext uri="{0D108BD9-81ED-4DB2-BD59-A6C34878D82A}">
                    <a16:rowId xmlns="" xmlns:a16="http://schemas.microsoft.com/office/drawing/2014/main" val="128642281"/>
                  </a:ext>
                </a:extLst>
              </a:tr>
              <a:tr h="309282">
                <a:tc>
                  <a:txBody>
                    <a:bodyPr/>
                    <a:lstStyle/>
                    <a:p>
                      <a:pPr algn="ctr" fontAlgn="ctr"/>
                      <a:r>
                        <a:rPr lang="it-IT" sz="1200" b="1" i="0" u="none" strike="noStrike" dirty="0">
                          <a:solidFill>
                            <a:srgbClr val="C00000"/>
                          </a:solidFill>
                          <a:effectLst/>
                          <a:latin typeface="+mn-lt"/>
                        </a:rPr>
                        <a:t>6</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en-US" sz="1200" b="1" i="0" u="none" strike="noStrike" dirty="0">
                          <a:solidFill>
                            <a:srgbClr val="C00000"/>
                          </a:solidFill>
                          <a:effectLst/>
                          <a:latin typeface="+mn-lt"/>
                        </a:rPr>
                        <a:t>Production process analysis and optimization</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l" fontAlgn="ctr"/>
                      <a:r>
                        <a:rPr lang="it-IT" sz="600" b="0" i="0" u="none" strike="noStrike">
                          <a:solidFill>
                            <a:srgbClr val="000000"/>
                          </a:solidFill>
                          <a:effectLst/>
                          <a:latin typeface="Montserrant"/>
                        </a:rPr>
                        <a:t> </a:t>
                      </a:r>
                    </a:p>
                  </a:txBody>
                  <a:tcPr marL="4391" marR="4391" marT="4391" marB="0" anchor="ctr">
                    <a:lnL w="12700" cap="flat" cmpd="sng" algn="ctr">
                      <a:solidFill>
                        <a:srgbClr val="C00000"/>
                      </a:solidFill>
                      <a:prstDash val="dash"/>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extLst>
                  <a:ext uri="{0D108BD9-81ED-4DB2-BD59-A6C34878D82A}">
                    <a16:rowId xmlns="" xmlns:a16="http://schemas.microsoft.com/office/drawing/2014/main" val="1747853943"/>
                  </a:ext>
                </a:extLst>
              </a:tr>
              <a:tr h="309282">
                <a:tc>
                  <a:txBody>
                    <a:bodyPr/>
                    <a:lstStyle/>
                    <a:p>
                      <a:pPr algn="ctr" fontAlgn="ctr"/>
                      <a:r>
                        <a:rPr lang="it-IT" sz="1200" b="0" i="0" u="none" strike="noStrike">
                          <a:solidFill>
                            <a:srgbClr val="000000"/>
                          </a:solidFill>
                          <a:effectLst/>
                          <a:latin typeface="+mn-lt"/>
                        </a:rPr>
                        <a:t>7</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it-IT" sz="1200" b="0" i="0" u="none" strike="noStrike">
                          <a:solidFill>
                            <a:srgbClr val="000000"/>
                          </a:solidFill>
                          <a:effectLst/>
                          <a:latin typeface="+mn-lt"/>
                        </a:rPr>
                        <a:t>First prototype fabrication</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l" fontAlgn="ctr"/>
                      <a:r>
                        <a:rPr lang="it-IT" sz="600" b="0" i="0" u="none" strike="noStrike">
                          <a:solidFill>
                            <a:srgbClr val="000000"/>
                          </a:solidFill>
                          <a:effectLst/>
                          <a:latin typeface="Montserrant"/>
                        </a:rPr>
                        <a:t> </a:t>
                      </a:r>
                    </a:p>
                  </a:txBody>
                  <a:tcPr marL="4391" marR="4391" marT="4391" marB="0" anchor="ctr">
                    <a:lnL w="12700" cap="flat" cmpd="sng" algn="ctr">
                      <a:solidFill>
                        <a:srgbClr val="C00000"/>
                      </a:solidFill>
                      <a:prstDash val="dash"/>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dirty="0">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extLst>
                  <a:ext uri="{0D108BD9-81ED-4DB2-BD59-A6C34878D82A}">
                    <a16:rowId xmlns="" xmlns:a16="http://schemas.microsoft.com/office/drawing/2014/main" val="2755382842"/>
                  </a:ext>
                </a:extLst>
              </a:tr>
              <a:tr h="309282">
                <a:tc>
                  <a:txBody>
                    <a:bodyPr/>
                    <a:lstStyle/>
                    <a:p>
                      <a:pPr algn="ctr" fontAlgn="ctr"/>
                      <a:r>
                        <a:rPr lang="it-IT" sz="1200" b="0" i="0" u="none" strike="noStrike">
                          <a:solidFill>
                            <a:srgbClr val="000000"/>
                          </a:solidFill>
                          <a:effectLst/>
                          <a:latin typeface="+mn-lt"/>
                        </a:rPr>
                        <a:t>8</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it-IT" sz="1200" b="0" i="0" u="none" strike="noStrike">
                          <a:solidFill>
                            <a:srgbClr val="000000"/>
                          </a:solidFill>
                          <a:effectLst/>
                          <a:latin typeface="+mn-lt"/>
                        </a:rPr>
                        <a:t>RF characterization</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l" fontAlgn="ctr"/>
                      <a:r>
                        <a:rPr lang="it-IT" sz="600" b="0" i="0" u="none" strike="noStrike">
                          <a:solidFill>
                            <a:srgbClr val="000000"/>
                          </a:solidFill>
                          <a:effectLst/>
                          <a:latin typeface="Montserrant"/>
                        </a:rPr>
                        <a:t> </a:t>
                      </a:r>
                    </a:p>
                  </a:txBody>
                  <a:tcPr marL="4391" marR="4391" marT="4391" marB="0" anchor="ctr">
                    <a:lnL w="12700" cap="flat" cmpd="sng" algn="ctr">
                      <a:solidFill>
                        <a:srgbClr val="C00000"/>
                      </a:solidFill>
                      <a:prstDash val="dash"/>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extLst>
                  <a:ext uri="{0D108BD9-81ED-4DB2-BD59-A6C34878D82A}">
                    <a16:rowId xmlns="" xmlns:a16="http://schemas.microsoft.com/office/drawing/2014/main" val="1955167108"/>
                  </a:ext>
                </a:extLst>
              </a:tr>
              <a:tr h="309282">
                <a:tc>
                  <a:txBody>
                    <a:bodyPr/>
                    <a:lstStyle/>
                    <a:p>
                      <a:pPr algn="ctr" fontAlgn="ctr"/>
                      <a:r>
                        <a:rPr lang="it-IT" sz="1200" b="0" i="0" u="none" strike="noStrike">
                          <a:solidFill>
                            <a:srgbClr val="000000"/>
                          </a:solidFill>
                          <a:effectLst/>
                          <a:latin typeface="+mn-lt"/>
                        </a:rPr>
                        <a:t>9</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en-US" sz="1200" b="0" i="0" u="none" strike="noStrike">
                          <a:solidFill>
                            <a:srgbClr val="000000"/>
                          </a:solidFill>
                          <a:effectLst/>
                          <a:latin typeface="+mn-lt"/>
                        </a:rPr>
                        <a:t>High power RF tests and validation</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l" fontAlgn="ctr"/>
                      <a:r>
                        <a:rPr lang="it-IT" sz="600" b="0" i="0" u="none" strike="noStrike">
                          <a:solidFill>
                            <a:srgbClr val="000000"/>
                          </a:solidFill>
                          <a:effectLst/>
                          <a:latin typeface="Montserrant"/>
                        </a:rPr>
                        <a:t> </a:t>
                      </a:r>
                    </a:p>
                  </a:txBody>
                  <a:tcPr marL="4391" marR="4391" marT="4391" marB="0" anchor="ctr">
                    <a:lnL w="12700" cap="flat" cmpd="sng" algn="ctr">
                      <a:solidFill>
                        <a:srgbClr val="C00000"/>
                      </a:solidFill>
                      <a:prstDash val="dash"/>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extLst>
                  <a:ext uri="{0D108BD9-81ED-4DB2-BD59-A6C34878D82A}">
                    <a16:rowId xmlns="" xmlns:a16="http://schemas.microsoft.com/office/drawing/2014/main" val="3796821767"/>
                  </a:ext>
                </a:extLst>
              </a:tr>
              <a:tr h="309282">
                <a:tc>
                  <a:txBody>
                    <a:bodyPr/>
                    <a:lstStyle/>
                    <a:p>
                      <a:pPr algn="ctr" fontAlgn="ctr"/>
                      <a:r>
                        <a:rPr lang="it-IT" sz="1200" b="0" i="0" u="none" strike="noStrike">
                          <a:solidFill>
                            <a:srgbClr val="000000"/>
                          </a:solidFill>
                          <a:effectLst/>
                          <a:latin typeface="+mn-lt"/>
                        </a:rPr>
                        <a:t>10</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it-IT" sz="1200" b="0" i="0" u="none" strike="noStrike">
                          <a:solidFill>
                            <a:srgbClr val="000000"/>
                          </a:solidFill>
                          <a:effectLst/>
                          <a:latin typeface="+mn-lt"/>
                        </a:rPr>
                        <a:t>Post-mortem characterization</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gridSpan="4">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hMerge="1">
                  <a:txBody>
                    <a:bodyPr/>
                    <a:lstStyle/>
                    <a:p>
                      <a:endParaRPr lang="it-IT"/>
                    </a:p>
                  </a:txBody>
                  <a:tcPr/>
                </a:tc>
                <a:tc hMerge="1">
                  <a:txBody>
                    <a:bodyPr/>
                    <a:lstStyle/>
                    <a:p>
                      <a:endParaRPr lang="it-IT"/>
                    </a:p>
                  </a:txBody>
                  <a:tcPr/>
                </a:tc>
                <a:tc hMerge="1">
                  <a:txBody>
                    <a:bodyPr/>
                    <a:lstStyle/>
                    <a:p>
                      <a:endParaRPr lang="it-IT"/>
                    </a:p>
                  </a:txBody>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l" fontAlgn="ctr"/>
                      <a:r>
                        <a:rPr lang="it-IT" sz="600" b="0" i="0" u="none" strike="noStrike">
                          <a:solidFill>
                            <a:srgbClr val="000000"/>
                          </a:solidFill>
                          <a:effectLst/>
                          <a:latin typeface="Montserrant"/>
                        </a:rPr>
                        <a:t> </a:t>
                      </a:r>
                    </a:p>
                  </a:txBody>
                  <a:tcPr marL="4391" marR="4391" marT="4391" marB="0" anchor="ctr">
                    <a:lnL w="12700" cap="flat" cmpd="sng" algn="ctr">
                      <a:solidFill>
                        <a:srgbClr val="C00000"/>
                      </a:solidFill>
                      <a:prstDash val="dash"/>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extLst>
                  <a:ext uri="{0D108BD9-81ED-4DB2-BD59-A6C34878D82A}">
                    <a16:rowId xmlns="" xmlns:a16="http://schemas.microsoft.com/office/drawing/2014/main" val="1612202230"/>
                  </a:ext>
                </a:extLst>
              </a:tr>
              <a:tr h="309282">
                <a:tc>
                  <a:txBody>
                    <a:bodyPr/>
                    <a:lstStyle/>
                    <a:p>
                      <a:pPr algn="ctr" fontAlgn="ctr"/>
                      <a:r>
                        <a:rPr lang="it-IT" sz="1200" b="0" i="0" u="none" strike="noStrike">
                          <a:solidFill>
                            <a:srgbClr val="000000"/>
                          </a:solidFill>
                          <a:effectLst/>
                          <a:latin typeface="+mn-lt"/>
                        </a:rPr>
                        <a:t>11</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en-US" sz="1200" b="0" i="0" u="none" strike="noStrike">
                          <a:solidFill>
                            <a:srgbClr val="000000"/>
                          </a:solidFill>
                          <a:effectLst/>
                          <a:latin typeface="+mn-lt"/>
                        </a:rPr>
                        <a:t>Review of metrology data and test results</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l" fontAlgn="ctr"/>
                      <a:r>
                        <a:rPr lang="it-IT" sz="600" b="0" i="0" u="none" strike="noStrike">
                          <a:solidFill>
                            <a:srgbClr val="000000"/>
                          </a:solidFill>
                          <a:effectLst/>
                          <a:latin typeface="Montserrant"/>
                        </a:rPr>
                        <a:t> </a:t>
                      </a:r>
                    </a:p>
                  </a:txBody>
                  <a:tcPr marL="4391" marR="4391" marT="4391" marB="0" anchor="ctr">
                    <a:lnL w="12700" cap="flat" cmpd="sng" algn="ctr">
                      <a:solidFill>
                        <a:srgbClr val="C00000"/>
                      </a:solidFill>
                      <a:prstDash val="dash"/>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extLst>
                  <a:ext uri="{0D108BD9-81ED-4DB2-BD59-A6C34878D82A}">
                    <a16:rowId xmlns="" xmlns:a16="http://schemas.microsoft.com/office/drawing/2014/main" val="3029564827"/>
                  </a:ext>
                </a:extLst>
              </a:tr>
              <a:tr h="309282">
                <a:tc>
                  <a:txBody>
                    <a:bodyPr/>
                    <a:lstStyle/>
                    <a:p>
                      <a:pPr algn="ctr" fontAlgn="ctr"/>
                      <a:r>
                        <a:rPr lang="it-IT" sz="1200" b="0" i="0" u="none" strike="noStrike">
                          <a:solidFill>
                            <a:srgbClr val="000000"/>
                          </a:solidFill>
                          <a:effectLst/>
                          <a:latin typeface="+mn-lt"/>
                        </a:rPr>
                        <a:t>12</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it-IT" sz="1200" b="0" i="0" u="none" strike="noStrike">
                          <a:solidFill>
                            <a:srgbClr val="000000"/>
                          </a:solidFill>
                          <a:effectLst/>
                          <a:latin typeface="+mn-lt"/>
                        </a:rPr>
                        <a:t>Second prototype fabrication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600" b="0" i="0" u="none" strike="noStrike">
                          <a:solidFill>
                            <a:srgbClr val="000000"/>
                          </a:solidFill>
                          <a:effectLst/>
                          <a:latin typeface="Montserrant"/>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l" fontAlgn="ctr"/>
                      <a:r>
                        <a:rPr lang="it-IT" sz="600" b="0" i="0" u="none" strike="noStrike">
                          <a:solidFill>
                            <a:srgbClr val="000000"/>
                          </a:solidFill>
                          <a:effectLst/>
                          <a:latin typeface="Montserrant"/>
                        </a:rPr>
                        <a:t> </a:t>
                      </a:r>
                    </a:p>
                  </a:txBody>
                  <a:tcPr marL="4391" marR="4391" marT="4391" marB="0" anchor="ctr">
                    <a:lnL w="12700" cap="flat" cmpd="sng" algn="ctr">
                      <a:solidFill>
                        <a:srgbClr val="C00000"/>
                      </a:solidFill>
                      <a:prstDash val="dash"/>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dirty="0">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extLst>
                  <a:ext uri="{0D108BD9-81ED-4DB2-BD59-A6C34878D82A}">
                    <a16:rowId xmlns="" xmlns:a16="http://schemas.microsoft.com/office/drawing/2014/main" val="3202190136"/>
                  </a:ext>
                </a:extLst>
              </a:tr>
              <a:tr h="309282">
                <a:tc>
                  <a:txBody>
                    <a:bodyPr/>
                    <a:lstStyle/>
                    <a:p>
                      <a:pPr algn="ctr" fontAlgn="ctr"/>
                      <a:r>
                        <a:rPr lang="it-IT" sz="1200" b="0" i="0" u="none" strike="noStrike">
                          <a:solidFill>
                            <a:srgbClr val="000000"/>
                          </a:solidFill>
                          <a:effectLst/>
                          <a:latin typeface="+mn-lt"/>
                        </a:rPr>
                        <a:t>13</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it-IT" sz="1200" b="0" i="0" u="none" strike="noStrike">
                          <a:solidFill>
                            <a:srgbClr val="000000"/>
                          </a:solidFill>
                          <a:effectLst/>
                          <a:latin typeface="+mn-lt"/>
                        </a:rPr>
                        <a:t>RF characterization</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l" fontAlgn="ctr"/>
                      <a:r>
                        <a:rPr lang="it-IT" sz="600" b="0" i="0" u="none" strike="noStrike">
                          <a:solidFill>
                            <a:srgbClr val="000000"/>
                          </a:solidFill>
                          <a:effectLst/>
                          <a:latin typeface="Montserrant"/>
                        </a:rPr>
                        <a:t> </a:t>
                      </a:r>
                    </a:p>
                  </a:txBody>
                  <a:tcPr marL="4391" marR="4391" marT="4391" marB="0" anchor="ctr">
                    <a:lnL w="12700" cap="flat" cmpd="sng" algn="ctr">
                      <a:solidFill>
                        <a:srgbClr val="C00000"/>
                      </a:solidFill>
                      <a:prstDash val="dash"/>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extLst>
                  <a:ext uri="{0D108BD9-81ED-4DB2-BD59-A6C34878D82A}">
                    <a16:rowId xmlns="" xmlns:a16="http://schemas.microsoft.com/office/drawing/2014/main" val="793074489"/>
                  </a:ext>
                </a:extLst>
              </a:tr>
              <a:tr h="309282">
                <a:tc>
                  <a:txBody>
                    <a:bodyPr/>
                    <a:lstStyle/>
                    <a:p>
                      <a:pPr algn="ctr" fontAlgn="ctr"/>
                      <a:r>
                        <a:rPr lang="it-IT" sz="1200" b="0" i="0" u="none" strike="noStrike">
                          <a:solidFill>
                            <a:srgbClr val="000000"/>
                          </a:solidFill>
                          <a:effectLst/>
                          <a:latin typeface="+mn-lt"/>
                        </a:rPr>
                        <a:t>14</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en-US" sz="1200" b="0" i="0" u="none" strike="noStrike">
                          <a:solidFill>
                            <a:srgbClr val="000000"/>
                          </a:solidFill>
                          <a:effectLst/>
                          <a:latin typeface="+mn-lt"/>
                        </a:rPr>
                        <a:t>High power RF tests and validation</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l" fontAlgn="ctr"/>
                      <a:r>
                        <a:rPr lang="it-IT" sz="600" b="0" i="0" u="none" strike="noStrike">
                          <a:solidFill>
                            <a:srgbClr val="000000"/>
                          </a:solidFill>
                          <a:effectLst/>
                          <a:latin typeface="Montserrant"/>
                        </a:rPr>
                        <a:t> </a:t>
                      </a:r>
                    </a:p>
                  </a:txBody>
                  <a:tcPr marL="4391" marR="4391" marT="4391" marB="0" anchor="ctr">
                    <a:lnL w="12700" cap="flat" cmpd="sng" algn="ctr">
                      <a:solidFill>
                        <a:srgbClr val="C00000"/>
                      </a:solidFill>
                      <a:prstDash val="dash"/>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C00000"/>
                      </a:solidFill>
                      <a:prstDash val="dot"/>
                      <a:round/>
                      <a:headEnd type="none" w="med" len="med"/>
                      <a:tailEnd type="none" w="med" len="med"/>
                    </a:lnT>
                    <a:lnB w="6350" cap="flat" cmpd="sng" algn="ctr">
                      <a:solidFill>
                        <a:srgbClr val="C00000"/>
                      </a:solidFill>
                      <a:prstDash val="dot"/>
                      <a:round/>
                      <a:headEnd type="none" w="med" len="med"/>
                      <a:tailEnd type="none" w="med" len="med"/>
                    </a:lnB>
                  </a:tcPr>
                </a:tc>
                <a:extLst>
                  <a:ext uri="{0D108BD9-81ED-4DB2-BD59-A6C34878D82A}">
                    <a16:rowId xmlns="" xmlns:a16="http://schemas.microsoft.com/office/drawing/2014/main" val="1082072207"/>
                  </a:ext>
                </a:extLst>
              </a:tr>
              <a:tr h="309282">
                <a:tc>
                  <a:txBody>
                    <a:bodyPr/>
                    <a:lstStyle/>
                    <a:p>
                      <a:pPr algn="ctr" fontAlgn="ctr"/>
                      <a:r>
                        <a:rPr lang="it-IT" sz="1200" b="0" i="0" u="none" strike="noStrike">
                          <a:solidFill>
                            <a:srgbClr val="000000"/>
                          </a:solidFill>
                          <a:effectLst/>
                          <a:latin typeface="+mn-lt"/>
                        </a:rPr>
                        <a:t>15</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fontAlgn="ctr"/>
                      <a:r>
                        <a:rPr lang="it-IT" sz="1200" b="0" i="0" u="none" strike="noStrike" dirty="0">
                          <a:solidFill>
                            <a:srgbClr val="000000"/>
                          </a:solidFill>
                          <a:effectLst/>
                          <a:latin typeface="+mn-lt"/>
                        </a:rPr>
                        <a:t>Post-</a:t>
                      </a:r>
                      <a:r>
                        <a:rPr lang="it-IT" sz="1200" b="0" i="0" u="none" strike="noStrike" dirty="0" err="1">
                          <a:solidFill>
                            <a:srgbClr val="000000"/>
                          </a:solidFill>
                          <a:effectLst/>
                          <a:latin typeface="+mn-lt"/>
                        </a:rPr>
                        <a:t>mortem</a:t>
                      </a:r>
                      <a:r>
                        <a:rPr lang="it-IT" sz="1200" b="0" i="0" u="none" strike="noStrike" dirty="0">
                          <a:solidFill>
                            <a:srgbClr val="000000"/>
                          </a:solidFill>
                          <a:effectLst/>
                          <a:latin typeface="+mn-lt"/>
                        </a:rPr>
                        <a:t> </a:t>
                      </a:r>
                      <a:r>
                        <a:rPr lang="it-IT" sz="1200" b="0" i="0" u="none" strike="noStrike" dirty="0" err="1">
                          <a:solidFill>
                            <a:srgbClr val="000000"/>
                          </a:solidFill>
                          <a:effectLst/>
                          <a:latin typeface="+mn-lt"/>
                        </a:rPr>
                        <a:t>characterization</a:t>
                      </a:r>
                      <a:endParaRPr lang="it-IT" sz="1200" b="0" i="0" u="none" strike="noStrike" dirty="0">
                        <a:solidFill>
                          <a:srgbClr val="000000"/>
                        </a:solidFill>
                        <a:effectLst/>
                        <a:latin typeface="+mn-lt"/>
                      </a:endParaRP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ctr"/>
                      <a:r>
                        <a:rPr lang="it-IT" sz="600" b="0" i="0" u="none" strike="noStrike">
                          <a:solidFill>
                            <a:srgbClr val="000000"/>
                          </a:solidFill>
                          <a:effectLst/>
                          <a:latin typeface="Montserrant"/>
                        </a:rPr>
                        <a:t> </a:t>
                      </a:r>
                    </a:p>
                  </a:txBody>
                  <a:tcPr marL="4391" marR="4391" marT="4391" marB="0" anchor="ctr">
                    <a:lnL w="12700" cap="flat" cmpd="sng" algn="ctr">
                      <a:solidFill>
                        <a:srgbClr val="C00000"/>
                      </a:solidFill>
                      <a:prstDash val="dash"/>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12700" cap="flat" cmpd="sng" algn="ctr">
                      <a:solidFill>
                        <a:srgbClr val="C00000"/>
                      </a:solidFill>
                      <a:prstDash val="dash"/>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12700" cap="flat" cmpd="sng" algn="ctr">
                      <a:solidFill>
                        <a:srgbClr val="C00000"/>
                      </a:solidFill>
                      <a:prstDash val="dash"/>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12700" cap="flat" cmpd="sng" algn="ctr">
                      <a:solidFill>
                        <a:srgbClr val="C00000"/>
                      </a:solidFill>
                      <a:prstDash val="dash"/>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12700" cap="flat" cmpd="sng" algn="ctr">
                      <a:solidFill>
                        <a:srgbClr val="C00000"/>
                      </a:solidFill>
                      <a:prstDash val="dash"/>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12700" cap="flat" cmpd="sng" algn="ctr">
                      <a:solidFill>
                        <a:srgbClr val="C00000"/>
                      </a:solidFill>
                      <a:prstDash val="dash"/>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12700" cap="flat" cmpd="sng" algn="ctr">
                      <a:solidFill>
                        <a:srgbClr val="C00000"/>
                      </a:solidFill>
                      <a:prstDash val="dash"/>
                      <a:round/>
                      <a:headEnd type="none" w="med" len="med"/>
                      <a:tailEnd type="none" w="med" len="med"/>
                    </a:lnB>
                  </a:tcPr>
                </a:tc>
                <a:tc>
                  <a:txBody>
                    <a:bodyPr/>
                    <a:lstStyle/>
                    <a:p>
                      <a:pPr algn="l" fontAlgn="ctr"/>
                      <a:r>
                        <a:rPr lang="it-IT" sz="600" b="0" i="0" u="none" strike="noStrike">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6350" cap="flat" cmpd="sng" algn="ctr">
                      <a:solidFill>
                        <a:srgbClr val="C00000"/>
                      </a:solidFill>
                      <a:prstDash val="dot"/>
                      <a:round/>
                      <a:headEnd type="none" w="med" len="med"/>
                      <a:tailEnd type="none" w="med" len="med"/>
                    </a:lnR>
                    <a:lnT w="6350" cap="flat" cmpd="sng" algn="ctr">
                      <a:solidFill>
                        <a:srgbClr val="C00000"/>
                      </a:solidFill>
                      <a:prstDash val="dot"/>
                      <a:round/>
                      <a:headEnd type="none" w="med" len="med"/>
                      <a:tailEnd type="none" w="med" len="med"/>
                    </a:lnT>
                    <a:lnB w="12700" cap="flat" cmpd="sng" algn="ctr">
                      <a:solidFill>
                        <a:srgbClr val="C00000"/>
                      </a:solidFill>
                      <a:prstDash val="dash"/>
                      <a:round/>
                      <a:headEnd type="none" w="med" len="med"/>
                      <a:tailEnd type="none" w="med" len="med"/>
                    </a:lnB>
                  </a:tcPr>
                </a:tc>
                <a:tc>
                  <a:txBody>
                    <a:bodyPr/>
                    <a:lstStyle/>
                    <a:p>
                      <a:pPr algn="l" fontAlgn="ctr"/>
                      <a:r>
                        <a:rPr lang="it-IT" sz="600" b="0" i="0" u="none" strike="noStrike" dirty="0">
                          <a:solidFill>
                            <a:srgbClr val="000000"/>
                          </a:solidFill>
                          <a:effectLst/>
                          <a:latin typeface="Montserrant"/>
                        </a:rPr>
                        <a:t> </a:t>
                      </a:r>
                    </a:p>
                  </a:txBody>
                  <a:tcPr marL="4391" marR="4391" marT="4391" marB="0" anchor="ctr">
                    <a:lnL w="6350" cap="flat" cmpd="sng" algn="ctr">
                      <a:solidFill>
                        <a:srgbClr val="C00000"/>
                      </a:solidFill>
                      <a:prstDash val="dot"/>
                      <a:round/>
                      <a:headEnd type="none" w="med" len="med"/>
                      <a:tailEnd type="none" w="med" len="med"/>
                    </a:lnL>
                    <a:lnR w="12700" cap="flat" cmpd="sng" algn="ctr">
                      <a:solidFill>
                        <a:srgbClr val="C00000"/>
                      </a:solidFill>
                      <a:prstDash val="dash"/>
                      <a:round/>
                      <a:headEnd type="none" w="med" len="med"/>
                      <a:tailEnd type="none" w="med" len="med"/>
                    </a:lnR>
                    <a:lnT w="6350" cap="flat" cmpd="sng" algn="ctr">
                      <a:solidFill>
                        <a:srgbClr val="C00000"/>
                      </a:solidFill>
                      <a:prstDash val="dot"/>
                      <a:round/>
                      <a:headEnd type="none" w="med" len="med"/>
                      <a:tailEnd type="none" w="med" len="med"/>
                    </a:lnT>
                    <a:lnB w="12700" cap="flat" cmpd="sng" algn="ctr">
                      <a:solidFill>
                        <a:srgbClr val="C00000"/>
                      </a:solidFill>
                      <a:prstDash val="dash"/>
                      <a:round/>
                      <a:headEnd type="none" w="med" len="med"/>
                      <a:tailEnd type="none" w="med" len="med"/>
                    </a:lnB>
                  </a:tcPr>
                </a:tc>
                <a:extLst>
                  <a:ext uri="{0D108BD9-81ED-4DB2-BD59-A6C34878D82A}">
                    <a16:rowId xmlns="" xmlns:a16="http://schemas.microsoft.com/office/drawing/2014/main" val="918926472"/>
                  </a:ext>
                </a:extLst>
              </a:tr>
            </a:tbl>
          </a:graphicData>
        </a:graphic>
      </p:graphicFrame>
      <p:sp>
        <p:nvSpPr>
          <p:cNvPr id="10" name="CasellaDiTesto 9">
            <a:extLst>
              <a:ext uri="{FF2B5EF4-FFF2-40B4-BE49-F238E27FC236}">
                <a16:creationId xmlns="" xmlns:a16="http://schemas.microsoft.com/office/drawing/2014/main" id="{9349EB6A-820C-4C00-AC19-E72F21FA7AD3}"/>
              </a:ext>
            </a:extLst>
          </p:cNvPr>
          <p:cNvSpPr txBox="1"/>
          <p:nvPr/>
        </p:nvSpPr>
        <p:spPr>
          <a:xfrm>
            <a:off x="31144" y="1393887"/>
            <a:ext cx="1563248" cy="830997"/>
          </a:xfrm>
          <a:prstGeom prst="rect">
            <a:avLst/>
          </a:prstGeom>
          <a:noFill/>
          <a:ln w="19050">
            <a:solidFill>
              <a:srgbClr val="009900"/>
            </a:solidFill>
          </a:ln>
        </p:spPr>
        <p:txBody>
          <a:bodyPr wrap="none" rtlCol="0">
            <a:spAutoFit/>
          </a:bodyPr>
          <a:lstStyle/>
          <a:p>
            <a:r>
              <a:rPr lang="it-IT" sz="1200" b="1" dirty="0">
                <a:solidFill>
                  <a:srgbClr val="00B050"/>
                </a:solidFill>
              </a:rPr>
              <a:t>Activities </a:t>
            </a:r>
            <a:r>
              <a:rPr lang="it-IT" sz="1200" b="1" dirty="0" err="1">
                <a:solidFill>
                  <a:srgbClr val="00B050"/>
                </a:solidFill>
              </a:rPr>
              <a:t>started</a:t>
            </a:r>
            <a:endParaRPr lang="it-IT" sz="1200" b="1" dirty="0">
              <a:solidFill>
                <a:srgbClr val="00B050"/>
              </a:solidFill>
            </a:endParaRPr>
          </a:p>
          <a:p>
            <a:r>
              <a:rPr lang="it-IT" sz="1200" b="1" dirty="0">
                <a:solidFill>
                  <a:srgbClr val="00B050"/>
                </a:solidFill>
              </a:rPr>
              <a:t>in </a:t>
            </a:r>
            <a:r>
              <a:rPr lang="it-IT" sz="1200" b="1" dirty="0" err="1">
                <a:solidFill>
                  <a:srgbClr val="00B050"/>
                </a:solidFill>
              </a:rPr>
              <a:t>May</a:t>
            </a:r>
            <a:r>
              <a:rPr lang="it-IT" sz="1200" b="1" dirty="0">
                <a:solidFill>
                  <a:srgbClr val="00B050"/>
                </a:solidFill>
              </a:rPr>
              <a:t>  and </a:t>
            </a:r>
          </a:p>
          <a:p>
            <a:r>
              <a:rPr lang="it-IT" sz="1200" b="1" dirty="0" err="1">
                <a:solidFill>
                  <a:srgbClr val="00B050"/>
                </a:solidFill>
              </a:rPr>
              <a:t>carried</a:t>
            </a:r>
            <a:r>
              <a:rPr lang="it-IT" sz="1200" b="1" dirty="0">
                <a:solidFill>
                  <a:srgbClr val="00B050"/>
                </a:solidFill>
              </a:rPr>
              <a:t> out</a:t>
            </a:r>
          </a:p>
          <a:p>
            <a:r>
              <a:rPr lang="it-IT" sz="1200" b="1" dirty="0">
                <a:solidFill>
                  <a:srgbClr val="00B050"/>
                </a:solidFill>
              </a:rPr>
              <a:t>up to </a:t>
            </a:r>
            <a:r>
              <a:rPr lang="it-IT" sz="1200" b="1" dirty="0" err="1">
                <a:solidFill>
                  <a:srgbClr val="00B050"/>
                </a:solidFill>
              </a:rPr>
              <a:t>mid</a:t>
            </a:r>
            <a:r>
              <a:rPr lang="it-IT" sz="1200" b="1" dirty="0">
                <a:solidFill>
                  <a:srgbClr val="00B050"/>
                </a:solidFill>
              </a:rPr>
              <a:t> of </a:t>
            </a:r>
            <a:r>
              <a:rPr lang="it-IT" sz="1200" b="1" dirty="0" err="1">
                <a:solidFill>
                  <a:srgbClr val="00B050"/>
                </a:solidFill>
              </a:rPr>
              <a:t>July</a:t>
            </a:r>
            <a:endParaRPr lang="it-IT" sz="1200" b="1" dirty="0">
              <a:solidFill>
                <a:srgbClr val="00B050"/>
              </a:solidFill>
            </a:endParaRPr>
          </a:p>
        </p:txBody>
      </p:sp>
      <p:sp>
        <p:nvSpPr>
          <p:cNvPr id="11" name="CasellaDiTesto 10">
            <a:extLst>
              <a:ext uri="{FF2B5EF4-FFF2-40B4-BE49-F238E27FC236}">
                <a16:creationId xmlns="" xmlns:a16="http://schemas.microsoft.com/office/drawing/2014/main" id="{BB7C366D-5847-4E2E-8A75-0CA29C06ABEF}"/>
              </a:ext>
            </a:extLst>
          </p:cNvPr>
          <p:cNvSpPr txBox="1"/>
          <p:nvPr/>
        </p:nvSpPr>
        <p:spPr>
          <a:xfrm>
            <a:off x="31144" y="2398010"/>
            <a:ext cx="1580182" cy="830997"/>
          </a:xfrm>
          <a:prstGeom prst="rect">
            <a:avLst/>
          </a:prstGeom>
          <a:noFill/>
          <a:ln w="19050">
            <a:solidFill>
              <a:srgbClr val="C00000"/>
            </a:solidFill>
          </a:ln>
        </p:spPr>
        <p:txBody>
          <a:bodyPr wrap="square">
            <a:spAutoFit/>
          </a:bodyPr>
          <a:lstStyle/>
          <a:p>
            <a:r>
              <a:rPr lang="it-IT" sz="1200" b="1" dirty="0">
                <a:solidFill>
                  <a:srgbClr val="C00000"/>
                </a:solidFill>
              </a:rPr>
              <a:t>Activities </a:t>
            </a:r>
            <a:r>
              <a:rPr lang="it-IT" sz="1200" b="1" dirty="0" err="1">
                <a:solidFill>
                  <a:srgbClr val="C00000"/>
                </a:solidFill>
              </a:rPr>
              <a:t>that</a:t>
            </a:r>
            <a:r>
              <a:rPr lang="it-IT" sz="1200" b="1" dirty="0">
                <a:solidFill>
                  <a:srgbClr val="C00000"/>
                </a:solidFill>
              </a:rPr>
              <a:t> </a:t>
            </a:r>
            <a:r>
              <a:rPr lang="it-IT" sz="1200" b="1" dirty="0" err="1">
                <a:solidFill>
                  <a:srgbClr val="C00000"/>
                </a:solidFill>
              </a:rPr>
              <a:t>need</a:t>
            </a:r>
            <a:r>
              <a:rPr lang="it-IT" sz="1200" b="1" dirty="0">
                <a:solidFill>
                  <a:srgbClr val="C00000"/>
                </a:solidFill>
              </a:rPr>
              <a:t> to be </a:t>
            </a:r>
            <a:r>
              <a:rPr lang="it-IT" sz="1200" b="1" dirty="0" err="1">
                <a:solidFill>
                  <a:srgbClr val="C00000"/>
                </a:solidFill>
              </a:rPr>
              <a:t>continued</a:t>
            </a:r>
            <a:r>
              <a:rPr lang="it-IT" sz="1200" b="1" dirty="0">
                <a:solidFill>
                  <a:srgbClr val="C00000"/>
                </a:solidFill>
              </a:rPr>
              <a:t> </a:t>
            </a:r>
            <a:r>
              <a:rPr lang="it-IT" sz="1200" b="1" dirty="0" err="1">
                <a:solidFill>
                  <a:srgbClr val="C00000"/>
                </a:solidFill>
              </a:rPr>
              <a:t>as</a:t>
            </a:r>
            <a:r>
              <a:rPr lang="it-IT" sz="1200" b="1" dirty="0">
                <a:solidFill>
                  <a:srgbClr val="C00000"/>
                </a:solidFill>
              </a:rPr>
              <a:t> </a:t>
            </a:r>
            <a:r>
              <a:rPr lang="it-IT" sz="1200" b="1" dirty="0" err="1">
                <a:solidFill>
                  <a:srgbClr val="C00000"/>
                </a:solidFill>
              </a:rPr>
              <a:t>soon</a:t>
            </a:r>
            <a:r>
              <a:rPr lang="it-IT" sz="1200" b="1" dirty="0">
                <a:solidFill>
                  <a:srgbClr val="C00000"/>
                </a:solidFill>
              </a:rPr>
              <a:t> </a:t>
            </a:r>
            <a:r>
              <a:rPr lang="it-IT" sz="1200" b="1" dirty="0" err="1">
                <a:solidFill>
                  <a:srgbClr val="C00000"/>
                </a:solidFill>
              </a:rPr>
              <a:t>as</a:t>
            </a:r>
            <a:r>
              <a:rPr lang="it-IT" sz="1200" b="1" dirty="0">
                <a:solidFill>
                  <a:srgbClr val="C00000"/>
                </a:solidFill>
              </a:rPr>
              <a:t> </a:t>
            </a:r>
            <a:r>
              <a:rPr lang="it-IT" sz="1200" b="1" dirty="0" err="1">
                <a:solidFill>
                  <a:srgbClr val="C00000"/>
                </a:solidFill>
              </a:rPr>
              <a:t>possible</a:t>
            </a:r>
            <a:endParaRPr lang="it-IT" sz="1200" b="1" dirty="0">
              <a:solidFill>
                <a:srgbClr val="C00000"/>
              </a:solidFill>
            </a:endParaRPr>
          </a:p>
        </p:txBody>
      </p:sp>
      <p:sp>
        <p:nvSpPr>
          <p:cNvPr id="13" name="Rettangolo 12">
            <a:extLst>
              <a:ext uri="{FF2B5EF4-FFF2-40B4-BE49-F238E27FC236}">
                <a16:creationId xmlns="" xmlns:a16="http://schemas.microsoft.com/office/drawing/2014/main" id="{3CFB7A16-0DB3-4AC3-A607-1DF51EF3F524}"/>
              </a:ext>
            </a:extLst>
          </p:cNvPr>
          <p:cNvSpPr/>
          <p:nvPr/>
        </p:nvSpPr>
        <p:spPr>
          <a:xfrm>
            <a:off x="1643698" y="1268760"/>
            <a:ext cx="4020254" cy="1081253"/>
          </a:xfrm>
          <a:prstGeom prst="rect">
            <a:avLst/>
          </a:prstGeom>
          <a:noFill/>
          <a:ln w="28575">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ttangolo 13">
            <a:extLst>
              <a:ext uri="{FF2B5EF4-FFF2-40B4-BE49-F238E27FC236}">
                <a16:creationId xmlns="" xmlns:a16="http://schemas.microsoft.com/office/drawing/2014/main" id="{43BA427F-79B3-4F96-BD08-C18EA4D2EE4B}"/>
              </a:ext>
            </a:extLst>
          </p:cNvPr>
          <p:cNvSpPr/>
          <p:nvPr/>
        </p:nvSpPr>
        <p:spPr>
          <a:xfrm>
            <a:off x="1643698" y="2374019"/>
            <a:ext cx="4012163" cy="87898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ttangolo 14">
            <a:extLst>
              <a:ext uri="{FF2B5EF4-FFF2-40B4-BE49-F238E27FC236}">
                <a16:creationId xmlns="" xmlns:a16="http://schemas.microsoft.com/office/drawing/2014/main" id="{0381B6BD-47CD-4251-978A-D34D9B829C83}"/>
              </a:ext>
            </a:extLst>
          </p:cNvPr>
          <p:cNvSpPr/>
          <p:nvPr/>
        </p:nvSpPr>
        <p:spPr>
          <a:xfrm>
            <a:off x="5951984" y="1052736"/>
            <a:ext cx="715853" cy="4989959"/>
          </a:xfrm>
          <a:prstGeom prst="rect">
            <a:avLst/>
          </a:prstGeom>
          <a:solidFill>
            <a:srgbClr val="C00000">
              <a:alpha val="2902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Freccia a destra 15">
            <a:extLst>
              <a:ext uri="{FF2B5EF4-FFF2-40B4-BE49-F238E27FC236}">
                <a16:creationId xmlns="" xmlns:a16="http://schemas.microsoft.com/office/drawing/2014/main" id="{0E3790A1-CA81-40C3-BC57-66373AE49BE3}"/>
              </a:ext>
            </a:extLst>
          </p:cNvPr>
          <p:cNvSpPr/>
          <p:nvPr/>
        </p:nvSpPr>
        <p:spPr>
          <a:xfrm>
            <a:off x="10583347" y="3651102"/>
            <a:ext cx="432048" cy="288032"/>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CasellaDiTesto 16">
            <a:extLst>
              <a:ext uri="{FF2B5EF4-FFF2-40B4-BE49-F238E27FC236}">
                <a16:creationId xmlns="" xmlns:a16="http://schemas.microsoft.com/office/drawing/2014/main" id="{779E581B-6B0F-47D7-89D3-84B15C30EC93}"/>
              </a:ext>
            </a:extLst>
          </p:cNvPr>
          <p:cNvSpPr txBox="1"/>
          <p:nvPr/>
        </p:nvSpPr>
        <p:spPr>
          <a:xfrm>
            <a:off x="10457837" y="3338988"/>
            <a:ext cx="1117614" cy="307777"/>
          </a:xfrm>
          <a:prstGeom prst="rect">
            <a:avLst/>
          </a:prstGeom>
          <a:noFill/>
        </p:spPr>
        <p:txBody>
          <a:bodyPr wrap="none" rtlCol="0">
            <a:spAutoFit/>
          </a:bodyPr>
          <a:lstStyle/>
          <a:p>
            <a:r>
              <a:rPr lang="it-IT" sz="1400" b="1" dirty="0">
                <a:solidFill>
                  <a:srgbClr val="C00000"/>
                </a:solidFill>
              </a:rPr>
              <a:t>Extension</a:t>
            </a:r>
          </a:p>
        </p:txBody>
      </p:sp>
      <p:sp>
        <p:nvSpPr>
          <p:cNvPr id="20" name="CasellaDiTesto 19">
            <a:extLst>
              <a:ext uri="{FF2B5EF4-FFF2-40B4-BE49-F238E27FC236}">
                <a16:creationId xmlns="" xmlns:a16="http://schemas.microsoft.com/office/drawing/2014/main" id="{FC40F0BC-F7B8-48C1-BADB-C20ABFF15A46}"/>
              </a:ext>
            </a:extLst>
          </p:cNvPr>
          <p:cNvSpPr txBox="1"/>
          <p:nvPr/>
        </p:nvSpPr>
        <p:spPr>
          <a:xfrm>
            <a:off x="2567608" y="227307"/>
            <a:ext cx="7601710" cy="523220"/>
          </a:xfrm>
          <a:prstGeom prst="rect">
            <a:avLst/>
          </a:prstGeom>
          <a:noFill/>
        </p:spPr>
        <p:txBody>
          <a:bodyPr wrap="square">
            <a:spAutoFit/>
          </a:bodyPr>
          <a:lstStyle/>
          <a:p>
            <a:pPr algn="ctr"/>
            <a:r>
              <a:rPr lang="en-US" sz="2800" b="1" dirty="0"/>
              <a:t>Modified schedule</a:t>
            </a:r>
            <a:endParaRPr lang="it-IT" sz="2800" b="1" dirty="0">
              <a:solidFill>
                <a:schemeClr val="tx1"/>
              </a:solidFill>
            </a:endParaRPr>
          </a:p>
        </p:txBody>
      </p:sp>
    </p:spTree>
    <p:extLst>
      <p:ext uri="{BB962C8B-B14F-4D97-AF65-F5344CB8AC3E}">
        <p14:creationId xmlns:p14="http://schemas.microsoft.com/office/powerpoint/2010/main" val="24553060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 xmlns:a16="http://schemas.microsoft.com/office/drawing/2014/main" id="{252FF39C-AAB9-44C9-BE6E-2559D3621368}"/>
              </a:ext>
            </a:extLst>
          </p:cNvPr>
          <p:cNvSpPr txBox="1"/>
          <p:nvPr/>
        </p:nvSpPr>
        <p:spPr>
          <a:xfrm>
            <a:off x="3912710" y="2348880"/>
            <a:ext cx="4667945" cy="1200329"/>
          </a:xfrm>
          <a:prstGeom prst="rect">
            <a:avLst/>
          </a:prstGeom>
          <a:noFill/>
        </p:spPr>
        <p:txBody>
          <a:bodyPr wrap="none" rtlCol="0">
            <a:spAutoFit/>
          </a:bodyPr>
          <a:lstStyle/>
          <a:p>
            <a:r>
              <a:rPr lang="it-IT" sz="7200" b="1" dirty="0">
                <a:solidFill>
                  <a:schemeClr val="bg1"/>
                </a:solidFill>
              </a:rPr>
              <a:t>Thank </a:t>
            </a:r>
            <a:r>
              <a:rPr lang="it-IT" sz="7200" b="1" dirty="0" err="1">
                <a:solidFill>
                  <a:schemeClr val="bg1"/>
                </a:solidFill>
              </a:rPr>
              <a:t>you</a:t>
            </a:r>
            <a:r>
              <a:rPr lang="it-IT" sz="7200" b="1" dirty="0">
                <a:solidFill>
                  <a:schemeClr val="bg1"/>
                </a:solidFill>
              </a:rPr>
              <a:t>! </a:t>
            </a:r>
          </a:p>
        </p:txBody>
      </p:sp>
    </p:spTree>
    <p:extLst>
      <p:ext uri="{BB962C8B-B14F-4D97-AF65-F5344CB8AC3E}">
        <p14:creationId xmlns:p14="http://schemas.microsoft.com/office/powerpoint/2010/main" val="25357207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11411024" y="6389578"/>
            <a:ext cx="361256" cy="365125"/>
          </a:xfrm>
        </p:spPr>
        <p:txBody>
          <a:bodyPr/>
          <a:lstStyle>
            <a:lvl1pPr>
              <a:defRPr sz="1200">
                <a:solidFill>
                  <a:schemeClr val="accent5"/>
                </a:solidFill>
              </a:defRPr>
            </a:lvl1pPr>
          </a:lstStyle>
          <a:p>
            <a:fld id="{F7A1A58B-7BA1-7E42-8231-6D1CB1C760B1}" type="slidenum">
              <a:rPr lang="en-US" sz="1400" smtClean="0"/>
              <a:pPr/>
              <a:t>2</a:t>
            </a:fld>
            <a:endParaRPr lang="en-US" sz="1400" dirty="0"/>
          </a:p>
        </p:txBody>
      </p:sp>
      <p:sp>
        <p:nvSpPr>
          <p:cNvPr id="7" name="CasellaDiTesto 6">
            <a:extLst>
              <a:ext uri="{FF2B5EF4-FFF2-40B4-BE49-F238E27FC236}">
                <a16:creationId xmlns="" xmlns:a16="http://schemas.microsoft.com/office/drawing/2014/main" id="{BF73CAFA-33A5-4B3A-ABBA-725EEA73ACDA}"/>
              </a:ext>
            </a:extLst>
          </p:cNvPr>
          <p:cNvSpPr txBox="1"/>
          <p:nvPr/>
        </p:nvSpPr>
        <p:spPr>
          <a:xfrm>
            <a:off x="998590" y="1350665"/>
            <a:ext cx="10081121" cy="3046988"/>
          </a:xfrm>
          <a:prstGeom prst="rect">
            <a:avLst/>
          </a:prstGeom>
          <a:noFill/>
        </p:spPr>
        <p:txBody>
          <a:bodyPr wrap="square">
            <a:spAutoFit/>
          </a:bodyPr>
          <a:lstStyle/>
          <a:p>
            <a:pPr>
              <a:lnSpc>
                <a:spcPct val="150000"/>
              </a:lnSpc>
              <a:spcBef>
                <a:spcPts val="0"/>
              </a:spcBef>
            </a:pPr>
            <a:r>
              <a:rPr lang="en-US" sz="2800" dirty="0">
                <a:solidFill>
                  <a:srgbClr val="C00000"/>
                </a:solidFill>
              </a:rPr>
              <a:t>Objective: </a:t>
            </a:r>
          </a:p>
          <a:p>
            <a:pPr algn="just">
              <a:spcBef>
                <a:spcPts val="1200"/>
              </a:spcBef>
            </a:pPr>
            <a:r>
              <a:rPr lang="en-US" sz="2800" u="none" strike="noStrike" baseline="0" dirty="0">
                <a:solidFill>
                  <a:srgbClr val="C00000"/>
                </a:solidFill>
              </a:rPr>
              <a:t>Build and test, at low and high RF power, two prototypes of the X-band (12 GHz) accelerating structure designed for the </a:t>
            </a:r>
            <a:r>
              <a:rPr lang="en-US" sz="2800" u="none" strike="noStrike" baseline="0" dirty="0" err="1">
                <a:solidFill>
                  <a:srgbClr val="C00000"/>
                </a:solidFill>
              </a:rPr>
              <a:t>CompactLight</a:t>
            </a:r>
            <a:r>
              <a:rPr lang="en-US" sz="2800" u="none" strike="noStrike" baseline="0" dirty="0">
                <a:solidFill>
                  <a:srgbClr val="C00000"/>
                </a:solidFill>
              </a:rPr>
              <a:t> (XLS) project</a:t>
            </a:r>
            <a:r>
              <a:rPr lang="en-US" sz="2800" dirty="0">
                <a:solidFill>
                  <a:srgbClr val="C00000"/>
                </a:solidFill>
              </a:rPr>
              <a:t>,</a:t>
            </a:r>
            <a:r>
              <a:rPr lang="en-US" sz="2800" u="none" strike="noStrike" baseline="0" dirty="0">
                <a:solidFill>
                  <a:srgbClr val="C00000"/>
                </a:solidFill>
              </a:rPr>
              <a:t> a new class of </a:t>
            </a:r>
            <a:r>
              <a:rPr lang="en-US" sz="2800" u="none" strike="noStrike" baseline="0" dirty="0" err="1">
                <a:solidFill>
                  <a:srgbClr val="C00000"/>
                </a:solidFill>
              </a:rPr>
              <a:t>linac</a:t>
            </a:r>
            <a:r>
              <a:rPr lang="en-US" sz="2800" u="none" strike="noStrike" baseline="0" dirty="0">
                <a:solidFill>
                  <a:srgbClr val="C00000"/>
                </a:solidFill>
              </a:rPr>
              <a:t>-driven FEL facilities, based on a Horizon 2020 Design Study. </a:t>
            </a:r>
            <a:r>
              <a:rPr lang="en-US" sz="2800" dirty="0">
                <a:solidFill>
                  <a:srgbClr val="000000"/>
                </a:solidFill>
                <a:effectLst/>
                <a:ea typeface="Calibri" panose="020F0502020204030204" pitchFamily="34" charset="0"/>
                <a:cs typeface="Calibri" panose="020F0502020204030204" pitchFamily="34" charset="0"/>
              </a:rPr>
              <a:t> </a:t>
            </a:r>
          </a:p>
        </p:txBody>
      </p:sp>
      <p:sp>
        <p:nvSpPr>
          <p:cNvPr id="9" name="CasellaDiTesto 8">
            <a:extLst>
              <a:ext uri="{FF2B5EF4-FFF2-40B4-BE49-F238E27FC236}">
                <a16:creationId xmlns="" xmlns:a16="http://schemas.microsoft.com/office/drawing/2014/main" id="{06DF007D-0F1A-43C3-A0C6-5B61CFA3192B}"/>
              </a:ext>
            </a:extLst>
          </p:cNvPr>
          <p:cNvSpPr txBox="1"/>
          <p:nvPr/>
        </p:nvSpPr>
        <p:spPr>
          <a:xfrm>
            <a:off x="750176" y="473128"/>
            <a:ext cx="10527823" cy="584775"/>
          </a:xfrm>
          <a:prstGeom prst="rect">
            <a:avLst/>
          </a:prstGeom>
          <a:noFill/>
        </p:spPr>
        <p:txBody>
          <a:bodyPr wrap="square">
            <a:spAutoFit/>
          </a:bodyPr>
          <a:lstStyle/>
          <a:p>
            <a:pPr algn="ctr"/>
            <a:r>
              <a:rPr lang="en-US" sz="3200" b="1" i="0" u="none" strike="noStrike" baseline="0" dirty="0">
                <a:solidFill>
                  <a:srgbClr val="000000"/>
                </a:solidFill>
                <a:latin typeface="Montserrat" panose="00000500000000000000"/>
              </a:rPr>
              <a:t>Task 7.5: </a:t>
            </a:r>
            <a:r>
              <a:rPr lang="en-US" sz="3200" b="1" i="0" u="none" strike="noStrike" baseline="0" dirty="0" err="1">
                <a:solidFill>
                  <a:srgbClr val="000000"/>
                </a:solidFill>
                <a:latin typeface="Montserrat" panose="00000500000000000000"/>
              </a:rPr>
              <a:t>CompactLight</a:t>
            </a:r>
            <a:r>
              <a:rPr lang="en-US" sz="3200" b="1" i="0" u="none" strike="noStrike" baseline="0" dirty="0">
                <a:solidFill>
                  <a:srgbClr val="000000"/>
                </a:solidFill>
                <a:latin typeface="Montserrat" panose="00000500000000000000"/>
              </a:rPr>
              <a:t> Prototype Accelerating Structures</a:t>
            </a:r>
          </a:p>
        </p:txBody>
      </p:sp>
      <p:grpSp>
        <p:nvGrpSpPr>
          <p:cNvPr id="2" name="Gruppo 1"/>
          <p:cNvGrpSpPr/>
          <p:nvPr/>
        </p:nvGrpSpPr>
        <p:grpSpPr>
          <a:xfrm>
            <a:off x="1727172" y="4419099"/>
            <a:ext cx="8409777" cy="1703143"/>
            <a:chOff x="2182016" y="4547977"/>
            <a:chExt cx="8409777" cy="1703143"/>
          </a:xfrm>
        </p:grpSpPr>
        <p:sp>
          <p:nvSpPr>
            <p:cNvPr id="10" name="CasellaDiTesto 9">
              <a:extLst>
                <a:ext uri="{FF2B5EF4-FFF2-40B4-BE49-F238E27FC236}">
                  <a16:creationId xmlns="" xmlns:a16="http://schemas.microsoft.com/office/drawing/2014/main" id="{B9DB7EDE-A328-4137-A4E7-7F7D43863809}"/>
                </a:ext>
              </a:extLst>
            </p:cNvPr>
            <p:cNvSpPr txBox="1"/>
            <p:nvPr/>
          </p:nvSpPr>
          <p:spPr>
            <a:xfrm>
              <a:off x="2182016" y="4547977"/>
              <a:ext cx="8409777" cy="1041311"/>
            </a:xfrm>
            <a:prstGeom prst="rect">
              <a:avLst/>
            </a:prstGeom>
            <a:noFill/>
          </p:spPr>
          <p:txBody>
            <a:bodyPr wrap="square">
              <a:spAutoFit/>
            </a:bodyPr>
            <a:lstStyle/>
            <a:p>
              <a:pPr>
                <a:lnSpc>
                  <a:spcPts val="3700"/>
                </a:lnSpc>
                <a:spcBef>
                  <a:spcPts val="0"/>
                </a:spcBef>
              </a:pPr>
              <a:r>
                <a:rPr lang="en-US" sz="2000" b="1" dirty="0">
                  <a:solidFill>
                    <a:srgbClr val="000000"/>
                  </a:solidFill>
                  <a:latin typeface="Montserrat" panose="00000500000000000000"/>
                </a:rPr>
                <a:t>Task 7.5 P</a:t>
              </a:r>
              <a:r>
                <a:rPr lang="en-US" sz="2000" b="1" i="0" u="none" strike="noStrike" baseline="0" dirty="0">
                  <a:solidFill>
                    <a:srgbClr val="000000"/>
                  </a:solidFill>
                  <a:latin typeface="Montserrat" panose="00000500000000000000"/>
                </a:rPr>
                <a:t>artners:</a:t>
              </a:r>
            </a:p>
            <a:p>
              <a:pPr>
                <a:lnSpc>
                  <a:spcPts val="3700"/>
                </a:lnSpc>
                <a:spcBef>
                  <a:spcPts val="0"/>
                </a:spcBef>
              </a:pPr>
              <a:r>
                <a:rPr lang="en-US" sz="2000" b="1" i="0" u="none" strike="noStrike" baseline="0" dirty="0">
                  <a:solidFill>
                    <a:srgbClr val="000000"/>
                  </a:solidFill>
                  <a:latin typeface="Montserrat" panose="00000500000000000000"/>
                </a:rPr>
                <a:t>ELETTRA-ST,    CERN,     INFN,     VDL-ETG,     COMEB,     TMD</a:t>
              </a:r>
              <a:endParaRPr lang="en-US" sz="2000" b="1" dirty="0">
                <a:solidFill>
                  <a:srgbClr val="000000"/>
                </a:solidFill>
                <a:latin typeface="Montserrat" panose="00000500000000000000"/>
              </a:endParaRPr>
            </a:p>
          </p:txBody>
        </p:sp>
        <p:pic>
          <p:nvPicPr>
            <p:cNvPr id="3" name="Immagine 2">
              <a:extLst>
                <a:ext uri="{FF2B5EF4-FFF2-40B4-BE49-F238E27FC236}">
                  <a16:creationId xmlns="" xmlns:a16="http://schemas.microsoft.com/office/drawing/2014/main" id="{955D1DC5-100B-4440-A234-84EC16A6273E}"/>
                </a:ext>
              </a:extLst>
            </p:cNvPr>
            <p:cNvPicPr>
              <a:picLocks noChangeAspect="1"/>
            </p:cNvPicPr>
            <p:nvPr/>
          </p:nvPicPr>
          <p:blipFill>
            <a:blip r:embed="rId3"/>
            <a:stretch>
              <a:fillRect/>
            </a:stretch>
          </p:blipFill>
          <p:spPr>
            <a:xfrm>
              <a:off x="8137555" y="5586856"/>
              <a:ext cx="959296" cy="520364"/>
            </a:xfrm>
            <a:prstGeom prst="rect">
              <a:avLst/>
            </a:prstGeom>
          </p:spPr>
        </p:pic>
        <p:pic>
          <p:nvPicPr>
            <p:cNvPr id="4" name="Immagine 3">
              <a:extLst>
                <a:ext uri="{FF2B5EF4-FFF2-40B4-BE49-F238E27FC236}">
                  <a16:creationId xmlns="" xmlns:a16="http://schemas.microsoft.com/office/drawing/2014/main" id="{B87976CD-5639-4133-90BC-D8F60A3C0236}"/>
                </a:ext>
              </a:extLst>
            </p:cNvPr>
            <p:cNvPicPr>
              <a:picLocks noChangeAspect="1"/>
            </p:cNvPicPr>
            <p:nvPr/>
          </p:nvPicPr>
          <p:blipFill>
            <a:blip r:embed="rId4"/>
            <a:stretch>
              <a:fillRect/>
            </a:stretch>
          </p:blipFill>
          <p:spPr>
            <a:xfrm>
              <a:off x="6727117" y="5646971"/>
              <a:ext cx="887490" cy="439805"/>
            </a:xfrm>
            <a:prstGeom prst="rect">
              <a:avLst/>
            </a:prstGeom>
          </p:spPr>
        </p:pic>
        <p:pic>
          <p:nvPicPr>
            <p:cNvPr id="6" name="Immagine 5">
              <a:extLst>
                <a:ext uri="{FF2B5EF4-FFF2-40B4-BE49-F238E27FC236}">
                  <a16:creationId xmlns="" xmlns:a16="http://schemas.microsoft.com/office/drawing/2014/main" id="{D0A75D27-7E8E-43A1-9C7A-A0833E34DAB3}"/>
                </a:ext>
              </a:extLst>
            </p:cNvPr>
            <p:cNvPicPr>
              <a:picLocks noChangeAspect="1"/>
            </p:cNvPicPr>
            <p:nvPr/>
          </p:nvPicPr>
          <p:blipFill>
            <a:blip r:embed="rId5"/>
            <a:stretch>
              <a:fillRect/>
            </a:stretch>
          </p:blipFill>
          <p:spPr>
            <a:xfrm>
              <a:off x="2508870" y="5569886"/>
              <a:ext cx="978798" cy="661842"/>
            </a:xfrm>
            <a:prstGeom prst="rect">
              <a:avLst/>
            </a:prstGeom>
          </p:spPr>
        </p:pic>
        <p:pic>
          <p:nvPicPr>
            <p:cNvPr id="13" name="Immagine 12">
              <a:extLst>
                <a:ext uri="{FF2B5EF4-FFF2-40B4-BE49-F238E27FC236}">
                  <a16:creationId xmlns="" xmlns:a16="http://schemas.microsoft.com/office/drawing/2014/main" id="{BA843345-4B2C-4080-9FCB-92281AAEB920}"/>
                </a:ext>
              </a:extLst>
            </p:cNvPr>
            <p:cNvPicPr>
              <a:picLocks noChangeAspect="1"/>
            </p:cNvPicPr>
            <p:nvPr/>
          </p:nvPicPr>
          <p:blipFill>
            <a:blip r:embed="rId6"/>
            <a:stretch>
              <a:fillRect/>
            </a:stretch>
          </p:blipFill>
          <p:spPr>
            <a:xfrm>
              <a:off x="9517570" y="5444360"/>
              <a:ext cx="661593" cy="800910"/>
            </a:xfrm>
            <a:prstGeom prst="rect">
              <a:avLst/>
            </a:prstGeom>
          </p:spPr>
        </p:pic>
        <p:pic>
          <p:nvPicPr>
            <p:cNvPr id="14" name="Immagine 13">
              <a:extLst>
                <a:ext uri="{FF2B5EF4-FFF2-40B4-BE49-F238E27FC236}">
                  <a16:creationId xmlns="" xmlns:a16="http://schemas.microsoft.com/office/drawing/2014/main" id="{AB990062-DC47-42B0-8714-26DF2A1256AC}"/>
                </a:ext>
              </a:extLst>
            </p:cNvPr>
            <p:cNvPicPr>
              <a:picLocks noChangeAspect="1"/>
            </p:cNvPicPr>
            <p:nvPr/>
          </p:nvPicPr>
          <p:blipFill>
            <a:blip r:embed="rId7"/>
            <a:stretch>
              <a:fillRect/>
            </a:stretch>
          </p:blipFill>
          <p:spPr>
            <a:xfrm>
              <a:off x="4016803" y="5601345"/>
              <a:ext cx="1186375" cy="649775"/>
            </a:xfrm>
            <a:prstGeom prst="rect">
              <a:avLst/>
            </a:prstGeom>
          </p:spPr>
        </p:pic>
        <p:pic>
          <p:nvPicPr>
            <p:cNvPr id="17" name="Immagine 16">
              <a:extLst>
                <a:ext uri="{FF2B5EF4-FFF2-40B4-BE49-F238E27FC236}">
                  <a16:creationId xmlns="" xmlns:a16="http://schemas.microsoft.com/office/drawing/2014/main" id="{D6D8D514-1372-4471-8218-AC646EBD1463}"/>
                </a:ext>
              </a:extLst>
            </p:cNvPr>
            <p:cNvPicPr>
              <a:picLocks noChangeAspect="1"/>
            </p:cNvPicPr>
            <p:nvPr/>
          </p:nvPicPr>
          <p:blipFill>
            <a:blip r:embed="rId8"/>
            <a:stretch>
              <a:fillRect/>
            </a:stretch>
          </p:blipFill>
          <p:spPr>
            <a:xfrm>
              <a:off x="5199344" y="5553607"/>
              <a:ext cx="1007247" cy="677418"/>
            </a:xfrm>
            <a:prstGeom prst="rect">
              <a:avLst/>
            </a:prstGeom>
          </p:spPr>
        </p:pic>
      </p:grpSp>
    </p:spTree>
    <p:extLst>
      <p:ext uri="{BB962C8B-B14F-4D97-AF65-F5344CB8AC3E}">
        <p14:creationId xmlns:p14="http://schemas.microsoft.com/office/powerpoint/2010/main" val="29050917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11411024" y="6389578"/>
            <a:ext cx="361256" cy="365125"/>
          </a:xfrm>
        </p:spPr>
        <p:txBody>
          <a:bodyPr/>
          <a:lstStyle>
            <a:lvl1pPr>
              <a:defRPr sz="1200">
                <a:solidFill>
                  <a:schemeClr val="accent5"/>
                </a:solidFill>
              </a:defRPr>
            </a:lvl1pPr>
          </a:lstStyle>
          <a:p>
            <a:fld id="{F7A1A58B-7BA1-7E42-8231-6D1CB1C760B1}" type="slidenum">
              <a:rPr lang="en-US" sz="1400" smtClean="0"/>
              <a:pPr/>
              <a:t>3</a:t>
            </a:fld>
            <a:endParaRPr lang="en-US" sz="1400" dirty="0"/>
          </a:p>
        </p:txBody>
      </p:sp>
      <p:sp>
        <p:nvSpPr>
          <p:cNvPr id="4" name="Rettangolo 3">
            <a:extLst>
              <a:ext uri="{FF2B5EF4-FFF2-40B4-BE49-F238E27FC236}">
                <a16:creationId xmlns="" xmlns:a16="http://schemas.microsoft.com/office/drawing/2014/main" id="{73661814-DF74-47C1-B013-32CB002E11E3}"/>
              </a:ext>
            </a:extLst>
          </p:cNvPr>
          <p:cNvSpPr/>
          <p:nvPr/>
        </p:nvSpPr>
        <p:spPr>
          <a:xfrm>
            <a:off x="325488" y="1052736"/>
            <a:ext cx="5256584" cy="3506088"/>
          </a:xfrm>
          <a:prstGeom prst="rect">
            <a:avLst/>
          </a:prstGeom>
        </p:spPr>
        <p:txBody>
          <a:bodyPr wrap="square">
            <a:spAutoFit/>
          </a:bodyPr>
          <a:lstStyle/>
          <a:p>
            <a:pPr marL="265113" indent="-265113" algn="just">
              <a:lnSpc>
                <a:spcPts val="2500"/>
              </a:lnSpc>
              <a:spcAft>
                <a:spcPts val="1800"/>
              </a:spcAft>
              <a:buSzPct val="73000"/>
              <a:buFont typeface="Wingdings" panose="05000000000000000000" pitchFamily="2" charset="2"/>
              <a:buChar char="v"/>
            </a:pPr>
            <a:r>
              <a:rPr lang="en-US" dirty="0">
                <a:solidFill>
                  <a:schemeClr val="tx1"/>
                </a:solidFill>
                <a:cs typeface="Arial" panose="020B0604020202020204" pitchFamily="34" charset="0"/>
              </a:rPr>
              <a:t>The </a:t>
            </a:r>
            <a:r>
              <a:rPr lang="en-US" dirty="0" err="1">
                <a:solidFill>
                  <a:schemeClr val="tx1"/>
                </a:solidFill>
                <a:cs typeface="Arial" panose="020B0604020202020204" pitchFamily="34" charset="0"/>
              </a:rPr>
              <a:t>CompactLight</a:t>
            </a:r>
            <a:r>
              <a:rPr lang="en-US" dirty="0">
                <a:solidFill>
                  <a:schemeClr val="tx1"/>
                </a:solidFill>
                <a:cs typeface="Arial" panose="020B0604020202020204" pitchFamily="34" charset="0"/>
              </a:rPr>
              <a:t> Project (XLS) is an EU funded design study aimed at promoting the construction of the next generation FEL based photon sources with innovative accelerator technologies.</a:t>
            </a:r>
          </a:p>
          <a:p>
            <a:pPr marL="265113" indent="-265113" algn="just">
              <a:lnSpc>
                <a:spcPts val="2500"/>
              </a:lnSpc>
              <a:buSzPct val="73000"/>
              <a:buFont typeface="Wingdings" panose="05000000000000000000" pitchFamily="2" charset="2"/>
              <a:buChar char="v"/>
            </a:pPr>
            <a:r>
              <a:rPr lang="en-US" dirty="0">
                <a:solidFill>
                  <a:schemeClr val="tx1"/>
                </a:solidFill>
                <a:cs typeface="Arial" panose="020B0604020202020204" pitchFamily="34" charset="0"/>
              </a:rPr>
              <a:t>The objective is the design of a 5.5 GeV X-band </a:t>
            </a:r>
            <a:r>
              <a:rPr lang="en-US" dirty="0" err="1">
                <a:solidFill>
                  <a:schemeClr val="tx1"/>
                </a:solidFill>
                <a:cs typeface="Arial" panose="020B0604020202020204" pitchFamily="34" charset="0"/>
              </a:rPr>
              <a:t>linac</a:t>
            </a:r>
            <a:r>
              <a:rPr lang="en-US" dirty="0">
                <a:solidFill>
                  <a:schemeClr val="tx1"/>
                </a:solidFill>
                <a:cs typeface="Arial" panose="020B0604020202020204" pitchFamily="34" charset="0"/>
              </a:rPr>
              <a:t>, based on the CLIC technology, to drive a FEL facility with soft and hard X-ray options. </a:t>
            </a:r>
          </a:p>
          <a:p>
            <a:pPr marL="265113" indent="-265113" algn="just">
              <a:lnSpc>
                <a:spcPts val="2500"/>
              </a:lnSpc>
              <a:buSzPct val="73000"/>
              <a:buFont typeface="Wingdings" panose="05000000000000000000" pitchFamily="2" charset="2"/>
              <a:buChar char="v"/>
            </a:pPr>
            <a:endParaRPr lang="it-IT" dirty="0">
              <a:solidFill>
                <a:schemeClr val="tx1"/>
              </a:solidFill>
              <a:cs typeface="Arial" panose="020B0604020202020204" pitchFamily="34" charset="0"/>
            </a:endParaRPr>
          </a:p>
        </p:txBody>
      </p:sp>
      <p:pic>
        <p:nvPicPr>
          <p:cNvPr id="6" name="Picture 2">
            <a:extLst>
              <a:ext uri="{FF2B5EF4-FFF2-40B4-BE49-F238E27FC236}">
                <a16:creationId xmlns="" xmlns:a16="http://schemas.microsoft.com/office/drawing/2014/main" id="{A91F8B7D-7DF2-400B-B5AF-5D5A63A835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1702" y="1121903"/>
            <a:ext cx="5728782"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ttangolo 8">
            <a:extLst>
              <a:ext uri="{FF2B5EF4-FFF2-40B4-BE49-F238E27FC236}">
                <a16:creationId xmlns="" xmlns:a16="http://schemas.microsoft.com/office/drawing/2014/main" id="{1931BFB2-AF52-4523-B9EE-80678E3410FC}"/>
              </a:ext>
            </a:extLst>
          </p:cNvPr>
          <p:cNvSpPr/>
          <p:nvPr/>
        </p:nvSpPr>
        <p:spPr>
          <a:xfrm>
            <a:off x="7296230" y="1123483"/>
            <a:ext cx="2969967" cy="338554"/>
          </a:xfrm>
          <a:prstGeom prst="rect">
            <a:avLst/>
          </a:prstGeom>
          <a:solidFill>
            <a:srgbClr val="FFFFCC"/>
          </a:solidFill>
        </p:spPr>
        <p:txBody>
          <a:bodyPr wrap="square">
            <a:spAutoFit/>
          </a:bodyPr>
          <a:lstStyle/>
          <a:p>
            <a:r>
              <a:rPr lang="en-US" sz="1600" b="1" i="1" dirty="0">
                <a:solidFill>
                  <a:srgbClr val="C00000"/>
                </a:solidFill>
                <a:cs typeface="Arial" panose="020B0604020202020204" pitchFamily="34" charset="0"/>
              </a:rPr>
              <a:t>http://</a:t>
            </a:r>
            <a:r>
              <a:rPr lang="en-US" sz="1600" b="1" i="1" dirty="0" err="1">
                <a:solidFill>
                  <a:srgbClr val="C00000"/>
                </a:solidFill>
                <a:cs typeface="Arial" panose="020B0604020202020204" pitchFamily="34" charset="0"/>
              </a:rPr>
              <a:t>www.CompactLight.eu</a:t>
            </a:r>
            <a:endParaRPr lang="it-IT" sz="1600" b="1" dirty="0">
              <a:solidFill>
                <a:srgbClr val="C00000"/>
              </a:solidFill>
            </a:endParaRPr>
          </a:p>
        </p:txBody>
      </p:sp>
      <p:sp>
        <p:nvSpPr>
          <p:cNvPr id="10" name="CasellaDiTesto 9">
            <a:extLst>
              <a:ext uri="{FF2B5EF4-FFF2-40B4-BE49-F238E27FC236}">
                <a16:creationId xmlns="" xmlns:a16="http://schemas.microsoft.com/office/drawing/2014/main" id="{CD10F806-D9BB-49B2-AAD7-C7403B55CA0E}"/>
              </a:ext>
            </a:extLst>
          </p:cNvPr>
          <p:cNvSpPr txBox="1"/>
          <p:nvPr/>
        </p:nvSpPr>
        <p:spPr>
          <a:xfrm>
            <a:off x="2118193" y="206549"/>
            <a:ext cx="8280920" cy="523220"/>
          </a:xfrm>
          <a:prstGeom prst="rect">
            <a:avLst/>
          </a:prstGeom>
          <a:noFill/>
        </p:spPr>
        <p:txBody>
          <a:bodyPr wrap="square">
            <a:spAutoFit/>
          </a:bodyPr>
          <a:lstStyle/>
          <a:p>
            <a:pPr algn="ctr">
              <a:spcBef>
                <a:spcPts val="600"/>
              </a:spcBef>
            </a:pPr>
            <a:r>
              <a:rPr lang="en-US" sz="2800" b="1" dirty="0">
                <a:latin typeface="Montserrat" panose="00000500000000000000"/>
              </a:rPr>
              <a:t>T</a:t>
            </a:r>
            <a:r>
              <a:rPr lang="en-US" sz="2800" b="1" u="none" strike="noStrike" baseline="0" dirty="0">
                <a:latin typeface="Montserrat" panose="00000500000000000000"/>
              </a:rPr>
              <a:t>he </a:t>
            </a:r>
            <a:r>
              <a:rPr lang="en-US" sz="2800" b="1" u="none" strike="noStrike" baseline="0" dirty="0" err="1">
                <a:latin typeface="Montserrat" panose="00000500000000000000"/>
              </a:rPr>
              <a:t>CompactLight</a:t>
            </a:r>
            <a:r>
              <a:rPr lang="en-US" sz="2800" b="1" u="none" strike="noStrike" baseline="0" dirty="0">
                <a:latin typeface="Montserrat" panose="00000500000000000000"/>
              </a:rPr>
              <a:t> (XLS) </a:t>
            </a:r>
            <a:r>
              <a:rPr lang="en-US" sz="2800" b="1" dirty="0">
                <a:latin typeface="Montserrat" panose="00000500000000000000"/>
              </a:rPr>
              <a:t>design study</a:t>
            </a:r>
            <a:endParaRPr lang="en-US" sz="1800" b="1" u="none" strike="noStrike" baseline="0" dirty="0">
              <a:latin typeface="Montserrat" panose="00000500000000000000"/>
            </a:endParaRPr>
          </a:p>
        </p:txBody>
      </p:sp>
      <p:sp>
        <p:nvSpPr>
          <p:cNvPr id="12" name="CasellaDiTesto 11">
            <a:extLst>
              <a:ext uri="{FF2B5EF4-FFF2-40B4-BE49-F238E27FC236}">
                <a16:creationId xmlns="" xmlns:a16="http://schemas.microsoft.com/office/drawing/2014/main" id="{D44C1D02-A692-44E8-9065-45F65B2A5F14}"/>
              </a:ext>
            </a:extLst>
          </p:cNvPr>
          <p:cNvSpPr txBox="1"/>
          <p:nvPr/>
        </p:nvSpPr>
        <p:spPr>
          <a:xfrm>
            <a:off x="5753997" y="4792240"/>
            <a:ext cx="5760010" cy="1220206"/>
          </a:xfrm>
          <a:prstGeom prst="rect">
            <a:avLst/>
          </a:prstGeom>
          <a:noFill/>
        </p:spPr>
        <p:txBody>
          <a:bodyPr wrap="square">
            <a:spAutoFit/>
          </a:bodyPr>
          <a:lstStyle/>
          <a:p>
            <a:pPr>
              <a:lnSpc>
                <a:spcPts val="2500"/>
              </a:lnSpc>
              <a:spcAft>
                <a:spcPts val="600"/>
              </a:spcAft>
            </a:pPr>
            <a:r>
              <a:rPr lang="it-IT" dirty="0">
                <a:effectLst/>
              </a:rPr>
              <a:t>26 Partners:</a:t>
            </a:r>
          </a:p>
          <a:p>
            <a:pPr marL="285750" indent="-285750">
              <a:lnSpc>
                <a:spcPts val="3000"/>
              </a:lnSpc>
              <a:buSzPct val="75000"/>
              <a:buFont typeface="Wingdings" panose="05000000000000000000" pitchFamily="2" charset="2"/>
              <a:buChar char="Ø"/>
            </a:pPr>
            <a:r>
              <a:rPr lang="it-IT" dirty="0">
                <a:effectLst/>
              </a:rPr>
              <a:t>23 International </a:t>
            </a:r>
            <a:r>
              <a:rPr lang="it-IT" dirty="0" err="1">
                <a:effectLst/>
              </a:rPr>
              <a:t>Laboratories</a:t>
            </a:r>
            <a:r>
              <a:rPr lang="it-IT" dirty="0">
                <a:effectLst/>
              </a:rPr>
              <a:t> and </a:t>
            </a:r>
            <a:r>
              <a:rPr lang="it-IT" dirty="0" err="1">
                <a:effectLst/>
              </a:rPr>
              <a:t>Universities</a:t>
            </a:r>
            <a:endParaRPr lang="it-IT" dirty="0"/>
          </a:p>
          <a:p>
            <a:pPr marL="285750" indent="-285750">
              <a:lnSpc>
                <a:spcPts val="3000"/>
              </a:lnSpc>
              <a:buSzPct val="75000"/>
              <a:buFont typeface="Wingdings" panose="05000000000000000000" pitchFamily="2" charset="2"/>
              <a:buChar char="Ø"/>
            </a:pPr>
            <a:r>
              <a:rPr lang="it-IT" dirty="0">
                <a:effectLst/>
              </a:rPr>
              <a:t>3 Private Industries. </a:t>
            </a:r>
            <a:endParaRPr lang="it-IT" dirty="0"/>
          </a:p>
        </p:txBody>
      </p:sp>
      <p:grpSp>
        <p:nvGrpSpPr>
          <p:cNvPr id="3" name="Gruppo 2">
            <a:extLst>
              <a:ext uri="{FF2B5EF4-FFF2-40B4-BE49-F238E27FC236}">
                <a16:creationId xmlns="" xmlns:a16="http://schemas.microsoft.com/office/drawing/2014/main" id="{21022AD0-B463-49FB-B6BB-459F32DB2912}"/>
              </a:ext>
            </a:extLst>
          </p:cNvPr>
          <p:cNvGrpSpPr/>
          <p:nvPr/>
        </p:nvGrpSpPr>
        <p:grpSpPr>
          <a:xfrm>
            <a:off x="1415480" y="4195055"/>
            <a:ext cx="3502882" cy="2111314"/>
            <a:chOff x="1833916" y="4266352"/>
            <a:chExt cx="3502882" cy="2111314"/>
          </a:xfrm>
        </p:grpSpPr>
        <p:pic>
          <p:nvPicPr>
            <p:cNvPr id="5" name="Picture 13">
              <a:extLst>
                <a:ext uri="{FF2B5EF4-FFF2-40B4-BE49-F238E27FC236}">
                  <a16:creationId xmlns="" xmlns:a16="http://schemas.microsoft.com/office/drawing/2014/main" id="{80153D0E-C455-48A8-9DD9-36DDFC05E3C6}"/>
                </a:ext>
              </a:extLst>
            </p:cNvPr>
            <p:cNvPicPr>
              <a:picLocks noChangeAspect="1"/>
            </p:cNvPicPr>
            <p:nvPr/>
          </p:nvPicPr>
          <p:blipFill>
            <a:blip r:embed="rId4"/>
            <a:stretch>
              <a:fillRect/>
            </a:stretch>
          </p:blipFill>
          <p:spPr>
            <a:xfrm>
              <a:off x="1847528" y="4266352"/>
              <a:ext cx="3423562" cy="2040017"/>
            </a:xfrm>
            <a:prstGeom prst="rect">
              <a:avLst/>
            </a:prstGeom>
          </p:spPr>
        </p:pic>
        <p:sp>
          <p:nvSpPr>
            <p:cNvPr id="2" name="CasellaDiTesto 1">
              <a:extLst>
                <a:ext uri="{FF2B5EF4-FFF2-40B4-BE49-F238E27FC236}">
                  <a16:creationId xmlns="" xmlns:a16="http://schemas.microsoft.com/office/drawing/2014/main" id="{0657B7B3-0EA5-4A7E-AA70-0F78E2FFE2A6}"/>
                </a:ext>
              </a:extLst>
            </p:cNvPr>
            <p:cNvSpPr txBox="1"/>
            <p:nvPr/>
          </p:nvSpPr>
          <p:spPr>
            <a:xfrm>
              <a:off x="1833916" y="6008334"/>
              <a:ext cx="3502882" cy="369332"/>
            </a:xfrm>
            <a:prstGeom prst="rect">
              <a:avLst/>
            </a:prstGeom>
            <a:noFill/>
          </p:spPr>
          <p:txBody>
            <a:bodyPr wrap="none" rtlCol="0">
              <a:spAutoFit/>
            </a:bodyPr>
            <a:lstStyle/>
            <a:p>
              <a:r>
                <a:rPr lang="it-IT" b="1" dirty="0">
                  <a:solidFill>
                    <a:schemeClr val="bg1"/>
                  </a:solidFill>
                </a:rPr>
                <a:t>CLIC </a:t>
              </a:r>
              <a:r>
                <a:rPr lang="it-IT" b="1" dirty="0" err="1">
                  <a:solidFill>
                    <a:schemeClr val="bg1"/>
                  </a:solidFill>
                </a:rPr>
                <a:t>accelerating</a:t>
              </a:r>
              <a:r>
                <a:rPr lang="it-IT" b="1" dirty="0">
                  <a:solidFill>
                    <a:schemeClr val="bg1"/>
                  </a:solidFill>
                </a:rPr>
                <a:t> </a:t>
              </a:r>
              <a:r>
                <a:rPr lang="it-IT" b="1" dirty="0" err="1">
                  <a:solidFill>
                    <a:schemeClr val="bg1"/>
                  </a:solidFill>
                </a:rPr>
                <a:t>structure</a:t>
              </a:r>
              <a:endParaRPr lang="it-IT" b="1" dirty="0">
                <a:solidFill>
                  <a:schemeClr val="bg1"/>
                </a:solidFill>
              </a:endParaRPr>
            </a:p>
          </p:txBody>
        </p:sp>
      </p:grpSp>
    </p:spTree>
    <p:extLst>
      <p:ext uri="{BB962C8B-B14F-4D97-AF65-F5344CB8AC3E}">
        <p14:creationId xmlns:p14="http://schemas.microsoft.com/office/powerpoint/2010/main" val="23994017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11411024" y="6389578"/>
            <a:ext cx="361256" cy="365125"/>
          </a:xfrm>
        </p:spPr>
        <p:txBody>
          <a:bodyPr/>
          <a:lstStyle>
            <a:lvl1pPr>
              <a:defRPr sz="1200">
                <a:solidFill>
                  <a:schemeClr val="accent5"/>
                </a:solidFill>
              </a:defRPr>
            </a:lvl1pPr>
          </a:lstStyle>
          <a:p>
            <a:fld id="{F7A1A58B-7BA1-7E42-8231-6D1CB1C760B1}" type="slidenum">
              <a:rPr lang="en-US" sz="1400" smtClean="0"/>
              <a:pPr/>
              <a:t>4</a:t>
            </a:fld>
            <a:endParaRPr lang="en-US" sz="1400" dirty="0"/>
          </a:p>
        </p:txBody>
      </p:sp>
      <p:sp>
        <p:nvSpPr>
          <p:cNvPr id="7" name="CasellaDiTesto 6">
            <a:extLst>
              <a:ext uri="{FF2B5EF4-FFF2-40B4-BE49-F238E27FC236}">
                <a16:creationId xmlns="" xmlns:a16="http://schemas.microsoft.com/office/drawing/2014/main" id="{BF73CAFA-33A5-4B3A-ABBA-725EEA73ACDA}"/>
              </a:ext>
            </a:extLst>
          </p:cNvPr>
          <p:cNvSpPr txBox="1"/>
          <p:nvPr/>
        </p:nvSpPr>
        <p:spPr>
          <a:xfrm>
            <a:off x="400186" y="1020648"/>
            <a:ext cx="11209596" cy="5078313"/>
          </a:xfrm>
          <a:prstGeom prst="rect">
            <a:avLst/>
          </a:prstGeom>
          <a:noFill/>
        </p:spPr>
        <p:txBody>
          <a:bodyPr wrap="square">
            <a:spAutoFit/>
          </a:bodyPr>
          <a:lstStyle/>
          <a:p>
            <a:pPr algn="just">
              <a:lnSpc>
                <a:spcPts val="3000"/>
              </a:lnSpc>
            </a:pPr>
            <a:r>
              <a:rPr lang="en-US" sz="2400" dirty="0">
                <a:solidFill>
                  <a:srgbClr val="000000"/>
                </a:solidFill>
                <a:effectLst/>
                <a:ea typeface="Calibri" panose="020F0502020204030204" pitchFamily="34" charset="0"/>
                <a:cs typeface="Calibri" panose="020F0502020204030204" pitchFamily="34" charset="0"/>
              </a:rPr>
              <a:t>The two prototypes will be used to get a full validation of the XLS accelerating structure at two RF operating regimes: </a:t>
            </a:r>
            <a:endParaRPr lang="it-IT" sz="2400" dirty="0">
              <a:solidFill>
                <a:srgbClr val="000000"/>
              </a:solidFill>
              <a:effectLst/>
              <a:ea typeface="Calibri" panose="020F0502020204030204" pitchFamily="34" charset="0"/>
              <a:cs typeface="Calibri" panose="020F0502020204030204" pitchFamily="34" charset="0"/>
            </a:endParaRPr>
          </a:p>
          <a:p>
            <a:pPr algn="just">
              <a:spcBef>
                <a:spcPts val="1200"/>
              </a:spcBef>
            </a:pPr>
            <a:r>
              <a:rPr lang="en-US" sz="2800" b="1"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a</a:t>
            </a:r>
            <a:r>
              <a:rPr lang="en-US" sz="2400" b="1" dirty="0">
                <a:solidFill>
                  <a:srgbClr val="C00000"/>
                </a:solidFill>
                <a:effectLst/>
                <a:ea typeface="Calibri" panose="020F0502020204030204" pitchFamily="34" charset="0"/>
                <a:cs typeface="Calibri" panose="020F0502020204030204" pitchFamily="34" charset="0"/>
              </a:rPr>
              <a:t>) high gradient/low pulse repetition rate (60 MV/m @100Hz); </a:t>
            </a:r>
            <a:endParaRPr lang="it-IT" sz="2400" b="1" dirty="0">
              <a:solidFill>
                <a:srgbClr val="C00000"/>
              </a:solidFill>
              <a:effectLst/>
              <a:ea typeface="Calibri" panose="020F0502020204030204" pitchFamily="34" charset="0"/>
              <a:cs typeface="Calibri" panose="020F0502020204030204" pitchFamily="34" charset="0"/>
            </a:endParaRPr>
          </a:p>
          <a:p>
            <a:pPr algn="just">
              <a:spcBef>
                <a:spcPts val="600"/>
              </a:spcBef>
            </a:pPr>
            <a:r>
              <a:rPr lang="en-US" sz="2400" b="1" dirty="0">
                <a:solidFill>
                  <a:srgbClr val="C00000"/>
                </a:solidFill>
                <a:effectLst/>
                <a:ea typeface="Calibri" panose="020F0502020204030204" pitchFamily="34" charset="0"/>
                <a:cs typeface="Calibri" panose="020F0502020204030204" pitchFamily="34" charset="0"/>
              </a:rPr>
              <a:t>b) low gradient/high pulse repetition rate (30 MV/m up to 1KHz).</a:t>
            </a:r>
          </a:p>
          <a:p>
            <a:pPr algn="just">
              <a:spcBef>
                <a:spcPts val="600"/>
              </a:spcBef>
            </a:pPr>
            <a:r>
              <a:rPr lang="en-US" sz="2400" b="1" dirty="0">
                <a:solidFill>
                  <a:srgbClr val="C00000"/>
                </a:solidFill>
                <a:effectLst/>
                <a:ea typeface="Calibri" panose="020F0502020204030204" pitchFamily="34" charset="0"/>
                <a:cs typeface="Calibri" panose="020F0502020204030204" pitchFamily="34" charset="0"/>
              </a:rPr>
              <a:t> </a:t>
            </a:r>
            <a:endParaRPr lang="en-US" sz="2400" b="1" i="1" u="none" strike="noStrike" baseline="0" dirty="0">
              <a:solidFill>
                <a:srgbClr val="000000"/>
              </a:solidFill>
            </a:endParaRPr>
          </a:p>
          <a:p>
            <a:pPr algn="just">
              <a:spcBef>
                <a:spcPts val="0"/>
              </a:spcBef>
            </a:pPr>
            <a:r>
              <a:rPr lang="en-US" sz="2400" b="1" u="none" strike="noStrike" baseline="0" dirty="0">
                <a:solidFill>
                  <a:srgbClr val="000000"/>
                </a:solidFill>
                <a:latin typeface="Montserrat" panose="00000500000000000000"/>
              </a:rPr>
              <a:t>Two deliverables:</a:t>
            </a:r>
          </a:p>
          <a:p>
            <a:pPr algn="just">
              <a:spcBef>
                <a:spcPts val="600"/>
              </a:spcBef>
            </a:pPr>
            <a:r>
              <a:rPr lang="en-US" sz="2400" b="1" u="none" strike="noStrike" baseline="0" dirty="0">
                <a:solidFill>
                  <a:srgbClr val="C00000"/>
                </a:solidFill>
                <a:latin typeface="Montserrat" panose="00000500000000000000"/>
              </a:rPr>
              <a:t>D7.5: Construction of the XLS accelerating structure pre-prototype. </a:t>
            </a:r>
          </a:p>
          <a:p>
            <a:pPr algn="just">
              <a:spcBef>
                <a:spcPts val="0"/>
              </a:spcBef>
            </a:pPr>
            <a:r>
              <a:rPr lang="en-US" sz="2400" u="none" strike="noStrike" baseline="0" dirty="0">
                <a:solidFill>
                  <a:srgbClr val="000000"/>
                </a:solidFill>
                <a:latin typeface="Montserrat" panose="00000500000000000000"/>
              </a:rPr>
              <a:t>Development of production process and RF tests of the pre-prototype (@TRL 6/7)_M24 	</a:t>
            </a:r>
          </a:p>
          <a:p>
            <a:pPr algn="just">
              <a:spcBef>
                <a:spcPts val="600"/>
              </a:spcBef>
            </a:pPr>
            <a:r>
              <a:rPr lang="en-US" sz="2400" b="1" u="none" strike="noStrike" baseline="0" dirty="0">
                <a:solidFill>
                  <a:srgbClr val="C00000"/>
                </a:solidFill>
                <a:latin typeface="Montserrat" panose="00000500000000000000"/>
              </a:rPr>
              <a:t>D7.6: Construction of the XLS accelerating structure full prototype. </a:t>
            </a:r>
          </a:p>
          <a:p>
            <a:pPr algn="just">
              <a:spcBef>
                <a:spcPts val="0"/>
              </a:spcBef>
            </a:pPr>
            <a:r>
              <a:rPr lang="en-US" sz="2400" u="none" strike="noStrike" baseline="0" dirty="0">
                <a:solidFill>
                  <a:srgbClr val="000000"/>
                </a:solidFill>
                <a:latin typeface="Montserrat" panose="00000500000000000000"/>
              </a:rPr>
              <a:t>Production process analysis and validation, RF tests of the full prototype (@TRL 7/8)_M36 </a:t>
            </a:r>
          </a:p>
        </p:txBody>
      </p:sp>
      <p:sp>
        <p:nvSpPr>
          <p:cNvPr id="5" name="CasellaDiTesto 4">
            <a:extLst>
              <a:ext uri="{FF2B5EF4-FFF2-40B4-BE49-F238E27FC236}">
                <a16:creationId xmlns="" xmlns:a16="http://schemas.microsoft.com/office/drawing/2014/main" id="{CA577F74-AEF5-43ED-AA63-217E5A7DAC00}"/>
              </a:ext>
            </a:extLst>
          </p:cNvPr>
          <p:cNvSpPr txBox="1"/>
          <p:nvPr/>
        </p:nvSpPr>
        <p:spPr>
          <a:xfrm>
            <a:off x="2747628" y="312401"/>
            <a:ext cx="6696744" cy="553998"/>
          </a:xfrm>
          <a:prstGeom prst="rect">
            <a:avLst/>
          </a:prstGeom>
          <a:noFill/>
        </p:spPr>
        <p:txBody>
          <a:bodyPr wrap="square">
            <a:spAutoFit/>
          </a:bodyPr>
          <a:lstStyle/>
          <a:p>
            <a:pPr algn="ctr"/>
            <a:r>
              <a:rPr lang="it-IT" sz="3000" b="1" dirty="0"/>
              <a:t>Activities and Deliverables</a:t>
            </a:r>
          </a:p>
        </p:txBody>
      </p:sp>
    </p:spTree>
    <p:extLst>
      <p:ext uri="{BB962C8B-B14F-4D97-AF65-F5344CB8AC3E}">
        <p14:creationId xmlns:p14="http://schemas.microsoft.com/office/powerpoint/2010/main" val="4442527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11411024" y="6389578"/>
            <a:ext cx="361256" cy="365125"/>
          </a:xfrm>
        </p:spPr>
        <p:txBody>
          <a:bodyPr/>
          <a:lstStyle>
            <a:lvl1pPr>
              <a:defRPr sz="1200">
                <a:solidFill>
                  <a:schemeClr val="accent5"/>
                </a:solidFill>
              </a:defRPr>
            </a:lvl1pPr>
          </a:lstStyle>
          <a:p>
            <a:fld id="{F7A1A58B-7BA1-7E42-8231-6D1CB1C760B1}" type="slidenum">
              <a:rPr lang="en-US" sz="1400" smtClean="0"/>
              <a:pPr/>
              <a:t>5</a:t>
            </a:fld>
            <a:endParaRPr lang="en-US" sz="1400" dirty="0"/>
          </a:p>
        </p:txBody>
      </p:sp>
      <p:pic>
        <p:nvPicPr>
          <p:cNvPr id="55" name="Immagine 54">
            <a:extLst>
              <a:ext uri="{FF2B5EF4-FFF2-40B4-BE49-F238E27FC236}">
                <a16:creationId xmlns="" xmlns:a16="http://schemas.microsoft.com/office/drawing/2014/main" id="{034A00AC-5D6F-4E9D-8CF5-FA641CE27D1B}"/>
              </a:ext>
            </a:extLst>
          </p:cNvPr>
          <p:cNvPicPr>
            <a:picLocks noChangeAspect="1"/>
          </p:cNvPicPr>
          <p:nvPr/>
        </p:nvPicPr>
        <p:blipFill>
          <a:blip r:embed="rId3"/>
          <a:stretch>
            <a:fillRect/>
          </a:stretch>
        </p:blipFill>
        <p:spPr>
          <a:xfrm>
            <a:off x="4727848" y="3047675"/>
            <a:ext cx="6331565" cy="3025668"/>
          </a:xfrm>
          <a:prstGeom prst="rect">
            <a:avLst/>
          </a:prstGeom>
        </p:spPr>
      </p:pic>
      <p:pic>
        <p:nvPicPr>
          <p:cNvPr id="57" name="Picture 68">
            <a:extLst>
              <a:ext uri="{FF2B5EF4-FFF2-40B4-BE49-F238E27FC236}">
                <a16:creationId xmlns="" xmlns:a16="http://schemas.microsoft.com/office/drawing/2014/main" id="{EBF1507E-DF8D-4287-8E9B-196B8D460F62}"/>
              </a:ext>
            </a:extLst>
          </p:cNvPr>
          <p:cNvPicPr>
            <a:picLocks noChangeAspect="1"/>
          </p:cNvPicPr>
          <p:nvPr/>
        </p:nvPicPr>
        <p:blipFill>
          <a:blip r:embed="rId4"/>
          <a:stretch>
            <a:fillRect/>
          </a:stretch>
        </p:blipFill>
        <p:spPr>
          <a:xfrm>
            <a:off x="1602543" y="1491674"/>
            <a:ext cx="8705810" cy="1205183"/>
          </a:xfrm>
          <a:prstGeom prst="rect">
            <a:avLst/>
          </a:prstGeom>
        </p:spPr>
      </p:pic>
      <p:sp>
        <p:nvSpPr>
          <p:cNvPr id="59" name="TextBox 58">
            <a:extLst>
              <a:ext uri="{FF2B5EF4-FFF2-40B4-BE49-F238E27FC236}">
                <a16:creationId xmlns="" xmlns:a16="http://schemas.microsoft.com/office/drawing/2014/main" id="{062EB43A-BE1E-4D69-90C3-A1FE3B8B6ABE}"/>
              </a:ext>
            </a:extLst>
          </p:cNvPr>
          <p:cNvSpPr txBox="1"/>
          <p:nvPr/>
        </p:nvSpPr>
        <p:spPr>
          <a:xfrm>
            <a:off x="3860315" y="2364057"/>
            <a:ext cx="1236260" cy="307777"/>
          </a:xfrm>
          <a:prstGeom prst="rect">
            <a:avLst/>
          </a:prstGeom>
          <a:solidFill>
            <a:srgbClr val="FFFFCC"/>
          </a:solidFill>
        </p:spPr>
        <p:txBody>
          <a:bodyPr wrap="square" rtlCol="0">
            <a:spAutoFit/>
          </a:bodyPr>
          <a:lstStyle/>
          <a:p>
            <a:pPr algn="ctr"/>
            <a:r>
              <a:rPr lang="en-GB" sz="1400" b="1" dirty="0">
                <a:solidFill>
                  <a:srgbClr val="C00000"/>
                </a:solidFill>
                <a:latin typeface="Arial" panose="020B0604020202020204" pitchFamily="34" charset="0"/>
                <a:cs typeface="Arial" panose="020B0604020202020204" pitchFamily="34" charset="0"/>
              </a:rPr>
              <a:t>X-band </a:t>
            </a:r>
            <a:r>
              <a:rPr lang="en-GB" sz="1400" b="1" dirty="0" err="1">
                <a:solidFill>
                  <a:srgbClr val="C00000"/>
                </a:solidFill>
                <a:latin typeface="Arial" panose="020B0604020202020204" pitchFamily="34" charset="0"/>
                <a:cs typeface="Arial" panose="020B0604020202020204" pitchFamily="34" charset="0"/>
              </a:rPr>
              <a:t>linac</a:t>
            </a:r>
            <a:endParaRPr lang="en-GB" sz="1400" b="1" dirty="0">
              <a:solidFill>
                <a:srgbClr val="C00000"/>
              </a:solidFill>
              <a:latin typeface="Arial" panose="020B0604020202020204" pitchFamily="34" charset="0"/>
              <a:cs typeface="Arial" panose="020B0604020202020204" pitchFamily="34" charset="0"/>
            </a:endParaRPr>
          </a:p>
        </p:txBody>
      </p:sp>
      <p:sp>
        <p:nvSpPr>
          <p:cNvPr id="60" name="CasellaDiTesto 59">
            <a:extLst>
              <a:ext uri="{FF2B5EF4-FFF2-40B4-BE49-F238E27FC236}">
                <a16:creationId xmlns="" xmlns:a16="http://schemas.microsoft.com/office/drawing/2014/main" id="{86E9E571-7CE6-47C8-ACB5-B440795D56C3}"/>
              </a:ext>
            </a:extLst>
          </p:cNvPr>
          <p:cNvSpPr txBox="1"/>
          <p:nvPr/>
        </p:nvSpPr>
        <p:spPr>
          <a:xfrm>
            <a:off x="3400206" y="434015"/>
            <a:ext cx="4360296" cy="553998"/>
          </a:xfrm>
          <a:prstGeom prst="rect">
            <a:avLst/>
          </a:prstGeom>
          <a:noFill/>
        </p:spPr>
        <p:txBody>
          <a:bodyPr wrap="none" rtlCol="0">
            <a:spAutoFit/>
          </a:bodyPr>
          <a:lstStyle/>
          <a:p>
            <a:r>
              <a:rPr lang="it-IT" sz="3000" b="1" dirty="0" err="1"/>
              <a:t>CompactLight</a:t>
            </a:r>
            <a:r>
              <a:rPr lang="it-IT" sz="3000" b="1" dirty="0"/>
              <a:t> </a:t>
            </a:r>
            <a:r>
              <a:rPr lang="it-IT" sz="3000" b="1" dirty="0" err="1"/>
              <a:t>Linac</a:t>
            </a:r>
            <a:r>
              <a:rPr lang="it-IT" sz="3000" b="1" dirty="0"/>
              <a:t> layout</a:t>
            </a:r>
          </a:p>
        </p:txBody>
      </p:sp>
      <p:sp>
        <p:nvSpPr>
          <p:cNvPr id="61" name="Rettangolo 60">
            <a:extLst>
              <a:ext uri="{FF2B5EF4-FFF2-40B4-BE49-F238E27FC236}">
                <a16:creationId xmlns="" xmlns:a16="http://schemas.microsoft.com/office/drawing/2014/main" id="{F4CB7C2D-8C5B-4641-97C9-FE194CA9DFD0}"/>
              </a:ext>
            </a:extLst>
          </p:cNvPr>
          <p:cNvSpPr/>
          <p:nvPr/>
        </p:nvSpPr>
        <p:spPr>
          <a:xfrm>
            <a:off x="4727848" y="3429000"/>
            <a:ext cx="6331565" cy="276182"/>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noFill/>
            </a:endParaRPr>
          </a:p>
        </p:txBody>
      </p:sp>
      <p:sp>
        <p:nvSpPr>
          <p:cNvPr id="2" name="Ovale 1">
            <a:extLst>
              <a:ext uri="{FF2B5EF4-FFF2-40B4-BE49-F238E27FC236}">
                <a16:creationId xmlns="" xmlns:a16="http://schemas.microsoft.com/office/drawing/2014/main" id="{061222E4-B1CF-46D3-8821-7B2BEC4F4CD0}"/>
              </a:ext>
            </a:extLst>
          </p:cNvPr>
          <p:cNvSpPr/>
          <p:nvPr/>
        </p:nvSpPr>
        <p:spPr>
          <a:xfrm>
            <a:off x="3378266" y="1834601"/>
            <a:ext cx="2200357" cy="800136"/>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4" name="Connettore 2 3">
            <a:extLst>
              <a:ext uri="{FF2B5EF4-FFF2-40B4-BE49-F238E27FC236}">
                <a16:creationId xmlns="" xmlns:a16="http://schemas.microsoft.com/office/drawing/2014/main" id="{28DF71F4-95DD-44E5-BD28-49521701E1D8}"/>
              </a:ext>
            </a:extLst>
          </p:cNvPr>
          <p:cNvCxnSpPr>
            <a:cxnSpLocks/>
            <a:stCxn id="2" idx="4"/>
          </p:cNvCxnSpPr>
          <p:nvPr/>
        </p:nvCxnSpPr>
        <p:spPr>
          <a:xfrm flipH="1">
            <a:off x="2828177" y="2634737"/>
            <a:ext cx="1650268" cy="1143063"/>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2" name="Rettangolo 61">
            <a:extLst>
              <a:ext uri="{FF2B5EF4-FFF2-40B4-BE49-F238E27FC236}">
                <a16:creationId xmlns="" xmlns:a16="http://schemas.microsoft.com/office/drawing/2014/main" id="{DEF54AD1-A960-4DFF-A869-B1BABD35AEE5}"/>
              </a:ext>
            </a:extLst>
          </p:cNvPr>
          <p:cNvSpPr/>
          <p:nvPr/>
        </p:nvSpPr>
        <p:spPr>
          <a:xfrm>
            <a:off x="4785358" y="5123619"/>
            <a:ext cx="6274055" cy="276182"/>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noFill/>
            </a:endParaRPr>
          </a:p>
        </p:txBody>
      </p:sp>
      <p:sp>
        <p:nvSpPr>
          <p:cNvPr id="3" name="CasellaDiTesto 2">
            <a:extLst>
              <a:ext uri="{FF2B5EF4-FFF2-40B4-BE49-F238E27FC236}">
                <a16:creationId xmlns="" xmlns:a16="http://schemas.microsoft.com/office/drawing/2014/main" id="{F56EEF5B-A7F6-450D-B8C7-27B7818090F0}"/>
              </a:ext>
            </a:extLst>
          </p:cNvPr>
          <p:cNvSpPr txBox="1"/>
          <p:nvPr/>
        </p:nvSpPr>
        <p:spPr>
          <a:xfrm>
            <a:off x="173729" y="3839920"/>
            <a:ext cx="4429418" cy="1309846"/>
          </a:xfrm>
          <a:prstGeom prst="rect">
            <a:avLst/>
          </a:prstGeom>
          <a:noFill/>
          <a:ln w="19050">
            <a:solidFill>
              <a:srgbClr val="C00000"/>
            </a:solidFill>
          </a:ln>
        </p:spPr>
        <p:txBody>
          <a:bodyPr wrap="none" rtlCol="0">
            <a:spAutoFit/>
          </a:bodyPr>
          <a:lstStyle/>
          <a:p>
            <a:pPr>
              <a:lnSpc>
                <a:spcPct val="150000"/>
              </a:lnSpc>
            </a:pPr>
            <a:r>
              <a:rPr lang="it-IT" sz="2800" b="1" dirty="0">
                <a:solidFill>
                  <a:srgbClr val="C00000"/>
                </a:solidFill>
              </a:rPr>
              <a:t>10 MW, 1.5 </a:t>
            </a:r>
            <a:r>
              <a:rPr lang="it-IT" sz="2800" b="1" dirty="0" err="1">
                <a:solidFill>
                  <a:srgbClr val="C00000"/>
                </a:solidFill>
                <a:latin typeface="Symbol" panose="05050102010706020507" pitchFamily="18" charset="2"/>
              </a:rPr>
              <a:t>m</a:t>
            </a:r>
            <a:r>
              <a:rPr lang="it-IT" sz="2800" b="1" dirty="0" err="1">
                <a:solidFill>
                  <a:srgbClr val="C00000"/>
                </a:solidFill>
              </a:rPr>
              <a:t>s</a:t>
            </a:r>
            <a:r>
              <a:rPr lang="it-IT" sz="2800" b="1" dirty="0">
                <a:solidFill>
                  <a:srgbClr val="C00000"/>
                </a:solidFill>
              </a:rPr>
              <a:t>, @1 KHz</a:t>
            </a:r>
          </a:p>
          <a:p>
            <a:pPr>
              <a:lnSpc>
                <a:spcPct val="150000"/>
              </a:lnSpc>
            </a:pPr>
            <a:r>
              <a:rPr lang="it-IT" sz="2800" b="1" dirty="0">
                <a:solidFill>
                  <a:srgbClr val="C00000"/>
                </a:solidFill>
              </a:rPr>
              <a:t>50 MW, 1.5 </a:t>
            </a:r>
            <a:r>
              <a:rPr lang="it-IT" sz="2800" b="1" dirty="0" err="1">
                <a:solidFill>
                  <a:srgbClr val="C00000"/>
                </a:solidFill>
                <a:latin typeface="Symbol" panose="05050102010706020507" pitchFamily="18" charset="2"/>
              </a:rPr>
              <a:t>m</a:t>
            </a:r>
            <a:r>
              <a:rPr lang="it-IT" sz="2800" b="1" dirty="0" err="1">
                <a:solidFill>
                  <a:srgbClr val="C00000"/>
                </a:solidFill>
              </a:rPr>
              <a:t>s</a:t>
            </a:r>
            <a:r>
              <a:rPr lang="it-IT" sz="2800" b="1" dirty="0">
                <a:solidFill>
                  <a:srgbClr val="C00000"/>
                </a:solidFill>
              </a:rPr>
              <a:t>, @100 Hz</a:t>
            </a:r>
          </a:p>
        </p:txBody>
      </p:sp>
    </p:spTree>
    <p:extLst>
      <p:ext uri="{BB962C8B-B14F-4D97-AF65-F5344CB8AC3E}">
        <p14:creationId xmlns:p14="http://schemas.microsoft.com/office/powerpoint/2010/main" val="34998159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11411024" y="6389578"/>
            <a:ext cx="361256" cy="365125"/>
          </a:xfrm>
        </p:spPr>
        <p:txBody>
          <a:bodyPr/>
          <a:lstStyle>
            <a:lvl1pPr>
              <a:defRPr sz="1200">
                <a:solidFill>
                  <a:schemeClr val="accent5"/>
                </a:solidFill>
              </a:defRPr>
            </a:lvl1pPr>
          </a:lstStyle>
          <a:p>
            <a:fld id="{F7A1A58B-7BA1-7E42-8231-6D1CB1C760B1}" type="slidenum">
              <a:rPr lang="en-US" sz="1400" smtClean="0"/>
              <a:pPr/>
              <a:t>6</a:t>
            </a:fld>
            <a:endParaRPr lang="en-US" sz="1400" dirty="0"/>
          </a:p>
        </p:txBody>
      </p:sp>
      <p:sp>
        <p:nvSpPr>
          <p:cNvPr id="3" name="CasellaDiTesto 2">
            <a:extLst>
              <a:ext uri="{FF2B5EF4-FFF2-40B4-BE49-F238E27FC236}">
                <a16:creationId xmlns="" xmlns:a16="http://schemas.microsoft.com/office/drawing/2014/main" id="{68ECBC83-DA77-413F-8047-27F0B25FB3F5}"/>
              </a:ext>
            </a:extLst>
          </p:cNvPr>
          <p:cNvSpPr txBox="1"/>
          <p:nvPr/>
        </p:nvSpPr>
        <p:spPr>
          <a:xfrm>
            <a:off x="1420459" y="318811"/>
            <a:ext cx="9251251" cy="523220"/>
          </a:xfrm>
          <a:prstGeom prst="rect">
            <a:avLst/>
          </a:prstGeom>
          <a:noFill/>
        </p:spPr>
        <p:txBody>
          <a:bodyPr wrap="none" rtlCol="0">
            <a:spAutoFit/>
          </a:bodyPr>
          <a:lstStyle/>
          <a:p>
            <a:r>
              <a:rPr lang="it-IT" sz="2800" b="1" dirty="0" err="1"/>
              <a:t>Accelerating</a:t>
            </a:r>
            <a:r>
              <a:rPr lang="it-IT" sz="2800" b="1" dirty="0"/>
              <a:t> </a:t>
            </a:r>
            <a:r>
              <a:rPr lang="it-IT" sz="2800" b="1" dirty="0" err="1"/>
              <a:t>structure</a:t>
            </a:r>
            <a:r>
              <a:rPr lang="it-IT" sz="2800" b="1" dirty="0"/>
              <a:t> RF </a:t>
            </a:r>
            <a:r>
              <a:rPr lang="it-IT" sz="2800" b="1" dirty="0" err="1"/>
              <a:t>operating</a:t>
            </a:r>
            <a:r>
              <a:rPr lang="it-IT" sz="2800" b="1" dirty="0"/>
              <a:t> </a:t>
            </a:r>
            <a:r>
              <a:rPr lang="it-IT" sz="2800" b="1" dirty="0" err="1"/>
              <a:t>parameters</a:t>
            </a:r>
            <a:endParaRPr lang="it-IT" sz="2800" b="1" dirty="0"/>
          </a:p>
        </p:txBody>
      </p:sp>
      <p:pic>
        <p:nvPicPr>
          <p:cNvPr id="2" name="Immagine 1">
            <a:extLst>
              <a:ext uri="{FF2B5EF4-FFF2-40B4-BE49-F238E27FC236}">
                <a16:creationId xmlns="" xmlns:a16="http://schemas.microsoft.com/office/drawing/2014/main" id="{47ED6178-553A-476C-9669-335B0C0081D0}"/>
              </a:ext>
            </a:extLst>
          </p:cNvPr>
          <p:cNvPicPr>
            <a:picLocks noChangeAspect="1"/>
          </p:cNvPicPr>
          <p:nvPr/>
        </p:nvPicPr>
        <p:blipFill>
          <a:blip r:embed="rId3"/>
          <a:stretch>
            <a:fillRect/>
          </a:stretch>
        </p:blipFill>
        <p:spPr>
          <a:xfrm>
            <a:off x="6610899" y="1332944"/>
            <a:ext cx="4574802" cy="4454246"/>
          </a:xfrm>
          <a:prstGeom prst="rect">
            <a:avLst/>
          </a:prstGeom>
        </p:spPr>
      </p:pic>
      <p:pic>
        <p:nvPicPr>
          <p:cNvPr id="5" name="Immagine 4">
            <a:extLst>
              <a:ext uri="{FF2B5EF4-FFF2-40B4-BE49-F238E27FC236}">
                <a16:creationId xmlns="" xmlns:a16="http://schemas.microsoft.com/office/drawing/2014/main" id="{93F16B39-4BD7-4D57-873D-7A9D5C4848A9}"/>
              </a:ext>
            </a:extLst>
          </p:cNvPr>
          <p:cNvPicPr>
            <a:picLocks noChangeAspect="1"/>
          </p:cNvPicPr>
          <p:nvPr/>
        </p:nvPicPr>
        <p:blipFill>
          <a:blip r:embed="rId4"/>
          <a:stretch>
            <a:fillRect/>
          </a:stretch>
        </p:blipFill>
        <p:spPr>
          <a:xfrm>
            <a:off x="862754" y="1093919"/>
            <a:ext cx="5652533" cy="5150471"/>
          </a:xfrm>
          <a:prstGeom prst="rect">
            <a:avLst/>
          </a:prstGeom>
        </p:spPr>
      </p:pic>
      <p:sp>
        <p:nvSpPr>
          <p:cNvPr id="4" name="Ovale 3">
            <a:extLst>
              <a:ext uri="{FF2B5EF4-FFF2-40B4-BE49-F238E27FC236}">
                <a16:creationId xmlns="" xmlns:a16="http://schemas.microsoft.com/office/drawing/2014/main" id="{E2A3E40B-0E21-4E8D-B7D2-51622DE8BAA0}"/>
              </a:ext>
            </a:extLst>
          </p:cNvPr>
          <p:cNvSpPr/>
          <p:nvPr/>
        </p:nvSpPr>
        <p:spPr>
          <a:xfrm>
            <a:off x="5260151" y="2620437"/>
            <a:ext cx="576064" cy="28803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Ovale 6">
            <a:extLst>
              <a:ext uri="{FF2B5EF4-FFF2-40B4-BE49-F238E27FC236}">
                <a16:creationId xmlns="" xmlns:a16="http://schemas.microsoft.com/office/drawing/2014/main" id="{FA7CE3A3-EF2D-4A04-83CB-FAA84206064B}"/>
              </a:ext>
            </a:extLst>
          </p:cNvPr>
          <p:cNvSpPr/>
          <p:nvPr/>
        </p:nvSpPr>
        <p:spPr>
          <a:xfrm>
            <a:off x="5264270" y="3365961"/>
            <a:ext cx="576064" cy="28803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Ovale 8">
            <a:extLst>
              <a:ext uri="{FF2B5EF4-FFF2-40B4-BE49-F238E27FC236}">
                <a16:creationId xmlns="" xmlns:a16="http://schemas.microsoft.com/office/drawing/2014/main" id="{4C723BC5-9D05-4ED4-84FC-F799DF01A4A4}"/>
              </a:ext>
            </a:extLst>
          </p:cNvPr>
          <p:cNvSpPr/>
          <p:nvPr/>
        </p:nvSpPr>
        <p:spPr>
          <a:xfrm>
            <a:off x="5272508" y="4876004"/>
            <a:ext cx="576064" cy="28803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ttangolo 5">
            <a:extLst>
              <a:ext uri="{FF2B5EF4-FFF2-40B4-BE49-F238E27FC236}">
                <a16:creationId xmlns="" xmlns:a16="http://schemas.microsoft.com/office/drawing/2014/main" id="{81CAFAA2-DC8F-4938-9B6A-4A1E06C308F7}"/>
              </a:ext>
            </a:extLst>
          </p:cNvPr>
          <p:cNvSpPr/>
          <p:nvPr/>
        </p:nvSpPr>
        <p:spPr>
          <a:xfrm>
            <a:off x="4727848" y="5164036"/>
            <a:ext cx="1648238" cy="984793"/>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Ovale 9">
            <a:extLst>
              <a:ext uri="{FF2B5EF4-FFF2-40B4-BE49-F238E27FC236}">
                <a16:creationId xmlns="" xmlns:a16="http://schemas.microsoft.com/office/drawing/2014/main" id="{ADED5814-C45A-4AE4-B277-5501424AB1B6}"/>
              </a:ext>
            </a:extLst>
          </p:cNvPr>
          <p:cNvSpPr/>
          <p:nvPr/>
        </p:nvSpPr>
        <p:spPr>
          <a:xfrm>
            <a:off x="5206165" y="1382535"/>
            <a:ext cx="661307" cy="28803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CasellaDiTesto 12">
            <a:extLst>
              <a:ext uri="{FF2B5EF4-FFF2-40B4-BE49-F238E27FC236}">
                <a16:creationId xmlns="" xmlns:a16="http://schemas.microsoft.com/office/drawing/2014/main" id="{619357D4-2011-483B-B122-7A8766E412D0}"/>
              </a:ext>
            </a:extLst>
          </p:cNvPr>
          <p:cNvSpPr txBox="1"/>
          <p:nvPr/>
        </p:nvSpPr>
        <p:spPr>
          <a:xfrm>
            <a:off x="10021992" y="6052977"/>
            <a:ext cx="1569660" cy="246221"/>
          </a:xfrm>
          <a:prstGeom prst="rect">
            <a:avLst/>
          </a:prstGeom>
          <a:noFill/>
        </p:spPr>
        <p:txBody>
          <a:bodyPr wrap="none" rtlCol="0">
            <a:spAutoFit/>
          </a:bodyPr>
          <a:lstStyle/>
          <a:p>
            <a:r>
              <a:rPr lang="it-IT" sz="1000" dirty="0" err="1"/>
              <a:t>Courtesy</a:t>
            </a:r>
            <a:r>
              <a:rPr lang="it-IT" sz="1000" dirty="0"/>
              <a:t> M. Diomede</a:t>
            </a:r>
          </a:p>
        </p:txBody>
      </p:sp>
    </p:spTree>
    <p:extLst>
      <p:ext uri="{BB962C8B-B14F-4D97-AF65-F5344CB8AC3E}">
        <p14:creationId xmlns:p14="http://schemas.microsoft.com/office/powerpoint/2010/main" val="30834830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11483213" y="6485831"/>
            <a:ext cx="361256" cy="365125"/>
          </a:xfrm>
        </p:spPr>
        <p:txBody>
          <a:bodyPr/>
          <a:lstStyle>
            <a:lvl1pPr>
              <a:defRPr sz="1200">
                <a:solidFill>
                  <a:schemeClr val="accent5"/>
                </a:solidFill>
              </a:defRPr>
            </a:lvl1pPr>
          </a:lstStyle>
          <a:p>
            <a:fld id="{F7A1A58B-7BA1-7E42-8231-6D1CB1C760B1}" type="slidenum">
              <a:rPr lang="en-US" smtClean="0"/>
              <a:pPr/>
              <a:t>7</a:t>
            </a:fld>
            <a:endParaRPr lang="en-US" dirty="0"/>
          </a:p>
        </p:txBody>
      </p:sp>
      <p:sp>
        <p:nvSpPr>
          <p:cNvPr id="6" name="CasellaDiTesto 5">
            <a:extLst>
              <a:ext uri="{FF2B5EF4-FFF2-40B4-BE49-F238E27FC236}">
                <a16:creationId xmlns="" xmlns:a16="http://schemas.microsoft.com/office/drawing/2014/main" id="{490B1D74-7A32-4E4B-AB87-D5D2193A2F46}"/>
              </a:ext>
            </a:extLst>
          </p:cNvPr>
          <p:cNvSpPr txBox="1"/>
          <p:nvPr/>
        </p:nvSpPr>
        <p:spPr>
          <a:xfrm>
            <a:off x="3330663" y="262157"/>
            <a:ext cx="5530681" cy="523220"/>
          </a:xfrm>
          <a:prstGeom prst="rect">
            <a:avLst/>
          </a:prstGeom>
          <a:noFill/>
        </p:spPr>
        <p:txBody>
          <a:bodyPr wrap="none" rtlCol="0">
            <a:spAutoFit/>
          </a:bodyPr>
          <a:lstStyle/>
          <a:p>
            <a:pPr algn="ctr"/>
            <a:r>
              <a:rPr lang="en-US" sz="2800" b="1" dirty="0"/>
              <a:t>Thermo-mechanical design</a:t>
            </a:r>
            <a:endParaRPr lang="it-IT" sz="2800" b="1" dirty="0">
              <a:solidFill>
                <a:schemeClr val="tx1"/>
              </a:solidFill>
            </a:endParaRPr>
          </a:p>
        </p:txBody>
      </p:sp>
      <p:sp>
        <p:nvSpPr>
          <p:cNvPr id="10" name="CasellaDiTesto 9">
            <a:extLst>
              <a:ext uri="{FF2B5EF4-FFF2-40B4-BE49-F238E27FC236}">
                <a16:creationId xmlns="" xmlns:a16="http://schemas.microsoft.com/office/drawing/2014/main" id="{496DE3B7-F747-4861-8418-9F9E73BA35B8}"/>
              </a:ext>
            </a:extLst>
          </p:cNvPr>
          <p:cNvSpPr txBox="1"/>
          <p:nvPr/>
        </p:nvSpPr>
        <p:spPr>
          <a:xfrm>
            <a:off x="1343217" y="785377"/>
            <a:ext cx="8632491" cy="1707519"/>
          </a:xfrm>
          <a:prstGeom prst="rect">
            <a:avLst/>
          </a:prstGeom>
          <a:noFill/>
        </p:spPr>
        <p:txBody>
          <a:bodyPr wrap="none" rtlCol="0">
            <a:spAutoFit/>
          </a:bodyPr>
          <a:lstStyle/>
          <a:p>
            <a:pPr marL="285750" indent="-285750">
              <a:lnSpc>
                <a:spcPct val="150000"/>
              </a:lnSpc>
              <a:buSzPct val="71000"/>
              <a:buFont typeface="Wingdings" panose="05000000000000000000" pitchFamily="2" charset="2"/>
              <a:buChar char="Ø"/>
            </a:pPr>
            <a:r>
              <a:rPr lang="it-IT" dirty="0" err="1"/>
              <a:t>Optimization</a:t>
            </a:r>
            <a:r>
              <a:rPr lang="it-IT" dirty="0"/>
              <a:t> of the </a:t>
            </a:r>
            <a:r>
              <a:rPr lang="it-IT" dirty="0" err="1"/>
              <a:t>cooling</a:t>
            </a:r>
            <a:r>
              <a:rPr lang="it-IT" dirty="0"/>
              <a:t> </a:t>
            </a:r>
            <a:r>
              <a:rPr lang="it-IT" dirty="0" err="1"/>
              <a:t>geometry</a:t>
            </a:r>
            <a:endParaRPr lang="it-IT" dirty="0"/>
          </a:p>
          <a:p>
            <a:pPr marL="285750" indent="-285750">
              <a:lnSpc>
                <a:spcPct val="150000"/>
              </a:lnSpc>
              <a:buSzPct val="71000"/>
              <a:buFont typeface="Wingdings" panose="05000000000000000000" pitchFamily="2" charset="2"/>
              <a:buChar char="Ø"/>
            </a:pPr>
            <a:r>
              <a:rPr lang="it-IT" dirty="0" err="1"/>
              <a:t>Iteration</a:t>
            </a:r>
            <a:r>
              <a:rPr lang="it-IT" dirty="0"/>
              <a:t> with RF on the </a:t>
            </a:r>
            <a:r>
              <a:rPr lang="it-IT" dirty="0" err="1"/>
              <a:t>deformation</a:t>
            </a:r>
            <a:endParaRPr lang="it-IT" dirty="0"/>
          </a:p>
          <a:p>
            <a:pPr marL="285750" indent="-285750">
              <a:lnSpc>
                <a:spcPct val="150000"/>
              </a:lnSpc>
              <a:buSzPct val="71000"/>
              <a:buFont typeface="Wingdings" panose="05000000000000000000" pitchFamily="2" charset="2"/>
              <a:buChar char="Ø"/>
            </a:pPr>
            <a:r>
              <a:rPr lang="it-IT" dirty="0"/>
              <a:t>Choice for 4 </a:t>
            </a:r>
            <a:r>
              <a:rPr lang="it-IT" dirty="0" err="1"/>
              <a:t>cooling</a:t>
            </a:r>
            <a:r>
              <a:rPr lang="it-IT" dirty="0"/>
              <a:t> </a:t>
            </a:r>
            <a:r>
              <a:rPr lang="it-IT" dirty="0" err="1"/>
              <a:t>channels</a:t>
            </a:r>
            <a:r>
              <a:rPr lang="it-IT" dirty="0"/>
              <a:t> with a </a:t>
            </a:r>
            <a:r>
              <a:rPr lang="it-IT" dirty="0" err="1"/>
              <a:t>diameter</a:t>
            </a:r>
            <a:r>
              <a:rPr lang="it-IT" dirty="0"/>
              <a:t> of 6 mm (</a:t>
            </a:r>
            <a:r>
              <a:rPr lang="it-IT" dirty="0" err="1"/>
              <a:t>similar</a:t>
            </a:r>
            <a:r>
              <a:rPr lang="it-IT" dirty="0"/>
              <a:t> to CLIC)</a:t>
            </a:r>
          </a:p>
          <a:p>
            <a:pPr marL="285750" indent="-285750">
              <a:lnSpc>
                <a:spcPct val="150000"/>
              </a:lnSpc>
              <a:buSzPct val="71000"/>
              <a:buFont typeface="Wingdings" panose="05000000000000000000" pitchFamily="2" charset="2"/>
              <a:buChar char="Ø"/>
            </a:pPr>
            <a:r>
              <a:rPr lang="it-IT" dirty="0" err="1"/>
              <a:t>Cooling</a:t>
            </a:r>
            <a:r>
              <a:rPr lang="it-IT" dirty="0"/>
              <a:t> </a:t>
            </a:r>
            <a:r>
              <a:rPr lang="it-IT" dirty="0" err="1"/>
              <a:t>channels</a:t>
            </a:r>
            <a:r>
              <a:rPr lang="it-IT" dirty="0"/>
              <a:t> </a:t>
            </a:r>
            <a:r>
              <a:rPr lang="it-IT" dirty="0" err="1"/>
              <a:t>slightly</a:t>
            </a:r>
            <a:r>
              <a:rPr lang="it-IT" dirty="0"/>
              <a:t> </a:t>
            </a:r>
            <a:r>
              <a:rPr lang="it-IT" dirty="0" err="1"/>
              <a:t>asymmetrical</a:t>
            </a:r>
            <a:r>
              <a:rPr lang="it-IT" dirty="0"/>
              <a:t> to match the RF </a:t>
            </a:r>
            <a:r>
              <a:rPr lang="it-IT" dirty="0" err="1"/>
              <a:t>couplers</a:t>
            </a:r>
            <a:endParaRPr lang="it-IT" dirty="0"/>
          </a:p>
        </p:txBody>
      </p:sp>
      <p:pic>
        <p:nvPicPr>
          <p:cNvPr id="12" name="Immagine 11">
            <a:extLst>
              <a:ext uri="{FF2B5EF4-FFF2-40B4-BE49-F238E27FC236}">
                <a16:creationId xmlns="" xmlns:a16="http://schemas.microsoft.com/office/drawing/2014/main" id="{46A7558B-BE53-49E1-941B-E0798E66D03F}"/>
              </a:ext>
            </a:extLst>
          </p:cNvPr>
          <p:cNvPicPr>
            <a:picLocks noChangeAspect="1"/>
          </p:cNvPicPr>
          <p:nvPr/>
        </p:nvPicPr>
        <p:blipFill>
          <a:blip r:embed="rId3"/>
          <a:stretch>
            <a:fillRect/>
          </a:stretch>
        </p:blipFill>
        <p:spPr>
          <a:xfrm>
            <a:off x="1704347" y="2636912"/>
            <a:ext cx="7560840" cy="3597029"/>
          </a:xfrm>
          <a:prstGeom prst="rect">
            <a:avLst/>
          </a:prstGeom>
        </p:spPr>
      </p:pic>
      <p:sp>
        <p:nvSpPr>
          <p:cNvPr id="16" name="CasellaDiTesto 15">
            <a:extLst>
              <a:ext uri="{FF2B5EF4-FFF2-40B4-BE49-F238E27FC236}">
                <a16:creationId xmlns="" xmlns:a16="http://schemas.microsoft.com/office/drawing/2014/main" id="{0902CE02-F26E-459D-A94A-EEDE93DFC9E4}"/>
              </a:ext>
            </a:extLst>
          </p:cNvPr>
          <p:cNvSpPr txBox="1"/>
          <p:nvPr/>
        </p:nvSpPr>
        <p:spPr>
          <a:xfrm>
            <a:off x="9732554" y="6239610"/>
            <a:ext cx="1931287"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err="1" smtClean="0">
                <a:ln>
                  <a:noFill/>
                </a:ln>
                <a:solidFill>
                  <a:srgbClr val="000000"/>
                </a:solidFill>
                <a:effectLst/>
                <a:uLnTx/>
                <a:uFillTx/>
                <a:latin typeface="Montserrat"/>
                <a:ea typeface="+mn-ea"/>
                <a:cs typeface="+mn-cs"/>
              </a:rPr>
              <a:t>Courtesy</a:t>
            </a:r>
            <a:r>
              <a:rPr lang="it-IT" sz="1000" dirty="0">
                <a:solidFill>
                  <a:srgbClr val="000000"/>
                </a:solidFill>
                <a:latin typeface="Montserrat"/>
              </a:rPr>
              <a:t> </a:t>
            </a:r>
            <a:r>
              <a:rPr kumimoji="0" lang="it-IT" sz="1000" b="0" i="0" u="none" strike="noStrike" kern="1200" cap="none" spc="0" normalizeH="0" baseline="0" noProof="0" dirty="0" smtClean="0">
                <a:ln>
                  <a:noFill/>
                </a:ln>
                <a:solidFill>
                  <a:srgbClr val="000000"/>
                </a:solidFill>
                <a:effectLst/>
                <a:uLnTx/>
                <a:uFillTx/>
                <a:latin typeface="Montserrat"/>
                <a:ea typeface="+mn-ea"/>
                <a:cs typeface="+mn-cs"/>
              </a:rPr>
              <a:t>M</a:t>
            </a:r>
            <a:r>
              <a:rPr kumimoji="0" lang="it-IT" sz="1000" b="0" i="0" u="none" strike="noStrike" kern="1200" cap="none" spc="0" normalizeH="0" baseline="0" noProof="0" dirty="0">
                <a:ln>
                  <a:noFill/>
                </a:ln>
                <a:solidFill>
                  <a:srgbClr val="000000"/>
                </a:solidFill>
                <a:effectLst/>
                <a:uLnTx/>
                <a:uFillTx/>
                <a:latin typeface="Montserrat"/>
                <a:ea typeface="+mn-ea"/>
                <a:cs typeface="+mn-cs"/>
              </a:rPr>
              <a:t>. </a:t>
            </a:r>
            <a:r>
              <a:rPr lang="it-IT" sz="1000" dirty="0">
                <a:solidFill>
                  <a:srgbClr val="000000"/>
                </a:solidFill>
                <a:latin typeface="Montserrat"/>
              </a:rPr>
              <a:t>van </a:t>
            </a:r>
            <a:r>
              <a:rPr lang="it-IT" sz="1000" dirty="0" err="1">
                <a:solidFill>
                  <a:srgbClr val="000000"/>
                </a:solidFill>
                <a:latin typeface="Montserrat"/>
              </a:rPr>
              <a:t>den</a:t>
            </a:r>
            <a:r>
              <a:rPr lang="it-IT" sz="1000" dirty="0">
                <a:solidFill>
                  <a:srgbClr val="000000"/>
                </a:solidFill>
                <a:latin typeface="Montserrat"/>
              </a:rPr>
              <a:t> Berg</a:t>
            </a:r>
            <a:endParaRPr kumimoji="0" lang="it-IT" sz="1000" b="0" i="0" u="none" strike="noStrike" kern="1200" cap="none" spc="0" normalizeH="0" baseline="0" noProof="0" dirty="0">
              <a:ln>
                <a:noFill/>
              </a:ln>
              <a:solidFill>
                <a:srgbClr val="000000"/>
              </a:solidFill>
              <a:effectLst/>
              <a:uLnTx/>
              <a:uFillTx/>
              <a:latin typeface="Montserrat"/>
              <a:ea typeface="+mn-ea"/>
              <a:cs typeface="+mn-cs"/>
            </a:endParaRPr>
          </a:p>
        </p:txBody>
      </p:sp>
    </p:spTree>
    <p:extLst>
      <p:ext uri="{BB962C8B-B14F-4D97-AF65-F5344CB8AC3E}">
        <p14:creationId xmlns:p14="http://schemas.microsoft.com/office/powerpoint/2010/main" val="25832326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11483213" y="6485831"/>
            <a:ext cx="361256" cy="365125"/>
          </a:xfrm>
        </p:spPr>
        <p:txBody>
          <a:bodyPr/>
          <a:lstStyle>
            <a:lvl1pPr>
              <a:defRPr sz="1200">
                <a:solidFill>
                  <a:schemeClr val="accent5"/>
                </a:solidFill>
              </a:defRPr>
            </a:lvl1pPr>
          </a:lstStyle>
          <a:p>
            <a:fld id="{F7A1A58B-7BA1-7E42-8231-6D1CB1C760B1}" type="slidenum">
              <a:rPr lang="en-US" smtClean="0"/>
              <a:pPr/>
              <a:t>8</a:t>
            </a:fld>
            <a:endParaRPr lang="en-US" dirty="0"/>
          </a:p>
        </p:txBody>
      </p:sp>
      <p:sp>
        <p:nvSpPr>
          <p:cNvPr id="6" name="CasellaDiTesto 5">
            <a:extLst>
              <a:ext uri="{FF2B5EF4-FFF2-40B4-BE49-F238E27FC236}">
                <a16:creationId xmlns="" xmlns:a16="http://schemas.microsoft.com/office/drawing/2014/main" id="{490B1D74-7A32-4E4B-AB87-D5D2193A2F46}"/>
              </a:ext>
            </a:extLst>
          </p:cNvPr>
          <p:cNvSpPr txBox="1"/>
          <p:nvPr/>
        </p:nvSpPr>
        <p:spPr>
          <a:xfrm>
            <a:off x="5074734" y="88736"/>
            <a:ext cx="2042546" cy="523220"/>
          </a:xfrm>
          <a:prstGeom prst="rect">
            <a:avLst/>
          </a:prstGeom>
          <a:noFill/>
        </p:spPr>
        <p:txBody>
          <a:bodyPr wrap="none" rtlCol="0">
            <a:spAutoFit/>
          </a:bodyPr>
          <a:lstStyle/>
          <a:p>
            <a:pPr algn="ctr"/>
            <a:r>
              <a:rPr lang="en-US" sz="2800" b="1" dirty="0"/>
              <a:t>Time plan</a:t>
            </a:r>
            <a:endParaRPr lang="it-IT" sz="2800" b="1" dirty="0">
              <a:solidFill>
                <a:schemeClr val="tx1"/>
              </a:solidFill>
            </a:endParaRPr>
          </a:p>
        </p:txBody>
      </p:sp>
      <p:graphicFrame>
        <p:nvGraphicFramePr>
          <p:cNvPr id="2" name="Tabella 1">
            <a:extLst>
              <a:ext uri="{FF2B5EF4-FFF2-40B4-BE49-F238E27FC236}">
                <a16:creationId xmlns="" xmlns:a16="http://schemas.microsoft.com/office/drawing/2014/main" id="{E01CCA40-4F2D-45DE-919E-A31DB40395C2}"/>
              </a:ext>
            </a:extLst>
          </p:cNvPr>
          <p:cNvGraphicFramePr>
            <a:graphicFrameLocks noGrp="1"/>
          </p:cNvGraphicFramePr>
          <p:nvPr>
            <p:extLst>
              <p:ext uri="{D42A27DB-BD31-4B8C-83A1-F6EECF244321}">
                <p14:modId xmlns:p14="http://schemas.microsoft.com/office/powerpoint/2010/main" val="3327292550"/>
              </p:ext>
            </p:extLst>
          </p:nvPr>
        </p:nvGraphicFramePr>
        <p:xfrm>
          <a:off x="1631504" y="764704"/>
          <a:ext cx="9721071" cy="5256589"/>
        </p:xfrm>
        <a:graphic>
          <a:graphicData uri="http://schemas.openxmlformats.org/drawingml/2006/table">
            <a:tbl>
              <a:tblPr/>
              <a:tblGrid>
                <a:gridCol w="309281">
                  <a:extLst>
                    <a:ext uri="{9D8B030D-6E8A-4147-A177-3AD203B41FA5}">
                      <a16:colId xmlns="" xmlns:a16="http://schemas.microsoft.com/office/drawing/2014/main" val="2378005549"/>
                    </a:ext>
                  </a:extLst>
                </a:gridCol>
                <a:gridCol w="3844750">
                  <a:extLst>
                    <a:ext uri="{9D8B030D-6E8A-4147-A177-3AD203B41FA5}">
                      <a16:colId xmlns="" xmlns:a16="http://schemas.microsoft.com/office/drawing/2014/main" val="3390624736"/>
                    </a:ext>
                  </a:extLst>
                </a:gridCol>
                <a:gridCol w="154640">
                  <a:extLst>
                    <a:ext uri="{9D8B030D-6E8A-4147-A177-3AD203B41FA5}">
                      <a16:colId xmlns="" xmlns:a16="http://schemas.microsoft.com/office/drawing/2014/main" val="1804766347"/>
                    </a:ext>
                  </a:extLst>
                </a:gridCol>
                <a:gridCol w="154640">
                  <a:extLst>
                    <a:ext uri="{9D8B030D-6E8A-4147-A177-3AD203B41FA5}">
                      <a16:colId xmlns="" xmlns:a16="http://schemas.microsoft.com/office/drawing/2014/main" val="1427386923"/>
                    </a:ext>
                  </a:extLst>
                </a:gridCol>
                <a:gridCol w="154640">
                  <a:extLst>
                    <a:ext uri="{9D8B030D-6E8A-4147-A177-3AD203B41FA5}">
                      <a16:colId xmlns="" xmlns:a16="http://schemas.microsoft.com/office/drawing/2014/main" val="2891671211"/>
                    </a:ext>
                  </a:extLst>
                </a:gridCol>
                <a:gridCol w="154640">
                  <a:extLst>
                    <a:ext uri="{9D8B030D-6E8A-4147-A177-3AD203B41FA5}">
                      <a16:colId xmlns="" xmlns:a16="http://schemas.microsoft.com/office/drawing/2014/main" val="4225330051"/>
                    </a:ext>
                  </a:extLst>
                </a:gridCol>
                <a:gridCol w="154640">
                  <a:extLst>
                    <a:ext uri="{9D8B030D-6E8A-4147-A177-3AD203B41FA5}">
                      <a16:colId xmlns="" xmlns:a16="http://schemas.microsoft.com/office/drawing/2014/main" val="2765101645"/>
                    </a:ext>
                  </a:extLst>
                </a:gridCol>
                <a:gridCol w="154640">
                  <a:extLst>
                    <a:ext uri="{9D8B030D-6E8A-4147-A177-3AD203B41FA5}">
                      <a16:colId xmlns="" xmlns:a16="http://schemas.microsoft.com/office/drawing/2014/main" val="2401566003"/>
                    </a:ext>
                  </a:extLst>
                </a:gridCol>
                <a:gridCol w="154640">
                  <a:extLst>
                    <a:ext uri="{9D8B030D-6E8A-4147-A177-3AD203B41FA5}">
                      <a16:colId xmlns="" xmlns:a16="http://schemas.microsoft.com/office/drawing/2014/main" val="22834957"/>
                    </a:ext>
                  </a:extLst>
                </a:gridCol>
                <a:gridCol w="154640">
                  <a:extLst>
                    <a:ext uri="{9D8B030D-6E8A-4147-A177-3AD203B41FA5}">
                      <a16:colId xmlns="" xmlns:a16="http://schemas.microsoft.com/office/drawing/2014/main" val="3155785173"/>
                    </a:ext>
                  </a:extLst>
                </a:gridCol>
                <a:gridCol w="154640">
                  <a:extLst>
                    <a:ext uri="{9D8B030D-6E8A-4147-A177-3AD203B41FA5}">
                      <a16:colId xmlns="" xmlns:a16="http://schemas.microsoft.com/office/drawing/2014/main" val="1984968623"/>
                    </a:ext>
                  </a:extLst>
                </a:gridCol>
                <a:gridCol w="154640">
                  <a:extLst>
                    <a:ext uri="{9D8B030D-6E8A-4147-A177-3AD203B41FA5}">
                      <a16:colId xmlns="" xmlns:a16="http://schemas.microsoft.com/office/drawing/2014/main" val="3632081759"/>
                    </a:ext>
                  </a:extLst>
                </a:gridCol>
                <a:gridCol w="154640">
                  <a:extLst>
                    <a:ext uri="{9D8B030D-6E8A-4147-A177-3AD203B41FA5}">
                      <a16:colId xmlns="" xmlns:a16="http://schemas.microsoft.com/office/drawing/2014/main" val="1128528793"/>
                    </a:ext>
                  </a:extLst>
                </a:gridCol>
                <a:gridCol w="154640">
                  <a:extLst>
                    <a:ext uri="{9D8B030D-6E8A-4147-A177-3AD203B41FA5}">
                      <a16:colId xmlns="" xmlns:a16="http://schemas.microsoft.com/office/drawing/2014/main" val="3899784155"/>
                    </a:ext>
                  </a:extLst>
                </a:gridCol>
                <a:gridCol w="154640">
                  <a:extLst>
                    <a:ext uri="{9D8B030D-6E8A-4147-A177-3AD203B41FA5}">
                      <a16:colId xmlns="" xmlns:a16="http://schemas.microsoft.com/office/drawing/2014/main" val="3558050330"/>
                    </a:ext>
                  </a:extLst>
                </a:gridCol>
                <a:gridCol w="154640">
                  <a:extLst>
                    <a:ext uri="{9D8B030D-6E8A-4147-A177-3AD203B41FA5}">
                      <a16:colId xmlns="" xmlns:a16="http://schemas.microsoft.com/office/drawing/2014/main" val="1919215110"/>
                    </a:ext>
                  </a:extLst>
                </a:gridCol>
                <a:gridCol w="154640">
                  <a:extLst>
                    <a:ext uri="{9D8B030D-6E8A-4147-A177-3AD203B41FA5}">
                      <a16:colId xmlns="" xmlns:a16="http://schemas.microsoft.com/office/drawing/2014/main" val="975558585"/>
                    </a:ext>
                  </a:extLst>
                </a:gridCol>
                <a:gridCol w="154640">
                  <a:extLst>
                    <a:ext uri="{9D8B030D-6E8A-4147-A177-3AD203B41FA5}">
                      <a16:colId xmlns="" xmlns:a16="http://schemas.microsoft.com/office/drawing/2014/main" val="1631390897"/>
                    </a:ext>
                  </a:extLst>
                </a:gridCol>
                <a:gridCol w="154640">
                  <a:extLst>
                    <a:ext uri="{9D8B030D-6E8A-4147-A177-3AD203B41FA5}">
                      <a16:colId xmlns="" xmlns:a16="http://schemas.microsoft.com/office/drawing/2014/main" val="688276853"/>
                    </a:ext>
                  </a:extLst>
                </a:gridCol>
                <a:gridCol w="154640">
                  <a:extLst>
                    <a:ext uri="{9D8B030D-6E8A-4147-A177-3AD203B41FA5}">
                      <a16:colId xmlns="" xmlns:a16="http://schemas.microsoft.com/office/drawing/2014/main" val="3298309834"/>
                    </a:ext>
                  </a:extLst>
                </a:gridCol>
                <a:gridCol w="154640">
                  <a:extLst>
                    <a:ext uri="{9D8B030D-6E8A-4147-A177-3AD203B41FA5}">
                      <a16:colId xmlns="" xmlns:a16="http://schemas.microsoft.com/office/drawing/2014/main" val="1292188618"/>
                    </a:ext>
                  </a:extLst>
                </a:gridCol>
                <a:gridCol w="154640">
                  <a:extLst>
                    <a:ext uri="{9D8B030D-6E8A-4147-A177-3AD203B41FA5}">
                      <a16:colId xmlns="" xmlns:a16="http://schemas.microsoft.com/office/drawing/2014/main" val="801651001"/>
                    </a:ext>
                  </a:extLst>
                </a:gridCol>
                <a:gridCol w="154640">
                  <a:extLst>
                    <a:ext uri="{9D8B030D-6E8A-4147-A177-3AD203B41FA5}">
                      <a16:colId xmlns="" xmlns:a16="http://schemas.microsoft.com/office/drawing/2014/main" val="4131998526"/>
                    </a:ext>
                  </a:extLst>
                </a:gridCol>
                <a:gridCol w="154640">
                  <a:extLst>
                    <a:ext uri="{9D8B030D-6E8A-4147-A177-3AD203B41FA5}">
                      <a16:colId xmlns="" xmlns:a16="http://schemas.microsoft.com/office/drawing/2014/main" val="2705098723"/>
                    </a:ext>
                  </a:extLst>
                </a:gridCol>
                <a:gridCol w="154640">
                  <a:extLst>
                    <a:ext uri="{9D8B030D-6E8A-4147-A177-3AD203B41FA5}">
                      <a16:colId xmlns="" xmlns:a16="http://schemas.microsoft.com/office/drawing/2014/main" val="48671701"/>
                    </a:ext>
                  </a:extLst>
                </a:gridCol>
                <a:gridCol w="154640">
                  <a:extLst>
                    <a:ext uri="{9D8B030D-6E8A-4147-A177-3AD203B41FA5}">
                      <a16:colId xmlns="" xmlns:a16="http://schemas.microsoft.com/office/drawing/2014/main" val="2971001104"/>
                    </a:ext>
                  </a:extLst>
                </a:gridCol>
                <a:gridCol w="154640">
                  <a:extLst>
                    <a:ext uri="{9D8B030D-6E8A-4147-A177-3AD203B41FA5}">
                      <a16:colId xmlns="" xmlns:a16="http://schemas.microsoft.com/office/drawing/2014/main" val="4142691752"/>
                    </a:ext>
                  </a:extLst>
                </a:gridCol>
                <a:gridCol w="154640">
                  <a:extLst>
                    <a:ext uri="{9D8B030D-6E8A-4147-A177-3AD203B41FA5}">
                      <a16:colId xmlns="" xmlns:a16="http://schemas.microsoft.com/office/drawing/2014/main" val="2763901695"/>
                    </a:ext>
                  </a:extLst>
                </a:gridCol>
                <a:gridCol w="154640">
                  <a:extLst>
                    <a:ext uri="{9D8B030D-6E8A-4147-A177-3AD203B41FA5}">
                      <a16:colId xmlns="" xmlns:a16="http://schemas.microsoft.com/office/drawing/2014/main" val="2708696164"/>
                    </a:ext>
                  </a:extLst>
                </a:gridCol>
                <a:gridCol w="154640">
                  <a:extLst>
                    <a:ext uri="{9D8B030D-6E8A-4147-A177-3AD203B41FA5}">
                      <a16:colId xmlns="" xmlns:a16="http://schemas.microsoft.com/office/drawing/2014/main" val="1959913079"/>
                    </a:ext>
                  </a:extLst>
                </a:gridCol>
                <a:gridCol w="154640">
                  <a:extLst>
                    <a:ext uri="{9D8B030D-6E8A-4147-A177-3AD203B41FA5}">
                      <a16:colId xmlns="" xmlns:a16="http://schemas.microsoft.com/office/drawing/2014/main" val="1522606128"/>
                    </a:ext>
                  </a:extLst>
                </a:gridCol>
                <a:gridCol w="154640">
                  <a:extLst>
                    <a:ext uri="{9D8B030D-6E8A-4147-A177-3AD203B41FA5}">
                      <a16:colId xmlns="" xmlns:a16="http://schemas.microsoft.com/office/drawing/2014/main" val="477162657"/>
                    </a:ext>
                  </a:extLst>
                </a:gridCol>
                <a:gridCol w="154640">
                  <a:extLst>
                    <a:ext uri="{9D8B030D-6E8A-4147-A177-3AD203B41FA5}">
                      <a16:colId xmlns="" xmlns:a16="http://schemas.microsoft.com/office/drawing/2014/main" val="1905374593"/>
                    </a:ext>
                  </a:extLst>
                </a:gridCol>
                <a:gridCol w="154640">
                  <a:extLst>
                    <a:ext uri="{9D8B030D-6E8A-4147-A177-3AD203B41FA5}">
                      <a16:colId xmlns="" xmlns:a16="http://schemas.microsoft.com/office/drawing/2014/main" val="123186178"/>
                    </a:ext>
                  </a:extLst>
                </a:gridCol>
                <a:gridCol w="154640">
                  <a:extLst>
                    <a:ext uri="{9D8B030D-6E8A-4147-A177-3AD203B41FA5}">
                      <a16:colId xmlns="" xmlns:a16="http://schemas.microsoft.com/office/drawing/2014/main" val="4175899465"/>
                    </a:ext>
                  </a:extLst>
                </a:gridCol>
                <a:gridCol w="154640">
                  <a:extLst>
                    <a:ext uri="{9D8B030D-6E8A-4147-A177-3AD203B41FA5}">
                      <a16:colId xmlns="" xmlns:a16="http://schemas.microsoft.com/office/drawing/2014/main" val="1541025897"/>
                    </a:ext>
                  </a:extLst>
                </a:gridCol>
                <a:gridCol w="154640">
                  <a:extLst>
                    <a:ext uri="{9D8B030D-6E8A-4147-A177-3AD203B41FA5}">
                      <a16:colId xmlns="" xmlns:a16="http://schemas.microsoft.com/office/drawing/2014/main" val="2114142258"/>
                    </a:ext>
                  </a:extLst>
                </a:gridCol>
                <a:gridCol w="154640">
                  <a:extLst>
                    <a:ext uri="{9D8B030D-6E8A-4147-A177-3AD203B41FA5}">
                      <a16:colId xmlns="" xmlns:a16="http://schemas.microsoft.com/office/drawing/2014/main" val="3931878395"/>
                    </a:ext>
                  </a:extLst>
                </a:gridCol>
              </a:tblGrid>
              <a:tr h="180197">
                <a:tc gridSpan="2">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it-IT"/>
                    </a:p>
                  </a:txBody>
                  <a:tcPr/>
                </a:tc>
                <a:tc gridSpan="8">
                  <a:txBody>
                    <a:bodyPr/>
                    <a:lstStyle/>
                    <a:p>
                      <a:pPr algn="ctr" fontAlgn="ctr"/>
                      <a:r>
                        <a:rPr lang="it-IT" sz="900" b="1" i="0" u="none" strike="noStrike">
                          <a:solidFill>
                            <a:srgbClr val="000000"/>
                          </a:solidFill>
                          <a:effectLst/>
                          <a:latin typeface="Calibri" panose="020F0502020204030204" pitchFamily="34" charset="0"/>
                        </a:rPr>
                        <a:t>2021</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gridSpan="12">
                  <a:txBody>
                    <a:bodyPr/>
                    <a:lstStyle/>
                    <a:p>
                      <a:pPr algn="ctr" fontAlgn="ctr"/>
                      <a:r>
                        <a:rPr lang="it-IT" sz="900" b="1" i="0" u="none" strike="noStrike">
                          <a:solidFill>
                            <a:srgbClr val="000000"/>
                          </a:solidFill>
                          <a:effectLst/>
                          <a:latin typeface="Calibri" panose="020F0502020204030204" pitchFamily="34" charset="0"/>
                        </a:rPr>
                        <a:t>2022</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gridSpan="12">
                  <a:txBody>
                    <a:bodyPr/>
                    <a:lstStyle/>
                    <a:p>
                      <a:pPr algn="ctr" fontAlgn="ctr"/>
                      <a:r>
                        <a:rPr lang="it-IT" sz="900" b="1" i="0" u="none" strike="noStrike">
                          <a:solidFill>
                            <a:srgbClr val="000000"/>
                          </a:solidFill>
                          <a:effectLst/>
                          <a:latin typeface="Calibri" panose="020F0502020204030204" pitchFamily="34" charset="0"/>
                        </a:rPr>
                        <a:t>2023</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gridSpan="4">
                  <a:txBody>
                    <a:bodyPr/>
                    <a:lstStyle/>
                    <a:p>
                      <a:pPr algn="ctr" fontAlgn="ctr"/>
                      <a:r>
                        <a:rPr lang="it-IT" sz="900" b="1" i="0" u="none" strike="noStrike">
                          <a:solidFill>
                            <a:srgbClr val="000000"/>
                          </a:solidFill>
                          <a:effectLst/>
                          <a:latin typeface="Calibri" panose="020F0502020204030204" pitchFamily="34" charset="0"/>
                        </a:rPr>
                        <a:t>2024</a:t>
                      </a:r>
                    </a:p>
                  </a:txBody>
                  <a:tcPr marL="4391" marR="4391" marT="439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DDD"/>
                    </a:solidFill>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 xmlns:a16="http://schemas.microsoft.com/office/drawing/2014/main" val="2724985326"/>
                  </a:ext>
                </a:extLst>
              </a:tr>
              <a:tr h="121898">
                <a:tc rowSpan="2">
                  <a:txBody>
                    <a:bodyPr/>
                    <a:lstStyle/>
                    <a:p>
                      <a:pPr algn="ctr" fontAlgn="ctr"/>
                      <a:r>
                        <a:rPr lang="it-IT" sz="1200" b="1" i="0" u="none" strike="noStrike">
                          <a:solidFill>
                            <a:srgbClr val="000000"/>
                          </a:solidFill>
                          <a:effectLst/>
                          <a:latin typeface="+mn-lt"/>
                        </a:rPr>
                        <a:t>#</a:t>
                      </a:r>
                    </a:p>
                  </a:txBody>
                  <a:tcPr marL="4391" marR="4391" marT="4391"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it-IT" sz="1200" b="1" i="0" u="none" strike="noStrike">
                          <a:solidFill>
                            <a:srgbClr val="000000"/>
                          </a:solidFill>
                          <a:effectLst/>
                          <a:latin typeface="+mn-lt"/>
                        </a:rPr>
                        <a:t>Activity</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600" b="1" i="0" u="none" strike="noStrike">
                          <a:solidFill>
                            <a:srgbClr val="000000"/>
                          </a:solidFill>
                          <a:effectLst/>
                          <a:latin typeface="Calibri" panose="020F0502020204030204" pitchFamily="34" charset="0"/>
                        </a:rPr>
                        <a:t>1</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2</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3</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4</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5</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6</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7</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8</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9</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10</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11</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12</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13</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14</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15</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16</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17</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18</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19</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20</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21</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22</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23</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24</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25</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26</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27</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28</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29</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30</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31</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32</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33</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DDD"/>
                    </a:solidFill>
                  </a:tcPr>
                </a:tc>
                <a:tc>
                  <a:txBody>
                    <a:bodyPr/>
                    <a:lstStyle/>
                    <a:p>
                      <a:pPr algn="ctr" fontAlgn="ctr"/>
                      <a:r>
                        <a:rPr lang="it-IT" sz="600" b="1" i="0" u="none" strike="noStrike">
                          <a:solidFill>
                            <a:srgbClr val="000000"/>
                          </a:solidFill>
                          <a:effectLst/>
                          <a:latin typeface="Calibri" panose="020F0502020204030204" pitchFamily="34" charset="0"/>
                        </a:rPr>
                        <a:t>34</a:t>
                      </a:r>
                    </a:p>
                  </a:txBody>
                  <a:tcPr marL="4391" marR="4391" marT="43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DDD"/>
                    </a:solidFill>
                  </a:tcPr>
                </a:tc>
                <a:tc>
                  <a:txBody>
                    <a:bodyPr/>
                    <a:lstStyle/>
                    <a:p>
                      <a:pPr algn="ctr" fontAlgn="ctr"/>
                      <a:r>
                        <a:rPr lang="it-IT" sz="600" b="1" i="0" u="none" strike="noStrike">
                          <a:solidFill>
                            <a:srgbClr val="000000"/>
                          </a:solidFill>
                          <a:effectLst/>
                          <a:latin typeface="Calibri" panose="020F0502020204030204" pitchFamily="34" charset="0"/>
                        </a:rPr>
                        <a:t>35</a:t>
                      </a:r>
                    </a:p>
                  </a:txBody>
                  <a:tcPr marL="4391" marR="4391" marT="43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DDD"/>
                    </a:solidFill>
                  </a:tcPr>
                </a:tc>
                <a:tc>
                  <a:txBody>
                    <a:bodyPr/>
                    <a:lstStyle/>
                    <a:p>
                      <a:pPr algn="ctr" fontAlgn="ctr"/>
                      <a:r>
                        <a:rPr lang="it-IT" sz="600" b="1" i="0" u="none" strike="noStrike">
                          <a:solidFill>
                            <a:srgbClr val="000000"/>
                          </a:solidFill>
                          <a:effectLst/>
                          <a:latin typeface="Calibri" panose="020F0502020204030204" pitchFamily="34" charset="0"/>
                        </a:rPr>
                        <a:t>36</a:t>
                      </a:r>
                    </a:p>
                  </a:txBody>
                  <a:tcPr marL="4391" marR="4391" marT="4391"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DDD"/>
                    </a:solidFill>
                  </a:tcPr>
                </a:tc>
                <a:extLst>
                  <a:ext uri="{0D108BD9-81ED-4DB2-BD59-A6C34878D82A}">
                    <a16:rowId xmlns="" xmlns:a16="http://schemas.microsoft.com/office/drawing/2014/main" val="4077519042"/>
                  </a:ext>
                </a:extLst>
              </a:tr>
              <a:tr h="115671">
                <a:tc vMerge="1">
                  <a:txBody>
                    <a:bodyPr/>
                    <a:lstStyle/>
                    <a:p>
                      <a:endParaRPr lang="it-IT"/>
                    </a:p>
                  </a:txBody>
                  <a:tcPr/>
                </a:tc>
                <a:tc vMerge="1">
                  <a:txBody>
                    <a:bodyPr/>
                    <a:lstStyle/>
                    <a:p>
                      <a:endParaRPr lang="it-IT"/>
                    </a:p>
                  </a:txBody>
                  <a:tcPr/>
                </a:tc>
                <a:tc>
                  <a:txBody>
                    <a:bodyPr/>
                    <a:lstStyle/>
                    <a:p>
                      <a:pPr algn="ctr" fontAlgn="ctr"/>
                      <a:r>
                        <a:rPr lang="it-IT" sz="600" b="1" i="0" u="none" strike="noStrike">
                          <a:solidFill>
                            <a:srgbClr val="000000"/>
                          </a:solidFill>
                          <a:effectLst/>
                          <a:latin typeface="Calibri" panose="020F0502020204030204" pitchFamily="34" charset="0"/>
                        </a:rPr>
                        <a:t>M</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J</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J</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A</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S</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O</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N</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D</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600" b="1" i="0" u="none" strike="noStrike">
                          <a:solidFill>
                            <a:srgbClr val="000000"/>
                          </a:solidFill>
                          <a:effectLst/>
                          <a:latin typeface="Calibri" panose="020F0502020204030204" pitchFamily="34" charset="0"/>
                        </a:rPr>
                        <a:t>J</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F</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M</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A</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M</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J</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J</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A</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S</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O</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N</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D</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600" b="1" i="0" u="none" strike="noStrike">
                          <a:solidFill>
                            <a:srgbClr val="000000"/>
                          </a:solidFill>
                          <a:effectLst/>
                          <a:latin typeface="Calibri" panose="020F0502020204030204" pitchFamily="34" charset="0"/>
                        </a:rPr>
                        <a:t>J</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F</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M</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A</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M</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J</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J</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A</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S</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O</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N</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D</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600" b="1" i="0" u="none" strike="noStrike">
                          <a:solidFill>
                            <a:srgbClr val="000000"/>
                          </a:solidFill>
                          <a:effectLst/>
                          <a:latin typeface="Calibri" panose="020F0502020204030204" pitchFamily="34" charset="0"/>
                        </a:rPr>
                        <a:t>J</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DDD"/>
                    </a:solidFill>
                  </a:tcPr>
                </a:tc>
                <a:tc>
                  <a:txBody>
                    <a:bodyPr/>
                    <a:lstStyle/>
                    <a:p>
                      <a:pPr algn="ctr" fontAlgn="ctr"/>
                      <a:r>
                        <a:rPr lang="it-IT" sz="600" b="1" i="0" u="none" strike="noStrike">
                          <a:solidFill>
                            <a:srgbClr val="000000"/>
                          </a:solidFill>
                          <a:effectLst/>
                          <a:latin typeface="Calibri" panose="020F0502020204030204" pitchFamily="34" charset="0"/>
                        </a:rPr>
                        <a:t>F</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DDD"/>
                    </a:solidFill>
                  </a:tcPr>
                </a:tc>
                <a:tc>
                  <a:txBody>
                    <a:bodyPr/>
                    <a:lstStyle/>
                    <a:p>
                      <a:pPr algn="ctr" fontAlgn="ctr"/>
                      <a:r>
                        <a:rPr lang="it-IT" sz="600" b="1" i="0" u="none" strike="noStrike">
                          <a:solidFill>
                            <a:srgbClr val="000000"/>
                          </a:solidFill>
                          <a:effectLst/>
                          <a:latin typeface="Calibri" panose="020F0502020204030204" pitchFamily="34" charset="0"/>
                        </a:rPr>
                        <a:t>M</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DDD"/>
                    </a:solidFill>
                  </a:tcPr>
                </a:tc>
                <a:tc>
                  <a:txBody>
                    <a:bodyPr/>
                    <a:lstStyle/>
                    <a:p>
                      <a:pPr algn="ctr" fontAlgn="ctr"/>
                      <a:r>
                        <a:rPr lang="it-IT" sz="600" b="1" i="0" u="none" strike="noStrike">
                          <a:solidFill>
                            <a:srgbClr val="000000"/>
                          </a:solidFill>
                          <a:effectLst/>
                          <a:latin typeface="Calibri" panose="020F0502020204030204" pitchFamily="34" charset="0"/>
                        </a:rPr>
                        <a:t>A</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DDD"/>
                    </a:solidFill>
                  </a:tcPr>
                </a:tc>
                <a:extLst>
                  <a:ext uri="{0D108BD9-81ED-4DB2-BD59-A6C34878D82A}">
                    <a16:rowId xmlns="" xmlns:a16="http://schemas.microsoft.com/office/drawing/2014/main" val="613154132"/>
                  </a:ext>
                </a:extLst>
              </a:tr>
              <a:tr h="317995">
                <a:tc>
                  <a:txBody>
                    <a:bodyPr/>
                    <a:lstStyle/>
                    <a:p>
                      <a:pPr algn="ctr" fontAlgn="ctr"/>
                      <a:r>
                        <a:rPr lang="it-IT" sz="1200" b="0" i="0" u="none" strike="noStrike">
                          <a:solidFill>
                            <a:srgbClr val="000000"/>
                          </a:solidFill>
                          <a:effectLst/>
                          <a:latin typeface="+mn-lt"/>
                        </a:rPr>
                        <a:t>1</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en-US" sz="1200" b="0" i="0" u="none" strike="noStrike">
                          <a:solidFill>
                            <a:srgbClr val="000000"/>
                          </a:solidFill>
                          <a:effectLst/>
                          <a:latin typeface="+mn-lt"/>
                        </a:rPr>
                        <a:t>Technical drawings for prototype production</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extLst>
                  <a:ext uri="{0D108BD9-81ED-4DB2-BD59-A6C34878D82A}">
                    <a16:rowId xmlns="" xmlns:a16="http://schemas.microsoft.com/office/drawing/2014/main" val="2185310287"/>
                  </a:ext>
                </a:extLst>
              </a:tr>
              <a:tr h="386893">
                <a:tc>
                  <a:txBody>
                    <a:bodyPr/>
                    <a:lstStyle/>
                    <a:p>
                      <a:pPr algn="ctr" fontAlgn="ctr"/>
                      <a:r>
                        <a:rPr lang="it-IT" sz="1200" b="0" i="0" u="none" strike="noStrike">
                          <a:solidFill>
                            <a:srgbClr val="000000"/>
                          </a:solidFill>
                          <a:effectLst/>
                          <a:latin typeface="+mn-lt"/>
                        </a:rPr>
                        <a:t>2</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en-US" sz="1200" b="0" i="0" u="none" strike="noStrike">
                          <a:solidFill>
                            <a:srgbClr val="000000"/>
                          </a:solidFill>
                          <a:effectLst/>
                          <a:latin typeface="+mn-lt"/>
                        </a:rPr>
                        <a:t>Thermo-mechanical analysis and temperature stabilization at different operating regimes</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extLst>
                  <a:ext uri="{0D108BD9-81ED-4DB2-BD59-A6C34878D82A}">
                    <a16:rowId xmlns="" xmlns:a16="http://schemas.microsoft.com/office/drawing/2014/main" val="2438440484"/>
                  </a:ext>
                </a:extLst>
              </a:tr>
              <a:tr h="317995">
                <a:tc>
                  <a:txBody>
                    <a:bodyPr/>
                    <a:lstStyle/>
                    <a:p>
                      <a:pPr algn="ctr" fontAlgn="ctr"/>
                      <a:r>
                        <a:rPr lang="it-IT" sz="1200" b="0" i="0" u="none" strike="noStrike">
                          <a:solidFill>
                            <a:srgbClr val="000000"/>
                          </a:solidFill>
                          <a:effectLst/>
                          <a:latin typeface="+mn-lt"/>
                        </a:rPr>
                        <a:t>3</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it-IT" sz="1200" b="0" i="0" u="none" strike="noStrike">
                          <a:solidFill>
                            <a:srgbClr val="000000"/>
                          </a:solidFill>
                          <a:effectLst/>
                          <a:latin typeface="+mn-lt"/>
                        </a:rPr>
                        <a:t>Structure thermal simulations (INFN)</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extLst>
                  <a:ext uri="{0D108BD9-81ED-4DB2-BD59-A6C34878D82A}">
                    <a16:rowId xmlns="" xmlns:a16="http://schemas.microsoft.com/office/drawing/2014/main" val="1036934241"/>
                  </a:ext>
                </a:extLst>
              </a:tr>
              <a:tr h="317995">
                <a:tc>
                  <a:txBody>
                    <a:bodyPr/>
                    <a:lstStyle/>
                    <a:p>
                      <a:pPr algn="ctr" fontAlgn="ctr"/>
                      <a:r>
                        <a:rPr lang="it-IT" sz="1200" b="0" i="0" u="none" strike="noStrike">
                          <a:solidFill>
                            <a:srgbClr val="000000"/>
                          </a:solidFill>
                          <a:effectLst/>
                          <a:latin typeface="+mn-lt"/>
                        </a:rPr>
                        <a:t>4</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en-US" sz="1200" b="0" i="0" u="none" strike="noStrike">
                          <a:solidFill>
                            <a:srgbClr val="000000"/>
                          </a:solidFill>
                          <a:effectLst/>
                          <a:latin typeface="+mn-lt"/>
                        </a:rPr>
                        <a:t>Brazing tests (three disks) at TMD</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extLst>
                  <a:ext uri="{0D108BD9-81ED-4DB2-BD59-A6C34878D82A}">
                    <a16:rowId xmlns="" xmlns:a16="http://schemas.microsoft.com/office/drawing/2014/main" val="4111595272"/>
                  </a:ext>
                </a:extLst>
              </a:tr>
              <a:tr h="317995">
                <a:tc>
                  <a:txBody>
                    <a:bodyPr/>
                    <a:lstStyle/>
                    <a:p>
                      <a:pPr algn="ctr" fontAlgn="ctr"/>
                      <a:r>
                        <a:rPr lang="it-IT" sz="1200" b="0" i="0" u="none" strike="noStrike">
                          <a:solidFill>
                            <a:srgbClr val="000000"/>
                          </a:solidFill>
                          <a:effectLst/>
                          <a:latin typeface="+mn-lt"/>
                        </a:rPr>
                        <a:t>5</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it-IT" sz="1200" b="0" i="0" u="none" strike="noStrike">
                          <a:solidFill>
                            <a:srgbClr val="000000"/>
                          </a:solidFill>
                          <a:effectLst/>
                          <a:latin typeface="+mn-lt"/>
                        </a:rPr>
                        <a:t>Brazing procedure</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extLst>
                  <a:ext uri="{0D108BD9-81ED-4DB2-BD59-A6C34878D82A}">
                    <a16:rowId xmlns="" xmlns:a16="http://schemas.microsoft.com/office/drawing/2014/main" val="995883878"/>
                  </a:ext>
                </a:extLst>
              </a:tr>
              <a:tr h="317995">
                <a:tc>
                  <a:txBody>
                    <a:bodyPr/>
                    <a:lstStyle/>
                    <a:p>
                      <a:pPr algn="ctr" fontAlgn="ctr"/>
                      <a:r>
                        <a:rPr lang="it-IT" sz="1200" b="0" i="0" u="none" strike="noStrike">
                          <a:solidFill>
                            <a:srgbClr val="000000"/>
                          </a:solidFill>
                          <a:effectLst/>
                          <a:latin typeface="+mn-lt"/>
                        </a:rPr>
                        <a:t>6</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en-US" sz="1200" b="0" i="0" u="none" strike="noStrike">
                          <a:solidFill>
                            <a:srgbClr val="000000"/>
                          </a:solidFill>
                          <a:effectLst/>
                          <a:latin typeface="+mn-lt"/>
                        </a:rPr>
                        <a:t>Production process analysis and optimization</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1"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extLst>
                  <a:ext uri="{0D108BD9-81ED-4DB2-BD59-A6C34878D82A}">
                    <a16:rowId xmlns="" xmlns:a16="http://schemas.microsoft.com/office/drawing/2014/main" val="2148095332"/>
                  </a:ext>
                </a:extLst>
              </a:tr>
              <a:tr h="317995">
                <a:tc>
                  <a:txBody>
                    <a:bodyPr/>
                    <a:lstStyle/>
                    <a:p>
                      <a:pPr algn="ctr" fontAlgn="ctr"/>
                      <a:r>
                        <a:rPr lang="it-IT" sz="1200" b="0" i="0" u="none" strike="noStrike">
                          <a:solidFill>
                            <a:srgbClr val="000000"/>
                          </a:solidFill>
                          <a:effectLst/>
                          <a:latin typeface="+mn-lt"/>
                        </a:rPr>
                        <a:t>7</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it-IT" sz="1200" b="0" i="0" u="none" strike="noStrike">
                          <a:solidFill>
                            <a:srgbClr val="000000"/>
                          </a:solidFill>
                          <a:effectLst/>
                          <a:latin typeface="+mn-lt"/>
                        </a:rPr>
                        <a:t>First prototype fabrication</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extLst>
                  <a:ext uri="{0D108BD9-81ED-4DB2-BD59-A6C34878D82A}">
                    <a16:rowId xmlns="" xmlns:a16="http://schemas.microsoft.com/office/drawing/2014/main" val="1469753074"/>
                  </a:ext>
                </a:extLst>
              </a:tr>
              <a:tr h="317995">
                <a:tc>
                  <a:txBody>
                    <a:bodyPr/>
                    <a:lstStyle/>
                    <a:p>
                      <a:pPr algn="ctr" fontAlgn="ctr"/>
                      <a:r>
                        <a:rPr lang="it-IT" sz="1200" b="0" i="0" u="none" strike="noStrike">
                          <a:solidFill>
                            <a:srgbClr val="000000"/>
                          </a:solidFill>
                          <a:effectLst/>
                          <a:latin typeface="+mn-lt"/>
                        </a:rPr>
                        <a:t>8</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it-IT" sz="1200" b="0" i="0" u="none" strike="noStrike">
                          <a:solidFill>
                            <a:srgbClr val="000000"/>
                          </a:solidFill>
                          <a:effectLst/>
                          <a:latin typeface="+mn-lt"/>
                        </a:rPr>
                        <a:t>RF characterization</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extLst>
                  <a:ext uri="{0D108BD9-81ED-4DB2-BD59-A6C34878D82A}">
                    <a16:rowId xmlns="" xmlns:a16="http://schemas.microsoft.com/office/drawing/2014/main" val="1123321216"/>
                  </a:ext>
                </a:extLst>
              </a:tr>
              <a:tr h="317995">
                <a:tc>
                  <a:txBody>
                    <a:bodyPr/>
                    <a:lstStyle/>
                    <a:p>
                      <a:pPr algn="ctr" fontAlgn="ctr"/>
                      <a:r>
                        <a:rPr lang="it-IT" sz="1200" b="0" i="0" u="none" strike="noStrike">
                          <a:solidFill>
                            <a:srgbClr val="000000"/>
                          </a:solidFill>
                          <a:effectLst/>
                          <a:latin typeface="+mn-lt"/>
                        </a:rPr>
                        <a:t>9</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en-US" sz="1200" b="0" i="0" u="none" strike="noStrike">
                          <a:solidFill>
                            <a:srgbClr val="000000"/>
                          </a:solidFill>
                          <a:effectLst/>
                          <a:latin typeface="+mn-lt"/>
                        </a:rPr>
                        <a:t>High power RF tests and validation</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extLst>
                  <a:ext uri="{0D108BD9-81ED-4DB2-BD59-A6C34878D82A}">
                    <a16:rowId xmlns="" xmlns:a16="http://schemas.microsoft.com/office/drawing/2014/main" val="188889504"/>
                  </a:ext>
                </a:extLst>
              </a:tr>
              <a:tr h="317995">
                <a:tc>
                  <a:txBody>
                    <a:bodyPr/>
                    <a:lstStyle/>
                    <a:p>
                      <a:pPr algn="ctr" fontAlgn="ctr"/>
                      <a:r>
                        <a:rPr lang="it-IT" sz="1200" b="0" i="0" u="none" strike="noStrike">
                          <a:solidFill>
                            <a:srgbClr val="000000"/>
                          </a:solidFill>
                          <a:effectLst/>
                          <a:latin typeface="+mn-lt"/>
                        </a:rPr>
                        <a:t>10</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it-IT" sz="1200" b="0" i="0" u="none" strike="noStrike">
                          <a:solidFill>
                            <a:srgbClr val="000000"/>
                          </a:solidFill>
                          <a:effectLst/>
                          <a:latin typeface="+mn-lt"/>
                        </a:rPr>
                        <a:t>Post-mortem characterization</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gridSpan="4">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hMerge="1">
                  <a:txBody>
                    <a:bodyPr/>
                    <a:lstStyle/>
                    <a:p>
                      <a:endParaRPr lang="it-IT"/>
                    </a:p>
                  </a:txBody>
                  <a:tcPr/>
                </a:tc>
                <a:tc hMerge="1">
                  <a:txBody>
                    <a:bodyPr/>
                    <a:lstStyle/>
                    <a:p>
                      <a:endParaRPr lang="it-IT"/>
                    </a:p>
                  </a:txBody>
                  <a:tcPr/>
                </a:tc>
                <a:tc hMerge="1">
                  <a:txBody>
                    <a:bodyPr/>
                    <a:lstStyle/>
                    <a:p>
                      <a:endParaRPr lang="it-IT"/>
                    </a:p>
                  </a:txBody>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extLst>
                  <a:ext uri="{0D108BD9-81ED-4DB2-BD59-A6C34878D82A}">
                    <a16:rowId xmlns="" xmlns:a16="http://schemas.microsoft.com/office/drawing/2014/main" val="3588856913"/>
                  </a:ext>
                </a:extLst>
              </a:tr>
              <a:tr h="317995">
                <a:tc>
                  <a:txBody>
                    <a:bodyPr/>
                    <a:lstStyle/>
                    <a:p>
                      <a:pPr algn="ctr" fontAlgn="ctr"/>
                      <a:r>
                        <a:rPr lang="it-IT" sz="1200" b="0" i="0" u="none" strike="noStrike">
                          <a:solidFill>
                            <a:srgbClr val="000000"/>
                          </a:solidFill>
                          <a:effectLst/>
                          <a:latin typeface="+mn-lt"/>
                        </a:rPr>
                        <a:t>11</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en-US" sz="1200" b="0" i="0" u="none" strike="noStrike">
                          <a:solidFill>
                            <a:srgbClr val="000000"/>
                          </a:solidFill>
                          <a:effectLst/>
                          <a:latin typeface="+mn-lt"/>
                        </a:rPr>
                        <a:t>Review of metrology data and test results</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extLst>
                  <a:ext uri="{0D108BD9-81ED-4DB2-BD59-A6C34878D82A}">
                    <a16:rowId xmlns="" xmlns:a16="http://schemas.microsoft.com/office/drawing/2014/main" val="930805496"/>
                  </a:ext>
                </a:extLst>
              </a:tr>
              <a:tr h="317995">
                <a:tc>
                  <a:txBody>
                    <a:bodyPr/>
                    <a:lstStyle/>
                    <a:p>
                      <a:pPr algn="ctr" fontAlgn="ctr"/>
                      <a:r>
                        <a:rPr lang="it-IT" sz="1200" b="0" i="0" u="none" strike="noStrike">
                          <a:solidFill>
                            <a:srgbClr val="000000"/>
                          </a:solidFill>
                          <a:effectLst/>
                          <a:latin typeface="+mn-lt"/>
                        </a:rPr>
                        <a:t>12</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it-IT" sz="1200" b="0" i="0" u="none" strike="noStrike">
                          <a:solidFill>
                            <a:srgbClr val="000000"/>
                          </a:solidFill>
                          <a:effectLst/>
                          <a:latin typeface="+mn-lt"/>
                        </a:rPr>
                        <a:t>Second prototype fabrication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600" b="0" i="0" u="none" strike="noStrike">
                          <a:solidFill>
                            <a:srgbClr val="000000"/>
                          </a:solidFill>
                          <a:effectLst/>
                          <a:latin typeface="Montserrant"/>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extLst>
                  <a:ext uri="{0D108BD9-81ED-4DB2-BD59-A6C34878D82A}">
                    <a16:rowId xmlns="" xmlns:a16="http://schemas.microsoft.com/office/drawing/2014/main" val="3661718817"/>
                  </a:ext>
                </a:extLst>
              </a:tr>
              <a:tr h="317995">
                <a:tc>
                  <a:txBody>
                    <a:bodyPr/>
                    <a:lstStyle/>
                    <a:p>
                      <a:pPr algn="ctr" fontAlgn="ctr"/>
                      <a:r>
                        <a:rPr lang="it-IT" sz="1200" b="0" i="0" u="none" strike="noStrike">
                          <a:solidFill>
                            <a:srgbClr val="000000"/>
                          </a:solidFill>
                          <a:effectLst/>
                          <a:latin typeface="+mn-lt"/>
                        </a:rPr>
                        <a:t>13</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it-IT" sz="1200" b="0" i="0" u="none" strike="noStrike">
                          <a:solidFill>
                            <a:srgbClr val="000000"/>
                          </a:solidFill>
                          <a:effectLst/>
                          <a:latin typeface="+mn-lt"/>
                        </a:rPr>
                        <a:t>RF characterization</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extLst>
                  <a:ext uri="{0D108BD9-81ED-4DB2-BD59-A6C34878D82A}">
                    <a16:rowId xmlns="" xmlns:a16="http://schemas.microsoft.com/office/drawing/2014/main" val="2708393498"/>
                  </a:ext>
                </a:extLst>
              </a:tr>
              <a:tr h="317995">
                <a:tc>
                  <a:txBody>
                    <a:bodyPr/>
                    <a:lstStyle/>
                    <a:p>
                      <a:pPr algn="ctr" fontAlgn="ctr"/>
                      <a:r>
                        <a:rPr lang="it-IT" sz="1200" b="0" i="0" u="none" strike="noStrike">
                          <a:solidFill>
                            <a:srgbClr val="000000"/>
                          </a:solidFill>
                          <a:effectLst/>
                          <a:latin typeface="+mn-lt"/>
                        </a:rPr>
                        <a:t>14</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l" fontAlgn="ctr"/>
                      <a:r>
                        <a:rPr lang="en-US" sz="1200" b="0" i="0" u="none" strike="noStrike">
                          <a:solidFill>
                            <a:srgbClr val="000000"/>
                          </a:solidFill>
                          <a:effectLst/>
                          <a:latin typeface="+mn-lt"/>
                        </a:rPr>
                        <a:t>High power RF tests and validation</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DDDD"/>
                    </a:solidFill>
                  </a:tcPr>
                </a:tc>
                <a:extLst>
                  <a:ext uri="{0D108BD9-81ED-4DB2-BD59-A6C34878D82A}">
                    <a16:rowId xmlns="" xmlns:a16="http://schemas.microsoft.com/office/drawing/2014/main" val="2160257239"/>
                  </a:ext>
                </a:extLst>
              </a:tr>
              <a:tr h="317995">
                <a:tc>
                  <a:txBody>
                    <a:bodyPr/>
                    <a:lstStyle/>
                    <a:p>
                      <a:pPr algn="ctr" fontAlgn="ctr"/>
                      <a:r>
                        <a:rPr lang="it-IT" sz="1200" b="0" i="0" u="none" strike="noStrike">
                          <a:solidFill>
                            <a:srgbClr val="000000"/>
                          </a:solidFill>
                          <a:effectLst/>
                          <a:latin typeface="+mn-lt"/>
                        </a:rPr>
                        <a:t>15</a:t>
                      </a:r>
                    </a:p>
                  </a:txBody>
                  <a:tcPr marL="4391" marR="4391" marT="4391"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fontAlgn="ctr"/>
                      <a:r>
                        <a:rPr lang="it-IT" sz="1200" b="0" i="0" u="none" strike="noStrike" dirty="0">
                          <a:solidFill>
                            <a:srgbClr val="000000"/>
                          </a:solidFill>
                          <a:effectLst/>
                          <a:latin typeface="+mn-lt"/>
                        </a:rPr>
                        <a:t>Post-</a:t>
                      </a:r>
                      <a:r>
                        <a:rPr lang="it-IT" sz="1200" b="0" i="0" u="none" strike="noStrike" dirty="0" err="1">
                          <a:solidFill>
                            <a:srgbClr val="000000"/>
                          </a:solidFill>
                          <a:effectLst/>
                          <a:latin typeface="+mn-lt"/>
                        </a:rPr>
                        <a:t>mortem</a:t>
                      </a:r>
                      <a:r>
                        <a:rPr lang="it-IT" sz="1200" b="0" i="0" u="none" strike="noStrike" dirty="0">
                          <a:solidFill>
                            <a:srgbClr val="000000"/>
                          </a:solidFill>
                          <a:effectLst/>
                          <a:latin typeface="+mn-lt"/>
                        </a:rPr>
                        <a:t> </a:t>
                      </a:r>
                      <a:r>
                        <a:rPr lang="it-IT" sz="1200" b="0" i="0" u="none" strike="noStrike" dirty="0" err="1">
                          <a:solidFill>
                            <a:srgbClr val="000000"/>
                          </a:solidFill>
                          <a:effectLst/>
                          <a:latin typeface="+mn-lt"/>
                        </a:rPr>
                        <a:t>characterization</a:t>
                      </a:r>
                      <a:endParaRPr lang="it-IT" sz="1200" b="0" i="0" u="none" strike="noStrike" dirty="0">
                        <a:solidFill>
                          <a:srgbClr val="000000"/>
                        </a:solidFill>
                        <a:effectLst/>
                        <a:latin typeface="+mn-lt"/>
                      </a:endParaRP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ctr"/>
                      <a:r>
                        <a:rPr lang="it-IT" sz="900" b="0" i="0" u="none" strike="noStrike">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ctr"/>
                      <a:r>
                        <a:rPr lang="it-IT" sz="900" b="0" i="0" u="none" strike="noStrike" dirty="0">
                          <a:solidFill>
                            <a:srgbClr val="000000"/>
                          </a:solidFill>
                          <a:effectLst/>
                          <a:latin typeface="Calibri" panose="020F0502020204030204" pitchFamily="34" charset="0"/>
                        </a:rPr>
                        <a:t> </a:t>
                      </a:r>
                    </a:p>
                  </a:txBody>
                  <a:tcPr marL="4391" marR="4391" marT="4391"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extLst>
                  <a:ext uri="{0D108BD9-81ED-4DB2-BD59-A6C34878D82A}">
                    <a16:rowId xmlns="" xmlns:a16="http://schemas.microsoft.com/office/drawing/2014/main" val="952600799"/>
                  </a:ext>
                </a:extLst>
              </a:tr>
            </a:tbl>
          </a:graphicData>
        </a:graphic>
      </p:graphicFrame>
      <p:sp>
        <p:nvSpPr>
          <p:cNvPr id="5" name="AutoShape 6">
            <a:extLst>
              <a:ext uri="{FF2B5EF4-FFF2-40B4-BE49-F238E27FC236}">
                <a16:creationId xmlns="" xmlns:a16="http://schemas.microsoft.com/office/drawing/2014/main" id="{E15FA910-5552-44B6-ABF6-BF247678BB93}"/>
              </a:ext>
            </a:extLst>
          </p:cNvPr>
          <p:cNvSpPr>
            <a:spLocks/>
          </p:cNvSpPr>
          <p:nvPr/>
        </p:nvSpPr>
        <p:spPr bwMode="auto">
          <a:xfrm>
            <a:off x="1348373" y="1181769"/>
            <a:ext cx="213007" cy="1984126"/>
          </a:xfrm>
          <a:prstGeom prst="leftBrace">
            <a:avLst>
              <a:gd name="adj1" fmla="val 74726"/>
              <a:gd name="adj2" fmla="val 50000"/>
            </a:avLst>
          </a:prstGeom>
          <a:noFill/>
          <a:ln w="19050">
            <a:solidFill>
              <a:srgbClr val="C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endParaRPr lang="it-IT" altLang="it-IT"/>
          </a:p>
        </p:txBody>
      </p:sp>
      <p:sp>
        <p:nvSpPr>
          <p:cNvPr id="3" name="CasellaDiTesto 2"/>
          <p:cNvSpPr txBox="1"/>
          <p:nvPr/>
        </p:nvSpPr>
        <p:spPr>
          <a:xfrm>
            <a:off x="136331" y="1484056"/>
            <a:ext cx="1168910" cy="1345048"/>
          </a:xfrm>
          <a:prstGeom prst="rect">
            <a:avLst/>
          </a:prstGeom>
          <a:noFill/>
          <a:ln w="19050">
            <a:solidFill>
              <a:srgbClr val="C00000"/>
            </a:solidFill>
          </a:ln>
        </p:spPr>
        <p:txBody>
          <a:bodyPr wrap="none" rtlCol="0">
            <a:spAutoFit/>
          </a:bodyPr>
          <a:lstStyle/>
          <a:p>
            <a:pPr algn="ctr">
              <a:lnSpc>
                <a:spcPct val="150000"/>
              </a:lnSpc>
            </a:pPr>
            <a:r>
              <a:rPr lang="it-IT" sz="1400" dirty="0" err="1" smtClean="0">
                <a:solidFill>
                  <a:srgbClr val="C00000"/>
                </a:solidFill>
              </a:rPr>
              <a:t>Preparatory</a:t>
            </a:r>
            <a:r>
              <a:rPr lang="it-IT" sz="1400" dirty="0" smtClean="0">
                <a:solidFill>
                  <a:srgbClr val="C00000"/>
                </a:solidFill>
              </a:rPr>
              <a:t> </a:t>
            </a:r>
          </a:p>
          <a:p>
            <a:pPr algn="ctr">
              <a:lnSpc>
                <a:spcPct val="150000"/>
              </a:lnSpc>
            </a:pPr>
            <a:r>
              <a:rPr lang="it-IT" sz="1400" dirty="0" err="1">
                <a:solidFill>
                  <a:srgbClr val="C00000"/>
                </a:solidFill>
              </a:rPr>
              <a:t>p</a:t>
            </a:r>
            <a:r>
              <a:rPr lang="it-IT" sz="1400" dirty="0" err="1" smtClean="0">
                <a:solidFill>
                  <a:srgbClr val="C00000"/>
                </a:solidFill>
              </a:rPr>
              <a:t>hase</a:t>
            </a:r>
            <a:r>
              <a:rPr lang="it-IT" sz="1400" dirty="0" smtClean="0">
                <a:solidFill>
                  <a:srgbClr val="C00000"/>
                </a:solidFill>
              </a:rPr>
              <a:t> for </a:t>
            </a:r>
          </a:p>
          <a:p>
            <a:pPr algn="ctr">
              <a:lnSpc>
                <a:spcPct val="150000"/>
              </a:lnSpc>
            </a:pPr>
            <a:r>
              <a:rPr lang="it-IT" sz="1400" dirty="0" err="1" smtClean="0">
                <a:solidFill>
                  <a:srgbClr val="C00000"/>
                </a:solidFill>
              </a:rPr>
              <a:t>structure</a:t>
            </a:r>
            <a:endParaRPr lang="it-IT" sz="1400" dirty="0">
              <a:solidFill>
                <a:srgbClr val="C00000"/>
              </a:solidFill>
            </a:endParaRPr>
          </a:p>
          <a:p>
            <a:pPr algn="ctr">
              <a:lnSpc>
                <a:spcPct val="150000"/>
              </a:lnSpc>
            </a:pPr>
            <a:r>
              <a:rPr lang="it-IT" sz="1400" dirty="0" err="1" smtClean="0">
                <a:solidFill>
                  <a:srgbClr val="C00000"/>
                </a:solidFill>
              </a:rPr>
              <a:t>fabrication</a:t>
            </a:r>
            <a:endParaRPr lang="it-IT" sz="1400" dirty="0">
              <a:solidFill>
                <a:srgbClr val="C00000"/>
              </a:solidFill>
            </a:endParaRPr>
          </a:p>
        </p:txBody>
      </p:sp>
      <p:sp>
        <p:nvSpPr>
          <p:cNvPr id="4" name="Rettangolo 3"/>
          <p:cNvSpPr/>
          <p:nvPr/>
        </p:nvSpPr>
        <p:spPr>
          <a:xfrm>
            <a:off x="1631504" y="1181769"/>
            <a:ext cx="5400600" cy="198412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17955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11483213" y="6485831"/>
            <a:ext cx="361256" cy="365125"/>
          </a:xfrm>
        </p:spPr>
        <p:txBody>
          <a:bodyPr/>
          <a:lstStyle>
            <a:lvl1pPr>
              <a:defRPr sz="1200">
                <a:solidFill>
                  <a:schemeClr val="accent5"/>
                </a:solidFill>
              </a:defRPr>
            </a:lvl1pPr>
          </a:lstStyle>
          <a:p>
            <a:fld id="{F7A1A58B-7BA1-7E42-8231-6D1CB1C760B1}" type="slidenum">
              <a:rPr lang="en-US" smtClean="0"/>
              <a:pPr/>
              <a:t>9</a:t>
            </a:fld>
            <a:endParaRPr lang="en-US" dirty="0"/>
          </a:p>
        </p:txBody>
      </p:sp>
      <p:sp>
        <p:nvSpPr>
          <p:cNvPr id="6" name="CasellaDiTesto 5">
            <a:extLst>
              <a:ext uri="{FF2B5EF4-FFF2-40B4-BE49-F238E27FC236}">
                <a16:creationId xmlns="" xmlns:a16="http://schemas.microsoft.com/office/drawing/2014/main" id="{490B1D74-7A32-4E4B-AB87-D5D2193A2F46}"/>
              </a:ext>
            </a:extLst>
          </p:cNvPr>
          <p:cNvSpPr txBox="1"/>
          <p:nvPr/>
        </p:nvSpPr>
        <p:spPr>
          <a:xfrm>
            <a:off x="3719736" y="241208"/>
            <a:ext cx="4362092" cy="523220"/>
          </a:xfrm>
          <a:prstGeom prst="rect">
            <a:avLst/>
          </a:prstGeom>
          <a:noFill/>
        </p:spPr>
        <p:txBody>
          <a:bodyPr wrap="none" rtlCol="0">
            <a:spAutoFit/>
          </a:bodyPr>
          <a:lstStyle/>
          <a:p>
            <a:pPr algn="ctr"/>
            <a:r>
              <a:rPr lang="en-US" sz="2800" b="1" dirty="0"/>
              <a:t>U</a:t>
            </a:r>
            <a:r>
              <a:rPr lang="en-US" sz="2800" b="1" dirty="0">
                <a:solidFill>
                  <a:schemeClr val="tx1"/>
                </a:solidFill>
              </a:rPr>
              <a:t>nexpected problems</a:t>
            </a:r>
            <a:endParaRPr lang="it-IT" sz="2800" b="1" dirty="0">
              <a:solidFill>
                <a:schemeClr val="tx1"/>
              </a:solidFill>
            </a:endParaRPr>
          </a:p>
        </p:txBody>
      </p:sp>
      <p:sp>
        <p:nvSpPr>
          <p:cNvPr id="30" name="CasellaDiTesto 29">
            <a:extLst>
              <a:ext uri="{FF2B5EF4-FFF2-40B4-BE49-F238E27FC236}">
                <a16:creationId xmlns="" xmlns:a16="http://schemas.microsoft.com/office/drawing/2014/main" id="{95FD65DF-ABF4-4887-AEF0-3611E2A9F034}"/>
              </a:ext>
            </a:extLst>
          </p:cNvPr>
          <p:cNvSpPr txBox="1"/>
          <p:nvPr/>
        </p:nvSpPr>
        <p:spPr>
          <a:xfrm>
            <a:off x="1264095" y="1052736"/>
            <a:ext cx="9811091" cy="4615751"/>
          </a:xfrm>
          <a:prstGeom prst="rect">
            <a:avLst/>
          </a:prstGeom>
          <a:noFill/>
        </p:spPr>
        <p:txBody>
          <a:bodyPr wrap="square">
            <a:spAutoFit/>
          </a:bodyPr>
          <a:lstStyle/>
          <a:p>
            <a:pPr algn="just">
              <a:lnSpc>
                <a:spcPct val="150000"/>
              </a:lnSpc>
              <a:spcAft>
                <a:spcPts val="1200"/>
              </a:spcAft>
            </a:pPr>
            <a:r>
              <a:rPr lang="en-US" sz="2400" dirty="0"/>
              <a:t>Unfortunately, in mid-August, we were informed that our colleague, Mathieu </a:t>
            </a:r>
            <a:r>
              <a:rPr lang="en-US" sz="2400" dirty="0" err="1"/>
              <a:t>Breukers</a:t>
            </a:r>
            <a:r>
              <a:rPr lang="en-US" sz="2400" dirty="0"/>
              <a:t>,  one of the founding fathers of the ultra precision machining activities at VDL-ETG, responsible for the XLS structure manufacturing, passed away.</a:t>
            </a:r>
          </a:p>
          <a:p>
            <a:pPr algn="just">
              <a:lnSpc>
                <a:spcPct val="150000"/>
              </a:lnSpc>
            </a:pPr>
            <a:r>
              <a:rPr lang="en-US" sz="2400" dirty="0"/>
              <a:t>For this reason, all the activities to prepare the disks manufacturing, the structure brazing, etc. have been stopped to allow VDL to review their work plans and to determine the way forward without the expertise and experience of Mathieu. </a:t>
            </a:r>
            <a:endParaRPr lang="it-IT" sz="2400" dirty="0"/>
          </a:p>
        </p:txBody>
      </p:sp>
    </p:spTree>
    <p:extLst>
      <p:ext uri="{BB962C8B-B14F-4D97-AF65-F5344CB8AC3E}">
        <p14:creationId xmlns:p14="http://schemas.microsoft.com/office/powerpoint/2010/main" val="3255093160"/>
      </p:ext>
    </p:extLst>
  </p:cSld>
  <p:clrMapOvr>
    <a:masterClrMapping/>
  </p:clrMapOvr>
  <p:timing>
    <p:tnLst>
      <p:par>
        <p:cTn id="1" dur="indefinite" restart="never" nodeType="tmRoot"/>
      </p:par>
    </p:tnLst>
  </p:timing>
</p:sld>
</file>

<file path=ppt/theme/theme1.xml><?xml version="1.0" encoding="utf-8"?>
<a:theme xmlns:a="http://schemas.openxmlformats.org/drawingml/2006/main" name="I.FAST Custom Slides">
  <a:themeElements>
    <a:clrScheme name="I.FAST custom colours">
      <a:dk1>
        <a:srgbClr val="000000"/>
      </a:dk1>
      <a:lt1>
        <a:srgbClr val="FFFFFF"/>
      </a:lt1>
      <a:dk2>
        <a:srgbClr val="000000"/>
      </a:dk2>
      <a:lt2>
        <a:srgbClr val="FFFFFF"/>
      </a:lt2>
      <a:accent1>
        <a:srgbClr val="FA00C8"/>
      </a:accent1>
      <a:accent2>
        <a:srgbClr val="08EDF9"/>
      </a:accent2>
      <a:accent3>
        <a:srgbClr val="A850D9"/>
      </a:accent3>
      <a:accent4>
        <a:srgbClr val="2776BF"/>
      </a:accent4>
      <a:accent5>
        <a:srgbClr val="0035CB"/>
      </a:accent5>
      <a:accent6>
        <a:srgbClr val="6011D6"/>
      </a:accent6>
      <a:hlink>
        <a:srgbClr val="08EDF9"/>
      </a:hlink>
      <a:folHlink>
        <a:srgbClr val="03777D"/>
      </a:folHlink>
    </a:clrScheme>
    <a:fontScheme name="I.FAST custom fonts">
      <a:majorFont>
        <a:latin typeface="Montserrat ExtraBold"/>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ifast_theme" id="{7AE54E39-E136-2946-BAAD-9EC2262D7CA6}" vid="{60EF505A-9AB9-5F42-9EF0-EE8A69267E7D}"/>
    </a:ext>
  </a:extLst>
</a:theme>
</file>

<file path=ppt/theme/theme2.xml><?xml version="1.0" encoding="utf-8"?>
<a:theme xmlns:a="http://schemas.openxmlformats.org/drawingml/2006/main" name="Generic">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3809</TotalTime>
  <Words>813</Words>
  <Application>Microsoft Office PowerPoint</Application>
  <PresentationFormat>Personalizzato</PresentationFormat>
  <Paragraphs>1501</Paragraphs>
  <Slides>11</Slides>
  <Notes>9</Notes>
  <HiddenSlides>0</HiddenSlides>
  <MMClips>0</MMClips>
  <ScaleCrop>false</ScaleCrop>
  <HeadingPairs>
    <vt:vector size="4" baseType="variant">
      <vt:variant>
        <vt:lpstr>Tema</vt:lpstr>
      </vt:variant>
      <vt:variant>
        <vt:i4>2</vt:i4>
      </vt:variant>
      <vt:variant>
        <vt:lpstr>Titoli diapositive</vt:lpstr>
      </vt:variant>
      <vt:variant>
        <vt:i4>11</vt:i4>
      </vt:variant>
    </vt:vector>
  </HeadingPairs>
  <TitlesOfParts>
    <vt:vector size="13" baseType="lpstr">
      <vt:lpstr>I.FAST Custom Slides</vt:lpstr>
      <vt:lpstr>Generic</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APO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gerardo.dauria</cp:lastModifiedBy>
  <cp:revision>442</cp:revision>
  <cp:lastPrinted>2021-11-15T22:08:45Z</cp:lastPrinted>
  <dcterms:created xsi:type="dcterms:W3CDTF">2017-04-26T09:15:49Z</dcterms:created>
  <dcterms:modified xsi:type="dcterms:W3CDTF">2021-11-16T16:11:34Z</dcterms:modified>
</cp:coreProperties>
</file>