
<file path=[Content_Types].xml><?xml version="1.0" encoding="utf-8"?>
<Types xmlns="http://schemas.openxmlformats.org/package/2006/content-types"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6" r:id="rId1"/>
    <p:sldMasterId id="2147484247" r:id="rId2"/>
  </p:sldMasterIdLst>
  <p:notesMasterIdLst>
    <p:notesMasterId r:id="rId10"/>
  </p:notesMasterIdLst>
  <p:handoutMasterIdLst>
    <p:handoutMasterId r:id="rId11"/>
  </p:handoutMasterIdLst>
  <p:sldIdLst>
    <p:sldId id="590" r:id="rId3"/>
    <p:sldId id="620" r:id="rId4"/>
    <p:sldId id="618" r:id="rId5"/>
    <p:sldId id="626" r:id="rId6"/>
    <p:sldId id="627" r:id="rId7"/>
    <p:sldId id="628" r:id="rId8"/>
    <p:sldId id="629" r:id="rId9"/>
  </p:sldIdLst>
  <p:sldSz cx="9144000" cy="6858000" type="screen4x3"/>
  <p:notesSz cx="6797675" cy="9874250"/>
  <p:defaultTextStyle>
    <a:defPPr>
      <a:defRPr lang="en-US"/>
    </a:defPPr>
    <a:lvl1pPr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1pPr>
    <a:lvl2pPr marL="456929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2pPr>
    <a:lvl3pPr marL="913861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3pPr>
    <a:lvl4pPr marL="1370793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4pPr>
    <a:lvl5pPr marL="1827722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5pPr>
    <a:lvl6pPr marL="2284653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6pPr>
    <a:lvl7pPr marL="274158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7pPr>
    <a:lvl8pPr marL="3198515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8pPr>
    <a:lvl9pPr marL="365544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showAnimation="0" useTimings="0">
    <p:present/>
    <p:sldAll/>
    <p:penClr>
      <a:schemeClr val="tx1"/>
    </p:penClr>
  </p:showPr>
  <p:clrMru>
    <a:srgbClr val="D6F1FF"/>
    <a:srgbClr val="FF3300"/>
    <a:srgbClr val="B82C00"/>
    <a:srgbClr val="EC1CCE"/>
    <a:srgbClr val="D8D030"/>
    <a:srgbClr val="CC3300"/>
    <a:srgbClr val="0000FF"/>
    <a:srgbClr val="FF0000"/>
    <a:srgbClr val="B8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0829" autoAdjust="0"/>
    <p:restoredTop sz="96593" autoAdjust="0"/>
  </p:normalViewPr>
  <p:slideViewPr>
    <p:cSldViewPr snapToGrid="0" snapToObjects="1">
      <p:cViewPr>
        <p:scale>
          <a:sx n="100" d="100"/>
          <a:sy n="100" d="100"/>
        </p:scale>
        <p:origin x="-600" y="-416"/>
      </p:cViewPr>
      <p:guideLst>
        <p:guide orient="horz" pos="1386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EDA70982-6630-5347-A59C-15D9F0A8AE29}" type="datetime1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CD3E279B-B0A3-314C-A2EE-BAFA24820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95B5C2F0-CA85-DA4A-81F4-3F0A9D262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69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386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79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72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4653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 algn="ctr">
              <a:buNone/>
              <a:defRPr>
                <a:latin typeface="Arial"/>
              </a:defRPr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3A08D0A3-1E23-C74B-89BE-2E1B03C11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1B88885C-56D2-2249-B1DD-A7D944EE9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51EED8B0-B6AC-CF4B-991B-DE377EA35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600" y="73025"/>
            <a:ext cx="3975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F14-2D8B-5643-B0CE-E714A7C30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AE0-81BC-194C-947D-AA261BA16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385" tIns="45693" rIns="91385" bIns="45693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000"/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640A6-2522-9C43-AFF1-525E89213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0336-5F4B-C643-A5CF-287685CFC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E0C0-9D99-9340-B739-2B5088FC9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64AAC-621E-2E48-A1BD-F446DBEAB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6B9AA-5C55-2945-96E1-39EB807F4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712C-24E9-F349-9ED7-98A5CDB1E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588EB5EA-CA1E-6247-9A89-288470C7A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3200"/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F5008-5E4B-2041-A76C-82BAAEC57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5AA4-8C94-5747-AD64-E211EAC4C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20574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8DFD4-8322-804C-88CC-FA06919F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 algn="ctr">
              <a:buNone/>
              <a:defRPr/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CA46D-0CB1-8D4D-A82D-9CA390AC9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000">
                <a:latin typeface="Arial"/>
              </a:defRPr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B4EDDD8B-A483-184D-88FC-DBC7CF0FB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6A14B94E-FEB6-8F47-8D98-9654120FD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26B63816-60BB-0F4E-8784-E5E7681DD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E10AEAE3-925A-1D4C-9F81-D66C0F0ED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D8541689-009A-8348-94B6-72327A7F9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3" y="6381750"/>
            <a:ext cx="5000625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A8E89B29-B0E7-7E47-B991-153F396DE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3200">
                <a:latin typeface="Arial"/>
              </a:defRPr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B7408CC4-F5EB-824B-A9DD-B7AF2CC7E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1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2" y="7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421B2E-12B5-CF4A-80A3-A8AF670F2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7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1604" y="101604"/>
            <a:ext cx="2989263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  <p:sldLayoutId id="2147484826" r:id="rId2"/>
    <p:sldLayoutId id="2147484827" r:id="rId3"/>
    <p:sldLayoutId id="2147484828" r:id="rId4"/>
    <p:sldLayoutId id="2147484829" r:id="rId5"/>
    <p:sldLayoutId id="2147484830" r:id="rId6"/>
    <p:sldLayoutId id="2147484831" r:id="rId7"/>
    <p:sldLayoutId id="2147484832" r:id="rId8"/>
    <p:sldLayoutId id="2147484833" r:id="rId9"/>
    <p:sldLayoutId id="2147484834" r:id="rId10"/>
    <p:sldLayoutId id="2147484835" r:id="rId11"/>
    <p:sldLayoutId id="214748483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ILC-CLIC collaboration on detectors</a:t>
            </a:r>
          </a:p>
          <a:p>
            <a:pPr algn="ctr">
              <a:buNone/>
            </a:pPr>
            <a:endParaRPr lang="en-US" sz="360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Report of the working group on general issues of detector cooperation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" dirty="0" smtClean="0"/>
              <a:t>Lucie Linssen</a:t>
            </a:r>
          </a:p>
          <a:p>
            <a:pPr algn="ctr">
              <a:buNone/>
            </a:pPr>
            <a:r>
              <a:rPr lang="en-US" sz="2000" dirty="0" smtClean="0"/>
              <a:t>On behalf of the WG members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1225" y="6394450"/>
            <a:ext cx="5308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41689-009A-8348-94B6-72327A7F91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827220" y="3922893"/>
            <a:ext cx="2060574" cy="2319156"/>
            <a:chOff x="533400" y="1121136"/>
            <a:chExt cx="4121150" cy="4638314"/>
          </a:xfrm>
        </p:grpSpPr>
        <p:pic>
          <p:nvPicPr>
            <p:cNvPr id="14" name="Picture 13" descr="Screen shot 2010-10-04 at 10.15.44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1121136"/>
              <a:ext cx="4121150" cy="4638314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73100" y="1312860"/>
              <a:ext cx="1369713" cy="593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latin typeface="Arial"/>
                <a:cs typeface="Arial"/>
              </a:endParaRPr>
            </a:p>
          </p:txBody>
        </p:sp>
      </p:grpSp>
      <p:pic>
        <p:nvPicPr>
          <p:cNvPr id="16" name="Picture 15" descr="ILD0_newpillar2.jpg"/>
          <p:cNvPicPr>
            <a:picLocks noChangeAspect="1"/>
          </p:cNvPicPr>
          <p:nvPr/>
        </p:nvPicPr>
        <p:blipFill>
          <a:blip r:embed="rId3"/>
          <a:srcRect l="15424" r="13051"/>
          <a:stretch>
            <a:fillRect/>
          </a:stretch>
        </p:blipFill>
        <p:spPr>
          <a:xfrm>
            <a:off x="5092700" y="922455"/>
            <a:ext cx="2856899" cy="2867305"/>
          </a:xfrm>
          <a:prstGeom prst="rect">
            <a:avLst/>
          </a:prstGeom>
        </p:spPr>
      </p:pic>
      <p:pic>
        <p:nvPicPr>
          <p:cNvPr id="18" name="Picture 17" descr="sid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837" y="936632"/>
            <a:ext cx="2966812" cy="274319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04800" y="1866900"/>
            <a:ext cx="1025742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SiD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LoI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70857" y="1803400"/>
            <a:ext cx="1011590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ILD </a:t>
            </a:r>
            <a:r>
              <a:rPr lang="en-US" sz="2000" dirty="0" err="1" smtClean="0">
                <a:latin typeface="Arial"/>
                <a:cs typeface="Arial"/>
              </a:rPr>
              <a:t>LoI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4800" y="4277531"/>
            <a:ext cx="1324927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CLIC_SiD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19073" y="4197816"/>
            <a:ext cx="1310775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CLIC_ILD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17" name="Picture 16" descr="Screen shot 2010-10-18 at 11.51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700" y="3889373"/>
            <a:ext cx="2171700" cy="235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ILC-CLIC WG on general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401"/>
            <a:ext cx="8229600" cy="486887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Membership:</a:t>
            </a:r>
          </a:p>
          <a:p>
            <a:pPr>
              <a:buNone/>
            </a:pPr>
            <a:r>
              <a:rPr lang="en-US" sz="2000" dirty="0" smtClean="0"/>
              <a:t>Marcel </a:t>
            </a:r>
            <a:r>
              <a:rPr lang="en-US" sz="2000" dirty="0" err="1" smtClean="0"/>
              <a:t>Demarteau</a:t>
            </a:r>
            <a:r>
              <a:rPr lang="en-US" sz="2000" dirty="0" smtClean="0"/>
              <a:t>, Lucie Linssen (co-chair),</a:t>
            </a:r>
            <a:r>
              <a:rPr lang="en-US" sz="2000" dirty="0" smtClean="0"/>
              <a:t> Francois </a:t>
            </a:r>
            <a:r>
              <a:rPr lang="en-US" sz="2000" dirty="0" smtClean="0"/>
              <a:t>Richard, Felix </a:t>
            </a:r>
            <a:r>
              <a:rPr lang="en-US" sz="2000" dirty="0" err="1" smtClean="0"/>
              <a:t>Sefkow</a:t>
            </a:r>
            <a:r>
              <a:rPr lang="en-US" sz="2000" smtClean="0"/>
              <a:t>,</a:t>
            </a:r>
            <a:r>
              <a:rPr lang="en-US" sz="2000" smtClean="0"/>
              <a:t> </a:t>
            </a:r>
            <a:r>
              <a:rPr lang="en-US" sz="2000" smtClean="0"/>
              <a:t>Marcel </a:t>
            </a:r>
            <a:r>
              <a:rPr lang="en-US" sz="2000" dirty="0" err="1" smtClean="0"/>
              <a:t>Stanitzki</a:t>
            </a:r>
            <a:r>
              <a:rPr lang="en-US" sz="2000" dirty="0" smtClean="0"/>
              <a:t>, Mark Thomson, </a:t>
            </a:r>
            <a:r>
              <a:rPr lang="en-US" sz="2000" dirty="0" err="1" smtClean="0"/>
              <a:t>Sakue</a:t>
            </a:r>
            <a:r>
              <a:rPr lang="en-US" sz="2000" dirty="0" smtClean="0"/>
              <a:t> Yamada (chair)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Three meetings were held so far: 30/3/2010, 14/6/2010, 13/8/2010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General observation: </a:t>
            </a:r>
          </a:p>
          <a:p>
            <a:r>
              <a:rPr lang="en-US" sz="2000" dirty="0" smtClean="0"/>
              <a:t>Good “formal and informal” contacts in general between the ILC validated concepts (ILD and </a:t>
            </a:r>
            <a:r>
              <a:rPr lang="en-US" sz="2000" dirty="0" err="1" smtClean="0"/>
              <a:t>SiD</a:t>
            </a:r>
            <a:r>
              <a:rPr lang="en-US" sz="2000" dirty="0" smtClean="0"/>
              <a:t>), the LC technology collaborations (in particular CALICE, LC-TPC, FCAL, EUDET/AIDA) and “CLIC detector study”</a:t>
            </a:r>
          </a:p>
          <a:p>
            <a:r>
              <a:rPr lang="en-US" sz="2000" dirty="0" smtClean="0"/>
              <a:t>Actual participation of ILC members to the CLIC study is mostly taking place on an individual basis</a:t>
            </a:r>
          </a:p>
          <a:p>
            <a:r>
              <a:rPr lang="en-US" sz="2000" dirty="0" smtClean="0"/>
              <a:t>Top-down support for ILC-CLIC collaboration is important (e.g. through meetings like today)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and targets of the WG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Bi-monthly phone meetings</a:t>
            </a:r>
          </a:p>
          <a:p>
            <a:endParaRPr lang="en-US" sz="900" dirty="0" smtClean="0"/>
          </a:p>
          <a:p>
            <a:r>
              <a:rPr lang="en-US" sz="2400" dirty="0" smtClean="0"/>
              <a:t>Maintain a “light form” of overview of ongoing collaboration (excel list)</a:t>
            </a:r>
          </a:p>
          <a:p>
            <a:endParaRPr lang="en-US" sz="900" dirty="0" smtClean="0"/>
          </a:p>
          <a:p>
            <a:r>
              <a:rPr lang="en-US" sz="2400" dirty="0" smtClean="0"/>
              <a:t>Initiate further collaboration in the form of targeted actions:</a:t>
            </a:r>
          </a:p>
          <a:p>
            <a:pPr lvl="1"/>
            <a:r>
              <a:rPr lang="en-US" sz="2000" dirty="0" smtClean="0"/>
              <a:t>E.g. targeted expert workshops to initiate collaboration on specialized subjects and create synergy</a:t>
            </a:r>
          </a:p>
          <a:p>
            <a:pPr lvl="1"/>
            <a:r>
              <a:rPr lang="en-US" sz="2000" dirty="0" smtClean="0"/>
              <a:t>Facilitate collaboration, e.g. through coordinated test beam requests and sharing of test beam infrastructures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600207"/>
            <a:ext cx="8694740" cy="4525963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Extracted from the excel list:</a:t>
            </a:r>
          </a:p>
          <a:p>
            <a:pPr>
              <a:buNone/>
            </a:pPr>
            <a:r>
              <a:rPr lang="en-US" sz="2000" dirty="0" smtClean="0"/>
              <a:t>Ongoing collaboration in the following areas:</a:t>
            </a:r>
          </a:p>
          <a:p>
            <a:r>
              <a:rPr lang="en-US" sz="2000" dirty="0" smtClean="0"/>
              <a:t>Core software development</a:t>
            </a:r>
          </a:p>
          <a:p>
            <a:pPr lvl="1"/>
            <a:r>
              <a:rPr lang="en-US" sz="1600" dirty="0" smtClean="0"/>
              <a:t>Frameworks, geometry description, tracking, PFA, event overlays, GRID tools</a:t>
            </a:r>
          </a:p>
          <a:p>
            <a:r>
              <a:rPr lang="en-US" sz="2000" dirty="0" smtClean="0"/>
              <a:t>Beam-induced background studies</a:t>
            </a:r>
          </a:p>
          <a:p>
            <a:r>
              <a:rPr lang="en-US" sz="2000" dirty="0" smtClean="0"/>
              <a:t>Detector performance studies and detector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for high energies (3 </a:t>
            </a:r>
            <a:r>
              <a:rPr lang="en-US" sz="2000" dirty="0" err="1" smtClean="0"/>
              <a:t>TeV</a:t>
            </a:r>
            <a:r>
              <a:rPr lang="en-US" sz="2000" dirty="0" smtClean="0"/>
              <a:t>, 1 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Event generation and physics benchmarking</a:t>
            </a:r>
          </a:p>
          <a:p>
            <a:r>
              <a:rPr lang="en-US" sz="2000" dirty="0" smtClean="0"/>
              <a:t>Engineering studies and cost assessment</a:t>
            </a:r>
          </a:p>
          <a:p>
            <a:r>
              <a:rPr lang="en-US" sz="2000" dirty="0" smtClean="0"/>
              <a:t>Solenoid studies and conductor R&amp;D</a:t>
            </a:r>
          </a:p>
          <a:p>
            <a:r>
              <a:rPr lang="en-US" sz="2000" dirty="0" smtClean="0"/>
              <a:t>Electronics developments </a:t>
            </a:r>
          </a:p>
          <a:p>
            <a:r>
              <a:rPr lang="en-US" sz="2000" dirty="0" smtClean="0"/>
              <a:t>HCAL beam tests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actions for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950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The following list of </a:t>
            </a:r>
            <a:r>
              <a:rPr lang="en-US" sz="2000" dirty="0" smtClean="0">
                <a:solidFill>
                  <a:srgbClr val="0000FF"/>
                </a:solidFill>
              </a:rPr>
              <a:t>opportunities for collaboration </a:t>
            </a:r>
            <a:r>
              <a:rPr lang="en-US" sz="2000" dirty="0" smtClean="0"/>
              <a:t>was established by the WG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Software workshops</a:t>
            </a:r>
          </a:p>
          <a:p>
            <a:pPr lvl="1"/>
            <a:r>
              <a:rPr lang="en-US" sz="1800" dirty="0" smtClean="0"/>
              <a:t>Two ILD/</a:t>
            </a:r>
            <a:r>
              <a:rPr lang="en-US" sz="1800" dirty="0" err="1" smtClean="0"/>
              <a:t>SiD</a:t>
            </a:r>
            <a:r>
              <a:rPr lang="en-US" sz="1800" dirty="0" smtClean="0"/>
              <a:t>/CLIC workshops held so far =&gt; led to common actions in software development</a:t>
            </a:r>
          </a:p>
          <a:p>
            <a:r>
              <a:rPr lang="en-US" sz="2000" b="1" dirty="0" smtClean="0"/>
              <a:t>Common data group and event generation</a:t>
            </a:r>
          </a:p>
          <a:p>
            <a:pPr lvl="1"/>
            <a:r>
              <a:rPr lang="en-US" sz="1800" dirty="0" smtClean="0"/>
              <a:t>Active collaboration since summer 2010</a:t>
            </a:r>
          </a:p>
          <a:p>
            <a:r>
              <a:rPr lang="en-US" sz="2000" b="1" dirty="0" smtClean="0"/>
              <a:t>Power delivery and power pulsing</a:t>
            </a:r>
          </a:p>
          <a:p>
            <a:pPr lvl="1"/>
            <a:r>
              <a:rPr lang="en-US" sz="1800" dirty="0" smtClean="0"/>
              <a:t>Some synergy with LHC powering R&amp;D</a:t>
            </a:r>
          </a:p>
          <a:p>
            <a:pPr lvl="1"/>
            <a:r>
              <a:rPr lang="en-US" sz="1800" dirty="0" smtClean="0"/>
              <a:t>Will probably have a dedicated LC power workshop soon</a:t>
            </a:r>
          </a:p>
          <a:p>
            <a:r>
              <a:rPr lang="en-US" sz="2000" b="1" dirty="0" smtClean="0"/>
              <a:t>Experimental area issues, including push-pull</a:t>
            </a:r>
          </a:p>
          <a:p>
            <a:pPr lvl="1"/>
            <a:r>
              <a:rPr lang="en-US" sz="1800" dirty="0" smtClean="0"/>
              <a:t>Ongoing collaboration on informal basis</a:t>
            </a:r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41689-009A-8348-94B6-72327A7F91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ILC-CLIC lunch meeting at IWLC, 19/10/2010</a:t>
            </a:r>
            <a:endParaRPr lang="en-US"/>
          </a:p>
        </p:txBody>
      </p:sp>
      <p:pic>
        <p:nvPicPr>
          <p:cNvPr id="4" name="Picture 3" descr="Screen shot 2010-10-03 at 11.45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1249854"/>
            <a:ext cx="6375400" cy="55509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Thank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you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14118</TotalTime>
  <Words>516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CLIC CTF3</vt:lpstr>
      <vt:lpstr>1_Default Design</vt:lpstr>
      <vt:lpstr>Slide 1</vt:lpstr>
      <vt:lpstr>Slide 2</vt:lpstr>
      <vt:lpstr>ILC-CLIC WG on general issues</vt:lpstr>
      <vt:lpstr>Format and targets of the WG group</vt:lpstr>
      <vt:lpstr>Collaboration overview</vt:lpstr>
      <vt:lpstr>Targeted actions for collaboration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geschonk</dc:creator>
  <cp:lastModifiedBy>L. Linssen</cp:lastModifiedBy>
  <cp:revision>451</cp:revision>
  <dcterms:created xsi:type="dcterms:W3CDTF">2010-10-18T22:01:40Z</dcterms:created>
  <dcterms:modified xsi:type="dcterms:W3CDTF">2010-10-18T22:02:25Z</dcterms:modified>
</cp:coreProperties>
</file>