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>
  <p:sldMasterIdLst>
    <p:sldMasterId id="2147483648" r:id="rId1"/>
    <p:sldMasterId id="2147483661" r:id="rId2"/>
  </p:sldMasterIdLst>
  <p:notesMasterIdLst>
    <p:notesMasterId r:id="rId23"/>
  </p:notesMasterIdLst>
  <p:sldIdLst>
    <p:sldId id="321" r:id="rId3"/>
    <p:sldId id="326" r:id="rId4"/>
    <p:sldId id="338" r:id="rId5"/>
    <p:sldId id="340" r:id="rId6"/>
    <p:sldId id="341" r:id="rId7"/>
    <p:sldId id="342" r:id="rId8"/>
    <p:sldId id="343" r:id="rId9"/>
    <p:sldId id="344" r:id="rId10"/>
    <p:sldId id="345" r:id="rId11"/>
    <p:sldId id="346" r:id="rId12"/>
    <p:sldId id="348" r:id="rId13"/>
    <p:sldId id="347" r:id="rId14"/>
    <p:sldId id="349" r:id="rId15"/>
    <p:sldId id="350" r:id="rId16"/>
    <p:sldId id="351" r:id="rId17"/>
    <p:sldId id="352" r:id="rId18"/>
    <p:sldId id="353" r:id="rId19"/>
    <p:sldId id="355" r:id="rId20"/>
    <p:sldId id="357" r:id="rId21"/>
    <p:sldId id="356" r:id="rId22"/>
  </p:sldIdLst>
  <p:sldSz cx="10075863" cy="7562850"/>
  <p:notesSz cx="7772400" cy="10058400"/>
  <p:embeddedFontLst>
    <p:embeddedFont>
      <p:font typeface="Helvetica" pitchFamily="34" charset="0"/>
      <p:regular r:id="rId24"/>
      <p:bold r:id="rId25"/>
      <p:italic r:id="rId26"/>
      <p:boldItalic r:id="rId27"/>
    </p:embeddedFont>
    <p:embeddedFont>
      <p:font typeface="Calisto MT" pitchFamily="18" charset="0"/>
      <p:regular r:id="rId28"/>
      <p:bold r:id="rId29"/>
      <p:italic r:id="rId30"/>
      <p:boldItalic r:id="rId31"/>
    </p:embeddedFont>
  </p:embeddedFontLst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Luxi Serif" charset="0"/>
        <a:ea typeface="Luxi Sans" charset="0"/>
        <a:cs typeface="Luxi Sans" charset="0"/>
      </a:defRPr>
    </a:lvl1pPr>
    <a:lvl2pPr marL="742950" indent="-285750" algn="l" defTabSz="457200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Luxi Serif" charset="0"/>
        <a:ea typeface="Luxi Sans" charset="0"/>
        <a:cs typeface="Luxi Sans" charset="0"/>
      </a:defRPr>
    </a:lvl2pPr>
    <a:lvl3pPr marL="1143000" indent="-228600" algn="l" defTabSz="457200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Luxi Serif" charset="0"/>
        <a:ea typeface="Luxi Sans" charset="0"/>
        <a:cs typeface="Luxi Sans" charset="0"/>
      </a:defRPr>
    </a:lvl3pPr>
    <a:lvl4pPr marL="1600200" indent="-228600" algn="l" defTabSz="457200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Luxi Serif" charset="0"/>
        <a:ea typeface="Luxi Sans" charset="0"/>
        <a:cs typeface="Luxi Sans" charset="0"/>
      </a:defRPr>
    </a:lvl4pPr>
    <a:lvl5pPr marL="2057400" indent="-228600" algn="l" defTabSz="457200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Luxi Serif" charset="0"/>
        <a:ea typeface="Luxi Sans" charset="0"/>
        <a:cs typeface="Luxi Sans" charset="0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Luxi Serif" charset="0"/>
        <a:ea typeface="Luxi Sans" charset="0"/>
        <a:cs typeface="Luxi Sans" charset="0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Luxi Serif" charset="0"/>
        <a:ea typeface="Luxi Sans" charset="0"/>
        <a:cs typeface="Luxi Sans" charset="0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Luxi Serif" charset="0"/>
        <a:ea typeface="Luxi Sans" charset="0"/>
        <a:cs typeface="Luxi Sans" charset="0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Luxi Serif" charset="0"/>
        <a:ea typeface="Luxi Sans" charset="0"/>
        <a:cs typeface="Luxi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08" autoAdjust="0"/>
    <p:restoredTop sz="94611" autoAdjust="0"/>
  </p:normalViewPr>
  <p:slideViewPr>
    <p:cSldViewPr snapToGrid="0">
      <p:cViewPr>
        <p:scale>
          <a:sx n="70" d="100"/>
          <a:sy n="70" d="100"/>
        </p:scale>
        <p:origin x="-300" y="4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-2376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3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2.fntdata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1.fntdata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8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1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dirty="0"/>
          </a:p>
        </p:txBody>
      </p:sp>
      <p:sp>
        <p:nvSpPr>
          <p:cNvPr id="18435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6025" cy="3768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2051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5063" cy="4522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18437" name="Text Box 4"/>
          <p:cNvSpPr txBox="1">
            <a:spLocks noChangeArrowheads="1"/>
          </p:cNvSpPr>
          <p:nvPr/>
        </p:nvSpPr>
        <p:spPr bwMode="auto">
          <a:xfrm>
            <a:off x="0" y="0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dirty="0"/>
          </a:p>
        </p:txBody>
      </p:sp>
      <p:sp>
        <p:nvSpPr>
          <p:cNvPr id="18438" name="Text Box 5"/>
          <p:cNvSpPr txBox="1">
            <a:spLocks noChangeArrowheads="1"/>
          </p:cNvSpPr>
          <p:nvPr/>
        </p:nvSpPr>
        <p:spPr bwMode="auto">
          <a:xfrm>
            <a:off x="4398963" y="0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dirty="0"/>
          </a:p>
        </p:txBody>
      </p:sp>
      <p:sp>
        <p:nvSpPr>
          <p:cNvPr id="18439" name="Text Box 6"/>
          <p:cNvSpPr txBox="1">
            <a:spLocks noChangeArrowheads="1"/>
          </p:cNvSpPr>
          <p:nvPr/>
        </p:nvSpPr>
        <p:spPr bwMode="auto">
          <a:xfrm>
            <a:off x="0" y="9555163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dirty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70262" cy="5000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86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Luxi Sans" charset="0"/>
                <a:cs typeface="Luxi Sans" charset="0"/>
              </a:defRPr>
            </a:lvl1pPr>
          </a:lstStyle>
          <a:p>
            <a:pPr>
              <a:defRPr/>
            </a:pPr>
            <a:fld id="{465A41F0-3955-4BF2-BEDE-28380587FAF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5E116E6C-4572-47D6-9F4C-0D4237264D67}" type="slidenum">
              <a:rPr lang="en-GB" smtClean="0">
                <a:latin typeface="Times New Roman" pitchFamily="18" charset="0"/>
              </a:rPr>
              <a:pPr>
                <a:buFont typeface="Times New Roman" pitchFamily="18" charset="0"/>
                <a:buNone/>
              </a:pPr>
              <a:t>1</a:t>
            </a:fld>
            <a:endParaRPr lang="en-GB" dirty="0" smtClean="0">
              <a:latin typeface="Times New Roman" pitchFamily="18" charset="0"/>
            </a:endParaRPr>
          </a:p>
        </p:txBody>
      </p:sp>
      <p:sp>
        <p:nvSpPr>
          <p:cNvPr id="19459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b"/>
          <a:lstStyle/>
          <a:p>
            <a:pPr algn="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9D3C576B-0511-4949-B8BF-157F10B12086}" type="slidenum">
              <a:rPr lang="en-GB" sz="1400">
                <a:solidFill>
                  <a:srgbClr val="000000"/>
                </a:solidFill>
                <a:latin typeface="Times New Roman" pitchFamily="18" charset="0"/>
              </a:rPr>
              <a:pPr algn="r" defTabSz="449263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</a:t>
            </a:fld>
            <a:endParaRPr lang="en-GB" sz="14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9460" name="Text Box 2"/>
          <p:cNvSpPr txBox="1">
            <a:spLocks noChangeArrowheads="1"/>
          </p:cNvSpPr>
          <p:nvPr/>
        </p:nvSpPr>
        <p:spPr bwMode="auto">
          <a:xfrm>
            <a:off x="1373188" y="763588"/>
            <a:ext cx="5026025" cy="3771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/>
          </p:nvPr>
        </p:nvSpPr>
        <p:spPr>
          <a:xfrm>
            <a:off x="777875" y="4776788"/>
            <a:ext cx="6216650" cy="4525962"/>
          </a:xfrm>
          <a:noFill/>
          <a:ln/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8A6AAAD9-333E-433F-AACF-EABF2010B8B8}" type="slidenum">
              <a:rPr lang="en-GB" smtClean="0">
                <a:latin typeface="Times New Roman" pitchFamily="18" charset="0"/>
                <a:ea typeface="Luxi Sans"/>
                <a:cs typeface="Luxi Sans"/>
              </a:rPr>
              <a:pPr>
                <a:buFont typeface="Times New Roman" pitchFamily="18" charset="0"/>
                <a:buNone/>
              </a:pPr>
              <a:t>2</a:t>
            </a:fld>
            <a:endParaRPr lang="en-GB" dirty="0" smtClean="0">
              <a:latin typeface="Times New Roman" pitchFamily="18" charset="0"/>
              <a:ea typeface="Luxi Sans"/>
              <a:cs typeface="Luxi Sans"/>
            </a:endParaRPr>
          </a:p>
        </p:txBody>
      </p:sp>
      <p:sp>
        <p:nvSpPr>
          <p:cNvPr id="67587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3188" y="763588"/>
            <a:ext cx="5024437" cy="377031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67588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6650" cy="4525962"/>
          </a:xfrm>
          <a:noFill/>
          <a:ln/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4775" y="763588"/>
            <a:ext cx="5019675" cy="37687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465A41F0-3955-4BF2-BEDE-28380587FAF0}" type="slidenum">
              <a:rPr lang="en-GB" smtClean="0"/>
              <a:pPr>
                <a:defRPr/>
              </a:pPr>
              <a:t>18</a:t>
            </a:fld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9500"/>
            <a:ext cx="8564563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1300" y="4286250"/>
            <a:ext cx="7053263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05688" y="200025"/>
            <a:ext cx="2376487" cy="56753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4638" y="200025"/>
            <a:ext cx="6978650" cy="56753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5525" y="200025"/>
            <a:ext cx="5484813" cy="379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9500"/>
            <a:ext cx="8564563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1300" y="4286250"/>
            <a:ext cx="7053263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859338"/>
            <a:ext cx="8564562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05163"/>
            <a:ext cx="8564562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4638" y="1463675"/>
            <a:ext cx="4676775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3813" y="1463675"/>
            <a:ext cx="4678362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3213"/>
            <a:ext cx="9069387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692275"/>
            <a:ext cx="4452937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398713"/>
            <a:ext cx="4452937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100" y="1692275"/>
            <a:ext cx="4454525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100" y="2398713"/>
            <a:ext cx="4454525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3314700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0175" y="301625"/>
            <a:ext cx="5632450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582738"/>
            <a:ext cx="3314700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4850" y="5294313"/>
            <a:ext cx="6045200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4850" y="676275"/>
            <a:ext cx="60452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4850" y="5918200"/>
            <a:ext cx="6045200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05688" y="822325"/>
            <a:ext cx="2376487" cy="56308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4638" y="822325"/>
            <a:ext cx="6978650" cy="56308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638" y="822325"/>
            <a:ext cx="9507537" cy="5461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74638" y="1463675"/>
            <a:ext cx="4676775" cy="4989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5103813" y="1463675"/>
            <a:ext cx="4678362" cy="4989513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859338"/>
            <a:ext cx="8564562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05163"/>
            <a:ext cx="8564562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4638" y="885825"/>
            <a:ext cx="4676775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3813" y="885825"/>
            <a:ext cx="4678362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3213"/>
            <a:ext cx="9069387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692275"/>
            <a:ext cx="4452937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398713"/>
            <a:ext cx="4452937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100" y="1692275"/>
            <a:ext cx="4454525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100" y="2398713"/>
            <a:ext cx="4454525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3314700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0175" y="301625"/>
            <a:ext cx="5632450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582738"/>
            <a:ext cx="3314700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4850" y="5294313"/>
            <a:ext cx="6045200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4850" y="676275"/>
            <a:ext cx="60452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4850" y="5918200"/>
            <a:ext cx="6045200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1"/>
          <p:cNvSpPr>
            <a:spLocks noChangeArrowheads="1"/>
          </p:cNvSpPr>
          <p:nvPr/>
        </p:nvSpPr>
        <p:spPr bwMode="auto">
          <a:xfrm>
            <a:off x="2286000" y="182563"/>
            <a:ext cx="5486400" cy="366712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rgbClr val="FFFF66"/>
              </a:gs>
              <a:gs pos="50000">
                <a:srgbClr val="FF9966"/>
              </a:gs>
              <a:gs pos="100000">
                <a:srgbClr val="FFFF66"/>
              </a:gs>
            </a:gsLst>
            <a:lin ang="0" scaled="1"/>
          </a:gra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dirty="0"/>
          </a:p>
        </p:txBody>
      </p:sp>
      <p:sp>
        <p:nvSpPr>
          <p:cNvPr id="1028" name="AutoShape 5"/>
          <p:cNvSpPr>
            <a:spLocks noChangeArrowheads="1"/>
          </p:cNvSpPr>
          <p:nvPr/>
        </p:nvSpPr>
        <p:spPr bwMode="auto">
          <a:xfrm>
            <a:off x="92075" y="7223125"/>
            <a:ext cx="9875838" cy="274638"/>
          </a:xfrm>
          <a:prstGeom prst="roundRect">
            <a:avLst>
              <a:gd name="adj" fmla="val 33718"/>
            </a:avLst>
          </a:prstGeom>
          <a:gradFill rotWithShape="0">
            <a:gsLst>
              <a:gs pos="0">
                <a:srgbClr val="FFFF66"/>
              </a:gs>
              <a:gs pos="50000">
                <a:srgbClr val="FF9966"/>
              </a:gs>
              <a:gs pos="100000">
                <a:srgbClr val="FFFF66"/>
              </a:gs>
            </a:gsLst>
            <a:lin ang="0" scaled="1"/>
          </a:gra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dirty="0"/>
          </a:p>
        </p:txBody>
      </p:sp>
      <p:sp>
        <p:nvSpPr>
          <p:cNvPr id="1029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295525" y="200025"/>
            <a:ext cx="5484813" cy="379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30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638" y="885825"/>
            <a:ext cx="9507537" cy="4989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36035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pic>
        <p:nvPicPr>
          <p:cNvPr id="1032" name="Picture 9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9236075" y="72932"/>
            <a:ext cx="595313" cy="5953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33" name="Text Box 10"/>
          <p:cNvSpPr txBox="1">
            <a:spLocks noChangeArrowheads="1"/>
          </p:cNvSpPr>
          <p:nvPr/>
        </p:nvSpPr>
        <p:spPr bwMode="auto">
          <a:xfrm>
            <a:off x="8504238" y="7223125"/>
            <a:ext cx="1463675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round/>
                <a:headEnd/>
                <a:tailEnd/>
              </a14:hiddenLine>
            </a:ext>
          </a:extLst>
        </p:spPr>
        <p:txBody>
          <a:bodyPr lIns="90000" tIns="67932" rIns="90000" bIns="45000"/>
          <a:lstStyle>
            <a:lvl1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1pPr>
            <a:lvl2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2pPr>
            <a:lvl3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3pPr>
            <a:lvl4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4pPr>
            <a:lvl5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9pPr>
          </a:lstStyle>
          <a:p>
            <a:pPr algn="r" eaLnBrk="1" hangingPunct="1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en-GB" sz="1400" b="1" dirty="0" smtClean="0">
                <a:solidFill>
                  <a:srgbClr val="000080"/>
                </a:solidFill>
                <a:latin typeface="Arial" pitchFamily="34" charset="0"/>
                <a:ea typeface="DejaVu Sans" pitchFamily="32" charset="0"/>
                <a:cs typeface="DejaVu Sans" pitchFamily="32" charset="0"/>
              </a:rPr>
              <a:t>Page </a:t>
            </a:r>
            <a:fld id="{9FF2FB72-C425-44BD-9E7A-C3D11086AC8A}" type="slidenum">
              <a:rPr lang="en-GB" sz="1200" b="1" smtClean="0">
                <a:solidFill>
                  <a:srgbClr val="000080"/>
                </a:solidFill>
                <a:latin typeface="Arial" pitchFamily="34" charset="0"/>
                <a:ea typeface="DejaVu Sans" pitchFamily="32" charset="0"/>
                <a:cs typeface="DejaVu Sans" pitchFamily="32" charset="0"/>
              </a:rPr>
              <a:pPr algn="r" eaLnBrk="1" hangingPunct="1">
                <a:lnSpc>
                  <a:spcPct val="87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t>‹#›</a:t>
            </a:fld>
            <a:endParaRPr lang="en-GB" sz="1200" b="1" dirty="0" smtClean="0">
              <a:solidFill>
                <a:srgbClr val="000080"/>
              </a:solidFill>
              <a:latin typeface="Arial" pitchFamily="34" charset="0"/>
              <a:ea typeface="DejaVu Sans" pitchFamily="32" charset="0"/>
              <a:cs typeface="DejaVu Sans" pitchFamily="32" charset="0"/>
            </a:endParaRPr>
          </a:p>
        </p:txBody>
      </p:sp>
      <p:sp>
        <p:nvSpPr>
          <p:cNvPr id="1034" name="Text Box 11"/>
          <p:cNvSpPr txBox="1">
            <a:spLocks noChangeArrowheads="1"/>
          </p:cNvSpPr>
          <p:nvPr/>
        </p:nvSpPr>
        <p:spPr bwMode="auto">
          <a:xfrm>
            <a:off x="92075" y="7223125"/>
            <a:ext cx="73152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round/>
                <a:headEnd/>
                <a:tailEnd/>
              </a14:hiddenLine>
            </a:ext>
          </a:extLst>
        </p:spPr>
        <p:txBody>
          <a:bodyPr lIns="90000" tIns="55583" rIns="90000" bIns="45000"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9pPr>
          </a:lstStyle>
          <a:p>
            <a:pPr eaLnBrk="1" hangingPunct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en-GB" sz="1400" b="1" dirty="0" smtClean="0">
                <a:solidFill>
                  <a:srgbClr val="000080"/>
                </a:solidFill>
                <a:latin typeface="Times New Roman" pitchFamily="18" charset="0"/>
                <a:ea typeface="DejaVu Sans" pitchFamily="32" charset="0"/>
                <a:cs typeface="DejaVu Sans" pitchFamily="32" charset="0"/>
              </a:rPr>
              <a:t>Christian</a:t>
            </a:r>
            <a:r>
              <a:rPr lang="en-GB" sz="1400" b="1" baseline="0" dirty="0" smtClean="0">
                <a:solidFill>
                  <a:srgbClr val="000080"/>
                </a:solidFill>
                <a:latin typeface="Times New Roman" pitchFamily="18" charset="0"/>
                <a:ea typeface="DejaVu Sans" pitchFamily="32" charset="0"/>
                <a:cs typeface="DejaVu Sans" pitchFamily="32" charset="0"/>
              </a:rPr>
              <a:t> </a:t>
            </a:r>
            <a:r>
              <a:rPr lang="en-GB" sz="1400" b="1" dirty="0" smtClean="0">
                <a:solidFill>
                  <a:srgbClr val="000080"/>
                </a:solidFill>
                <a:latin typeface="Times New Roman" pitchFamily="18" charset="0"/>
                <a:ea typeface="DejaVu Sans" pitchFamily="32" charset="0"/>
                <a:cs typeface="DejaVu Sans" pitchFamily="32" charset="0"/>
              </a:rPr>
              <a:t>Grefe – </a:t>
            </a:r>
            <a:r>
              <a:rPr lang="en-GB" sz="1400" b="1" baseline="0" dirty="0" smtClean="0">
                <a:solidFill>
                  <a:srgbClr val="000080"/>
                </a:solidFill>
                <a:latin typeface="Times New Roman" pitchFamily="18" charset="0"/>
                <a:ea typeface="DejaVu Sans" pitchFamily="32" charset="0"/>
                <a:cs typeface="DejaVu Sans" pitchFamily="32" charset="0"/>
              </a:rPr>
              <a:t> IWCL, October 21</a:t>
            </a:r>
            <a:r>
              <a:rPr lang="en-GB" sz="1400" b="1" dirty="0" smtClean="0">
                <a:solidFill>
                  <a:srgbClr val="000080"/>
                </a:solidFill>
                <a:latin typeface="Times New Roman" pitchFamily="18" charset="0"/>
                <a:ea typeface="DejaVu Sans" pitchFamily="32" charset="0"/>
                <a:cs typeface="DejaVu Sans" pitchFamily="32" charset="0"/>
              </a:rPr>
              <a:t>,</a:t>
            </a:r>
            <a:r>
              <a:rPr lang="en-GB" sz="1400" b="1" baseline="0" dirty="0" smtClean="0">
                <a:solidFill>
                  <a:srgbClr val="000080"/>
                </a:solidFill>
                <a:latin typeface="Times New Roman" pitchFamily="18" charset="0"/>
                <a:ea typeface="DejaVu Sans" pitchFamily="32" charset="0"/>
                <a:cs typeface="DejaVu Sans" pitchFamily="32" charset="0"/>
              </a:rPr>
              <a:t> </a:t>
            </a:r>
            <a:r>
              <a:rPr lang="en-GB" sz="1400" b="1" dirty="0" smtClean="0">
                <a:solidFill>
                  <a:srgbClr val="000080"/>
                </a:solidFill>
                <a:latin typeface="Times New Roman" pitchFamily="18" charset="0"/>
                <a:ea typeface="DejaVu Sans" pitchFamily="32" charset="0"/>
                <a:cs typeface="DejaVu Sans" pitchFamily="32" charset="0"/>
              </a:rPr>
              <a:t>2010</a:t>
            </a:r>
          </a:p>
        </p:txBody>
      </p:sp>
      <p:pic>
        <p:nvPicPr>
          <p:cNvPr id="10" name="Picture 1" descr="\\cern.ch\dfs\Users\c\cgrefe\Documents\Talks\plots\CLIC-logo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82387" y="67235"/>
            <a:ext cx="578572" cy="6750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defTabSz="457200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 b="1">
          <a:solidFill>
            <a:srgbClr val="000080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2pPr>
      <a:lvl3pPr algn="ctr" defTabSz="457200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3pPr>
      <a:lvl4pPr algn="ctr" defTabSz="457200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4pPr>
      <a:lvl5pPr algn="ctr" defTabSz="457200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5pPr>
      <a:lvl6pPr marL="2514600" indent="-228600" algn="ctr" defTabSz="457200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6pPr>
      <a:lvl7pPr marL="2971800" indent="-228600" algn="ctr" defTabSz="457200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7pPr>
      <a:lvl8pPr marL="3429000" indent="-228600" algn="ctr" defTabSz="457200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8pPr>
      <a:lvl9pPr marL="3886200" indent="-228600" algn="ctr" defTabSz="457200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9pPr>
    </p:titleStyle>
    <p:bodyStyle>
      <a:lvl1pPr marL="342900" indent="-342900" algn="l" defTabSz="457200" rtl="0" eaLnBrk="0" fontAlgn="base" hangingPunct="0">
        <a:lnSpc>
          <a:spcPct val="87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itchFamily="18" charset="0"/>
        <a:defRPr sz="2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87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87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16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87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87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lnSpc>
          <a:spcPct val="87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lnSpc>
          <a:spcPct val="87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lnSpc>
          <a:spcPct val="87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lnSpc>
          <a:spcPct val="87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000080"/>
            </a:gs>
          </a:gsLst>
          <a:lin ang="14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1"/>
          <p:cNvSpPr>
            <a:spLocks noChangeArrowheads="1"/>
          </p:cNvSpPr>
          <p:nvPr/>
        </p:nvSpPr>
        <p:spPr bwMode="auto">
          <a:xfrm>
            <a:off x="0" y="0"/>
            <a:ext cx="10077450" cy="7562850"/>
          </a:xfrm>
          <a:prstGeom prst="roundRect">
            <a:avLst>
              <a:gd name="adj" fmla="val 19"/>
            </a:avLst>
          </a:prstGeom>
          <a:gradFill rotWithShape="0">
            <a:gsLst>
              <a:gs pos="0">
                <a:srgbClr val="000080"/>
              </a:gs>
              <a:gs pos="100000">
                <a:srgbClr val="FFFFFF"/>
              </a:gs>
            </a:gsLst>
            <a:lin ang="14400000" scaled="1"/>
          </a:gra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dirty="0">
              <a:solidFill>
                <a:srgbClr val="FFFFFF"/>
              </a:solidFill>
            </a:endParaRPr>
          </a:p>
        </p:txBody>
      </p:sp>
      <p:grpSp>
        <p:nvGrpSpPr>
          <p:cNvPr id="2051" name="Group 2"/>
          <p:cNvGrpSpPr>
            <a:grpSpLocks/>
          </p:cNvGrpSpPr>
          <p:nvPr/>
        </p:nvGrpSpPr>
        <p:grpSpPr bwMode="auto">
          <a:xfrm>
            <a:off x="90488" y="669925"/>
            <a:ext cx="9872662" cy="6489700"/>
            <a:chOff x="57" y="422"/>
            <a:chExt cx="6219" cy="4088"/>
          </a:xfrm>
        </p:grpSpPr>
        <p:sp>
          <p:nvSpPr>
            <p:cNvPr id="2061" name="AutoShape 3"/>
            <p:cNvSpPr>
              <a:spLocks noChangeArrowheads="1"/>
            </p:cNvSpPr>
            <p:nvPr/>
          </p:nvSpPr>
          <p:spPr bwMode="auto">
            <a:xfrm>
              <a:off x="57" y="422"/>
              <a:ext cx="6220" cy="4089"/>
            </a:xfrm>
            <a:prstGeom prst="roundRect">
              <a:avLst>
                <a:gd name="adj" fmla="val 2102"/>
              </a:avLst>
            </a:prstGeom>
            <a:gradFill rotWithShape="0">
              <a:gsLst>
                <a:gs pos="0">
                  <a:srgbClr val="FFFF66"/>
                </a:gs>
                <a:gs pos="50000">
                  <a:srgbClr val="FF9966"/>
                </a:gs>
                <a:gs pos="100000">
                  <a:srgbClr val="FFFF66"/>
                </a:gs>
              </a:gsLst>
              <a:lin ang="0" scaled="1"/>
            </a:gra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defTabSz="449263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2062" name="AutoShape 4"/>
            <p:cNvSpPr>
              <a:spLocks noChangeArrowheads="1"/>
            </p:cNvSpPr>
            <p:nvPr/>
          </p:nvSpPr>
          <p:spPr bwMode="auto">
            <a:xfrm>
              <a:off x="86" y="453"/>
              <a:ext cx="6162" cy="4026"/>
            </a:xfrm>
            <a:prstGeom prst="roundRect">
              <a:avLst>
                <a:gd name="adj" fmla="val 2134"/>
              </a:avLst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defTabSz="449263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n-US" dirty="0">
                <a:solidFill>
                  <a:srgbClr val="FFFFFF"/>
                </a:solidFill>
              </a:endParaRPr>
            </a:p>
          </p:txBody>
        </p:sp>
      </p:grpSp>
      <p:sp>
        <p:nvSpPr>
          <p:cNvPr id="2052" name="AutoShape 5"/>
          <p:cNvSpPr>
            <a:spLocks noChangeArrowheads="1"/>
          </p:cNvSpPr>
          <p:nvPr/>
        </p:nvSpPr>
        <p:spPr bwMode="auto">
          <a:xfrm>
            <a:off x="92075" y="7223125"/>
            <a:ext cx="9875838" cy="274638"/>
          </a:xfrm>
          <a:prstGeom prst="roundRect">
            <a:avLst>
              <a:gd name="adj" fmla="val 33718"/>
            </a:avLst>
          </a:prstGeom>
          <a:gradFill rotWithShape="0">
            <a:gsLst>
              <a:gs pos="0">
                <a:srgbClr val="FFFF66"/>
              </a:gs>
              <a:gs pos="50000">
                <a:srgbClr val="FF9966"/>
              </a:gs>
              <a:gs pos="100000">
                <a:srgbClr val="FFFF66"/>
              </a:gs>
            </a:gsLst>
            <a:lin ang="0" scaled="1"/>
          </a:gra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053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74638" y="822325"/>
            <a:ext cx="9507537" cy="546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2054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638" y="1463675"/>
            <a:ext cx="9507537" cy="4989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36035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pic>
        <p:nvPicPr>
          <p:cNvPr id="2055" name="Picture 8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82563" y="136525"/>
            <a:ext cx="1646237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2056" name="Picture 9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9236075" y="46038"/>
            <a:ext cx="595313" cy="5953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8504238" y="7223125"/>
            <a:ext cx="1463675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xmlns:mc="http://schemas.openxmlformats.org/markup-compatibility/2006" val="808080" mc:Ignorable="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9pPr>
          </a:lstStyle>
          <a:p>
            <a:pPr algn="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GB" sz="1400" b="1" dirty="0" smtClean="0">
                <a:solidFill>
                  <a:srgbClr val="000080"/>
                </a:solidFill>
                <a:latin typeface="Arial" charset="0"/>
              </a:rPr>
              <a:t>Seite </a:t>
            </a:r>
            <a:fld id="{70BBC208-8E1F-47EB-A7DA-AE8831C2DA8A}" type="slidenum">
              <a:rPr lang="en-GB" sz="1200" b="1" smtClean="0">
                <a:solidFill>
                  <a:srgbClr val="000080"/>
                </a:solidFill>
                <a:latin typeface="Arial" charset="0"/>
              </a:rPr>
              <a:pPr algn="r" defTabSz="449263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t>‹#›</a:t>
            </a:fld>
            <a:endParaRPr lang="en-GB" sz="1200" b="1" dirty="0" smtClean="0">
              <a:solidFill>
                <a:srgbClr val="00008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92075" y="7223125"/>
            <a:ext cx="731520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xmlns:mc="http://schemas.openxmlformats.org/markup-compatibility/2006" val="808080" mc:Ignorable="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9pPr>
          </a:lstStyle>
          <a:p>
            <a:pPr defTabSz="449263">
              <a:lnSpc>
                <a:spcPct val="102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GB" sz="1400" b="1" dirty="0" smtClean="0">
                <a:solidFill>
                  <a:srgbClr val="000080"/>
                </a:solidFill>
              </a:rPr>
              <a:t>16.März 2010, Christian Grefe</a:t>
            </a:r>
          </a:p>
        </p:txBody>
      </p:sp>
      <p:sp>
        <p:nvSpPr>
          <p:cNvPr id="2059" name="AutoShape 12"/>
          <p:cNvSpPr>
            <a:spLocks noChangeArrowheads="1"/>
          </p:cNvSpPr>
          <p:nvPr/>
        </p:nvSpPr>
        <p:spPr bwMode="auto">
          <a:xfrm>
            <a:off x="2286000" y="182563"/>
            <a:ext cx="5486400" cy="366712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rgbClr val="FFFF66"/>
              </a:gs>
              <a:gs pos="50000">
                <a:srgbClr val="FF9966"/>
              </a:gs>
              <a:gs pos="100000">
                <a:srgbClr val="FFFF66"/>
              </a:gs>
            </a:gsLst>
            <a:lin ang="0" scaled="1"/>
          </a:gra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2286000" y="201613"/>
            <a:ext cx="5486400" cy="37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xmlns:mc="http://schemas.openxmlformats.org/markup-compatibility/2006" val="808080" mc:Ignorable="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9pPr>
          </a:lstStyle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GB" sz="2000" b="1" dirty="0" smtClean="0">
                <a:solidFill>
                  <a:srgbClr val="000080"/>
                </a:solidFill>
                <a:latin typeface="Arial" charset="0"/>
              </a:rPr>
              <a:t>DPG Frühjahrstagung 2009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600" b="1">
          <a:solidFill>
            <a:srgbClr val="00008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6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2pPr>
      <a:lvl3pPr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6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3pPr>
      <a:lvl4pPr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6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4pPr>
      <a:lvl5pPr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6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5pPr>
      <a:lvl6pPr marL="2514600" indent="-228600"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6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6pPr>
      <a:lvl7pPr marL="2971800" indent="-228600"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6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7pPr>
      <a:lvl8pPr marL="3429000" indent="-228600"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6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8pPr>
      <a:lvl9pPr marL="3886200" indent="-228600"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6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9pPr>
    </p:titleStyle>
    <p:bodyStyle>
      <a:lvl1pPr marL="342900" indent="-342900" algn="l" defTabSz="449263" rtl="0" eaLnBrk="0" fontAlgn="base" hangingPunct="0">
        <a:lnSpc>
          <a:spcPct val="87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itchFamily="18" charset="0"/>
        <a:defRPr sz="2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87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87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16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87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87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lnSpc>
          <a:spcPct val="87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lnSpc>
          <a:spcPct val="87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lnSpc>
          <a:spcPct val="87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lnSpc>
          <a:spcPct val="87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rn.ch/lcd-data/software/detectors/clic_sid_cdr_a.zip" TargetMode="External"/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1.png"/><Relationship Id="rId4" Type="http://schemas.openxmlformats.org/officeDocument/2006/relationships/oleObject" Target="../embeddings/oleObject1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rn.ch/lcd-data/software/detectors/clic_sid_cdr_a.zip" TargetMode="External"/><Relationship Id="rId2" Type="http://schemas.openxmlformats.org/officeDocument/2006/relationships/hyperlink" Target="https://twiki.cern.ch/twiki/bin/view/CLIC/ClicCDRNumber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90488" y="669925"/>
            <a:ext cx="9872662" cy="6489700"/>
            <a:chOff x="57" y="422"/>
            <a:chExt cx="6219" cy="4088"/>
          </a:xfrm>
        </p:grpSpPr>
        <p:sp>
          <p:nvSpPr>
            <p:cNvPr id="3082" name="AutoShape 3"/>
            <p:cNvSpPr>
              <a:spLocks noChangeArrowheads="1"/>
            </p:cNvSpPr>
            <p:nvPr/>
          </p:nvSpPr>
          <p:spPr bwMode="auto">
            <a:xfrm>
              <a:off x="57" y="422"/>
              <a:ext cx="6220" cy="4089"/>
            </a:xfrm>
            <a:prstGeom prst="roundRect">
              <a:avLst>
                <a:gd name="adj" fmla="val 2102"/>
              </a:avLst>
            </a:prstGeom>
            <a:gradFill rotWithShape="0">
              <a:gsLst>
                <a:gs pos="0">
                  <a:srgbClr val="FFFF66"/>
                </a:gs>
                <a:gs pos="50000">
                  <a:srgbClr val="FF9966"/>
                </a:gs>
                <a:gs pos="100000">
                  <a:srgbClr val="FFFF66"/>
                </a:gs>
              </a:gsLst>
              <a:lin ang="0" scaled="1"/>
            </a:gra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defTabSz="449263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3083" name="AutoShape 4"/>
            <p:cNvSpPr>
              <a:spLocks noChangeArrowheads="1"/>
            </p:cNvSpPr>
            <p:nvPr/>
          </p:nvSpPr>
          <p:spPr bwMode="auto">
            <a:xfrm>
              <a:off x="86" y="453"/>
              <a:ext cx="6162" cy="4026"/>
            </a:xfrm>
            <a:prstGeom prst="roundRect">
              <a:avLst>
                <a:gd name="adj" fmla="val 2134"/>
              </a:avLst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defTabSz="449263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n-US" dirty="0">
                <a:solidFill>
                  <a:srgbClr val="FFFFFF"/>
                </a:solidFill>
              </a:endParaRPr>
            </a:p>
          </p:txBody>
        </p:sp>
      </p:grp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735013" y="1646238"/>
            <a:ext cx="8588375" cy="1281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600" b="1" dirty="0" smtClean="0">
                <a:solidFill>
                  <a:srgbClr val="000080"/>
                </a:solidFill>
                <a:latin typeface="Arial" pitchFamily="34" charset="0"/>
              </a:rPr>
              <a:t>ILD and SiD</a:t>
            </a:r>
          </a:p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600" b="1" dirty="0" smtClean="0">
                <a:solidFill>
                  <a:srgbClr val="000080"/>
                </a:solidFill>
                <a:latin typeface="Arial" pitchFamily="34" charset="0"/>
              </a:rPr>
              <a:t>Detector Concepts for CLIC</a:t>
            </a:r>
            <a:endParaRPr lang="en-GB" sz="3600" b="1" dirty="0">
              <a:solidFill>
                <a:srgbClr val="000080"/>
              </a:solidFill>
              <a:latin typeface="Arial" pitchFamily="34" charset="0"/>
            </a:endParaRPr>
          </a:p>
        </p:txBody>
      </p:sp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1371600" y="2925763"/>
            <a:ext cx="7315200" cy="914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 defTabSz="449263">
              <a:lnSpc>
                <a:spcPct val="102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 b="1" dirty="0" smtClean="0">
                <a:solidFill>
                  <a:srgbClr val="000080"/>
                </a:solidFill>
              </a:rPr>
              <a:t>International Workshop on Linear Colliders, Geneva</a:t>
            </a:r>
          </a:p>
          <a:p>
            <a:pPr algn="ctr" defTabSz="449263">
              <a:lnSpc>
                <a:spcPct val="102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 b="1" dirty="0" smtClean="0">
                <a:solidFill>
                  <a:srgbClr val="000080"/>
                </a:solidFill>
              </a:rPr>
              <a:t>October 21, 2010</a:t>
            </a:r>
            <a:endParaRPr lang="en-GB" sz="2000" b="1" dirty="0">
              <a:solidFill>
                <a:srgbClr val="000080"/>
              </a:solidFill>
            </a:endParaRPr>
          </a:p>
        </p:txBody>
      </p:sp>
      <p:pic>
        <p:nvPicPr>
          <p:cNvPr id="3078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21835" y="5943600"/>
            <a:ext cx="914400" cy="914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079" name="Text Box 9"/>
          <p:cNvSpPr txBox="1">
            <a:spLocks noChangeArrowheads="1"/>
          </p:cNvSpPr>
          <p:nvPr/>
        </p:nvSpPr>
        <p:spPr bwMode="auto">
          <a:xfrm>
            <a:off x="1371600" y="4114800"/>
            <a:ext cx="7315200" cy="1096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 defTabSz="449263">
              <a:lnSpc>
                <a:spcPct val="102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200" b="1" dirty="0">
                <a:solidFill>
                  <a:srgbClr val="000080"/>
                </a:solidFill>
              </a:rPr>
              <a:t>Christian Grefe</a:t>
            </a:r>
          </a:p>
          <a:p>
            <a:pPr algn="ctr" defTabSz="449263">
              <a:lnSpc>
                <a:spcPct val="102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b="1" dirty="0">
                <a:solidFill>
                  <a:srgbClr val="000080"/>
                </a:solidFill>
              </a:rPr>
              <a:t>CERN, </a:t>
            </a:r>
            <a:r>
              <a:rPr lang="en-GB" b="1" dirty="0" smtClean="0">
                <a:solidFill>
                  <a:srgbClr val="000080"/>
                </a:solidFill>
              </a:rPr>
              <a:t>Bonn University</a:t>
            </a:r>
            <a:endParaRPr lang="en-GB" b="1" dirty="0">
              <a:solidFill>
                <a:srgbClr val="000080"/>
              </a:solidFill>
            </a:endParaRPr>
          </a:p>
        </p:txBody>
      </p:sp>
      <p:pic>
        <p:nvPicPr>
          <p:cNvPr id="3081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7619" y="6126163"/>
            <a:ext cx="1828800" cy="646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3" name="Picture 12" descr="sid_header_logo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744420" y="6066648"/>
            <a:ext cx="1584960" cy="853440"/>
          </a:xfrm>
          <a:prstGeom prst="rect">
            <a:avLst/>
          </a:prstGeom>
        </p:spPr>
      </p:pic>
      <p:pic>
        <p:nvPicPr>
          <p:cNvPr id="7169" name="Picture 1" descr="\\cern.ch\dfs\Users\c\cgrefe\Documents\Talks\plots\CLIC-logo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4432" y="6002558"/>
            <a:ext cx="925714" cy="1080000"/>
          </a:xfrm>
          <a:prstGeom prst="rect">
            <a:avLst/>
          </a:prstGeom>
          <a:noFill/>
        </p:spPr>
      </p:pic>
      <p:pic>
        <p:nvPicPr>
          <p:cNvPr id="10242" name="Picture 2" descr="\\cern.ch\dfs\Users\c\cgrefe\Documents\Talks\plots\ildlogo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05013" y="6048376"/>
            <a:ext cx="648492" cy="849295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results-ILD-pt2-mokka.pd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40373" y="3793818"/>
            <a:ext cx="4022858" cy="31085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CLIC_ILD Tracker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885825"/>
            <a:ext cx="5836230" cy="3349291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de-DE" sz="1800" dirty="0" smtClean="0"/>
              <a:t>4T solenoid field</a:t>
            </a:r>
          </a:p>
          <a:p>
            <a:pPr>
              <a:buFont typeface="Arial" pitchFamily="34" charset="0"/>
              <a:buChar char="•"/>
            </a:pPr>
            <a:r>
              <a:rPr lang="de-DE" sz="1800" dirty="0" smtClean="0"/>
              <a:t>TPC as main tracking device</a:t>
            </a:r>
          </a:p>
          <a:p>
            <a:pPr lvl="1">
              <a:buFont typeface="Arial" pitchFamily="34" charset="0"/>
              <a:buChar char="•"/>
            </a:pPr>
            <a:r>
              <a:rPr lang="de-DE" sz="1800" dirty="0" smtClean="0"/>
              <a:t>changed </a:t>
            </a:r>
            <a:r>
              <a:rPr lang="de-DE" sz="1800" dirty="0" smtClean="0"/>
              <a:t>cathode: removed </a:t>
            </a:r>
            <a:r>
              <a:rPr lang="de-DE" sz="1800" dirty="0" smtClean="0"/>
              <a:t>air </a:t>
            </a:r>
            <a:r>
              <a:rPr lang="de-DE" sz="1800" dirty="0" smtClean="0"/>
              <a:t>gap and use 100 </a:t>
            </a:r>
            <a:r>
              <a:rPr lang="de-DE" sz="1800" dirty="0" smtClean="0"/>
              <a:t>µm Mylar + 10 µm copper on each side</a:t>
            </a:r>
          </a:p>
          <a:p>
            <a:pPr>
              <a:buFont typeface="Arial" pitchFamily="34" charset="0"/>
              <a:buChar char="•"/>
            </a:pPr>
            <a:r>
              <a:rPr lang="de-DE" sz="1800" dirty="0" smtClean="0"/>
              <a:t>Si strip layers inside and outside of the TPC </a:t>
            </a:r>
            <a:r>
              <a:rPr lang="de-DE" sz="1800" dirty="0" smtClean="0"/>
              <a:t>(2 layers SIT &amp; SET, </a:t>
            </a:r>
            <a:r>
              <a:rPr lang="el-GR" sz="1800" dirty="0" smtClean="0">
                <a:latin typeface="Times New Roman"/>
                <a:cs typeface="Times New Roman"/>
              </a:rPr>
              <a:t>σ</a:t>
            </a:r>
            <a:r>
              <a:rPr lang="de-DE" sz="1800" baseline="-25000" dirty="0" smtClean="0">
                <a:cs typeface="Times New Roman"/>
              </a:rPr>
              <a:t>r-</a:t>
            </a:r>
            <a:r>
              <a:rPr lang="el-GR" sz="1800" baseline="-25000" dirty="0" smtClean="0">
                <a:latin typeface="Times New Roman"/>
                <a:cs typeface="Times New Roman"/>
              </a:rPr>
              <a:t>φ</a:t>
            </a:r>
            <a:r>
              <a:rPr lang="de-DE" sz="1800" dirty="0" smtClean="0">
                <a:cs typeface="Times New Roman"/>
              </a:rPr>
              <a:t> = 7µm, </a:t>
            </a:r>
            <a:r>
              <a:rPr lang="el-GR" sz="1800" dirty="0" smtClean="0">
                <a:latin typeface="Times New Roman"/>
                <a:cs typeface="Times New Roman"/>
              </a:rPr>
              <a:t>σ</a:t>
            </a:r>
            <a:r>
              <a:rPr lang="de-DE" sz="1800" baseline="-25000" dirty="0" smtClean="0">
                <a:cs typeface="Times New Roman"/>
              </a:rPr>
              <a:t>z</a:t>
            </a:r>
            <a:r>
              <a:rPr lang="de-DE" sz="1800" dirty="0" smtClean="0">
                <a:cs typeface="Times New Roman"/>
              </a:rPr>
              <a:t> </a:t>
            </a:r>
            <a:r>
              <a:rPr lang="de-DE" sz="1800" dirty="0" smtClean="0">
                <a:cs typeface="Times New Roman"/>
              </a:rPr>
              <a:t>= </a:t>
            </a:r>
            <a:r>
              <a:rPr lang="de-DE" sz="1800" dirty="0" smtClean="0">
                <a:cs typeface="Times New Roman"/>
              </a:rPr>
              <a:t>50µm </a:t>
            </a:r>
            <a:r>
              <a:rPr lang="de-DE" sz="1800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de-DE" sz="1800" dirty="0" smtClean="0"/>
              <a:t>Si strip layers behind TPC endcap (ETD, </a:t>
            </a:r>
            <a:r>
              <a:rPr lang="el-GR" sz="1800" dirty="0" smtClean="0">
                <a:latin typeface="Times New Roman"/>
                <a:cs typeface="Times New Roman"/>
              </a:rPr>
              <a:t>σ</a:t>
            </a:r>
            <a:r>
              <a:rPr lang="de-DE" sz="1800" baseline="-25000" dirty="0" smtClean="0">
                <a:cs typeface="Times New Roman"/>
              </a:rPr>
              <a:t>x,y,z</a:t>
            </a:r>
            <a:r>
              <a:rPr lang="de-DE" sz="1800" dirty="0" smtClean="0">
                <a:cs typeface="Times New Roman"/>
              </a:rPr>
              <a:t> </a:t>
            </a:r>
            <a:r>
              <a:rPr lang="de-DE" sz="1800" dirty="0" smtClean="0">
                <a:cs typeface="Times New Roman"/>
              </a:rPr>
              <a:t>= 7µm </a:t>
            </a:r>
            <a:r>
              <a:rPr lang="de-DE" sz="1800" dirty="0" smtClean="0"/>
              <a:t>)</a:t>
            </a:r>
            <a:endParaRPr lang="de-DE" sz="1800" dirty="0" smtClean="0"/>
          </a:p>
          <a:p>
            <a:pPr>
              <a:buFont typeface="Arial" pitchFamily="34" charset="0"/>
              <a:buChar char="•"/>
            </a:pPr>
            <a:r>
              <a:rPr lang="de-DE" sz="1800" dirty="0" smtClean="0"/>
              <a:t>5 forward tracking disks </a:t>
            </a:r>
            <a:r>
              <a:rPr lang="de-DE" sz="1800" dirty="0" smtClean="0"/>
              <a:t>(FTD, Si </a:t>
            </a:r>
            <a:r>
              <a:rPr lang="de-DE" sz="1800" dirty="0" smtClean="0"/>
              <a:t>stereo </a:t>
            </a:r>
            <a:r>
              <a:rPr lang="de-DE" sz="1800" dirty="0" smtClean="0"/>
              <a:t>strips, </a:t>
            </a:r>
            <a:r>
              <a:rPr lang="el-GR" sz="1800" dirty="0" smtClean="0">
                <a:latin typeface="Times New Roman"/>
                <a:cs typeface="Times New Roman"/>
              </a:rPr>
              <a:t>σ</a:t>
            </a:r>
            <a:r>
              <a:rPr lang="de-DE" sz="1800" baseline="-25000" dirty="0" smtClean="0">
                <a:cs typeface="Times New Roman"/>
              </a:rPr>
              <a:t>r-</a:t>
            </a:r>
            <a:r>
              <a:rPr lang="el-GR" sz="1800" baseline="-25000" dirty="0" smtClean="0">
                <a:latin typeface="Times New Roman"/>
                <a:cs typeface="Times New Roman"/>
              </a:rPr>
              <a:t>φ</a:t>
            </a:r>
            <a:r>
              <a:rPr lang="de-DE" sz="1800" dirty="0" smtClean="0">
                <a:cs typeface="Times New Roman"/>
              </a:rPr>
              <a:t> = </a:t>
            </a:r>
            <a:r>
              <a:rPr lang="de-DE" sz="1800" dirty="0" smtClean="0">
                <a:cs typeface="Times New Roman"/>
              </a:rPr>
              <a:t>7µm, </a:t>
            </a:r>
            <a:r>
              <a:rPr lang="el-GR" sz="1800" dirty="0" smtClean="0">
                <a:latin typeface="Times New Roman"/>
                <a:cs typeface="Times New Roman"/>
              </a:rPr>
              <a:t>σ</a:t>
            </a:r>
            <a:r>
              <a:rPr lang="de-DE" sz="1800" baseline="-25000" dirty="0" smtClean="0">
                <a:cs typeface="Times New Roman"/>
              </a:rPr>
              <a:t>r</a:t>
            </a:r>
            <a:r>
              <a:rPr lang="de-DE" sz="1800" dirty="0" smtClean="0">
                <a:cs typeface="Times New Roman"/>
              </a:rPr>
              <a:t> </a:t>
            </a:r>
            <a:r>
              <a:rPr lang="de-DE" sz="1800" dirty="0" smtClean="0">
                <a:cs typeface="Times New Roman"/>
              </a:rPr>
              <a:t>= </a:t>
            </a:r>
            <a:r>
              <a:rPr lang="de-DE" sz="1800" dirty="0" smtClean="0">
                <a:cs typeface="Times New Roman"/>
              </a:rPr>
              <a:t>50µm </a:t>
            </a:r>
            <a:r>
              <a:rPr lang="de-DE" sz="1800" dirty="0" smtClean="0"/>
              <a:t>)</a:t>
            </a:r>
            <a:endParaRPr lang="en-US" sz="1800" dirty="0" smtClean="0"/>
          </a:p>
          <a:p>
            <a:pPr>
              <a:buFont typeface="Arial" pitchFamily="34" charset="0"/>
              <a:buChar char="•"/>
            </a:pPr>
            <a:endParaRPr lang="de-DE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32597" y="844708"/>
            <a:ext cx="3887152" cy="2893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83096" y="4166214"/>
            <a:ext cx="4321493" cy="3002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928028" y="6841370"/>
            <a:ext cx="1969877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chemeClr val="tx1"/>
                </a:solidFill>
              </a:rPr>
              <a:t>Dominik Dannheim</a:t>
            </a:r>
            <a:endParaRPr lang="en-US" sz="16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13118" y="4683159"/>
            <a:ext cx="19816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chemeClr val="tx1"/>
                </a:solidFill>
              </a:rPr>
              <a:t>Points with error bars: </a:t>
            </a:r>
            <a:r>
              <a:rPr lang="en-US" sz="1000" b="1" dirty="0" err="1" smtClean="0">
                <a:solidFill>
                  <a:schemeClr val="tx1"/>
                </a:solidFill>
              </a:rPr>
              <a:t>Mokka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969540" y="5634771"/>
            <a:ext cx="228600" cy="4571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1013990" y="5390296"/>
            <a:ext cx="152400" cy="4571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CLIC_ILD Calorimeters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9" y="885825"/>
            <a:ext cx="5668962" cy="4989513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de-DE" dirty="0" smtClean="0"/>
              <a:t>ECal (8 sides)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Absorbers:</a:t>
            </a:r>
          </a:p>
          <a:p>
            <a:pPr lvl="2">
              <a:buFont typeface="Arial" pitchFamily="34" charset="0"/>
              <a:buChar char="•"/>
            </a:pPr>
            <a:r>
              <a:rPr lang="de-DE" dirty="0" smtClean="0"/>
              <a:t>20*2.1 mm tungsten absorber layers</a:t>
            </a:r>
          </a:p>
          <a:p>
            <a:pPr lvl="2">
              <a:buFont typeface="Arial" pitchFamily="34" charset="0"/>
              <a:buChar char="•"/>
            </a:pPr>
            <a:r>
              <a:rPr lang="de-DE" dirty="0" smtClean="0"/>
              <a:t>10*4.2 mm tungsten absorber layers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Active:</a:t>
            </a:r>
          </a:p>
          <a:p>
            <a:pPr lvl="2">
              <a:buFont typeface="Arial" pitchFamily="34" charset="0"/>
              <a:buChar char="•"/>
            </a:pPr>
            <a:r>
              <a:rPr lang="de-DE" dirty="0" smtClean="0"/>
              <a:t>3.15 mm gap size (0.3 mm Si + Air, Copper Capton), 5*5 mm² readout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HCal (8 sides inside, 16 sides outside)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Barrel: 75*10mm tungsten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Endcap: 60*20mm steel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Active: 6.5 mm gap size (5 mm polystyrene + 1.5 mm air), 3*3 cm² cell size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61088" y="871538"/>
            <a:ext cx="3619500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48842" y="5532409"/>
            <a:ext cx="5531005" cy="132343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sz="2000" dirty="0" smtClean="0">
                <a:solidFill>
                  <a:schemeClr val="tx1"/>
                </a:solidFill>
                <a:latin typeface="+mn-lt"/>
              </a:rPr>
              <a:t> Analog readout for the HCal was chosen as a baseline for mass production</a:t>
            </a:r>
          </a:p>
          <a:p>
            <a:pPr>
              <a:buFont typeface="Arial" pitchFamily="34" charset="0"/>
              <a:buChar char="•"/>
            </a:pPr>
            <a:r>
              <a:rPr lang="de-DE" sz="2000" dirty="0" smtClean="0">
                <a:solidFill>
                  <a:schemeClr val="tx1"/>
                </a:solidFill>
              </a:rPr>
              <a:t> Alternative technologies will be investigated in dedicated studies and presented in the CDR</a:t>
            </a:r>
            <a:r>
              <a:rPr lang="de-DE" sz="2000" dirty="0" smtClean="0">
                <a:solidFill>
                  <a:schemeClr val="tx1"/>
                </a:solidFill>
                <a:latin typeface="+mn-lt"/>
              </a:rPr>
              <a:t> </a:t>
            </a:r>
            <a:endParaRPr lang="en-US" sz="2000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CLIC_ILD Muon System &amp; Yoke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885825"/>
            <a:ext cx="5909594" cy="4989513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de-DE" dirty="0" smtClean="0"/>
              <a:t>Yoke (8 sides)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Absorber: 15*10 cm steel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Active: 4cm gap size (RPC 3*3 cm²)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Barrel: 20 cm steel layer after first active layer to take stresses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Yoke Plug (12 sides)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Introduced in order to align start of yoke in the endcap with end of the conductor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Instrumented with first muon chamber:          15 cm steel + 4 cm RPC + 9 cm steel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Choose active layers during digitization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First 3 layers are used as a tail catcher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Simulations indicate that two additional sets of 3 layers provide good Muon ID</a:t>
            </a:r>
          </a:p>
        </p:txBody>
      </p:sp>
      <p:pic>
        <p:nvPicPr>
          <p:cNvPr id="4" name="Picture 14" descr="geo15.png"/>
          <p:cNvPicPr>
            <a:picLocks noChangeAspect="1"/>
          </p:cNvPicPr>
          <p:nvPr/>
        </p:nvPicPr>
        <p:blipFill>
          <a:blip r:embed="rId2" cstate="print"/>
          <a:srcRect b="50455"/>
          <a:stretch>
            <a:fillRect/>
          </a:stretch>
        </p:blipFill>
        <p:spPr bwMode="auto">
          <a:xfrm>
            <a:off x="6256419" y="961775"/>
            <a:ext cx="3810000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efficiencyVSenergy_cosTheta0_99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3651" y="3050910"/>
            <a:ext cx="3646170" cy="2472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474598" y="3188900"/>
            <a:ext cx="1350962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Calisto MT" charset="0"/>
              </a:rPr>
              <a:t>|θ| &gt; 0.081</a:t>
            </a:r>
          </a:p>
        </p:txBody>
      </p:sp>
      <p:sp>
        <p:nvSpPr>
          <p:cNvPr id="8" name="Down Arrow 7"/>
          <p:cNvSpPr/>
          <p:nvPr/>
        </p:nvSpPr>
        <p:spPr bwMode="auto">
          <a:xfrm>
            <a:off x="7808264" y="5560506"/>
            <a:ext cx="551543" cy="508000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Luxi Serif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97576" y="6117943"/>
            <a:ext cx="3939757" cy="10156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tx1"/>
                </a:solidFill>
              </a:rPr>
              <a:t>talk on Muon ID using PandoraPFA                                            by Erik van der Kraaij</a:t>
            </a:r>
            <a:endParaRPr lang="en-US" sz="2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09203" y="4273101"/>
            <a:ext cx="2069435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chemeClr val="tx1"/>
                </a:solidFill>
              </a:rPr>
              <a:t>Muons inside b-jets (Z‘ -&gt; bb @ 1.5 TeV)</a:t>
            </a:r>
            <a:endParaRPr lang="en-US" sz="16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75889" y="1724040"/>
            <a:ext cx="1017587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dirty="0">
                <a:solidFill>
                  <a:srgbClr val="008000"/>
                </a:solidFill>
                <a:latin typeface="+mj-lt"/>
                <a:cs typeface="ＭＳ Ｐゴシック" charset="-128"/>
              </a:rPr>
              <a:t>solenoid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545964" y="2056492"/>
            <a:ext cx="595313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dirty="0" err="1">
                <a:solidFill>
                  <a:srgbClr val="0000FF"/>
                </a:solidFill>
                <a:latin typeface="+mj-lt"/>
                <a:cs typeface="ＭＳ Ｐゴシック" charset="-128"/>
              </a:rPr>
              <a:t>hcal</a:t>
            </a:r>
            <a:endParaRPr lang="en-US" sz="1800" dirty="0">
              <a:solidFill>
                <a:srgbClr val="0000FF"/>
              </a:solidFill>
              <a:latin typeface="+mj-lt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CLIC_SiD Numbers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711441" y="5181600"/>
            <a:ext cx="1584960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  <a:latin typeface="+mn-lt"/>
              </a:rPr>
              <a:t>Nicolas Siegrist</a:t>
            </a:r>
            <a:endParaRPr lang="en-US" sz="16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 t="1237"/>
          <a:stretch>
            <a:fillRect/>
          </a:stretch>
        </p:blipFill>
        <p:spPr bwMode="auto">
          <a:xfrm>
            <a:off x="22543" y="661289"/>
            <a:ext cx="7108508" cy="6204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79328" y="5611813"/>
            <a:ext cx="4933474" cy="1598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CLIC_SiD in SLIC</a:t>
            </a:r>
            <a:endParaRPr lang="en-US" dirty="0"/>
          </a:p>
        </p:txBody>
      </p:sp>
      <p:pic>
        <p:nvPicPr>
          <p:cNvPr id="5122" name="Picture 2" descr="\\cern.ch\dfs\Users\c\cgrefe\Documents\Talks\plots\clic_sid_cdr_a_cut_zx.eps"/>
          <p:cNvPicPr>
            <a:picLocks noChangeAspect="1" noChangeArrowheads="1"/>
          </p:cNvPicPr>
          <p:nvPr/>
        </p:nvPicPr>
        <p:blipFill>
          <a:blip r:embed="rId2" cstate="print"/>
          <a:srcRect l="44813" t="19753" r="7469" b="44444"/>
          <a:stretch>
            <a:fillRect/>
          </a:stretch>
        </p:blipFill>
        <p:spPr bwMode="auto">
          <a:xfrm>
            <a:off x="2371732" y="345703"/>
            <a:ext cx="5842020" cy="662949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836020" y="972467"/>
            <a:ext cx="5040351" cy="10156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tx1"/>
                </a:solidFill>
              </a:rPr>
              <a:t>Based on sidloi3</a:t>
            </a:r>
          </a:p>
          <a:p>
            <a:r>
              <a:rPr lang="de-DE" sz="2000" dirty="0" smtClean="0">
                <a:solidFill>
                  <a:schemeClr val="tx1"/>
                </a:solidFill>
              </a:rPr>
              <a:t>Latest version:</a:t>
            </a:r>
            <a:r>
              <a:rPr lang="de-DE" sz="20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de-DE" sz="2000" dirty="0" smtClean="0">
                <a:solidFill>
                  <a:schemeClr val="tx1"/>
                </a:solidFill>
                <a:latin typeface="+mn-lt"/>
                <a:hlinkClick r:id="rId3"/>
              </a:rPr>
              <a:t>http://www.cern.ch/lcd-data/software/detectors/clic_sid_cdr_a.zip</a:t>
            </a:r>
            <a:endParaRPr lang="en-US" sz="2000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CLIC_SiD Vertex Detector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de-DE" dirty="0" smtClean="0"/>
              <a:t>0.5 </a:t>
            </a:r>
            <a:r>
              <a:rPr lang="de-DE" dirty="0" smtClean="0"/>
              <a:t>mm Be beam pipe with r</a:t>
            </a:r>
            <a:r>
              <a:rPr lang="de-DE" baseline="-25000" dirty="0" smtClean="0"/>
              <a:t>max</a:t>
            </a:r>
            <a:r>
              <a:rPr lang="de-DE" dirty="0" smtClean="0"/>
              <a:t> = 25 </a:t>
            </a:r>
            <a:r>
              <a:rPr lang="de-DE" dirty="0" smtClean="0"/>
              <a:t>mm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removed titanium coating inside beam pipe</a:t>
            </a:r>
            <a:endParaRPr lang="de-DE" dirty="0" smtClean="0"/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5 pixel layers in barrel (z</a:t>
            </a:r>
            <a:r>
              <a:rPr lang="de-DE" baseline="-25000" dirty="0" smtClean="0"/>
              <a:t>max</a:t>
            </a:r>
            <a:r>
              <a:rPr lang="de-DE" dirty="0" smtClean="0"/>
              <a:t> = 100 mm)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7 pixel disks in endcap and forward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20*20 µm² pixels with digital readout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50 µm Si + 130µm Carbon support per double layer (0.12% X</a:t>
            </a:r>
            <a:r>
              <a:rPr lang="de-DE" baseline="-25000" dirty="0" smtClean="0"/>
              <a:t>0</a:t>
            </a:r>
            <a:r>
              <a:rPr lang="de-DE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first pair background simulations in agreement with results from detailed studies in CLIC_ILD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975601" y="6827520"/>
            <a:ext cx="1960880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chemeClr val="tx1"/>
                </a:solidFill>
              </a:rPr>
              <a:t>Dominik Dannheim</a:t>
            </a:r>
            <a:endParaRPr lang="en-US" sz="16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525" y="4690110"/>
            <a:ext cx="5995035" cy="1908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6007545" y="4413242"/>
          <a:ext cx="3775075" cy="2357438"/>
        </p:xfrm>
        <a:graphic>
          <a:graphicData uri="http://schemas.openxmlformats.org/presentationml/2006/ole">
            <p:oleObj spid="_x0000_s4099" name="Acrobat Document" r:id="rId4" imgW="5103000" imgH="2986560" progId="AcroExch.Document.7">
              <p:embed/>
            </p:oleObj>
          </a:graphicData>
        </a:graphic>
      </p:graphicFrame>
      <p:pic>
        <p:nvPicPr>
          <p:cNvPr id="9" name="Picture 3" descr="\\cern.ch\dfs\Users\c\cgrefe\Documents\Talks\plots\plots\incoherentPairs\clic_sid_cdr_a_titaniumBP\FullBunchTrainSiVertexBarrel.png"/>
          <p:cNvPicPr>
            <a:picLocks noChangeAspect="1" noChangeArrowheads="1"/>
          </p:cNvPicPr>
          <p:nvPr/>
        </p:nvPicPr>
        <p:blipFill>
          <a:blip r:embed="rId5" cstate="print"/>
          <a:srcRect t="4800"/>
          <a:stretch>
            <a:fillRect/>
          </a:stretch>
        </p:blipFill>
        <p:spPr bwMode="auto">
          <a:xfrm>
            <a:off x="6460538" y="626462"/>
            <a:ext cx="2743200" cy="26115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CLIC_SiD Forward Region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9" y="885825"/>
            <a:ext cx="5653196" cy="4989513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“almost” p</a:t>
            </a:r>
            <a:r>
              <a:rPr lang="de-DE" dirty="0" smtClean="0"/>
              <a:t>ointing beam pipe to avoid passing  material in a shallow angle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LumiCal: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implemented like ECal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20*2.7 mm + 10*5.4 mm layers tungsten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1 mm gap size (0.3 mm Si + Air, Copper Capton), 3.5*3.5 mm² readout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moved LumiCal behind ECal to avoid gap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BeamCal: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50*2.7 mm tungsten + 1mm gap size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increase outgoing beam pipe opening to 10 mrad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~50 cm space for kicker and intra-train-feedback between BeamCal and QD0 (L*=3.5 m)</a:t>
            </a:r>
          </a:p>
        </p:txBody>
      </p:sp>
      <p:pic>
        <p:nvPicPr>
          <p:cNvPr id="9218" name="Picture 2" descr="\\cern.ch\dfs\Users\c\cgrefe\Documents\Talks\plots\clic_sid_cdr_a_forward1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67763" y="1181010"/>
            <a:ext cx="3810000" cy="3810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18" name="TextBox 17"/>
          <p:cNvSpPr txBox="1"/>
          <p:nvPr/>
        </p:nvSpPr>
        <p:spPr>
          <a:xfrm>
            <a:off x="8398353" y="1302765"/>
            <a:ext cx="554193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tx1"/>
                </a:solidFill>
              </a:rPr>
              <a:t>E</a:t>
            </a:r>
            <a:r>
              <a:rPr lang="de-DE" sz="1200" dirty="0" smtClean="0">
                <a:solidFill>
                  <a:schemeClr val="tx1"/>
                </a:solidFill>
                <a:latin typeface="+mn-lt"/>
              </a:rPr>
              <a:t>Cal</a:t>
            </a:r>
            <a:endParaRPr lang="en-US" sz="12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227376" y="3576452"/>
            <a:ext cx="780032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tx1"/>
                </a:solidFill>
              </a:rPr>
              <a:t>Lumi</a:t>
            </a:r>
            <a:r>
              <a:rPr lang="de-DE" sz="1200" dirty="0" smtClean="0">
                <a:solidFill>
                  <a:schemeClr val="tx1"/>
                </a:solidFill>
                <a:latin typeface="+mn-lt"/>
              </a:rPr>
              <a:t>Cal</a:t>
            </a:r>
            <a:endParaRPr lang="en-US" sz="12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850707" y="4573106"/>
            <a:ext cx="846568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tx1"/>
                </a:solidFill>
              </a:rPr>
              <a:t>Beam</a:t>
            </a:r>
            <a:r>
              <a:rPr lang="de-DE" sz="1200" dirty="0" smtClean="0">
                <a:solidFill>
                  <a:schemeClr val="tx1"/>
                </a:solidFill>
                <a:latin typeface="+mn-lt"/>
              </a:rPr>
              <a:t>Cal</a:t>
            </a:r>
            <a:endParaRPr lang="en-US" sz="12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481848" y="1919158"/>
            <a:ext cx="1261242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tx1"/>
                </a:solidFill>
              </a:rPr>
              <a:t>Tungsten Cone</a:t>
            </a:r>
            <a:endParaRPr lang="en-US" sz="12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113469" y="2360607"/>
            <a:ext cx="566562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tx1"/>
                </a:solidFill>
              </a:rPr>
              <a:t>Mask</a:t>
            </a:r>
            <a:endParaRPr lang="en-US" sz="1200" dirty="0">
              <a:solidFill>
                <a:schemeClr val="tx1"/>
              </a:solidFill>
              <a:latin typeface="+mn-lt"/>
            </a:endParaRPr>
          </a:p>
        </p:txBody>
      </p:sp>
      <p:cxnSp>
        <p:nvCxnSpPr>
          <p:cNvPr id="24" name="Straight Arrow Connector 23"/>
          <p:cNvCxnSpPr>
            <a:stCxn id="21" idx="2"/>
          </p:cNvCxnSpPr>
          <p:nvPr/>
        </p:nvCxnSpPr>
        <p:spPr bwMode="auto">
          <a:xfrm rot="5400000">
            <a:off x="8555165" y="2312035"/>
            <a:ext cx="673182" cy="441427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7" name="Straight Arrow Connector 26"/>
          <p:cNvCxnSpPr>
            <a:stCxn id="23" idx="2"/>
          </p:cNvCxnSpPr>
          <p:nvPr/>
        </p:nvCxnSpPr>
        <p:spPr bwMode="auto">
          <a:xfrm rot="5400000">
            <a:off x="9115095" y="2792635"/>
            <a:ext cx="436685" cy="12662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0" name="Straight Arrow Connector 29"/>
          <p:cNvCxnSpPr>
            <a:stCxn id="18" idx="2"/>
          </p:cNvCxnSpPr>
          <p:nvPr/>
        </p:nvCxnSpPr>
        <p:spPr bwMode="auto">
          <a:xfrm rot="5400000">
            <a:off x="8296470" y="1465598"/>
            <a:ext cx="264814" cy="493147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4" name="Straight Arrow Connector 33"/>
          <p:cNvCxnSpPr>
            <a:stCxn id="19" idx="2"/>
          </p:cNvCxnSpPr>
          <p:nvPr/>
        </p:nvCxnSpPr>
        <p:spPr bwMode="auto">
          <a:xfrm rot="16200000" flipH="1">
            <a:off x="7808580" y="3662262"/>
            <a:ext cx="324424" cy="706801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8" name="Straight Arrow Connector 37"/>
          <p:cNvCxnSpPr>
            <a:stCxn id="20" idx="0"/>
          </p:cNvCxnSpPr>
          <p:nvPr/>
        </p:nvCxnSpPr>
        <p:spPr bwMode="auto">
          <a:xfrm rot="5400000" flipH="1" flipV="1">
            <a:off x="9042912" y="4204005"/>
            <a:ext cx="600180" cy="138023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CLIC_SiD Tracker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885825"/>
            <a:ext cx="5432479" cy="4989513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de-DE" dirty="0" smtClean="0"/>
              <a:t>5T solenoid field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5 barrel strip layers (10cm * 25µm with 50µm digital readout)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4 endcap stereo strip layers (10cm * 25µm with 50µm digital readout)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7904" y="872736"/>
            <a:ext cx="4278154" cy="3176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6" descr="\\cern.ch\dfs\Users\c\cgrefe\Documents\Talks\plots\plots\tracking\Z_uds\Z_uds_3TeV_efficiencyTheta_New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45171" y="2718359"/>
            <a:ext cx="5307330" cy="314706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734218" y="4903074"/>
            <a:ext cx="32949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 smtClean="0">
                <a:solidFill>
                  <a:schemeClr val="tx1"/>
                </a:solidFill>
                <a:latin typeface="+mn-lt"/>
              </a:rPr>
              <a:t>Z -&gt;qq (uds) @ 3TeV, </a:t>
            </a:r>
            <a:r>
              <a:rPr lang="el-GR" sz="1600" b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θ</a:t>
            </a:r>
            <a:r>
              <a:rPr lang="de-DE" sz="1600" b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de-DE" sz="1600" b="1" dirty="0" smtClean="0">
                <a:solidFill>
                  <a:schemeClr val="tx1"/>
                </a:solidFill>
                <a:latin typeface="+mn-lt"/>
                <a:cs typeface="Times New Roman"/>
              </a:rPr>
              <a:t>&gt; 8°</a:t>
            </a:r>
            <a:endParaRPr lang="en-US" sz="16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5300" y="6219497"/>
            <a:ext cx="4914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tx1"/>
                </a:solidFill>
                <a:latin typeface="+mn-lt"/>
              </a:rPr>
              <a:t>talk on SiD tracking performance @ CLIC by Blai Pié i Valls</a:t>
            </a:r>
            <a:endParaRPr lang="en-US" sz="2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1" name="Down Arrow 10"/>
          <p:cNvSpPr/>
          <p:nvPr/>
        </p:nvSpPr>
        <p:spPr bwMode="auto">
          <a:xfrm>
            <a:off x="2476500" y="5600700"/>
            <a:ext cx="819150" cy="571500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Luxi Serif" charset="0"/>
            </a:endParaRPr>
          </a:p>
        </p:txBody>
      </p:sp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8975" y="4140729"/>
            <a:ext cx="4337685" cy="2996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CLIC_SiD Calorimeters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9" y="885825"/>
            <a:ext cx="5813928" cy="4989513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de-DE" dirty="0" smtClean="0"/>
              <a:t>ECal (12 sides)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Absorbers:</a:t>
            </a:r>
          </a:p>
          <a:p>
            <a:pPr lvl="2">
              <a:buFont typeface="Arial" pitchFamily="34" charset="0"/>
              <a:buChar char="•"/>
            </a:pPr>
            <a:r>
              <a:rPr lang="de-DE" dirty="0" smtClean="0"/>
              <a:t>20*2.5 mm tungsten absorber layers</a:t>
            </a:r>
          </a:p>
          <a:p>
            <a:pPr lvl="2">
              <a:buFont typeface="Arial" pitchFamily="34" charset="0"/>
              <a:buChar char="•"/>
            </a:pPr>
            <a:r>
              <a:rPr lang="de-DE" dirty="0" smtClean="0"/>
              <a:t>10*5.0 mm tungsten absorber layers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Active:</a:t>
            </a:r>
          </a:p>
          <a:p>
            <a:pPr lvl="2">
              <a:buFont typeface="Arial" pitchFamily="34" charset="0"/>
              <a:buChar char="•"/>
            </a:pPr>
            <a:r>
              <a:rPr lang="de-DE" dirty="0" smtClean="0"/>
              <a:t>1.25 mm gap size (0.3 mm Si + Air, Copper Capton), 3.5*3.5 mm² readout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HCal (12 sides)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Barrel: 75*10mm tungsten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Endcap: 60*20mm steel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Active: 6.5 mm gap size (5 mm polystyrene + 1.5 mm air), 3*3 cm² cell size</a:t>
            </a:r>
            <a:endParaRPr lang="en-US" dirty="0"/>
          </a:p>
        </p:txBody>
      </p:sp>
      <p:pic>
        <p:nvPicPr>
          <p:cNvPr id="7170" name="Picture 2" descr="\\cern.ch\dfs\Users\c\cgrefe\Documents\Talks\plots\clic_sid_cdr\clic_sid_cdr_a_zxb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6310201" y="931727"/>
            <a:ext cx="3680460" cy="29375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5" name="Picture 2" descr="\\cern.ch\dfs\Users\c\cgrefe\Documents\Talks\plots\clic_sid_cdr\clic_sid_cdr_a_zxb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6304903" y="4036888"/>
            <a:ext cx="3320415" cy="296608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6" name="TextBox 5"/>
          <p:cNvSpPr txBox="1"/>
          <p:nvPr/>
        </p:nvSpPr>
        <p:spPr>
          <a:xfrm>
            <a:off x="267629" y="5633674"/>
            <a:ext cx="5531005" cy="132343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sz="2000" dirty="0" smtClean="0">
                <a:solidFill>
                  <a:schemeClr val="tx1"/>
                </a:solidFill>
                <a:latin typeface="+mn-lt"/>
              </a:rPr>
              <a:t> Analog readout for the HCal was chosen as a baseline for mass production</a:t>
            </a:r>
          </a:p>
          <a:p>
            <a:pPr>
              <a:buFont typeface="Arial" pitchFamily="34" charset="0"/>
              <a:buChar char="•"/>
            </a:pPr>
            <a:r>
              <a:rPr lang="de-DE" sz="2000" dirty="0" smtClean="0">
                <a:solidFill>
                  <a:schemeClr val="tx1"/>
                </a:solidFill>
              </a:rPr>
              <a:t> Alternative technologies will be investigated in dedicated studies and presented in the CDR</a:t>
            </a:r>
            <a:r>
              <a:rPr lang="de-DE" sz="2000" dirty="0" smtClean="0">
                <a:solidFill>
                  <a:schemeClr val="tx1"/>
                </a:solidFill>
                <a:latin typeface="+mn-lt"/>
              </a:rPr>
              <a:t> </a:t>
            </a:r>
            <a:endParaRPr lang="en-US" sz="2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442982" y="1568142"/>
            <a:ext cx="543855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tx1"/>
                </a:solidFill>
                <a:latin typeface="+mn-lt"/>
              </a:rPr>
              <a:t>HCal</a:t>
            </a:r>
            <a:endParaRPr lang="en-US" sz="12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42031" y="2138363"/>
            <a:ext cx="554193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tx1"/>
                </a:solidFill>
              </a:rPr>
              <a:t>E</a:t>
            </a:r>
            <a:r>
              <a:rPr lang="de-DE" sz="1200" dirty="0" smtClean="0">
                <a:solidFill>
                  <a:schemeClr val="tx1"/>
                </a:solidFill>
                <a:latin typeface="+mn-lt"/>
              </a:rPr>
              <a:t>Cal</a:t>
            </a:r>
            <a:endParaRPr lang="en-US" sz="12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378256" y="2867025"/>
            <a:ext cx="780032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tx1"/>
                </a:solidFill>
              </a:rPr>
              <a:t>Lumi</a:t>
            </a:r>
            <a:r>
              <a:rPr lang="de-DE" sz="1200" dirty="0" smtClean="0">
                <a:solidFill>
                  <a:schemeClr val="tx1"/>
                </a:solidFill>
                <a:latin typeface="+mn-lt"/>
              </a:rPr>
              <a:t>Cal</a:t>
            </a:r>
            <a:endParaRPr lang="en-US" sz="12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740345" y="3264528"/>
            <a:ext cx="846568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tx1"/>
                </a:solidFill>
              </a:rPr>
              <a:t>Beam</a:t>
            </a:r>
            <a:r>
              <a:rPr lang="de-DE" sz="1200" dirty="0" smtClean="0">
                <a:solidFill>
                  <a:schemeClr val="tx1"/>
                </a:solidFill>
                <a:latin typeface="+mn-lt"/>
              </a:rPr>
              <a:t>Cal</a:t>
            </a:r>
            <a:endParaRPr lang="en-US" sz="1200" dirty="0">
              <a:solidFill>
                <a:schemeClr val="tx1"/>
              </a:solidFill>
              <a:latin typeface="+mn-lt"/>
            </a:endParaRPr>
          </a:p>
        </p:txBody>
      </p:sp>
      <p:cxnSp>
        <p:nvCxnSpPr>
          <p:cNvPr id="12" name="Straight Arrow Connector 11"/>
          <p:cNvCxnSpPr>
            <a:stCxn id="8" idx="2"/>
          </p:cNvCxnSpPr>
          <p:nvPr/>
        </p:nvCxnSpPr>
        <p:spPr bwMode="auto">
          <a:xfrm rot="16200000" flipH="1">
            <a:off x="7605664" y="2428826"/>
            <a:ext cx="651688" cy="62476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7" name="Straight Arrow Connector 16"/>
          <p:cNvCxnSpPr>
            <a:stCxn id="8" idx="2"/>
          </p:cNvCxnSpPr>
          <p:nvPr/>
        </p:nvCxnSpPr>
        <p:spPr bwMode="auto">
          <a:xfrm rot="5400000">
            <a:off x="7360394" y="2327306"/>
            <a:ext cx="170679" cy="34679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9" name="Straight Arrow Connector 18"/>
          <p:cNvCxnSpPr>
            <a:stCxn id="7" idx="2"/>
          </p:cNvCxnSpPr>
          <p:nvPr/>
        </p:nvCxnSpPr>
        <p:spPr bwMode="auto">
          <a:xfrm rot="5400000">
            <a:off x="8316118" y="1577649"/>
            <a:ext cx="131300" cy="666285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Straight Arrow Connector 20"/>
          <p:cNvCxnSpPr>
            <a:stCxn id="9" idx="2"/>
          </p:cNvCxnSpPr>
          <p:nvPr/>
        </p:nvCxnSpPr>
        <p:spPr bwMode="auto">
          <a:xfrm rot="5400000">
            <a:off x="8325498" y="3191012"/>
            <a:ext cx="489763" cy="39578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4" name="Straight Arrow Connector 23"/>
          <p:cNvCxnSpPr>
            <a:stCxn id="10" idx="2"/>
          </p:cNvCxnSpPr>
          <p:nvPr/>
        </p:nvCxnSpPr>
        <p:spPr bwMode="auto">
          <a:xfrm rot="16200000" flipH="1">
            <a:off x="9141021" y="3564134"/>
            <a:ext cx="139886" cy="94671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4" name="Straight Arrow Connector 43"/>
          <p:cNvCxnSpPr>
            <a:stCxn id="7" idx="2"/>
          </p:cNvCxnSpPr>
          <p:nvPr/>
        </p:nvCxnSpPr>
        <p:spPr bwMode="auto">
          <a:xfrm rot="16200000" flipH="1">
            <a:off x="8766175" y="1793876"/>
            <a:ext cx="331322" cy="43385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1" name="TextBox 50"/>
          <p:cNvSpPr txBox="1"/>
          <p:nvPr/>
        </p:nvSpPr>
        <p:spPr>
          <a:xfrm>
            <a:off x="7319029" y="5083156"/>
            <a:ext cx="543855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tx1"/>
                </a:solidFill>
                <a:latin typeface="+mn-lt"/>
              </a:rPr>
              <a:t>HCal</a:t>
            </a:r>
            <a:endParaRPr lang="en-US" sz="12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775301" y="6062974"/>
            <a:ext cx="554193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tx1"/>
                </a:solidFill>
              </a:rPr>
              <a:t>E</a:t>
            </a:r>
            <a:r>
              <a:rPr lang="de-DE" sz="1200" dirty="0" smtClean="0">
                <a:solidFill>
                  <a:schemeClr val="tx1"/>
                </a:solidFill>
                <a:latin typeface="+mn-lt"/>
              </a:rPr>
              <a:t>Cal</a:t>
            </a:r>
            <a:endParaRPr lang="en-US" sz="12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8951167" y="5284581"/>
            <a:ext cx="486709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tx1"/>
                </a:solidFill>
              </a:rPr>
              <a:t>Coil</a:t>
            </a:r>
            <a:endParaRPr lang="en-US" sz="1200" dirty="0">
              <a:solidFill>
                <a:schemeClr val="tx1"/>
              </a:solidFill>
              <a:latin typeface="+mn-lt"/>
            </a:endParaRPr>
          </a:p>
        </p:txBody>
      </p:sp>
      <p:cxnSp>
        <p:nvCxnSpPr>
          <p:cNvPr id="57" name="Straight Arrow Connector 56"/>
          <p:cNvCxnSpPr>
            <a:stCxn id="52" idx="0"/>
          </p:cNvCxnSpPr>
          <p:nvPr/>
        </p:nvCxnSpPr>
        <p:spPr bwMode="auto">
          <a:xfrm rot="5400000" flipH="1" flipV="1">
            <a:off x="7043150" y="5871886"/>
            <a:ext cx="200336" cy="18184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CLIC_SiD Muon System &amp; Yoke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9" y="885825"/>
            <a:ext cx="5813928" cy="5871814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de-DE" dirty="0" smtClean="0"/>
              <a:t>Yoke (8 sides)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Absorber: 15*10 cm steel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Active: 4cm gap size (RPC 3*3 cm²)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Barrel: 20 cm steel layer after first active layer to take stresses</a:t>
            </a:r>
          </a:p>
          <a:p>
            <a:pPr>
              <a:buFont typeface="Arial" pitchFamily="34" charset="0"/>
              <a:buChar char="•"/>
            </a:pPr>
            <a:endParaRPr lang="de-DE" dirty="0" smtClean="0"/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Yoke Plug (12 sides)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Introduced in order to align start of yoke in the endcap with end of the conductor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instrumented with first muon chamber:          15 cm steel + 4 cm RPC + 9 cm steel</a:t>
            </a:r>
          </a:p>
          <a:p>
            <a:pPr>
              <a:buFont typeface="Arial" pitchFamily="34" charset="0"/>
              <a:buChar char="•"/>
            </a:pPr>
            <a:endParaRPr lang="de-DE" dirty="0" smtClean="0"/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Number of actually used layers defined during digitization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3 sets of 3 active layers (see above)</a:t>
            </a:r>
          </a:p>
          <a:p>
            <a:pPr lvl="1">
              <a:buFont typeface="Arial" pitchFamily="34" charset="0"/>
              <a:buChar char="•"/>
            </a:pPr>
            <a:endParaRPr lang="de-DE" dirty="0" smtClean="0"/>
          </a:p>
          <a:p>
            <a:pPr lvl="1">
              <a:buFont typeface="Arial" pitchFamily="34" charset="0"/>
              <a:buChar char="•"/>
            </a:pPr>
            <a:endParaRPr lang="de-DE" dirty="0" smtClean="0"/>
          </a:p>
        </p:txBody>
      </p:sp>
      <p:pic>
        <p:nvPicPr>
          <p:cNvPr id="7170" name="Picture 2" descr="\\cern.ch\dfs\Users\c\cgrefe\Documents\Talks\plots\clic_sid_cdr\clic_sid_cdr_a_zx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64879" y="784510"/>
            <a:ext cx="3900487" cy="327374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5" name="Picture 2" descr="\\cern.ch\dfs\Users\c\cgrefe\Documents\Talks\plots\clic_sid_cdr\clic_sid_cdr_a_zxb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6058716" y="4193002"/>
            <a:ext cx="3417570" cy="293179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7" name="TextBox 6"/>
          <p:cNvSpPr txBox="1"/>
          <p:nvPr/>
        </p:nvSpPr>
        <p:spPr>
          <a:xfrm>
            <a:off x="6649955" y="5796837"/>
            <a:ext cx="543855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tx1"/>
                </a:solidFill>
                <a:latin typeface="+mn-lt"/>
              </a:rPr>
              <a:t>HCal</a:t>
            </a:r>
            <a:endParaRPr lang="en-US" sz="12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756028" y="6078287"/>
            <a:ext cx="486709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tx1"/>
                </a:solidFill>
              </a:rPr>
              <a:t>Coil</a:t>
            </a:r>
            <a:endParaRPr lang="en-US" sz="12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52841" y="4770928"/>
            <a:ext cx="543855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tx1"/>
                </a:solidFill>
              </a:rPr>
              <a:t>Yoke</a:t>
            </a:r>
            <a:endParaRPr lang="en-US" sz="12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716748" y="2715382"/>
            <a:ext cx="543855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tx1"/>
                </a:solidFill>
                <a:latin typeface="+mn-lt"/>
              </a:rPr>
              <a:t>HCal</a:t>
            </a:r>
            <a:endParaRPr lang="en-US" sz="12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971755" y="2216262"/>
            <a:ext cx="486709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tx1"/>
                </a:solidFill>
              </a:rPr>
              <a:t>Coil</a:t>
            </a:r>
            <a:endParaRPr lang="en-US" sz="12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586540" y="1265735"/>
            <a:ext cx="543855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tx1"/>
                </a:solidFill>
              </a:rPr>
              <a:t>Yoke</a:t>
            </a:r>
            <a:endParaRPr lang="en-US" sz="12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959497" y="3658780"/>
            <a:ext cx="874752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tx1"/>
                </a:solidFill>
              </a:rPr>
              <a:t>Yoke</a:t>
            </a:r>
            <a:r>
              <a:rPr lang="de-DE" sz="1200" dirty="0" smtClean="0">
                <a:solidFill>
                  <a:schemeClr val="tx1"/>
                </a:solidFill>
                <a:latin typeface="+mn-lt"/>
              </a:rPr>
              <a:t> Plug</a:t>
            </a:r>
            <a:endParaRPr lang="en-US" sz="12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8763000" y="2562225"/>
            <a:ext cx="133350" cy="91440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Luxi Serif" charset="0"/>
            </a:endParaRPr>
          </a:p>
        </p:txBody>
      </p:sp>
      <p:cxnSp>
        <p:nvCxnSpPr>
          <p:cNvPr id="17" name="Straight Arrow Connector 16"/>
          <p:cNvCxnSpPr>
            <a:stCxn id="14" idx="0"/>
          </p:cNvCxnSpPr>
          <p:nvPr/>
        </p:nvCxnSpPr>
        <p:spPr bwMode="auto">
          <a:xfrm rot="16200000" flipV="1">
            <a:off x="8922184" y="3184091"/>
            <a:ext cx="382180" cy="56719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2"/>
          <p:cNvSpPr txBox="1">
            <a:spLocks noChangeArrowheads="1"/>
          </p:cNvSpPr>
          <p:nvPr/>
        </p:nvSpPr>
        <p:spPr bwMode="auto">
          <a:xfrm>
            <a:off x="274638" y="885825"/>
            <a:ext cx="9559318" cy="6062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6035" rIns="0" bIns="0"/>
          <a:lstStyle/>
          <a:p>
            <a:pPr marL="430213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sz="2200" dirty="0">
              <a:solidFill>
                <a:srgbClr val="000000"/>
              </a:solidFill>
              <a:latin typeface="Arial" pitchFamily="34" charset="0"/>
              <a:ea typeface="DejaVu Serif"/>
              <a:cs typeface="DejaVu Serif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Required changes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Vertex detectors and forward region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Calorimeters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MDI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Status of detector models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CLIC_ILD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CLIC_SiD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66950" y="4686300"/>
            <a:ext cx="5657850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+mn-lt"/>
              </a:rPr>
              <a:t>Detector models presented are not yet fully finalized for the CDR</a:t>
            </a:r>
            <a:endParaRPr lang="en-US" b="1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de-DE" dirty="0" smtClean="0"/>
              <a:t>The two detector models CLIC_ILD and CLIC_SiD for the CDR simulations are almost finalized but might still change a bit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Thorough testing of all subdetectors is ongoing</a:t>
            </a:r>
          </a:p>
          <a:p>
            <a:pPr>
              <a:buFont typeface="Arial" pitchFamily="34" charset="0"/>
              <a:buChar char="•"/>
            </a:pPr>
            <a:endParaRPr lang="de-DE" dirty="0" smtClean="0"/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Reference for detector parameters: </a:t>
            </a:r>
            <a:r>
              <a:rPr lang="de-DE" dirty="0" smtClean="0">
                <a:hlinkClick r:id="rId2"/>
              </a:rPr>
              <a:t>https://twiki.cern.ch/twiki/bin/view/CLIC/ClicCDRNumbers</a:t>
            </a:r>
            <a:endParaRPr lang="de-DE" dirty="0" smtClean="0"/>
          </a:p>
          <a:p>
            <a:pPr>
              <a:buFont typeface="Arial" pitchFamily="34" charset="0"/>
              <a:buChar char="•"/>
            </a:pPr>
            <a:endParaRPr lang="de-DE" dirty="0" smtClean="0"/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Detector models for full simulation (currently latest version)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CLIC_ILD_CDR available in next Mokka release (or trunk)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CLIC_SiD: </a:t>
            </a:r>
            <a:r>
              <a:rPr lang="de-DE" dirty="0" smtClean="0">
                <a:solidFill>
                  <a:schemeClr val="tx1"/>
                </a:solidFill>
                <a:hlinkClick r:id="rId3"/>
              </a:rPr>
              <a:t>http://www.cern.ch/lcd-data/software/detectors/clic_sid_cdr_a.zip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Vertex Detector &amp; Forward Region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	</a:t>
            </a:r>
            <a:endParaRPr lang="en-US" dirty="0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37378" y="786943"/>
            <a:ext cx="3032760" cy="2941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43103" y="3805918"/>
            <a:ext cx="3032760" cy="2941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27038" y="1038225"/>
            <a:ext cx="6510791" cy="4989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36035" rIns="0" bIns="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457200" rtl="0" eaLnBrk="0" fontAlgn="base" latinLnBrk="0" hangingPunct="0">
              <a:lnSpc>
                <a:spcPct val="87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lang="en-US" sz="2200" kern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Crossing angle: 20mrad (14 mrad @ ILC)</a:t>
            </a:r>
            <a:endParaRPr kumimoji="0" lang="en-US" sz="2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0" fontAlgn="base" latinLnBrk="0" hangingPunct="0">
              <a:lnSpc>
                <a:spcPct val="87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Beam-beam interactions produce photons and </a:t>
            </a:r>
            <a:r>
              <a:rPr kumimoji="0" lang="en-US" sz="2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</a:t>
            </a:r>
            <a:r>
              <a:rPr kumimoji="0" lang="en-US" sz="2200" b="0" i="0" u="none" strike="noStrike" kern="0" cap="none" spc="0" normalizeH="0" baseline="30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kumimoji="0" lang="en-US" sz="2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</a:t>
            </a:r>
            <a:r>
              <a:rPr kumimoji="0" lang="en-US" sz="2200" b="0" i="0" u="none" strike="noStrike" kern="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pairs</a:t>
            </a:r>
          </a:p>
          <a:p>
            <a:pPr marL="1085850" lvl="1" indent="-342900" eaLnBrk="0" hangingPunct="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200" kern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coherent pairs</a:t>
            </a:r>
            <a:r>
              <a:rPr lang="en-US" sz="2200" kern="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200" kern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with high energies and low angles, can be confined by magnetic field and leave the through the beam pipe</a:t>
            </a:r>
          </a:p>
          <a:p>
            <a:pPr marL="1085850" lvl="1" indent="-342900" eaLnBrk="0" hangingPunct="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200" kern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incoherent pairs with high angles and low energies per particle </a:t>
            </a:r>
            <a:r>
              <a:rPr lang="en-US" sz="2200" kern="0" dirty="0" smtClean="0">
                <a:solidFill>
                  <a:srgbClr val="000000"/>
                </a:solidFill>
              </a:rPr>
              <a:t>(~300k per BX)</a:t>
            </a:r>
            <a:endParaRPr lang="en-US" sz="2200" kern="0" dirty="0" smtClean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  <a:p>
            <a:pPr marL="1085850" lvl="1" indent="-342900" eaLnBrk="0" hangingPunct="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endParaRPr lang="en-US" sz="2200" kern="0" dirty="0" smtClean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  <a:p>
            <a:pPr marL="342900" indent="-342900" eaLnBrk="0" hangingPunct="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endParaRPr lang="en-US" sz="2200" kern="0" dirty="0" smtClean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495195" y="6746242"/>
            <a:ext cx="1320800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  <a:latin typeface="+mn-lt"/>
              </a:rPr>
              <a:t>Andr</a:t>
            </a:r>
            <a:r>
              <a:rPr lang="de-DE" sz="1600" dirty="0" smtClean="0">
                <a:solidFill>
                  <a:schemeClr val="tx1"/>
                </a:solidFill>
                <a:latin typeface="+mn-lt"/>
              </a:rPr>
              <a:t>é</a:t>
            </a:r>
            <a:r>
              <a:rPr lang="en-US" sz="1600" dirty="0" smtClean="0">
                <a:solidFill>
                  <a:schemeClr val="tx1"/>
                </a:solidFill>
                <a:latin typeface="+mn-lt"/>
              </a:rPr>
              <a:t> Sailer</a:t>
            </a:r>
            <a:endParaRPr lang="en-US" sz="16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4223667"/>
            <a:ext cx="6008910" cy="193899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  <a:latin typeface="+mn-lt"/>
              </a:rPr>
              <a:t> Move beam pipe and first vertex layer to ~30 mm to reduce direct hits from pair background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 Increase outgoing beam pipe radius to 10 mrad (</a:t>
            </a:r>
            <a:r>
              <a:rPr lang="en-US" sz="2000" dirty="0" smtClean="0"/>
              <a:t>r</a:t>
            </a:r>
            <a:r>
              <a:rPr lang="en-US" sz="2000" baseline="-25000" dirty="0" smtClean="0"/>
              <a:t>min  </a:t>
            </a:r>
            <a:r>
              <a:rPr lang="en-US" sz="2000" dirty="0" smtClean="0">
                <a:solidFill>
                  <a:schemeClr val="tx1"/>
                </a:solidFill>
              </a:rPr>
              <a:t>BeamCal)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 Allow space for intra-train-feedback-system and kickers between BeamCal and QD0</a:t>
            </a:r>
            <a:endParaRPr lang="en-US" sz="2000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Calorimeters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Need good jet energy resolution up to TeV jets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increase HCal depth to contain energetic showers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keep coil size reasonable (cost &amp; feasibility)</a:t>
            </a:r>
          </a:p>
        </p:txBody>
      </p:sp>
      <p:sp>
        <p:nvSpPr>
          <p:cNvPr id="4" name="Right Arrow 3"/>
          <p:cNvSpPr/>
          <p:nvPr/>
        </p:nvSpPr>
        <p:spPr bwMode="auto">
          <a:xfrm>
            <a:off x="6792684" y="1335312"/>
            <a:ext cx="537029" cy="812801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Luxi Serif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402285" y="1538513"/>
            <a:ext cx="19884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+mn-lt"/>
              </a:rPr>
              <a:t>tungsten HCal</a:t>
            </a:r>
            <a:endParaRPr lang="en-US" sz="20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1878" y="2239738"/>
            <a:ext cx="4030504" cy="263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83559" y="2230211"/>
            <a:ext cx="5177790" cy="2697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own Arrow 7"/>
          <p:cNvSpPr/>
          <p:nvPr/>
        </p:nvSpPr>
        <p:spPr bwMode="auto">
          <a:xfrm>
            <a:off x="2249711" y="4934868"/>
            <a:ext cx="551543" cy="508000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Luxi Serif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7710" y="5435610"/>
            <a:ext cx="4673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+mn-lt"/>
              </a:rPr>
              <a:t>HCal depth studies with Pandora PFA</a:t>
            </a:r>
          </a:p>
          <a:p>
            <a:r>
              <a:rPr lang="en-US" sz="2000" dirty="0" smtClean="0">
                <a:solidFill>
                  <a:schemeClr val="tx1"/>
                </a:solidFill>
                <a:latin typeface="+mn-lt"/>
              </a:rPr>
              <a:t>(see talk by Angela Lucaci-Timoce)</a:t>
            </a:r>
            <a:endParaRPr lang="en-US" sz="2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Down Arrow 9"/>
          <p:cNvSpPr/>
          <p:nvPr/>
        </p:nvSpPr>
        <p:spPr bwMode="auto">
          <a:xfrm>
            <a:off x="7361694" y="4666348"/>
            <a:ext cx="551543" cy="508000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Luxi Serif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32889" y="5210632"/>
            <a:ext cx="4673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+mn-lt"/>
              </a:rPr>
              <a:t>Optimization of sampling fractions in steel or tungsten HCal</a:t>
            </a:r>
          </a:p>
          <a:p>
            <a:r>
              <a:rPr lang="en-US" sz="2000" dirty="0" smtClean="0">
                <a:solidFill>
                  <a:schemeClr val="tx1"/>
                </a:solidFill>
                <a:latin typeface="+mn-lt"/>
              </a:rPr>
              <a:t>(see talk by Peter Speckmayer)</a:t>
            </a:r>
            <a:endParaRPr lang="en-US" sz="2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98171" y="6574982"/>
            <a:ext cx="6662058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+mn-lt"/>
              </a:rPr>
              <a:t>~7.5 </a:t>
            </a:r>
            <a:r>
              <a:rPr lang="el-G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λ</a:t>
            </a:r>
            <a:r>
              <a:rPr lang="en-US" sz="20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000" dirty="0" smtClean="0">
                <a:solidFill>
                  <a:schemeClr val="tx1"/>
                </a:solidFill>
                <a:latin typeface="Arial"/>
                <a:cs typeface="Arial"/>
              </a:rPr>
              <a:t> in HCal, barrel: 75*1cm W, endcap: 60*2cm steel</a:t>
            </a:r>
            <a:endParaRPr lang="en-US" sz="2000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1" descr=":Figure-2.tif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500" y="2595730"/>
            <a:ext cx="4804445" cy="2751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9"/>
          <p:cNvGrpSpPr>
            <a:grpSpLocks noChangeAspect="1"/>
          </p:cNvGrpSpPr>
          <p:nvPr/>
        </p:nvGrpSpPr>
        <p:grpSpPr>
          <a:xfrm>
            <a:off x="4693803" y="2277228"/>
            <a:ext cx="5192719" cy="3468538"/>
            <a:chOff x="10083" y="0"/>
            <a:chExt cx="9895917" cy="6295329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/>
            <a:srcRect l="5114" b="8204"/>
            <a:stretch>
              <a:fillRect/>
            </a:stretch>
          </p:blipFill>
          <p:spPr>
            <a:xfrm>
              <a:off x="10083" y="0"/>
              <a:ext cx="9895917" cy="6295329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93581" y="1364166"/>
              <a:ext cx="1911685" cy="48067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901013" y="1102158"/>
              <a:ext cx="1911685" cy="48067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MDI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885825"/>
            <a:ext cx="9507537" cy="6124575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QD0 has to be stabilized with nm precision at CLIC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Has to be as close as possible to IP to gain maximum luminosity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Support QD0 from tunnel with a stable support tube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351520" y="5775234"/>
            <a:ext cx="1512385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  <a:latin typeface="+mn-lt"/>
              </a:rPr>
              <a:t>Hubert Gerwig</a:t>
            </a:r>
            <a:endParaRPr lang="en-US" sz="16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03158" y="6037966"/>
            <a:ext cx="7011928" cy="10156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lvl="1" indent="0" algn="ctr"/>
            <a:r>
              <a:rPr lang="en-US" sz="2000" dirty="0" smtClean="0"/>
              <a:t>Significant cut into acceptance of HCal and Muon system:</a:t>
            </a:r>
          </a:p>
          <a:p>
            <a:pPr marL="400050" lvl="2" indent="0">
              <a:buFont typeface="Arial" pitchFamily="34" charset="0"/>
              <a:buChar char="•"/>
            </a:pPr>
            <a:r>
              <a:rPr lang="en-US" sz="2000" dirty="0" smtClean="0"/>
              <a:t> r</a:t>
            </a:r>
            <a:r>
              <a:rPr lang="en-US" sz="2000" baseline="-25000" dirty="0" smtClean="0"/>
              <a:t>min </a:t>
            </a:r>
            <a:r>
              <a:rPr lang="en-US" sz="2000" dirty="0" smtClean="0"/>
              <a:t>HCal: ~50cm (support tube)</a:t>
            </a:r>
          </a:p>
          <a:p>
            <a:pPr marL="400050" lvl="2" indent="0">
              <a:buFont typeface="Arial" pitchFamily="34" charset="0"/>
              <a:buChar char="•"/>
            </a:pPr>
            <a:r>
              <a:rPr lang="en-US" sz="2000" dirty="0" smtClean="0"/>
              <a:t> r</a:t>
            </a:r>
            <a:r>
              <a:rPr lang="en-US" sz="2000" baseline="-25000" dirty="0" smtClean="0"/>
              <a:t>min </a:t>
            </a:r>
            <a:r>
              <a:rPr lang="en-US" sz="2000" dirty="0" smtClean="0"/>
              <a:t>Muon System: ~70cm (support tube + anti solenoid)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CLIC_ILD Numbers</a:t>
            </a:r>
            <a:endParaRPr lang="en-US" dirty="0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5263" y="680719"/>
            <a:ext cx="7421880" cy="6355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5358" y="5468274"/>
            <a:ext cx="4819650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884161" y="5486400"/>
            <a:ext cx="1584960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  <a:latin typeface="+mn-lt"/>
              </a:rPr>
              <a:t>Nicolas Siegrist</a:t>
            </a:r>
            <a:endParaRPr lang="en-US" sz="1600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CLIC_ILD in Mokka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564881" y="6675120"/>
            <a:ext cx="1351279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chemeClr val="tx1"/>
                </a:solidFill>
              </a:rPr>
              <a:t>André Sailer</a:t>
            </a:r>
            <a:endParaRPr lang="en-US" sz="16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b="29630"/>
          <a:stretch>
            <a:fillRect/>
          </a:stretch>
        </p:blipFill>
        <p:spPr bwMode="auto">
          <a:xfrm>
            <a:off x="2079256" y="519640"/>
            <a:ext cx="6121400" cy="6515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5306222" y="1128581"/>
            <a:ext cx="3263620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+mn-lt"/>
              </a:rPr>
              <a:t>available with </a:t>
            </a:r>
            <a:r>
              <a:rPr lang="en-US" sz="2000" dirty="0" smtClean="0">
                <a:solidFill>
                  <a:schemeClr val="tx1"/>
                </a:solidFill>
              </a:rPr>
              <a:t>next</a:t>
            </a:r>
            <a:r>
              <a:rPr lang="en-US" sz="2000" dirty="0" smtClean="0">
                <a:solidFill>
                  <a:schemeClr val="tx1"/>
                </a:solidFill>
                <a:latin typeface="+mn-lt"/>
              </a:rPr>
              <a:t> Mokka release as CLIC_ILD_CDR</a:t>
            </a:r>
            <a:endParaRPr lang="en-US" sz="2000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CLIC_ILD Vertex Detector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9" y="885825"/>
            <a:ext cx="4682372" cy="4989513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de-DE" dirty="0" smtClean="0"/>
              <a:t>0.6 mm Be beam pipe               with r</a:t>
            </a:r>
            <a:r>
              <a:rPr lang="de-DE" baseline="-25000" dirty="0" smtClean="0"/>
              <a:t>max</a:t>
            </a:r>
            <a:r>
              <a:rPr lang="de-DE" dirty="0" smtClean="0"/>
              <a:t> = 30 mm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3 double pixel layers in barrel    z</a:t>
            </a:r>
            <a:r>
              <a:rPr lang="de-DE" baseline="-25000" dirty="0" smtClean="0"/>
              <a:t>max</a:t>
            </a:r>
            <a:r>
              <a:rPr lang="de-DE" dirty="0" smtClean="0"/>
              <a:t> = 100 mm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3 double pixel disks in endcap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20*20 µm² pixels with analog </a:t>
            </a:r>
            <a:r>
              <a:rPr lang="de-DE" dirty="0" smtClean="0"/>
              <a:t>readout (</a:t>
            </a:r>
            <a:r>
              <a:rPr lang="el-GR" dirty="0" smtClean="0">
                <a:latin typeface="Times New Roman"/>
                <a:cs typeface="Times New Roman"/>
              </a:rPr>
              <a:t>σ</a:t>
            </a:r>
            <a:r>
              <a:rPr lang="de-DE" dirty="0" smtClean="0">
                <a:cs typeface="Times New Roman"/>
              </a:rPr>
              <a:t> </a:t>
            </a:r>
            <a:r>
              <a:rPr lang="de-DE" dirty="0" smtClean="0">
                <a:cs typeface="Times New Roman"/>
              </a:rPr>
              <a:t>= </a:t>
            </a:r>
            <a:r>
              <a:rPr lang="de-DE" dirty="0" smtClean="0">
                <a:cs typeface="Times New Roman"/>
              </a:rPr>
              <a:t>2.8µm </a:t>
            </a:r>
            <a:r>
              <a:rPr lang="de-DE" dirty="0" smtClean="0"/>
              <a:t>)</a:t>
            </a:r>
            <a:endParaRPr lang="de-DE" dirty="0" smtClean="0"/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2*50 µm Si + 134µm Carbon support per double layer         (0.18% X</a:t>
            </a:r>
            <a:r>
              <a:rPr lang="de-DE" baseline="-25000" dirty="0" smtClean="0"/>
              <a:t>0</a:t>
            </a:r>
            <a:r>
              <a:rPr lang="de-DE" dirty="0" smtClean="0"/>
              <a:t>)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6074" y="849989"/>
            <a:ext cx="5057775" cy="2766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76838" y="3731260"/>
            <a:ext cx="4817745" cy="3120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93220" y="5304199"/>
            <a:ext cx="4584105" cy="10156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tx1"/>
                </a:solidFill>
                <a:latin typeface="+mn-lt"/>
              </a:rPr>
              <a:t>Talk on optimization study for CLIC vertex and forward tracking region by Dominik Dannheim</a:t>
            </a:r>
            <a:endParaRPr lang="en-US" sz="2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8" name="Down Arrow 7"/>
          <p:cNvSpPr/>
          <p:nvPr/>
        </p:nvSpPr>
        <p:spPr bwMode="auto">
          <a:xfrm>
            <a:off x="2225648" y="4754784"/>
            <a:ext cx="551543" cy="508000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Luxi Serif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CLIC_ILD Forward Region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885825"/>
            <a:ext cx="4658309" cy="4989513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de-DE" dirty="0" smtClean="0"/>
              <a:t>Moved LumiCal behind ECal and increased radius to avoid </a:t>
            </a:r>
            <a:r>
              <a:rPr lang="de-DE" dirty="0" smtClean="0"/>
              <a:t>gap, increased to 40 layers</a:t>
            </a:r>
            <a:endParaRPr lang="de-DE" dirty="0" smtClean="0"/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Removed LHCal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Moved BeamCal as close as possible to the IP to allow for kickers and </a:t>
            </a:r>
            <a:r>
              <a:rPr lang="de-DE" dirty="0" smtClean="0"/>
              <a:t>intra-train-feedback-system, increased to 40 layers</a:t>
            </a:r>
            <a:endParaRPr lang="de-DE" dirty="0" smtClean="0"/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Pair background levels  in     Vertex Barrel</a:t>
            </a:r>
          </a:p>
        </p:txBody>
      </p:sp>
      <p:grpSp>
        <p:nvGrpSpPr>
          <p:cNvPr id="25" name="Group 24"/>
          <p:cNvGrpSpPr>
            <a:grpSpLocks noChangeAspect="1"/>
          </p:cNvGrpSpPr>
          <p:nvPr/>
        </p:nvGrpSpPr>
        <p:grpSpPr>
          <a:xfrm>
            <a:off x="5266033" y="1038617"/>
            <a:ext cx="4731995" cy="2407101"/>
            <a:chOff x="905287" y="4335248"/>
            <a:chExt cx="5257772" cy="2674557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22407" t="54321" r="29876" b="29630"/>
            <a:stretch>
              <a:fillRect/>
            </a:stretch>
          </p:blipFill>
          <p:spPr bwMode="auto">
            <a:xfrm>
              <a:off x="905287" y="4335248"/>
              <a:ext cx="5257772" cy="26745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" name="TextBox 4"/>
            <p:cNvSpPr txBox="1"/>
            <p:nvPr/>
          </p:nvSpPr>
          <p:spPr>
            <a:xfrm>
              <a:off x="3079207" y="4620912"/>
              <a:ext cx="11480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800" b="1" dirty="0" smtClean="0">
                  <a:latin typeface="+mn-lt"/>
                </a:rPr>
                <a:t>HCal</a:t>
              </a:r>
              <a:endParaRPr lang="en-US" sz="1800" b="1" dirty="0">
                <a:latin typeface="+mn-lt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560022" y="5923280"/>
              <a:ext cx="827859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800" b="1" dirty="0" smtClean="0">
                  <a:latin typeface="+mn-lt"/>
                </a:rPr>
                <a:t>QD0</a:t>
              </a:r>
              <a:endParaRPr lang="en-US" sz="1800" b="1" dirty="0">
                <a:latin typeface="+mn-lt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775595" y="6544462"/>
              <a:ext cx="1416967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800" b="1" dirty="0" smtClean="0">
                  <a:latin typeface="+mn-lt"/>
                </a:rPr>
                <a:t>LumiCal</a:t>
              </a:r>
              <a:endParaRPr lang="en-US" sz="1800" b="1" dirty="0">
                <a:latin typeface="+mn-lt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624071" y="5203808"/>
              <a:ext cx="1422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800" b="1" dirty="0" smtClean="0">
                  <a:latin typeface="+mn-lt"/>
                </a:rPr>
                <a:t>BeamCal</a:t>
              </a:r>
              <a:endParaRPr lang="en-US" sz="1800" b="1" dirty="0">
                <a:latin typeface="+mn-lt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096665" y="4460240"/>
              <a:ext cx="975981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800" b="1" dirty="0" smtClean="0">
                  <a:latin typeface="+mn-lt"/>
                </a:rPr>
                <a:t>ECal</a:t>
              </a:r>
              <a:endParaRPr lang="en-US" sz="1800" b="1" dirty="0">
                <a:latin typeface="+mn-lt"/>
              </a:endParaRPr>
            </a:p>
          </p:txBody>
        </p:sp>
        <p:cxnSp>
          <p:nvCxnSpPr>
            <p:cNvPr id="11" name="Straight Arrow Connector 10"/>
            <p:cNvCxnSpPr>
              <a:stCxn id="7" idx="0"/>
            </p:cNvCxnSpPr>
            <p:nvPr/>
          </p:nvCxnSpPr>
          <p:spPr bwMode="auto">
            <a:xfrm rot="16200000" flipV="1">
              <a:off x="2952037" y="6012420"/>
              <a:ext cx="436880" cy="627202"/>
            </a:xfrm>
            <a:prstGeom prst="straightConnector1">
              <a:avLst/>
            </a:prstGeom>
            <a:solidFill>
              <a:srgbClr val="00B8FF"/>
            </a:solidFill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2" name="Straight Arrow Connector 11"/>
            <p:cNvCxnSpPr>
              <a:stCxn id="6" idx="0"/>
            </p:cNvCxnSpPr>
            <p:nvPr/>
          </p:nvCxnSpPr>
          <p:spPr bwMode="auto">
            <a:xfrm rot="5400000" flipH="1" flipV="1">
              <a:off x="5023437" y="5792516"/>
              <a:ext cx="81280" cy="180249"/>
            </a:xfrm>
            <a:prstGeom prst="straightConnector1">
              <a:avLst/>
            </a:prstGeom>
            <a:solidFill>
              <a:srgbClr val="00B8FF"/>
            </a:solidFill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7" name="Straight Arrow Connector 16"/>
            <p:cNvCxnSpPr>
              <a:stCxn id="8" idx="1"/>
            </p:cNvCxnSpPr>
            <p:nvPr/>
          </p:nvCxnSpPr>
          <p:spPr bwMode="auto">
            <a:xfrm rot="10800000" flipV="1">
              <a:off x="3298951" y="5388474"/>
              <a:ext cx="325120" cy="191254"/>
            </a:xfrm>
            <a:prstGeom prst="straightConnector1">
              <a:avLst/>
            </a:prstGeom>
            <a:solidFill>
              <a:srgbClr val="00B8FF"/>
            </a:solidFill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2" name="Straight Arrow Connector 21"/>
            <p:cNvCxnSpPr/>
            <p:nvPr/>
          </p:nvCxnSpPr>
          <p:spPr bwMode="auto">
            <a:xfrm>
              <a:off x="1847784" y="4681601"/>
              <a:ext cx="673396" cy="307161"/>
            </a:xfrm>
            <a:prstGeom prst="straightConnector1">
              <a:avLst/>
            </a:prstGeom>
            <a:solidFill>
              <a:srgbClr val="00B8FF"/>
            </a:solidFill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4578" y="4589529"/>
            <a:ext cx="2667000" cy="2506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06212" y="4565717"/>
            <a:ext cx="2640330" cy="254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Right Arrow 32"/>
          <p:cNvSpPr/>
          <p:nvPr/>
        </p:nvSpPr>
        <p:spPr bwMode="auto">
          <a:xfrm>
            <a:off x="3056024" y="6063910"/>
            <a:ext cx="1299411" cy="625642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Luxi Serif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983835" y="4932945"/>
            <a:ext cx="14919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chemeClr val="tx1"/>
                </a:solidFill>
                <a:latin typeface="+mn-lt"/>
              </a:rPr>
              <a:t>introduce more material into conical beam pipe</a:t>
            </a:r>
            <a:endParaRPr lang="en-US" sz="16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074568" y="5462332"/>
            <a:ext cx="3001295" cy="10156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tx1"/>
                </a:solidFill>
              </a:rPr>
              <a:t>see talk on beam-beam-background @ CLIC    by André Sailer                                        </a:t>
            </a:r>
            <a:endParaRPr lang="en-US" sz="2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282768" y="1026416"/>
            <a:ext cx="1660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b="1" dirty="0" smtClean="0">
                <a:latin typeface="+mn-lt"/>
              </a:rPr>
              <a:t>Anti Solenoid</a:t>
            </a:r>
            <a:endParaRPr lang="en-US" sz="1800" b="1" dirty="0">
              <a:latin typeface="+mn-lt"/>
            </a:endParaRPr>
          </a:p>
        </p:txBody>
      </p:sp>
      <p:cxnSp>
        <p:nvCxnSpPr>
          <p:cNvPr id="21" name="Straight Arrow Connector 20"/>
          <p:cNvCxnSpPr>
            <a:stCxn id="20" idx="2"/>
          </p:cNvCxnSpPr>
          <p:nvPr/>
        </p:nvCxnSpPr>
        <p:spPr bwMode="auto">
          <a:xfrm rot="16200000" flipH="1">
            <a:off x="9066075" y="1442530"/>
            <a:ext cx="220401" cy="126835"/>
          </a:xfrm>
          <a:prstGeom prst="straightConnector1">
            <a:avLst/>
          </a:prstGeom>
          <a:solidFill>
            <a:srgbClr val="00B8FF"/>
          </a:solidFill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4933513" y="5050454"/>
            <a:ext cx="14779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Preliminary!</a:t>
            </a:r>
            <a:endParaRPr lang="en-US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Arial"/>
        <a:ea typeface="Luxi Sans"/>
        <a:cs typeface="Luxi Sans"/>
      </a:majorFont>
      <a:minorFont>
        <a:latin typeface="Arial"/>
        <a:ea typeface="Luxi Sans"/>
        <a:cs typeface="Luxi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Luxi Serif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Luxi Serif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Luxi Sans"/>
        <a:cs typeface="Luxi Sans"/>
      </a:majorFont>
      <a:minorFont>
        <a:latin typeface="Arial"/>
        <a:ea typeface="Luxi Sans"/>
        <a:cs typeface="Luxi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Luxi Serif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Luxi Serif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7301</TotalTime>
  <Words>1304</Words>
  <Application>Microsoft Office PowerPoint</Application>
  <PresentationFormat>Custom</PresentationFormat>
  <Paragraphs>195</Paragraphs>
  <Slides>20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3" baseType="lpstr">
      <vt:lpstr>Arial</vt:lpstr>
      <vt:lpstr>Luxi Serif</vt:lpstr>
      <vt:lpstr>Luxi Sans</vt:lpstr>
      <vt:lpstr>Times New Roman</vt:lpstr>
      <vt:lpstr>DejaVu Serif</vt:lpstr>
      <vt:lpstr>Wingdings</vt:lpstr>
      <vt:lpstr>Helvetica</vt:lpstr>
      <vt:lpstr>Calisto MT</vt:lpstr>
      <vt:lpstr>ＭＳ Ｐゴシック</vt:lpstr>
      <vt:lpstr>DejaVu Sans</vt:lpstr>
      <vt:lpstr>Office Theme</vt:lpstr>
      <vt:lpstr>1_Office Theme</vt:lpstr>
      <vt:lpstr>Acrobat Document</vt:lpstr>
      <vt:lpstr>Slide 1</vt:lpstr>
      <vt:lpstr>Outline</vt:lpstr>
      <vt:lpstr>Vertex Detector &amp; Forward Region </vt:lpstr>
      <vt:lpstr>Calorimeters</vt:lpstr>
      <vt:lpstr>MDI</vt:lpstr>
      <vt:lpstr>CLIC_ILD Numbers</vt:lpstr>
      <vt:lpstr>CLIC_ILD in Mokka</vt:lpstr>
      <vt:lpstr>CLIC_ILD Vertex Detector</vt:lpstr>
      <vt:lpstr>CLIC_ILD Forward Region</vt:lpstr>
      <vt:lpstr>CLIC_ILD Tracker</vt:lpstr>
      <vt:lpstr>CLIC_ILD Calorimeters</vt:lpstr>
      <vt:lpstr>CLIC_ILD Muon System &amp; Yoke</vt:lpstr>
      <vt:lpstr>CLIC_SiD Numbers</vt:lpstr>
      <vt:lpstr>CLIC_SiD in SLIC</vt:lpstr>
      <vt:lpstr>CLIC_SiD Vertex Detector</vt:lpstr>
      <vt:lpstr>CLIC_SiD Forward Region</vt:lpstr>
      <vt:lpstr>CLIC_SiD Tracker</vt:lpstr>
      <vt:lpstr>CLIC_SiD Calorimeters</vt:lpstr>
      <vt:lpstr>CLIC_SiD Muon System &amp; Yoke</vt:lpstr>
      <vt:lpstr>Conclusions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NICE</dc:creator>
  <cp:lastModifiedBy>NICE</cp:lastModifiedBy>
  <cp:revision>494</cp:revision>
  <cp:lastPrinted>1601-01-01T00:00:00Z</cp:lastPrinted>
  <dcterms:created xsi:type="dcterms:W3CDTF">2008-12-09T11:03:50Z</dcterms:created>
  <dcterms:modified xsi:type="dcterms:W3CDTF">2010-10-21T09:34:46Z</dcterms:modified>
</cp:coreProperties>
</file>