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2" r:id="rId1"/>
  </p:sldMasterIdLst>
  <p:notesMasterIdLst>
    <p:notesMasterId r:id="rId14"/>
  </p:notesMasterIdLst>
  <p:handoutMasterIdLst>
    <p:handoutMasterId r:id="rId15"/>
  </p:handoutMasterIdLst>
  <p:sldIdLst>
    <p:sldId id="287" r:id="rId2"/>
    <p:sldId id="288" r:id="rId3"/>
    <p:sldId id="296" r:id="rId4"/>
    <p:sldId id="297" r:id="rId5"/>
    <p:sldId id="302" r:id="rId6"/>
    <p:sldId id="303" r:id="rId7"/>
    <p:sldId id="308" r:id="rId8"/>
    <p:sldId id="300" r:id="rId9"/>
    <p:sldId id="301" r:id="rId10"/>
    <p:sldId id="305" r:id="rId11"/>
    <p:sldId id="306" r:id="rId12"/>
    <p:sldId id="298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500" autoAdjust="0"/>
    <p:restoredTop sz="94600" autoAdjust="0"/>
  </p:normalViewPr>
  <p:slideViewPr>
    <p:cSldViewPr snapToGrid="0">
      <p:cViewPr varScale="1">
        <p:scale>
          <a:sx n="88" d="100"/>
          <a:sy n="88" d="100"/>
        </p:scale>
        <p:origin x="-13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fld id="{97A0A91F-CC67-448D-8F90-6216BAEA26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fld id="{801A41A4-A1DF-44A5-9FD0-DF8D6F12FAB2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2C0C5D0-A0D8-4436-A4B3-73760150CF27}" type="slidenum">
              <a:rPr lang="de-DE">
                <a:cs typeface="Arial" charset="0"/>
              </a:rPr>
              <a:pPr/>
              <a:t>1</a:t>
            </a:fld>
            <a:endParaRPr lang="de-DE">
              <a:cs typeface="Arial" charset="0"/>
            </a:endParaRPr>
          </a:p>
        </p:txBody>
      </p:sp>
      <p:sp>
        <p:nvSpPr>
          <p:cNvPr id="7171" name="Rectangle 7"/>
          <p:cNvSpPr txBox="1">
            <a:spLocks noGrp="1" noChangeArrowheads="1"/>
          </p:cNvSpPr>
          <p:nvPr/>
        </p:nvSpPr>
        <p:spPr bwMode="auto">
          <a:xfrm>
            <a:off x="3887788" y="8689975"/>
            <a:ext cx="2970212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824" tIns="47416" rIns="94824" bIns="47416" anchor="b"/>
          <a:lstStyle/>
          <a:p>
            <a:pPr algn="r" defTabSz="947738"/>
            <a:fld id="{8B8F64D7-45BD-4EB5-9357-DBC007BE7107}" type="slidenum">
              <a:rPr lang="en-GB" sz="1300"/>
              <a:pPr algn="r" defTabSz="947738"/>
              <a:t>1</a:t>
            </a:fld>
            <a:endParaRPr lang="en-GB" sz="1300"/>
          </a:p>
        </p:txBody>
      </p:sp>
      <p:sp>
        <p:nvSpPr>
          <p:cNvPr id="717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717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4824" tIns="47416" rIns="94824" bIns="47416"/>
          <a:lstStyle/>
          <a:p>
            <a:pPr eaLnBrk="1" hangingPunct="1"/>
            <a:endParaRPr lang="de-D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29" name="Rectangle 7"/>
          <p:cNvSpPr>
            <a:spLocks noGrp="1" noChangeArrowheads="1"/>
          </p:cNvSpPr>
          <p:nvPr>
            <p:ph type="ctrTitle"/>
          </p:nvPr>
        </p:nvSpPr>
        <p:spPr>
          <a:xfrm>
            <a:off x="1423988" y="1663700"/>
            <a:ext cx="6796087" cy="1081088"/>
          </a:xfrm>
        </p:spPr>
        <p:txBody>
          <a:bodyPr anchor="b"/>
          <a:lstStyle>
            <a:lvl1pPr algn="r">
              <a:lnSpc>
                <a:spcPct val="110000"/>
              </a:lnSpc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111630" name="Rectangle 12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4329113" y="2827338"/>
            <a:ext cx="3914775" cy="800100"/>
          </a:xfrm>
        </p:spPr>
        <p:txBody>
          <a:bodyPr tIns="45720" bIns="45720"/>
          <a:lstStyle>
            <a:lvl1pPr marL="0" indent="0" algn="r">
              <a:buFont typeface="Wingdings" pitchFamily="2" charset="2"/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9725" y="265113"/>
            <a:ext cx="2130425" cy="5537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5275" y="265113"/>
            <a:ext cx="6242050" cy="5537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5275" y="1489075"/>
            <a:ext cx="4186238" cy="43132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3913" y="1489075"/>
            <a:ext cx="4186237" cy="43132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CA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95275" y="1489075"/>
            <a:ext cx="8524875" cy="431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10595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365875"/>
            <a:ext cx="2895600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noProof="1" smtClean="0">
                <a:solidFill>
                  <a:schemeClr val="bg1"/>
                </a:solidFill>
                <a:cs typeface="+mn-cs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1028" name="Rectangle 7"/>
          <p:cNvSpPr>
            <a:spLocks noGrp="1" noChangeArrowheads="1"/>
          </p:cNvSpPr>
          <p:nvPr>
            <p:ph type="title"/>
          </p:nvPr>
        </p:nvSpPr>
        <p:spPr bwMode="gray">
          <a:xfrm>
            <a:off x="300038" y="265113"/>
            <a:ext cx="85201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das Titelformat zu bearbeiten</a:t>
            </a:r>
          </a:p>
        </p:txBody>
      </p:sp>
      <p:sp>
        <p:nvSpPr>
          <p:cNvPr id="110597" name="Rectangle 5"/>
          <p:cNvSpPr>
            <a:spLocks noChangeArrowheads="1"/>
          </p:cNvSpPr>
          <p:nvPr/>
        </p:nvSpPr>
        <p:spPr bwMode="gray">
          <a:xfrm>
            <a:off x="219075" y="6365875"/>
            <a:ext cx="134302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de-DE" sz="1000"/>
              <a:t>Page </a:t>
            </a:r>
            <a:r>
              <a:rPr lang="de-DE" sz="1000">
                <a:sym typeface="Wingdings" pitchFamily="2" charset="2"/>
              </a:rPr>
              <a:t></a:t>
            </a:r>
            <a:r>
              <a:rPr lang="de-DE" sz="1000"/>
              <a:t> </a:t>
            </a:r>
            <a:fld id="{D16CEDFD-7EEA-40FF-A6D4-8EAECD0152B4}" type="slidenum">
              <a:rPr lang="de-DE" sz="1000"/>
              <a:pPr>
                <a:defRPr/>
              </a:pPr>
              <a:t>‹#›</a:t>
            </a:fld>
            <a:endParaRPr lang="de-DE" sz="10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180975" indent="-180975" algn="l" rtl="0" eaLnBrk="0" fontAlgn="base" hangingPunct="0">
        <a:spcBef>
          <a:spcPct val="0"/>
        </a:spcBef>
        <a:spcAft>
          <a:spcPct val="4000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444500" indent="-261938" algn="l" rtl="0" eaLnBrk="0" fontAlgn="base" hangingPunct="0">
        <a:spcBef>
          <a:spcPct val="0"/>
        </a:spcBef>
        <a:spcAft>
          <a:spcPct val="40000"/>
        </a:spcAft>
        <a:buChar char="–"/>
        <a:defRPr>
          <a:solidFill>
            <a:schemeClr val="tx1"/>
          </a:solidFill>
          <a:latin typeface="+mn-lt"/>
          <a:cs typeface="+mn-cs"/>
        </a:defRPr>
      </a:lvl2pPr>
      <a:lvl3pPr marL="720725" indent="-274638" algn="l" rtl="0" eaLnBrk="0" fontAlgn="base" hangingPunct="0">
        <a:spcBef>
          <a:spcPct val="0"/>
        </a:spcBef>
        <a:spcAft>
          <a:spcPct val="40000"/>
        </a:spcAft>
        <a:buChar char="•"/>
        <a:defRPr>
          <a:solidFill>
            <a:schemeClr val="tx1"/>
          </a:solidFill>
          <a:latin typeface="+mn-lt"/>
          <a:cs typeface="+mn-cs"/>
        </a:defRPr>
      </a:lvl3pPr>
      <a:lvl4pPr marL="987425" indent="-265113" algn="l" rtl="0" eaLnBrk="0" fontAlgn="base" hangingPunct="0">
        <a:spcBef>
          <a:spcPct val="0"/>
        </a:spcBef>
        <a:spcAft>
          <a:spcPct val="40000"/>
        </a:spcAft>
        <a:buChar char="–"/>
        <a:defRPr>
          <a:solidFill>
            <a:schemeClr val="tx1"/>
          </a:solidFill>
          <a:latin typeface="+mn-lt"/>
          <a:cs typeface="+mn-cs"/>
        </a:defRPr>
      </a:lvl4pPr>
      <a:lvl5pPr marL="1254125" indent="-265113" algn="l" rtl="0" eaLnBrk="0" fontAlgn="base" hangingPunct="0">
        <a:spcBef>
          <a:spcPct val="0"/>
        </a:spcBef>
        <a:spcAft>
          <a:spcPct val="40000"/>
        </a:spcAft>
        <a:buChar char="»"/>
        <a:defRPr>
          <a:solidFill>
            <a:schemeClr val="tx1"/>
          </a:solidFill>
          <a:latin typeface="+mn-lt"/>
          <a:cs typeface="+mn-cs"/>
        </a:defRPr>
      </a:lvl5pPr>
      <a:lvl6pPr marL="1711325" indent="-265113" algn="l" rtl="0" fontAlgn="base">
        <a:spcBef>
          <a:spcPct val="0"/>
        </a:spcBef>
        <a:spcAft>
          <a:spcPct val="40000"/>
        </a:spcAft>
        <a:buChar char="»"/>
        <a:defRPr>
          <a:solidFill>
            <a:schemeClr val="tx1"/>
          </a:solidFill>
          <a:latin typeface="+mn-lt"/>
          <a:cs typeface="+mn-cs"/>
        </a:defRPr>
      </a:lvl6pPr>
      <a:lvl7pPr marL="2168525" indent="-265113" algn="l" rtl="0" fontAlgn="base">
        <a:spcBef>
          <a:spcPct val="0"/>
        </a:spcBef>
        <a:spcAft>
          <a:spcPct val="40000"/>
        </a:spcAft>
        <a:buChar char="»"/>
        <a:defRPr>
          <a:solidFill>
            <a:schemeClr val="tx1"/>
          </a:solidFill>
          <a:latin typeface="+mn-lt"/>
          <a:cs typeface="+mn-cs"/>
        </a:defRPr>
      </a:lvl7pPr>
      <a:lvl8pPr marL="2625725" indent="-265113" algn="l" rtl="0" fontAlgn="base">
        <a:spcBef>
          <a:spcPct val="0"/>
        </a:spcBef>
        <a:spcAft>
          <a:spcPct val="40000"/>
        </a:spcAft>
        <a:buChar char="»"/>
        <a:defRPr>
          <a:solidFill>
            <a:schemeClr val="tx1"/>
          </a:solidFill>
          <a:latin typeface="+mn-lt"/>
          <a:cs typeface="+mn-cs"/>
        </a:defRPr>
      </a:lvl8pPr>
      <a:lvl9pPr marL="3082925" indent="-265113" algn="l" rtl="0" fontAlgn="base">
        <a:spcBef>
          <a:spcPct val="0"/>
        </a:spcBef>
        <a:spcAft>
          <a:spcPct val="40000"/>
        </a:spcAft>
        <a:buChar char="»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ftp://ftp-lcd.slac.stanford.edu/ilc2/ILC250/LOI_SM_Sample/stdhep/inv_ab_stdhep_files_LOI_SM_ecm250_80L_30R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9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dirty="0" err="1" smtClean="0"/>
              <a:t>H→</a:t>
            </a:r>
            <a:r>
              <a:rPr lang="en-GB" dirty="0" err="1" smtClean="0"/>
              <a:t>bB</a:t>
            </a:r>
            <a:r>
              <a:rPr lang="en-GB" dirty="0" smtClean="0"/>
              <a:t> Experience from SiD LoI</a:t>
            </a:r>
            <a:br>
              <a:rPr lang="en-GB" dirty="0" smtClean="0"/>
            </a:br>
            <a:r>
              <a:rPr lang="en-GB" dirty="0" smtClean="0"/>
              <a:t>and MC requests</a:t>
            </a:r>
            <a:endParaRPr lang="en-CA" noProof="1" smtClean="0"/>
          </a:p>
        </p:txBody>
      </p:sp>
      <p:sp>
        <p:nvSpPr>
          <p:cNvPr id="3075" name="Rectangle 10"/>
          <p:cNvSpPr>
            <a:spLocks noGrp="1" noChangeArrowheads="1"/>
          </p:cNvSpPr>
          <p:nvPr>
            <p:ph type="subTitle" idx="1"/>
          </p:nvPr>
        </p:nvSpPr>
        <p:spPr>
          <a:xfrm>
            <a:off x="4329113" y="2827337"/>
            <a:ext cx="3914775" cy="2256291"/>
          </a:xfrm>
        </p:spPr>
        <p:txBody>
          <a:bodyPr/>
          <a:lstStyle/>
          <a:p>
            <a:pPr eaLnBrk="1" hangingPunct="1"/>
            <a:r>
              <a:rPr lang="en-CA" noProof="1" smtClean="0"/>
              <a:t>Tomas Lastovicka </a:t>
            </a:r>
          </a:p>
          <a:p>
            <a:pPr eaLnBrk="1" hangingPunct="1"/>
            <a:r>
              <a:rPr lang="en-CA" sz="2000" noProof="1" smtClean="0"/>
              <a:t>(FZU AV CZ, Prague)</a:t>
            </a:r>
          </a:p>
          <a:p>
            <a:pPr eaLnBrk="1" hangingPunct="1"/>
            <a:r>
              <a:rPr lang="en-CA" sz="2000" dirty="0" smtClean="0"/>
              <a:t>WG6 meeting </a:t>
            </a:r>
            <a:r>
              <a:rPr lang="en-US" sz="2000" dirty="0" smtClean="0"/>
              <a:t>13/10/2010</a:t>
            </a:r>
            <a:endParaRPr lang="en-CA" sz="2000" dirty="0" smtClean="0"/>
          </a:p>
          <a:p>
            <a:pPr eaLnBrk="1" hangingPunct="1"/>
            <a:endParaRPr lang="en-CA" noProof="1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Bkg</a:t>
            </a:r>
            <a:r>
              <a:rPr lang="en-US" dirty="0" smtClean="0"/>
              <a:t> and Signal Samples for </a:t>
            </a:r>
            <a:r>
              <a:rPr lang="en-US" dirty="0" err="1" smtClean="0"/>
              <a:t>h→bB</a:t>
            </a:r>
            <a:r>
              <a:rPr lang="en-US" dirty="0" smtClean="0"/>
              <a:t> for CLIC CDR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start discussion:</a:t>
            </a:r>
            <a:endParaRPr lang="en-CA" dirty="0"/>
          </a:p>
        </p:txBody>
      </p:sp>
      <p:grpSp>
        <p:nvGrpSpPr>
          <p:cNvPr id="6" name="Group 5"/>
          <p:cNvGrpSpPr/>
          <p:nvPr/>
        </p:nvGrpSpPr>
        <p:grpSpPr>
          <a:xfrm>
            <a:off x="295275" y="2207551"/>
            <a:ext cx="8524876" cy="3518283"/>
            <a:chOff x="295275" y="2436157"/>
            <a:chExt cx="8524876" cy="3518283"/>
          </a:xfrm>
        </p:grpSpPr>
        <p:graphicFrame>
          <p:nvGraphicFramePr>
            <p:cNvPr id="4" name="Content Placeholder 3"/>
            <p:cNvGraphicFramePr>
              <a:graphicFrameLocks/>
            </p:cNvGraphicFramePr>
            <p:nvPr/>
          </p:nvGraphicFramePr>
          <p:xfrm>
            <a:off x="295275" y="2436157"/>
            <a:ext cx="8524876" cy="2225040"/>
          </p:xfrm>
          <a:graphic>
            <a:graphicData uri="http://schemas.openxmlformats.org/drawingml/2006/table">
              <a:tbl>
                <a:tblPr firstRow="1" bandRow="1">
                  <a:tableStyleId>{5C22544A-7EE6-4342-B048-85BDC9FD1C3A}</a:tableStyleId>
                </a:tblPr>
                <a:tblGrid>
                  <a:gridCol w="4262438"/>
                  <a:gridCol w="4262438"/>
                </a:tblGrid>
                <a:tr h="370840">
                  <a:tc>
                    <a:txBody>
                      <a:bodyPr/>
                      <a:lstStyle/>
                      <a:p>
                        <a:r>
                          <a:rPr lang="en-US" dirty="0" smtClean="0"/>
                          <a:t>Background Channel</a:t>
                        </a:r>
                        <a:endParaRPr lang="en-CA" dirty="0"/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r>
                          <a:rPr lang="en-US" dirty="0" smtClean="0"/>
                          <a:t>Events</a:t>
                        </a:r>
                        <a:endParaRPr lang="en-CA" dirty="0"/>
                      </a:p>
                    </a:txBody>
                    <a:tcPr/>
                  </a:tc>
                </a:tr>
                <a:tr h="370840">
                  <a:tc>
                    <a:txBody>
                      <a:bodyPr/>
                      <a:lstStyle/>
                      <a:p>
                        <a:r>
                          <a:rPr lang="en-US" dirty="0" smtClean="0"/>
                          <a:t>WW</a:t>
                        </a:r>
                        <a:endParaRPr lang="en-CA" dirty="0"/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r>
                          <a:rPr lang="en-US" dirty="0" smtClean="0"/>
                          <a:t>200k</a:t>
                        </a:r>
                        <a:endParaRPr lang="en-CA" dirty="0"/>
                      </a:p>
                    </a:txBody>
                    <a:tcPr/>
                  </a:tc>
                </a:tr>
                <a:tr h="370840">
                  <a:tc>
                    <a:txBody>
                      <a:bodyPr/>
                      <a:lstStyle/>
                      <a:p>
                        <a:r>
                          <a:rPr lang="en-US" dirty="0" smtClean="0"/>
                          <a:t>ZZ</a:t>
                        </a:r>
                        <a:endParaRPr lang="en-CA" dirty="0"/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r>
                          <a:rPr lang="en-US" dirty="0" smtClean="0"/>
                          <a:t>20k</a:t>
                        </a:r>
                        <a:endParaRPr lang="en-CA" dirty="0"/>
                      </a:p>
                    </a:txBody>
                    <a:tcPr/>
                  </a:tc>
                </a:tr>
                <a:tr h="370840">
                  <a:tc>
                    <a:txBody>
                      <a:bodyPr/>
                      <a:lstStyle/>
                      <a:p>
                        <a:r>
                          <a:rPr lang="en-US" dirty="0" smtClean="0"/>
                          <a:t>ff</a:t>
                        </a:r>
                        <a:endParaRPr lang="en-CA" dirty="0"/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r>
                          <a:rPr lang="en-US" dirty="0" smtClean="0"/>
                          <a:t>?</a:t>
                        </a:r>
                        <a:endParaRPr lang="en-CA" dirty="0"/>
                      </a:p>
                    </a:txBody>
                    <a:tcPr/>
                  </a:tc>
                </a:tr>
                <a:tr h="370840">
                  <a:tc>
                    <a:txBody>
                      <a:bodyPr/>
                      <a:lstStyle/>
                      <a:p>
                        <a:r>
                          <a:rPr lang="en-US" dirty="0" smtClean="0"/>
                          <a:t>WW</a:t>
                        </a:r>
                        <a:r>
                          <a:rPr lang="en-US" dirty="0" smtClean="0">
                            <a:sym typeface="Symbol"/>
                          </a:rPr>
                          <a:t></a:t>
                        </a:r>
                        <a:endParaRPr lang="en-CA" dirty="0"/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r>
                          <a:rPr lang="en-US" dirty="0" smtClean="0"/>
                          <a:t>50k </a:t>
                        </a:r>
                        <a:r>
                          <a:rPr lang="en-US" sz="1400" dirty="0" smtClean="0"/>
                          <a:t>(generated)</a:t>
                        </a:r>
                        <a:endParaRPr lang="en-CA" dirty="0"/>
                      </a:p>
                    </a:txBody>
                    <a:tcPr/>
                  </a:tc>
                </a:tr>
                <a:tr h="370840">
                  <a:tc>
                    <a:txBody>
                      <a:bodyPr/>
                      <a:lstStyle/>
                      <a:p>
                        <a:r>
                          <a:rPr lang="en-US" dirty="0" smtClean="0"/>
                          <a:t>ZZ</a:t>
                        </a:r>
                        <a:r>
                          <a:rPr lang="en-US" dirty="0" smtClean="0">
                            <a:sym typeface="Symbol"/>
                          </a:rPr>
                          <a:t></a:t>
                        </a:r>
                        <a:endParaRPr lang="en-CA" dirty="0"/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r>
                          <a:rPr lang="en-US" dirty="0" smtClean="0"/>
                          <a:t>50k </a:t>
                        </a:r>
                        <a:r>
                          <a:rPr lang="en-US" sz="1400" dirty="0" smtClean="0"/>
                          <a:t>(generated)</a:t>
                        </a:r>
                        <a:endParaRPr lang="en-CA" dirty="0"/>
                      </a:p>
                    </a:txBody>
                    <a:tcPr/>
                  </a:tc>
                </a:tr>
              </a:tbl>
            </a:graphicData>
          </a:graphic>
        </p:graphicFrame>
        <p:graphicFrame>
          <p:nvGraphicFramePr>
            <p:cNvPr id="5" name="Content Placeholder 3"/>
            <p:cNvGraphicFramePr>
              <a:graphicFrameLocks/>
            </p:cNvGraphicFramePr>
            <p:nvPr/>
          </p:nvGraphicFramePr>
          <p:xfrm>
            <a:off x="295275" y="4841920"/>
            <a:ext cx="8524876" cy="1112520"/>
          </p:xfrm>
          <a:graphic>
            <a:graphicData uri="http://schemas.openxmlformats.org/drawingml/2006/table">
              <a:tbl>
                <a:tblPr firstRow="1" bandRow="1">
                  <a:tableStyleId>{5C22544A-7EE6-4342-B048-85BDC9FD1C3A}</a:tableStyleId>
                </a:tblPr>
                <a:tblGrid>
                  <a:gridCol w="4262438"/>
                  <a:gridCol w="4262438"/>
                </a:tblGrid>
                <a:tr h="370840">
                  <a:tc>
                    <a:txBody>
                      <a:bodyPr/>
                      <a:lstStyle/>
                      <a:p>
                        <a:r>
                          <a:rPr lang="en-US" dirty="0" smtClean="0"/>
                          <a:t>Signal Channel</a:t>
                        </a:r>
                        <a:endParaRPr lang="en-CA" dirty="0"/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r>
                          <a:rPr lang="en-US" dirty="0" smtClean="0"/>
                          <a:t>Events</a:t>
                        </a:r>
                        <a:endParaRPr lang="en-CA" dirty="0"/>
                      </a:p>
                    </a:txBody>
                    <a:tcPr/>
                  </a:tc>
                </a:tr>
                <a:tr h="370840">
                  <a:tc>
                    <a:txBody>
                      <a:bodyPr/>
                      <a:lstStyle/>
                      <a:p>
                        <a:r>
                          <a:rPr lang="en-US" dirty="0" smtClean="0"/>
                          <a:t>h</a:t>
                        </a:r>
                        <a:r>
                          <a:rPr lang="en-US" dirty="0" smtClean="0">
                            <a:sym typeface="Symbol"/>
                          </a:rPr>
                          <a:t>,</a:t>
                        </a:r>
                        <a:r>
                          <a:rPr lang="en-US" baseline="0" dirty="0" smtClean="0">
                            <a:sym typeface="Symbol"/>
                          </a:rPr>
                          <a:t> </a:t>
                        </a:r>
                        <a:r>
                          <a:rPr lang="en-US" baseline="0" dirty="0" err="1" smtClean="0">
                            <a:sym typeface="Symbol"/>
                          </a:rPr>
                          <a:t>h→bB</a:t>
                        </a:r>
                        <a:endParaRPr lang="en-CA" dirty="0"/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r>
                          <a:rPr lang="en-US" dirty="0" smtClean="0"/>
                          <a:t>50k</a:t>
                        </a:r>
                        <a:endParaRPr lang="en-CA" dirty="0"/>
                      </a:p>
                    </a:txBody>
                    <a:tcPr/>
                  </a:tc>
                </a:tr>
                <a:tr h="370840">
                  <a:tc>
                    <a:txBody>
                      <a:bodyPr/>
                      <a:lstStyle/>
                      <a:p>
                        <a:r>
                          <a:rPr lang="en-US" dirty="0" smtClean="0"/>
                          <a:t>h</a:t>
                        </a:r>
                        <a:r>
                          <a:rPr lang="en-US" dirty="0" smtClean="0">
                            <a:sym typeface="Symbol"/>
                          </a:rPr>
                          <a:t>,</a:t>
                        </a:r>
                        <a:r>
                          <a:rPr lang="en-US" baseline="0" dirty="0" smtClean="0">
                            <a:sym typeface="Symbol"/>
                          </a:rPr>
                          <a:t> </a:t>
                        </a:r>
                        <a:r>
                          <a:rPr lang="en-US" baseline="0" dirty="0" err="1" smtClean="0">
                            <a:sym typeface="Symbol"/>
                          </a:rPr>
                          <a:t>h→cC</a:t>
                        </a:r>
                        <a:endParaRPr lang="en-CA" dirty="0"/>
                      </a:p>
                    </a:txBody>
                    <a:tcPr/>
                  </a:tc>
                  <a:tc>
                    <a:txBody>
                      <a:bodyPr/>
                      <a:lstStyle/>
                      <a:p>
                        <a:r>
                          <a:rPr lang="en-US" dirty="0" smtClean="0"/>
                          <a:t>50k</a:t>
                        </a:r>
                        <a:endParaRPr lang="en-CA" dirty="0"/>
                      </a:p>
                    </a:txBody>
                    <a:tcPr/>
                  </a:tc>
                </a:tr>
              </a:tbl>
            </a:graphicData>
          </a:graphic>
        </p:graphicFrame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Samples for </a:t>
            </a:r>
            <a:r>
              <a:rPr lang="en-US" dirty="0" err="1" smtClean="0"/>
              <a:t>h→bB</a:t>
            </a:r>
            <a:r>
              <a:rPr lang="en-US" dirty="0" smtClean="0"/>
              <a:t> for CLIC CDR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Before submitting final numbers, I would like to discuss this question with someone from theory</a:t>
            </a:r>
          </a:p>
          <a:p>
            <a:pPr lvl="1"/>
            <a:r>
              <a:rPr lang="en-US" dirty="0" smtClean="0"/>
              <a:t>n</a:t>
            </a:r>
            <a:r>
              <a:rPr lang="en-US" dirty="0" smtClean="0"/>
              <a:t>amely Sasha Belyaev</a:t>
            </a:r>
          </a:p>
          <a:p>
            <a:pPr lvl="2"/>
            <a:r>
              <a:rPr lang="en-US" dirty="0" smtClean="0"/>
              <a:t>involved in SiD LoI, sbottom production analysis</a:t>
            </a:r>
          </a:p>
          <a:p>
            <a:pPr lvl="1"/>
            <a:r>
              <a:rPr lang="en-US" dirty="0" smtClean="0"/>
              <a:t>this week</a:t>
            </a:r>
            <a:endParaRPr lang="en-CA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Samples for LCFI Package </a:t>
            </a:r>
            <a:r>
              <a:rPr lang="en-US" dirty="0" err="1" smtClean="0"/>
              <a:t>Optimisation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Should be independent from all signals and backgrounds used in analyses</a:t>
            </a:r>
          </a:p>
          <a:p>
            <a:pPr lvl="1"/>
            <a:r>
              <a:rPr lang="en-US" dirty="0" smtClean="0"/>
              <a:t>To avoid jet tagging bias.</a:t>
            </a:r>
          </a:p>
          <a:p>
            <a:pPr lvl="1"/>
            <a:r>
              <a:rPr lang="en-US" dirty="0" smtClean="0"/>
              <a:t>Large enough to split in test and train samples</a:t>
            </a:r>
          </a:p>
          <a:p>
            <a:pPr lvl="1"/>
            <a:r>
              <a:rPr lang="en-US" dirty="0" smtClean="0"/>
              <a:t>In ILC times we typically used 3x50k (e</a:t>
            </a:r>
            <a:r>
              <a:rPr lang="en-US" baseline="30000" dirty="0" smtClean="0"/>
              <a:t>+</a:t>
            </a:r>
            <a:r>
              <a:rPr lang="en-US" dirty="0" smtClean="0"/>
              <a:t>e</a:t>
            </a:r>
            <a:r>
              <a:rPr lang="en-US" baseline="30000" dirty="0" smtClean="0"/>
              <a:t>-</a:t>
            </a:r>
            <a:r>
              <a:rPr lang="en-US" dirty="0" smtClean="0"/>
              <a:t> →{</a:t>
            </a:r>
            <a:r>
              <a:rPr lang="en-US" dirty="0" err="1" smtClean="0"/>
              <a:t>uds,c,b</a:t>
            </a:r>
            <a:r>
              <a:rPr lang="en-US" dirty="0" smtClean="0"/>
              <a:t>}) </a:t>
            </a:r>
            <a:r>
              <a:rPr lang="en-US" dirty="0" err="1" smtClean="0"/>
              <a:t>di</a:t>
            </a:r>
            <a:r>
              <a:rPr lang="en-US" dirty="0" smtClean="0"/>
              <a:t>-jet events typically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 In principle we could rather use e.g. ZZ events:  </a:t>
            </a:r>
            <a:r>
              <a:rPr lang="en-US" dirty="0" smtClean="0">
                <a:sym typeface="Symbol"/>
              </a:rPr>
              <a:t></a:t>
            </a:r>
            <a:r>
              <a:rPr lang="en-US" dirty="0" err="1" smtClean="0">
                <a:sym typeface="Symbol"/>
              </a:rPr>
              <a:t>qq</a:t>
            </a:r>
            <a:r>
              <a:rPr lang="en-US" dirty="0" smtClean="0">
                <a:sym typeface="Symbol"/>
              </a:rPr>
              <a:t> channels</a:t>
            </a:r>
          </a:p>
          <a:p>
            <a:pPr lvl="1"/>
            <a:r>
              <a:rPr lang="en-US" dirty="0" smtClean="0">
                <a:sym typeface="Symbol"/>
              </a:rPr>
              <a:t>o</a:t>
            </a:r>
            <a:r>
              <a:rPr lang="en-US" dirty="0" smtClean="0">
                <a:sym typeface="Symbol"/>
              </a:rPr>
              <a:t>r even Higgs signal events.</a:t>
            </a:r>
            <a:endParaRPr lang="en-C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Outlook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Experience from SiD LoI (√s = 250GeV) </a:t>
            </a:r>
          </a:p>
          <a:p>
            <a:pPr lvl="1"/>
            <a:r>
              <a:rPr lang="en-GB" dirty="0" smtClean="0"/>
              <a:t>Physical Review D82 (2010)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smtClean="0"/>
              <a:t>What do we need</a:t>
            </a:r>
            <a:r>
              <a:rPr lang="en-US" dirty="0" smtClean="0"/>
              <a:t> </a:t>
            </a:r>
            <a:r>
              <a:rPr lang="en-US" dirty="0" smtClean="0"/>
              <a:t>for 3TeV CLIC </a:t>
            </a:r>
          </a:p>
          <a:p>
            <a:r>
              <a:rPr lang="en-US" dirty="0" smtClean="0"/>
              <a:t> Samples for LCFI package </a:t>
            </a:r>
            <a:r>
              <a:rPr lang="en-US" dirty="0" err="1" smtClean="0"/>
              <a:t>optimisation</a:t>
            </a:r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Higgs Branching Ratios – SiD LoI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80975" lvl="1" indent="-180975">
              <a:buFont typeface="Wingdings" pitchFamily="2" charset="2"/>
              <a:buChar char="§"/>
            </a:pPr>
            <a:r>
              <a:rPr lang="en-US" sz="2000" dirty="0" err="1" smtClean="0"/>
              <a:t>Higgsstrahlung</a:t>
            </a:r>
            <a:r>
              <a:rPr lang="en-US" sz="2000" dirty="0" smtClean="0"/>
              <a:t> e</a:t>
            </a:r>
            <a:r>
              <a:rPr lang="en-US" sz="2000" baseline="30000" dirty="0" smtClean="0"/>
              <a:t>+</a:t>
            </a:r>
            <a:r>
              <a:rPr lang="en-US" sz="2000" dirty="0" smtClean="0"/>
              <a:t>e</a:t>
            </a:r>
            <a:r>
              <a:rPr lang="en-US" sz="2000" baseline="30000" dirty="0" smtClean="0"/>
              <a:t>-</a:t>
            </a:r>
            <a:r>
              <a:rPr lang="en-US" sz="2000" dirty="0" smtClean="0"/>
              <a:t> </a:t>
            </a:r>
            <a:r>
              <a:rPr lang="en-US" sz="2000" dirty="0" smtClean="0"/>
              <a:t>→ ZH </a:t>
            </a:r>
            <a:r>
              <a:rPr lang="en-US" sz="2000" dirty="0" smtClean="0"/>
              <a:t>@ √s = 250GeV </a:t>
            </a:r>
          </a:p>
          <a:p>
            <a:r>
              <a:rPr lang="en-US" dirty="0" smtClean="0"/>
              <a:t>We have studied 3 branching ratios</a:t>
            </a:r>
          </a:p>
          <a:p>
            <a:pPr lvl="1"/>
            <a:r>
              <a:rPr lang="en-US" dirty="0" err="1" smtClean="0"/>
              <a:t>H→cC</a:t>
            </a:r>
            <a:endParaRPr lang="en-US" dirty="0" smtClean="0"/>
          </a:p>
          <a:p>
            <a:pPr lvl="1"/>
            <a:r>
              <a:rPr lang="en-US" dirty="0" err="1" smtClean="0"/>
              <a:t>H→bB</a:t>
            </a:r>
            <a:endParaRPr lang="en-US" dirty="0" smtClean="0"/>
          </a:p>
          <a:p>
            <a:pPr lvl="1"/>
            <a:r>
              <a:rPr lang="en-US" dirty="0" err="1" smtClean="0"/>
              <a:t>H→gluons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 In two channels</a:t>
            </a:r>
            <a:endParaRPr lang="en-CA" dirty="0" smtClean="0"/>
          </a:p>
          <a:p>
            <a:pPr lvl="1"/>
            <a:r>
              <a:rPr lang="en-US" dirty="0" smtClean="0"/>
              <a:t>Fully hadronic decay</a:t>
            </a:r>
          </a:p>
          <a:p>
            <a:pPr lvl="1"/>
            <a:r>
              <a:rPr lang="en-US" dirty="0" smtClean="0"/>
              <a:t>Neutrino channel </a:t>
            </a:r>
            <a:r>
              <a:rPr lang="en-US" dirty="0" smtClean="0"/>
              <a:t>  ← (2jets + missing energy, our case)</a:t>
            </a:r>
            <a:endParaRPr lang="en-US" dirty="0" smtClean="0"/>
          </a:p>
          <a:p>
            <a:pPr lvl="1"/>
            <a:endParaRPr lang="en-CA" dirty="0" smtClean="0"/>
          </a:p>
          <a:p>
            <a:r>
              <a:rPr lang="en-US" dirty="0" smtClean="0"/>
              <a:t>The results were </a:t>
            </a:r>
            <a:r>
              <a:rPr lang="en-US" dirty="0" smtClean="0"/>
              <a:t>combined.</a:t>
            </a:r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Higgs Branching Ratios – SiD LoI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Events are separated into the two channels based on </a:t>
            </a:r>
          </a:p>
          <a:p>
            <a:pPr lvl="1"/>
            <a:r>
              <a:rPr lang="en-US" dirty="0" smtClean="0"/>
              <a:t>Visible energy cut</a:t>
            </a:r>
          </a:p>
          <a:p>
            <a:pPr lvl="1"/>
            <a:r>
              <a:rPr lang="en-US" dirty="0" smtClean="0"/>
              <a:t>#</a:t>
            </a:r>
            <a:r>
              <a:rPr lang="en-US" dirty="0" smtClean="0"/>
              <a:t> leptons cut</a:t>
            </a:r>
          </a:p>
          <a:p>
            <a:r>
              <a:rPr lang="en-US" dirty="0" smtClean="0"/>
              <a:t> </a:t>
            </a:r>
            <a:r>
              <a:rPr lang="en-US" dirty="0" smtClean="0"/>
              <a:t>Then a sequence of cuts is applied to suppress the background</a:t>
            </a:r>
          </a:p>
          <a:p>
            <a:pPr lvl="1"/>
            <a:r>
              <a:rPr lang="en-US" dirty="0" smtClean="0"/>
              <a:t>Thrust, angles between jets, </a:t>
            </a:r>
            <a:r>
              <a:rPr lang="en-US" dirty="0" err="1" smtClean="0"/>
              <a:t>di</a:t>
            </a:r>
            <a:r>
              <a:rPr lang="en-US" dirty="0" smtClean="0"/>
              <a:t>-jet invariant mass, highest reconstructed photon energy, p</a:t>
            </a:r>
            <a:r>
              <a:rPr lang="en-US" baseline="-25000" dirty="0" smtClean="0"/>
              <a:t>T</a:t>
            </a:r>
            <a:r>
              <a:rPr lang="en-US" dirty="0" smtClean="0"/>
              <a:t>, y</a:t>
            </a:r>
            <a:r>
              <a:rPr lang="en-US" baseline="-25000" dirty="0" smtClean="0"/>
              <a:t>min</a:t>
            </a:r>
            <a:r>
              <a:rPr lang="en-US" dirty="0" smtClean="0"/>
              <a:t>, …</a:t>
            </a: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smtClean="0"/>
              <a:t>Final selection is performed by two combined Neural Nets</a:t>
            </a:r>
            <a:endParaRPr lang="en-C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22174" y="3709341"/>
            <a:ext cx="4148818" cy="1718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Jet Tagging</a:t>
            </a:r>
            <a:endParaRPr lang="en-CA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97429" y="1078048"/>
            <a:ext cx="6821534" cy="5468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770913" y="3744686"/>
            <a:ext cx="201385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Hadronic channel, 4-jets</a:t>
            </a:r>
          </a:p>
          <a:p>
            <a:r>
              <a:rPr lang="en-US" dirty="0" err="1" smtClean="0"/>
              <a:t>cC</a:t>
            </a:r>
            <a:r>
              <a:rPr lang="en-US" dirty="0" smtClean="0"/>
              <a:t> mode</a:t>
            </a:r>
            <a:endParaRPr lang="en-CA" dirty="0"/>
          </a:p>
        </p:txBody>
      </p:sp>
      <p:sp>
        <p:nvSpPr>
          <p:cNvPr id="6" name="TextBox 5"/>
          <p:cNvSpPr txBox="1"/>
          <p:nvPr/>
        </p:nvSpPr>
        <p:spPr>
          <a:xfrm>
            <a:off x="1839686" y="1306286"/>
            <a:ext cx="9579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r>
              <a:rPr lang="en-US" dirty="0" smtClean="0"/>
              <a:t>-tag</a:t>
            </a:r>
            <a:endParaRPr lang="en-CA" dirty="0"/>
          </a:p>
        </p:txBody>
      </p:sp>
      <p:sp>
        <p:nvSpPr>
          <p:cNvPr id="7" name="TextBox 6"/>
          <p:cNvSpPr txBox="1"/>
          <p:nvPr/>
        </p:nvSpPr>
        <p:spPr>
          <a:xfrm>
            <a:off x="5486493" y="1306285"/>
            <a:ext cx="9579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r>
              <a:rPr lang="en-US" dirty="0" smtClean="0"/>
              <a:t>-tag</a:t>
            </a:r>
            <a:endParaRPr lang="en-CA" dirty="0"/>
          </a:p>
        </p:txBody>
      </p:sp>
      <p:sp>
        <p:nvSpPr>
          <p:cNvPr id="8" name="TextBox 7"/>
          <p:cNvSpPr txBox="1"/>
          <p:nvPr/>
        </p:nvSpPr>
        <p:spPr>
          <a:xfrm>
            <a:off x="3516086" y="3690258"/>
            <a:ext cx="125185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r>
              <a:rPr lang="en-US" dirty="0" smtClean="0"/>
              <a:t>(b)-tag</a:t>
            </a:r>
            <a:endParaRPr lang="en-CA" dirty="0"/>
          </a:p>
        </p:txBody>
      </p:sp>
      <p:sp>
        <p:nvSpPr>
          <p:cNvPr id="9" name="TextBox 8"/>
          <p:cNvSpPr txBox="1"/>
          <p:nvPr/>
        </p:nvSpPr>
        <p:spPr>
          <a:xfrm>
            <a:off x="6727371" y="1643743"/>
            <a:ext cx="8817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SM</a:t>
            </a:r>
            <a:endParaRPr lang="en-CA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4942115" y="2155372"/>
            <a:ext cx="13280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Higgs bkg.</a:t>
            </a:r>
            <a:endParaRPr lang="en-CA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6760029" y="2667001"/>
            <a:ext cx="8817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signal</a:t>
            </a:r>
            <a:endParaRPr lang="en-CA" sz="1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Selection with Neural Nets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Two neural nets – identical inputs but trained differently</a:t>
            </a:r>
          </a:p>
          <a:p>
            <a:pPr lvl="1"/>
            <a:r>
              <a:rPr lang="en-US" dirty="0" smtClean="0"/>
              <a:t>Inclusive Higgs </a:t>
            </a:r>
            <a:r>
              <a:rPr lang="en-US" dirty="0" err="1" smtClean="0"/>
              <a:t>vs</a:t>
            </a:r>
            <a:r>
              <a:rPr lang="en-US" dirty="0" smtClean="0"/>
              <a:t> SM Background</a:t>
            </a:r>
          </a:p>
          <a:p>
            <a:pPr lvl="1"/>
            <a:r>
              <a:rPr lang="en-US" dirty="0" smtClean="0"/>
              <a:t>Higgs Signal </a:t>
            </a:r>
            <a:r>
              <a:rPr lang="en-US" dirty="0" err="1" smtClean="0"/>
              <a:t>vs</a:t>
            </a:r>
            <a:r>
              <a:rPr lang="en-US" dirty="0" smtClean="0"/>
              <a:t> Higgs background </a:t>
            </a:r>
            <a:r>
              <a:rPr lang="en-US" sz="1400" dirty="0" smtClean="0"/>
              <a:t>(SM </a:t>
            </a:r>
            <a:r>
              <a:rPr lang="en-US" sz="1400" dirty="0" err="1" smtClean="0"/>
              <a:t>bkg</a:t>
            </a:r>
            <a:r>
              <a:rPr lang="en-US" sz="1400" dirty="0" smtClean="0"/>
              <a:t> ignored during training)</a:t>
            </a:r>
            <a:endParaRPr lang="en-CA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1374" y="2746233"/>
            <a:ext cx="7848600" cy="3409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505200" y="3276599"/>
            <a:ext cx="8817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Higgs bkg.</a:t>
            </a:r>
            <a:endParaRPr lang="en-CA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1480457" y="3309257"/>
            <a:ext cx="8817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SM</a:t>
            </a:r>
            <a:endParaRPr lang="en-CA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1861457" y="4713515"/>
            <a:ext cx="8817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signal</a:t>
            </a:r>
            <a:endParaRPr lang="en-CA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3907971" y="6161314"/>
            <a:ext cx="46699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Example: </a:t>
            </a:r>
            <a:r>
              <a:rPr lang="en-US" dirty="0" err="1" smtClean="0"/>
              <a:t>cC</a:t>
            </a:r>
            <a:r>
              <a:rPr lang="en-US" dirty="0" smtClean="0"/>
              <a:t> in neutrino channel</a:t>
            </a:r>
            <a:endParaRPr lang="en-C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Results (SiD @ 250GeV)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85183"/>
            <a:ext cx="9144001" cy="566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447314" y="4506683"/>
            <a:ext cx="55516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3.5%</a:t>
            </a:r>
            <a:endParaRPr lang="en-CA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7630882" y="4550229"/>
            <a:ext cx="1513114" cy="402771"/>
          </a:xfrm>
          <a:prstGeom prst="ellipse">
            <a:avLst/>
          </a:prstGeom>
          <a:noFill/>
          <a:ln w="1905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Significant Backgrounds for Neutrino Channel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Two </a:t>
            </a:r>
            <a:r>
              <a:rPr lang="en-US" dirty="0" err="1" smtClean="0"/>
              <a:t>fermion</a:t>
            </a:r>
            <a:r>
              <a:rPr lang="en-US" dirty="0" smtClean="0"/>
              <a:t> events</a:t>
            </a:r>
          </a:p>
          <a:p>
            <a:r>
              <a:rPr lang="en-US" dirty="0" smtClean="0"/>
              <a:t> </a:t>
            </a:r>
            <a:r>
              <a:rPr lang="en-US" dirty="0" smtClean="0"/>
              <a:t>ZZ </a:t>
            </a:r>
          </a:p>
          <a:p>
            <a:pPr lvl="1"/>
            <a:r>
              <a:rPr lang="en-US" dirty="0" smtClean="0"/>
              <a:t>e</a:t>
            </a:r>
            <a:r>
              <a:rPr lang="en-US" dirty="0" smtClean="0"/>
              <a:t>specially decaying to neutrinos and hadrons</a:t>
            </a:r>
          </a:p>
          <a:p>
            <a:r>
              <a:rPr lang="en-US" dirty="0" smtClean="0"/>
              <a:t> WW </a:t>
            </a:r>
          </a:p>
          <a:p>
            <a:pPr lvl="1"/>
            <a:r>
              <a:rPr lang="en-US" dirty="0" smtClean="0"/>
              <a:t>e</a:t>
            </a:r>
            <a:r>
              <a:rPr lang="en-US" dirty="0" smtClean="0"/>
              <a:t>sp. decaying to neutrino and lepton (undetected) and hadrons</a:t>
            </a:r>
          </a:p>
          <a:p>
            <a:pPr lvl="1"/>
            <a:r>
              <a:rPr lang="en-US" dirty="0" smtClean="0"/>
              <a:t>Fully hadronic WW and ZZ suppressed by cut </a:t>
            </a:r>
            <a:r>
              <a:rPr lang="en-US" dirty="0" smtClean="0"/>
              <a:t>on </a:t>
            </a:r>
            <a:r>
              <a:rPr lang="en-US" dirty="0" smtClean="0"/>
              <a:t>y</a:t>
            </a:r>
            <a:r>
              <a:rPr lang="en-US" baseline="-25000" dirty="0" smtClean="0"/>
              <a:t>min</a:t>
            </a:r>
            <a:r>
              <a:rPr lang="en-US" dirty="0" smtClean="0"/>
              <a:t> 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 ISR was ON, 2-photon background included</a:t>
            </a:r>
            <a:endParaRPr lang="en-US" dirty="0" smtClean="0"/>
          </a:p>
          <a:p>
            <a:pPr lvl="1"/>
            <a:endParaRPr lang="en-US" dirty="0" smtClean="0"/>
          </a:p>
          <a:p>
            <a:endParaRPr lang="en-C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Standard Model Background Sample for SiD LoI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Weighted samples for various channels produced weighted and mixed accordingly to files</a:t>
            </a:r>
          </a:p>
          <a:p>
            <a:pPr lvl="1"/>
            <a:r>
              <a:rPr lang="en-US" dirty="0" smtClean="0"/>
              <a:t>i.e. each file contains a “proper” mix of weighted events.</a:t>
            </a:r>
          </a:p>
          <a:p>
            <a:pPr lvl="1"/>
            <a:r>
              <a:rPr lang="en-US" dirty="0" smtClean="0"/>
              <a:t>a</a:t>
            </a:r>
            <a:r>
              <a:rPr lang="en-US" dirty="0" smtClean="0"/>
              <a:t>bout 7M events for </a:t>
            </a:r>
            <a:r>
              <a:rPr lang="en-US" dirty="0" smtClean="0"/>
              <a:t>√s = </a:t>
            </a:r>
            <a:r>
              <a:rPr lang="en-US" dirty="0" smtClean="0"/>
              <a:t>500GeV</a:t>
            </a:r>
          </a:p>
          <a:p>
            <a:r>
              <a:rPr lang="en-US" dirty="0" smtClean="0"/>
              <a:t> </a:t>
            </a:r>
            <a:r>
              <a:rPr lang="en-US" dirty="0" smtClean="0"/>
              <a:t>Generated events for √s = 250GeV, for example:</a:t>
            </a:r>
            <a:endParaRPr lang="en-CA" dirty="0"/>
          </a:p>
        </p:txBody>
      </p:sp>
      <p:sp>
        <p:nvSpPr>
          <p:cNvPr id="4" name="TextBox 3"/>
          <p:cNvSpPr txBox="1"/>
          <p:nvPr/>
        </p:nvSpPr>
        <p:spPr>
          <a:xfrm>
            <a:off x="489857" y="5333986"/>
            <a:ext cx="805542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CA" sz="1100" u="sng" dirty="0" smtClean="0">
              <a:hlinkClick r:id="rId2"/>
            </a:endParaRPr>
          </a:p>
          <a:p>
            <a:pPr algn="ctr"/>
            <a:r>
              <a:rPr lang="en-CA" sz="1100" dirty="0" smtClean="0">
                <a:hlinkClick r:id="rId2"/>
              </a:rPr>
              <a:t>ftp://ftp-lcd.slac.stanford.edu/ilc2/ILC250/LOI_SM_Sample/stdhep/inv_ab_stdhep_files_LOI_SM_ecm250_80L_30R</a:t>
            </a:r>
            <a:endParaRPr lang="en-CA" sz="11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382483" y="3693899"/>
          <a:ext cx="6096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channel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events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weight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 smtClean="0"/>
                        <a:t>n2e2du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46442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3.571429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 err="1" smtClean="0"/>
                        <a:t>uddu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116787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A" dirty="0" smtClean="0"/>
                        <a:t>3.571429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bb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347388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10</a:t>
                      </a:r>
                      <a:endParaRPr lang="en-CA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4C7013"/>
      </a:dk2>
      <a:lt2>
        <a:srgbClr val="0061B2"/>
      </a:lt2>
      <a:accent1>
        <a:srgbClr val="FEA501"/>
      </a:accent1>
      <a:accent2>
        <a:srgbClr val="C8A058"/>
      </a:accent2>
      <a:accent3>
        <a:srgbClr val="FFFFFF"/>
      </a:accent3>
      <a:accent4>
        <a:srgbClr val="000000"/>
      </a:accent4>
      <a:accent5>
        <a:srgbClr val="FECFAA"/>
      </a:accent5>
      <a:accent6>
        <a:srgbClr val="B5914F"/>
      </a:accent6>
      <a:hlink>
        <a:srgbClr val="C40505"/>
      </a:hlink>
      <a:folHlink>
        <a:srgbClr val="919191"/>
      </a:folHlink>
    </a:clrScheme>
    <a:fontScheme name="Standard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4C7013"/>
        </a:dk2>
        <a:lt2>
          <a:srgbClr val="0061B2"/>
        </a:lt2>
        <a:accent1>
          <a:srgbClr val="FEA501"/>
        </a:accent1>
        <a:accent2>
          <a:srgbClr val="C8A058"/>
        </a:accent2>
        <a:accent3>
          <a:srgbClr val="FFFFFF"/>
        </a:accent3>
        <a:accent4>
          <a:srgbClr val="000000"/>
        </a:accent4>
        <a:accent5>
          <a:srgbClr val="FECFAA"/>
        </a:accent5>
        <a:accent6>
          <a:srgbClr val="B5914F"/>
        </a:accent6>
        <a:hlink>
          <a:srgbClr val="C40505"/>
        </a:hlink>
        <a:folHlink>
          <a:srgbClr val="91919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1815</TotalTime>
  <Words>519</Words>
  <Application>Microsoft Office PowerPoint</Application>
  <PresentationFormat>On-screen Show (4:3)</PresentationFormat>
  <Paragraphs>115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Standarddesign</vt:lpstr>
      <vt:lpstr>H→bB Experience from SiD LoI and MC requests</vt:lpstr>
      <vt:lpstr>Outlook</vt:lpstr>
      <vt:lpstr>Higgs Branching Ratios – SiD LoI</vt:lpstr>
      <vt:lpstr>Higgs Branching Ratios – SiD LoI</vt:lpstr>
      <vt:lpstr>Jet Tagging</vt:lpstr>
      <vt:lpstr>Final Selection with Neural Nets</vt:lpstr>
      <vt:lpstr>Final Results (SiD @ 250GeV)</vt:lpstr>
      <vt:lpstr>Significant Backgrounds for Neutrino Channel</vt:lpstr>
      <vt:lpstr>Standard Model Background Sample for SiD LoI</vt:lpstr>
      <vt:lpstr>Bkg and Signal Samples for h→bB for CLIC CDR</vt:lpstr>
      <vt:lpstr>Background Samples for h→bB for CLIC CDR</vt:lpstr>
      <vt:lpstr>Samples for LCFI Package Optimisation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tomas</dc:creator>
  <dc:description>PresentationLoad.com</dc:description>
  <cp:lastModifiedBy>Tomas</cp:lastModifiedBy>
  <cp:revision>180</cp:revision>
  <dcterms:created xsi:type="dcterms:W3CDTF">2007-11-27T23:54:21Z</dcterms:created>
  <dcterms:modified xsi:type="dcterms:W3CDTF">2010-10-13T12:35:16Z</dcterms:modified>
</cp:coreProperties>
</file>