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407" r:id="rId3"/>
    <p:sldId id="408" r:id="rId4"/>
    <p:sldId id="409" r:id="rId5"/>
    <p:sldId id="410" r:id="rId6"/>
    <p:sldId id="411" r:id="rId7"/>
    <p:sldId id="414" r:id="rId8"/>
    <p:sldId id="40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06" autoAdjust="0"/>
    <p:restoredTop sz="94660"/>
  </p:normalViewPr>
  <p:slideViewPr>
    <p:cSldViewPr>
      <p:cViewPr varScale="1">
        <p:scale>
          <a:sx n="98" d="100"/>
          <a:sy n="98" d="100"/>
        </p:scale>
        <p:origin x="-10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fleiter\JEROME\MANIP\IC%20test%20collection\Nbti%20VAMAS\nb%20ti%20strand%2002Re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fleiter\JEROME\MANIP\IC%20test%20collection\Nbti%20VAMAS\nb%20ti%20strand%2002Re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fleiter\JEROME\MANIP\IC%20test%20collection\Nbti%20VAMAS\nb%20ti%20strand%2002Re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j\jfleiter\Desktop\YBCO%20SuperPower%20e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n.ch\dfs\Users\j\jfleiter\Desktop\YBCO%20SuperPower%20e.xlsx" TargetMode="External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.ch\dfs\Users\j\jfleiter\Desktop\YBCO%20SuperPower%20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title>
      <c:tx>
        <c:rich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 sz="1600" b="1" i="0" baseline="0" dirty="0" err="1"/>
              <a:t>Ic</a:t>
            </a:r>
            <a:r>
              <a:rPr lang="en-US" sz="1600" b="1" i="0" baseline="0" dirty="0"/>
              <a:t> </a:t>
            </a:r>
            <a:r>
              <a:rPr lang="en-US" sz="1600" b="1" i="0" baseline="0" dirty="0" smtClean="0"/>
              <a:t> using  0.</a:t>
            </a:r>
            <a:r>
              <a:rPr lang="el-GR" sz="1600" b="1" i="0" baseline="0" dirty="0"/>
              <a:t>1μ</a:t>
            </a:r>
            <a:r>
              <a:rPr lang="en-US" sz="1600" b="1" i="0" baseline="0" dirty="0"/>
              <a:t>V/cm </a:t>
            </a:r>
            <a:r>
              <a:rPr lang="en-US" sz="1600" b="1" i="0" baseline="0" dirty="0" smtClean="0"/>
              <a:t>criterion (Sample 02R00056A01UX.129</a:t>
            </a:r>
            <a:r>
              <a:rPr lang="en-US" sz="1600" b="1" i="0" baseline="0" dirty="0"/>
              <a:t>) 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3108379971022141"/>
          <c:y val="0.11829215562930669"/>
          <c:w val="0.8148657343757959"/>
          <c:h val="0.7080129859800578"/>
        </c:manualLayout>
      </c:layout>
      <c:scatterChart>
        <c:scatterStyle val="lineMarker"/>
        <c:ser>
          <c:idx val="0"/>
          <c:order val="0"/>
          <c:tx>
            <c:strRef>
              <c:f>UNIGE!$E$4</c:f>
              <c:strCache>
                <c:ptCount val="1"/>
                <c:pt idx="0">
                  <c:v>UNIGE 4.19K 0.1μV/cm</c:v>
                </c:pt>
              </c:strCache>
            </c:strRef>
          </c:tx>
          <c:spPr>
            <a:ln w="3175">
              <a:solidFill>
                <a:srgbClr val="00B050"/>
              </a:solidFill>
            </a:ln>
          </c:spPr>
          <c:marker>
            <c:symbol val="diamond"/>
            <c:size val="3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UNIGE!$C$6:$C$13</c:f>
              <c:numCache>
                <c:formatCode>General</c:formatCode>
                <c:ptCount val="8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</c:numCache>
            </c:numRef>
          </c:xVal>
          <c:yVal>
            <c:numRef>
              <c:f>UNIGE!$E$6:$E$13</c:f>
              <c:numCache>
                <c:formatCode>General</c:formatCode>
                <c:ptCount val="8"/>
                <c:pt idx="0">
                  <c:v>974.7</c:v>
                </c:pt>
                <c:pt idx="1">
                  <c:v>777</c:v>
                </c:pt>
                <c:pt idx="2">
                  <c:v>645.5</c:v>
                </c:pt>
                <c:pt idx="3">
                  <c:v>527.6</c:v>
                </c:pt>
                <c:pt idx="4">
                  <c:v>419.7</c:v>
                </c:pt>
                <c:pt idx="5">
                  <c:v>313.2</c:v>
                </c:pt>
                <c:pt idx="6">
                  <c:v>207.9</c:v>
                </c:pt>
                <c:pt idx="7">
                  <c:v>109.7</c:v>
                </c:pt>
              </c:numCache>
            </c:numRef>
          </c:yVal>
        </c:ser>
        <c:ser>
          <c:idx val="2"/>
          <c:order val="1"/>
          <c:tx>
            <c:v>INFN LASA 4.22K 0.1μV/cm</c:v>
          </c:tx>
          <c:spPr>
            <a:ln w="3175">
              <a:solidFill>
                <a:srgbClr val="FF0000"/>
              </a:solidFill>
              <a:prstDash val="solid"/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'INFN LASA'!$A$15:$A$25</c:f>
              <c:numCache>
                <c:formatCode>0.00</c:formatCode>
                <c:ptCount val="11"/>
                <c:pt idx="0">
                  <c:v>9.0023689999999998</c:v>
                </c:pt>
                <c:pt idx="1">
                  <c:v>9.0023800000000005</c:v>
                </c:pt>
                <c:pt idx="2">
                  <c:v>8.0028769999999998</c:v>
                </c:pt>
                <c:pt idx="3">
                  <c:v>7.0030029999999996</c:v>
                </c:pt>
                <c:pt idx="4">
                  <c:v>6.002434</c:v>
                </c:pt>
                <c:pt idx="5">
                  <c:v>5.0013909999999999</c:v>
                </c:pt>
                <c:pt idx="6">
                  <c:v>4.0020899999999999</c:v>
                </c:pt>
                <c:pt idx="7">
                  <c:v>3.0021049999999998</c:v>
                </c:pt>
                <c:pt idx="8">
                  <c:v>2.0014210000000001</c:v>
                </c:pt>
                <c:pt idx="9">
                  <c:v>1.0005999999999999</c:v>
                </c:pt>
                <c:pt idx="10">
                  <c:v>7.0415630000000005E-4</c:v>
                </c:pt>
              </c:numCache>
            </c:numRef>
          </c:xVal>
          <c:yVal>
            <c:numRef>
              <c:f>'INFN LASA'!$C$15:$C$25</c:f>
              <c:numCache>
                <c:formatCode>0.0</c:formatCode>
                <c:ptCount val="11"/>
                <c:pt idx="0">
                  <c:v>100.26949999999999</c:v>
                </c:pt>
                <c:pt idx="1">
                  <c:v>99.224140000000006</c:v>
                </c:pt>
                <c:pt idx="2">
                  <c:v>197.71539999999999</c:v>
                </c:pt>
                <c:pt idx="3">
                  <c:v>304.21030000000002</c:v>
                </c:pt>
                <c:pt idx="4">
                  <c:v>411.87049999999999</c:v>
                </c:pt>
                <c:pt idx="5">
                  <c:v>520.66459999999995</c:v>
                </c:pt>
                <c:pt idx="6">
                  <c:v>637.52</c:v>
                </c:pt>
                <c:pt idx="7">
                  <c:v>772.76700000000005</c:v>
                </c:pt>
                <c:pt idx="8">
                  <c:v>968.97389999999996</c:v>
                </c:pt>
                <c:pt idx="9">
                  <c:v>1342.7260000000001</c:v>
                </c:pt>
                <c:pt idx="10">
                  <c:v>1801.5609999999999</c:v>
                </c:pt>
              </c:numCache>
            </c:numRef>
          </c:yVal>
        </c:ser>
        <c:ser>
          <c:idx val="1"/>
          <c:order val="2"/>
          <c:tx>
            <c:strRef>
              <c:f>CERN!$O$2</c:f>
              <c:strCache>
                <c:ptCount val="1"/>
                <c:pt idx="0">
                  <c:v>CERN 4.26K 0.1μV/cm</c:v>
                </c:pt>
              </c:strCache>
            </c:strRef>
          </c:tx>
          <c:spPr>
            <a:ln w="3175"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CERN!$N$3:$N$8</c:f>
              <c:numCache>
                <c:formatCode>General</c:formatCode>
                <c:ptCount val="6"/>
                <c:pt idx="0">
                  <c:v>7</c:v>
                </c:pt>
                <c:pt idx="1">
                  <c:v>6</c:v>
                </c:pt>
                <c:pt idx="2">
                  <c:v>5</c:v>
                </c:pt>
                <c:pt idx="3">
                  <c:v>4</c:v>
                </c:pt>
                <c:pt idx="4">
                  <c:v>3</c:v>
                </c:pt>
                <c:pt idx="5">
                  <c:v>2</c:v>
                </c:pt>
              </c:numCache>
            </c:numRef>
          </c:xVal>
          <c:yVal>
            <c:numRef>
              <c:f>CERN!$O$3:$O$8</c:f>
              <c:numCache>
                <c:formatCode>General</c:formatCode>
                <c:ptCount val="6"/>
                <c:pt idx="0">
                  <c:v>303.3</c:v>
                </c:pt>
                <c:pt idx="1">
                  <c:v>404</c:v>
                </c:pt>
                <c:pt idx="2">
                  <c:v>515</c:v>
                </c:pt>
                <c:pt idx="3">
                  <c:v>627</c:v>
                </c:pt>
                <c:pt idx="4">
                  <c:v>762</c:v>
                </c:pt>
                <c:pt idx="5">
                  <c:v>959</c:v>
                </c:pt>
              </c:numCache>
            </c:numRef>
          </c:yVal>
        </c:ser>
        <c:axId val="50672384"/>
        <c:axId val="51782400"/>
      </c:scatterChart>
      <c:valAx>
        <c:axId val="506723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b="1" i="0" baseline="0"/>
                  <a:t>B (T)</a:t>
                </a:r>
                <a:endParaRPr lang="en-GB" sz="1400"/>
              </a:p>
            </c:rich>
          </c:tx>
          <c:layout/>
        </c:title>
        <c:numFmt formatCode="General" sourceLinked="1"/>
        <c:maj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51782400"/>
        <c:crosses val="autoZero"/>
        <c:crossBetween val="midCat"/>
      </c:valAx>
      <c:valAx>
        <c:axId val="51782400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b="1" i="0" baseline="0"/>
                  <a:t>Ic (A)</a:t>
                </a:r>
                <a:endParaRPr lang="en-GB" sz="1400"/>
              </a:p>
            </c:rich>
          </c:tx>
          <c:layout/>
        </c:title>
        <c:numFmt formatCode="General" sourceLinked="1"/>
        <c:maj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50672384"/>
        <c:crosses val="autoZero"/>
        <c:crossBetween val="midCat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63802469135802486"/>
          <c:y val="0.1433915388675589"/>
          <c:w val="0.30191651969429767"/>
          <c:h val="0.15933276935424395"/>
        </c:manualLayout>
      </c:layout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autoTitleDeleted val="1"/>
    <c:plotArea>
      <c:layout>
        <c:manualLayout>
          <c:layoutTarget val="inner"/>
          <c:xMode val="edge"/>
          <c:yMode val="edge"/>
          <c:x val="0.1582501193032689"/>
          <c:y val="3.8150836614173227E-2"/>
          <c:w val="0.79598276067764262"/>
          <c:h val="0.71829806430446197"/>
        </c:manualLayout>
      </c:layout>
      <c:scatterChart>
        <c:scatterStyle val="lineMarker"/>
        <c:ser>
          <c:idx val="2"/>
          <c:order val="0"/>
          <c:tx>
            <c:v>UNIGE</c:v>
          </c:tx>
          <c:spPr>
            <a:ln w="3175">
              <a:solidFill>
                <a:srgbClr val="00B050"/>
              </a:solidFill>
            </a:ln>
          </c:spPr>
          <c:marker>
            <c:symbol val="diamond"/>
            <c:size val="3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UNIGE!$C$6:$C$13</c:f>
              <c:numCache>
                <c:formatCode>General</c:formatCode>
                <c:ptCount val="8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</c:numCache>
            </c:numRef>
          </c:xVal>
          <c:yVal>
            <c:numRef>
              <c:f>UNIGE!$J$6:$J$13</c:f>
              <c:numCache>
                <c:formatCode>General</c:formatCode>
                <c:ptCount val="8"/>
                <c:pt idx="0">
                  <c:v>47.9</c:v>
                </c:pt>
                <c:pt idx="1">
                  <c:v>42.9</c:v>
                </c:pt>
                <c:pt idx="2">
                  <c:v>43.7</c:v>
                </c:pt>
                <c:pt idx="3">
                  <c:v>43.8</c:v>
                </c:pt>
                <c:pt idx="4">
                  <c:v>44.3</c:v>
                </c:pt>
                <c:pt idx="5">
                  <c:v>34.9</c:v>
                </c:pt>
                <c:pt idx="6">
                  <c:v>27.2</c:v>
                </c:pt>
                <c:pt idx="7">
                  <c:v>18.5</c:v>
                </c:pt>
              </c:numCache>
            </c:numRef>
          </c:yVal>
        </c:ser>
        <c:ser>
          <c:idx val="3"/>
          <c:order val="1"/>
          <c:tx>
            <c:v>INFN</c:v>
          </c:tx>
          <c:spPr>
            <a:ln w="3175">
              <a:solidFill>
                <a:srgbClr val="FF0000"/>
              </a:solidFill>
              <a:prstDash val="solid"/>
            </a:ln>
          </c:spPr>
          <c:marker>
            <c:symbol val="triangle"/>
            <c:size val="3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'INFN LASA'!$A$15:$A$25</c:f>
              <c:numCache>
                <c:formatCode>0.00</c:formatCode>
                <c:ptCount val="11"/>
                <c:pt idx="0">
                  <c:v>9.0023689999999998</c:v>
                </c:pt>
                <c:pt idx="1">
                  <c:v>9.0023800000000005</c:v>
                </c:pt>
                <c:pt idx="2">
                  <c:v>8.0028770000000016</c:v>
                </c:pt>
                <c:pt idx="3">
                  <c:v>7.0030029999999996</c:v>
                </c:pt>
                <c:pt idx="4">
                  <c:v>6.0024339999999965</c:v>
                </c:pt>
                <c:pt idx="5">
                  <c:v>5.0013909999999999</c:v>
                </c:pt>
                <c:pt idx="6">
                  <c:v>4.0020899999999955</c:v>
                </c:pt>
                <c:pt idx="7">
                  <c:v>3.0021049999999998</c:v>
                </c:pt>
                <c:pt idx="8">
                  <c:v>2.0014210000000001</c:v>
                </c:pt>
                <c:pt idx="9">
                  <c:v>1.0005999999999982</c:v>
                </c:pt>
                <c:pt idx="10">
                  <c:v>7.0415630000000211E-4</c:v>
                </c:pt>
              </c:numCache>
            </c:numRef>
          </c:xVal>
          <c:yVal>
            <c:numRef>
              <c:f>'INFN LASA'!$B$15:$B$25</c:f>
              <c:numCache>
                <c:formatCode>0.0</c:formatCode>
                <c:ptCount val="11"/>
                <c:pt idx="0">
                  <c:v>17.77158</c:v>
                </c:pt>
                <c:pt idx="1">
                  <c:v>17.406519999999961</c:v>
                </c:pt>
                <c:pt idx="2">
                  <c:v>25.27666</c:v>
                </c:pt>
                <c:pt idx="3">
                  <c:v>33.344879999999975</c:v>
                </c:pt>
                <c:pt idx="4">
                  <c:v>39.871609999999997</c:v>
                </c:pt>
                <c:pt idx="5">
                  <c:v>41.171900000000001</c:v>
                </c:pt>
                <c:pt idx="6">
                  <c:v>47.006570000000011</c:v>
                </c:pt>
                <c:pt idx="7">
                  <c:v>44.308350000000011</c:v>
                </c:pt>
                <c:pt idx="8">
                  <c:v>42.543960000000006</c:v>
                </c:pt>
                <c:pt idx="9">
                  <c:v>44.490490000000001</c:v>
                </c:pt>
                <c:pt idx="10">
                  <c:v>72.440780000000004</c:v>
                </c:pt>
              </c:numCache>
            </c:numRef>
          </c:yVal>
        </c:ser>
        <c:ser>
          <c:idx val="1"/>
          <c:order val="2"/>
          <c:tx>
            <c:v>CERN</c:v>
          </c:tx>
          <c:spPr>
            <a:ln w="3175"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CERN!$N$3:$N$8</c:f>
              <c:numCache>
                <c:formatCode>General</c:formatCode>
                <c:ptCount val="6"/>
                <c:pt idx="0">
                  <c:v>7</c:v>
                </c:pt>
                <c:pt idx="1">
                  <c:v>6</c:v>
                </c:pt>
                <c:pt idx="2">
                  <c:v>5</c:v>
                </c:pt>
                <c:pt idx="3">
                  <c:v>4</c:v>
                </c:pt>
                <c:pt idx="4">
                  <c:v>3</c:v>
                </c:pt>
                <c:pt idx="5">
                  <c:v>2</c:v>
                </c:pt>
              </c:numCache>
            </c:numRef>
          </c:xVal>
          <c:yVal>
            <c:numRef>
              <c:f>CERN!$Q$3:$Q$8</c:f>
              <c:numCache>
                <c:formatCode>General</c:formatCode>
                <c:ptCount val="6"/>
                <c:pt idx="0">
                  <c:v>34</c:v>
                </c:pt>
                <c:pt idx="1">
                  <c:v>41</c:v>
                </c:pt>
                <c:pt idx="2">
                  <c:v>44</c:v>
                </c:pt>
                <c:pt idx="3">
                  <c:v>44</c:v>
                </c:pt>
                <c:pt idx="4">
                  <c:v>45</c:v>
                </c:pt>
                <c:pt idx="5">
                  <c:v>45</c:v>
                </c:pt>
              </c:numCache>
            </c:numRef>
          </c:yVal>
        </c:ser>
        <c:axId val="123640064"/>
        <c:axId val="124183296"/>
      </c:scatterChart>
      <c:valAx>
        <c:axId val="12364006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1200" b="1" i="0" baseline="0"/>
                  <a:t>B (T)</a:t>
                </a:r>
                <a:endParaRPr lang="en-GB" sz="1200"/>
              </a:p>
            </c:rich>
          </c:tx>
          <c:layout/>
        </c:title>
        <c:numFmt formatCode="General" sourceLinked="1"/>
        <c:maj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24183296"/>
        <c:crosses val="autoZero"/>
        <c:crossBetween val="midCat"/>
      </c:valAx>
      <c:valAx>
        <c:axId val="124183296"/>
        <c:scaling>
          <c:orientation val="minMax"/>
        </c:scaling>
        <c:axPos val="l"/>
        <c:majorGridlines>
          <c:spPr>
            <a:ln>
              <a:solidFill>
                <a:sysClr val="windowText" lastClr="000000">
                  <a:alpha val="0"/>
                </a:sys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1200" b="1" i="0" baseline="0" dirty="0" smtClean="0"/>
                  <a:t>n-value</a:t>
                </a:r>
                <a:endParaRPr lang="en-GB" sz="1200" b="0" i="0" baseline="0" dirty="0"/>
              </a:p>
            </c:rich>
          </c:tx>
          <c:layout/>
        </c:title>
        <c:numFmt formatCode="General" sourceLinked="1"/>
        <c:maj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23640064"/>
        <c:crosses val="autoZero"/>
        <c:crossBetween val="midCat"/>
      </c:valAx>
      <c:spPr>
        <a:noFill/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68016046289668353"/>
          <c:y val="0.21415805446194225"/>
          <c:w val="0.25175640775797231"/>
          <c:h val="0.22146694553805774"/>
        </c:manualLayout>
      </c:layout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title>
      <c:tx>
        <c:rich>
          <a:bodyPr/>
          <a:lstStyle/>
          <a:p>
            <a:pPr>
              <a:defRPr sz="1600"/>
            </a:pPr>
            <a:r>
              <a:rPr lang="en-US" sz="1600" b="1" i="0" u="none" strike="noStrike" baseline="0" dirty="0" err="1" smtClean="0"/>
              <a:t>Ic</a:t>
            </a:r>
            <a:r>
              <a:rPr lang="en-US" sz="1600" b="1" i="0" u="none" strike="noStrike" baseline="0" dirty="0" smtClean="0"/>
              <a:t>  using </a:t>
            </a:r>
            <a:r>
              <a:rPr lang="el-GR" sz="1600" b="1" i="0" u="none" strike="noStrike" baseline="0" dirty="0" smtClean="0"/>
              <a:t>1μ</a:t>
            </a:r>
            <a:r>
              <a:rPr lang="en-US" sz="1600" b="1" i="0" u="none" strike="noStrike" baseline="0" dirty="0" smtClean="0"/>
              <a:t>V/cm criterion (Sample 02R00056A01UX.129)</a:t>
            </a:r>
            <a:endParaRPr lang="en-GB" sz="1600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12594455380577427"/>
          <c:y val="0.12625601487314086"/>
          <c:w val="0.78912664041994751"/>
          <c:h val="0.73187500000000005"/>
        </c:manualLayout>
      </c:layout>
      <c:scatterChart>
        <c:scatterStyle val="lineMarker"/>
        <c:ser>
          <c:idx val="0"/>
          <c:order val="0"/>
          <c:tx>
            <c:strRef>
              <c:f>UNIGE!$F$4</c:f>
              <c:strCache>
                <c:ptCount val="1"/>
                <c:pt idx="0">
                  <c:v>UNIGE 4.19K 1μV/cm</c:v>
                </c:pt>
              </c:strCache>
            </c:strRef>
          </c:tx>
          <c:spPr>
            <a:ln w="3175">
              <a:solidFill>
                <a:srgbClr val="00B050"/>
              </a:solidFill>
            </a:ln>
          </c:spPr>
          <c:marker>
            <c:symbol val="diamond"/>
            <c:size val="3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UNIGE!$C$6:$C$13</c:f>
              <c:numCache>
                <c:formatCode>General</c:formatCode>
                <c:ptCount val="8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</c:numCache>
            </c:numRef>
          </c:xVal>
          <c:yVal>
            <c:numRef>
              <c:f>UNIGE!$F$6:$F$13</c:f>
              <c:numCache>
                <c:formatCode>General</c:formatCode>
                <c:ptCount val="8"/>
                <c:pt idx="0">
                  <c:v>1016.3</c:v>
                </c:pt>
                <c:pt idx="1">
                  <c:v>820.1</c:v>
                </c:pt>
                <c:pt idx="2">
                  <c:v>677.7</c:v>
                </c:pt>
                <c:pt idx="3">
                  <c:v>556.79999999999995</c:v>
                </c:pt>
                <c:pt idx="4">
                  <c:v>444.5</c:v>
                </c:pt>
                <c:pt idx="5">
                  <c:v>334.5</c:v>
                </c:pt>
                <c:pt idx="6">
                  <c:v>226.3</c:v>
                </c:pt>
                <c:pt idx="7">
                  <c:v>124.3</c:v>
                </c:pt>
              </c:numCache>
            </c:numRef>
          </c:yVal>
        </c:ser>
        <c:ser>
          <c:idx val="3"/>
          <c:order val="1"/>
          <c:tx>
            <c:v>INFN LASA 4.2K 1μV/cm</c:v>
          </c:tx>
          <c:spPr>
            <a:ln w="3175">
              <a:solidFill>
                <a:srgbClr val="FF0000"/>
              </a:solidFill>
              <a:prstDash val="solid"/>
            </a:ln>
          </c:spPr>
          <c:marker>
            <c:symbol val="triangle"/>
            <c:size val="2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'INFN LASA'!$A$15:$A$25</c:f>
              <c:numCache>
                <c:formatCode>0.00</c:formatCode>
                <c:ptCount val="11"/>
                <c:pt idx="0">
                  <c:v>9.0023689999999998</c:v>
                </c:pt>
                <c:pt idx="1">
                  <c:v>9.0023800000000005</c:v>
                </c:pt>
                <c:pt idx="2">
                  <c:v>8.0028769999999998</c:v>
                </c:pt>
                <c:pt idx="3">
                  <c:v>7.0030029999999996</c:v>
                </c:pt>
                <c:pt idx="4">
                  <c:v>6.002434</c:v>
                </c:pt>
                <c:pt idx="5">
                  <c:v>5.0013909999999999</c:v>
                </c:pt>
                <c:pt idx="6">
                  <c:v>4.0020899999999999</c:v>
                </c:pt>
                <c:pt idx="7">
                  <c:v>3.0021049999999998</c:v>
                </c:pt>
                <c:pt idx="8">
                  <c:v>2.0014210000000001</c:v>
                </c:pt>
                <c:pt idx="9">
                  <c:v>1.0005999999999999</c:v>
                </c:pt>
                <c:pt idx="10">
                  <c:v>7.0415630000000005E-4</c:v>
                </c:pt>
              </c:numCache>
            </c:numRef>
          </c:xVal>
          <c:yVal>
            <c:numRef>
              <c:f>'INFN LASA'!$D$15:$D$25</c:f>
              <c:numCache>
                <c:formatCode>0.0</c:formatCode>
                <c:ptCount val="11"/>
                <c:pt idx="0">
                  <c:v>114.14019999999999</c:v>
                </c:pt>
                <c:pt idx="1">
                  <c:v>113.25749999999999</c:v>
                </c:pt>
                <c:pt idx="2">
                  <c:v>216.57220000000001</c:v>
                </c:pt>
                <c:pt idx="3">
                  <c:v>325.95940000000002</c:v>
                </c:pt>
                <c:pt idx="4">
                  <c:v>436.35629999999998</c:v>
                </c:pt>
                <c:pt idx="5">
                  <c:v>550.61300000000006</c:v>
                </c:pt>
                <c:pt idx="6">
                  <c:v>669.52599999999995</c:v>
                </c:pt>
                <c:pt idx="7">
                  <c:v>813.98739999999998</c:v>
                </c:pt>
                <c:pt idx="8">
                  <c:v>1022.862</c:v>
                </c:pt>
                <c:pt idx="9">
                  <c:v>1414.048</c:v>
                </c:pt>
                <c:pt idx="10">
                  <c:v>1859.7449999999999</c:v>
                </c:pt>
              </c:numCache>
            </c:numRef>
          </c:yVal>
        </c:ser>
        <c:ser>
          <c:idx val="1"/>
          <c:order val="2"/>
          <c:tx>
            <c:strRef>
              <c:f>CERN!$P$2</c:f>
              <c:strCache>
                <c:ptCount val="1"/>
                <c:pt idx="0">
                  <c:v>CERN 4.26K 1μV/cm</c:v>
                </c:pt>
              </c:strCache>
            </c:strRef>
          </c:tx>
          <c:spPr>
            <a:ln w="3175">
              <a:solidFill>
                <a:schemeClr val="tx1"/>
              </a:solidFill>
            </a:ln>
          </c:spPr>
          <c:marker>
            <c:spPr>
              <a:solidFill>
                <a:sysClr val="windowText" lastClr="00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CERN!$N$3:$N$8</c:f>
              <c:numCache>
                <c:formatCode>General</c:formatCode>
                <c:ptCount val="6"/>
                <c:pt idx="0">
                  <c:v>7</c:v>
                </c:pt>
                <c:pt idx="1">
                  <c:v>6</c:v>
                </c:pt>
                <c:pt idx="2">
                  <c:v>5</c:v>
                </c:pt>
                <c:pt idx="3">
                  <c:v>4</c:v>
                </c:pt>
                <c:pt idx="4">
                  <c:v>3</c:v>
                </c:pt>
                <c:pt idx="5">
                  <c:v>2</c:v>
                </c:pt>
              </c:numCache>
            </c:numRef>
          </c:xVal>
          <c:yVal>
            <c:numRef>
              <c:f>CERN!$P$3:$P$8</c:f>
              <c:numCache>
                <c:formatCode>General</c:formatCode>
                <c:ptCount val="6"/>
                <c:pt idx="0">
                  <c:v>323</c:v>
                </c:pt>
                <c:pt idx="1">
                  <c:v>432</c:v>
                </c:pt>
                <c:pt idx="2">
                  <c:v>542</c:v>
                </c:pt>
                <c:pt idx="3">
                  <c:v>660</c:v>
                </c:pt>
                <c:pt idx="4">
                  <c:v>802</c:v>
                </c:pt>
                <c:pt idx="5">
                  <c:v>1009</c:v>
                </c:pt>
              </c:numCache>
            </c:numRef>
          </c:yVal>
        </c:ser>
        <c:axId val="111744896"/>
        <c:axId val="111911680"/>
      </c:scatterChart>
      <c:valAx>
        <c:axId val="1117448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b="1" i="0" baseline="0"/>
                  <a:t>B (T)</a:t>
                </a:r>
                <a:endParaRPr lang="en-GB" sz="1400"/>
              </a:p>
            </c:rich>
          </c:tx>
          <c:layout/>
        </c:title>
        <c:numFmt formatCode="General" sourceLinked="1"/>
        <c:maj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11911680"/>
        <c:crosses val="autoZero"/>
        <c:crossBetween val="midCat"/>
      </c:valAx>
      <c:valAx>
        <c:axId val="111911680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b="1" i="0" baseline="0"/>
                  <a:t>Ic (A)</a:t>
                </a:r>
                <a:endParaRPr lang="en-GB" sz="1400" b="0" i="0" baseline="0"/>
              </a:p>
            </c:rich>
          </c:tx>
          <c:layout>
            <c:manualLayout>
              <c:xMode val="edge"/>
              <c:yMode val="edge"/>
              <c:x val="8.0670801105614063E-3"/>
              <c:y val="0.49642856626392801"/>
            </c:manualLayout>
          </c:layout>
        </c:title>
        <c:numFmt formatCode="General" sourceLinked="1"/>
        <c:maj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11744896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8513287401574809"/>
          <c:y val="0.14744531933508312"/>
          <c:w val="0.30476771653543305"/>
          <c:h val="0.2079440069991251"/>
        </c:manualLayout>
      </c:layout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title>
      <c:tx>
        <c:rich>
          <a:bodyPr/>
          <a:lstStyle/>
          <a:p>
            <a:pPr>
              <a:defRPr sz="1800"/>
            </a:pPr>
            <a:r>
              <a:rPr lang="en-GB" sz="1800" dirty="0" err="1"/>
              <a:t>Ic</a:t>
            </a:r>
            <a:r>
              <a:rPr lang="en-GB" sz="1800" dirty="0"/>
              <a:t> </a:t>
            </a:r>
            <a:r>
              <a:rPr lang="en-GB" sz="1800" dirty="0" smtClean="0"/>
              <a:t>data using 1</a:t>
            </a:r>
            <a:r>
              <a:rPr lang="el-GR" sz="1800" b="1" i="0" u="none" strike="noStrike" baseline="0" dirty="0" smtClean="0"/>
              <a:t>μ</a:t>
            </a:r>
            <a:r>
              <a:rPr lang="en-GB" sz="1800" dirty="0" smtClean="0"/>
              <a:t>V/cm criterion</a:t>
            </a:r>
            <a:r>
              <a:rPr lang="en-GB" sz="1800" baseline="0" dirty="0" smtClean="0"/>
              <a:t> </a:t>
            </a:r>
            <a:r>
              <a:rPr lang="en-GB" sz="1800" dirty="0" smtClean="0"/>
              <a:t>compared </a:t>
            </a:r>
            <a:r>
              <a:rPr lang="en-GB" sz="1800" dirty="0"/>
              <a:t>to a </a:t>
            </a:r>
            <a:r>
              <a:rPr lang="en-GB" sz="1800" dirty="0" smtClean="0"/>
              <a:t>fit (</a:t>
            </a:r>
            <a:r>
              <a:rPr lang="en-GB" sz="1800" b="1" i="0" u="none" strike="noStrike" baseline="0" dirty="0" smtClean="0"/>
              <a:t>Spool SP-20100108-1 sample01) </a:t>
            </a:r>
            <a:endParaRPr lang="en-GB" sz="1800" dirty="0"/>
          </a:p>
        </c:rich>
      </c:tx>
      <c:layout>
        <c:manualLayout>
          <c:xMode val="edge"/>
          <c:yMode val="edge"/>
          <c:x val="0.12243967997976155"/>
          <c:y val="2.3914041994750657E-2"/>
        </c:manualLayout>
      </c:layout>
    </c:title>
    <c:plotArea>
      <c:layout>
        <c:manualLayout>
          <c:layoutTarget val="inner"/>
          <c:xMode val="edge"/>
          <c:yMode val="edge"/>
          <c:x val="0.12014925845112734"/>
          <c:y val="0.18587844488188976"/>
          <c:w val="0.81995889068083361"/>
          <c:h val="0.69432469378827644"/>
        </c:manualLayout>
      </c:layout>
      <c:scatterChart>
        <c:scatterStyle val="lineMarker"/>
        <c:ser>
          <c:idx val="0"/>
          <c:order val="0"/>
          <c:tx>
            <c:strRef>
              <c:f>Sheet3!$B$2</c:f>
              <c:strCache>
                <c:ptCount val="1"/>
                <c:pt idx="0">
                  <c:v>LASA 4.25K 1μV/cm</c:v>
                </c:pt>
              </c:strCache>
            </c:strRef>
          </c:tx>
          <c:spPr>
            <a:ln>
              <a:noFill/>
            </a:ln>
          </c:spPr>
          <c:marker>
            <c:symbol val="diamond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Sheet3!$E$4:$E$12</c:f>
              <c:numCache>
                <c:formatCode>0.0</c:formatCode>
                <c:ptCount val="9"/>
                <c:pt idx="0">
                  <c:v>6.2169229999999996E-4</c:v>
                </c:pt>
                <c:pt idx="1">
                  <c:v>1.000572</c:v>
                </c:pt>
                <c:pt idx="2">
                  <c:v>2.001385</c:v>
                </c:pt>
                <c:pt idx="3">
                  <c:v>4.0021129999999996</c:v>
                </c:pt>
                <c:pt idx="4">
                  <c:v>6.0026169999999999</c:v>
                </c:pt>
                <c:pt idx="5">
                  <c:v>8.0029699999999995</c:v>
                </c:pt>
                <c:pt idx="6">
                  <c:v>10.001899999999999</c:v>
                </c:pt>
                <c:pt idx="7">
                  <c:v>12.001670000000001</c:v>
                </c:pt>
                <c:pt idx="8">
                  <c:v>13.001099999999999</c:v>
                </c:pt>
              </c:numCache>
            </c:numRef>
          </c:xVal>
          <c:yVal>
            <c:numRef>
              <c:f>Sheet3!$H$4:$H$12</c:f>
              <c:numCache>
                <c:formatCode>0.0</c:formatCode>
                <c:ptCount val="9"/>
                <c:pt idx="0">
                  <c:v>1436.672</c:v>
                </c:pt>
                <c:pt idx="1">
                  <c:v>1398.596</c:v>
                </c:pt>
                <c:pt idx="2">
                  <c:v>1342.943</c:v>
                </c:pt>
                <c:pt idx="3">
                  <c:v>1268.9280000000001</c:v>
                </c:pt>
                <c:pt idx="4">
                  <c:v>1219.365</c:v>
                </c:pt>
                <c:pt idx="5">
                  <c:v>1177.864</c:v>
                </c:pt>
                <c:pt idx="6">
                  <c:v>1138.252</c:v>
                </c:pt>
                <c:pt idx="7">
                  <c:v>1101.2660000000001</c:v>
                </c:pt>
                <c:pt idx="8">
                  <c:v>1083.6980000000001</c:v>
                </c:pt>
              </c:numCache>
            </c:numRef>
          </c:yVal>
        </c:ser>
        <c:ser>
          <c:idx val="2"/>
          <c:order val="1"/>
          <c:tx>
            <c:strRef>
              <c:f>Sheet3!$A$2</c:f>
              <c:strCache>
                <c:ptCount val="1"/>
                <c:pt idx="0">
                  <c:v> UNIGE 4.19K 1μV/cm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Sheet3!$E$13:$E$17</c:f>
              <c:numCache>
                <c:formatCode>General</c:formatCode>
                <c:ptCount val="5"/>
                <c:pt idx="0">
                  <c:v>17</c:v>
                </c:pt>
                <c:pt idx="1">
                  <c:v>17.5</c:v>
                </c:pt>
                <c:pt idx="2">
                  <c:v>18</c:v>
                </c:pt>
                <c:pt idx="3">
                  <c:v>18.5</c:v>
                </c:pt>
                <c:pt idx="4">
                  <c:v>19</c:v>
                </c:pt>
              </c:numCache>
            </c:numRef>
          </c:xVal>
          <c:yVal>
            <c:numRef>
              <c:f>Sheet3!$H$13:$H$17</c:f>
              <c:numCache>
                <c:formatCode>General</c:formatCode>
                <c:ptCount val="5"/>
                <c:pt idx="0">
                  <c:v>995.8</c:v>
                </c:pt>
                <c:pt idx="1">
                  <c:v>988.5</c:v>
                </c:pt>
                <c:pt idx="2">
                  <c:v>980.5</c:v>
                </c:pt>
                <c:pt idx="3">
                  <c:v>971.1</c:v>
                </c:pt>
                <c:pt idx="4">
                  <c:v>959.6</c:v>
                </c:pt>
              </c:numCache>
            </c:numRef>
          </c:yVal>
        </c:ser>
        <c:ser>
          <c:idx val="1"/>
          <c:order val="2"/>
          <c:tx>
            <c:strRef>
              <c:f>Sheet3!$B$1</c:f>
              <c:strCache>
                <c:ptCount val="1"/>
                <c:pt idx="0">
                  <c:v>Fit </c:v>
                </c:pt>
              </c:strCache>
            </c:strRef>
          </c:tx>
          <c:spPr>
            <a:ln w="317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Sheet3!$B$4:$B$59</c:f>
              <c:numCache>
                <c:formatCode>General</c:formatCode>
                <c:ptCount val="56"/>
                <c:pt idx="0">
                  <c:v>0.1</c:v>
                </c:pt>
                <c:pt idx="1">
                  <c:v>0.5</c:v>
                </c:pt>
                <c:pt idx="2">
                  <c:v>0.9</c:v>
                </c:pt>
                <c:pt idx="3">
                  <c:v>1.3</c:v>
                </c:pt>
                <c:pt idx="4">
                  <c:v>1.7</c:v>
                </c:pt>
                <c:pt idx="5">
                  <c:v>2.1</c:v>
                </c:pt>
                <c:pt idx="6">
                  <c:v>2.5</c:v>
                </c:pt>
                <c:pt idx="7">
                  <c:v>2.9</c:v>
                </c:pt>
                <c:pt idx="8">
                  <c:v>3.3</c:v>
                </c:pt>
                <c:pt idx="9">
                  <c:v>3.7</c:v>
                </c:pt>
                <c:pt idx="10">
                  <c:v>4.0999999999999996</c:v>
                </c:pt>
                <c:pt idx="11">
                  <c:v>4.5</c:v>
                </c:pt>
                <c:pt idx="12">
                  <c:v>4.9000000000000004</c:v>
                </c:pt>
                <c:pt idx="13">
                  <c:v>5.3</c:v>
                </c:pt>
                <c:pt idx="14">
                  <c:v>5.7</c:v>
                </c:pt>
                <c:pt idx="15">
                  <c:v>6.1</c:v>
                </c:pt>
                <c:pt idx="16">
                  <c:v>6.5</c:v>
                </c:pt>
                <c:pt idx="17">
                  <c:v>6.9</c:v>
                </c:pt>
                <c:pt idx="18">
                  <c:v>7.3</c:v>
                </c:pt>
                <c:pt idx="19">
                  <c:v>7.7</c:v>
                </c:pt>
                <c:pt idx="20">
                  <c:v>8.1</c:v>
                </c:pt>
                <c:pt idx="21">
                  <c:v>8.5</c:v>
                </c:pt>
                <c:pt idx="22">
                  <c:v>8.9</c:v>
                </c:pt>
                <c:pt idx="23">
                  <c:v>9.3000000000000007</c:v>
                </c:pt>
                <c:pt idx="24">
                  <c:v>9.6999999999999993</c:v>
                </c:pt>
                <c:pt idx="25">
                  <c:v>10.1</c:v>
                </c:pt>
                <c:pt idx="26">
                  <c:v>10.5</c:v>
                </c:pt>
                <c:pt idx="27">
                  <c:v>10.9</c:v>
                </c:pt>
                <c:pt idx="28">
                  <c:v>11.3</c:v>
                </c:pt>
                <c:pt idx="29">
                  <c:v>11.7</c:v>
                </c:pt>
                <c:pt idx="30">
                  <c:v>12.1</c:v>
                </c:pt>
                <c:pt idx="31">
                  <c:v>12.5</c:v>
                </c:pt>
                <c:pt idx="32">
                  <c:v>12.9</c:v>
                </c:pt>
                <c:pt idx="33">
                  <c:v>13.3</c:v>
                </c:pt>
                <c:pt idx="34">
                  <c:v>13.7</c:v>
                </c:pt>
                <c:pt idx="35">
                  <c:v>14.1</c:v>
                </c:pt>
                <c:pt idx="36">
                  <c:v>14.5</c:v>
                </c:pt>
                <c:pt idx="37">
                  <c:v>14.9</c:v>
                </c:pt>
                <c:pt idx="38">
                  <c:v>15.3</c:v>
                </c:pt>
                <c:pt idx="39">
                  <c:v>15.7</c:v>
                </c:pt>
                <c:pt idx="40">
                  <c:v>16.100000000000001</c:v>
                </c:pt>
                <c:pt idx="41">
                  <c:v>16.5</c:v>
                </c:pt>
                <c:pt idx="42">
                  <c:v>16.899999999999999</c:v>
                </c:pt>
                <c:pt idx="43">
                  <c:v>17.3</c:v>
                </c:pt>
                <c:pt idx="44">
                  <c:v>17.7</c:v>
                </c:pt>
                <c:pt idx="45">
                  <c:v>18.100000000000001</c:v>
                </c:pt>
                <c:pt idx="46">
                  <c:v>18.5</c:v>
                </c:pt>
                <c:pt idx="47">
                  <c:v>18.899999999999999</c:v>
                </c:pt>
                <c:pt idx="48">
                  <c:v>19.3</c:v>
                </c:pt>
                <c:pt idx="49">
                  <c:v>20</c:v>
                </c:pt>
                <c:pt idx="50">
                  <c:v>22</c:v>
                </c:pt>
                <c:pt idx="51">
                  <c:v>24</c:v>
                </c:pt>
                <c:pt idx="52">
                  <c:v>26</c:v>
                </c:pt>
                <c:pt idx="53">
                  <c:v>28</c:v>
                </c:pt>
                <c:pt idx="54">
                  <c:v>30</c:v>
                </c:pt>
                <c:pt idx="55">
                  <c:v>32</c:v>
                </c:pt>
              </c:numCache>
            </c:numRef>
          </c:xVal>
          <c:yVal>
            <c:numRef>
              <c:f>Sheet3!$D$4:$D$59</c:f>
              <c:numCache>
                <c:formatCode>0.0</c:formatCode>
                <c:ptCount val="56"/>
                <c:pt idx="0">
                  <c:v>1512.1317531297332</c:v>
                </c:pt>
                <c:pt idx="1">
                  <c:v>1432.6634627081214</c:v>
                </c:pt>
                <c:pt idx="2">
                  <c:v>1399.5950570811312</c:v>
                </c:pt>
                <c:pt idx="3">
                  <c:v>1376.3188696341779</c:v>
                </c:pt>
                <c:pt idx="4">
                  <c:v>1357.4461587868623</c:v>
                </c:pt>
                <c:pt idx="5">
                  <c:v>1341.093642482828</c:v>
                </c:pt>
                <c:pt idx="6">
                  <c:v>1326.3797052298794</c:v>
                </c:pt>
                <c:pt idx="7">
                  <c:v>1312.8200791360414</c:v>
                </c:pt>
                <c:pt idx="8">
                  <c:v>1300.1199700734608</c:v>
                </c:pt>
                <c:pt idx="9">
                  <c:v>1288.0865031555988</c:v>
                </c:pt>
                <c:pt idx="10">
                  <c:v>1276.5865375677251</c:v>
                </c:pt>
                <c:pt idx="11">
                  <c:v>1265.5242742827177</c:v>
                </c:pt>
                <c:pt idx="12">
                  <c:v>1254.8284638934626</c:v>
                </c:pt>
                <c:pt idx="13">
                  <c:v>1244.4446636933933</c:v>
                </c:pt>
                <c:pt idx="14">
                  <c:v>1234.330326474997</c:v>
                </c:pt>
                <c:pt idx="15">
                  <c:v>1224.4515625476677</c:v>
                </c:pt>
                <c:pt idx="16">
                  <c:v>1214.7809342759733</c:v>
                </c:pt>
                <c:pt idx="17">
                  <c:v>1205.2959115626741</c:v>
                </c:pt>
                <c:pt idx="18">
                  <c:v>1195.977763919374</c:v>
                </c:pt>
                <c:pt idx="19">
                  <c:v>1186.8107488841956</c:v>
                </c:pt>
                <c:pt idx="20">
                  <c:v>1177.7815064456565</c:v>
                </c:pt>
                <c:pt idx="21">
                  <c:v>1168.8785997180253</c:v>
                </c:pt>
                <c:pt idx="22">
                  <c:v>1160.092161408649</c:v>
                </c:pt>
                <c:pt idx="23">
                  <c:v>1151.4136181049266</c:v>
                </c:pt>
                <c:pt idx="24">
                  <c:v>1142.8354726763641</c:v>
                </c:pt>
                <c:pt idx="25">
                  <c:v>1134.3511306746268</c:v>
                </c:pt>
                <c:pt idx="26">
                  <c:v>1125.9547604613686</c:v>
                </c:pt>
                <c:pt idx="27">
                  <c:v>1117.6411794870203</c:v>
                </c:pt>
                <c:pt idx="28">
                  <c:v>1109.4057610588302</c:v>
                </c:pt>
                <c:pt idx="29">
                  <c:v>1101.2443573174546</c:v>
                </c:pt>
                <c:pt idx="30">
                  <c:v>1093.1532351502919</c:v>
                </c:pt>
                <c:pt idx="31">
                  <c:v>1085.1290225156292</c:v>
                </c:pt>
                <c:pt idx="32">
                  <c:v>1077.168663209332</c:v>
                </c:pt>
                <c:pt idx="33">
                  <c:v>1069.2693785269464</c:v>
                </c:pt>
                <c:pt idx="34">
                  <c:v>1061.4286345953385</c:v>
                </c:pt>
                <c:pt idx="35">
                  <c:v>1053.6441143950858</c:v>
                </c:pt>
                <c:pt idx="36">
                  <c:v>1045.9136936866696</c:v>
                </c:pt>
                <c:pt idx="37">
                  <c:v>1038.2354202034467</c:v>
                </c:pt>
                <c:pt idx="38">
                  <c:v>1030.607495592581</c:v>
                </c:pt>
                <c:pt idx="39">
                  <c:v>1023.0282596788467</c:v>
                </c:pt>
                <c:pt idx="40">
                  <c:v>1015.4961767010736</c:v>
                </c:pt>
                <c:pt idx="41">
                  <c:v>1008.0098232311813</c:v>
                </c:pt>
                <c:pt idx="42">
                  <c:v>1000.5678775343564</c:v>
                </c:pt>
                <c:pt idx="43">
                  <c:v>993.16911016845756</c:v>
                </c:pt>
                <c:pt idx="44">
                  <c:v>985.81237565302251</c:v>
                </c:pt>
                <c:pt idx="45">
                  <c:v>978.49660506476471</c:v>
                </c:pt>
                <c:pt idx="46">
                  <c:v>971.22079943833683</c:v>
                </c:pt>
                <c:pt idx="47">
                  <c:v>963.98402386926421</c:v>
                </c:pt>
                <c:pt idx="48">
                  <c:v>956.78540223105438</c:v>
                </c:pt>
                <c:pt idx="49">
                  <c:v>944.27717773586096</c:v>
                </c:pt>
                <c:pt idx="50">
                  <c:v>909.13503237022076</c:v>
                </c:pt>
                <c:pt idx="51">
                  <c:v>874.81717099916921</c:v>
                </c:pt>
                <c:pt idx="52">
                  <c:v>841.2645504638956</c:v>
                </c:pt>
                <c:pt idx="53">
                  <c:v>808.43169187667331</c:v>
                </c:pt>
                <c:pt idx="54">
                  <c:v>776.28303831076983</c:v>
                </c:pt>
                <c:pt idx="55">
                  <c:v>744.79048239813096</c:v>
                </c:pt>
              </c:numCache>
            </c:numRef>
          </c:yVal>
        </c:ser>
        <c:axId val="51829376"/>
        <c:axId val="51868416"/>
      </c:scatterChart>
      <c:valAx>
        <c:axId val="51829376"/>
        <c:scaling>
          <c:orientation val="minMax"/>
        </c:scaling>
        <c:axPos val="b"/>
        <c:title>
          <c:tx>
            <c:strRef>
              <c:f>Sheet3!$A$5</c:f>
              <c:strCache>
                <c:ptCount val="1"/>
                <c:pt idx="0">
                  <c:v>B (T)</c:v>
                </c:pt>
              </c:strCache>
            </c:strRef>
          </c:tx>
          <c:layout/>
          <c:txPr>
            <a:bodyPr/>
            <a:lstStyle/>
            <a:p>
              <a:pPr>
                <a:defRPr sz="1400"/>
              </a:pPr>
              <a:endParaRPr lang="en-US"/>
            </a:p>
          </c:txPr>
        </c:title>
        <c:numFmt formatCode="General" sourceLinked="0"/>
        <c:maj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51868416"/>
        <c:crosses val="autoZero"/>
        <c:crossBetween val="midCat"/>
      </c:valAx>
      <c:valAx>
        <c:axId val="51868416"/>
        <c:scaling>
          <c:orientation val="minMax"/>
        </c:scaling>
        <c:axPos val="l"/>
        <c:majorGridlines>
          <c:spPr>
            <a:ln>
              <a:solidFill>
                <a:srgbClr val="FF0000">
                  <a:alpha val="0"/>
                </a:srgbClr>
              </a:solidFill>
            </a:ln>
          </c:spPr>
        </c:majorGridlines>
        <c:title>
          <c:tx>
            <c:strRef>
              <c:f>Sheet3!$A$4</c:f>
              <c:strCache>
                <c:ptCount val="1"/>
                <c:pt idx="0">
                  <c:v>Ic (A)</c:v>
                </c:pt>
              </c:strCache>
            </c:strRef>
          </c:tx>
          <c:layout>
            <c:manualLayout>
              <c:xMode val="edge"/>
              <c:yMode val="edge"/>
              <c:x val="1.3557853461088449E-2"/>
              <c:y val="0.45508256780402451"/>
            </c:manualLayout>
          </c:layout>
          <c:txPr>
            <a:bodyPr/>
            <a:lstStyle/>
            <a:p>
              <a:pPr>
                <a:defRPr sz="1400"/>
              </a:pPr>
              <a:endParaRPr lang="en-US"/>
            </a:p>
          </c:txPr>
        </c:title>
        <c:numFmt formatCode="General" sourceLinked="0"/>
        <c:maj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51829376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6411945381827272"/>
          <c:y val="0.19928897637795276"/>
          <c:w val="0.29242102036515522"/>
          <c:h val="0.24184832159138014"/>
        </c:manualLayout>
      </c:layout>
      <c:txPr>
        <a:bodyPr/>
        <a:lstStyle/>
        <a:p>
          <a:pPr>
            <a:defRPr sz="1200"/>
          </a:pPr>
          <a:endParaRPr lang="en-US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 sz="1800" dirty="0" smtClean="0"/>
              <a:t>Spool SP-20100108-1 </a:t>
            </a:r>
            <a:r>
              <a:rPr lang="en-GB" sz="1800" dirty="0"/>
              <a:t>sample01 (</a:t>
            </a:r>
            <a:r>
              <a:rPr lang="en-GB" sz="1800" dirty="0" err="1"/>
              <a:t>Ic</a:t>
            </a:r>
            <a:r>
              <a:rPr lang="en-GB" sz="1800" dirty="0"/>
              <a:t> @</a:t>
            </a:r>
            <a:r>
              <a:rPr lang="en-GB" sz="1800" dirty="0" smtClean="0"/>
              <a:t>77K,s.f</a:t>
            </a:r>
            <a:r>
              <a:rPr lang="en-GB" sz="1800" dirty="0"/>
              <a:t>. =102A)</a:t>
            </a:r>
          </a:p>
        </c:rich>
      </c:tx>
      <c:layout/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5923118985126947"/>
          <c:y val="0.13004385964912279"/>
          <c:w val="0.78801640419947505"/>
          <c:h val="0.72198089822105571"/>
        </c:manualLayout>
      </c:layout>
      <c:scatterChart>
        <c:scatterStyle val="smoothMarker"/>
        <c:ser>
          <c:idx val="1"/>
          <c:order val="1"/>
          <c:tx>
            <c:strRef>
              <c:f>UNIGE!$F$1</c:f>
              <c:strCache>
                <c:ptCount val="1"/>
                <c:pt idx="0">
                  <c:v>UNIGE n-value</c:v>
                </c:pt>
              </c:strCache>
            </c:strRef>
          </c:tx>
          <c:spPr>
            <a:ln w="3175">
              <a:solidFill>
                <a:srgbClr val="00B050"/>
              </a:solidFill>
            </a:ln>
          </c:spPr>
          <c:marker>
            <c:symbol val="diamond"/>
            <c:size val="3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UNIGE!$C$7:$C$10</c:f>
              <c:numCache>
                <c:formatCode>General</c:formatCode>
                <c:ptCount val="4"/>
                <c:pt idx="0">
                  <c:v>17.5</c:v>
                </c:pt>
                <c:pt idx="1">
                  <c:v>18</c:v>
                </c:pt>
                <c:pt idx="2">
                  <c:v>18.5</c:v>
                </c:pt>
                <c:pt idx="3">
                  <c:v>19</c:v>
                </c:pt>
              </c:numCache>
            </c:numRef>
          </c:xVal>
          <c:yVal>
            <c:numRef>
              <c:f>UNIGE!$G$7:$G$10</c:f>
              <c:numCache>
                <c:formatCode>General</c:formatCode>
                <c:ptCount val="4"/>
                <c:pt idx="0">
                  <c:v>51.2</c:v>
                </c:pt>
                <c:pt idx="1">
                  <c:v>51.5</c:v>
                </c:pt>
                <c:pt idx="2">
                  <c:v>50.7</c:v>
                </c:pt>
                <c:pt idx="3">
                  <c:v>51.4</c:v>
                </c:pt>
              </c:numCache>
            </c:numRef>
          </c:yVal>
          <c:smooth val="1"/>
        </c:ser>
        <c:ser>
          <c:idx val="0"/>
          <c:order val="0"/>
          <c:tx>
            <c:strRef>
              <c:f>YBCOSuperPower!$B$22</c:f>
              <c:strCache>
                <c:ptCount val="1"/>
                <c:pt idx="0">
                  <c:v>LASA n-value</c:v>
                </c:pt>
              </c:strCache>
            </c:strRef>
          </c:tx>
          <c:spPr>
            <a:ln w="3175">
              <a:solidFill>
                <a:srgbClr val="FF0000"/>
              </a:solidFill>
              <a:prstDash val="solid"/>
            </a:ln>
          </c:spPr>
          <c:marker>
            <c:symbol val="triangle"/>
            <c:size val="3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YBCOSuperPower!$A$25:$A$33</c:f>
              <c:numCache>
                <c:formatCode>0.0</c:formatCode>
                <c:ptCount val="9"/>
                <c:pt idx="0">
                  <c:v>6.2169229999999996E-4</c:v>
                </c:pt>
                <c:pt idx="1">
                  <c:v>1.000572</c:v>
                </c:pt>
                <c:pt idx="2">
                  <c:v>2.001385</c:v>
                </c:pt>
                <c:pt idx="3">
                  <c:v>4.0021129999999996</c:v>
                </c:pt>
                <c:pt idx="4">
                  <c:v>6.0026169999999999</c:v>
                </c:pt>
                <c:pt idx="5">
                  <c:v>8.0029699999999995</c:v>
                </c:pt>
                <c:pt idx="6">
                  <c:v>10.001899999999999</c:v>
                </c:pt>
                <c:pt idx="7">
                  <c:v>12.001670000000001</c:v>
                </c:pt>
                <c:pt idx="8">
                  <c:v>13.001099999999999</c:v>
                </c:pt>
              </c:numCache>
            </c:numRef>
          </c:xVal>
          <c:yVal>
            <c:numRef>
              <c:f>YBCOSuperPower!$B$25:$B$33</c:f>
              <c:numCache>
                <c:formatCode>0.0</c:formatCode>
                <c:ptCount val="9"/>
                <c:pt idx="0">
                  <c:v>79.259929999999997</c:v>
                </c:pt>
                <c:pt idx="1">
                  <c:v>77.903570000000002</c:v>
                </c:pt>
                <c:pt idx="2">
                  <c:v>67.531229999999994</c:v>
                </c:pt>
                <c:pt idx="3">
                  <c:v>67.859849999999994</c:v>
                </c:pt>
                <c:pt idx="4">
                  <c:v>62.649740000000001</c:v>
                </c:pt>
                <c:pt idx="5">
                  <c:v>57.358139999999999</c:v>
                </c:pt>
                <c:pt idx="6">
                  <c:v>57.83023</c:v>
                </c:pt>
                <c:pt idx="7">
                  <c:v>57.716299999999997</c:v>
                </c:pt>
                <c:pt idx="8">
                  <c:v>57.120800000000003</c:v>
                </c:pt>
              </c:numCache>
            </c:numRef>
          </c:yVal>
        </c:ser>
        <c:axId val="123792768"/>
        <c:axId val="124708736"/>
      </c:scatterChart>
      <c:valAx>
        <c:axId val="12379276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 sz="1400" b="1" i="0" baseline="0"/>
                  <a:t>B (T)</a:t>
                </a:r>
                <a:endParaRPr lang="en-GB" sz="1400"/>
              </a:p>
            </c:rich>
          </c:tx>
          <c:layout>
            <c:manualLayout>
              <c:xMode val="edge"/>
              <c:yMode val="edge"/>
              <c:x val="0.54698928258967794"/>
              <c:y val="0.91248760571595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maj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24708736"/>
        <c:crosses val="autoZero"/>
        <c:crossBetween val="midCat"/>
      </c:valAx>
      <c:valAx>
        <c:axId val="124708736"/>
        <c:scaling>
          <c:orientation val="minMax"/>
        </c:scaling>
        <c:axPos val="l"/>
        <c:majorGridlines>
          <c:spPr>
            <a:ln w="3175">
              <a:solidFill>
                <a:srgbClr val="000000">
                  <a:alpha val="0"/>
                </a:srgbClr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/>
                </a:pPr>
                <a:r>
                  <a:rPr lang="en-US" sz="1400" b="1" dirty="0" smtClean="0"/>
                  <a:t>n-value </a:t>
                </a:r>
                <a:endParaRPr lang="en-US" sz="1400" b="1" dirty="0"/>
              </a:p>
            </c:rich>
          </c:tx>
          <c:layout/>
        </c:title>
        <c:numFmt formatCode="General" sourceLinked="1"/>
        <c:maj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23792768"/>
        <c:crosses val="autoZero"/>
        <c:crossBetween val="midCat"/>
      </c:valAx>
      <c:spPr>
        <a:noFill/>
        <a:ln w="3175">
          <a:solidFill>
            <a:srgbClr val="00000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9319028871391053"/>
          <c:y val="0.14078120443277944"/>
          <c:w val="0.25568376068376081"/>
          <c:h val="0.1508056284631088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title>
      <c:tx>
        <c:rich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600" dirty="0" err="1" smtClean="0"/>
              <a:t>I</a:t>
            </a:r>
            <a:r>
              <a:rPr lang="en-US" sz="1600" baseline="-25000" dirty="0" err="1" smtClean="0"/>
              <a:t>c</a:t>
            </a:r>
            <a:r>
              <a:rPr lang="en-US" sz="1600" dirty="0" smtClean="0"/>
              <a:t> performance of </a:t>
            </a:r>
            <a:r>
              <a:rPr lang="en-US" sz="1600" dirty="0"/>
              <a:t>different samples from same </a:t>
            </a:r>
            <a:r>
              <a:rPr lang="en-US" sz="1600" dirty="0" smtClean="0"/>
              <a:t>spool</a:t>
            </a:r>
            <a:r>
              <a:rPr lang="en-US" sz="1600" baseline="0" dirty="0" smtClean="0"/>
              <a:t> @ </a:t>
            </a:r>
            <a:r>
              <a:rPr lang="en-US" sz="1600" baseline="0" dirty="0" smtClean="0"/>
              <a:t>4.2K</a:t>
            </a:r>
            <a:endParaRPr lang="en-US" sz="1600" dirty="0"/>
          </a:p>
        </c:rich>
      </c:tx>
      <c:layout>
        <c:manualLayout>
          <c:xMode val="edge"/>
          <c:yMode val="edge"/>
          <c:x val="0.13513888888888892"/>
          <c:y val="0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2228589481870321"/>
          <c:y val="0.10924061906825155"/>
          <c:w val="0.84158923884514469"/>
          <c:h val="0.72600247885680969"/>
        </c:manualLayout>
      </c:layout>
      <c:scatterChart>
        <c:scatterStyle val="smoothMarker"/>
        <c:ser>
          <c:idx val="2"/>
          <c:order val="1"/>
          <c:tx>
            <c:strRef>
              <c:f>Bilan!$A$1</c:f>
              <c:strCache>
                <c:ptCount val="1"/>
                <c:pt idx="0">
                  <c:v>CERN </c:v>
                </c:pt>
              </c:strCache>
            </c:strRef>
          </c:tx>
          <c:spPr>
            <a:ln w="3175">
              <a:solidFill>
                <a:schemeClr val="tx1"/>
              </a:solidFill>
            </a:ln>
          </c:spPr>
          <c:marker>
            <c:symbol val="diamond"/>
            <c:size val="3"/>
            <c:spPr>
              <a:solidFill>
                <a:schemeClr val="tx1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'[VAMAS 4.3K.xlsx]SP-01-YBCO-B-N002'!$L$7:$L$17</c:f>
              <c:numCache>
                <c:formatCode>General</c:formatCode>
                <c:ptCount val="11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3</c:v>
                </c:pt>
                <c:pt idx="6">
                  <c:v>4</c:v>
                </c:pt>
                <c:pt idx="7">
                  <c:v>6</c:v>
                </c:pt>
                <c:pt idx="8">
                  <c:v>8</c:v>
                </c:pt>
                <c:pt idx="9">
                  <c:v>10</c:v>
                </c:pt>
                <c:pt idx="10">
                  <c:v>12</c:v>
                </c:pt>
              </c:numCache>
            </c:numRef>
          </c:xVal>
          <c:yVal>
            <c:numRef>
              <c:f>'[VAMAS 4.3K.xlsx]SP-01-YBCO-B-N002'!$M$7:$M$17</c:f>
              <c:numCache>
                <c:formatCode>General</c:formatCode>
                <c:ptCount val="11"/>
                <c:pt idx="0">
                  <c:v>1301.0999999999999</c:v>
                </c:pt>
                <c:pt idx="1">
                  <c:v>1297</c:v>
                </c:pt>
                <c:pt idx="2">
                  <c:v>1269</c:v>
                </c:pt>
                <c:pt idx="3">
                  <c:v>1238.7</c:v>
                </c:pt>
                <c:pt idx="4">
                  <c:v>1212.7</c:v>
                </c:pt>
                <c:pt idx="5">
                  <c:v>1171</c:v>
                </c:pt>
                <c:pt idx="6">
                  <c:v>1134.0999999999999</c:v>
                </c:pt>
                <c:pt idx="7">
                  <c:v>1084.5</c:v>
                </c:pt>
                <c:pt idx="8">
                  <c:v>1041.3</c:v>
                </c:pt>
                <c:pt idx="9">
                  <c:v>1004.2</c:v>
                </c:pt>
                <c:pt idx="10">
                  <c:v>969.7</c:v>
                </c:pt>
              </c:numCache>
            </c:numRef>
          </c:yVal>
          <c:smooth val="1"/>
        </c:ser>
        <c:ser>
          <c:idx val="1"/>
          <c:order val="0"/>
          <c:tx>
            <c:v>LASA</c:v>
          </c:tx>
          <c:spPr>
            <a:ln w="3175">
              <a:solidFill>
                <a:srgbClr val="FF0000"/>
              </a:solidFill>
              <a:prstDash val="solid"/>
            </a:ln>
          </c:spPr>
          <c:marker>
            <c:symbol val="triangle"/>
            <c:size val="3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YBCOSuperPower!$A$25:$A$33</c:f>
              <c:numCache>
                <c:formatCode>0.0</c:formatCode>
                <c:ptCount val="9"/>
                <c:pt idx="0">
                  <c:v>6.2169230000000126E-4</c:v>
                </c:pt>
                <c:pt idx="1">
                  <c:v>1.000572</c:v>
                </c:pt>
                <c:pt idx="2">
                  <c:v>2.001385</c:v>
                </c:pt>
                <c:pt idx="3">
                  <c:v>4.0021129999999916</c:v>
                </c:pt>
                <c:pt idx="4">
                  <c:v>6.0026169999999945</c:v>
                </c:pt>
                <c:pt idx="5">
                  <c:v>8.0029700000000012</c:v>
                </c:pt>
                <c:pt idx="6">
                  <c:v>10.001900000000001</c:v>
                </c:pt>
                <c:pt idx="7">
                  <c:v>12.001670000000001</c:v>
                </c:pt>
                <c:pt idx="8">
                  <c:v>13.001100000000001</c:v>
                </c:pt>
              </c:numCache>
            </c:numRef>
          </c:xVal>
          <c:yVal>
            <c:numRef>
              <c:f>YBCOSuperPower!$D$25:$D$33</c:f>
              <c:numCache>
                <c:formatCode>0.0</c:formatCode>
                <c:ptCount val="9"/>
                <c:pt idx="0">
                  <c:v>1436.6719999999998</c:v>
                </c:pt>
                <c:pt idx="1">
                  <c:v>1398.596</c:v>
                </c:pt>
                <c:pt idx="2">
                  <c:v>1342.943</c:v>
                </c:pt>
                <c:pt idx="3">
                  <c:v>1268.9280000000001</c:v>
                </c:pt>
                <c:pt idx="4">
                  <c:v>1219.365</c:v>
                </c:pt>
                <c:pt idx="5">
                  <c:v>1177.8639999999998</c:v>
                </c:pt>
                <c:pt idx="6">
                  <c:v>1138.252</c:v>
                </c:pt>
                <c:pt idx="7">
                  <c:v>1101.2660000000001</c:v>
                </c:pt>
                <c:pt idx="8">
                  <c:v>1083.6979999999999</c:v>
                </c:pt>
              </c:numCache>
            </c:numRef>
          </c:yVal>
          <c:smooth val="1"/>
        </c:ser>
        <c:axId val="124848768"/>
        <c:axId val="124867712"/>
      </c:scatterChart>
      <c:valAx>
        <c:axId val="12484876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 sz="1100"/>
                  <a:t>B (T)</a:t>
                </a:r>
              </a:p>
            </c:rich>
          </c:tx>
          <c:layout/>
          <c:spPr>
            <a:noFill/>
            <a:ln w="25400">
              <a:noFill/>
            </a:ln>
          </c:spPr>
        </c:title>
        <c:numFmt formatCode="General" sourceLinked="1"/>
        <c:maj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24867712"/>
        <c:crosses val="autoZero"/>
        <c:crossBetween val="midCat"/>
      </c:valAx>
      <c:valAx>
        <c:axId val="124867712"/>
        <c:scaling>
          <c:orientation val="minMax"/>
          <c:max val="1600"/>
          <c:min val="600"/>
        </c:scaling>
        <c:axPos val="l"/>
        <c:majorGridlines>
          <c:spPr>
            <a:ln w="3175">
              <a:solidFill>
                <a:srgbClr val="000000">
                  <a:alpha val="0"/>
                </a:srgbClr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/>
                </a:pPr>
                <a:r>
                  <a:rPr lang="en-US" sz="1400" b="1" i="0" baseline="0"/>
                  <a:t>Ic (A)</a:t>
                </a:r>
                <a:endParaRPr lang="en-GB" sz="1400" b="1"/>
              </a:p>
            </c:rich>
          </c:tx>
          <c:layout/>
        </c:title>
        <c:numFmt formatCode="General" sourceLinked="1"/>
        <c:maj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24848768"/>
        <c:crosses val="autoZero"/>
        <c:crossBetween val="midCat"/>
      </c:valAx>
      <c:spPr>
        <a:noFill/>
        <a:ln w="3175">
          <a:solidFill>
            <a:srgbClr val="00000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7538118499076503"/>
          <c:y val="0.15038810524964522"/>
          <c:w val="0.11042116263244872"/>
          <c:h val="0.10304798793340621"/>
        </c:manualLayout>
      </c:layout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0.48124</cdr:x>
      <cdr:y>0.39775</cdr:y>
    </cdr:from>
    <cdr:to>
      <cdr:x>0.48144</cdr:x>
      <cdr:y>0.46139</cdr:y>
    </cdr:to>
    <cdr:sp macro="" textlink="">
      <cdr:nvSpPr>
        <cdr:cNvPr id="9" name="Straight Arrow Connector 8"/>
        <cdr:cNvSpPr/>
      </cdr:nvSpPr>
      <cdr:spPr>
        <a:xfrm xmlns:a="http://schemas.openxmlformats.org/drawingml/2006/main" rot="5400000">
          <a:off x="3817218" y="1943422"/>
          <a:ext cx="288032" cy="1588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accent3"/>
          </a:solidFill>
          <a:headEnd type="arrow" w="med" len="med"/>
          <a:tailEnd type="none" w="med" len="med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0.48999</cdr:x>
      <cdr:y>0.39775</cdr:y>
    </cdr:from>
    <cdr:to>
      <cdr:x>0.60374</cdr:x>
      <cdr:y>0.49321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4032448" y="1800200"/>
          <a:ext cx="936104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400" b="1" dirty="0" smtClean="0">
              <a:solidFill>
                <a:schemeClr val="accent3"/>
              </a:solidFill>
            </a:rPr>
            <a:t>+10%</a:t>
          </a:r>
          <a:endParaRPr lang="en-GB" sz="1400" b="1" dirty="0">
            <a:solidFill>
              <a:schemeClr val="accent3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DE516-A6F5-4691-BBF6-71C7A3E21CF4}" type="datetimeFigureOut">
              <a:rPr lang="en-US" smtClean="0"/>
              <a:pPr/>
              <a:t>11/26/2010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EC3CE-7A93-45FF-A101-6E1600DEA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11/23/2010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70B0AD-47BA-4596-8182-7F032127AC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11/23/2010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0B0AD-47BA-4596-8182-7F032127A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11/23/2010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0B0AD-47BA-4596-8182-7F032127A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066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11/23/2010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0B0AD-47BA-4596-8182-7F032127A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11/23/2010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0B0AD-47BA-4596-8182-7F032127A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11/23/2010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0B0AD-47BA-4596-8182-7F032127A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11/23/2010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0B0AD-47BA-4596-8182-7F032127A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11/23/2010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0B0AD-47BA-4596-8182-7F032127A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11/23/2010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0B0AD-47BA-4596-8182-7F032127A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11/23/2010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0B0AD-47BA-4596-8182-7F032127A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11/23/2010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0B0AD-47BA-4596-8182-7F032127A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11/23/2010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0B0AD-47BA-4596-8182-7F032127AC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7772400" cy="2003425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tx1"/>
                </a:solidFill>
              </a:rPr>
              <a:t>Round Robin Test  for </a:t>
            </a:r>
            <a:r>
              <a:rPr lang="en-GB" sz="3600" dirty="0" err="1" smtClean="0">
                <a:solidFill>
                  <a:schemeClr val="tx1"/>
                </a:solidFill>
              </a:rPr>
              <a:t>I</a:t>
            </a:r>
            <a:r>
              <a:rPr lang="en-GB" sz="3600" baseline="-25000" dirty="0" err="1" smtClean="0">
                <a:solidFill>
                  <a:schemeClr val="tx1"/>
                </a:solidFill>
              </a:rPr>
              <a:t>c</a:t>
            </a:r>
            <a:r>
              <a:rPr lang="en-GB" sz="3600" dirty="0" smtClean="0">
                <a:solidFill>
                  <a:schemeClr val="tx1"/>
                </a:solidFill>
              </a:rPr>
              <a:t> measurements of </a:t>
            </a:r>
            <a:r>
              <a:rPr lang="en-GB" sz="3600" dirty="0" err="1" smtClean="0">
                <a:solidFill>
                  <a:schemeClr val="tx1"/>
                </a:solidFill>
              </a:rPr>
              <a:t>Nb</a:t>
            </a:r>
            <a:r>
              <a:rPr lang="en-GB" sz="3600" dirty="0" smtClean="0">
                <a:solidFill>
                  <a:schemeClr val="tx1"/>
                </a:solidFill>
              </a:rPr>
              <a:t>-Ti and YBCO conductors </a:t>
            </a:r>
            <a:br>
              <a:rPr lang="en-GB" sz="3600" dirty="0" smtClean="0">
                <a:solidFill>
                  <a:schemeClr val="tx1"/>
                </a:solidFill>
              </a:rPr>
            </a:br>
            <a:r>
              <a:rPr lang="en-GB" sz="3600" dirty="0" smtClean="0">
                <a:solidFill>
                  <a:schemeClr val="tx1"/>
                </a:solidFill>
              </a:rPr>
              <a:t>(EUCARD WP7 task 4)</a:t>
            </a:r>
            <a:r>
              <a:rPr lang="en-GB" sz="3600" dirty="0" smtClean="0"/>
              <a:t>WP7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81600"/>
            <a:ext cx="6400800" cy="1371600"/>
          </a:xfrm>
        </p:spPr>
        <p:txBody>
          <a:bodyPr>
            <a:normAutofit/>
          </a:bodyPr>
          <a:lstStyle/>
          <a:p>
            <a:pPr lvl="0">
              <a:spcBef>
                <a:spcPct val="0"/>
              </a:spcBef>
            </a:pPr>
            <a:r>
              <a:rPr lang="en-GB" sz="2400" dirty="0" smtClean="0">
                <a:solidFill>
                  <a:schemeClr val="tx1"/>
                </a:solidFill>
              </a:rPr>
              <a:t>Jerome Fleiter </a:t>
            </a:r>
            <a:r>
              <a:rPr lang="en-US" sz="2400" dirty="0" smtClean="0">
                <a:solidFill>
                  <a:schemeClr val="tx1"/>
                </a:solidFill>
              </a:rPr>
              <a:t>(CERN, University of Grenoble)</a:t>
            </a:r>
            <a:endParaRPr lang="en-GB" sz="2400" dirty="0" smtClean="0">
              <a:solidFill>
                <a:schemeClr val="tx1"/>
              </a:solidFill>
            </a:endParaRPr>
          </a:p>
          <a:p>
            <a:endParaRPr lang="fr-CH" sz="2400" dirty="0" smtClean="0">
              <a:solidFill>
                <a:schemeClr val="tx1"/>
              </a:solidFill>
            </a:endParaRPr>
          </a:p>
          <a:p>
            <a:endParaRPr lang="fr-CH" dirty="0" smtClean="0"/>
          </a:p>
        </p:txBody>
      </p:sp>
      <p:sp>
        <p:nvSpPr>
          <p:cNvPr id="4" name="Rectangle 3"/>
          <p:cNvSpPr/>
          <p:nvPr/>
        </p:nvSpPr>
        <p:spPr>
          <a:xfrm>
            <a:off x="990600" y="228600"/>
            <a:ext cx="7848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1200" dirty="0" smtClean="0">
                <a:solidFill>
                  <a:schemeClr val="bg1"/>
                </a:solidFill>
              </a:rPr>
              <a:t>CERN, EUCARD WP7-Task4</a:t>
            </a:r>
            <a:endParaRPr lang="fr-CH" sz="1200" dirty="0" smtClean="0">
              <a:solidFill>
                <a:schemeClr val="bg1"/>
              </a:solidFill>
              <a:sym typeface="Symbol"/>
            </a:endParaRPr>
          </a:p>
        </p:txBody>
      </p:sp>
      <p:pic>
        <p:nvPicPr>
          <p:cNvPr id="5" name="Picture 2" descr="C:\Documents and Settings\jfleiter\Bibliographie bssco\Note interne\uni_grenoble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76200"/>
            <a:ext cx="838200" cy="92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2880320"/>
          </a:xfrm>
        </p:spPr>
        <p:txBody>
          <a:bodyPr>
            <a:normAutofit/>
          </a:bodyPr>
          <a:lstStyle/>
          <a:p>
            <a:r>
              <a:rPr lang="en-GB" u="sng" dirty="0" smtClean="0"/>
              <a:t>Laboratories involved</a:t>
            </a:r>
          </a:p>
          <a:p>
            <a:pPr lvl="1"/>
            <a:r>
              <a:rPr lang="en-GB" sz="2400" dirty="0" smtClean="0"/>
              <a:t>INFN-LASA (Milano)</a:t>
            </a:r>
          </a:p>
          <a:p>
            <a:pPr lvl="1"/>
            <a:r>
              <a:rPr lang="en-GB" sz="2400" dirty="0" smtClean="0"/>
              <a:t>UNIGE (Geneva)</a:t>
            </a:r>
          </a:p>
          <a:p>
            <a:pPr lvl="1"/>
            <a:r>
              <a:rPr lang="en-GB" sz="2400" dirty="0" smtClean="0"/>
              <a:t>CEA (</a:t>
            </a:r>
            <a:r>
              <a:rPr lang="en-GB" sz="2400" dirty="0" err="1"/>
              <a:t>S</a:t>
            </a:r>
            <a:r>
              <a:rPr lang="en-GB" sz="2400" dirty="0" err="1" smtClean="0"/>
              <a:t>aclay</a:t>
            </a:r>
            <a:r>
              <a:rPr lang="en-GB" sz="2400" dirty="0"/>
              <a:t>)</a:t>
            </a:r>
            <a:endParaRPr lang="en-GB" sz="2400" dirty="0" smtClean="0"/>
          </a:p>
          <a:p>
            <a:pPr lvl="1"/>
            <a:r>
              <a:rPr lang="en-GB" sz="2400" dirty="0" smtClean="0"/>
              <a:t>CNRS (Grenoble)</a:t>
            </a:r>
            <a:endParaRPr lang="en-GB" sz="2400" dirty="0"/>
          </a:p>
          <a:p>
            <a:pPr lvl="1"/>
            <a:r>
              <a:rPr lang="en-GB" sz="2400" dirty="0" smtClean="0"/>
              <a:t>CERN (Geneva)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4419600"/>
            <a:ext cx="8229600" cy="2042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Samples </a:t>
            </a:r>
            <a:r>
              <a:rPr kumimoji="0" lang="en-GB" sz="32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measured at 4.2K</a:t>
            </a:r>
            <a:endParaRPr kumimoji="0" lang="en-GB" sz="32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Nb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-Ti LHC strand mounted on a LHC barrel 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 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CERN.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GB" sz="2400" dirty="0" smtClean="0"/>
              <a:t>YBCO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tape from </a:t>
            </a:r>
            <a:r>
              <a:rPr kumimoji="0" lang="en-GB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SuperPower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mounted on a barrel </a:t>
            </a:r>
            <a:r>
              <a:rPr lang="en-GB" sz="2400" dirty="0" smtClean="0"/>
              <a:t>at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INFN- 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LASA.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r>
              <a:rPr lang="en-GB" dirty="0" err="1" smtClean="0"/>
              <a:t>Nb</a:t>
            </a:r>
            <a:r>
              <a:rPr lang="en-GB" dirty="0" smtClean="0"/>
              <a:t>-Ti </a:t>
            </a:r>
            <a:r>
              <a:rPr lang="en-GB" dirty="0" smtClean="0"/>
              <a:t>@ 4.2K</a:t>
            </a:r>
            <a:endParaRPr lang="en-GB" dirty="0"/>
          </a:p>
        </p:txBody>
      </p:sp>
      <p:pic>
        <p:nvPicPr>
          <p:cNvPr id="1026" name="Picture 2" descr="C:\Users\jfleiter\JEROME\MANIP\IC test collection\Nbti VAMAS\CIMG8144.JPG"/>
          <p:cNvPicPr>
            <a:picLocks noChangeAspect="1" noChangeArrowheads="1"/>
          </p:cNvPicPr>
          <p:nvPr/>
        </p:nvPicPr>
        <p:blipFill>
          <a:blip r:embed="rId2" cstate="print"/>
          <a:srcRect l="33994" t="23005" r="18000" b="24989"/>
          <a:stretch>
            <a:fillRect/>
          </a:stretch>
        </p:blipFill>
        <p:spPr bwMode="auto">
          <a:xfrm rot="16200000">
            <a:off x="6726560" y="1579240"/>
            <a:ext cx="2592288" cy="1872208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59767" t="34053" r="19137" b="28443"/>
          <a:stretch>
            <a:fillRect/>
          </a:stretch>
        </p:blipFill>
        <p:spPr bwMode="auto">
          <a:xfrm rot="16200000">
            <a:off x="6798735" y="4783666"/>
            <a:ext cx="2667000" cy="1481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5777880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correction of field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GB" sz="2800" baseline="0" dirty="0" smtClean="0"/>
              <a:t>No</a:t>
            </a:r>
            <a:r>
              <a:rPr lang="en-GB" sz="2800" dirty="0" smtClean="0"/>
              <a:t> correction of temperature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304800" y="1295400"/>
          <a:ext cx="64770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3" name="Straight Arrow Connector 12"/>
          <p:cNvCxnSpPr/>
          <p:nvPr/>
        </p:nvCxnSpPr>
        <p:spPr>
          <a:xfrm>
            <a:off x="7620000" y="3733800"/>
            <a:ext cx="10668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5"/>
          <p:cNvSpPr>
            <a:spLocks noGrp="1"/>
          </p:cNvSpPr>
          <p:nvPr>
            <p:ph idx="1"/>
          </p:nvPr>
        </p:nvSpPr>
        <p:spPr>
          <a:xfrm>
            <a:off x="7696200" y="3810000"/>
            <a:ext cx="990600" cy="4572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1800" dirty="0" smtClean="0"/>
              <a:t>32 mm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791200" y="4419600"/>
          <a:ext cx="335280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ontent Placeholder 5"/>
          <p:cNvSpPr txBox="1">
            <a:spLocks/>
          </p:cNvSpPr>
          <p:nvPr/>
        </p:nvSpPr>
        <p:spPr>
          <a:xfrm>
            <a:off x="611560" y="4509120"/>
            <a:ext cx="8075240" cy="1617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r>
              <a:rPr lang="en-GB" dirty="0" err="1" smtClean="0"/>
              <a:t>Nb</a:t>
            </a:r>
            <a:r>
              <a:rPr lang="en-GB" dirty="0" smtClean="0"/>
              <a:t>-Ti </a:t>
            </a:r>
            <a:r>
              <a:rPr lang="en-GB" dirty="0" smtClean="0"/>
              <a:t>@ 4.2K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0" y="5105400"/>
            <a:ext cx="5867400" cy="1156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lvl="1" indent="-285750">
              <a:spcBef>
                <a:spcPct val="20000"/>
              </a:spcBef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Without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temperature correction, </a:t>
            </a:r>
            <a:r>
              <a:rPr lang="en-GB" sz="2400" dirty="0" smtClean="0"/>
              <a:t>measurements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are already within 4%.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0" y="1143000"/>
          <a:ext cx="60960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GB" dirty="0" smtClean="0"/>
              <a:t>YBCO @ 4.2K</a:t>
            </a:r>
            <a:endParaRPr lang="en-GB" dirty="0"/>
          </a:p>
        </p:txBody>
      </p:sp>
      <p:pic>
        <p:nvPicPr>
          <p:cNvPr id="4" name="Picture 2" descr="C:\Users\jfleiter\JEROME\MANIP\Measurements @ CERN\Tape or wire\YBCO\VAMAS\fotos\VAMA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60848"/>
            <a:ext cx="1944183" cy="2591848"/>
          </a:xfrm>
          <a:prstGeom prst="rect">
            <a:avLst/>
          </a:prstGeom>
          <a:noFill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762000" y="5105400"/>
            <a:ext cx="8229600" cy="115632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correction of 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field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GB" sz="2800" noProof="0" dirty="0" smtClean="0"/>
              <a:t>Engineering Critical current density at 19T is 2400 A/mm</a:t>
            </a:r>
            <a:r>
              <a:rPr lang="en-GB" sz="2800" baseline="30000" noProof="0" dirty="0" smtClean="0"/>
              <a:t>2</a:t>
            </a:r>
            <a:r>
              <a:rPr lang="en-GB" sz="2800" noProof="0" dirty="0" smtClean="0"/>
              <a:t> (B//</a:t>
            </a:r>
            <a:r>
              <a:rPr lang="en-GB" sz="2800" noProof="0" dirty="0" err="1" smtClean="0"/>
              <a:t>ab</a:t>
            </a:r>
            <a:r>
              <a:rPr lang="en-GB" sz="2800" noProof="0" dirty="0" smtClean="0"/>
              <a:t> plane)</a:t>
            </a:r>
            <a:endParaRPr kumimoji="0" lang="en-GB" sz="2800" b="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9" name="Chart 8"/>
          <p:cNvGraphicFramePr/>
          <p:nvPr/>
        </p:nvGraphicFramePr>
        <p:xfrm>
          <a:off x="2362200" y="1219200"/>
          <a:ext cx="64008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YBCO @ 4.2K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1219200"/>
          <a:ext cx="7620000" cy="4297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1403648" y="5589240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800" dirty="0" smtClean="0"/>
              <a:t>n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-values are high. Sharp transition takes</a:t>
            </a:r>
            <a:r>
              <a:rPr lang="en-GB" sz="2800" dirty="0" smtClean="0"/>
              <a:t> place.</a:t>
            </a:r>
            <a:endParaRPr kumimoji="0" lang="en-GB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600200"/>
            <a:ext cx="8229600" cy="1143000"/>
          </a:xfrm>
        </p:spPr>
        <p:txBody>
          <a:bodyPr>
            <a:noAutofit/>
          </a:bodyPr>
          <a:lstStyle/>
          <a:p>
            <a:r>
              <a:rPr lang="en-GB" sz="3600" dirty="0" smtClean="0"/>
              <a:t>Large spread of </a:t>
            </a:r>
            <a:r>
              <a:rPr lang="en-GB" sz="3600" dirty="0" err="1" smtClean="0"/>
              <a:t>I</a:t>
            </a:r>
            <a:r>
              <a:rPr lang="en-GB" sz="3600" baseline="-25000" dirty="0" err="1" smtClean="0"/>
              <a:t>c</a:t>
            </a:r>
            <a:r>
              <a:rPr lang="en-GB" sz="3600" dirty="0" smtClean="0"/>
              <a:t> within same spool</a:t>
            </a:r>
            <a:r>
              <a:rPr lang="en-US" sz="3600" b="1" dirty="0" smtClean="0"/>
              <a:t> </a:t>
            </a:r>
            <a:r>
              <a:rPr lang="en-US" sz="3600" dirty="0" smtClean="0"/>
              <a:t>(SP-20100108-1)</a:t>
            </a:r>
            <a:r>
              <a:rPr lang="en-GB" sz="3600" dirty="0" smtClean="0"/>
              <a:t> for YBCO tape</a:t>
            </a:r>
            <a:endParaRPr lang="en-GB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5240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YBCO @ 4.2K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Critical current </a:t>
            </a:r>
            <a:r>
              <a:rPr lang="en-GB" sz="2400" dirty="0" err="1" smtClean="0"/>
              <a:t>I</a:t>
            </a:r>
            <a:r>
              <a:rPr lang="en-GB" sz="2400" baseline="-25000" dirty="0" err="1" smtClean="0"/>
              <a:t>c</a:t>
            </a:r>
            <a:r>
              <a:rPr lang="en-GB" sz="2400" dirty="0" smtClean="0"/>
              <a:t> measurements of </a:t>
            </a:r>
            <a:r>
              <a:rPr lang="en-GB" sz="2400" dirty="0" err="1" smtClean="0"/>
              <a:t>N</a:t>
            </a:r>
            <a:r>
              <a:rPr lang="en-GB" sz="2400" dirty="0" err="1" smtClean="0"/>
              <a:t>b</a:t>
            </a:r>
            <a:r>
              <a:rPr lang="en-GB" sz="2400" dirty="0" smtClean="0"/>
              <a:t>-Ti strand and YBCO tape performed at 3 different laboratories are in good agreements. </a:t>
            </a:r>
          </a:p>
          <a:p>
            <a:endParaRPr lang="en-GB" sz="2400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11/23/2010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0B0AD-47BA-4596-8182-7F032127AC9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3382</TotalTime>
  <Words>267</Words>
  <Application>Microsoft Office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Round Robin Test  for Ic measurements of Nb-Ti and YBCO conductors  (EUCARD WP7 task 4)WP7</vt:lpstr>
      <vt:lpstr>Slide 2</vt:lpstr>
      <vt:lpstr>Nb-Ti @ 4.2K</vt:lpstr>
      <vt:lpstr>Nb-Ti @ 4.2K</vt:lpstr>
      <vt:lpstr>YBCO @ 4.2K</vt:lpstr>
      <vt:lpstr>YBCO @ 4.2K</vt:lpstr>
      <vt:lpstr>Large spread of Ic within same spool (SP-20100108-1) for YBCO tape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Snapback Analysis - Updates</dc:title>
  <dc:creator>naquilin</dc:creator>
  <cp:lastModifiedBy>jfleiter</cp:lastModifiedBy>
  <cp:revision>396</cp:revision>
  <dcterms:created xsi:type="dcterms:W3CDTF">2010-03-29T13:17:46Z</dcterms:created>
  <dcterms:modified xsi:type="dcterms:W3CDTF">2010-11-26T09:46:30Z</dcterms:modified>
</cp:coreProperties>
</file>