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42" r:id="rId2"/>
    <p:sldId id="530" r:id="rId3"/>
    <p:sldId id="526" r:id="rId4"/>
    <p:sldId id="540" r:id="rId5"/>
    <p:sldId id="542" r:id="rId6"/>
    <p:sldId id="535" r:id="rId7"/>
    <p:sldId id="539" r:id="rId8"/>
    <p:sldId id="543" r:id="rId9"/>
    <p:sldId id="544" r:id="rId10"/>
    <p:sldId id="536" r:id="rId11"/>
    <p:sldId id="511" r:id="rId12"/>
    <p:sldId id="537" r:id="rId1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5410BF-DD66-49BF-A54F-FBA470E5ED4B}">
          <p14:sldIdLst>
            <p14:sldId id="342"/>
            <p14:sldId id="530"/>
            <p14:sldId id="526"/>
            <p14:sldId id="540"/>
            <p14:sldId id="542"/>
            <p14:sldId id="535"/>
            <p14:sldId id="539"/>
            <p14:sldId id="543"/>
            <p14:sldId id="544"/>
            <p14:sldId id="536"/>
            <p14:sldId id="511"/>
            <p14:sldId id="5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2D9DFF"/>
    <a:srgbClr val="FF9966"/>
    <a:srgbClr val="FFFF99"/>
    <a:srgbClr val="9966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4" autoAdjust="0"/>
    <p:restoredTop sz="95233" autoAdjust="0"/>
  </p:normalViewPr>
  <p:slideViewPr>
    <p:cSldViewPr snapToGrid="0">
      <p:cViewPr varScale="1">
        <p:scale>
          <a:sx n="97" d="100"/>
          <a:sy n="97" d="100"/>
        </p:scale>
        <p:origin x="96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6389764"/>
            <a:ext cx="12191999" cy="469260"/>
            <a:chOff x="1" y="6389764"/>
            <a:chExt cx="9143999" cy="469260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389764"/>
              <a:ext cx="4567823" cy="469260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609600" y="6485382"/>
            <a:ext cx="41472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0" dirty="0">
                <a:solidFill>
                  <a:schemeClr val="bg1"/>
                </a:solidFill>
              </a:rPr>
              <a:t>WP4 Coordination Meeting, Test of CCCM in M7,  16-Nov-2021</a:t>
            </a:r>
            <a:endParaRPr lang="en-GB" sz="1100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634004" y="6525073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3FCC565-1177-472D-8E58-F8F5814A11EF}" type="slidenum">
              <a:rPr lang="fr-CH" sz="1050" b="0" baseline="0" smtClean="0">
                <a:solidFill>
                  <a:schemeClr val="bg1"/>
                </a:solidFill>
              </a:rPr>
              <a:t>‹#›</a:t>
            </a:fld>
            <a:endParaRPr lang="en-GB" sz="105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12993" y="1671941"/>
            <a:ext cx="11166013" cy="142088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WP4 Coordination Meeting </a:t>
            </a:r>
          </a:p>
          <a:p>
            <a:r>
              <a:rPr lang="en-GB" sz="3600" dirty="0"/>
              <a:t>Test of Crab Cavity </a:t>
            </a:r>
            <a:r>
              <a:rPr lang="en-GB" sz="3600" dirty="0" err="1"/>
              <a:t>CryoModule</a:t>
            </a:r>
            <a:r>
              <a:rPr lang="en-GB" sz="3600" dirty="0"/>
              <a:t> (CCCM) in M7 bunker</a:t>
            </a:r>
            <a:endParaRPr lang="en-US" sz="36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676363" y="2859744"/>
            <a:ext cx="8588070" cy="48627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348842-ACD8-473D-AB47-C604F0D46D2B}"/>
              </a:ext>
            </a:extLst>
          </p:cNvPr>
          <p:cNvSpPr/>
          <p:nvPr/>
        </p:nvSpPr>
        <p:spPr>
          <a:xfrm>
            <a:off x="676363" y="4380371"/>
            <a:ext cx="9199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O. Pirotte (TE-CRG) on behalf of TE-CRG team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https://indico.cern.ch/event/1091900/</a:t>
            </a:r>
          </a:p>
        </p:txBody>
      </p:sp>
    </p:spTree>
    <p:extLst>
      <p:ext uri="{BB962C8B-B14F-4D97-AF65-F5344CB8AC3E}">
        <p14:creationId xmlns:p14="http://schemas.microsoft.com/office/powerpoint/2010/main" val="331264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791738" cy="535038"/>
          </a:xfrm>
        </p:spPr>
        <p:txBody>
          <a:bodyPr>
            <a:noAutofit/>
          </a:bodyPr>
          <a:lstStyle/>
          <a:p>
            <a:r>
              <a:rPr lang="en-GB" sz="2800" b="1" dirty="0"/>
              <a:t>CCCM instrumentation &amp; control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4D120D-9A06-4055-AAFB-CD348BD0D342}"/>
              </a:ext>
            </a:extLst>
          </p:cNvPr>
          <p:cNvSpPr txBox="1"/>
          <p:nvPr/>
        </p:nvSpPr>
        <p:spPr>
          <a:xfrm>
            <a:off x="180293" y="1009670"/>
            <a:ext cx="109925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test of DQW CCCM end of 2017, all the </a:t>
            </a: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infrastructure (crates, …) was moved to SPS-BA6 with the tested equipment (SB+CCCM)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Considering that ten tests of CCCM are scheduled, M7 shall be equipped with a fixed infrastructure for the CCCM instrumentation -&gt; budget impact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Control system : control logic and synoptic to be updated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7698E8E-C53F-4711-B9E4-10047A5BF2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293" y="2649618"/>
            <a:ext cx="4695445" cy="35091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02BF873-6006-42B3-B708-349A13ABD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9329" y="2649618"/>
            <a:ext cx="6661448" cy="349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9F99267-B7C7-4FB2-A679-B4BC56EE7B1A}"/>
              </a:ext>
            </a:extLst>
          </p:cNvPr>
          <p:cNvSpPr txBox="1">
            <a:spLocks/>
          </p:cNvSpPr>
          <p:nvPr/>
        </p:nvSpPr>
        <p:spPr>
          <a:xfrm>
            <a:off x="194402" y="0"/>
            <a:ext cx="6295843" cy="100526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600" dirty="0"/>
              <a:t>TE-CRG Project Organization</a:t>
            </a:r>
            <a:endParaRPr lang="en-GB" sz="36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4A09BC2-55C7-4394-A9A0-1F174586F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457036"/>
              </p:ext>
            </p:extLst>
          </p:nvPr>
        </p:nvGraphicFramePr>
        <p:xfrm>
          <a:off x="2700571" y="2975108"/>
          <a:ext cx="1506801" cy="838094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5068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8871">
                <a:tc>
                  <a:txBody>
                    <a:bodyPr/>
                    <a:lstStyle/>
                    <a:p>
                      <a:pPr algn="ctr"/>
                      <a:r>
                        <a:rPr lang="en-US" sz="1000" baseline="0" noProof="0" dirty="0">
                          <a:solidFill>
                            <a:schemeClr val="lt1"/>
                          </a:solidFill>
                        </a:rPr>
                        <a:t>Manufacturing</a:t>
                      </a:r>
                    </a:p>
                    <a:p>
                      <a:pPr algn="ctr"/>
                      <a:r>
                        <a:rPr lang="en-US" sz="1000" baseline="0" noProof="0" dirty="0">
                          <a:solidFill>
                            <a:schemeClr val="lt1"/>
                          </a:solidFill>
                        </a:rPr>
                        <a:t>&amp; installation</a:t>
                      </a:r>
                      <a:endParaRPr lang="en-US" sz="1000" baseline="0" noProof="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8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>
                          <a:solidFill>
                            <a:srgbClr val="000000"/>
                          </a:solidFill>
                        </a:rPr>
                        <a:t>TE-CRG-ME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" name="Elbow Connector 10">
            <a:extLst>
              <a:ext uri="{FF2B5EF4-FFF2-40B4-BE49-F238E27FC236}">
                <a16:creationId xmlns:a16="http://schemas.microsoft.com/office/drawing/2014/main" id="{92D88612-F071-472E-B227-E25EEC921F1F}"/>
              </a:ext>
            </a:extLst>
          </p:cNvPr>
          <p:cNvCxnSpPr>
            <a:cxnSpLocks/>
          </p:cNvCxnSpPr>
          <p:nvPr/>
        </p:nvCxnSpPr>
        <p:spPr>
          <a:xfrm rot="10800000" flipV="1">
            <a:off x="1754250" y="2609755"/>
            <a:ext cx="1699722" cy="367422"/>
          </a:xfrm>
          <a:prstGeom prst="bentConnector2">
            <a:avLst/>
          </a:prstGeom>
          <a:ln w="952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8C05B30-5572-4A8C-B544-85145520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554902"/>
              </p:ext>
            </p:extLst>
          </p:nvPr>
        </p:nvGraphicFramePr>
        <p:xfrm>
          <a:off x="1089407" y="2992545"/>
          <a:ext cx="1329687" cy="9448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29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9743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Design &amp; </a:t>
                      </a:r>
                      <a:r>
                        <a:rPr lang="fr-CH" sz="1000" dirty="0" err="1"/>
                        <a:t>integration</a:t>
                      </a:r>
                      <a:endParaRPr lang="en-GB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8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>
                          <a:solidFill>
                            <a:srgbClr val="000000"/>
                          </a:solidFill>
                        </a:rPr>
                        <a:t>TE-CRG-ME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>
                          <a:solidFill>
                            <a:srgbClr val="000000"/>
                          </a:solidFill>
                        </a:rPr>
                        <a:t>O. Pirotte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noProof="0" dirty="0">
                          <a:solidFill>
                            <a:srgbClr val="000000"/>
                          </a:solidFill>
                        </a:rPr>
                        <a:t>E. Miquet-Sage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0" name="Elbow Connector 53">
            <a:extLst>
              <a:ext uri="{FF2B5EF4-FFF2-40B4-BE49-F238E27FC236}">
                <a16:creationId xmlns:a16="http://schemas.microsoft.com/office/drawing/2014/main" id="{6F6B294C-4913-45DD-A0C1-E5C7156D668E}"/>
              </a:ext>
            </a:extLst>
          </p:cNvPr>
          <p:cNvCxnSpPr>
            <a:cxnSpLocks/>
          </p:cNvCxnSpPr>
          <p:nvPr/>
        </p:nvCxnSpPr>
        <p:spPr>
          <a:xfrm>
            <a:off x="4039596" y="2609636"/>
            <a:ext cx="3900209" cy="417644"/>
          </a:xfrm>
          <a:prstGeom prst="bentConnector2">
            <a:avLst/>
          </a:prstGeom>
          <a:ln w="952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A082853-8FB2-4D50-81CD-DB5007BA97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387629"/>
              </p:ext>
            </p:extLst>
          </p:nvPr>
        </p:nvGraphicFramePr>
        <p:xfrm>
          <a:off x="3189735" y="1534481"/>
          <a:ext cx="1699723" cy="7011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699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116"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noProof="0" dirty="0"/>
                        <a:t>CRG M7 Coordination </a:t>
                      </a:r>
                      <a:r>
                        <a:rPr lang="fr-CH" sz="1050" baseline="0" dirty="0"/>
                        <a:t>Project Management</a:t>
                      </a:r>
                      <a:endParaRPr lang="en-GB" sz="1050" dirty="0"/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8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O. Pirotte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A8054E-9EE0-4AD2-AE56-3BCB1AF8A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701890"/>
              </p:ext>
            </p:extLst>
          </p:nvPr>
        </p:nvGraphicFramePr>
        <p:xfrm>
          <a:off x="7281350" y="3018638"/>
          <a:ext cx="1316915" cy="820724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16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9384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 err="1"/>
                        <a:t>Commissionning</a:t>
                      </a:r>
                      <a:r>
                        <a:rPr lang="fr-CH" sz="1000" dirty="0"/>
                        <a:t> </a:t>
                      </a:r>
                    </a:p>
                    <a:p>
                      <a:pPr algn="ctr"/>
                      <a:r>
                        <a:rPr lang="fr-CH" sz="1000" dirty="0"/>
                        <a:t>&amp; </a:t>
                      </a:r>
                      <a:r>
                        <a:rPr lang="fr-CH" sz="1000" dirty="0" err="1"/>
                        <a:t>Operation</a:t>
                      </a:r>
                      <a:endParaRPr lang="fr-CH" sz="1000" dirty="0"/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4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TE-CRG-ML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JP Lamboy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13A88E5-DDAB-4666-BCEF-BC98F84F7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04082"/>
              </p:ext>
            </p:extLst>
          </p:nvPr>
        </p:nvGraphicFramePr>
        <p:xfrm>
          <a:off x="5825402" y="2996403"/>
          <a:ext cx="1329687" cy="966881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29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24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Controls</a:t>
                      </a:r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225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TE-CRG-CE</a:t>
                      </a:r>
                    </a:p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T. Barbé</a:t>
                      </a:r>
                    </a:p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M </a:t>
                      </a:r>
                      <a:r>
                        <a:rPr lang="fr-CH" sz="1000" dirty="0" err="1">
                          <a:solidFill>
                            <a:srgbClr val="000000"/>
                          </a:solidFill>
                        </a:rPr>
                        <a:t>Pezzetti</a:t>
                      </a:r>
                      <a:endParaRPr lang="fr-CH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432EA0DE-937D-4802-B48D-89DD6157F12F}"/>
              </a:ext>
            </a:extLst>
          </p:cNvPr>
          <p:cNvCxnSpPr>
            <a:cxnSpLocks/>
          </p:cNvCxnSpPr>
          <p:nvPr/>
        </p:nvCxnSpPr>
        <p:spPr>
          <a:xfrm>
            <a:off x="4889458" y="1930231"/>
            <a:ext cx="1140426" cy="2"/>
          </a:xfrm>
          <a:prstGeom prst="bentConnector3">
            <a:avLst/>
          </a:prstGeom>
          <a:ln w="9525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6FC5340-5A15-4ACA-8636-B849A5AFC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031829"/>
              </p:ext>
            </p:extLst>
          </p:nvPr>
        </p:nvGraphicFramePr>
        <p:xfrm>
          <a:off x="5739319" y="1540837"/>
          <a:ext cx="1699723" cy="70116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699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116">
                <a:tc>
                  <a:txBody>
                    <a:bodyPr/>
                    <a:lstStyle/>
                    <a:p>
                      <a:pPr algn="ctr"/>
                      <a:r>
                        <a:rPr lang="en-US" sz="1050" baseline="0" noProof="0" dirty="0"/>
                        <a:t>WP4 CRG Coordinator &amp; </a:t>
                      </a:r>
                      <a:r>
                        <a:rPr lang="fr-CH" sz="1050" baseline="0" dirty="0"/>
                        <a:t>Management</a:t>
                      </a:r>
                      <a:endParaRPr lang="en-GB" sz="1050" dirty="0"/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80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K. Brodzinski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4198ACD0-3952-4C0C-BBE8-F42707736BE4}"/>
              </a:ext>
            </a:extLst>
          </p:cNvPr>
          <p:cNvCxnSpPr>
            <a:cxnSpLocks/>
            <a:stCxn id="11" idx="2"/>
            <a:endCxn id="7" idx="0"/>
          </p:cNvCxnSpPr>
          <p:nvPr/>
        </p:nvCxnSpPr>
        <p:spPr>
          <a:xfrm rot="5400000">
            <a:off x="3377051" y="2312562"/>
            <a:ext cx="739467" cy="585625"/>
          </a:xfrm>
          <a:prstGeom prst="bentConnector3">
            <a:avLst>
              <a:gd name="adj1" fmla="val 50644"/>
            </a:avLst>
          </a:prstGeom>
          <a:ln w="9525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7C616CB-C366-48DF-8157-4C7B7015EB9F}"/>
              </a:ext>
            </a:extLst>
          </p:cNvPr>
          <p:cNvCxnSpPr>
            <a:cxnSpLocks/>
          </p:cNvCxnSpPr>
          <p:nvPr/>
        </p:nvCxnSpPr>
        <p:spPr>
          <a:xfrm>
            <a:off x="6490245" y="2605756"/>
            <a:ext cx="0" cy="395409"/>
          </a:xfrm>
          <a:prstGeom prst="line">
            <a:avLst/>
          </a:prstGeom>
          <a:ln w="9525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B964DB3-C647-4B19-8E72-5F72CA907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616355"/>
              </p:ext>
            </p:extLst>
          </p:nvPr>
        </p:nvGraphicFramePr>
        <p:xfrm>
          <a:off x="4357922" y="2983736"/>
          <a:ext cx="1329687" cy="109728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329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241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/>
                        <a:t>Instrumentation &amp; </a:t>
                      </a:r>
                      <a:r>
                        <a:rPr lang="fr-CH" sz="1000" dirty="0" err="1"/>
                        <a:t>connectors</a:t>
                      </a:r>
                      <a:r>
                        <a:rPr lang="fr-CH" sz="1000" dirty="0"/>
                        <a:t>, </a:t>
                      </a:r>
                      <a:r>
                        <a:rPr lang="fr-CH" sz="1000" dirty="0" err="1"/>
                        <a:t>cabling</a:t>
                      </a:r>
                      <a:endParaRPr lang="fr-CH" sz="1000" dirty="0"/>
                    </a:p>
                  </a:txBody>
                  <a:tcPr>
                    <a:solidFill>
                      <a:srgbClr val="2F9B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225">
                <a:tc>
                  <a:txBody>
                    <a:bodyPr/>
                    <a:lstStyle/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TE-CRG-CE</a:t>
                      </a:r>
                    </a:p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N Vauthier</a:t>
                      </a:r>
                    </a:p>
                    <a:p>
                      <a:pPr algn="ctr"/>
                      <a:r>
                        <a:rPr lang="fr-CH" sz="1000" dirty="0">
                          <a:solidFill>
                            <a:srgbClr val="000000"/>
                          </a:solidFill>
                        </a:rPr>
                        <a:t>B Ivens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1730DC-A68A-4E73-8D66-CC2B73D8A14E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5022765" y="2609755"/>
            <a:ext cx="0" cy="373981"/>
          </a:xfrm>
          <a:prstGeom prst="line">
            <a:avLst/>
          </a:prstGeom>
          <a:ln w="9525">
            <a:solidFill>
              <a:srgbClr val="00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934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139325" cy="754380"/>
          </a:xfrm>
        </p:spPr>
        <p:txBody>
          <a:bodyPr>
            <a:noAutofit/>
          </a:bodyPr>
          <a:lstStyle/>
          <a:p>
            <a:r>
              <a:rPr lang="en-GB" sz="2800" b="1" dirty="0"/>
              <a:t>Summary &amp; Next steps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30915-6B72-46B4-B78D-0C56D9D8D0F9}"/>
              </a:ext>
            </a:extLst>
          </p:cNvPr>
          <p:cNvSpPr txBox="1"/>
          <p:nvPr/>
        </p:nvSpPr>
        <p:spPr>
          <a:xfrm>
            <a:off x="255373" y="898072"/>
            <a:ext cx="1168125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A solution to test the CCCM with the present infra M7 is possible with the TL4 interface but requires changes 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Mechanical I/F between M7 </a:t>
            </a:r>
            <a:r>
              <a:rPr lang="en-GB" dirty="0" err="1"/>
              <a:t>cryo</a:t>
            </a:r>
            <a:r>
              <a:rPr lang="en-GB" dirty="0"/>
              <a:t> infra and CCCMs : TE-CRG / SY-RF / EN-MME / EN-ACE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Final integration in M7, incl. cabling and racks : TE-CRG / SY-RF / EN-MME / EN-ACE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The CCCM instrumentation (supply and infra in M7) is coordinated by TE-CRG-CE and SY-RF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Control logic : update functional specification : TE-CRG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Budget estimation : 200 </a:t>
            </a:r>
            <a:r>
              <a:rPr lang="en-GB" dirty="0" err="1"/>
              <a:t>kCHF</a:t>
            </a:r>
            <a:r>
              <a:rPr lang="en-GB" dirty="0"/>
              <a:t> (150 </a:t>
            </a:r>
            <a:r>
              <a:rPr lang="en-GB" dirty="0" err="1"/>
              <a:t>kCHF</a:t>
            </a:r>
            <a:r>
              <a:rPr lang="en-GB" dirty="0"/>
              <a:t> for M7 DAQ + ctrl </a:t>
            </a:r>
            <a:r>
              <a:rPr lang="en-GB" dirty="0" err="1"/>
              <a:t>syst</a:t>
            </a:r>
            <a:r>
              <a:rPr lang="en-GB" dirty="0"/>
              <a:t>, + 50 </a:t>
            </a:r>
            <a:r>
              <a:rPr lang="en-GB" dirty="0" err="1"/>
              <a:t>kCHF</a:t>
            </a:r>
            <a:r>
              <a:rPr lang="en-GB" dirty="0"/>
              <a:t> for infra M7 incl. new TL4)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Planning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A5CD9-3263-42B5-AFDE-2B2475657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3332" y="3466939"/>
            <a:ext cx="5972175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52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139325" cy="754380"/>
          </a:xfrm>
        </p:spPr>
        <p:txBody>
          <a:bodyPr>
            <a:noAutofit/>
          </a:bodyPr>
          <a:lstStyle/>
          <a:p>
            <a:r>
              <a:rPr lang="en-GB" sz="2800" b="1" dirty="0"/>
              <a:t>Content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DCF21-5370-496A-A783-7BE8C6C2A7D2}"/>
              </a:ext>
            </a:extLst>
          </p:cNvPr>
          <p:cNvSpPr txBox="1"/>
          <p:nvPr/>
        </p:nvSpPr>
        <p:spPr>
          <a:xfrm>
            <a:off x="162833" y="1071906"/>
            <a:ext cx="108296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en-GB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PIDs &amp; Mechanical interface / integration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CCCM instrumentation &amp; control system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Project organization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Summary and next steps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791738" cy="535038"/>
          </a:xfrm>
        </p:spPr>
        <p:txBody>
          <a:bodyPr>
            <a:noAutofit/>
          </a:bodyPr>
          <a:lstStyle/>
          <a:p>
            <a:r>
              <a:rPr lang="en-GB" sz="2800" b="1" dirty="0"/>
              <a:t>M7 RF Test Stand Configurations (status of 2016-2017)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F28DD9-7AE3-46B2-9111-DD6353615F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3" y="885285"/>
            <a:ext cx="5621552" cy="24990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4D120D-9A06-4055-AAFB-CD348BD0D342}"/>
              </a:ext>
            </a:extLst>
          </p:cNvPr>
          <p:cNvSpPr txBox="1"/>
          <p:nvPr/>
        </p:nvSpPr>
        <p:spPr>
          <a:xfrm>
            <a:off x="137263" y="3536596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configuration 1 – VB connected to SB and CCCM</a:t>
            </a:r>
            <a:endParaRPr 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F18680-6275-43B8-AC52-93BAFBFA7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573" y="898072"/>
            <a:ext cx="5670514" cy="2499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BCC1AC-E723-4ADE-99CC-07CB3CFA803E}"/>
              </a:ext>
            </a:extLst>
          </p:cNvPr>
          <p:cNvSpPr txBox="1"/>
          <p:nvPr/>
        </p:nvSpPr>
        <p:spPr>
          <a:xfrm>
            <a:off x="6421573" y="3536596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configuration 2 – VB connected directly to CCCM</a:t>
            </a: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1A96BA-E6AF-4E24-8B19-F341AAD9993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1" y="3956021"/>
            <a:ext cx="6120765" cy="20796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AA5031-1A3C-4ADD-B1C5-94DE551C39F5}"/>
              </a:ext>
            </a:extLst>
          </p:cNvPr>
          <p:cNvSpPr txBox="1"/>
          <p:nvPr/>
        </p:nvSpPr>
        <p:spPr>
          <a:xfrm>
            <a:off x="375032" y="6042350"/>
            <a:ext cx="62579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configuration 3 – VB connected directly to HGCM</a:t>
            </a:r>
            <a:endParaRPr lang="en-US" sz="16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6F5DAC8-6032-42D8-A92C-FF2F7E72D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71863"/>
              </p:ext>
            </p:extLst>
          </p:nvPr>
        </p:nvGraphicFramePr>
        <p:xfrm>
          <a:off x="7612636" y="4760564"/>
          <a:ext cx="4360519" cy="1080138"/>
        </p:xfrm>
        <a:graphic>
          <a:graphicData uri="http://schemas.openxmlformats.org/drawingml/2006/table">
            <a:tbl>
              <a:tblPr firstRow="1" firstCol="1" bandRow="1"/>
              <a:tblGrid>
                <a:gridCol w="377825">
                  <a:extLst>
                    <a:ext uri="{9D8B030D-6E8A-4147-A177-3AD203B41FA5}">
                      <a16:colId xmlns:a16="http://schemas.microsoft.com/office/drawing/2014/main" val="273249051"/>
                    </a:ext>
                  </a:extLst>
                </a:gridCol>
                <a:gridCol w="2495270">
                  <a:extLst>
                    <a:ext uri="{9D8B030D-6E8A-4147-A177-3AD203B41FA5}">
                      <a16:colId xmlns:a16="http://schemas.microsoft.com/office/drawing/2014/main" val="3920373150"/>
                    </a:ext>
                  </a:extLst>
                </a:gridCol>
                <a:gridCol w="1487424">
                  <a:extLst>
                    <a:ext uri="{9D8B030D-6E8A-4147-A177-3AD203B41FA5}">
                      <a16:colId xmlns:a16="http://schemas.microsoft.com/office/drawing/2014/main" val="16690929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 b="1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PID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68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M7SM &amp; RF Infrastructure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CRNLSQLJ0001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7468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Valve Box (VB)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CRNLSQLJ0053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81453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configuration 1 – CCCM &amp; CCSB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CRNLSQLJ0054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235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configuration 2 – CCCM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CRNLSQLJ0055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148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configuration 3 – HGCM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CRNLSQLJ0056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74609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400D669-92DF-409B-8D6C-00F885DFBB9A}"/>
              </a:ext>
            </a:extLst>
          </p:cNvPr>
          <p:cNvSpPr txBox="1"/>
          <p:nvPr/>
        </p:nvSpPr>
        <p:spPr>
          <a:xfrm>
            <a:off x="8158419" y="5926174"/>
            <a:ext cx="35669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dirty="0">
                <a:latin typeface="Verdana" panose="020B0604030504040204" pitchFamily="34" charset="0"/>
                <a:cs typeface="Times New Roman" panose="02020603050405020304" pitchFamily="18" charset="0"/>
              </a:rPr>
              <a:t>P</a:t>
            </a:r>
            <a:r>
              <a:rPr lang="en-GB" sz="1600" dirty="0">
                <a:latin typeface="Verdana" panose="020B0604030504040204" pitchFamily="34" charset="0"/>
                <a:cs typeface="Times New Roman" panose="02020603050405020304" pitchFamily="18" charset="0"/>
              </a:rPr>
              <a:t>IDs for SM18 M7 RF test stand</a:t>
            </a:r>
            <a:endParaRPr lang="en-US" sz="16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1910906-A4CA-480C-BAB3-81A004774892}"/>
              </a:ext>
            </a:extLst>
          </p:cNvPr>
          <p:cNvCxnSpPr>
            <a:cxnSpLocks/>
          </p:cNvCxnSpPr>
          <p:nvPr/>
        </p:nvCxnSpPr>
        <p:spPr>
          <a:xfrm>
            <a:off x="2428155" y="1430407"/>
            <a:ext cx="1713539" cy="175949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3360B6-2581-47AC-ADA7-8D5042D8C846}"/>
              </a:ext>
            </a:extLst>
          </p:cNvPr>
          <p:cNvCxnSpPr>
            <a:cxnSpLocks/>
          </p:cNvCxnSpPr>
          <p:nvPr/>
        </p:nvCxnSpPr>
        <p:spPr>
          <a:xfrm flipV="1">
            <a:off x="2212622" y="1383126"/>
            <a:ext cx="2113489" cy="173260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0ADA147-DB10-4A1B-804D-80B17E6E0280}"/>
              </a:ext>
            </a:extLst>
          </p:cNvPr>
          <p:cNvCxnSpPr>
            <a:cxnSpLocks/>
          </p:cNvCxnSpPr>
          <p:nvPr/>
        </p:nvCxnSpPr>
        <p:spPr>
          <a:xfrm flipV="1">
            <a:off x="121432" y="3881854"/>
            <a:ext cx="6511524" cy="223466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4BFC8B4-ED9C-4F44-8212-455E85FA0895}"/>
              </a:ext>
            </a:extLst>
          </p:cNvPr>
          <p:cNvSpPr txBox="1"/>
          <p:nvPr/>
        </p:nvSpPr>
        <p:spPr>
          <a:xfrm rot="20006832">
            <a:off x="6871145" y="2120288"/>
            <a:ext cx="4771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Tests </a:t>
            </a:r>
            <a:r>
              <a:rPr lang="fr-CH" b="1" dirty="0" err="1">
                <a:solidFill>
                  <a:srgbClr val="FF0000"/>
                </a:solidFill>
              </a:rPr>
              <a:t>scheduled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from</a:t>
            </a:r>
            <a:r>
              <a:rPr lang="fr-CH" b="1" dirty="0">
                <a:solidFill>
                  <a:srgbClr val="FF0000"/>
                </a:solidFill>
              </a:rPr>
              <a:t> June 2022 till 20xx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5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B4B325-27A9-41EA-A781-BC2FD8CDE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"/>
          <a:stretch/>
        </p:blipFill>
        <p:spPr>
          <a:xfrm>
            <a:off x="6096000" y="229149"/>
            <a:ext cx="5607511" cy="37240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139325" cy="551633"/>
          </a:xfrm>
        </p:spPr>
        <p:txBody>
          <a:bodyPr>
            <a:noAutofit/>
          </a:bodyPr>
          <a:lstStyle/>
          <a:p>
            <a:r>
              <a:rPr lang="en-GB" sz="2800" b="1" dirty="0"/>
              <a:t>M7 RF Test Stand : Interface compatibility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6D0283-CEF2-4E75-8AAB-7F8F75D365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39"/>
          <a:stretch/>
        </p:blipFill>
        <p:spPr>
          <a:xfrm>
            <a:off x="6138561" y="3440158"/>
            <a:ext cx="1629747" cy="262689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3AF159-3617-4065-BA36-A69564339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3623" y="3440159"/>
            <a:ext cx="1629747" cy="262689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BD13E9E-CB92-4B85-8388-D2217A83EDFE}"/>
              </a:ext>
            </a:extLst>
          </p:cNvPr>
          <p:cNvSpPr/>
          <p:nvPr/>
        </p:nvSpPr>
        <p:spPr>
          <a:xfrm>
            <a:off x="6138561" y="989045"/>
            <a:ext cx="700778" cy="1026367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FB4F7A-BCCA-48DB-BCDD-8947893DAA24}"/>
              </a:ext>
            </a:extLst>
          </p:cNvPr>
          <p:cNvCxnSpPr>
            <a:cxnSpLocks/>
            <a:endCxn id="7" idx="0"/>
          </p:cNvCxnSpPr>
          <p:nvPr/>
        </p:nvCxnSpPr>
        <p:spPr>
          <a:xfrm>
            <a:off x="6438122" y="2015412"/>
            <a:ext cx="515313" cy="1424746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FE35D61-6043-460F-A3CB-3B705AFDA371}"/>
              </a:ext>
            </a:extLst>
          </p:cNvPr>
          <p:cNvSpPr txBox="1"/>
          <p:nvPr/>
        </p:nvSpPr>
        <p:spPr>
          <a:xfrm>
            <a:off x="8210938" y="3398222"/>
            <a:ext cx="21833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PID CRNLSQLJ0070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A2D74B-A0A5-4C8D-B6B9-91F94AE054D6}"/>
              </a:ext>
            </a:extLst>
          </p:cNvPr>
          <p:cNvSpPr txBox="1"/>
          <p:nvPr/>
        </p:nvSpPr>
        <p:spPr>
          <a:xfrm>
            <a:off x="1987596" y="5543834"/>
            <a:ext cx="2183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Interface from CRNLSQLJ0055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6721FE-CCC9-4313-81D1-FF88C0C9615B}"/>
              </a:ext>
            </a:extLst>
          </p:cNvPr>
          <p:cNvSpPr txBox="1"/>
          <p:nvPr/>
        </p:nvSpPr>
        <p:spPr>
          <a:xfrm>
            <a:off x="7552545" y="5521881"/>
            <a:ext cx="2183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Interface from CRNLSQLJ0070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8B7574-4A08-4FA2-A55C-57C0E9A49CDA}"/>
              </a:ext>
            </a:extLst>
          </p:cNvPr>
          <p:cNvSpPr txBox="1"/>
          <p:nvPr/>
        </p:nvSpPr>
        <p:spPr>
          <a:xfrm>
            <a:off x="101333" y="812899"/>
            <a:ext cx="4615230" cy="246221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Interface 3 for the test configuration 2 with a standalone CCCM was defined according to SPSQUXDA0002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May 2021 : new PID LHCLSQLS0070 for CCCM RFD proto where original interface 3 is no longer matching : 7 circuit connections versus 5 previously (addition of BS circuit CC’ and KD).</a:t>
            </a:r>
          </a:p>
        </p:txBody>
      </p:sp>
    </p:spTree>
    <p:extLst>
      <p:ext uri="{BB962C8B-B14F-4D97-AF65-F5344CB8AC3E}">
        <p14:creationId xmlns:p14="http://schemas.microsoft.com/office/powerpoint/2010/main" val="185392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ADAA5A-2DE8-4C85-9E2C-F8C5F2646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25"/>
          <a:stretch/>
        </p:blipFill>
        <p:spPr>
          <a:xfrm>
            <a:off x="262347" y="603179"/>
            <a:ext cx="5193641" cy="5811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993D09-EC2D-4DFA-81BC-D13FBBD37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468" y="699912"/>
            <a:ext cx="5492250" cy="3002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B4CFA36-0C0A-42CA-80B5-0D8F3B72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695450" cy="551633"/>
          </a:xfrm>
        </p:spPr>
        <p:txBody>
          <a:bodyPr>
            <a:noAutofit/>
          </a:bodyPr>
          <a:lstStyle/>
          <a:p>
            <a:r>
              <a:rPr lang="en-GB" sz="2800" b="1" dirty="0"/>
              <a:t>Interface compatibility – proposal 1: TL3 + TL4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E4C1C6-D947-4861-A6B7-03E7017D850F}"/>
              </a:ext>
            </a:extLst>
          </p:cNvPr>
          <p:cNvSpPr/>
          <p:nvPr/>
        </p:nvSpPr>
        <p:spPr>
          <a:xfrm>
            <a:off x="2065867" y="5486401"/>
            <a:ext cx="2664177" cy="6886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A8F33D-82A5-41AD-A3C9-4D8155FF7C90}"/>
              </a:ext>
            </a:extLst>
          </p:cNvPr>
          <p:cNvCxnSpPr>
            <a:cxnSpLocks/>
          </p:cNvCxnSpPr>
          <p:nvPr/>
        </p:nvCxnSpPr>
        <p:spPr>
          <a:xfrm flipV="1">
            <a:off x="4703855" y="5486401"/>
            <a:ext cx="300969" cy="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1194E27-0ACD-4E0E-839B-4403166E73E8}"/>
              </a:ext>
            </a:extLst>
          </p:cNvPr>
          <p:cNvSpPr txBox="1"/>
          <p:nvPr/>
        </p:nvSpPr>
        <p:spPr>
          <a:xfrm>
            <a:off x="5011475" y="3796586"/>
            <a:ext cx="3455728" cy="261610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Proposal to use interface 4 (HG CM) to supply CC’ via DN 8 valve 7CV830 on TL4 interface and connect KD and F (cold return 4.5K)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=&gt; Regulation at the inlet and T with 50 K gas and bypass 7CV809 (to be studied)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=&gt; TL3 to be modified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87A4E0-BBB8-4AE3-BE7F-01CC42EF784B}"/>
              </a:ext>
            </a:extLst>
          </p:cNvPr>
          <p:cNvCxnSpPr>
            <a:cxnSpLocks/>
          </p:cNvCxnSpPr>
          <p:nvPr/>
        </p:nvCxnSpPr>
        <p:spPr>
          <a:xfrm>
            <a:off x="4984527" y="3209990"/>
            <a:ext cx="1370392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AA15DA-E96B-46F7-864B-D7C75CACD86A}"/>
              </a:ext>
            </a:extLst>
          </p:cNvPr>
          <p:cNvCxnSpPr>
            <a:cxnSpLocks/>
          </p:cNvCxnSpPr>
          <p:nvPr/>
        </p:nvCxnSpPr>
        <p:spPr>
          <a:xfrm flipV="1">
            <a:off x="4984527" y="3205403"/>
            <a:ext cx="0" cy="228099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713FAC95-8439-43E6-893C-46E2621CEA16}"/>
              </a:ext>
            </a:extLst>
          </p:cNvPr>
          <p:cNvSpPr/>
          <p:nvPr/>
        </p:nvSpPr>
        <p:spPr>
          <a:xfrm>
            <a:off x="3409950" y="4019550"/>
            <a:ext cx="457200" cy="40005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F55857D-5E64-464A-8B83-CCEA51411711}"/>
              </a:ext>
            </a:extLst>
          </p:cNvPr>
          <p:cNvSpPr/>
          <p:nvPr/>
        </p:nvSpPr>
        <p:spPr>
          <a:xfrm>
            <a:off x="1152525" y="3155068"/>
            <a:ext cx="457200" cy="40005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B25D95-C320-45FC-A18D-64A8C1D68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203" y="3701264"/>
            <a:ext cx="1854989" cy="315673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3488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95B2FED1-4375-4FC0-A821-3F8244160292}"/>
              </a:ext>
            </a:extLst>
          </p:cNvPr>
          <p:cNvSpPr txBox="1"/>
          <p:nvPr/>
        </p:nvSpPr>
        <p:spPr>
          <a:xfrm>
            <a:off x="6881711" y="3895725"/>
            <a:ext cx="531028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Issue to connect with CCCM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room foreseen for a sleeve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about pipes flexibility and possible forces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Integration and </a:t>
            </a:r>
            <a:r>
              <a:rPr lang="en-GB" sz="14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coord</a:t>
            </a:r>
            <a:r>
              <a:rPr lang="en-GB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meeting to assess I/F and scope / responsibilities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TL3 ?</a:t>
            </a:r>
            <a:endParaRPr lang="en-GB" sz="14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 descr="A picture containing LEGO, toy, indoor&#10;&#10;Description automatically generated">
            <a:extLst>
              <a:ext uri="{FF2B5EF4-FFF2-40B4-BE49-F238E27FC236}">
                <a16:creationId xmlns:a16="http://schemas.microsoft.com/office/drawing/2014/main" id="{DC78AD1D-E891-4FE4-A5BB-A968A1586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3" y="3227910"/>
            <a:ext cx="5997913" cy="2952059"/>
          </a:xfrm>
          <a:prstGeom prst="rect">
            <a:avLst/>
          </a:prstGeom>
        </p:spPr>
      </p:pic>
      <p:pic>
        <p:nvPicPr>
          <p:cNvPr id="17" name="Picture 16" descr="A close-up of a roller coaster&#10;&#10;Description automatically generated with medium confidence">
            <a:extLst>
              <a:ext uri="{FF2B5EF4-FFF2-40B4-BE49-F238E27FC236}">
                <a16:creationId xmlns:a16="http://schemas.microsoft.com/office/drawing/2014/main" id="{BAD08B35-091B-47DD-9D46-3461915752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33" y="678031"/>
            <a:ext cx="4826338" cy="217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10385733" cy="754380"/>
          </a:xfrm>
        </p:spPr>
        <p:txBody>
          <a:bodyPr>
            <a:noAutofit/>
          </a:bodyPr>
          <a:lstStyle/>
          <a:p>
            <a:r>
              <a:rPr lang="en-GB" sz="2800" b="1" dirty="0"/>
              <a:t>Preliminary study for proposal 1 : TL3 &amp; Mechanical I/F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B6C564-ED35-4EC8-B4EF-4E707ECDB8AD}"/>
              </a:ext>
            </a:extLst>
          </p:cNvPr>
          <p:cNvSpPr txBox="1"/>
          <p:nvPr/>
        </p:nvSpPr>
        <p:spPr>
          <a:xfrm>
            <a:off x="1014251" y="2263106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3AEFEB-1635-46EC-835A-8E8A26C7F9D7}"/>
              </a:ext>
            </a:extLst>
          </p:cNvPr>
          <p:cNvSpPr txBox="1"/>
          <p:nvPr/>
        </p:nvSpPr>
        <p:spPr>
          <a:xfrm>
            <a:off x="1587360" y="873823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TL3</a:t>
            </a:r>
          </a:p>
        </p:txBody>
      </p:sp>
      <p:pic>
        <p:nvPicPr>
          <p:cNvPr id="21" name="Picture 20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1EB53CA3-1156-4CC6-82B1-97873DB8C0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0" y="1077416"/>
            <a:ext cx="2760809" cy="177136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C38A89-3CC1-4EAF-A5A0-4F13387CC008}"/>
              </a:ext>
            </a:extLst>
          </p:cNvPr>
          <p:cNvSpPr txBox="1"/>
          <p:nvPr/>
        </p:nvSpPr>
        <p:spPr>
          <a:xfrm>
            <a:off x="715649" y="5997780"/>
            <a:ext cx="5147112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 Box /   Interface in 2017, bellows allowing the connection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F2D15E-3C26-4F5C-BF06-AE56A4394B3C}"/>
              </a:ext>
            </a:extLst>
          </p:cNvPr>
          <p:cNvSpPr txBox="1"/>
          <p:nvPr/>
        </p:nvSpPr>
        <p:spPr>
          <a:xfrm>
            <a:off x="885491" y="3489520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TL3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9B5F276-138C-44AE-99A4-D88E5C791F56}"/>
              </a:ext>
            </a:extLst>
          </p:cNvPr>
          <p:cNvCxnSpPr>
            <a:cxnSpLocks/>
          </p:cNvCxnSpPr>
          <p:nvPr/>
        </p:nvCxnSpPr>
        <p:spPr>
          <a:xfrm flipH="1">
            <a:off x="4001942" y="4124325"/>
            <a:ext cx="2551258" cy="23812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C0A555D-8D24-4665-9A7F-D39F3CC1A498}"/>
              </a:ext>
            </a:extLst>
          </p:cNvPr>
          <p:cNvSpPr txBox="1"/>
          <p:nvPr/>
        </p:nvSpPr>
        <p:spPr>
          <a:xfrm>
            <a:off x="3410985" y="980424"/>
            <a:ext cx="2305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Interface 3 (2016)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94563D-07C5-4169-92DF-C5B61E6078B8}"/>
              </a:ext>
            </a:extLst>
          </p:cNvPr>
          <p:cNvSpPr txBox="1"/>
          <p:nvPr/>
        </p:nvSpPr>
        <p:spPr>
          <a:xfrm>
            <a:off x="8249685" y="1561259"/>
            <a:ext cx="2305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Preliminary study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0E49FE-9557-4319-B74C-C0951D13FCB5}"/>
              </a:ext>
            </a:extLst>
          </p:cNvPr>
          <p:cNvSpPr txBox="1"/>
          <p:nvPr/>
        </p:nvSpPr>
        <p:spPr>
          <a:xfrm>
            <a:off x="8116335" y="3277350"/>
            <a:ext cx="2305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Interface 3 (2016)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8823C03-A798-42E1-B286-F6BA9B33C875}"/>
              </a:ext>
            </a:extLst>
          </p:cNvPr>
          <p:cNvCxnSpPr>
            <a:cxnSpLocks/>
          </p:cNvCxnSpPr>
          <p:nvPr/>
        </p:nvCxnSpPr>
        <p:spPr>
          <a:xfrm flipV="1">
            <a:off x="3254329" y="4588222"/>
            <a:ext cx="382427" cy="140955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001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  <p:bldP spid="22" grpId="0" animBg="1"/>
      <p:bldP spid="23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3C17-764F-4F55-85ED-DD0AAF65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139325" cy="754380"/>
          </a:xfrm>
        </p:spPr>
        <p:txBody>
          <a:bodyPr>
            <a:noAutofit/>
          </a:bodyPr>
          <a:lstStyle/>
          <a:p>
            <a:r>
              <a:rPr lang="en-GB" sz="2800" b="1" dirty="0"/>
              <a:t>TL3 &amp; Mechanical I/F</a:t>
            </a:r>
          </a:p>
        </p:txBody>
      </p:sp>
      <p:pic>
        <p:nvPicPr>
          <p:cNvPr id="5" name="Picture 4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5F258207-E482-4307-B25F-E3FD1CA97E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386" y="827033"/>
            <a:ext cx="4226771" cy="31700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F78B18-67F7-4244-8BE4-8E75EB35C9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422309" y="4182436"/>
            <a:ext cx="2094923" cy="19353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32190E-CE7D-44A8-AE41-54E5C02F3795}"/>
              </a:ext>
            </a:extLst>
          </p:cNvPr>
          <p:cNvSpPr txBox="1"/>
          <p:nvPr/>
        </p:nvSpPr>
        <p:spPr>
          <a:xfrm>
            <a:off x="0" y="2230533"/>
            <a:ext cx="13563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VB installed in M7 bunker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B2FED1-4375-4FC0-A821-3F8244160292}"/>
              </a:ext>
            </a:extLst>
          </p:cNvPr>
          <p:cNvSpPr txBox="1"/>
          <p:nvPr/>
        </p:nvSpPr>
        <p:spPr>
          <a:xfrm>
            <a:off x="495724" y="4605946"/>
            <a:ext cx="172360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Storage of </a:t>
            </a:r>
            <a:r>
              <a:rPr lang="en-GB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TL1, TL2 &amp; TL3 for the three test configurations in M7 bunker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4610D1-B066-498C-8173-EA6DCBEF56DC}"/>
              </a:ext>
            </a:extLst>
          </p:cNvPr>
          <p:cNvSpPr txBox="1"/>
          <p:nvPr/>
        </p:nvSpPr>
        <p:spPr>
          <a:xfrm>
            <a:off x="4512597" y="2937999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FFFF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8128B7-3645-4014-9D3D-80FCEF03BA90}"/>
              </a:ext>
            </a:extLst>
          </p:cNvPr>
          <p:cNvSpPr txBox="1"/>
          <p:nvPr/>
        </p:nvSpPr>
        <p:spPr>
          <a:xfrm>
            <a:off x="3613721" y="2968287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FFFF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79B660-AA82-43EB-B1DD-B3310C9306B9}"/>
              </a:ext>
            </a:extLst>
          </p:cNvPr>
          <p:cNvSpPr txBox="1"/>
          <p:nvPr/>
        </p:nvSpPr>
        <p:spPr>
          <a:xfrm>
            <a:off x="2618234" y="2110383"/>
            <a:ext cx="900949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FFFF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TL1  TL2</a:t>
            </a:r>
          </a:p>
        </p:txBody>
      </p:sp>
      <p:pic>
        <p:nvPicPr>
          <p:cNvPr id="13" name="Picture 12" descr="A person stand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54F24AA4-014F-46CA-853A-A2F219C075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5733" y="2997800"/>
            <a:ext cx="4989209" cy="33688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22C06D-B9EC-4379-9643-E16E7B7F5FD5}"/>
              </a:ext>
            </a:extLst>
          </p:cNvPr>
          <p:cNvSpPr txBox="1"/>
          <p:nvPr/>
        </p:nvSpPr>
        <p:spPr>
          <a:xfrm>
            <a:off x="7291554" y="269583"/>
            <a:ext cx="44833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in 2017 with SB : adapted I/F with CCCM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61B36EB-3F12-4031-815D-1F26231B0A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898" y="765955"/>
            <a:ext cx="4573802" cy="2033276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EE3B144A-D449-4BE5-AED9-232217E89EBB}"/>
              </a:ext>
            </a:extLst>
          </p:cNvPr>
          <p:cNvSpPr/>
          <p:nvPr/>
        </p:nvSpPr>
        <p:spPr>
          <a:xfrm rot="19336239">
            <a:off x="8723689" y="1299212"/>
            <a:ext cx="349955" cy="795116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9B009FE-D636-401A-AE02-AAAAC40B843F}"/>
              </a:ext>
            </a:extLst>
          </p:cNvPr>
          <p:cNvSpPr/>
          <p:nvPr/>
        </p:nvSpPr>
        <p:spPr>
          <a:xfrm rot="16496670">
            <a:off x="8845965" y="3303013"/>
            <a:ext cx="827580" cy="1589442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4B7F4F-F242-4A80-80AD-F5A5D57EDB91}"/>
              </a:ext>
            </a:extLst>
          </p:cNvPr>
          <p:cNvSpPr txBox="1"/>
          <p:nvPr/>
        </p:nvSpPr>
        <p:spPr>
          <a:xfrm>
            <a:off x="5640182" y="2694844"/>
            <a:ext cx="27995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Compressible bellows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9CEC662-9F38-4561-AD2E-75FCFD196181}"/>
              </a:ext>
            </a:extLst>
          </p:cNvPr>
          <p:cNvCxnSpPr>
            <a:cxnSpLocks/>
          </p:cNvCxnSpPr>
          <p:nvPr/>
        </p:nvCxnSpPr>
        <p:spPr>
          <a:xfrm flipV="1">
            <a:off x="8046720" y="1983429"/>
            <a:ext cx="851946" cy="89608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E17BB0F-4CA1-4832-A50B-ABC641D12BC2}"/>
              </a:ext>
            </a:extLst>
          </p:cNvPr>
          <p:cNvCxnSpPr>
            <a:cxnSpLocks/>
            <a:endCxn id="20" idx="7"/>
          </p:cNvCxnSpPr>
          <p:nvPr/>
        </p:nvCxnSpPr>
        <p:spPr>
          <a:xfrm>
            <a:off x="8046720" y="2917521"/>
            <a:ext cx="678392" cy="84027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38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ADAA5A-2DE8-4C85-9E2C-F8C5F2646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25"/>
          <a:stretch/>
        </p:blipFill>
        <p:spPr>
          <a:xfrm>
            <a:off x="262347" y="603179"/>
            <a:ext cx="5193641" cy="58117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993D09-EC2D-4DFA-81BC-D13FBBD37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468" y="699912"/>
            <a:ext cx="5492250" cy="30028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B4CFA36-0C0A-42CA-80B5-0D8F3B72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695450" cy="551633"/>
          </a:xfrm>
        </p:spPr>
        <p:txBody>
          <a:bodyPr>
            <a:noAutofit/>
          </a:bodyPr>
          <a:lstStyle/>
          <a:p>
            <a:r>
              <a:rPr lang="en-GB" sz="2800" b="1" dirty="0"/>
              <a:t>Interface compatibility – proposal 1 : TL3 + TL4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E4C1C6-D947-4861-A6B7-03E7017D850F}"/>
              </a:ext>
            </a:extLst>
          </p:cNvPr>
          <p:cNvSpPr/>
          <p:nvPr/>
        </p:nvSpPr>
        <p:spPr>
          <a:xfrm>
            <a:off x="2065867" y="5486401"/>
            <a:ext cx="2664177" cy="6886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A8F33D-82A5-41AD-A3C9-4D8155FF7C90}"/>
              </a:ext>
            </a:extLst>
          </p:cNvPr>
          <p:cNvCxnSpPr>
            <a:cxnSpLocks/>
          </p:cNvCxnSpPr>
          <p:nvPr/>
        </p:nvCxnSpPr>
        <p:spPr>
          <a:xfrm flipV="1">
            <a:off x="4703855" y="5486401"/>
            <a:ext cx="300969" cy="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1194E27-0ACD-4E0E-839B-4403166E73E8}"/>
              </a:ext>
            </a:extLst>
          </p:cNvPr>
          <p:cNvSpPr txBox="1"/>
          <p:nvPr/>
        </p:nvSpPr>
        <p:spPr>
          <a:xfrm>
            <a:off x="5011475" y="3796586"/>
            <a:ext cx="3455728" cy="261610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Proposal to use interface 4 (HG CM) to supply CC’ via DN 8 valve 7CV830 on TL4 interface and connect KD and F (cold return 4.5K)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=&gt; Regulation at the inlet and T with 50 K gas and bypass 7CV809 (to be studied)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=&gt; TL3 to be modified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87A4E0-BBB8-4AE3-BE7F-01CC42EF784B}"/>
              </a:ext>
            </a:extLst>
          </p:cNvPr>
          <p:cNvCxnSpPr>
            <a:cxnSpLocks/>
          </p:cNvCxnSpPr>
          <p:nvPr/>
        </p:nvCxnSpPr>
        <p:spPr>
          <a:xfrm>
            <a:off x="4984527" y="3209990"/>
            <a:ext cx="1370392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AA15DA-E96B-46F7-864B-D7C75CACD86A}"/>
              </a:ext>
            </a:extLst>
          </p:cNvPr>
          <p:cNvCxnSpPr>
            <a:cxnSpLocks/>
          </p:cNvCxnSpPr>
          <p:nvPr/>
        </p:nvCxnSpPr>
        <p:spPr>
          <a:xfrm flipV="1">
            <a:off x="4984527" y="3205403"/>
            <a:ext cx="0" cy="228099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20B25D95-C320-45FC-A18D-64A8C1D686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7203" y="3701264"/>
            <a:ext cx="1854989" cy="31567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06D667-E037-45F6-8E05-28A3E0D528FF}"/>
              </a:ext>
            </a:extLst>
          </p:cNvPr>
          <p:cNvSpPr txBox="1"/>
          <p:nvPr/>
        </p:nvSpPr>
        <p:spPr>
          <a:xfrm rot="20228726">
            <a:off x="1466432" y="3426506"/>
            <a:ext cx="977697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3600" dirty="0">
                <a:solidFill>
                  <a:srgbClr val="FF0000"/>
                </a:solidFill>
              </a:rPr>
              <a:t>Valves </a:t>
            </a:r>
            <a:r>
              <a:rPr lang="fr-CH" sz="3600" dirty="0" err="1">
                <a:solidFill>
                  <a:srgbClr val="FF0000"/>
                </a:solidFill>
              </a:rPr>
              <a:t>missing</a:t>
            </a:r>
            <a:r>
              <a:rPr lang="fr-CH" sz="3600" dirty="0">
                <a:solidFill>
                  <a:srgbClr val="FF0000"/>
                </a:solidFill>
              </a:rPr>
              <a:t> to </a:t>
            </a:r>
            <a:r>
              <a:rPr lang="fr-CH" sz="3600" dirty="0" err="1">
                <a:solidFill>
                  <a:srgbClr val="FF0000"/>
                </a:solidFill>
              </a:rPr>
              <a:t>separate</a:t>
            </a:r>
            <a:r>
              <a:rPr lang="fr-CH" sz="3600" dirty="0">
                <a:solidFill>
                  <a:srgbClr val="FF0000"/>
                </a:solidFill>
              </a:rPr>
              <a:t> CS and CC’ circuits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E1E9FDC-809C-43E9-85EF-DAC1994BF681}"/>
              </a:ext>
            </a:extLst>
          </p:cNvPr>
          <p:cNvCxnSpPr/>
          <p:nvPr/>
        </p:nvCxnSpPr>
        <p:spPr>
          <a:xfrm>
            <a:off x="932329" y="789155"/>
            <a:ext cx="10264589" cy="5717362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BB72C4-8A69-44E3-A6DE-1BEC61437CDE}"/>
              </a:ext>
            </a:extLst>
          </p:cNvPr>
          <p:cNvCxnSpPr>
            <a:cxnSpLocks/>
          </p:cNvCxnSpPr>
          <p:nvPr/>
        </p:nvCxnSpPr>
        <p:spPr>
          <a:xfrm flipV="1">
            <a:off x="1206857" y="784568"/>
            <a:ext cx="9778286" cy="5284277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36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39DB12B8-273E-4B87-92B4-8C6625C86E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"/>
          <a:stretch/>
        </p:blipFill>
        <p:spPr>
          <a:xfrm>
            <a:off x="86210" y="598038"/>
            <a:ext cx="5218593" cy="57553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B4CFA36-0C0A-42CA-80B5-0D8F3B724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373" y="143692"/>
            <a:ext cx="9776133" cy="551633"/>
          </a:xfrm>
        </p:spPr>
        <p:txBody>
          <a:bodyPr>
            <a:noAutofit/>
          </a:bodyPr>
          <a:lstStyle/>
          <a:p>
            <a:r>
              <a:rPr lang="en-GB" sz="2800" b="1" dirty="0"/>
              <a:t>Interface compatibility – proposal 2 : TL4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E4C1C6-D947-4861-A6B7-03E7017D850F}"/>
              </a:ext>
            </a:extLst>
          </p:cNvPr>
          <p:cNvSpPr/>
          <p:nvPr/>
        </p:nvSpPr>
        <p:spPr>
          <a:xfrm>
            <a:off x="3342329" y="5486401"/>
            <a:ext cx="1387715" cy="6886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0A8F33D-82A5-41AD-A3C9-4D8155FF7C90}"/>
              </a:ext>
            </a:extLst>
          </p:cNvPr>
          <p:cNvCxnSpPr>
            <a:cxnSpLocks/>
          </p:cNvCxnSpPr>
          <p:nvPr/>
        </p:nvCxnSpPr>
        <p:spPr>
          <a:xfrm flipV="1">
            <a:off x="4703855" y="5486401"/>
            <a:ext cx="300969" cy="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1194E27-0ACD-4E0E-839B-4403166E73E8}"/>
              </a:ext>
            </a:extLst>
          </p:cNvPr>
          <p:cNvSpPr txBox="1"/>
          <p:nvPr/>
        </p:nvSpPr>
        <p:spPr>
          <a:xfrm>
            <a:off x="8547423" y="225404"/>
            <a:ext cx="3306491" cy="495520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Valves available on TL4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Valve sizes too small</a:t>
            </a:r>
            <a:br>
              <a:rPr lang="en-US" sz="1600" dirty="0"/>
            </a:br>
            <a:r>
              <a:rPr lang="en-US" sz="1600" dirty="0"/>
              <a:t>-&gt; upgrade plugs and seats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XB size (pressure drop &amp; safety) : TL3 DN80 -&gt; TL4 DN40. OK as safety devices are on CCCM.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CC’ supply via 7CV831 (DN 2) valve on TL4 interface and connect KD and F (cold return 4.5K). CS supply via 7CV830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US" sz="1600" dirty="0"/>
              <a:t>New TL4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US" sz="1600" dirty="0"/>
              <a:t>Study to define new and </a:t>
            </a:r>
            <a:r>
              <a:rPr lang="en-US" sz="1600" b="1" dirty="0"/>
              <a:t>fixed</a:t>
            </a:r>
            <a:r>
              <a:rPr lang="en-US" sz="1600" dirty="0"/>
              <a:t> interface (I/F) between TL4 and various CCCM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US" sz="1600" dirty="0"/>
              <a:t>Integration in M7.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287A4E0-BBB8-4AE3-BE7F-01CC42EF784B}"/>
              </a:ext>
            </a:extLst>
          </p:cNvPr>
          <p:cNvCxnSpPr>
            <a:cxnSpLocks/>
          </p:cNvCxnSpPr>
          <p:nvPr/>
        </p:nvCxnSpPr>
        <p:spPr>
          <a:xfrm flipV="1">
            <a:off x="4984527" y="3205403"/>
            <a:ext cx="489439" cy="458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AA15DA-E96B-46F7-864B-D7C75CACD86A}"/>
              </a:ext>
            </a:extLst>
          </p:cNvPr>
          <p:cNvCxnSpPr>
            <a:cxnSpLocks/>
          </p:cNvCxnSpPr>
          <p:nvPr/>
        </p:nvCxnSpPr>
        <p:spPr>
          <a:xfrm flipV="1">
            <a:off x="4984527" y="3205403"/>
            <a:ext cx="0" cy="228099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D4EA1D82-5AD6-4B20-9431-34408A9B4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966" y="695325"/>
            <a:ext cx="2895040" cy="283936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3F55857D-5E64-464A-8B83-CCEA51411711}"/>
              </a:ext>
            </a:extLst>
          </p:cNvPr>
          <p:cNvSpPr/>
          <p:nvPr/>
        </p:nvSpPr>
        <p:spPr>
          <a:xfrm>
            <a:off x="2946126" y="3836890"/>
            <a:ext cx="756297" cy="779934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9F104AD-B3E4-478F-90D6-F49F4C63158F}"/>
              </a:ext>
            </a:extLst>
          </p:cNvPr>
          <p:cNvSpPr/>
          <p:nvPr/>
        </p:nvSpPr>
        <p:spPr>
          <a:xfrm>
            <a:off x="6890734" y="900006"/>
            <a:ext cx="325992" cy="94806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3D9A291-9B3D-4F46-BCA6-0CF2CAF83D18}"/>
              </a:ext>
            </a:extLst>
          </p:cNvPr>
          <p:cNvSpPr/>
          <p:nvPr/>
        </p:nvSpPr>
        <p:spPr>
          <a:xfrm>
            <a:off x="3709746" y="3311297"/>
            <a:ext cx="756297" cy="779934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66AF3E2-E8EB-4CD9-AAD3-66936003F25C}"/>
              </a:ext>
            </a:extLst>
          </p:cNvPr>
          <p:cNvSpPr/>
          <p:nvPr/>
        </p:nvSpPr>
        <p:spPr>
          <a:xfrm>
            <a:off x="2198641" y="3271097"/>
            <a:ext cx="590924" cy="50651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EC16887F-6704-4EF3-8D51-2123F782B6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49"/>
          <a:stretch/>
        </p:blipFill>
        <p:spPr>
          <a:xfrm>
            <a:off x="5897385" y="3582316"/>
            <a:ext cx="1854989" cy="31965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6" name="Picture 15" descr="A picture containing LEGO, toy, indoor&#10;&#10;Description automatically generated">
            <a:extLst>
              <a:ext uri="{FF2B5EF4-FFF2-40B4-BE49-F238E27FC236}">
                <a16:creationId xmlns:a16="http://schemas.microsoft.com/office/drawing/2014/main" id="{688E9371-C218-4BD9-8F26-7A0FF5F985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351" y="5262319"/>
            <a:ext cx="3051930" cy="15021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2A3343A-ACD3-4A9D-8848-7E5D0D63C749}"/>
              </a:ext>
            </a:extLst>
          </p:cNvPr>
          <p:cNvSpPr txBox="1"/>
          <p:nvPr/>
        </p:nvSpPr>
        <p:spPr>
          <a:xfrm>
            <a:off x="8466076" y="6082690"/>
            <a:ext cx="441367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TL4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4430E96-C679-4ECA-9C60-1B8D5E858AD9}"/>
              </a:ext>
            </a:extLst>
          </p:cNvPr>
          <p:cNvCxnSpPr>
            <a:cxnSpLocks/>
          </p:cNvCxnSpPr>
          <p:nvPr/>
        </p:nvCxnSpPr>
        <p:spPr>
          <a:xfrm>
            <a:off x="8431638" y="5461383"/>
            <a:ext cx="364415" cy="369329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21CA64C-DAE4-476C-97E5-FC9C252D3099}"/>
              </a:ext>
            </a:extLst>
          </p:cNvPr>
          <p:cNvCxnSpPr>
            <a:cxnSpLocks/>
          </p:cNvCxnSpPr>
          <p:nvPr/>
        </p:nvCxnSpPr>
        <p:spPr>
          <a:xfrm flipV="1">
            <a:off x="8466076" y="5486401"/>
            <a:ext cx="329977" cy="344311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3526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16504</TotalTime>
  <Words>805</Words>
  <Application>Microsoft Office PowerPoint</Application>
  <PresentationFormat>Widescreen</PresentationFormat>
  <Paragraphs>118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Symbol</vt:lpstr>
      <vt:lpstr>Verdana</vt:lpstr>
      <vt:lpstr>CERNPre¦üsentation1</vt:lpstr>
      <vt:lpstr>PowerPoint Presentation</vt:lpstr>
      <vt:lpstr>Content</vt:lpstr>
      <vt:lpstr>M7 RF Test Stand Configurations (status of 2016-2017)</vt:lpstr>
      <vt:lpstr>M7 RF Test Stand : Interface compatibility</vt:lpstr>
      <vt:lpstr>Interface compatibility – proposal 1: TL3 + TL4</vt:lpstr>
      <vt:lpstr>Preliminary study for proposal 1 : TL3 &amp; Mechanical I/F</vt:lpstr>
      <vt:lpstr>TL3 &amp; Mechanical I/F</vt:lpstr>
      <vt:lpstr>Interface compatibility – proposal 1 : TL3 + TL4</vt:lpstr>
      <vt:lpstr>Interface compatibility – proposal 2 : TL4</vt:lpstr>
      <vt:lpstr>CCCM instrumentation &amp; control system</vt:lpstr>
      <vt:lpstr>PowerPoint Presentation</vt:lpstr>
      <vt:lpstr>Summary &amp;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Perin</dc:creator>
  <cp:lastModifiedBy>Olivier Pirotte</cp:lastModifiedBy>
  <cp:revision>200</cp:revision>
  <dcterms:created xsi:type="dcterms:W3CDTF">2020-07-06T12:24:58Z</dcterms:created>
  <dcterms:modified xsi:type="dcterms:W3CDTF">2021-11-16T14:28:19Z</dcterms:modified>
</cp:coreProperties>
</file>