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306" r:id="rId5"/>
    <p:sldId id="358" r:id="rId6"/>
    <p:sldId id="346" r:id="rId7"/>
    <p:sldId id="360" r:id="rId8"/>
    <p:sldId id="361" r:id="rId9"/>
  </p:sldIdLst>
  <p:sldSz cx="12192000" cy="6858000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0D9"/>
    <a:srgbClr val="006600"/>
    <a:srgbClr val="33CC33"/>
    <a:srgbClr val="AEBD0D"/>
    <a:srgbClr val="F4FF06"/>
    <a:srgbClr val="2F0ED6"/>
    <a:srgbClr val="FFCC30"/>
    <a:srgbClr val="DEEBF7"/>
    <a:srgbClr val="BDD7EE"/>
    <a:srgbClr val="FFE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35" autoAdjust="0"/>
    <p:restoredTop sz="93488" autoAdjust="0"/>
  </p:normalViewPr>
  <p:slideViewPr>
    <p:cSldViewPr snapToObjects="1" showGuides="1">
      <p:cViewPr>
        <p:scale>
          <a:sx n="100" d="100"/>
          <a:sy n="100" d="100"/>
        </p:scale>
        <p:origin x="1152" y="2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16/11/2021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519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16/11/2021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6396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955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3060435" y="6453337"/>
            <a:ext cx="1828144" cy="26813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pPr algn="ctr"/>
            <a:r>
              <a:rPr lang="en-US" dirty="0" smtClean="0"/>
              <a:t>16.11.2021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27EE-2128-4A50-90A0-2EE23B25C857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9F87-FBFB-4510-A0DD-B3C7604BA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906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551384" y="2348880"/>
            <a:ext cx="11305255" cy="3168352"/>
          </a:xfrm>
        </p:spPr>
        <p:txBody>
          <a:bodyPr/>
          <a:lstStyle/>
          <a:p>
            <a:pPr algn="ctr"/>
            <a:r>
              <a:rPr lang="en-US" sz="5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Survey :</a:t>
            </a:r>
            <a:r>
              <a:rPr lang="en-US" sz="5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5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5000" dirty="0" smtClean="0">
                <a:latin typeface="Arial" panose="020B0604020202020204" pitchFamily="34" charset="0"/>
                <a:cs typeface="Arial" panose="020B0604020202020204" pitchFamily="34" charset="0"/>
              </a:rPr>
              <a:t>Proto TCM0</a:t>
            </a:r>
            <a:br>
              <a:rPr lang="en-US" sz="5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5000" dirty="0" smtClean="0">
                <a:latin typeface="Arial" panose="020B0604020202020204" pitchFamily="34" charset="0"/>
                <a:cs typeface="Arial" panose="020B0604020202020204" pitchFamily="34" charset="0"/>
              </a:rPr>
              <a:t>Test Bunker (SM18)</a:t>
            </a:r>
            <a:br>
              <a:rPr lang="en-US" sz="5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5000" dirty="0" smtClean="0">
                <a:latin typeface="Arial" panose="020B0604020202020204" pitchFamily="34" charset="0"/>
                <a:cs typeface="Arial" panose="020B0604020202020204" pitchFamily="34" charset="0"/>
              </a:rPr>
              <a:t>2022  </a:t>
            </a:r>
            <a:endParaRPr lang="en-GB" sz="3000" b="0" i="1" dirty="0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297722" y="5782526"/>
            <a:ext cx="2413901" cy="742818"/>
          </a:xfrm>
        </p:spPr>
        <p:txBody>
          <a:bodyPr>
            <a:normAutofit/>
          </a:bodyPr>
          <a:lstStyle/>
          <a:p>
            <a:pPr algn="ctr"/>
            <a:r>
              <a:rPr lang="en-GB" sz="2400" dirty="0"/>
              <a:t>Vivien </a:t>
            </a:r>
            <a:r>
              <a:rPr lang="en-GB" sz="2400" dirty="0" smtClean="0"/>
              <a:t>RUDE</a:t>
            </a:r>
          </a:p>
          <a:p>
            <a:pPr algn="ctr"/>
            <a:r>
              <a:rPr lang="en-GB" sz="1800" i="1" dirty="0" smtClean="0"/>
              <a:t>2021-11-16</a:t>
            </a:r>
            <a:endParaRPr lang="en-GB" sz="1800" i="1" dirty="0"/>
          </a:p>
        </p:txBody>
      </p:sp>
    </p:spTree>
    <p:extLst>
      <p:ext uri="{BB962C8B-B14F-4D97-AF65-F5344CB8AC3E}">
        <p14:creationId xmlns:p14="http://schemas.microsoft.com/office/powerpoint/2010/main" val="16303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0" y="1089313"/>
            <a:ext cx="1219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57943" y="632113"/>
            <a:ext cx="9144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Q4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2021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63947" y="632113"/>
            <a:ext cx="914400" cy="914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Q1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2022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69952" y="632113"/>
            <a:ext cx="914400" cy="914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Q2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2022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75957" y="632113"/>
            <a:ext cx="914400" cy="914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Q3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2022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81962" y="632113"/>
            <a:ext cx="914400" cy="914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Q4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2022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60915" y="2565815"/>
            <a:ext cx="245291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u="sng" dirty="0">
                <a:sym typeface="Symbol" panose="05050102010706020507" pitchFamily="18" charset="2"/>
              </a:rPr>
              <a:t> </a:t>
            </a:r>
            <a:r>
              <a:rPr lang="en-US" sz="1100" u="sng" dirty="0" smtClean="0"/>
              <a:t>April 2022</a:t>
            </a:r>
            <a:r>
              <a:rPr lang="en-US" sz="1100" dirty="0" smtClean="0"/>
              <a:t>: </a:t>
            </a:r>
            <a:endParaRPr lang="en-US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Fiducialisation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I</a:t>
            </a:r>
            <a:r>
              <a:rPr lang="en-US" sz="1100" dirty="0" smtClean="0"/>
              <a:t>nstallation of FSI targets (Step 8)</a:t>
            </a:r>
            <a:endParaRPr lang="en-US" sz="1100" dirty="0"/>
          </a:p>
        </p:txBody>
      </p:sp>
      <p:sp>
        <p:nvSpPr>
          <p:cNvPr id="22" name="Rectangle 21"/>
          <p:cNvSpPr/>
          <p:nvPr/>
        </p:nvSpPr>
        <p:spPr>
          <a:xfrm>
            <a:off x="0" y="1856164"/>
            <a:ext cx="6849687" cy="1720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UK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7037174" y="1856164"/>
            <a:ext cx="3149807" cy="172091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CERN SM18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612763" y="1516673"/>
            <a:ext cx="661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Sept.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0" y="34418"/>
            <a:ext cx="2128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Version : 2021-11-08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071369" y="4521254"/>
            <a:ext cx="2536619" cy="6001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100" u="sng" dirty="0">
                <a:solidFill>
                  <a:schemeClr val="tx1"/>
                </a:solidFill>
                <a:sym typeface="Symbol" panose="05050102010706020507" pitchFamily="18" charset="2"/>
              </a:rPr>
              <a:t> </a:t>
            </a:r>
            <a:r>
              <a:rPr lang="en-US" sz="1100" u="sng" dirty="0" smtClean="0">
                <a:solidFill>
                  <a:schemeClr val="tx1"/>
                </a:solidFill>
              </a:rPr>
              <a:t>May 2022: </a:t>
            </a:r>
            <a:endParaRPr lang="en-US" sz="1100" u="sng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tx1"/>
                </a:solidFill>
              </a:rPr>
              <a:t>Installation of FSI system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tx1"/>
                </a:solidFill>
              </a:rPr>
              <a:t>Installation of FSI heads (Step 13)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33214" y="35585"/>
            <a:ext cx="171117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u="sng" dirty="0" smtClean="0"/>
              <a:t>PROTO RFD</a:t>
            </a:r>
            <a:endParaRPr lang="en-US" sz="2500" b="1" u="sng" dirty="0"/>
          </a:p>
        </p:txBody>
      </p:sp>
      <p:sp>
        <p:nvSpPr>
          <p:cNvPr id="32" name="Rectangle 31"/>
          <p:cNvSpPr/>
          <p:nvPr/>
        </p:nvSpPr>
        <p:spPr>
          <a:xfrm>
            <a:off x="10186981" y="632113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Q1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2023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0374468" y="1856164"/>
            <a:ext cx="1817532" cy="17209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0042973" y="1546513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Jan.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790176" y="3307810"/>
            <a:ext cx="2882520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u="sng" dirty="0" smtClean="0"/>
              <a:t>Sept </a:t>
            </a:r>
            <a:r>
              <a:rPr lang="en-US" sz="1100" u="sng" dirty="0" smtClean="0"/>
              <a:t>2022</a:t>
            </a:r>
            <a:r>
              <a:rPr lang="en-US" sz="1100" dirty="0" smtClean="0"/>
              <a:t>: </a:t>
            </a:r>
            <a:endParaRPr lang="en-US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Reception : Measurement after </a:t>
            </a:r>
            <a:r>
              <a:rPr lang="en-US" sz="1100" dirty="0" smtClean="0"/>
              <a:t>transport</a:t>
            </a:r>
            <a:endParaRPr lang="en-US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Connection (optical fibers)</a:t>
            </a:r>
            <a:endParaRPr lang="en-US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Test </a:t>
            </a:r>
            <a:r>
              <a:rPr lang="en-US" sz="1100" dirty="0" smtClean="0"/>
              <a:t>of adjustment system</a:t>
            </a:r>
          </a:p>
          <a:p>
            <a:endParaRPr lang="en-US" sz="1100" dirty="0"/>
          </a:p>
        </p:txBody>
      </p:sp>
      <p:sp>
        <p:nvSpPr>
          <p:cNvPr id="36" name="TextBox 35"/>
          <p:cNvSpPr txBox="1"/>
          <p:nvPr/>
        </p:nvSpPr>
        <p:spPr>
          <a:xfrm>
            <a:off x="6772895" y="2570283"/>
            <a:ext cx="31790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u="sng" dirty="0" smtClean="0"/>
              <a:t>Aug </a:t>
            </a:r>
            <a:r>
              <a:rPr lang="en-US" sz="1100" u="sng" dirty="0" smtClean="0"/>
              <a:t>2022</a:t>
            </a:r>
            <a:r>
              <a:rPr lang="en-US" sz="1100" dirty="0" smtClean="0"/>
              <a:t>: </a:t>
            </a:r>
            <a:endParaRPr lang="en-US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SM18 </a:t>
            </a:r>
            <a:r>
              <a:rPr lang="en-US" sz="1100" dirty="0" smtClean="0"/>
              <a:t>Preparation </a:t>
            </a:r>
          </a:p>
          <a:p>
            <a:r>
              <a:rPr lang="en-US" sz="1100" dirty="0" smtClean="0"/>
              <a:t>(FSI system, optical fibers, floor marking, jacks) </a:t>
            </a:r>
            <a:endParaRPr lang="en-US" sz="1100" dirty="0" smtClean="0"/>
          </a:p>
          <a:p>
            <a:pPr algn="ctr"/>
            <a:endParaRPr lang="en-US" sz="1100" dirty="0"/>
          </a:p>
        </p:txBody>
      </p:sp>
      <p:sp>
        <p:nvSpPr>
          <p:cNvPr id="37" name="TextBox 36"/>
          <p:cNvSpPr txBox="1"/>
          <p:nvPr/>
        </p:nvSpPr>
        <p:spPr>
          <a:xfrm>
            <a:off x="6790176" y="4271039"/>
            <a:ext cx="44710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u="sng" dirty="0" smtClean="0"/>
              <a:t>Oct </a:t>
            </a:r>
            <a:r>
              <a:rPr lang="en-US" sz="1100" u="sng" dirty="0" smtClean="0"/>
              <a:t>2022</a:t>
            </a:r>
            <a:r>
              <a:rPr lang="en-US" sz="1100" dirty="0" smtClean="0"/>
              <a:t>: </a:t>
            </a:r>
            <a:endParaRPr lang="en-US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Impact of vacuum (3 cycles) </a:t>
            </a:r>
            <a:r>
              <a:rPr lang="en-US" sz="1100" dirty="0" smtClean="0">
                <a:sym typeface="Wingdings" panose="05000000000000000000" pitchFamily="2" charset="2"/>
              </a:rPr>
              <a:t> </a:t>
            </a:r>
            <a:r>
              <a:rPr lang="en-US" sz="1100" dirty="0" smtClean="0">
                <a:sym typeface="Wingdings" panose="05000000000000000000" pitchFamily="2" charset="2"/>
              </a:rPr>
              <a:t>Tomography ? </a:t>
            </a:r>
            <a:r>
              <a:rPr lang="en-US" sz="1100" dirty="0" smtClean="0">
                <a:sym typeface="Wingdings" panose="05000000000000000000" pitchFamily="2" charset="2"/>
              </a:rPr>
              <a:t> </a:t>
            </a:r>
            <a:r>
              <a:rPr lang="en-US" sz="1100" dirty="0" smtClean="0">
                <a:sym typeface="Wingdings" panose="05000000000000000000" pitchFamily="2" charset="2"/>
              </a:rPr>
              <a:t>photogrammetry</a:t>
            </a:r>
            <a:endParaRPr lang="en-US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Cooling down / warm up (3 cycles)</a:t>
            </a:r>
          </a:p>
          <a:p>
            <a:endParaRPr lang="en-US" sz="1100" dirty="0"/>
          </a:p>
        </p:txBody>
      </p:sp>
      <p:sp>
        <p:nvSpPr>
          <p:cNvPr id="38" name="TextBox 37"/>
          <p:cNvSpPr txBox="1"/>
          <p:nvPr/>
        </p:nvSpPr>
        <p:spPr>
          <a:xfrm>
            <a:off x="34169" y="2565815"/>
            <a:ext cx="176522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u="sng" dirty="0" smtClean="0"/>
              <a:t>Nov / Dec </a:t>
            </a:r>
            <a:r>
              <a:rPr lang="en-US" sz="1100" u="sng" dirty="0" smtClean="0"/>
              <a:t>2021</a:t>
            </a:r>
            <a:r>
              <a:rPr lang="en-US" sz="1100" dirty="0" smtClean="0"/>
              <a:t>: </a:t>
            </a:r>
            <a:endParaRPr lang="en-US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Fiducialisation (TANK)</a:t>
            </a:r>
            <a:endParaRPr lang="en-US" sz="1100" dirty="0" smtClean="0"/>
          </a:p>
          <a:p>
            <a:r>
              <a:rPr lang="en-US" sz="1100" dirty="0" smtClean="0"/>
              <a:t>       (analyze of CMM)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782237" y="2560616"/>
            <a:ext cx="25378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u="sng" dirty="0" smtClean="0">
                <a:sym typeface="Symbol" panose="05050102010706020507" pitchFamily="18" charset="2"/>
              </a:rPr>
              <a:t></a:t>
            </a:r>
            <a:r>
              <a:rPr lang="en-US" sz="1100" u="sng" dirty="0" smtClean="0"/>
              <a:t>March 2022</a:t>
            </a:r>
            <a:r>
              <a:rPr lang="en-US" sz="1100" dirty="0" smtClean="0"/>
              <a:t>: </a:t>
            </a:r>
            <a:endParaRPr lang="en-US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Alignment ISO 5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Alignment below top plate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Test of adjustment system</a:t>
            </a:r>
            <a:r>
              <a:rPr lang="en-US" sz="1100" dirty="0"/>
              <a:t> </a:t>
            </a:r>
            <a:r>
              <a:rPr lang="en-US" sz="1100" dirty="0" smtClean="0"/>
              <a:t>(Step 6)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0232847" y="2570283"/>
            <a:ext cx="196560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u="sng" dirty="0" smtClean="0"/>
              <a:t>Dec </a:t>
            </a:r>
            <a:r>
              <a:rPr lang="en-US" sz="1100" u="sng" dirty="0" smtClean="0"/>
              <a:t>2022 </a:t>
            </a:r>
            <a:r>
              <a:rPr lang="en-US" sz="1100" dirty="0" smtClean="0"/>
              <a:t>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SPS : </a:t>
            </a:r>
            <a:r>
              <a:rPr lang="en-US" sz="1100" dirty="0" smtClean="0">
                <a:sym typeface="Wingdings" panose="05000000000000000000" pitchFamily="2" charset="2"/>
              </a:rPr>
              <a:t>uninstallation DQW</a:t>
            </a:r>
            <a:endParaRPr lang="en-US" sz="1100" dirty="0" smtClean="0"/>
          </a:p>
          <a:p>
            <a:pPr algn="ctr"/>
            <a:endParaRPr lang="en-US" sz="1100" dirty="0"/>
          </a:p>
        </p:txBody>
      </p:sp>
      <p:sp>
        <p:nvSpPr>
          <p:cNvPr id="41" name="TextBox 40"/>
          <p:cNvSpPr txBox="1"/>
          <p:nvPr/>
        </p:nvSpPr>
        <p:spPr>
          <a:xfrm>
            <a:off x="10232847" y="3199183"/>
            <a:ext cx="175560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u="sng" dirty="0" smtClean="0"/>
              <a:t>Jan </a:t>
            </a:r>
            <a:r>
              <a:rPr lang="en-US" sz="1100" u="sng" dirty="0" smtClean="0"/>
              <a:t>2023 </a:t>
            </a:r>
            <a:r>
              <a:rPr lang="en-US" sz="1100" dirty="0" smtClean="0"/>
              <a:t>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SPS : </a:t>
            </a:r>
            <a:r>
              <a:rPr lang="en-US" sz="1100" dirty="0" smtClean="0">
                <a:sym typeface="Wingdings" panose="05000000000000000000" pitchFamily="2" charset="2"/>
              </a:rPr>
              <a:t>installation RFD</a:t>
            </a:r>
            <a:endParaRPr lang="en-US" sz="1100" dirty="0" smtClean="0"/>
          </a:p>
          <a:p>
            <a:pPr algn="ctr"/>
            <a:endParaRPr lang="en-US" sz="11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69" y="3298315"/>
            <a:ext cx="1739427" cy="18313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61432" b="3724"/>
          <a:stretch/>
        </p:blipFill>
        <p:spPr>
          <a:xfrm>
            <a:off x="2291837" y="3360111"/>
            <a:ext cx="1528098" cy="957802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4"/>
          <a:srcRect l="66699"/>
          <a:stretch/>
        </p:blipFill>
        <p:spPr>
          <a:xfrm>
            <a:off x="4592624" y="3235647"/>
            <a:ext cx="1521053" cy="10822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74667"/>
          <a:stretch/>
        </p:blipFill>
        <p:spPr>
          <a:xfrm>
            <a:off x="4730403" y="5164416"/>
            <a:ext cx="1218549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862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2063552" y="1916832"/>
            <a:ext cx="876393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 smtClean="0">
                <a:solidFill>
                  <a:schemeClr val="tx2"/>
                </a:solidFill>
              </a:rPr>
              <a:t>Thank you </a:t>
            </a:r>
          </a:p>
          <a:p>
            <a:pPr algn="ctr"/>
            <a:r>
              <a:rPr lang="en-US" sz="8000" b="1" dirty="0" smtClean="0">
                <a:solidFill>
                  <a:schemeClr val="tx2"/>
                </a:solidFill>
              </a:rPr>
              <a:t>for your attention</a:t>
            </a:r>
            <a:endParaRPr lang="en-US" sz="8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49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4623966" y="2420888"/>
            <a:ext cx="36431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 smtClean="0">
                <a:solidFill>
                  <a:schemeClr val="tx2"/>
                </a:solidFill>
              </a:rPr>
              <a:t>SPARE</a:t>
            </a:r>
            <a:endParaRPr lang="en-US" sz="8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892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>
            <a:off x="0" y="1089313"/>
            <a:ext cx="1219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57943" y="632113"/>
            <a:ext cx="9144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Q4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2021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63947" y="632113"/>
            <a:ext cx="914400" cy="914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Q1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2022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69952" y="632113"/>
            <a:ext cx="914400" cy="914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Q2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2022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75957" y="632113"/>
            <a:ext cx="914400" cy="914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Q3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2022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181962" y="632113"/>
            <a:ext cx="914400" cy="914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Q4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2022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56164"/>
            <a:ext cx="6849687" cy="17209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UK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037174" y="1856164"/>
            <a:ext cx="3149807" cy="1720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CERN SM18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612763" y="1516673"/>
            <a:ext cx="661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Sept.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34418"/>
            <a:ext cx="2128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Version : 2021-11-08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926047" y="35585"/>
            <a:ext cx="433990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u="sng" dirty="0" smtClean="0"/>
              <a:t>PROTO RFD : survey milestones</a:t>
            </a:r>
            <a:endParaRPr lang="en-US" sz="2500" b="1" u="sng" dirty="0"/>
          </a:p>
        </p:txBody>
      </p:sp>
      <p:sp>
        <p:nvSpPr>
          <p:cNvPr id="15" name="Rectangle 14"/>
          <p:cNvSpPr/>
          <p:nvPr/>
        </p:nvSpPr>
        <p:spPr>
          <a:xfrm>
            <a:off x="10186981" y="632113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Q1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2023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374468" y="1856164"/>
            <a:ext cx="1817532" cy="17209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0042973" y="1546513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Jan.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9592" y="2367746"/>
            <a:ext cx="701076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Dec. 2021 : Definition of mechanical axis of Dressed cavities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April 2022 : 18 supports + targets     +     Orientation tools + procedure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May 2022 : 18 FSI heads calibrated </a:t>
            </a:r>
            <a:r>
              <a:rPr lang="fr-CH" dirty="0" smtClean="0"/>
              <a:t>(</a:t>
            </a:r>
            <a:r>
              <a:rPr lang="fr-CH" dirty="0" err="1" smtClean="0"/>
              <a:t>after</a:t>
            </a:r>
            <a:r>
              <a:rPr lang="fr-CH" dirty="0" smtClean="0"/>
              <a:t> vacuum test)</a:t>
            </a:r>
            <a:r>
              <a:rPr lang="en-US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May 2022 : 18 Optical fibers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May 2022 : 1 FSI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August 2022 : 18 protection of FSI heads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75957" y="5111644"/>
            <a:ext cx="4139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Sept. 2022 : 2 inclinometers + 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Sept 2022 : 2 </a:t>
            </a:r>
            <a:r>
              <a:rPr lang="fr-CH" dirty="0" err="1" smtClean="0"/>
              <a:t>Gimsa</a:t>
            </a:r>
            <a:r>
              <a:rPr lang="fr-CH" dirty="0" smtClean="0"/>
              <a:t> ??</a:t>
            </a:r>
          </a:p>
        </p:txBody>
      </p:sp>
    </p:spTree>
    <p:extLst>
      <p:ext uri="{BB962C8B-B14F-4D97-AF65-F5344CB8AC3E}">
        <p14:creationId xmlns:p14="http://schemas.microsoft.com/office/powerpoint/2010/main" val="23129128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25465</TotalTime>
  <Words>284</Words>
  <Application>Microsoft Office PowerPoint</Application>
  <PresentationFormat>Widescreen</PresentationFormat>
  <Paragraphs>86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Symbol</vt:lpstr>
      <vt:lpstr>Wingdings</vt:lpstr>
      <vt:lpstr>Thème Office</vt:lpstr>
      <vt:lpstr>Survey : Proto TCM0 Test Bunker (SM18) 2022  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Vivien Rude</cp:lastModifiedBy>
  <cp:revision>698</cp:revision>
  <cp:lastPrinted>2019-08-22T16:19:59Z</cp:lastPrinted>
  <dcterms:created xsi:type="dcterms:W3CDTF">2016-01-11T14:38:10Z</dcterms:created>
  <dcterms:modified xsi:type="dcterms:W3CDTF">2021-11-16T09:18:33Z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