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5213" r:id="rId1"/>
  </p:sldMasterIdLst>
  <p:notesMasterIdLst>
    <p:notesMasterId r:id="rId5"/>
  </p:notesMasterIdLst>
  <p:sldIdLst>
    <p:sldId id="256" r:id="rId2"/>
    <p:sldId id="290" r:id="rId3"/>
    <p:sldId id="291" r:id="rId4"/>
  </p:sldIdLst>
  <p:sldSz cx="12192000" cy="6858000"/>
  <p:notesSz cx="6858000" cy="9144000"/>
  <p:embeddedFontLst>
    <p:embeddedFont>
      <p:font typeface="Wingdings 3" panose="05040102010807070707" pitchFamily="18" charset="2"/>
      <p:regular r:id="rId6"/>
    </p:embeddedFont>
    <p:embeddedFont>
      <p:font typeface="Century Gothic" panose="020B0502020202020204" pitchFamily="34" charset="0"/>
      <p:regular r:id="rId7"/>
      <p:bold r:id="rId8"/>
      <p:italic r:id="rId9"/>
      <p:boldItalic r:id="rId10"/>
    </p:embeddedFon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Tw Cen MT" panose="020B0602020104020603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01" autoAdjust="0"/>
    <p:restoredTop sz="94660"/>
  </p:normalViewPr>
  <p:slideViewPr>
    <p:cSldViewPr>
      <p:cViewPr varScale="1">
        <p:scale>
          <a:sx n="123" d="100"/>
          <a:sy n="123" d="100"/>
        </p:scale>
        <p:origin x="8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E5503-E121-4AE9-8120-6042AD8905A4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D741F-F1B2-4F4A-AB0C-3DD9038657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229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99" y="2709000"/>
            <a:ext cx="7560521" cy="144000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88608" y="2709000"/>
            <a:ext cx="2880000" cy="144000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20211116, HPRF in SM18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472264" y="3033056"/>
            <a:ext cx="0" cy="9000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82677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20211116, HPRF in SM18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17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0" y="260648"/>
            <a:ext cx="10872000" cy="144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5400" y="1988475"/>
            <a:ext cx="5400000" cy="432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4608" y="1988475"/>
            <a:ext cx="5184000" cy="4320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20211116, HPRF in SM18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54590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20211116, HPRF in SM18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828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20211116, HPRF in SM18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79221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5400" y="260648"/>
            <a:ext cx="10872000" cy="144000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5400" y="1989320"/>
            <a:ext cx="10872000" cy="4320000"/>
          </a:xfrm>
          <a:prstGeom prst="rect">
            <a:avLst/>
          </a:prstGeom>
        </p:spPr>
        <p:txBody>
          <a:bodyPr vert="horz" lIns="36000" tIns="36000" rIns="36000" bIns="36000" rtlCol="0" anchor="t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5400" y="6480000"/>
            <a:ext cx="216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smtClean="0"/>
              <a:t>eric.montesinos@cern.ch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28608" y="6480000"/>
            <a:ext cx="864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GB" smtClean="0"/>
              <a:t>20211116, HPRF in SM18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40672" y="6480000"/>
            <a:ext cx="504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F734D172-40E9-4443-9687-5445B9116AE9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479376" y="512776"/>
            <a:ext cx="0" cy="9000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7938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14" r:id="rId1"/>
    <p:sldLayoutId id="2147485215" r:id="rId2"/>
    <p:sldLayoutId id="2147485217" r:id="rId3"/>
    <p:sldLayoutId id="2147485219" r:id="rId4"/>
    <p:sldLayoutId id="2147485220" r:id="rId5"/>
  </p:sldLayoutIdLst>
  <p:hf hdr="0"/>
  <p:txStyles>
    <p:titleStyle>
      <a:lvl1pPr marL="0" indent="0"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 cap="none" spc="100" baseline="0">
          <a:solidFill>
            <a:schemeClr val="tx1">
              <a:lumMod val="95000"/>
              <a:lumOff val="5000"/>
            </a:schemeClr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Tw Cen MT" panose="020B0602020104020603" pitchFamily="34" charset="0"/>
        <a:buNone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182563" indent="0" algn="l" defTabSz="914400" rtl="0" eaLnBrk="1" latinLnBrk="0" hangingPunct="1">
        <a:lnSpc>
          <a:spcPct val="150000"/>
        </a:lnSpc>
        <a:spcBef>
          <a:spcPts val="0"/>
        </a:spcBef>
        <a:spcAft>
          <a:spcPts val="0"/>
        </a:spcAft>
        <a:buClr>
          <a:schemeClr val="accent1"/>
        </a:buClr>
        <a:buFontTx/>
        <a:buNone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355600" indent="0" algn="l" defTabSz="914400" rtl="0" eaLnBrk="1" latinLnBrk="0" hangingPunct="1">
        <a:lnSpc>
          <a:spcPct val="150000"/>
        </a:lnSpc>
        <a:spcBef>
          <a:spcPts val="0"/>
        </a:spcBef>
        <a:spcAft>
          <a:spcPts val="0"/>
        </a:spcAft>
        <a:buClr>
          <a:schemeClr val="accent1"/>
        </a:buClr>
        <a:buFontTx/>
        <a:buNone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eric.montesinos@cern.ch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Crab Cavities</a:t>
            </a:r>
            <a:br>
              <a:rPr lang="en-GB" dirty="0" smtClean="0"/>
            </a:br>
            <a:r>
              <a:rPr lang="en-GB" dirty="0" smtClean="0"/>
              <a:t>HPRF</a:t>
            </a:r>
            <a:br>
              <a:rPr lang="en-GB" dirty="0" smtClean="0"/>
            </a:br>
            <a:r>
              <a:rPr lang="en-GB" dirty="0" smtClean="0"/>
              <a:t>power tests in SM18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600" dirty="0" smtClean="0">
                <a:hlinkClick r:id="rId2"/>
              </a:rPr>
              <a:t>eric.montesinos@cern.ch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fr-CH" sz="1600" dirty="0" smtClean="0"/>
              <a:t>20211116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9023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HPRF 20 kW </a:t>
            </a:r>
            <a:r>
              <a:rPr lang="en-GB" dirty="0" err="1" smtClean="0"/>
              <a:t>cw</a:t>
            </a:r>
            <a:r>
              <a:rPr lang="en-GB" dirty="0" smtClean="0"/>
              <a:t> + 20 kW </a:t>
            </a:r>
            <a:r>
              <a:rPr lang="en-GB" dirty="0" err="1" smtClean="0"/>
              <a:t>cw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5400" y="1700648"/>
            <a:ext cx="4752528" cy="4607827"/>
          </a:xfrm>
        </p:spPr>
        <p:txBody>
          <a:bodyPr anchor="ctr">
            <a:normAutofit/>
          </a:bodyPr>
          <a:lstStyle/>
          <a:p>
            <a:pPr marL="342900" indent="-342900">
              <a:buClrTx/>
              <a:buFont typeface="Arial" panose="020B0604020202020204" pitchFamily="34" charset="0"/>
              <a:buChar char="•"/>
            </a:pPr>
            <a:r>
              <a:rPr lang="en-GB" sz="2000" dirty="0" smtClean="0"/>
              <a:t>Services</a:t>
            </a:r>
          </a:p>
          <a:p>
            <a:pPr marL="630238" lvl="1"/>
            <a:r>
              <a:rPr lang="en-GB" sz="1800" dirty="0" smtClean="0"/>
              <a:t>Inlet 2 x 400 VAC 250 A</a:t>
            </a:r>
          </a:p>
          <a:p>
            <a:pPr marL="630238" lvl="1"/>
            <a:r>
              <a:rPr lang="en-GB" sz="1800" dirty="0" smtClean="0"/>
              <a:t>Water cooling</a:t>
            </a:r>
          </a:p>
          <a:p>
            <a:pPr lvl="1"/>
            <a:r>
              <a:rPr lang="en-GB" sz="1800" dirty="0"/>
              <a:t>	</a:t>
            </a:r>
            <a:r>
              <a:rPr lang="en-GB" sz="1800" dirty="0" smtClean="0"/>
              <a:t>Inlet pressure maximum 5 bars</a:t>
            </a:r>
          </a:p>
          <a:p>
            <a:pPr lvl="1"/>
            <a:r>
              <a:rPr lang="en-GB" sz="1800" dirty="0"/>
              <a:t>	</a:t>
            </a:r>
            <a:r>
              <a:rPr lang="en-GB" sz="1800" dirty="0" smtClean="0"/>
              <a:t>Outlet pressure maximum 2 bars</a:t>
            </a:r>
          </a:p>
          <a:p>
            <a:pPr lvl="1"/>
            <a:r>
              <a:rPr lang="en-GB" sz="1800" dirty="0"/>
              <a:t>	</a:t>
            </a:r>
            <a:r>
              <a:rPr lang="en-GB" sz="1800" dirty="0" smtClean="0"/>
              <a:t>Flow minimum 4 m</a:t>
            </a:r>
            <a:r>
              <a:rPr lang="en-GB" sz="1800" baseline="30000" dirty="0" smtClean="0"/>
              <a:t>3</a:t>
            </a:r>
            <a:r>
              <a:rPr lang="en-GB" sz="1800" dirty="0" smtClean="0"/>
              <a:t>/h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sz="2000" dirty="0" smtClean="0"/>
              <a:t>FPC </a:t>
            </a:r>
            <a:r>
              <a:rPr lang="en-GB" sz="2000" dirty="0"/>
              <a:t>WG </a:t>
            </a:r>
            <a:r>
              <a:rPr lang="en-GB" sz="2000" dirty="0" smtClean="0"/>
              <a:t>system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sz="2000" dirty="0" smtClean="0"/>
              <a:t>6-1/8” output </a:t>
            </a:r>
            <a:r>
              <a:rPr lang="en-GB" sz="2000" dirty="0"/>
              <a:t>to </a:t>
            </a:r>
            <a:r>
              <a:rPr lang="en-GB" sz="2000" dirty="0" smtClean="0"/>
              <a:t>bunker WR2300HH</a:t>
            </a:r>
          </a:p>
          <a:p>
            <a:pPr marL="342900" indent="-342900">
              <a:buClrTx/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GB" sz="2000" dirty="0" smtClean="0"/>
              <a:t>Generator </a:t>
            </a:r>
            <a:r>
              <a:rPr lang="en-GB" sz="2000" dirty="0"/>
              <a:t>from </a:t>
            </a:r>
            <a:r>
              <a:rPr lang="en-GB" sz="2000" dirty="0" smtClean="0"/>
              <a:t>LLRF +10 </a:t>
            </a:r>
            <a:r>
              <a:rPr lang="en-GB" sz="2000" dirty="0" err="1" smtClean="0"/>
              <a:t>dBm</a:t>
            </a:r>
            <a:endParaRPr lang="en-GB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3952" y="1700648"/>
            <a:ext cx="5904656" cy="4607827"/>
          </a:xfrm>
        </p:spPr>
        <p:txBody>
          <a:bodyPr>
            <a:normAutofit/>
          </a:bodyPr>
          <a:lstStyle/>
          <a:p>
            <a:pPr marL="28575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First amplifier = IOT, 4 months from t0</a:t>
            </a:r>
          </a:p>
          <a:p>
            <a:pPr marL="285750" indent="-2857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2060"/>
                </a:solidFill>
              </a:rPr>
              <a:t>Second amplifier = IOT or SSPA, 18 months from t0</a:t>
            </a:r>
          </a:p>
          <a:p>
            <a:endParaRPr lang="en-GB" b="1" i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20211116, HPRF in SM18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016" y="3235499"/>
            <a:ext cx="5218642" cy="2877538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333602" y="6238926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HPRF1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805016" y="2946833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HPRF2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671780" y="2924944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Coaxial lines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240016" y="5928371"/>
            <a:ext cx="140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Local controls</a:t>
            </a:r>
            <a:endParaRPr lang="en-GB" dirty="0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>
          <a:xfrm>
            <a:off x="7357224" y="3294276"/>
            <a:ext cx="208092" cy="4176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2"/>
          </p:cNvCxnSpPr>
          <p:nvPr/>
        </p:nvCxnSpPr>
        <p:spPr>
          <a:xfrm flipH="1">
            <a:off x="9516984" y="3316165"/>
            <a:ext cx="679326" cy="10210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6909549" y="5235951"/>
            <a:ext cx="1424053" cy="6924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0"/>
          </p:cNvCxnSpPr>
          <p:nvPr/>
        </p:nvCxnSpPr>
        <p:spPr>
          <a:xfrm flipV="1">
            <a:off x="8724896" y="5163943"/>
            <a:ext cx="124441" cy="10749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56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Cable list </a:t>
            </a:r>
            <a:r>
              <a:rPr lang="en-GB" sz="3200" dirty="0" smtClean="0"/>
              <a:t>(all cables already there since 2015)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20211116, HPRF in SM18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0141694"/>
              </p:ext>
            </p:extLst>
          </p:nvPr>
        </p:nvGraphicFramePr>
        <p:xfrm>
          <a:off x="264656" y="1776208"/>
          <a:ext cx="11736000" cy="460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noProof="0" dirty="0" smtClean="0">
                          <a:effectLst/>
                        </a:rPr>
                        <a:t>Name</a:t>
                      </a:r>
                      <a:endParaRPr lang="en-GB" sz="2400" kern="1400" noProof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noProof="0" dirty="0" smtClean="0">
                          <a:effectLst/>
                        </a:rPr>
                        <a:t>Type</a:t>
                      </a:r>
                      <a:endParaRPr lang="en-GB" sz="2400" kern="1400" noProof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noProof="0" dirty="0" err="1" smtClean="0">
                          <a:effectLst/>
                        </a:rPr>
                        <a:t>Qty</a:t>
                      </a:r>
                      <a:endParaRPr lang="en-GB" sz="2400" kern="1400" noProof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endParaRPr lang="en-GB" sz="2400" kern="1400" noProof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noProof="0" dirty="0" smtClean="0">
                          <a:effectLst/>
                        </a:rPr>
                        <a:t> </a:t>
                      </a:r>
                      <a:endParaRPr lang="en-GB" sz="2400" kern="1400" noProof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endParaRPr lang="en-GB" sz="2400" kern="1400" noProof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400" kern="1400" noProof="0" dirty="0" smtClean="0">
                          <a:effectLst/>
                        </a:rPr>
                        <a:t> </a:t>
                      </a:r>
                      <a:endParaRPr lang="en-GB" sz="2400" kern="1400" noProof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Power Driver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3/8’’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SSPA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Room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Power Amplifier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RF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Area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Power Amplifier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6-1/8’’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Power Amplifier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RF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Area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Driver </a:t>
                      </a:r>
                      <a:r>
                        <a:rPr lang="en-GB" sz="1200" kern="1400" noProof="0" dirty="0" err="1" smtClean="0">
                          <a:effectLst/>
                          <a:latin typeface="+mn-lt"/>
                        </a:rPr>
                        <a:t>Fwd</a:t>
                      </a: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 Output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SSPA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Room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Driver Rev Output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SSPA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Room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Amplifier </a:t>
                      </a:r>
                      <a:r>
                        <a:rPr lang="en-GB" sz="1200" kern="1400" noProof="0" dirty="0" err="1" smtClean="0">
                          <a:effectLst/>
                          <a:latin typeface="+mn-lt"/>
                        </a:rPr>
                        <a:t>Fwd</a:t>
                      </a: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 Output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Power Amplifier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RF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Area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Amplifier Rev Output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Power Amplifier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RF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Area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 In </a:t>
                      </a:r>
                      <a:r>
                        <a:rPr lang="en-GB" sz="1200" kern="1400" noProof="0" dirty="0" err="1" smtClean="0">
                          <a:effectLst/>
                          <a:latin typeface="+mn-lt"/>
                        </a:rPr>
                        <a:t>Fwd</a:t>
                      </a: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 In Rev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 Load </a:t>
                      </a:r>
                      <a:r>
                        <a:rPr lang="en-GB" sz="1200" kern="1400" noProof="0" dirty="0" err="1" smtClean="0">
                          <a:effectLst/>
                          <a:latin typeface="+mn-lt"/>
                        </a:rPr>
                        <a:t>Fwd</a:t>
                      </a: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 Load Rev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Coupler </a:t>
                      </a:r>
                      <a:r>
                        <a:rPr lang="en-GB" sz="1200" kern="1400" noProof="0" dirty="0" err="1" smtClean="0">
                          <a:effectLst/>
                          <a:latin typeface="+mn-lt"/>
                        </a:rPr>
                        <a:t>Fwd</a:t>
                      </a: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 Input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Coupler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Coupler Rev Input Signal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CD50B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Coupler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Control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Transmitter PS 400 V – 250 A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3PH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N + T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EL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SM18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Transmitter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IOT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RF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Area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Transmitter PS 400 V – 32 A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3PH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+ N + T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EL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SM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Transmitter IOT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RF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Area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Transmitter PS 230 V – 16 A UPS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PH + N + T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EL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SM18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Transmitter IOT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RF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Area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Rack PS 230 V – 16 A UPS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PH + N + T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EL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PLC 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Blower Coupler - WG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4*2.5² (400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V)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PLC 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Near table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Pump Coupler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4*2.5² (400 V)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PLC 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Near table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Interlocks, </a:t>
                      </a:r>
                      <a:r>
                        <a:rPr lang="en-GB" sz="1200" kern="1400" baseline="0" noProof="0" dirty="0" err="1" smtClean="0">
                          <a:effectLst/>
                          <a:latin typeface="+mn-lt"/>
                        </a:rPr>
                        <a:t>Cmd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&amp; measures </a:t>
                      </a: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Coupler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&amp; </a:t>
                      </a: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Circulator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NE48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4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Coupler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Bunker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PLC 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Interlocks, </a:t>
                      </a:r>
                      <a:r>
                        <a:rPr lang="en-GB" sz="1200" kern="1400" baseline="0" noProof="0" dirty="0" err="1" smtClean="0">
                          <a:effectLst/>
                          <a:latin typeface="+mn-lt"/>
                        </a:rPr>
                        <a:t>Cmd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&amp; measures Amplifier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NE48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+ 2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Transmitter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IOT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Room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PLC 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PLC bus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VE2R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2 + 1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Transmitter IOT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Room</a:t>
                      </a:r>
                      <a:endParaRPr lang="en-GB" sz="1200" kern="1400" noProof="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PLC 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Rack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Control Room</a:t>
                      </a:r>
                      <a:endParaRPr lang="en-GB" sz="20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36000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Ethernet</a:t>
                      </a:r>
                      <a:endParaRPr lang="en-GB" sz="12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2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Transmitter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IOT</a:t>
                      </a:r>
                      <a:endParaRPr lang="en-GB" sz="1200" kern="1400" noProof="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</a:rPr>
                        <a:t>RF Power PLC Control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</a:rPr>
                        <a:t> Rack</a:t>
                      </a:r>
                      <a:endParaRPr lang="en-GB" sz="1200" kern="1400" baseline="0" noProof="0" dirty="0" smtClean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RF Power Control Rack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Area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 Room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kern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Control Room</a:t>
                      </a:r>
                      <a:endParaRPr lang="en-GB" sz="1200" kern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eric.montesinos@cern.ch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34D172-40E9-4443-9687-5445B9116AE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87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Custom 2">
      <a:dk1>
        <a:srgbClr val="00206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FF0000"/>
      </a:accent5>
      <a:accent6>
        <a:srgbClr val="70AD47"/>
      </a:accent6>
      <a:hlink>
        <a:srgbClr val="00B050"/>
      </a:hlink>
      <a:folHlink>
        <a:srgbClr val="954F7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5405</TotalTime>
  <Words>522</Words>
  <Application>Microsoft Office PowerPoint</Application>
  <PresentationFormat>Widescreen</PresentationFormat>
  <Paragraphs>189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Wingdings 3</vt:lpstr>
      <vt:lpstr>Arial</vt:lpstr>
      <vt:lpstr>Century Gothic</vt:lpstr>
      <vt:lpstr>Calibri</vt:lpstr>
      <vt:lpstr>Tw Cen MT</vt:lpstr>
      <vt:lpstr>Times New Roman</vt:lpstr>
      <vt:lpstr>Integral</vt:lpstr>
      <vt:lpstr>Crab Cavities HPRF power tests in SM18</vt:lpstr>
      <vt:lpstr>HPRF 20 kW cw + 20 kW cw</vt:lpstr>
      <vt:lpstr>Cable list (all cables already there since 2015)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</dc:title>
  <dc:creator>Eric Montesinos</dc:creator>
  <cp:lastModifiedBy>Eric Montesinos</cp:lastModifiedBy>
  <cp:revision>217</cp:revision>
  <dcterms:created xsi:type="dcterms:W3CDTF">2017-05-03T05:18:19Z</dcterms:created>
  <dcterms:modified xsi:type="dcterms:W3CDTF">2021-11-16T08:36:42Z</dcterms:modified>
</cp:coreProperties>
</file>