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3" r:id="rId7"/>
    <p:sldId id="620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0" autoAdjust="0"/>
    <p:restoredTop sz="95728" autoAdjust="0"/>
  </p:normalViewPr>
  <p:slideViewPr>
    <p:cSldViewPr snapToGrid="0">
      <p:cViewPr varScale="1">
        <p:scale>
          <a:sx n="118" d="100"/>
          <a:sy n="11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15/11/2021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499" y="1862357"/>
            <a:ext cx="9144000" cy="2385634"/>
          </a:xfrm>
        </p:spPr>
        <p:txBody>
          <a:bodyPr>
            <a:normAutofit fontScale="90000"/>
          </a:bodyPr>
          <a:lstStyle/>
          <a:p>
            <a:r>
              <a:rPr lang="en-US" dirty="0"/>
              <a:t>Vertical Test Cryostat</a:t>
            </a:r>
            <a:br>
              <a:rPr lang="en-US" dirty="0"/>
            </a:br>
            <a:r>
              <a:rPr lang="en-US" dirty="0"/>
              <a:t>and possibility to test </a:t>
            </a:r>
            <a:br>
              <a:rPr lang="en-US" dirty="0"/>
            </a:br>
            <a:r>
              <a:rPr lang="en-US" dirty="0"/>
              <a:t>Dressed Crabs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4DAF1-C175-453D-97C2-4ED689327B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1271"/>
            <a:ext cx="9144000" cy="1003518"/>
          </a:xfrm>
        </p:spPr>
        <p:txBody>
          <a:bodyPr/>
          <a:lstStyle/>
          <a:p>
            <a:r>
              <a:rPr lang="en-US" dirty="0"/>
              <a:t>Vittorio Parma</a:t>
            </a:r>
          </a:p>
          <a:p>
            <a:r>
              <a:rPr lang="en-US" dirty="0"/>
              <a:t>CERN – SY/RF Group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26</a:t>
            </a:r>
            <a:r>
              <a:rPr lang="en-US" i="1" baseline="30000" dirty="0"/>
              <a:t>th</a:t>
            </a:r>
            <a:r>
              <a:rPr lang="en-US" i="1" dirty="0"/>
              <a:t> WP4 Coordination Meeting</a:t>
            </a:r>
            <a:endParaRPr lang="en-US" dirty="0"/>
          </a:p>
          <a:p>
            <a:pPr algn="ctr"/>
            <a:r>
              <a:rPr lang="en-US" dirty="0"/>
              <a:t>CERN, 16 November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659D9-ECE6-461A-898C-F1D659AF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test stations </a:t>
            </a:r>
            <a:endParaRPr lang="fr-FR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D3266D3-D698-4AF8-A657-44D911247E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9224" y="807277"/>
            <a:ext cx="10923543" cy="591419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3CAA3F28-C028-4AAB-95A8-BA9DB46D9E90}"/>
              </a:ext>
            </a:extLst>
          </p:cNvPr>
          <p:cNvGrpSpPr/>
          <p:nvPr/>
        </p:nvGrpSpPr>
        <p:grpSpPr>
          <a:xfrm>
            <a:off x="7781544" y="1490136"/>
            <a:ext cx="2459736" cy="1034977"/>
            <a:chOff x="7781544" y="1490136"/>
            <a:chExt cx="2459736" cy="103497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B45E7DE-C518-4BC6-ACDC-FB5DDD5118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0016" y="1490136"/>
              <a:ext cx="1771264" cy="1034977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57FEAF8-000B-4F6B-8539-87F4CF977C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1544" y="2129917"/>
              <a:ext cx="1383613" cy="320676"/>
            </a:xfrm>
            <a:prstGeom prst="straightConnector1">
              <a:avLst/>
            </a:prstGeom>
            <a:ln w="444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AD343C9-6063-41B1-AA19-73F2471C6740}"/>
              </a:ext>
            </a:extLst>
          </p:cNvPr>
          <p:cNvGrpSpPr/>
          <p:nvPr/>
        </p:nvGrpSpPr>
        <p:grpSpPr>
          <a:xfrm>
            <a:off x="4892040" y="2932307"/>
            <a:ext cx="1985000" cy="2096893"/>
            <a:chOff x="4892040" y="2932307"/>
            <a:chExt cx="1985000" cy="2096893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EEDE5C5-1458-4481-A1C8-3B87DA5C2E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92040" y="3035808"/>
              <a:ext cx="1316736" cy="1993392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1FD6C4-FCA9-4C9A-8320-4A0E38F48F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9592" y="2932307"/>
              <a:ext cx="997448" cy="597277"/>
            </a:xfrm>
            <a:prstGeom prst="straightConnector1">
              <a:avLst/>
            </a:prstGeom>
            <a:ln w="4445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7B5F6E8-029D-49D1-96D3-F9C12B0D9B14}"/>
              </a:ext>
            </a:extLst>
          </p:cNvPr>
          <p:cNvGrpSpPr/>
          <p:nvPr/>
        </p:nvGrpSpPr>
        <p:grpSpPr>
          <a:xfrm>
            <a:off x="3266922" y="3898356"/>
            <a:ext cx="4285842" cy="2823119"/>
            <a:chOff x="3266922" y="3898356"/>
            <a:chExt cx="4285842" cy="2823119"/>
          </a:xfrm>
        </p:grpSpPr>
        <p:pic>
          <p:nvPicPr>
            <p:cNvPr id="6" name="Picture 2" descr="G:\Departments\TE\Groups\CRG\Sections\MM\5 - Projets\SM18_RF_Upgrade\6 - CATIA Pictures\Coupe 3D ServceiModule.jpg">
              <a:extLst>
                <a:ext uri="{FF2B5EF4-FFF2-40B4-BE49-F238E27FC236}">
                  <a16:creationId xmlns:a16="http://schemas.microsoft.com/office/drawing/2014/main" id="{7CC1ADB5-06E3-49C8-9C50-8441781679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6922" y="3898356"/>
              <a:ext cx="1518615" cy="28231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B79B54-1622-45B3-BB77-8086C437C554}"/>
                </a:ext>
              </a:extLst>
            </p:cNvPr>
            <p:cNvSpPr txBox="1"/>
            <p:nvPr/>
          </p:nvSpPr>
          <p:spPr>
            <a:xfrm>
              <a:off x="4785537" y="5075118"/>
              <a:ext cx="2767227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Newer design: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70C0"/>
                  </a:solidFill>
                </a:rPr>
                <a:t>Actively cooled shield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70C0"/>
                  </a:solidFill>
                </a:rPr>
                <a:t>Side </a:t>
              </a:r>
              <a:r>
                <a:rPr lang="en-US" sz="1400" dirty="0" err="1">
                  <a:solidFill>
                    <a:srgbClr val="0070C0"/>
                  </a:solidFill>
                </a:rPr>
                <a:t>cryo</a:t>
              </a:r>
              <a:r>
                <a:rPr lang="en-US" sz="1400" dirty="0">
                  <a:solidFill>
                    <a:srgbClr val="0070C0"/>
                  </a:solidFill>
                </a:rPr>
                <a:t> supply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70C0"/>
                  </a:solidFill>
                </a:rPr>
                <a:t>Permanent (faster, more reliable)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70C0"/>
                  </a:solidFill>
                </a:rPr>
                <a:t>Better performance (no bayonet losses)  </a:t>
              </a:r>
              <a:endParaRPr lang="fr-FR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F40E81F-DB87-428D-B2B6-16806060095D}"/>
              </a:ext>
            </a:extLst>
          </p:cNvPr>
          <p:cNvGrpSpPr/>
          <p:nvPr/>
        </p:nvGrpSpPr>
        <p:grpSpPr>
          <a:xfrm>
            <a:off x="7781544" y="101581"/>
            <a:ext cx="4308631" cy="2028336"/>
            <a:chOff x="7781544" y="101581"/>
            <a:chExt cx="4308631" cy="2028336"/>
          </a:xfrm>
        </p:grpSpPr>
        <p:pic>
          <p:nvPicPr>
            <p:cNvPr id="26" name="Picture 2" descr="G:\Departments\TE\Groups\CRG\Sections\MM\5 - Projets\SM18_RF_Upgrade\4 - Photos\RFSM18 233.JPG">
              <a:extLst>
                <a:ext uri="{FF2B5EF4-FFF2-40B4-BE49-F238E27FC236}">
                  <a16:creationId xmlns:a16="http://schemas.microsoft.com/office/drawing/2014/main" id="{67100472-7F79-48BD-9A64-FE8AFC056E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46" r="20948"/>
            <a:stretch/>
          </p:blipFill>
          <p:spPr bwMode="auto">
            <a:xfrm>
              <a:off x="10359761" y="136525"/>
              <a:ext cx="1730414" cy="1993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BE4E094-CC05-4E8F-B410-4DFDF89A6E4D}"/>
                </a:ext>
              </a:extLst>
            </p:cNvPr>
            <p:cNvSpPr txBox="1"/>
            <p:nvPr/>
          </p:nvSpPr>
          <p:spPr>
            <a:xfrm>
              <a:off x="7781544" y="101581"/>
              <a:ext cx="27672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Old design (LEP era):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70C0"/>
                  </a:solidFill>
                </a:rPr>
                <a:t>Conduction-cooled shield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400" dirty="0" err="1">
                  <a:solidFill>
                    <a:srgbClr val="0070C0"/>
                  </a:solidFill>
                </a:rPr>
                <a:t>Cryo</a:t>
              </a:r>
              <a:r>
                <a:rPr lang="en-US" sz="1400" dirty="0">
                  <a:solidFill>
                    <a:srgbClr val="0070C0"/>
                  </a:solidFill>
                </a:rPr>
                <a:t> supply from top plate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0070C0"/>
                  </a:solidFill>
                </a:rPr>
                <a:t>Bayonets</a:t>
              </a:r>
              <a:endParaRPr lang="fr-FR" sz="1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1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F7D17-DE48-4CF3-8B20-1919032D2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Renewal strategy of vertical test cryostats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76990-A349-4755-BD07-B0C086F53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SRF test program </a:t>
            </a:r>
            <a:r>
              <a:rPr lang="en-GB" dirty="0"/>
              <a:t>in coming years relies on </a:t>
            </a:r>
            <a:r>
              <a:rPr lang="en-GB" dirty="0">
                <a:solidFill>
                  <a:srgbClr val="0070C0"/>
                </a:solidFill>
              </a:rPr>
              <a:t>intense use of V3 </a:t>
            </a:r>
            <a:r>
              <a:rPr lang="en-GB" dirty="0"/>
              <a:t>(not only for Crabs), V4 for smaller cavities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>
                <a:solidFill>
                  <a:srgbClr val="0070C0"/>
                </a:solidFill>
              </a:rPr>
              <a:t>V5 </a:t>
            </a:r>
            <a:r>
              <a:rPr lang="en-GB" dirty="0"/>
              <a:t>remains available for </a:t>
            </a:r>
            <a:r>
              <a:rPr lang="en-GB" dirty="0">
                <a:solidFill>
                  <a:srgbClr val="0070C0"/>
                </a:solidFill>
              </a:rPr>
              <a:t>HIE Isolde cavities </a:t>
            </a:r>
            <a:r>
              <a:rPr lang="en-GB" dirty="0"/>
              <a:t>and new cavities (</a:t>
            </a:r>
            <a:r>
              <a:rPr lang="en-GB" dirty="0">
                <a:solidFill>
                  <a:srgbClr val="0070C0"/>
                </a:solidFill>
              </a:rPr>
              <a:t>SWELL</a:t>
            </a:r>
            <a:r>
              <a:rPr lang="en-GB" dirty="0"/>
              <a:t>), but </a:t>
            </a:r>
            <a:r>
              <a:rPr lang="en-GB" dirty="0">
                <a:solidFill>
                  <a:srgbClr val="0070C0"/>
                </a:solidFill>
              </a:rPr>
              <a:t>performance limitations need to be assessed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V6 </a:t>
            </a:r>
            <a:r>
              <a:rPr lang="en-GB" dirty="0"/>
              <a:t>(cryostat from the LEP era), remained in place for </a:t>
            </a:r>
            <a:r>
              <a:rPr lang="en-GB" dirty="0">
                <a:solidFill>
                  <a:srgbClr val="0070C0"/>
                </a:solidFill>
              </a:rPr>
              <a:t>LHC cavities</a:t>
            </a:r>
            <a:r>
              <a:rPr lang="en-GB" dirty="0"/>
              <a:t>, now also can be tested in V3  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 Upgrade of V6 </a:t>
            </a:r>
            <a:r>
              <a:rPr lang="en-GB" dirty="0">
                <a:sym typeface="Wingdings" panose="05000000000000000000" pitchFamily="2" charset="2"/>
              </a:rPr>
              <a:t>decided in July,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replace with a new V3 </a:t>
            </a:r>
            <a:r>
              <a:rPr lang="en-GB" dirty="0">
                <a:sym typeface="Wingdings" panose="05000000000000000000" pitchFamily="2" charset="2"/>
              </a:rPr>
              <a:t>(long cryostat) to mitigate demands on V3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Order placed </a:t>
            </a:r>
            <a:r>
              <a:rPr lang="en-GB" dirty="0"/>
              <a:t>in </a:t>
            </a:r>
            <a:r>
              <a:rPr lang="en-GB" i="1" dirty="0"/>
              <a:t>single-source</a:t>
            </a:r>
            <a:r>
              <a:rPr lang="en-GB" dirty="0"/>
              <a:t> (for standardisation) </a:t>
            </a:r>
            <a:r>
              <a:rPr lang="en-GB" dirty="0">
                <a:solidFill>
                  <a:srgbClr val="0070C0"/>
                </a:solidFill>
              </a:rPr>
              <a:t>to original manufacturer of V3 </a:t>
            </a:r>
            <a:r>
              <a:rPr lang="en-GB" dirty="0"/>
              <a:t>(contractual supply date: </a:t>
            </a:r>
            <a:r>
              <a:rPr lang="en-GB" dirty="0">
                <a:solidFill>
                  <a:srgbClr val="0070C0"/>
                </a:solidFill>
              </a:rPr>
              <a:t>end of February 2022</a:t>
            </a:r>
            <a:r>
              <a:rPr lang="en-GB" dirty="0"/>
              <a:t>)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Contract </a:t>
            </a:r>
            <a:r>
              <a:rPr lang="en-GB" dirty="0">
                <a:solidFill>
                  <a:srgbClr val="0070C0"/>
                </a:solidFill>
              </a:rPr>
              <a:t>follow-up by CRG </a:t>
            </a:r>
            <a:r>
              <a:rPr lang="en-GB" dirty="0"/>
              <a:t>(</a:t>
            </a:r>
            <a:r>
              <a:rPr lang="en-GB" dirty="0" err="1"/>
              <a:t>O.Pirotte</a:t>
            </a:r>
            <a:r>
              <a:rPr lang="en-GB" dirty="0"/>
              <a:t>) with me as deputy</a:t>
            </a:r>
          </a:p>
          <a:p>
            <a:pPr marL="0" indent="0">
              <a:buNone/>
            </a:pPr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52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66464-E3A8-4C27-959B-9BC4EF2C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Dressed Crab in vacuum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07242-3747-4BB7-8036-16A8466EB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1035781"/>
            <a:ext cx="11995768" cy="568569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Vertical testing in vacuum: </a:t>
            </a:r>
            <a:r>
              <a:rPr lang="en-US" dirty="0">
                <a:solidFill>
                  <a:srgbClr val="0070C0"/>
                </a:solidFill>
              </a:rPr>
              <a:t>use helium tank as vacuum vessel </a:t>
            </a:r>
            <a:r>
              <a:rPr lang="en-US" dirty="0">
                <a:sym typeface="Wingdings" panose="05000000000000000000" pitchFamily="2" charset="2"/>
              </a:rPr>
              <a:t> most convenient solution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Introduce a (minimal)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modification of the new V6 </a:t>
            </a:r>
            <a:r>
              <a:rPr lang="en-US" dirty="0">
                <a:sym typeface="Wingdings" panose="05000000000000000000" pitchFamily="2" charset="2"/>
              </a:rPr>
              <a:t>so that it can operate in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dual mode (standard or under vacuum) </a:t>
            </a:r>
            <a:r>
              <a:rPr lang="en-US" dirty="0">
                <a:sym typeface="Wingdings" panose="05000000000000000000" pitchFamily="2" charset="2"/>
              </a:rPr>
              <a:t>requiring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limited reconfiguration time/effort </a:t>
            </a:r>
            <a:r>
              <a:rPr lang="en-US" dirty="0">
                <a:sym typeface="Wingdings" panose="05000000000000000000" pitchFamily="2" charset="2"/>
              </a:rPr>
              <a:t> ask the manufacturer to make the modification on V6 (not discussed yet)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Build a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new insert with </a:t>
            </a:r>
            <a:r>
              <a:rPr lang="en-US" dirty="0" err="1">
                <a:solidFill>
                  <a:srgbClr val="0070C0"/>
                </a:solidFill>
                <a:sym typeface="Wingdings" panose="05000000000000000000" pitchFamily="2" charset="2"/>
              </a:rPr>
              <a:t>cryo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 ancillaries (helium tank, level gauges, etc.) </a:t>
            </a:r>
            <a:r>
              <a:rPr lang="en-US" dirty="0">
                <a:sym typeface="Wingdings" panose="05000000000000000000" pitchFamily="2" charset="2"/>
              </a:rPr>
              <a:t>(similar to V5 insert for HIE Isolde cavities)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New V6 </a:t>
            </a:r>
            <a:r>
              <a:rPr lang="en-US" dirty="0">
                <a:sym typeface="Wingdings" panose="05000000000000000000" pitchFamily="2" charset="2"/>
              </a:rPr>
              <a:t>(as V3 and V4):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cryogenics supplied from the side  new insert </a:t>
            </a:r>
            <a:r>
              <a:rPr lang="en-US" dirty="0">
                <a:sym typeface="Wingdings" panose="05000000000000000000" pitchFamily="2" charset="2"/>
              </a:rPr>
              <a:t>needs to be connectable at (or after) insertion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Conceptually doable, but study needed  design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study undergoing by MME 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 err="1">
                <a:sym typeface="Wingdings" panose="05000000000000000000" pitchFamily="2" charset="2"/>
              </a:rPr>
              <a:t>P.Minginette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6527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5B012561-A07C-4BDE-A7B0-CAF3C31A49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248" t="7134" r="29084" b="5848"/>
          <a:stretch>
            <a:fillRect/>
          </a:stretch>
        </p:blipFill>
        <p:spPr>
          <a:xfrm>
            <a:off x="663547" y="685604"/>
            <a:ext cx="3451252" cy="591643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720C9923-F27C-45F5-8AD4-EACA5D86E1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379" t="12982" r="29579" b="10294"/>
          <a:stretch>
            <a:fillRect/>
          </a:stretch>
        </p:blipFill>
        <p:spPr>
          <a:xfrm>
            <a:off x="4531540" y="673064"/>
            <a:ext cx="3714638" cy="592897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ECFCD809-EF8D-4067-828F-EA42547AEB0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988" t="8070" r="37422" b="4913"/>
          <a:stretch>
            <a:fillRect/>
          </a:stretch>
        </p:blipFill>
        <p:spPr>
          <a:xfrm>
            <a:off x="8662919" y="686201"/>
            <a:ext cx="2767080" cy="59158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34E0566-5D3C-4E15-A5F0-ADFD10D6F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17" y="53663"/>
            <a:ext cx="11089460" cy="640310"/>
          </a:xfrm>
        </p:spPr>
        <p:txBody>
          <a:bodyPr/>
          <a:lstStyle/>
          <a:p>
            <a:r>
              <a:rPr lang="en-US" dirty="0"/>
              <a:t>Preliminary study (RFD)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D1221-BDEC-4B71-B647-66678FD8D654}"/>
              </a:ext>
            </a:extLst>
          </p:cNvPr>
          <p:cNvSpPr txBox="1"/>
          <p:nvPr/>
        </p:nvSpPr>
        <p:spPr>
          <a:xfrm>
            <a:off x="84726" y="6521036"/>
            <a:ext cx="250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P.Minginette</a:t>
            </a:r>
            <a:r>
              <a:rPr lang="en-US" dirty="0"/>
              <a:t>, EN-MME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34E0566-5D3C-4E15-A5F0-ADFD10D6F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17" y="53663"/>
            <a:ext cx="11089460" cy="459681"/>
          </a:xfrm>
        </p:spPr>
        <p:txBody>
          <a:bodyPr>
            <a:normAutofit fontScale="90000"/>
          </a:bodyPr>
          <a:lstStyle/>
          <a:p>
            <a:r>
              <a:rPr lang="en-US" dirty="0"/>
              <a:t>Preliminary study (RFD) (</a:t>
            </a:r>
            <a:r>
              <a:rPr lang="en-US" dirty="0" err="1"/>
              <a:t>cont.d</a:t>
            </a:r>
            <a:r>
              <a:rPr lang="en-US" dirty="0"/>
              <a:t>)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D1221-BDEC-4B71-B647-66678FD8D654}"/>
              </a:ext>
            </a:extLst>
          </p:cNvPr>
          <p:cNvSpPr txBox="1"/>
          <p:nvPr/>
        </p:nvSpPr>
        <p:spPr>
          <a:xfrm>
            <a:off x="84726" y="6521036"/>
            <a:ext cx="250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P.Minginette</a:t>
            </a:r>
            <a:r>
              <a:rPr lang="en-US" dirty="0"/>
              <a:t>, EN-MME</a:t>
            </a:r>
            <a:endParaRPr lang="fr-FR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8EB1FFDF-0E80-452D-96DA-56CD57C3C4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63" t="7836" r="28024" b="7603"/>
          <a:stretch>
            <a:fillRect/>
          </a:stretch>
        </p:blipFill>
        <p:spPr>
          <a:xfrm>
            <a:off x="64163" y="513344"/>
            <a:ext cx="4035923" cy="59917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B4413E8-3904-4293-A2D2-55E2D74B65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846" t="7486" r="35585" b="5146"/>
          <a:stretch>
            <a:fillRect/>
          </a:stretch>
        </p:blipFill>
        <p:spPr>
          <a:xfrm>
            <a:off x="4243136" y="513344"/>
            <a:ext cx="3015919" cy="59917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E74C01-E19F-4576-A9DB-02A53E7109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720" t="12632" r="21876" b="6199"/>
          <a:stretch>
            <a:fillRect/>
          </a:stretch>
        </p:blipFill>
        <p:spPr>
          <a:xfrm>
            <a:off x="7545537" y="1339513"/>
            <a:ext cx="4405826" cy="446371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3860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5010A-6683-4C6B-871C-91072536E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V6 helium vessel adaptor flange </a:t>
            </a:r>
            <a:endParaRPr lang="fr-FR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F3FE512-3ACF-4631-8D92-8F9DF30ACE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039" t="9591" r="29296" b="9591"/>
          <a:stretch>
            <a:fillRect/>
          </a:stretch>
        </p:blipFill>
        <p:spPr>
          <a:xfrm>
            <a:off x="6707027" y="3833809"/>
            <a:ext cx="2996315" cy="288766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412702AF-3FFA-40C1-89CC-81A73FD6B1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035" t="10059" r="12336" b="7368"/>
          <a:stretch>
            <a:fillRect/>
          </a:stretch>
        </p:blipFill>
        <p:spPr>
          <a:xfrm>
            <a:off x="1552099" y="3833809"/>
            <a:ext cx="3553129" cy="292367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E921B3A3-38ED-4942-9B8E-394840E900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007" t="15439" r="26470" b="12398"/>
          <a:stretch>
            <a:fillRect/>
          </a:stretch>
        </p:blipFill>
        <p:spPr>
          <a:xfrm>
            <a:off x="6620256" y="935566"/>
            <a:ext cx="3169858" cy="27353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7B5D2431-303D-474C-A36D-B3C6A034E7A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896" t="7251" r="6048" b="5615"/>
          <a:stretch>
            <a:fillRect/>
          </a:stretch>
        </p:blipFill>
        <p:spPr>
          <a:xfrm>
            <a:off x="1350326" y="926865"/>
            <a:ext cx="4700364" cy="28423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FE1CB3-7F06-4547-8785-DB65293FB94B}"/>
              </a:ext>
            </a:extLst>
          </p:cNvPr>
          <p:cNvSpPr txBox="1"/>
          <p:nvPr/>
        </p:nvSpPr>
        <p:spPr>
          <a:xfrm>
            <a:off x="84726" y="6521036"/>
            <a:ext cx="250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P.Minginette</a:t>
            </a:r>
            <a:r>
              <a:rPr lang="en-US" dirty="0"/>
              <a:t>, EN-MME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7407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9D92E-E18D-4950-9E18-394913A5E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B7DFE-226A-4DF4-9441-24E983FF9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16" y="871189"/>
            <a:ext cx="11995768" cy="544593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From the </a:t>
            </a:r>
            <a:r>
              <a:rPr lang="en-US" dirty="0">
                <a:solidFill>
                  <a:srgbClr val="0070C0"/>
                </a:solidFill>
              </a:rPr>
              <a:t>preliminary study</a:t>
            </a:r>
            <a:r>
              <a:rPr lang="en-US" dirty="0"/>
              <a:t>, the accessibility for </a:t>
            </a:r>
            <a:r>
              <a:rPr lang="en-US" dirty="0">
                <a:solidFill>
                  <a:srgbClr val="0070C0"/>
                </a:solidFill>
              </a:rPr>
              <a:t>connection to the side </a:t>
            </a:r>
            <a:r>
              <a:rPr lang="en-US" dirty="0" err="1"/>
              <a:t>cryo</a:t>
            </a:r>
            <a:r>
              <a:rPr lang="en-US" dirty="0"/>
              <a:t> supply is </a:t>
            </a:r>
            <a:r>
              <a:rPr lang="en-US" dirty="0">
                <a:solidFill>
                  <a:srgbClr val="0070C0"/>
                </a:solidFill>
              </a:rPr>
              <a:t>doable but quite complex</a:t>
            </a:r>
            <a:r>
              <a:rPr lang="en-US" dirty="0"/>
              <a:t>: requires an operator to access from the top plate and do the connections (CF flanges) with little visibility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adaptation flange </a:t>
            </a:r>
            <a:r>
              <a:rPr lang="en-US" dirty="0"/>
              <a:t>which needs to be assembled to the new V6 would need </a:t>
            </a:r>
            <a:r>
              <a:rPr lang="en-US" dirty="0">
                <a:solidFill>
                  <a:srgbClr val="0070C0"/>
                </a:solidFill>
              </a:rPr>
              <a:t>to be made available in time </a:t>
            </a:r>
            <a:r>
              <a:rPr lang="en-US" dirty="0"/>
              <a:t>with the manufacturing calendar at the company (to be checked with CRG) </a:t>
            </a:r>
          </a:p>
          <a:p>
            <a:r>
              <a:rPr lang="en-US" dirty="0"/>
              <a:t>Backup options to be studied: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>
                <a:solidFill>
                  <a:srgbClr val="0070C0"/>
                </a:solidFill>
              </a:rPr>
              <a:t>Test on V5, with new insert (with bayonets): </a:t>
            </a:r>
          </a:p>
          <a:p>
            <a:pPr lvl="2"/>
            <a:r>
              <a:rPr lang="en-US" dirty="0"/>
              <a:t>Not considered so far as </a:t>
            </a:r>
            <a:r>
              <a:rPr lang="en-US" dirty="0">
                <a:solidFill>
                  <a:srgbClr val="0070C0"/>
                </a:solidFill>
              </a:rPr>
              <a:t>2 K operation </a:t>
            </a:r>
            <a:r>
              <a:rPr lang="en-US" dirty="0"/>
              <a:t>appears to be </a:t>
            </a:r>
            <a:r>
              <a:rPr lang="en-US" dirty="0">
                <a:solidFill>
                  <a:srgbClr val="0070C0"/>
                </a:solidFill>
              </a:rPr>
              <a:t>limited (HIE Isolde experience). </a:t>
            </a:r>
            <a:r>
              <a:rPr lang="en-US" dirty="0"/>
              <a:t>Is it a </a:t>
            </a:r>
            <a:r>
              <a:rPr lang="en-US" dirty="0">
                <a:solidFill>
                  <a:srgbClr val="0070C0"/>
                </a:solidFill>
              </a:rPr>
              <a:t>hard limit ?  </a:t>
            </a:r>
            <a:r>
              <a:rPr lang="en-US" dirty="0"/>
              <a:t>(discussion this week with CRG)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dirty="0"/>
              <a:t>Design of a </a:t>
            </a:r>
            <a:r>
              <a:rPr lang="fr-FR" dirty="0" err="1">
                <a:solidFill>
                  <a:srgbClr val="0070C0"/>
                </a:solidFill>
              </a:rPr>
              <a:t>dedicated</a:t>
            </a:r>
            <a:r>
              <a:rPr lang="fr-FR" dirty="0">
                <a:solidFill>
                  <a:srgbClr val="0070C0"/>
                </a:solidFill>
              </a:rPr>
              <a:t> vacuum tank </a:t>
            </a:r>
            <a:r>
              <a:rPr lang="fr-FR" dirty="0"/>
              <a:t>on a </a:t>
            </a:r>
            <a:r>
              <a:rPr lang="fr-FR">
                <a:solidFill>
                  <a:srgbClr val="0070C0"/>
                </a:solidFill>
              </a:rPr>
              <a:t>new insert</a:t>
            </a:r>
            <a:r>
              <a:rPr lang="fr-FR"/>
              <a:t> </a:t>
            </a:r>
            <a:r>
              <a:rPr lang="fr-FR" dirty="0"/>
              <a:t>: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 err="1">
                <a:sym typeface="Wingdings" panose="05000000000000000000" pitchFamily="2" charset="2"/>
              </a:rPr>
              <a:t>this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is</a:t>
            </a:r>
            <a:r>
              <a:rPr lang="fr-FR" dirty="0">
                <a:sym typeface="Wingdings" panose="05000000000000000000" pitchFamily="2" charset="2"/>
              </a:rPr>
              <a:t> a </a:t>
            </a:r>
            <a:r>
              <a:rPr lang="fr-FR" dirty="0" err="1">
                <a:sym typeface="Wingdings" panose="05000000000000000000" pitchFamily="2" charset="2"/>
              </a:rPr>
              <a:t>much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bigger</a:t>
            </a:r>
            <a:r>
              <a:rPr lang="fr-FR" dirty="0">
                <a:sym typeface="Wingdings" panose="05000000000000000000" pitchFamily="2" charset="2"/>
              </a:rPr>
              <a:t> and </a:t>
            </a:r>
            <a:r>
              <a:rPr lang="fr-FR" dirty="0" err="1">
                <a:sym typeface="Wingdings" panose="05000000000000000000" pitchFamily="2" charset="2"/>
              </a:rPr>
              <a:t>costly</a:t>
            </a:r>
            <a:r>
              <a:rPr lang="fr-FR" dirty="0">
                <a:sym typeface="Wingdings" panose="05000000000000000000" pitchFamily="2" charset="2"/>
              </a:rPr>
              <a:t> effort ! </a:t>
            </a:r>
            <a:r>
              <a:rPr lang="fr-FR" dirty="0">
                <a:solidFill>
                  <a:srgbClr val="0070C0"/>
                </a:solidFill>
                <a:sym typeface="Wingdings" panose="05000000000000000000" pitchFamily="2" charset="2"/>
              </a:rPr>
              <a:t>Last option. 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rgbClr val="0070C0"/>
                </a:solidFill>
              </a:rPr>
              <a:t>new insert</a:t>
            </a:r>
            <a:r>
              <a:rPr lang="en-US" dirty="0"/>
              <a:t> needs to be constructed </a:t>
            </a:r>
            <a:r>
              <a:rPr lang="en-US" dirty="0">
                <a:solidFill>
                  <a:srgbClr val="0070C0"/>
                </a:solidFill>
              </a:rPr>
              <a:t>in all cases</a:t>
            </a:r>
          </a:p>
          <a:p>
            <a:r>
              <a:rPr lang="en-US" dirty="0"/>
              <a:t>Goal remains to have a </a:t>
            </a:r>
            <a:r>
              <a:rPr lang="en-US" dirty="0">
                <a:solidFill>
                  <a:srgbClr val="0070C0"/>
                </a:solidFill>
              </a:rPr>
              <a:t>testing solution by mid of next year  </a:t>
            </a:r>
          </a:p>
        </p:txBody>
      </p:sp>
    </p:spTree>
    <p:extLst>
      <p:ext uri="{BB962C8B-B14F-4D97-AF65-F5344CB8AC3E}">
        <p14:creationId xmlns:p14="http://schemas.microsoft.com/office/powerpoint/2010/main" val="183155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26696</TotalTime>
  <Words>534</Words>
  <Application>Microsoft Office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Vertical Test Cryostat and possibility to test  Dressed Crabs</vt:lpstr>
      <vt:lpstr>Vertical test stations </vt:lpstr>
      <vt:lpstr>Renewal strategy of vertical test cryostats</vt:lpstr>
      <vt:lpstr>Dressed Crab in vacuum</vt:lpstr>
      <vt:lpstr>Preliminary study (RFD)</vt:lpstr>
      <vt:lpstr>Preliminary study (RFD) (cont.d)</vt:lpstr>
      <vt:lpstr>New V6 helium vessel adaptor flange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835</cp:revision>
  <dcterms:created xsi:type="dcterms:W3CDTF">2021-08-31T10:13:20Z</dcterms:created>
  <dcterms:modified xsi:type="dcterms:W3CDTF">2021-11-16T12:41:50Z</dcterms:modified>
</cp:coreProperties>
</file>