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4" r:id="rId2"/>
    <p:sldId id="297" r:id="rId3"/>
    <p:sldId id="296" r:id="rId4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2"/>
    <p:restoredTop sz="94686"/>
  </p:normalViewPr>
  <p:slideViewPr>
    <p:cSldViewPr snapToObjects="1">
      <p:cViewPr varScale="1">
        <p:scale>
          <a:sx n="125" d="100"/>
          <a:sy n="125" d="100"/>
        </p:scale>
        <p:origin x="662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FED7CF-B1EF-934E-BEB0-45D3EAFF46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06F089-C558-474F-979B-1A35E6A7CA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C68FD6-3A60-4E41-94B3-09471EEC3E9A}" type="datetimeFigureOut">
              <a:rPr lang="en-US"/>
              <a:pPr>
                <a:defRPr/>
              </a:pPr>
              <a:t>10/28/2021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83376-C0CF-134F-A65F-36031E6288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2A8DC-A34B-094A-87EC-D93444C519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30BE3C-4BFA-774A-9374-BBA71664B4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8424A7-ACC7-A945-BD77-DE512BC74A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30C11-3CF0-2D49-A5A7-E731FCCD8AB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2A8E9D-19A8-964A-8577-03DFBE38A814}" type="datetimeFigureOut">
              <a:rPr lang="en-US"/>
              <a:pPr>
                <a:defRPr/>
              </a:pPr>
              <a:t>10/28/2021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9094E7A-97EB-F248-9F17-15ED5AD9B4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9443E8A-D968-BB44-A40C-930F593BD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53D73-F552-4A48-99A0-2526D01520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A77DF-6B43-9541-8B99-345AA89A40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CA0B66-B0EF-0E47-BE78-CF87EB4C5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F5DAF897-1B29-5146-A25D-D72B74D30B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168525"/>
            <a:ext cx="251936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26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4A68E9EE-B23C-424E-9516-DD9C0EEE7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4A7FA-EAA9-344A-8BDC-D51D9E0791F3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E158777D-9B74-6B4A-A6B3-B75F847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B9B02D66-9EFE-6844-9CC1-5E981003F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F1FDF-889D-EA46-B529-9281DDF40E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8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46EFDD-252E-7649-8228-0A8CFCA349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AAC00-F5E6-D84C-ADC8-F82B0BD74ECC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C91CCADB-7DF7-7E4A-8272-047CCE14A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12477255-F470-DF44-90F7-3EFB14C195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FB7A1-7BD1-2B4B-ABEC-D1FE823D9E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406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DF01603-B67E-7246-9881-709AAE748682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BE9BB-8400-5E43-97C8-D2CEECCB28AF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C036B46E-1D6A-7144-91AA-E086FC6306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B98B34F-C4CD-524D-B8B8-966D0B8F4E09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547D9-84AF-1449-BD23-A057940121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55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A911D15-F030-3A4B-8BE7-CF8992CAA0F3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09622-0A16-8F49-B0F2-11A67D1A8C4F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85F2FD3D-DAA5-8F41-A819-B7628F46B6D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BC4E4BD8-6B81-9D41-9A5E-D996575884F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EB00B-26C1-574F-B52B-6A1B6451B3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8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335FA6E-E9DA-A84E-985A-717C9FB6D8B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17FA-1328-7E42-8669-FCC48D8C206F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44FC8698-274B-A648-97AD-8E62622B31B0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02F0F2-D983-6040-B34B-697C5D49C46D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A7CAF-765E-154D-AA22-34E36AEAB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EC1935E-462C-194F-A2A7-2DE7C5D71E6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62626-82FB-074F-B9D7-C99DDAE1FA05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969CCE60-D2B9-784D-90A2-419F4295FF9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4FF04689-8012-B64A-A48D-13140774BE1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0F8E9-F0B4-D843-8CFC-8A7B03BADB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392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670F76-DF0D-A34C-8B9F-19E7E30917A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3A672-536A-4249-831D-65EF5B7E9BCD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59865554-F560-0848-BD40-90008F2CCB6F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18D89834-7397-B841-A343-A31D606B151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E803-4278-1546-AD7E-164F6FAAFE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58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794AD1D-9A95-8F47-A461-519B00A59AE4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74097-DB13-F742-9E7E-86C592F5A2E2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54E69192-F81A-F747-867F-9825198A16C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B34977D-516C-3943-AB15-806EEF54EEC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1EA6C-557B-5F4F-A865-EEBB10DD0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313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2B09AB68-5233-F246-B52F-E902DA817A78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EA2A1-3150-0F48-BF61-954BC3377293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8BBD1B5-BC24-0149-B3DF-149564606CA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D737F76D-22DE-1540-83FB-B37F5238F166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D4E9C-15FB-614D-AA5D-5268D26F1E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771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8244F39A-5873-B74E-A52F-BEDDC2DF8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7F26C-C1EB-C94E-A376-EA5BDF1BE30A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0A378AA-7D87-9544-94E3-41DBC80B2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4F3C17-FB58-614E-AA6E-1AE3FC1C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4E412-BD5D-EB4B-9357-9252DE81A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09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BA12FFE1-7019-DE47-AE52-99726E2A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258C0-AE83-1B4A-B125-10D20D37614E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BD25218-F5A7-2647-BFD7-78B741A7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  <a:endParaRPr lang="en-US" dirty="0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C790790B-DCA8-6446-828C-0B4226D4B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48E9-2467-EC4A-B0BB-4E6AAF2909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8176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5987CEF9-8A07-9346-AF06-60402ABA2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00EE1-37B3-744C-9A54-0F153DF30695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8E7C2024-029A-344C-BBDE-14A74B2C4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32CAF366-F9F4-8743-AB68-609646E83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D50E2-4031-784D-842E-C7CFFC2B01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3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nding Acknowledg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>
            <a:extLst>
              <a:ext uri="{FF2B5EF4-FFF2-40B4-BE49-F238E27FC236}">
                <a16:creationId xmlns:a16="http://schemas.microsoft.com/office/drawing/2014/main" id="{D6800BE2-A1E2-784F-8046-080A581DA6D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68450" y="3040063"/>
            <a:ext cx="9055100" cy="777875"/>
            <a:chOff x="1775520" y="2901684"/>
            <a:chExt cx="9055962" cy="777631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E9582F24-DB39-F347-B154-B2C1EC9C6BB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7999" y="2967335"/>
              <a:ext cx="77834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altLang="en-DE">
                  <a:cs typeface="Arial" panose="020B0604020202020204" pitchFamily="34" charset="0"/>
                </a:rPr>
                <a:t>This project has received funding from the European Union’s Horizon 2020 Research and Innovation programme under Grant Agreement no 730871</a:t>
              </a:r>
              <a:endParaRPr lang="en-DE" altLang="en-DE">
                <a:cs typeface="Arial" panose="020B0604020202020204" pitchFamily="34" charset="0"/>
              </a:endParaRPr>
            </a:p>
          </p:txBody>
        </p:sp>
        <p:pic>
          <p:nvPicPr>
            <p:cNvPr id="4" name="Picture 4" descr="EU logo">
              <a:extLst>
                <a:ext uri="{FF2B5EF4-FFF2-40B4-BE49-F238E27FC236}">
                  <a16:creationId xmlns:a16="http://schemas.microsoft.com/office/drawing/2014/main" id="{B0E6FBC2-D320-F343-8CE5-5C47421C767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520" y="2901684"/>
              <a:ext cx="1165906" cy="777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2F419-8D11-9049-9E97-6B77ACEEB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168E5-8453-F449-8ACE-2B4711447032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C85BD-00B8-1A42-B4D2-C9D04089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38B1C-0681-F94C-BD43-7E4CEA270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3C312-96B1-AA43-AC0A-E21F93F861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68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>
            <a:extLst>
              <a:ext uri="{FF2B5EF4-FFF2-40B4-BE49-F238E27FC236}">
                <a16:creationId xmlns:a16="http://schemas.microsoft.com/office/drawing/2014/main" id="{A779FFCF-58E1-0F46-8989-42BE878A0F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7988" y="6196013"/>
            <a:ext cx="11376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en-DE"/>
              <a:t>home.cern</a:t>
            </a:r>
            <a:endParaRPr lang="en-US" altLang="en-DE"/>
          </a:p>
        </p:txBody>
      </p:sp>
      <p:pic>
        <p:nvPicPr>
          <p:cNvPr id="3" name="Picture 11">
            <a:extLst>
              <a:ext uri="{FF2B5EF4-FFF2-40B4-BE49-F238E27FC236}">
                <a16:creationId xmlns:a16="http://schemas.microsoft.com/office/drawing/2014/main" id="{7608E0DB-F874-0A47-BFF7-9F258FD8E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2244725"/>
            <a:ext cx="17272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570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DDE4B814-467F-9647-BE74-A098E0AC3E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09613"/>
            <a:ext cx="199072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58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41F32A11-74C1-654D-A932-D25B78AA0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B662B-553A-124D-BCF7-901722292697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6C87D8F7-12A0-2743-84DD-5FF5D90D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  <a:endParaRPr lang="en-US" dirty="0"/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807BD075-D21B-0748-A84C-147E6613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802A-88D9-C44E-9A97-E8A11EF7A6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7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8EC4A6DD-9FF0-534B-AE9D-124C07C91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EE3C-DF64-464D-B15F-329CA90DE293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10B0301-8A87-E148-B266-BD9E17FF5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013DC46F-0132-2644-B96F-0D21A2E5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410E4-61B5-DD44-9DE0-B61071173A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4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E671A792-2C55-2047-AA71-655B28A2B82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774B3-0D15-9047-B8F7-1893265468C8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57B409F6-A3FA-9340-A840-4235333E8E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8" name="Slide Number Placeholder 12">
            <a:extLst>
              <a:ext uri="{FF2B5EF4-FFF2-40B4-BE49-F238E27FC236}">
                <a16:creationId xmlns:a16="http://schemas.microsoft.com/office/drawing/2014/main" id="{3574C07E-7E9A-8546-B337-3D5F53F33D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00D68-127C-F94D-A724-78E7EB7ECE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52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825F327-E7F4-E74B-BFF2-9EF7BF174566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>
            <a:extLst>
              <a:ext uri="{FF2B5EF4-FFF2-40B4-BE49-F238E27FC236}">
                <a16:creationId xmlns:a16="http://schemas.microsoft.com/office/drawing/2014/main" id="{8513140E-983C-5944-B94D-F026CD83B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6DE9894-518D-3E43-AF9F-54DFCC2AB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4748982-9EEE-8F46-A427-7106D0731831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0977D63-3D1A-0B40-9D02-62F56E0582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79A9DE-8868-1B4B-9147-13C095738B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7AC343-52ED-8149-AA24-700B20CDF1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</p:spTree>
    <p:extLst>
      <p:ext uri="{BB962C8B-B14F-4D97-AF65-F5344CB8AC3E}">
        <p14:creationId xmlns:p14="http://schemas.microsoft.com/office/powerpoint/2010/main" val="2041263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C8172D55-3B60-D541-B493-FF6FA37A737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ACB62-A707-234D-8705-69693806968A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BD87B5B-5F52-F849-BFC8-9FAE2DF9D0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AE783567-7B20-134B-913E-4B1C54B6C2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E12F1-93F1-C242-8059-8A3685D5F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835A8978-601B-6546-878C-F9C16FE02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DF97B-D6F2-F743-966C-8644C5B77D04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9E525393-58F9-5442-B9B9-94B52E39C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P. Simon | HiRadMat Users Meeting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C8166FC2-2BDF-6C49-9DF4-5A1C2C02A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E3047-7FEA-A845-BF3C-24194D3C5C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6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3DD3923-583D-1944-8DD5-D05E374A66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" t="16907" r="4285" b="17068"/>
          <a:stretch>
            <a:fillRect/>
          </a:stretch>
        </p:blipFill>
        <p:spPr bwMode="auto">
          <a:xfrm>
            <a:off x="946150" y="6380163"/>
            <a:ext cx="18684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F3BFD426-57A9-CB44-8DE6-6086C5890A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07988" y="373063"/>
            <a:ext cx="113760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DE"/>
              <a:t>Click to edit Master title style</a:t>
            </a:r>
            <a:endParaRPr lang="en-US" altLang="en-DE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E7B5F1EB-615C-004B-BFEC-91EE7B61A4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07988" y="1592263"/>
            <a:ext cx="113760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DE"/>
              <a:t>Click to edit Master text styles</a:t>
            </a:r>
          </a:p>
          <a:p>
            <a:pPr lvl="1"/>
            <a:r>
              <a:rPr lang="en-US" altLang="en-DE"/>
              <a:t>Second level</a:t>
            </a:r>
          </a:p>
          <a:p>
            <a:pPr lvl="2"/>
            <a:r>
              <a:rPr lang="en-US" altLang="en-DE"/>
              <a:t>Third level</a:t>
            </a:r>
          </a:p>
          <a:p>
            <a:pPr lvl="3"/>
            <a:r>
              <a:rPr lang="en-US" altLang="en-DE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3CD12-FC54-654D-9638-B8E3582142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84563" y="6378575"/>
            <a:ext cx="6318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4B04AB4-77B9-1E44-BD75-0F13D06CAE72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6100A-BDB4-9348-989F-B90DA4E0D1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7738" y="6383338"/>
            <a:ext cx="6810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84395AB-F82F-8248-B3A6-8660F79D2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ED06E5-25EB-A647-8593-7425F9BB85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83338"/>
            <a:ext cx="6572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P. Simon | HiRadMat Users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7B791D-C3BC-8344-A944-7B086BCE1404}"/>
              </a:ext>
            </a:extLst>
          </p:cNvPr>
          <p:cNvCxnSpPr/>
          <p:nvPr userDrawn="1"/>
        </p:nvCxnSpPr>
        <p:spPr>
          <a:xfrm>
            <a:off x="407988" y="6265863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17">
            <a:extLst>
              <a:ext uri="{FF2B5EF4-FFF2-40B4-BE49-F238E27FC236}">
                <a16:creationId xmlns:a16="http://schemas.microsoft.com/office/drawing/2014/main" id="{B9C7A5CC-E0A4-A94A-BDA3-C57C8C3D6A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6364288"/>
            <a:ext cx="4953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9">
            <a:extLst>
              <a:ext uri="{FF2B5EF4-FFF2-40B4-BE49-F238E27FC236}">
                <a16:creationId xmlns:a16="http://schemas.microsoft.com/office/drawing/2014/main" id="{E4F27CE9-19A8-2A48-BF34-091AA1EDAE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3" t="13499" r="10526" b="13466"/>
          <a:stretch>
            <a:fillRect/>
          </a:stretch>
        </p:blipFill>
        <p:spPr bwMode="auto">
          <a:xfrm>
            <a:off x="2855913" y="6365875"/>
            <a:ext cx="60325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ct val="90000"/>
        </a:lnSpc>
        <a:spcBef>
          <a:spcPts val="1800"/>
        </a:spcBef>
        <a:spcAft>
          <a:spcPts val="400"/>
        </a:spcAft>
        <a:buFont typeface="Arial" panose="020B0604020202020204" pitchFamily="34" charset="0"/>
        <a:defRPr sz="2100" b="1" kern="1200">
          <a:solidFill>
            <a:srgbClr val="181818"/>
          </a:solidFill>
          <a:latin typeface="+mn-lt"/>
          <a:ea typeface="+mn-ea"/>
          <a:cs typeface="+mn-cs"/>
        </a:defRPr>
      </a:lvl1pPr>
      <a:lvl2pPr marL="3238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kern="1200">
          <a:solidFill>
            <a:srgbClr val="181818"/>
          </a:solidFill>
          <a:latin typeface="+mn-lt"/>
          <a:ea typeface="+mn-ea"/>
          <a:cs typeface="+mn-cs"/>
        </a:defRPr>
      </a:lvl2pPr>
      <a:lvl3pPr marL="64770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700" kern="1200">
          <a:solidFill>
            <a:srgbClr val="181818"/>
          </a:solidFill>
          <a:latin typeface="+mn-lt"/>
          <a:ea typeface="+mn-ea"/>
          <a:cs typeface="+mn-cs"/>
        </a:defRPr>
      </a:lvl3pPr>
      <a:lvl4pPr marL="971550" indent="-323850" algn="l" rtl="0" fontAlgn="base"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rgbClr val="181818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1C446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7C87F-882D-3B4F-9882-8ACBBF0FE3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HiRadMat </a:t>
            </a:r>
            <a:r>
              <a:rPr lang="en-US" dirty="0"/>
              <a:t>wk44</a:t>
            </a:r>
            <a:br>
              <a:rPr lang="en-US" dirty="0"/>
            </a:br>
            <a:r>
              <a:rPr lang="en-US" dirty="0"/>
              <a:t>HED Experiment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06712-4143-A245-8C7E-528AACD1C2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P. Simon</a:t>
            </a:r>
            <a:r>
              <a:rPr lang="en-GB" dirty="0"/>
              <a:t>, N. Charitonidis, K. B. Li, F. Velotti, PSB, PS, SPS OP &amp; TE-VSC</a:t>
            </a:r>
          </a:p>
          <a:p>
            <a:r>
              <a:rPr lang="en-US" dirty="0"/>
              <a:t>28</a:t>
            </a:r>
            <a:r>
              <a:rPr lang="en-US" baseline="30000" dirty="0"/>
              <a:t>th</a:t>
            </a:r>
            <a:r>
              <a:rPr lang="en-US" dirty="0"/>
              <a:t> October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03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59CCC4-20D7-4FB2-893B-8BD8E18EC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Due to worsened MKDV deconditioning, changes </a:t>
            </a:r>
            <a:r>
              <a:rPr lang="en-US" sz="2000" dirty="0" err="1"/>
              <a:t>w.r.t.</a:t>
            </a:r>
            <a:r>
              <a:rPr lang="en-US" sz="2000" dirty="0"/>
              <a:t> to IEFC presentation 8</a:t>
            </a:r>
            <a:r>
              <a:rPr lang="en-US" sz="2000" baseline="30000" dirty="0"/>
              <a:t>th</a:t>
            </a:r>
            <a:r>
              <a:rPr lang="en-US" sz="2000" dirty="0"/>
              <a:t> October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Monday, 8h00: Start of dedicated scrubbing at flat bottom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Until </a:t>
            </a:r>
            <a:r>
              <a:rPr lang="en-US" sz="1600" i="1" dirty="0"/>
              <a:t>at least</a:t>
            </a:r>
            <a:r>
              <a:rPr lang="en-US" sz="1600" dirty="0"/>
              <a:t> 18h00, to re-evaluate MKDV situation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Monday ~night: ‘parasitic’ scrubbing in parallel with North Area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Check of blown-up emittance delivered by PSB at flat bottom and flat top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Tuesday morning: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Set-up of TT66 and commissioning of ‘special optics’ required by experiment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Dispersion measurements in TT66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Tuesday noon: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Beam-based alignment (BBA) and then start of experiment pulse list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36E12C-9831-4F10-A6E1-367A7985B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Tentative planning for Monday/Tuesday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5EEE5-5EB5-478B-9BE2-25448D05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0B662B-553A-124D-BCF7-901722292697}" type="datetime3">
              <a:rPr lang="de-DE" smtClean="0"/>
              <a:t>28/10/21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B03863-5CD1-413A-BBFF-812A69FAE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P. Simon | PS &amp; SPS Users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A4284-9BA5-443C-81AB-00F52A96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E0802A-88D9-C44E-9A97-E8A11EF7A61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3DCF82B0-AFAE-4C29-B53F-B3A4A136AEF8}"/>
              </a:ext>
            </a:extLst>
          </p:cNvPr>
          <p:cNvSpPr/>
          <p:nvPr/>
        </p:nvSpPr>
        <p:spPr>
          <a:xfrm>
            <a:off x="8481760" y="2163343"/>
            <a:ext cx="144016" cy="64807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9EE95E-6EC7-40F2-8C21-DCD7547E0BFE}"/>
              </a:ext>
            </a:extLst>
          </p:cNvPr>
          <p:cNvSpPr txBox="1"/>
          <p:nvPr/>
        </p:nvSpPr>
        <p:spPr>
          <a:xfrm>
            <a:off x="8840689" y="2348879"/>
            <a:ext cx="2504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</a:rPr>
              <a:t>No beam to North Area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48EDA32B-921D-48C0-9A7E-02C9F0032E71}"/>
              </a:ext>
            </a:extLst>
          </p:cNvPr>
          <p:cNvSpPr/>
          <p:nvPr/>
        </p:nvSpPr>
        <p:spPr>
          <a:xfrm>
            <a:off x="8480648" y="3068960"/>
            <a:ext cx="144016" cy="194421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56190B-A7B2-462F-AFEC-73EDE6FF94B9}"/>
              </a:ext>
            </a:extLst>
          </p:cNvPr>
          <p:cNvSpPr txBox="1"/>
          <p:nvPr/>
        </p:nvSpPr>
        <p:spPr>
          <a:xfrm>
            <a:off x="8840688" y="3487070"/>
            <a:ext cx="29433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In parallel with 1 or 2 NA cycles</a:t>
            </a:r>
            <a:r>
              <a:rPr lang="en-GB" b="1" dirty="0"/>
              <a:t>, </a:t>
            </a:r>
            <a:r>
              <a:rPr lang="en-GB" b="1" dirty="0" err="1"/>
              <a:t>tbd</a:t>
            </a:r>
            <a:r>
              <a:rPr lang="en-GB" b="1" dirty="0"/>
              <a:t> based on:</a:t>
            </a:r>
          </a:p>
          <a:p>
            <a:pPr algn="l"/>
            <a:r>
              <a:rPr lang="en-GB" b="1" dirty="0"/>
              <a:t>    MKDV (pressure)</a:t>
            </a:r>
          </a:p>
          <a:p>
            <a:pPr algn="l"/>
            <a:r>
              <a:rPr lang="en-GB" b="1" dirty="0"/>
              <a:t>    MKP (temperature)</a:t>
            </a:r>
            <a:endParaRPr lang="en-US" b="1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2066379-DCE7-4ED1-BCFC-58F6AA403E32}"/>
              </a:ext>
            </a:extLst>
          </p:cNvPr>
          <p:cNvSpPr/>
          <p:nvPr/>
        </p:nvSpPr>
        <p:spPr>
          <a:xfrm>
            <a:off x="8474520" y="5218552"/>
            <a:ext cx="144016" cy="776846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94EF4-BD7E-4697-AFF8-C9CAE823EBF1}"/>
              </a:ext>
            </a:extLst>
          </p:cNvPr>
          <p:cNvSpPr txBox="1"/>
          <p:nvPr/>
        </p:nvSpPr>
        <p:spPr>
          <a:xfrm>
            <a:off x="8845451" y="5191476"/>
            <a:ext cx="294332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Parallel with # NA cycles:</a:t>
            </a:r>
          </a:p>
          <a:p>
            <a:pPr algn="l"/>
            <a:r>
              <a:rPr lang="en-US" b="1" dirty="0"/>
              <a:t>    During BBA: 1 NA</a:t>
            </a:r>
          </a:p>
          <a:p>
            <a:pPr algn="l"/>
            <a:r>
              <a:rPr lang="en-US" b="1" dirty="0"/>
              <a:t>    During Physics: 2 NA</a:t>
            </a:r>
          </a:p>
        </p:txBody>
      </p:sp>
    </p:spTree>
    <p:extLst>
      <p:ext uri="{BB962C8B-B14F-4D97-AF65-F5344CB8AC3E}">
        <p14:creationId xmlns:p14="http://schemas.microsoft.com/office/powerpoint/2010/main" val="2875351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736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 [Auto-saved]" id="{EEBA5041-B23E-0E4A-B523-4EA9F2C9AF8B}" vid="{17FEE769-510F-514E-B0FB-92A796EE27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2672</TotalTime>
  <Words>196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HiRadMat wk44 HED Experiment</vt:lpstr>
      <vt:lpstr>Tentative planning for Monday/Tuesday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Pascal Simon</cp:lastModifiedBy>
  <cp:revision>185</cp:revision>
  <cp:lastPrinted>2020-01-30T13:49:18Z</cp:lastPrinted>
  <dcterms:created xsi:type="dcterms:W3CDTF">2021-04-09T09:19:49Z</dcterms:created>
  <dcterms:modified xsi:type="dcterms:W3CDTF">2021-10-28T08:45:51Z</dcterms:modified>
</cp:coreProperties>
</file>