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88" r:id="rId2"/>
    <p:sldId id="746" r:id="rId3"/>
    <p:sldId id="781" r:id="rId4"/>
    <p:sldId id="783" r:id="rId5"/>
    <p:sldId id="784" r:id="rId6"/>
    <p:sldId id="782" r:id="rId7"/>
    <p:sldId id="533" r:id="rId8"/>
    <p:sldId id="777" r:id="rId9"/>
    <p:sldId id="778" r:id="rId10"/>
    <p:sldId id="779" r:id="rId11"/>
    <p:sldId id="770" r:id="rId12"/>
    <p:sldId id="771" r:id="rId13"/>
    <p:sldId id="772" r:id="rId14"/>
  </p:sldIdLst>
  <p:sldSz cx="9144000" cy="6858000" type="screen4x3"/>
  <p:notesSz cx="9893300" cy="674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4">
          <p15:clr>
            <a:srgbClr val="A4A3A4"/>
          </p15:clr>
        </p15:guide>
        <p15:guide id="2" pos="311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8000"/>
    <a:srgbClr val="009900"/>
    <a:srgbClr val="FFFFCC"/>
    <a:srgbClr val="FFFF99"/>
    <a:srgbClr val="20E032"/>
    <a:srgbClr val="003399"/>
    <a:srgbClr val="C00000"/>
    <a:srgbClr val="E3E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 pośredni 4 — Ak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89" autoAdjust="0"/>
    <p:restoredTop sz="98025" autoAdjust="0"/>
  </p:normalViewPr>
  <p:slideViewPr>
    <p:cSldViewPr>
      <p:cViewPr varScale="1">
        <p:scale>
          <a:sx n="138" d="100"/>
          <a:sy n="138" d="100"/>
        </p:scale>
        <p:origin x="117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768"/>
    </p:cViewPr>
  </p:sorterViewPr>
  <p:notesViewPr>
    <p:cSldViewPr>
      <p:cViewPr varScale="1">
        <p:scale>
          <a:sx n="105" d="100"/>
          <a:sy n="105" d="100"/>
        </p:scale>
        <p:origin x="-342" y="-96"/>
      </p:cViewPr>
      <p:guideLst>
        <p:guide orient="horz" pos="2124"/>
        <p:guide pos="311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03698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A04946DF-4975-4919-9F53-A6393498ED6F}" type="datetimeFigureOut">
              <a:rPr lang="en-GB"/>
              <a:pPr>
                <a:defRPr/>
              </a:pPr>
              <a:t>28/10/2021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03698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991D4E74-62C5-4E1F-A9B8-8508045D6FC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25304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03698" y="2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23D93AC8-4DA6-4744-A836-F665BECFF98E}" type="datetimeFigureOut">
              <a:rPr lang="en-GB"/>
              <a:pPr>
                <a:defRPr/>
              </a:pPr>
              <a:t>28/10/2021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2313" y="506413"/>
            <a:ext cx="3368675" cy="25273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45" tIns="47523" rIns="95045" bIns="47523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8890" y="3202918"/>
            <a:ext cx="7915525" cy="3034508"/>
          </a:xfrm>
          <a:prstGeom prst="rect">
            <a:avLst/>
          </a:prstGeom>
        </p:spPr>
        <p:txBody>
          <a:bodyPr vert="horz" lIns="95045" tIns="47523" rIns="95045" bIns="47523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03698" y="6405836"/>
            <a:ext cx="4287392" cy="336819"/>
          </a:xfrm>
          <a:prstGeom prst="rect">
            <a:avLst/>
          </a:prstGeom>
        </p:spPr>
        <p:txBody>
          <a:bodyPr vert="horz" lIns="95045" tIns="47523" rIns="95045" bIns="4752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67F0E5B5-8C1E-427C-8B43-5C98F1169A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7811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4683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277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387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874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188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262313" y="506413"/>
            <a:ext cx="3368675" cy="2527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740927-CE06-48E2-96CD-897EE9A75014}" type="slidenum">
              <a:rPr lang="es-ES" smtClean="0"/>
              <a:t>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439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https://idw-online.de/pages/de/institutionlogo921"/>
          <p:cNvSpPr>
            <a:spLocks noChangeAspect="1" noChangeArrowheads="1"/>
          </p:cNvSpPr>
          <p:nvPr userDrawn="1"/>
        </p:nvSpPr>
        <p:spPr bwMode="auto">
          <a:xfrm>
            <a:off x="155576" y="-457200"/>
            <a:ext cx="1076325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endParaRPr lang="en-GB" altLang="es-E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2348880"/>
            <a:ext cx="8496944" cy="1296144"/>
          </a:xfrm>
        </p:spPr>
        <p:txBody>
          <a:bodyPr>
            <a:noAutofit/>
          </a:bodyPr>
          <a:lstStyle>
            <a:lvl1pPr algn="l">
              <a:defRPr sz="3500" b="1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4293096"/>
            <a:ext cx="4392488" cy="432048"/>
          </a:xfrm>
        </p:spPr>
        <p:txBody>
          <a:bodyPr>
            <a:normAutofit/>
          </a:bodyPr>
          <a:lstStyle>
            <a:lvl1pPr marL="0" indent="0" algn="l">
              <a:buNone/>
              <a:defRPr sz="22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395538" y="5691687"/>
            <a:ext cx="1295375" cy="905669"/>
          </a:xfrm>
        </p:spPr>
        <p:txBody>
          <a:bodyPr rtlCol="0">
            <a:normAutofit/>
          </a:bodyPr>
          <a:lstStyle>
            <a:lvl1pPr marL="0" indent="0" algn="ctr">
              <a:buFontTx/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s-ES" noProof="0"/>
              <a:t>Haga clic en el icono para agregar una imagen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96258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/>
          <p:nvPr userDrawn="1"/>
        </p:nvSpPr>
        <p:spPr>
          <a:xfrm>
            <a:off x="0" y="0"/>
            <a:ext cx="9144000" cy="685800"/>
          </a:xfrm>
          <a:prstGeom prst="rect">
            <a:avLst/>
          </a:prstGeom>
          <a:solidFill>
            <a:srgbClr val="E3E3E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543800" cy="457200"/>
          </a:xfrm>
        </p:spPr>
        <p:txBody>
          <a:bodyPr>
            <a:noAutofit/>
          </a:bodyPr>
          <a:lstStyle>
            <a:lvl1pPr algn="l">
              <a:lnSpc>
                <a:spcPts val="3200"/>
              </a:lnSpc>
              <a:defRPr sz="32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44"/>
          </a:xfrm>
        </p:spPr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32" indent="-285744">
              <a:buFont typeface="Arial" panose="020B0604020202020204" pitchFamily="34" charset="0"/>
              <a:buChar char="•"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971" indent="-228594">
              <a:buFont typeface="Arial" panose="020B0604020202020204" pitchFamily="34" charset="0"/>
              <a:buChar char="•"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37273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D0C38-B285-C947-AB4E-C7BCFF863DB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779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title style</a:t>
            </a:r>
            <a:endParaRPr lang="en-GB" altLang="es-E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s-ES"/>
              <a:t>Click to edit Master text styles</a:t>
            </a:r>
          </a:p>
          <a:p>
            <a:pPr lvl="1"/>
            <a:r>
              <a:rPr lang="en-US" altLang="es-ES"/>
              <a:t>Second level</a:t>
            </a:r>
          </a:p>
          <a:p>
            <a:pPr lvl="2"/>
            <a:r>
              <a:rPr lang="en-US" altLang="es-ES"/>
              <a:t>Third level</a:t>
            </a:r>
          </a:p>
          <a:p>
            <a:pPr lvl="3"/>
            <a:r>
              <a:rPr lang="en-US" altLang="es-ES"/>
              <a:t>Fourth level</a:t>
            </a:r>
          </a:p>
          <a:p>
            <a:pPr lvl="4"/>
            <a:r>
              <a:rPr lang="en-US" altLang="es-ES"/>
              <a:t>Fifth level</a:t>
            </a:r>
            <a:endParaRPr lang="en-GB" alt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fld id="{EA2BFE7A-63C3-4696-BA76-19E63631F2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891" indent="-34289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32" indent="-28574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2971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160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349" indent="-22859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2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7.jpeg"/><Relationship Id="rId4" Type="http://schemas.openxmlformats.org/officeDocument/2006/relationships/image" Target="../media/image5.png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32" indent="-28574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71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60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349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537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726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914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103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B7061C1-9976-C34A-9491-706A0E2A4006}" type="slidenum">
              <a:rPr lang="en-GB">
                <a:solidFill>
                  <a:srgbClr val="898989"/>
                </a:solidFill>
              </a:rPr>
              <a:pPr eaLnBrk="1" hangingPunct="1"/>
              <a:t>1</a:t>
            </a:fld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3075" name="Title 4"/>
          <p:cNvSpPr>
            <a:spLocks noGrp="1"/>
          </p:cNvSpPr>
          <p:nvPr>
            <p:ph type="title"/>
          </p:nvPr>
        </p:nvSpPr>
        <p:spPr>
          <a:xfrm>
            <a:off x="1043608" y="836712"/>
            <a:ext cx="6984776" cy="4176464"/>
          </a:xfrm>
        </p:spPr>
        <p:txBody>
          <a:bodyPr/>
          <a:lstStyle/>
          <a:p>
            <a:pPr eaLnBrk="1" hangingPunct="1"/>
            <a:r>
              <a:rPr lang="es-ES" sz="3400" b="1" dirty="0">
                <a:solidFill>
                  <a:srgbClr val="3333FF"/>
                </a:solidFill>
                <a:latin typeface="Perpetua"/>
                <a:cs typeface="Perpetua"/>
              </a:rPr>
              <a:t>n_TOF</a:t>
            </a:r>
            <a:br>
              <a:rPr lang="es-ES" sz="2600" b="1" dirty="0">
                <a:solidFill>
                  <a:srgbClr val="3333FF"/>
                </a:solidFill>
                <a:latin typeface="Perpetua"/>
                <a:cs typeface="Perpetua"/>
              </a:rPr>
            </a:br>
            <a:br>
              <a:rPr lang="es-ES" sz="2600" b="1" dirty="0">
                <a:solidFill>
                  <a:srgbClr val="3333FF"/>
                </a:solidFill>
                <a:latin typeface="Perpetua"/>
                <a:cs typeface="Perpetua"/>
              </a:rPr>
            </a:br>
            <a:r>
              <a:rPr lang="es-ES" sz="2200" b="1" dirty="0">
                <a:solidFill>
                  <a:srgbClr val="3333FF"/>
                </a:solidFill>
                <a:latin typeface="Perpetua"/>
                <a:cs typeface="Perpetua"/>
              </a:rPr>
              <a:t>Report, </a:t>
            </a:r>
            <a:r>
              <a:rPr lang="es-ES" sz="2200" b="1" dirty="0" err="1">
                <a:solidFill>
                  <a:srgbClr val="3333FF"/>
                </a:solidFill>
                <a:latin typeface="Perpetua"/>
                <a:cs typeface="Perpetua"/>
              </a:rPr>
              <a:t>Week</a:t>
            </a:r>
            <a:r>
              <a:rPr lang="es-ES" sz="2200" b="1" dirty="0">
                <a:solidFill>
                  <a:srgbClr val="3333FF"/>
                </a:solidFill>
                <a:latin typeface="Perpetua"/>
                <a:cs typeface="Perpetua"/>
              </a:rPr>
              <a:t> 41-42</a:t>
            </a:r>
            <a:br>
              <a:rPr lang="es-ES" sz="2200" b="1" dirty="0">
                <a:solidFill>
                  <a:srgbClr val="3333FF"/>
                </a:solidFill>
                <a:latin typeface="Perpetua"/>
                <a:cs typeface="Perpetua"/>
              </a:rPr>
            </a:br>
            <a:r>
              <a:rPr lang="es-ES" sz="2200" b="1" dirty="0">
                <a:solidFill>
                  <a:srgbClr val="3333FF"/>
                </a:solidFill>
                <a:latin typeface="Perpetua"/>
                <a:cs typeface="Perpetua"/>
              </a:rPr>
              <a:t>21/10 – 28/10/2021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 err="1">
                <a:latin typeface="Perpetua"/>
                <a:cs typeface="Perpetua"/>
              </a:rPr>
              <a:t>On</a:t>
            </a:r>
            <a:r>
              <a:rPr lang="es-ES_tradnl" sz="1800" b="1" dirty="0">
                <a:latin typeface="Perpetua"/>
                <a:cs typeface="Perpetua"/>
              </a:rPr>
              <a:t> </a:t>
            </a:r>
            <a:r>
              <a:rPr lang="es-ES_tradnl" sz="1800" b="1" dirty="0" err="1">
                <a:latin typeface="Perpetua"/>
                <a:cs typeface="Perpetua"/>
              </a:rPr>
              <a:t>behalf</a:t>
            </a:r>
            <a:r>
              <a:rPr lang="es-ES_tradnl" sz="1800" b="1" dirty="0">
                <a:latin typeface="Perpetua"/>
                <a:cs typeface="Perpetua"/>
              </a:rPr>
              <a:t> </a:t>
            </a:r>
            <a:r>
              <a:rPr lang="es-ES_tradnl" sz="1800" b="1" dirty="0" err="1">
                <a:latin typeface="Perpetua"/>
                <a:cs typeface="Perpetua"/>
              </a:rPr>
              <a:t>of</a:t>
            </a:r>
            <a:r>
              <a:rPr lang="es-ES_tradnl" sz="1800" b="1" dirty="0">
                <a:latin typeface="Perpetua"/>
                <a:cs typeface="Perpetua"/>
              </a:rPr>
              <a:t> </a:t>
            </a:r>
            <a:r>
              <a:rPr lang="es-ES_tradnl" sz="1800" b="1" dirty="0" err="1">
                <a:latin typeface="Perpetua"/>
                <a:cs typeface="Perpetua"/>
              </a:rPr>
              <a:t>the</a:t>
            </a:r>
            <a:r>
              <a:rPr lang="es-ES_tradnl" sz="1800" b="1" dirty="0">
                <a:latin typeface="Perpetua"/>
                <a:cs typeface="Perpetua"/>
              </a:rPr>
              <a:t> n_TOF </a:t>
            </a:r>
            <a:r>
              <a:rPr lang="es-ES_tradnl" sz="1800" b="1" dirty="0" err="1">
                <a:latin typeface="Perpetua"/>
                <a:cs typeface="Perpetua"/>
              </a:rPr>
              <a:t>Collaboration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>
                <a:latin typeface="Perpetua"/>
                <a:cs typeface="Perpetua"/>
              </a:rPr>
              <a:t>Javier Praena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Prof. Universidad de Granada (</a:t>
            </a:r>
            <a:r>
              <a:rPr lang="es-ES_tradnl" sz="1600" dirty="0" err="1">
                <a:latin typeface="Perpetua"/>
                <a:cs typeface="Perpetua"/>
              </a:rPr>
              <a:t>Spain</a:t>
            </a:r>
            <a:r>
              <a:rPr lang="es-ES_tradnl" sz="1600" dirty="0">
                <a:latin typeface="Perpetua"/>
                <a:cs typeface="Perpetua"/>
              </a:rPr>
              <a:t>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CERN </a:t>
            </a:r>
            <a:r>
              <a:rPr lang="es-ES_tradnl" sz="1600" dirty="0" err="1">
                <a:latin typeface="Perpetua"/>
                <a:cs typeface="Perpetua"/>
              </a:rPr>
              <a:t>Scientific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Associate</a:t>
            </a:r>
            <a:r>
              <a:rPr lang="es-ES_tradnl" sz="1600" dirty="0">
                <a:latin typeface="Perpetua"/>
                <a:cs typeface="Perpetua"/>
              </a:rPr>
              <a:t> (EP/SME)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n_TOF </a:t>
            </a:r>
            <a:r>
              <a:rPr lang="es-ES_tradnl" sz="1600" dirty="0" err="1">
                <a:latin typeface="Perpetua"/>
                <a:cs typeface="Perpetua"/>
              </a:rPr>
              <a:t>Physics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Coordinator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endParaRPr lang="es-ES_tradnl" sz="1600" b="1" dirty="0">
              <a:latin typeface="Perpetua"/>
              <a:cs typeface="Perpetua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</a:t>
            </a:fld>
            <a:endParaRPr lang="en-GB" sz="1200" dirty="0">
              <a:solidFill>
                <a:srgbClr val="898989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767" y="5833336"/>
            <a:ext cx="802431" cy="80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5361" y="5973595"/>
            <a:ext cx="985803" cy="57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4" descr="CERN - © CERN - for terms of use see http://cern.ch/copyrigh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129" y="5973595"/>
            <a:ext cx="679871" cy="670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39B15B-780B-4CF3-9F7F-B19F5AEEC6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4208" y="5882221"/>
            <a:ext cx="802430" cy="80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549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10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NEAR: </a:t>
            </a:r>
            <a:r>
              <a:rPr lang="en-US" sz="2400" b="1" dirty="0" err="1">
                <a:solidFill>
                  <a:sysClr val="window" lastClr="FFFFFF"/>
                </a:solidFill>
                <a:latin typeface="Perpetua" pitchFamily="18" charset="0"/>
              </a:rPr>
              <a:t>multiactivation</a:t>
            </a: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 characterization of the neutron flux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3060760-6CD5-4550-9088-5F6767A8690B}"/>
              </a:ext>
            </a:extLst>
          </p:cNvPr>
          <p:cNvCxnSpPr>
            <a:cxnSpLocks/>
          </p:cNvCxnSpPr>
          <p:nvPr/>
        </p:nvCxnSpPr>
        <p:spPr>
          <a:xfrm flipH="1">
            <a:off x="5964990" y="4489808"/>
            <a:ext cx="738832" cy="1606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35E1FA2F-BD0E-4259-9C36-4EF999F8DF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599" y="4410731"/>
            <a:ext cx="3559391" cy="1934263"/>
          </a:xfrm>
          <a:prstGeom prst="rect">
            <a:avLst/>
          </a:prstGeom>
        </p:spPr>
      </p:pic>
      <p:sp>
        <p:nvSpPr>
          <p:cNvPr id="24" name="TextBox 64">
            <a:extLst>
              <a:ext uri="{FF2B5EF4-FFF2-40B4-BE49-F238E27FC236}">
                <a16:creationId xmlns:a16="http://schemas.microsoft.com/office/drawing/2014/main" id="{F7906808-5F2F-4008-BF0A-C20ECD5D680D}"/>
              </a:ext>
            </a:extLst>
          </p:cNvPr>
          <p:cNvSpPr txBox="1"/>
          <p:nvPr/>
        </p:nvSpPr>
        <p:spPr>
          <a:xfrm>
            <a:off x="6370946" y="4781276"/>
            <a:ext cx="1142570" cy="95410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 NEAR: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N_TOF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R2M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R2E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8" name="Picture 7" descr="A picture containing indoor, wall, miller&#10;&#10;Description automatically generated">
            <a:extLst>
              <a:ext uri="{FF2B5EF4-FFF2-40B4-BE49-F238E27FC236}">
                <a16:creationId xmlns:a16="http://schemas.microsoft.com/office/drawing/2014/main" id="{260797A0-63F4-48E7-84E6-2A5FB6854FFC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88" y="1403602"/>
            <a:ext cx="3474535" cy="2605901"/>
          </a:xfrm>
          <a:prstGeom prst="rect">
            <a:avLst/>
          </a:prstGeom>
        </p:spPr>
      </p:pic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38C16643-2005-4565-9C1F-6C6AA9AD1DCC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FOM Meeting,  12/10/2021</a:t>
            </a:r>
          </a:p>
        </p:txBody>
      </p:sp>
    </p:spTree>
    <p:extLst>
      <p:ext uri="{BB962C8B-B14F-4D97-AF65-F5344CB8AC3E}">
        <p14:creationId xmlns:p14="http://schemas.microsoft.com/office/powerpoint/2010/main" val="421408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pic>
        <p:nvPicPr>
          <p:cNvPr id="6" name="Picture 5" descr="A picture containing engine&#10;&#10;Description automatically generated">
            <a:extLst>
              <a:ext uri="{FF2B5EF4-FFF2-40B4-BE49-F238E27FC236}">
                <a16:creationId xmlns:a16="http://schemas.microsoft.com/office/drawing/2014/main" id="{E5000B9B-9A98-492A-AD48-94794CC5013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154" y="1424321"/>
            <a:ext cx="7596336" cy="2788713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11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EAR1: previous setup.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cxnSp>
        <p:nvCxnSpPr>
          <p:cNvPr id="25" name="Straight Arrow Connector 62">
            <a:extLst>
              <a:ext uri="{FF2B5EF4-FFF2-40B4-BE49-F238E27FC236}">
                <a16:creationId xmlns:a16="http://schemas.microsoft.com/office/drawing/2014/main" id="{61AC101F-BDFD-4B7C-BA93-C3D6002688DC}"/>
              </a:ext>
            </a:extLst>
          </p:cNvPr>
          <p:cNvCxnSpPr>
            <a:cxnSpLocks/>
          </p:cNvCxnSpPr>
          <p:nvPr/>
        </p:nvCxnSpPr>
        <p:spPr>
          <a:xfrm>
            <a:off x="899592" y="1671312"/>
            <a:ext cx="516165" cy="13382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64">
            <a:extLst>
              <a:ext uri="{FF2B5EF4-FFF2-40B4-BE49-F238E27FC236}">
                <a16:creationId xmlns:a16="http://schemas.microsoft.com/office/drawing/2014/main" id="{3CB6BFB3-978C-49A8-A6F6-C66FEFD8BA3B}"/>
              </a:ext>
            </a:extLst>
          </p:cNvPr>
          <p:cNvSpPr txBox="1"/>
          <p:nvPr/>
        </p:nvSpPr>
        <p:spPr>
          <a:xfrm rot="940427">
            <a:off x="1505671" y="2132850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29" name="Straight Arrow Connector 62">
            <a:extLst>
              <a:ext uri="{FF2B5EF4-FFF2-40B4-BE49-F238E27FC236}">
                <a16:creationId xmlns:a16="http://schemas.microsoft.com/office/drawing/2014/main" id="{B9396B4D-1684-4DB2-95FA-1E1ADAA02584}"/>
              </a:ext>
            </a:extLst>
          </p:cNvPr>
          <p:cNvCxnSpPr>
            <a:cxnSpLocks/>
          </p:cNvCxnSpPr>
          <p:nvPr/>
        </p:nvCxnSpPr>
        <p:spPr>
          <a:xfrm>
            <a:off x="1769258" y="2851375"/>
            <a:ext cx="275490" cy="85652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64">
            <a:extLst>
              <a:ext uri="{FF2B5EF4-FFF2-40B4-BE49-F238E27FC236}">
                <a16:creationId xmlns:a16="http://schemas.microsoft.com/office/drawing/2014/main" id="{A7F24A96-D136-49F5-BE66-CDEF762BF795}"/>
              </a:ext>
            </a:extLst>
          </p:cNvPr>
          <p:cNvSpPr txBox="1"/>
          <p:nvPr/>
        </p:nvSpPr>
        <p:spPr>
          <a:xfrm>
            <a:off x="1512168" y="3279830"/>
            <a:ext cx="1277840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Simon1  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(4 Si detectors off-beam)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33" name="TextBox 64">
            <a:extLst>
              <a:ext uri="{FF2B5EF4-FFF2-40B4-BE49-F238E27FC236}">
                <a16:creationId xmlns:a16="http://schemas.microsoft.com/office/drawing/2014/main" id="{05A43026-A9A2-4481-AFC5-7EFE746D7348}"/>
              </a:ext>
            </a:extLst>
          </p:cNvPr>
          <p:cNvSpPr txBox="1"/>
          <p:nvPr/>
        </p:nvSpPr>
        <p:spPr>
          <a:xfrm>
            <a:off x="3105902" y="1970256"/>
            <a:ext cx="1142570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PPAC1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(2x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 gas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34" name="Straight Arrow Connector 62">
            <a:extLst>
              <a:ext uri="{FF2B5EF4-FFF2-40B4-BE49-F238E27FC236}">
                <a16:creationId xmlns:a16="http://schemas.microsoft.com/office/drawing/2014/main" id="{A2DC02F3-7620-4489-A17B-CFF0A2F6B992}"/>
              </a:ext>
            </a:extLst>
          </p:cNvPr>
          <p:cNvCxnSpPr>
            <a:cxnSpLocks/>
          </p:cNvCxnSpPr>
          <p:nvPr/>
        </p:nvCxnSpPr>
        <p:spPr>
          <a:xfrm flipV="1">
            <a:off x="1772572" y="3212976"/>
            <a:ext cx="231162" cy="116566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62">
            <a:extLst>
              <a:ext uri="{FF2B5EF4-FFF2-40B4-BE49-F238E27FC236}">
                <a16:creationId xmlns:a16="http://schemas.microsoft.com/office/drawing/2014/main" id="{536A318C-A248-48C1-8723-F88DEDEDCEB4}"/>
              </a:ext>
            </a:extLst>
          </p:cNvPr>
          <p:cNvCxnSpPr>
            <a:cxnSpLocks/>
          </p:cNvCxnSpPr>
          <p:nvPr/>
        </p:nvCxnSpPr>
        <p:spPr>
          <a:xfrm flipH="1">
            <a:off x="2956102" y="2204864"/>
            <a:ext cx="211757" cy="539183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64">
            <a:extLst>
              <a:ext uri="{FF2B5EF4-FFF2-40B4-BE49-F238E27FC236}">
                <a16:creationId xmlns:a16="http://schemas.microsoft.com/office/drawing/2014/main" id="{44B00D37-C3A6-4252-B7E6-E05E68DE80E7}"/>
              </a:ext>
            </a:extLst>
          </p:cNvPr>
          <p:cNvSpPr txBox="1"/>
          <p:nvPr/>
        </p:nvSpPr>
        <p:spPr>
          <a:xfrm>
            <a:off x="2891600" y="3721060"/>
            <a:ext cx="214896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MGAS1 (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 and 2x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10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B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(Gas Ionization 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43" name="Straight Arrow Connector 62">
            <a:extLst>
              <a:ext uri="{FF2B5EF4-FFF2-40B4-BE49-F238E27FC236}">
                <a16:creationId xmlns:a16="http://schemas.microsoft.com/office/drawing/2014/main" id="{4973BC81-B89D-47DB-9F3C-3F5C5B6FA2AE}"/>
              </a:ext>
            </a:extLst>
          </p:cNvPr>
          <p:cNvCxnSpPr>
            <a:cxnSpLocks/>
          </p:cNvCxnSpPr>
          <p:nvPr/>
        </p:nvCxnSpPr>
        <p:spPr>
          <a:xfrm flipV="1">
            <a:off x="3433844" y="3508768"/>
            <a:ext cx="166556" cy="253347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62">
            <a:extLst>
              <a:ext uri="{FF2B5EF4-FFF2-40B4-BE49-F238E27FC236}">
                <a16:creationId xmlns:a16="http://schemas.microsoft.com/office/drawing/2014/main" id="{D39A4818-AAE8-47D3-A668-8AB24F72E208}"/>
              </a:ext>
            </a:extLst>
          </p:cNvPr>
          <p:cNvCxnSpPr>
            <a:cxnSpLocks/>
          </p:cNvCxnSpPr>
          <p:nvPr/>
        </p:nvCxnSpPr>
        <p:spPr>
          <a:xfrm flipH="1">
            <a:off x="4318581" y="2722290"/>
            <a:ext cx="341596" cy="273051"/>
          </a:xfrm>
          <a:prstGeom prst="straightConnector1">
            <a:avLst/>
          </a:prstGeom>
          <a:ln w="22225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64">
            <a:extLst>
              <a:ext uri="{FF2B5EF4-FFF2-40B4-BE49-F238E27FC236}">
                <a16:creationId xmlns:a16="http://schemas.microsoft.com/office/drawing/2014/main" id="{FFEEBF11-3FDE-4929-AA33-A33DA9203E85}"/>
              </a:ext>
            </a:extLst>
          </p:cNvPr>
          <p:cNvSpPr txBox="1"/>
          <p:nvPr/>
        </p:nvSpPr>
        <p:spPr>
          <a:xfrm>
            <a:off x="4601650" y="2311911"/>
            <a:ext cx="1561577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PTB (10x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U,gas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53" name="TextBox 64">
            <a:extLst>
              <a:ext uri="{FF2B5EF4-FFF2-40B4-BE49-F238E27FC236}">
                <a16:creationId xmlns:a16="http://schemas.microsoft.com/office/drawing/2014/main" id="{57F2F259-EE4F-4D2F-A4EF-4E54010A3E3C}"/>
              </a:ext>
            </a:extLst>
          </p:cNvPr>
          <p:cNvSpPr txBox="1"/>
          <p:nvPr/>
        </p:nvSpPr>
        <p:spPr>
          <a:xfrm>
            <a:off x="8181958" y="3176736"/>
            <a:ext cx="1142570" cy="95410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Timepix1.2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(Si detector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  <a:p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56" name="Straight Arrow Connector 62">
            <a:extLst>
              <a:ext uri="{FF2B5EF4-FFF2-40B4-BE49-F238E27FC236}">
                <a16:creationId xmlns:a16="http://schemas.microsoft.com/office/drawing/2014/main" id="{847E7348-BAC5-4945-BA33-185018C69972}"/>
              </a:ext>
            </a:extLst>
          </p:cNvPr>
          <p:cNvCxnSpPr>
            <a:cxnSpLocks/>
          </p:cNvCxnSpPr>
          <p:nvPr/>
        </p:nvCxnSpPr>
        <p:spPr>
          <a:xfrm flipH="1" flipV="1">
            <a:off x="8640960" y="2859035"/>
            <a:ext cx="73008" cy="306456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64">
            <a:extLst>
              <a:ext uri="{FF2B5EF4-FFF2-40B4-BE49-F238E27FC236}">
                <a16:creationId xmlns:a16="http://schemas.microsoft.com/office/drawing/2014/main" id="{6F68F3B3-F439-49B8-9E25-B2BF6973215E}"/>
              </a:ext>
            </a:extLst>
          </p:cNvPr>
          <p:cNvSpPr txBox="1"/>
          <p:nvPr/>
        </p:nvSpPr>
        <p:spPr>
          <a:xfrm>
            <a:off x="7382165" y="2093462"/>
            <a:ext cx="929189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C</a:t>
            </a:r>
            <a:r>
              <a:rPr lang="en-US" sz="1400" b="1" baseline="-25000" dirty="0">
                <a:solidFill>
                  <a:schemeClr val="bg1"/>
                </a:solidFill>
                <a:latin typeface="Perpetua" panose="02020502060401020303" pitchFamily="18" charset="0"/>
              </a:rPr>
              <a:t>6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D</a:t>
            </a:r>
            <a:r>
              <a:rPr lang="en-US" sz="1400" b="1" baseline="-25000" dirty="0">
                <a:solidFill>
                  <a:schemeClr val="bg1"/>
                </a:solidFill>
                <a:latin typeface="Perpetua" panose="02020502060401020303" pitchFamily="18" charset="0"/>
              </a:rPr>
              <a:t>6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 and </a:t>
            </a:r>
            <a:r>
              <a:rPr lang="en-US" sz="1400" b="1" dirty="0" err="1">
                <a:solidFill>
                  <a:schemeClr val="bg1"/>
                </a:solidFill>
                <a:latin typeface="Perpetua" panose="02020502060401020303" pitchFamily="18" charset="0"/>
              </a:rPr>
              <a:t>iTED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59" name="Straight Arrow Connector 62">
            <a:extLst>
              <a:ext uri="{FF2B5EF4-FFF2-40B4-BE49-F238E27FC236}">
                <a16:creationId xmlns:a16="http://schemas.microsoft.com/office/drawing/2014/main" id="{B3982798-C496-4AC7-946C-BB56AD4B17E4}"/>
              </a:ext>
            </a:extLst>
          </p:cNvPr>
          <p:cNvCxnSpPr>
            <a:cxnSpLocks/>
          </p:cNvCxnSpPr>
          <p:nvPr/>
        </p:nvCxnSpPr>
        <p:spPr>
          <a:xfrm>
            <a:off x="7735798" y="2536946"/>
            <a:ext cx="110961" cy="207101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2">
            <a:extLst>
              <a:ext uri="{FF2B5EF4-FFF2-40B4-BE49-F238E27FC236}">
                <a16:creationId xmlns:a16="http://schemas.microsoft.com/office/drawing/2014/main" id="{9B9CD2A7-9677-4FE6-8175-8C43F377C9FD}"/>
              </a:ext>
            </a:extLst>
          </p:cNvPr>
          <p:cNvCxnSpPr>
            <a:cxnSpLocks/>
          </p:cNvCxnSpPr>
          <p:nvPr/>
        </p:nvCxnSpPr>
        <p:spPr>
          <a:xfrm flipV="1">
            <a:off x="7570751" y="2944298"/>
            <a:ext cx="321722" cy="12271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Arrow Connector 62">
            <a:extLst>
              <a:ext uri="{FF2B5EF4-FFF2-40B4-BE49-F238E27FC236}">
                <a16:creationId xmlns:a16="http://schemas.microsoft.com/office/drawing/2014/main" id="{C0FA5A4C-C8ED-406D-B4C3-24830BFCB8F8}"/>
              </a:ext>
            </a:extLst>
          </p:cNvPr>
          <p:cNvCxnSpPr>
            <a:cxnSpLocks/>
          </p:cNvCxnSpPr>
          <p:nvPr/>
        </p:nvCxnSpPr>
        <p:spPr>
          <a:xfrm flipV="1">
            <a:off x="8723059" y="2527171"/>
            <a:ext cx="321722" cy="12271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62">
            <a:extLst>
              <a:ext uri="{FF2B5EF4-FFF2-40B4-BE49-F238E27FC236}">
                <a16:creationId xmlns:a16="http://schemas.microsoft.com/office/drawing/2014/main" id="{086A4EC9-140A-4DE6-9FBF-D54995D45F1C}"/>
              </a:ext>
            </a:extLst>
          </p:cNvPr>
          <p:cNvCxnSpPr>
            <a:cxnSpLocks/>
          </p:cNvCxnSpPr>
          <p:nvPr/>
        </p:nvCxnSpPr>
        <p:spPr>
          <a:xfrm flipV="1">
            <a:off x="5298482" y="3258338"/>
            <a:ext cx="452396" cy="7120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62">
            <a:extLst>
              <a:ext uri="{FF2B5EF4-FFF2-40B4-BE49-F238E27FC236}">
                <a16:creationId xmlns:a16="http://schemas.microsoft.com/office/drawing/2014/main" id="{673F4A24-6659-47D0-8EFE-85470C1E3A2D}"/>
              </a:ext>
            </a:extLst>
          </p:cNvPr>
          <p:cNvCxnSpPr>
            <a:cxnSpLocks/>
          </p:cNvCxnSpPr>
          <p:nvPr/>
        </p:nvCxnSpPr>
        <p:spPr>
          <a:xfrm>
            <a:off x="3024105" y="3229351"/>
            <a:ext cx="312489" cy="2898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2 Marcador de pie de página">
            <a:extLst>
              <a:ext uri="{FF2B5EF4-FFF2-40B4-BE49-F238E27FC236}">
                <a16:creationId xmlns:a16="http://schemas.microsoft.com/office/drawing/2014/main" id="{FA043BFD-2AE0-4176-A5EE-717D2D779E3A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30/09/2021</a:t>
            </a:r>
          </a:p>
        </p:txBody>
      </p:sp>
    </p:spTree>
    <p:extLst>
      <p:ext uri="{BB962C8B-B14F-4D97-AF65-F5344CB8AC3E}">
        <p14:creationId xmlns:p14="http://schemas.microsoft.com/office/powerpoint/2010/main" val="1349299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pic>
        <p:nvPicPr>
          <p:cNvPr id="4" name="Picture 3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87BD5E2B-CA01-4AC1-8465-F7CE7A231A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34744" y="1386606"/>
            <a:ext cx="5513939" cy="4135454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3" name="TextBox 64">
            <a:extLst>
              <a:ext uri="{FF2B5EF4-FFF2-40B4-BE49-F238E27FC236}">
                <a16:creationId xmlns:a16="http://schemas.microsoft.com/office/drawing/2014/main" id="{7088D902-E7A4-4EA7-A880-358541F9B832}"/>
              </a:ext>
            </a:extLst>
          </p:cNvPr>
          <p:cNvSpPr txBox="1"/>
          <p:nvPr/>
        </p:nvSpPr>
        <p:spPr>
          <a:xfrm>
            <a:off x="5981915" y="2085838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12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0" name="TextBox 64">
            <a:extLst>
              <a:ext uri="{FF2B5EF4-FFF2-40B4-BE49-F238E27FC236}">
                <a16:creationId xmlns:a16="http://schemas.microsoft.com/office/drawing/2014/main" id="{53359BDD-41FE-4755-9C68-307B5389902A}"/>
              </a:ext>
            </a:extLst>
          </p:cNvPr>
          <p:cNvSpPr txBox="1"/>
          <p:nvPr/>
        </p:nvSpPr>
        <p:spPr>
          <a:xfrm rot="16200000">
            <a:off x="7221645" y="3630545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1" name="Straight Arrow Connector 62">
            <a:extLst>
              <a:ext uri="{FF2B5EF4-FFF2-40B4-BE49-F238E27FC236}">
                <a16:creationId xmlns:a16="http://schemas.microsoft.com/office/drawing/2014/main" id="{20393C86-73AF-42BC-9510-C2455E2BD3E3}"/>
              </a:ext>
            </a:extLst>
          </p:cNvPr>
          <p:cNvCxnSpPr>
            <a:cxnSpLocks/>
          </p:cNvCxnSpPr>
          <p:nvPr/>
        </p:nvCxnSpPr>
        <p:spPr>
          <a:xfrm flipV="1">
            <a:off x="7399717" y="3446427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62">
            <a:extLst>
              <a:ext uri="{FF2B5EF4-FFF2-40B4-BE49-F238E27FC236}">
                <a16:creationId xmlns:a16="http://schemas.microsoft.com/office/drawing/2014/main" id="{EB1DEF58-D0BF-4236-B523-260CFB521E4C}"/>
              </a:ext>
            </a:extLst>
          </p:cNvPr>
          <p:cNvCxnSpPr>
            <a:cxnSpLocks/>
          </p:cNvCxnSpPr>
          <p:nvPr/>
        </p:nvCxnSpPr>
        <p:spPr>
          <a:xfrm flipH="1">
            <a:off x="4211960" y="2347448"/>
            <a:ext cx="1637570" cy="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64">
            <a:extLst>
              <a:ext uri="{FF2B5EF4-FFF2-40B4-BE49-F238E27FC236}">
                <a16:creationId xmlns:a16="http://schemas.microsoft.com/office/drawing/2014/main" id="{8085D594-AB7C-43F2-8574-6A8AE4783130}"/>
              </a:ext>
            </a:extLst>
          </p:cNvPr>
          <p:cNvSpPr txBox="1"/>
          <p:nvPr/>
        </p:nvSpPr>
        <p:spPr>
          <a:xfrm>
            <a:off x="2621112" y="4984192"/>
            <a:ext cx="1505385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Simon2  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(4 Si detectors off-beam)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sp>
        <p:nvSpPr>
          <p:cNvPr id="42" name="TextBox 64">
            <a:extLst>
              <a:ext uri="{FF2B5EF4-FFF2-40B4-BE49-F238E27FC236}">
                <a16:creationId xmlns:a16="http://schemas.microsoft.com/office/drawing/2014/main" id="{857FA8E7-644C-4F4D-91A9-98FC2747EE4B}"/>
              </a:ext>
            </a:extLst>
          </p:cNvPr>
          <p:cNvSpPr txBox="1"/>
          <p:nvPr/>
        </p:nvSpPr>
        <p:spPr>
          <a:xfrm rot="16200000">
            <a:off x="2003903" y="5283368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43" name="Straight Arrow Connector 62">
            <a:extLst>
              <a:ext uri="{FF2B5EF4-FFF2-40B4-BE49-F238E27FC236}">
                <a16:creationId xmlns:a16="http://schemas.microsoft.com/office/drawing/2014/main" id="{32F09B50-CE8E-4A19-BB49-9FF2ADC8B819}"/>
              </a:ext>
            </a:extLst>
          </p:cNvPr>
          <p:cNvCxnSpPr>
            <a:cxnSpLocks/>
          </p:cNvCxnSpPr>
          <p:nvPr/>
        </p:nvCxnSpPr>
        <p:spPr>
          <a:xfrm flipV="1">
            <a:off x="2051720" y="5191430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64">
            <a:extLst>
              <a:ext uri="{FF2B5EF4-FFF2-40B4-BE49-F238E27FC236}">
                <a16:creationId xmlns:a16="http://schemas.microsoft.com/office/drawing/2014/main" id="{89C02C0C-ABB3-431B-9F98-9548B21CD029}"/>
              </a:ext>
            </a:extLst>
          </p:cNvPr>
          <p:cNvSpPr txBox="1"/>
          <p:nvPr/>
        </p:nvSpPr>
        <p:spPr>
          <a:xfrm rot="16200000">
            <a:off x="1929120" y="1067838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0" name="Straight Arrow Connector 62">
            <a:extLst>
              <a:ext uri="{FF2B5EF4-FFF2-40B4-BE49-F238E27FC236}">
                <a16:creationId xmlns:a16="http://schemas.microsoft.com/office/drawing/2014/main" id="{469D48B0-AA8D-4824-A3DB-8A3BBE1EDB94}"/>
              </a:ext>
            </a:extLst>
          </p:cNvPr>
          <p:cNvCxnSpPr>
            <a:cxnSpLocks/>
          </p:cNvCxnSpPr>
          <p:nvPr/>
        </p:nvCxnSpPr>
        <p:spPr>
          <a:xfrm flipV="1">
            <a:off x="2051720" y="845616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4748B2EB-8B26-4661-9074-072F0FBD51C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C7D7F3C-AED8-45B6-AA82-5F2A5B841CAD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" name="TextBox 64">
            <a:extLst>
              <a:ext uri="{FF2B5EF4-FFF2-40B4-BE49-F238E27FC236}">
                <a16:creationId xmlns:a16="http://schemas.microsoft.com/office/drawing/2014/main" id="{291E42CC-FBDF-4844-A6B7-023B58156E18}"/>
              </a:ext>
            </a:extLst>
          </p:cNvPr>
          <p:cNvSpPr txBox="1"/>
          <p:nvPr/>
        </p:nvSpPr>
        <p:spPr>
          <a:xfrm>
            <a:off x="2596586" y="1539976"/>
            <a:ext cx="1433829" cy="738664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PPAC1</a:t>
            </a:r>
          </a:p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(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238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 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237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Np gas, 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46" name="Straight Arrow Connector 62">
            <a:extLst>
              <a:ext uri="{FF2B5EF4-FFF2-40B4-BE49-F238E27FC236}">
                <a16:creationId xmlns:a16="http://schemas.microsoft.com/office/drawing/2014/main" id="{236E7606-F45C-4A3F-946F-66AB1FBAC4E6}"/>
              </a:ext>
            </a:extLst>
          </p:cNvPr>
          <p:cNvCxnSpPr>
            <a:cxnSpLocks/>
          </p:cNvCxnSpPr>
          <p:nvPr/>
        </p:nvCxnSpPr>
        <p:spPr>
          <a:xfrm flipH="1">
            <a:off x="2508898" y="2207856"/>
            <a:ext cx="312094" cy="482768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64">
            <a:extLst>
              <a:ext uri="{FF2B5EF4-FFF2-40B4-BE49-F238E27FC236}">
                <a16:creationId xmlns:a16="http://schemas.microsoft.com/office/drawing/2014/main" id="{6A08EA25-1F3E-42FA-A263-4FC9A138D9A1}"/>
              </a:ext>
            </a:extLst>
          </p:cNvPr>
          <p:cNvSpPr txBox="1"/>
          <p:nvPr/>
        </p:nvSpPr>
        <p:spPr>
          <a:xfrm>
            <a:off x="2681877" y="3906939"/>
            <a:ext cx="150538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MGAS2 (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235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U, </a:t>
            </a:r>
            <a:r>
              <a:rPr lang="en-US" sz="1400" b="1" baseline="30000" dirty="0">
                <a:solidFill>
                  <a:schemeClr val="bg1"/>
                </a:solidFill>
                <a:latin typeface="Perpetua" panose="02020502060401020303" pitchFamily="18" charset="0"/>
              </a:rPr>
              <a:t>10</a:t>
            </a:r>
            <a:r>
              <a:rPr lang="en-US" sz="1400" b="1" dirty="0">
                <a:solidFill>
                  <a:schemeClr val="bg1"/>
                </a:solidFill>
                <a:latin typeface="Perpetua" panose="02020502060401020303" pitchFamily="18" charset="0"/>
              </a:rPr>
              <a:t>B, gas on-beam)</a:t>
            </a:r>
            <a:endParaRPr lang="es-ES" sz="1400" b="1" dirty="0">
              <a:solidFill>
                <a:schemeClr val="bg1"/>
              </a:solidFill>
              <a:latin typeface="Perpetua" panose="02020502060401020303" pitchFamily="18" charset="0"/>
            </a:endParaRPr>
          </a:p>
        </p:txBody>
      </p:sp>
      <p:cxnSp>
        <p:nvCxnSpPr>
          <p:cNvPr id="48" name="Straight Arrow Connector 62">
            <a:extLst>
              <a:ext uri="{FF2B5EF4-FFF2-40B4-BE49-F238E27FC236}">
                <a16:creationId xmlns:a16="http://schemas.microsoft.com/office/drawing/2014/main" id="{926E6799-82D1-41CE-9E37-F1A928F25CA9}"/>
              </a:ext>
            </a:extLst>
          </p:cNvPr>
          <p:cNvCxnSpPr>
            <a:cxnSpLocks/>
            <a:stCxn id="47" idx="1"/>
          </p:cNvCxnSpPr>
          <p:nvPr/>
        </p:nvCxnSpPr>
        <p:spPr>
          <a:xfrm flipH="1" flipV="1">
            <a:off x="2270311" y="4112203"/>
            <a:ext cx="411566" cy="56346"/>
          </a:xfrm>
          <a:prstGeom prst="straightConnector1">
            <a:avLst/>
          </a:prstGeom>
          <a:ln w="19050">
            <a:solidFill>
              <a:schemeClr val="bg1">
                <a:alpha val="98824"/>
              </a:scheme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62">
            <a:extLst>
              <a:ext uri="{FF2B5EF4-FFF2-40B4-BE49-F238E27FC236}">
                <a16:creationId xmlns:a16="http://schemas.microsoft.com/office/drawing/2014/main" id="{31FE5CDC-3568-49C3-8692-3F775A1D733C}"/>
              </a:ext>
            </a:extLst>
          </p:cNvPr>
          <p:cNvCxnSpPr>
            <a:cxnSpLocks/>
          </p:cNvCxnSpPr>
          <p:nvPr/>
        </p:nvCxnSpPr>
        <p:spPr>
          <a:xfrm flipV="1">
            <a:off x="2051720" y="4335521"/>
            <a:ext cx="0" cy="31750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4">
            <a:extLst>
              <a:ext uri="{FF2B5EF4-FFF2-40B4-BE49-F238E27FC236}">
                <a16:creationId xmlns:a16="http://schemas.microsoft.com/office/drawing/2014/main" id="{FFC6D734-07FE-4E70-97F5-4DA0AE15289A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EAR2: previous setup</a:t>
            </a:r>
          </a:p>
        </p:txBody>
      </p:sp>
      <p:sp>
        <p:nvSpPr>
          <p:cNvPr id="31" name="2 Marcador de pie de página">
            <a:extLst>
              <a:ext uri="{FF2B5EF4-FFF2-40B4-BE49-F238E27FC236}">
                <a16:creationId xmlns:a16="http://schemas.microsoft.com/office/drawing/2014/main" id="{9939A342-9521-4F59-A6DF-54FFA293268A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30/09/2021</a:t>
            </a:r>
          </a:p>
        </p:txBody>
      </p:sp>
    </p:spTree>
    <p:extLst>
      <p:ext uri="{BB962C8B-B14F-4D97-AF65-F5344CB8AC3E}">
        <p14:creationId xmlns:p14="http://schemas.microsoft.com/office/powerpoint/2010/main" val="12835270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13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NEAR: change of the setup for </a:t>
            </a:r>
            <a:r>
              <a:rPr lang="en-US" sz="2400" b="1" dirty="0" err="1">
                <a:solidFill>
                  <a:sysClr val="window" lastClr="FFFFFF"/>
                </a:solidFill>
                <a:latin typeface="Perpetua" pitchFamily="18" charset="0"/>
              </a:rPr>
              <a:t>multiactivation</a:t>
            </a:r>
            <a:endParaRPr lang="en-US" sz="2400" b="1" dirty="0">
              <a:solidFill>
                <a:sysClr val="window" lastClr="FFFFFF"/>
              </a:solidFill>
              <a:latin typeface="Perpetua" pitchFamily="18" charset="0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3060760-6CD5-4550-9088-5F6767A8690B}"/>
              </a:ext>
            </a:extLst>
          </p:cNvPr>
          <p:cNvCxnSpPr>
            <a:cxnSpLocks/>
          </p:cNvCxnSpPr>
          <p:nvPr/>
        </p:nvCxnSpPr>
        <p:spPr>
          <a:xfrm flipH="1">
            <a:off x="5787768" y="4492365"/>
            <a:ext cx="738832" cy="1606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35E1FA2F-BD0E-4259-9C36-4EF999F8DF0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170" y="4379092"/>
            <a:ext cx="3559391" cy="1934263"/>
          </a:xfrm>
          <a:prstGeom prst="rect">
            <a:avLst/>
          </a:prstGeom>
        </p:spPr>
      </p:pic>
      <p:sp>
        <p:nvSpPr>
          <p:cNvPr id="23" name="TextBox 64">
            <a:extLst>
              <a:ext uri="{FF2B5EF4-FFF2-40B4-BE49-F238E27FC236}">
                <a16:creationId xmlns:a16="http://schemas.microsoft.com/office/drawing/2014/main" id="{F65C75F6-9E84-49BE-85B6-D92F62C08A63}"/>
              </a:ext>
            </a:extLst>
          </p:cNvPr>
          <p:cNvSpPr txBox="1"/>
          <p:nvPr/>
        </p:nvSpPr>
        <p:spPr>
          <a:xfrm>
            <a:off x="5981915" y="2085838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sp>
        <p:nvSpPr>
          <p:cNvPr id="24" name="TextBox 64">
            <a:extLst>
              <a:ext uri="{FF2B5EF4-FFF2-40B4-BE49-F238E27FC236}">
                <a16:creationId xmlns:a16="http://schemas.microsoft.com/office/drawing/2014/main" id="{F7906808-5F2F-4008-BF0A-C20ECD5D680D}"/>
              </a:ext>
            </a:extLst>
          </p:cNvPr>
          <p:cNvSpPr txBox="1"/>
          <p:nvPr/>
        </p:nvSpPr>
        <p:spPr>
          <a:xfrm>
            <a:off x="6370946" y="4781276"/>
            <a:ext cx="1142570" cy="954107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 NEAR: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N_TOF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R2M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R2E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pic>
        <p:nvPicPr>
          <p:cNvPr id="3" name="Picture 2" descr="A picture containing indoor, green&#10;&#10;Description automatically generated">
            <a:extLst>
              <a:ext uri="{FF2B5EF4-FFF2-40B4-BE49-F238E27FC236}">
                <a16:creationId xmlns:a16="http://schemas.microsoft.com/office/drawing/2014/main" id="{33380D6C-56F5-4E2C-BA54-2DB48A0E1F29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16" y="2740322"/>
            <a:ext cx="2616610" cy="2605901"/>
          </a:xfrm>
          <a:prstGeom prst="rect">
            <a:avLst/>
          </a:prstGeom>
        </p:spPr>
      </p:pic>
      <p:pic>
        <p:nvPicPr>
          <p:cNvPr id="8" name="Picture 7" descr="A picture containing indoor, wall, miller&#10;&#10;Description automatically generated">
            <a:extLst>
              <a:ext uri="{FF2B5EF4-FFF2-40B4-BE49-F238E27FC236}">
                <a16:creationId xmlns:a16="http://schemas.microsoft.com/office/drawing/2014/main" id="{260797A0-63F4-48E7-84E6-2A5FB6854FF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19" y="758540"/>
            <a:ext cx="3474535" cy="2605901"/>
          </a:xfrm>
          <a:prstGeom prst="rect">
            <a:avLst/>
          </a:prstGeom>
        </p:spPr>
      </p:pic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FE027FC-459F-486E-98C3-FF4EFD134628}"/>
              </a:ext>
            </a:extLst>
          </p:cNvPr>
          <p:cNvCxnSpPr>
            <a:cxnSpLocks/>
          </p:cNvCxnSpPr>
          <p:nvPr/>
        </p:nvCxnSpPr>
        <p:spPr>
          <a:xfrm flipV="1">
            <a:off x="2815097" y="2609058"/>
            <a:ext cx="2377922" cy="77126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 Marcador de pie de página">
            <a:extLst>
              <a:ext uri="{FF2B5EF4-FFF2-40B4-BE49-F238E27FC236}">
                <a16:creationId xmlns:a16="http://schemas.microsoft.com/office/drawing/2014/main" id="{B6CDDFC9-E13A-4E7D-B8D3-A03109A6785F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30/09/2021</a:t>
            </a:r>
          </a:p>
        </p:txBody>
      </p:sp>
    </p:spTree>
    <p:extLst>
      <p:ext uri="{BB962C8B-B14F-4D97-AF65-F5344CB8AC3E}">
        <p14:creationId xmlns:p14="http://schemas.microsoft.com/office/powerpoint/2010/main" val="86533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D5BFEDD5-C4A8-4580-B310-068FCD78BF3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Summary of the week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98462-1BD0-47EA-8C1C-4407A04C3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13" name="1 Rectángulo">
            <a:extLst>
              <a:ext uri="{FF2B5EF4-FFF2-40B4-BE49-F238E27FC236}">
                <a16:creationId xmlns:a16="http://schemas.microsoft.com/office/drawing/2014/main" id="{4652EA1C-F8B6-473D-8F02-4BE13314AFC9}"/>
              </a:ext>
            </a:extLst>
          </p:cNvPr>
          <p:cNvSpPr/>
          <p:nvPr/>
        </p:nvSpPr>
        <p:spPr>
          <a:xfrm>
            <a:off x="53752" y="633711"/>
            <a:ext cx="90364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Perpetua" panose="02020502060401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Issue on  Module fault from Monday to Tuesday, BE team was able to provide beam with this issue </a:t>
            </a:r>
            <a:r>
              <a:rPr lang="en-US" sz="2000" dirty="0">
                <a:cs typeface="Calibri" panose="020F0502020204030204" pitchFamily="34" charset="0"/>
              </a:rPr>
              <a:t>→</a:t>
            </a:r>
            <a:r>
              <a:rPr lang="en-US" sz="2000" dirty="0">
                <a:latin typeface="Perpetua" panose="02020502060401020303" pitchFamily="18" charset="0"/>
              </a:rPr>
              <a:t>Thank you very much to Frank </a:t>
            </a:r>
            <a:r>
              <a:rPr lang="en-US" sz="2000" dirty="0" err="1">
                <a:latin typeface="Perpetua" panose="02020502060401020303" pitchFamily="18" charset="0"/>
              </a:rPr>
              <a:t>Tecker</a:t>
            </a:r>
            <a:r>
              <a:rPr lang="en-US" sz="2000" dirty="0">
                <a:latin typeface="Perpetua" panose="02020502060401020303" pitchFamily="18" charset="0"/>
              </a:rPr>
              <a:t> and all the PS and BE team.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Perpetua" panose="02020502060401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Variations on the beam size, maybe a problem for the target because of the lower dimensions. No problem from the “Physics” size. Interlock already setup. Thanks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Perpetua" panose="02020502060401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Present week is as expected from the average intensity (140-160e10 p/s).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Present week is very good in terms of number of high (8.5e12ppp) and low (2e12ppp) intensity pulses.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  <a:latin typeface="Perpetua" panose="02020502060401020303" pitchFamily="18" charset="0"/>
              </a:rPr>
              <a:t>Timing is an issue </a:t>
            </a:r>
            <a:r>
              <a:rPr lang="en-US" sz="2000" dirty="0">
                <a:latin typeface="Perpetua" panose="02020502060401020303" pitchFamily="18" charset="0"/>
              </a:rPr>
              <a:t>that is already under studied by BE and PS team. We have to continue working on it. Next week a meeting with Elisabeth Renner.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latin typeface="Perpetua" panose="02020502060401020303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EAR1: physics program </a:t>
            </a:r>
            <a:r>
              <a:rPr lang="en-US" sz="2000" baseline="30000" dirty="0">
                <a:latin typeface="Perpetua" panose="02020502060401020303" pitchFamily="18" charset="0"/>
              </a:rPr>
              <a:t>176</a:t>
            </a:r>
            <a:r>
              <a:rPr lang="en-US" sz="2000" dirty="0">
                <a:latin typeface="Perpetua" panose="02020502060401020303" pitchFamily="18" charset="0"/>
              </a:rPr>
              <a:t>Yb(n,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2000" dirty="0">
                <a:latin typeface="Perpetua" panose="02020502060401020303" pitchFamily="18" charset="0"/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latin typeface="Perpetua" panose="02020502060401020303" pitchFamily="18" charset="0"/>
              </a:rPr>
              <a:t>177</a:t>
            </a:r>
            <a:r>
              <a:rPr lang="en-US" sz="2000" dirty="0">
                <a:latin typeface="Perpetua" panose="02020502060401020303" pitchFamily="18" charset="0"/>
              </a:rPr>
              <a:t>Yb</a:t>
            </a:r>
            <a:r>
              <a:rPr lang="en-US" sz="2000" dirty="0">
                <a:cs typeface="Calibri" panose="020F0502020204030204" pitchFamily="34" charset="0"/>
              </a:rPr>
              <a:t>→</a:t>
            </a:r>
            <a:r>
              <a:rPr lang="en-US" sz="2000" baseline="30000" dirty="0">
                <a:latin typeface="Perpetua" panose="02020502060401020303" pitchFamily="18" charset="0"/>
              </a:rPr>
              <a:t>177</a:t>
            </a:r>
            <a:r>
              <a:rPr lang="en-US" sz="2000" dirty="0">
                <a:latin typeface="Perpetua" panose="02020502060401020303" pitchFamily="18" charset="0"/>
              </a:rPr>
              <a:t>Lu,</a:t>
            </a:r>
            <a:r>
              <a:rPr lang="en-US" sz="2000" baseline="30000" dirty="0">
                <a:latin typeface="Perpetua" panose="02020502060401020303" pitchFamily="18" charset="0"/>
              </a:rPr>
              <a:t> </a:t>
            </a:r>
            <a:r>
              <a:rPr lang="en-US" sz="2000" dirty="0">
                <a:latin typeface="Perpetua" panose="02020502060401020303" pitchFamily="18" charset="0"/>
              </a:rPr>
              <a:t>for production of </a:t>
            </a:r>
            <a:r>
              <a:rPr lang="en-US" sz="2000" baseline="30000" dirty="0">
                <a:latin typeface="Perpetua" panose="02020502060401020303" pitchFamily="18" charset="0"/>
              </a:rPr>
              <a:t>177</a:t>
            </a:r>
            <a:r>
              <a:rPr lang="en-US" sz="2000" dirty="0">
                <a:latin typeface="Perpetua" panose="02020502060401020303" pitchFamily="18" charset="0"/>
              </a:rPr>
              <a:t>Lu for cancer therapy.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</a:rPr>
              <a:t>EAR2: physics program </a:t>
            </a:r>
            <a:r>
              <a:rPr lang="en-US" sz="2000" baseline="30000" dirty="0">
                <a:latin typeface="Perpetua" panose="02020502060401020303" pitchFamily="18" charset="0"/>
              </a:rPr>
              <a:t>94,95,96</a:t>
            </a:r>
            <a:r>
              <a:rPr lang="en-US" sz="2000" dirty="0">
                <a:latin typeface="Perpetua" panose="02020502060401020303" pitchFamily="18" charset="0"/>
              </a:rPr>
              <a:t>Mo(n,</a:t>
            </a:r>
            <a:r>
              <a:rPr lang="el-G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sz="2000" dirty="0">
                <a:latin typeface="Perpetua" panose="02020502060401020303" pitchFamily="18" charset="0"/>
                <a:cs typeface="Times New Roman" panose="02020603050405020304" pitchFamily="18" charset="0"/>
              </a:rPr>
              <a:t>)</a:t>
            </a:r>
            <a:r>
              <a:rPr lang="en-US" sz="2000" baseline="30000" dirty="0">
                <a:latin typeface="Perpetua" panose="02020502060401020303" pitchFamily="18" charset="0"/>
              </a:rPr>
              <a:t> </a:t>
            </a: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for astrophysics.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NEAR: commissioning of the neutron flux (outside the bunker)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R2E irradiations (outside the bunker)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R2M irradiations (inside the bunker)</a:t>
            </a:r>
          </a:p>
        </p:txBody>
      </p:sp>
      <p:sp>
        <p:nvSpPr>
          <p:cNvPr id="12" name="2 Marcador de pie de página">
            <a:extLst>
              <a:ext uri="{FF2B5EF4-FFF2-40B4-BE49-F238E27FC236}">
                <a16:creationId xmlns:a16="http://schemas.microsoft.com/office/drawing/2014/main" id="{8744287B-44F3-46A9-B3E6-F95BE5080BA0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28/10/2021</a:t>
            </a:r>
          </a:p>
        </p:txBody>
      </p:sp>
    </p:spTree>
    <p:extLst>
      <p:ext uri="{BB962C8B-B14F-4D97-AF65-F5344CB8AC3E}">
        <p14:creationId xmlns:p14="http://schemas.microsoft.com/office/powerpoint/2010/main" val="955165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D5BFEDD5-C4A8-4580-B310-068FCD78BF3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Beam stops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98462-1BD0-47EA-8C1C-4407A04C3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13" name="1 Rectángulo">
            <a:extLst>
              <a:ext uri="{FF2B5EF4-FFF2-40B4-BE49-F238E27FC236}">
                <a16:creationId xmlns:a16="http://schemas.microsoft.com/office/drawing/2014/main" id="{4652EA1C-F8B6-473D-8F02-4BE13314AFC9}"/>
              </a:ext>
            </a:extLst>
          </p:cNvPr>
          <p:cNvSpPr/>
          <p:nvPr/>
        </p:nvSpPr>
        <p:spPr>
          <a:xfrm>
            <a:off x="107504" y="1052736"/>
            <a:ext cx="9036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000" dirty="0">
              <a:latin typeface="Perpetua" panose="02020502060401020303" pitchFamily="18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latin typeface="Perpetua" panose="02020502060401020303" pitchFamily="18" charset="0"/>
                <a:cs typeface="Calibri" panose="020F0502020204030204" pitchFamily="34" charset="0"/>
              </a:rPr>
              <a:t>Beam stops</a:t>
            </a: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Monday 01/11/2021, from 5:00 to 12:30.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Changing setup in EAR2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Changing setup in NEAR (cooling time)</a:t>
            </a:r>
          </a:p>
          <a:p>
            <a:pPr lvl="1"/>
            <a:endParaRPr lang="en-US" sz="2000" dirty="0">
              <a:latin typeface="Perpetua" panose="02020502060401020303" pitchFamily="18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Depending on the result of the new setup in EAR2 we could need another stop on Tuesday 02/11/2021. I will report to PS coordinator and BE.</a:t>
            </a:r>
          </a:p>
        </p:txBody>
      </p:sp>
      <p:sp>
        <p:nvSpPr>
          <p:cNvPr id="14" name="2 Marcador de pie de página">
            <a:extLst>
              <a:ext uri="{FF2B5EF4-FFF2-40B4-BE49-F238E27FC236}">
                <a16:creationId xmlns:a16="http://schemas.microsoft.com/office/drawing/2014/main" id="{5E81E85F-760A-46DD-800C-3C2567E2703E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28/10/2021</a:t>
            </a:r>
          </a:p>
        </p:txBody>
      </p:sp>
    </p:spTree>
    <p:extLst>
      <p:ext uri="{BB962C8B-B14F-4D97-AF65-F5344CB8AC3E}">
        <p14:creationId xmlns:p14="http://schemas.microsoft.com/office/powerpoint/2010/main" val="95733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D5BFEDD5-C4A8-4580-B310-068FCD78BF3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Timing issue: “good” pulse (low intensity)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98462-1BD0-47EA-8C1C-4407A04C3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14" name="2 Marcador de pie de página">
            <a:extLst>
              <a:ext uri="{FF2B5EF4-FFF2-40B4-BE49-F238E27FC236}">
                <a16:creationId xmlns:a16="http://schemas.microsoft.com/office/drawing/2014/main" id="{5E81E85F-760A-46DD-800C-3C2567E2703E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28/10/2021</a:t>
            </a:r>
          </a:p>
        </p:txBody>
      </p:sp>
      <p:pic>
        <p:nvPicPr>
          <p:cNvPr id="4" name="Picture 3" descr="Graphical user interface&#10;&#10;Description automatically generated">
            <a:extLst>
              <a:ext uri="{FF2B5EF4-FFF2-40B4-BE49-F238E27FC236}">
                <a16:creationId xmlns:a16="http://schemas.microsoft.com/office/drawing/2014/main" id="{699F10AC-BBF1-48EC-AED0-8BFD6D2408D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629" y="1196752"/>
            <a:ext cx="8819156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5071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D5BFEDD5-C4A8-4580-B310-068FCD78BF3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Timing issue: “bad” pulse (high intensity)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98462-1BD0-47EA-8C1C-4407A04C3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14" name="2 Marcador de pie de página">
            <a:extLst>
              <a:ext uri="{FF2B5EF4-FFF2-40B4-BE49-F238E27FC236}">
                <a16:creationId xmlns:a16="http://schemas.microsoft.com/office/drawing/2014/main" id="{5E81E85F-760A-46DD-800C-3C2567E2703E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28/10/2021</a:t>
            </a:r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42AE159-9193-4CC6-A2F6-2E413A2AE9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96" y="1090998"/>
            <a:ext cx="8497895" cy="4676003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8F0F9F6-5239-402C-88DC-D5CA1271FA46}"/>
              </a:ext>
            </a:extLst>
          </p:cNvPr>
          <p:cNvCxnSpPr/>
          <p:nvPr/>
        </p:nvCxnSpPr>
        <p:spPr>
          <a:xfrm>
            <a:off x="6553200" y="2924944"/>
            <a:ext cx="467072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BABD0AA-CC2F-4B2C-9343-BBE4AA5513C7}"/>
              </a:ext>
            </a:extLst>
          </p:cNvPr>
          <p:cNvCxnSpPr/>
          <p:nvPr/>
        </p:nvCxnSpPr>
        <p:spPr>
          <a:xfrm>
            <a:off x="3725871" y="3789040"/>
            <a:ext cx="467072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CDA74CF-D5CE-4517-87B8-DED43B27C176}"/>
              </a:ext>
            </a:extLst>
          </p:cNvPr>
          <p:cNvCxnSpPr>
            <a:cxnSpLocks/>
          </p:cNvCxnSpPr>
          <p:nvPr/>
        </p:nvCxnSpPr>
        <p:spPr>
          <a:xfrm>
            <a:off x="3629859" y="4362147"/>
            <a:ext cx="941348" cy="507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755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5CF70AB-1AC3-41CC-94BC-73DE28EDF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D0C38-B285-C947-AB4E-C7BCFF863DBD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6" name="2 Marcador de pie de página">
            <a:extLst>
              <a:ext uri="{FF2B5EF4-FFF2-40B4-BE49-F238E27FC236}">
                <a16:creationId xmlns:a16="http://schemas.microsoft.com/office/drawing/2014/main" id="{D5BFEDD5-C4A8-4580-B310-068FCD78BF39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376BA251-5BEB-4084-8898-148B74AAB7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455D9B4-E77A-473C-A104-98A6B3707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5">
            <a:extLst>
              <a:ext uri="{FF2B5EF4-FFF2-40B4-BE49-F238E27FC236}">
                <a16:creationId xmlns:a16="http://schemas.microsoft.com/office/drawing/2014/main" id="{FEAB90EC-9146-436E-856D-F77ADC4B6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D0AA65C2-823B-4A82-A944-CA977285E258}"/>
              </a:ext>
            </a:extLst>
          </p:cNvPr>
          <p:cNvSpPr txBox="1">
            <a:spLocks/>
          </p:cNvSpPr>
          <p:nvPr/>
        </p:nvSpPr>
        <p:spPr bwMode="auto">
          <a:xfrm>
            <a:off x="-1587" y="1"/>
            <a:ext cx="9145588" cy="498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Number of protons up to now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DB98462-1BD0-47EA-8C1C-4407A04C35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99584"/>
            <a:ext cx="585800" cy="585800"/>
          </a:xfrm>
          <a:prstGeom prst="rect">
            <a:avLst/>
          </a:prstGeom>
        </p:spPr>
      </p:pic>
      <p:sp>
        <p:nvSpPr>
          <p:cNvPr id="13" name="1 Rectángulo">
            <a:extLst>
              <a:ext uri="{FF2B5EF4-FFF2-40B4-BE49-F238E27FC236}">
                <a16:creationId xmlns:a16="http://schemas.microsoft.com/office/drawing/2014/main" id="{4652EA1C-F8B6-473D-8F02-4BE13314AFC9}"/>
              </a:ext>
            </a:extLst>
          </p:cNvPr>
          <p:cNvSpPr/>
          <p:nvPr/>
        </p:nvSpPr>
        <p:spPr>
          <a:xfrm>
            <a:off x="324125" y="3923919"/>
            <a:ext cx="877739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In the campaigns previous to the LS2 the average number of protons per </a:t>
            </a:r>
            <a:r>
              <a:rPr lang="en-US" sz="2000">
                <a:latin typeface="Perpetua" panose="02020502060401020303" pitchFamily="18" charset="0"/>
                <a:cs typeface="Calibri" panose="020F0502020204030204" pitchFamily="34" charset="0"/>
              </a:rPr>
              <a:t>day 1e17 </a:t>
            </a: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(including only days with beam, beam stops….).</a:t>
            </a:r>
          </a:p>
          <a:p>
            <a:endParaRPr lang="en-US" sz="600" dirty="0">
              <a:latin typeface="Perpetua" panose="02020502060401020303" pitchFamily="18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The present year 2021: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25e17 for the target commissioning, up to 13/09/2021.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13/09/2021-28/10/2021 = 38 days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We expected 63e17 protons and we have received 64e17 (“one day more”). Specially because the present we could get more beam than previous weeks.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>
              <a:latin typeface="Perpetua" panose="02020502060401020303" pitchFamily="18" charset="0"/>
              <a:cs typeface="Calibri" panose="020F0502020204030204" pitchFamily="34" charset="0"/>
            </a:endParaRPr>
          </a:p>
        </p:txBody>
      </p:sp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F2E4644E-19FC-4BCD-8875-ED551C8A573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585194"/>
            <a:ext cx="5904656" cy="3321369"/>
          </a:xfrm>
          <a:prstGeom prst="rect">
            <a:avLst/>
          </a:prstGeom>
        </p:spPr>
      </p:pic>
      <p:sp>
        <p:nvSpPr>
          <p:cNvPr id="14" name="1 Rectángulo">
            <a:extLst>
              <a:ext uri="{FF2B5EF4-FFF2-40B4-BE49-F238E27FC236}">
                <a16:creationId xmlns:a16="http://schemas.microsoft.com/office/drawing/2014/main" id="{C2B768E4-CDE7-4E1E-8704-768F43533AB2}"/>
              </a:ext>
            </a:extLst>
          </p:cNvPr>
          <p:cNvSpPr/>
          <p:nvPr/>
        </p:nvSpPr>
        <p:spPr>
          <a:xfrm>
            <a:off x="2195736" y="1356873"/>
            <a:ext cx="2592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Perpetua" panose="02020502060401020303" pitchFamily="18" charset="0"/>
                <a:cs typeface="Calibri" panose="020F0502020204030204" pitchFamily="34" charset="0"/>
              </a:rPr>
              <a:t>Total number = 64e17</a:t>
            </a:r>
          </a:p>
        </p:txBody>
      </p:sp>
      <p:sp>
        <p:nvSpPr>
          <p:cNvPr id="15" name="2 Marcador de pie de página">
            <a:extLst>
              <a:ext uri="{FF2B5EF4-FFF2-40B4-BE49-F238E27FC236}">
                <a16:creationId xmlns:a16="http://schemas.microsoft.com/office/drawing/2014/main" id="{F27678AB-E9CD-485C-BF42-9149ADC7B4C0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28/10/2021</a:t>
            </a:r>
          </a:p>
        </p:txBody>
      </p:sp>
    </p:spTree>
    <p:extLst>
      <p:ext uri="{BB962C8B-B14F-4D97-AF65-F5344CB8AC3E}">
        <p14:creationId xmlns:p14="http://schemas.microsoft.com/office/powerpoint/2010/main" val="172065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32" indent="-28574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2971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160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349" indent="-228594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537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726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8914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103" indent="-228594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fld id="{6B7061C1-9976-C34A-9491-706A0E2A4006}" type="slidenum">
              <a:rPr lang="en-GB">
                <a:solidFill>
                  <a:srgbClr val="898989"/>
                </a:solidFill>
              </a:rPr>
              <a:pPr eaLnBrk="1" hangingPunct="1"/>
              <a:t>7</a:t>
            </a:fld>
            <a:endParaRPr lang="en-GB" dirty="0">
              <a:solidFill>
                <a:srgbClr val="898989"/>
              </a:solidFill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7</a:t>
            </a:fld>
            <a:endParaRPr lang="en-GB" sz="1200" dirty="0">
              <a:solidFill>
                <a:srgbClr val="898989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979712" y="1725216"/>
            <a:ext cx="526294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1" dirty="0">
                <a:solidFill>
                  <a:srgbClr val="3333FF"/>
                </a:solidFill>
                <a:latin typeface="Perpetua" pitchFamily="18" charset="0"/>
              </a:rPr>
              <a:t>Thank you</a:t>
            </a:r>
            <a:endParaRPr lang="en-GB" sz="4000" b="1" i="1" dirty="0">
              <a:solidFill>
                <a:srgbClr val="3333FF"/>
              </a:solidFill>
            </a:endParaRPr>
          </a:p>
        </p:txBody>
      </p:sp>
      <p:sp>
        <p:nvSpPr>
          <p:cNvPr id="4" name="AutoShape 4" descr="CERN - © CERN - for terms of use see http://cern.ch/copyrigh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2C79EA1-F214-44CB-A880-7B7D70E278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843" y="5922893"/>
            <a:ext cx="990765" cy="581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AA37745A-26B0-4106-A263-8321F1C85E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076" y="5859755"/>
            <a:ext cx="71741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D74A111-350F-4E3E-A050-BA57B3D31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536" y="5833336"/>
            <a:ext cx="802431" cy="802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4">
            <a:extLst>
              <a:ext uri="{FF2B5EF4-FFF2-40B4-BE49-F238E27FC236}">
                <a16:creationId xmlns:a16="http://schemas.microsoft.com/office/drawing/2014/main" id="{275C8528-CC9F-4A98-BA4A-80334A04B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886" y="2852936"/>
            <a:ext cx="6624736" cy="1872208"/>
          </a:xfrm>
        </p:spPr>
        <p:txBody>
          <a:bodyPr/>
          <a:lstStyle/>
          <a:p>
            <a:pPr eaLnBrk="1" hangingPunct="1"/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800" b="1" dirty="0">
                <a:latin typeface="Perpetua"/>
                <a:cs typeface="Perpetua"/>
              </a:rPr>
              <a:t>Javier Praena</a:t>
            </a:r>
            <a:br>
              <a:rPr lang="es-ES_tradnl" sz="1800" b="1" dirty="0">
                <a:latin typeface="Perpetua"/>
                <a:cs typeface="Perpetua"/>
              </a:rPr>
            </a:br>
            <a:br>
              <a:rPr lang="es-ES_tradnl" sz="1800" b="1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Universidad de Granada (</a:t>
            </a:r>
            <a:r>
              <a:rPr lang="es-ES_tradnl" sz="1600" dirty="0" err="1">
                <a:latin typeface="Perpetua"/>
                <a:cs typeface="Perpetua"/>
              </a:rPr>
              <a:t>Spain</a:t>
            </a:r>
            <a:r>
              <a:rPr lang="es-ES_tradnl" sz="1600" dirty="0">
                <a:latin typeface="Perpetua"/>
                <a:cs typeface="Perpetua"/>
              </a:rPr>
              <a:t>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CERN </a:t>
            </a:r>
            <a:r>
              <a:rPr lang="es-ES_tradnl" sz="1600" dirty="0" err="1">
                <a:latin typeface="Perpetua"/>
                <a:cs typeface="Perpetua"/>
              </a:rPr>
              <a:t>Scientific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Associate</a:t>
            </a:r>
            <a:r>
              <a:rPr lang="es-ES_tradnl" sz="1600" dirty="0">
                <a:latin typeface="Perpetua"/>
                <a:cs typeface="Perpetua"/>
              </a:rPr>
              <a:t> (EP/SME)</a:t>
            </a:r>
            <a:br>
              <a:rPr lang="es-ES_tradnl" sz="1600" dirty="0">
                <a:latin typeface="Perpetua"/>
                <a:cs typeface="Perpetua"/>
              </a:rPr>
            </a:br>
            <a:r>
              <a:rPr lang="es-ES_tradnl" sz="1600" dirty="0">
                <a:latin typeface="Perpetua"/>
                <a:cs typeface="Perpetua"/>
              </a:rPr>
              <a:t>n_TOF </a:t>
            </a:r>
            <a:r>
              <a:rPr lang="es-ES_tradnl" sz="1600" dirty="0" err="1">
                <a:latin typeface="Perpetua"/>
                <a:cs typeface="Perpetua"/>
              </a:rPr>
              <a:t>Physics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r>
              <a:rPr lang="es-ES_tradnl" sz="1600" dirty="0" err="1">
                <a:latin typeface="Perpetua"/>
                <a:cs typeface="Perpetua"/>
              </a:rPr>
              <a:t>Coordinator</a:t>
            </a:r>
            <a:r>
              <a:rPr lang="es-ES_tradnl" sz="1600" dirty="0">
                <a:latin typeface="Perpetua"/>
                <a:cs typeface="Perpetua"/>
              </a:rPr>
              <a:t> </a:t>
            </a:r>
            <a:endParaRPr lang="es-ES_tradnl" sz="1600" b="1" dirty="0">
              <a:latin typeface="Perpetua"/>
              <a:cs typeface="Perpetua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74F1C4D-85A0-434E-A8F0-9B77516F07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502" y="5834061"/>
            <a:ext cx="802430" cy="802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864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8</a:t>
            </a:fld>
            <a:endParaRPr lang="en-GB" sz="1200">
              <a:solidFill>
                <a:srgbClr val="898989"/>
              </a:solidFill>
            </a:endParaRPr>
          </a:p>
        </p:txBody>
      </p:sp>
      <p:sp>
        <p:nvSpPr>
          <p:cNvPr id="38" name="Title 4">
            <a:extLst>
              <a:ext uri="{FF2B5EF4-FFF2-40B4-BE49-F238E27FC236}">
                <a16:creationId xmlns:a16="http://schemas.microsoft.com/office/drawing/2014/main" id="{B2039DE2-B42B-46E3-90CC-859D7E947544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EAR1: continue commissioning time-to-energy conversion.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6" name="TextBox 64">
            <a:extLst>
              <a:ext uri="{FF2B5EF4-FFF2-40B4-BE49-F238E27FC236}">
                <a16:creationId xmlns:a16="http://schemas.microsoft.com/office/drawing/2014/main" id="{4A530CA6-25BB-4CDB-B744-C75F1E507426}"/>
              </a:ext>
            </a:extLst>
          </p:cNvPr>
          <p:cNvSpPr txBox="1"/>
          <p:nvPr/>
        </p:nvSpPr>
        <p:spPr>
          <a:xfrm>
            <a:off x="-108520" y="1409702"/>
            <a:ext cx="1224135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EAR1 </a:t>
            </a:r>
          </a:p>
          <a:p>
            <a:pPr algn="ctr"/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185 m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cxnSp>
        <p:nvCxnSpPr>
          <p:cNvPr id="25" name="Straight Arrow Connector 62">
            <a:extLst>
              <a:ext uri="{FF2B5EF4-FFF2-40B4-BE49-F238E27FC236}">
                <a16:creationId xmlns:a16="http://schemas.microsoft.com/office/drawing/2014/main" id="{61AC101F-BDFD-4B7C-BA93-C3D6002688DC}"/>
              </a:ext>
            </a:extLst>
          </p:cNvPr>
          <p:cNvCxnSpPr>
            <a:cxnSpLocks/>
          </p:cNvCxnSpPr>
          <p:nvPr/>
        </p:nvCxnSpPr>
        <p:spPr>
          <a:xfrm>
            <a:off x="899592" y="1671312"/>
            <a:ext cx="516165" cy="13382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357133E2-7C24-4AA9-9072-8FBD1E5AE9A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09E09C1-F235-42E5-92AF-ECEC40CB567F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3" name="Picture 2" descr="A picture containing map&#10;&#10;Description automatically generated">
            <a:extLst>
              <a:ext uri="{FF2B5EF4-FFF2-40B4-BE49-F238E27FC236}">
                <a16:creationId xmlns:a16="http://schemas.microsoft.com/office/drawing/2014/main" id="{901405A1-057E-4A1E-BBDE-60E49B137F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708" y="980728"/>
            <a:ext cx="7122091" cy="4535249"/>
          </a:xfrm>
          <a:prstGeom prst="rect">
            <a:avLst/>
          </a:prstGeom>
        </p:spPr>
      </p:pic>
      <p:cxnSp>
        <p:nvCxnSpPr>
          <p:cNvPr id="37" name="Straight Arrow Connector 62">
            <a:extLst>
              <a:ext uri="{FF2B5EF4-FFF2-40B4-BE49-F238E27FC236}">
                <a16:creationId xmlns:a16="http://schemas.microsoft.com/office/drawing/2014/main" id="{BC319D9A-4555-4C24-B6F2-1C82AA30B44B}"/>
              </a:ext>
            </a:extLst>
          </p:cNvPr>
          <p:cNvCxnSpPr>
            <a:cxnSpLocks/>
          </p:cNvCxnSpPr>
          <p:nvPr/>
        </p:nvCxnSpPr>
        <p:spPr>
          <a:xfrm flipH="1" flipV="1">
            <a:off x="7222535" y="3638292"/>
            <a:ext cx="794930" cy="210774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64">
            <a:extLst>
              <a:ext uri="{FF2B5EF4-FFF2-40B4-BE49-F238E27FC236}">
                <a16:creationId xmlns:a16="http://schemas.microsoft.com/office/drawing/2014/main" id="{E0059F6D-9C13-4790-8F86-273A5F2B5770}"/>
              </a:ext>
            </a:extLst>
          </p:cNvPr>
          <p:cNvSpPr txBox="1"/>
          <p:nvPr/>
        </p:nvSpPr>
        <p:spPr>
          <a:xfrm rot="1540403">
            <a:off x="7297072" y="3266424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sp>
        <p:nvSpPr>
          <p:cNvPr id="18" name="2 Marcador de pie de página">
            <a:extLst>
              <a:ext uri="{FF2B5EF4-FFF2-40B4-BE49-F238E27FC236}">
                <a16:creationId xmlns:a16="http://schemas.microsoft.com/office/drawing/2014/main" id="{1A1477C3-67ED-4543-8733-4AE03419E84C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14/10/2021</a:t>
            </a:r>
          </a:p>
        </p:txBody>
      </p:sp>
    </p:spTree>
    <p:extLst>
      <p:ext uri="{BB962C8B-B14F-4D97-AF65-F5344CB8AC3E}">
        <p14:creationId xmlns:p14="http://schemas.microsoft.com/office/powerpoint/2010/main" val="2832316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03213B-F18D-43B3-8BED-DA71C39214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93" y="1671312"/>
            <a:ext cx="9144000" cy="3674912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7666232" y="4954340"/>
            <a:ext cx="1368152" cy="52322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20 GeV </a:t>
            </a:r>
          </a:p>
          <a:p>
            <a:r>
              <a:rPr lang="en-US" sz="1400" b="1" dirty="0">
                <a:solidFill>
                  <a:srgbClr val="FF0000"/>
                </a:solidFill>
                <a:latin typeface="Perpetua" panose="02020502060401020303" pitchFamily="18" charset="0"/>
              </a:rPr>
              <a:t>PS Protons</a:t>
            </a:r>
          </a:p>
        </p:txBody>
      </p:sp>
      <p:sp>
        <p:nvSpPr>
          <p:cNvPr id="3" name="TextBox 64">
            <a:extLst>
              <a:ext uri="{FF2B5EF4-FFF2-40B4-BE49-F238E27FC236}">
                <a16:creationId xmlns:a16="http://schemas.microsoft.com/office/drawing/2014/main" id="{7088D902-E7A4-4EA7-A880-358541F9B832}"/>
              </a:ext>
            </a:extLst>
          </p:cNvPr>
          <p:cNvSpPr txBox="1"/>
          <p:nvPr/>
        </p:nvSpPr>
        <p:spPr>
          <a:xfrm>
            <a:off x="5981915" y="2085838"/>
            <a:ext cx="1142570" cy="523220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EAR2 </a:t>
            </a:r>
          </a:p>
          <a:p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@ 20 m </a:t>
            </a:r>
            <a:endParaRPr lang="es-ES" sz="1400" b="1" dirty="0">
              <a:latin typeface="Perpetua" panose="02020502060401020303" pitchFamily="18" charset="0"/>
            </a:endParaRPr>
          </a:p>
        </p:txBody>
      </p:sp>
      <p:sp>
        <p:nvSpPr>
          <p:cNvPr id="27" name="Slide Number Placeholder 4"/>
          <p:cNvSpPr txBox="1">
            <a:spLocks noGrp="1"/>
          </p:cNvSpPr>
          <p:nvPr/>
        </p:nvSpPr>
        <p:spPr>
          <a:xfrm>
            <a:off x="6553200" y="6356353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fld id="{3233EA9D-7CFE-CE4B-8EBA-46F1F1310114}" type="slidenum">
              <a:rPr lang="en-GB" sz="1200">
                <a:solidFill>
                  <a:srgbClr val="898989"/>
                </a:solidFill>
              </a:rPr>
              <a:pPr algn="r" eaLnBrk="1" hangingPunct="1"/>
              <a:t>9</a:t>
            </a:fld>
            <a:endParaRPr lang="en-GB" sz="1200">
              <a:solidFill>
                <a:srgbClr val="898989"/>
              </a:solidFill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948C69F7-F2B7-4080-BC4A-43265F5703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623" y="6364804"/>
            <a:ext cx="458308" cy="458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337700C5-BE6D-4B10-9E30-B21C31357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823" y="6446788"/>
            <a:ext cx="501102" cy="29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DBAAB463-1F12-412F-A116-B20118D29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263" y="6415119"/>
            <a:ext cx="384737" cy="379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2 Marcador de pie de página">
            <a:extLst>
              <a:ext uri="{FF2B5EF4-FFF2-40B4-BE49-F238E27FC236}">
                <a16:creationId xmlns:a16="http://schemas.microsoft.com/office/drawing/2014/main" id="{690383FF-A542-496D-8349-9B495A1D3D6E}"/>
              </a:ext>
            </a:extLst>
          </p:cNvPr>
          <p:cNvSpPr txBox="1">
            <a:spLocks/>
          </p:cNvSpPr>
          <p:nvPr/>
        </p:nvSpPr>
        <p:spPr>
          <a:xfrm>
            <a:off x="475124" y="6549892"/>
            <a:ext cx="2778192" cy="265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Javier Praena – U. Granada – CERN (EP/SME)</a:t>
            </a:r>
          </a:p>
        </p:txBody>
      </p:sp>
      <p:sp>
        <p:nvSpPr>
          <p:cNvPr id="40" name="TextBox 64">
            <a:extLst>
              <a:ext uri="{FF2B5EF4-FFF2-40B4-BE49-F238E27FC236}">
                <a16:creationId xmlns:a16="http://schemas.microsoft.com/office/drawing/2014/main" id="{53359BDD-41FE-4755-9C68-307B5389902A}"/>
              </a:ext>
            </a:extLst>
          </p:cNvPr>
          <p:cNvSpPr txBox="1"/>
          <p:nvPr/>
        </p:nvSpPr>
        <p:spPr>
          <a:xfrm rot="16200000">
            <a:off x="7221645" y="3630545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1" name="Straight Arrow Connector 62">
            <a:extLst>
              <a:ext uri="{FF2B5EF4-FFF2-40B4-BE49-F238E27FC236}">
                <a16:creationId xmlns:a16="http://schemas.microsoft.com/office/drawing/2014/main" id="{20393C86-73AF-42BC-9510-C2455E2BD3E3}"/>
              </a:ext>
            </a:extLst>
          </p:cNvPr>
          <p:cNvCxnSpPr>
            <a:cxnSpLocks/>
          </p:cNvCxnSpPr>
          <p:nvPr/>
        </p:nvCxnSpPr>
        <p:spPr>
          <a:xfrm flipV="1">
            <a:off x="7399717" y="3446427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62">
            <a:extLst>
              <a:ext uri="{FF2B5EF4-FFF2-40B4-BE49-F238E27FC236}">
                <a16:creationId xmlns:a16="http://schemas.microsoft.com/office/drawing/2014/main" id="{EB1DEF58-D0BF-4236-B523-260CFB521E4C}"/>
              </a:ext>
            </a:extLst>
          </p:cNvPr>
          <p:cNvCxnSpPr>
            <a:cxnSpLocks/>
          </p:cNvCxnSpPr>
          <p:nvPr/>
        </p:nvCxnSpPr>
        <p:spPr>
          <a:xfrm flipH="1">
            <a:off x="4211960" y="2347448"/>
            <a:ext cx="1637570" cy="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7">
            <a:extLst>
              <a:ext uri="{FF2B5EF4-FFF2-40B4-BE49-F238E27FC236}">
                <a16:creationId xmlns:a16="http://schemas.microsoft.com/office/drawing/2014/main" id="{4748B2EB-8B26-4661-9074-072F0FBD51C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596" y="6344994"/>
            <a:ext cx="547172" cy="547172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C7D7F3C-AED8-45B6-AA82-5F2A5B841CAD}"/>
              </a:ext>
            </a:extLst>
          </p:cNvPr>
          <p:cNvCxnSpPr>
            <a:cxnSpLocks/>
          </p:cNvCxnSpPr>
          <p:nvPr/>
        </p:nvCxnSpPr>
        <p:spPr>
          <a:xfrm flipH="1" flipV="1">
            <a:off x="7720729" y="4653028"/>
            <a:ext cx="784258" cy="28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Arrow Connector 62">
            <a:extLst>
              <a:ext uri="{FF2B5EF4-FFF2-40B4-BE49-F238E27FC236}">
                <a16:creationId xmlns:a16="http://schemas.microsoft.com/office/drawing/2014/main" id="{31FE5CDC-3568-49C3-8692-3F775A1D733C}"/>
              </a:ext>
            </a:extLst>
          </p:cNvPr>
          <p:cNvCxnSpPr>
            <a:cxnSpLocks/>
          </p:cNvCxnSpPr>
          <p:nvPr/>
        </p:nvCxnSpPr>
        <p:spPr>
          <a:xfrm flipV="1">
            <a:off x="2051720" y="4335521"/>
            <a:ext cx="0" cy="317507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itle 4">
            <a:extLst>
              <a:ext uri="{FF2B5EF4-FFF2-40B4-BE49-F238E27FC236}">
                <a16:creationId xmlns:a16="http://schemas.microsoft.com/office/drawing/2014/main" id="{FFC6D734-07FE-4E70-97F5-4DA0AE15289A}"/>
              </a:ext>
            </a:extLst>
          </p:cNvPr>
          <p:cNvSpPr txBox="1">
            <a:spLocks/>
          </p:cNvSpPr>
          <p:nvPr/>
        </p:nvSpPr>
        <p:spPr bwMode="auto">
          <a:xfrm>
            <a:off x="-1587" y="0"/>
            <a:ext cx="9145588" cy="511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ysClr val="windowText" lastClr="000000"/>
            </a:solidFill>
            <a:miter lim="800000"/>
            <a:headEnd/>
            <a:tailEnd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ysClr val="window" lastClr="FFFFFF"/>
                </a:solidFill>
                <a:latin typeface="Perpetua" pitchFamily="18" charset="0"/>
              </a:rPr>
              <a:t>EAR2: start of Physics Measurements before expected </a:t>
            </a:r>
          </a:p>
        </p:txBody>
      </p:sp>
      <p:cxnSp>
        <p:nvCxnSpPr>
          <p:cNvPr id="31" name="Straight Arrow Connector 62">
            <a:extLst>
              <a:ext uri="{FF2B5EF4-FFF2-40B4-BE49-F238E27FC236}">
                <a16:creationId xmlns:a16="http://schemas.microsoft.com/office/drawing/2014/main" id="{901A1D03-86C4-4D6B-89BC-701EF9BA2B06}"/>
              </a:ext>
            </a:extLst>
          </p:cNvPr>
          <p:cNvCxnSpPr>
            <a:cxnSpLocks/>
          </p:cNvCxnSpPr>
          <p:nvPr/>
        </p:nvCxnSpPr>
        <p:spPr>
          <a:xfrm>
            <a:off x="899592" y="1671312"/>
            <a:ext cx="516165" cy="133825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4">
            <a:extLst>
              <a:ext uri="{FF2B5EF4-FFF2-40B4-BE49-F238E27FC236}">
                <a16:creationId xmlns:a16="http://schemas.microsoft.com/office/drawing/2014/main" id="{48B92ACB-E2F3-4B5E-853D-933BA3A04D1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412" y="1400473"/>
            <a:ext cx="3211642" cy="4275945"/>
          </a:xfrm>
          <a:prstGeom prst="rect">
            <a:avLst/>
          </a:prstGeom>
        </p:spPr>
      </p:pic>
      <p:sp>
        <p:nvSpPr>
          <p:cNvPr id="42" name="TextBox 64">
            <a:extLst>
              <a:ext uri="{FF2B5EF4-FFF2-40B4-BE49-F238E27FC236}">
                <a16:creationId xmlns:a16="http://schemas.microsoft.com/office/drawing/2014/main" id="{857FA8E7-644C-4F4D-91A9-98FC2747EE4B}"/>
              </a:ext>
            </a:extLst>
          </p:cNvPr>
          <p:cNvSpPr txBox="1"/>
          <p:nvPr/>
        </p:nvSpPr>
        <p:spPr>
          <a:xfrm rot="16200000">
            <a:off x="1088727" y="4753780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43" name="Straight Arrow Connector 62">
            <a:extLst>
              <a:ext uri="{FF2B5EF4-FFF2-40B4-BE49-F238E27FC236}">
                <a16:creationId xmlns:a16="http://schemas.microsoft.com/office/drawing/2014/main" id="{32F09B50-CE8E-4A19-BB49-9FF2ADC8B819}"/>
              </a:ext>
            </a:extLst>
          </p:cNvPr>
          <p:cNvCxnSpPr>
            <a:cxnSpLocks/>
          </p:cNvCxnSpPr>
          <p:nvPr/>
        </p:nvCxnSpPr>
        <p:spPr>
          <a:xfrm flipV="1">
            <a:off x="1933948" y="4553990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64">
            <a:extLst>
              <a:ext uri="{FF2B5EF4-FFF2-40B4-BE49-F238E27FC236}">
                <a16:creationId xmlns:a16="http://schemas.microsoft.com/office/drawing/2014/main" id="{89C02C0C-ABB3-431B-9F98-9548B21CD029}"/>
              </a:ext>
            </a:extLst>
          </p:cNvPr>
          <p:cNvSpPr txBox="1"/>
          <p:nvPr/>
        </p:nvSpPr>
        <p:spPr>
          <a:xfrm rot="16200000">
            <a:off x="1398303" y="2391925"/>
            <a:ext cx="889173" cy="276999"/>
          </a:xfrm>
          <a:prstGeom prst="rect">
            <a:avLst/>
          </a:prstGeom>
          <a:noFill/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Perpetua" panose="02020502060401020303" pitchFamily="18" charset="0"/>
              </a:rPr>
              <a:t>Neutrons</a:t>
            </a:r>
          </a:p>
        </p:txBody>
      </p:sp>
      <p:cxnSp>
        <p:nvCxnSpPr>
          <p:cNvPr id="50" name="Straight Arrow Connector 62">
            <a:extLst>
              <a:ext uri="{FF2B5EF4-FFF2-40B4-BE49-F238E27FC236}">
                <a16:creationId xmlns:a16="http://schemas.microsoft.com/office/drawing/2014/main" id="{469D48B0-AA8D-4824-A3DB-8A3BBE1EDB94}"/>
              </a:ext>
            </a:extLst>
          </p:cNvPr>
          <p:cNvCxnSpPr>
            <a:cxnSpLocks/>
          </p:cNvCxnSpPr>
          <p:nvPr/>
        </p:nvCxnSpPr>
        <p:spPr>
          <a:xfrm flipV="1">
            <a:off x="2051720" y="1958164"/>
            <a:ext cx="0" cy="572260"/>
          </a:xfrm>
          <a:prstGeom prst="straightConnector1">
            <a:avLst/>
          </a:prstGeom>
          <a:ln w="22225">
            <a:solidFill>
              <a:srgbClr val="F79646">
                <a:alpha val="98824"/>
              </a:srgbClr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09FC46D-3E65-4897-8ED4-4968487D628F}"/>
              </a:ext>
            </a:extLst>
          </p:cNvPr>
          <p:cNvSpPr txBox="1"/>
          <p:nvPr/>
        </p:nvSpPr>
        <p:spPr>
          <a:xfrm>
            <a:off x="346418" y="691492"/>
            <a:ext cx="50982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baseline="30000" dirty="0">
                <a:latin typeface="Perpetua" panose="02020502060401020303" pitchFamily="18" charset="0"/>
              </a:rPr>
              <a:t>94,95,96</a:t>
            </a:r>
            <a:r>
              <a:rPr lang="es-ES" b="1" dirty="0">
                <a:latin typeface="Perpetua" panose="02020502060401020303" pitchFamily="18" charset="0"/>
              </a:rPr>
              <a:t>Mo(n,</a:t>
            </a:r>
            <a:r>
              <a:rPr lang="el-G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with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application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to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 err="1">
                <a:latin typeface="Perpetua" panose="02020502060401020303" pitchFamily="18" charset="0"/>
                <a:cs typeface="Times New Roman" panose="02020603050405020304" pitchFamily="18" charset="0"/>
              </a:rPr>
              <a:t>astrophysics</a:t>
            </a:r>
            <a:r>
              <a:rPr lang="es-ES" b="1" dirty="0">
                <a:latin typeface="Perpetua" panose="02020502060401020303" pitchFamily="18" charset="0"/>
                <a:cs typeface="Times New Roman" panose="02020603050405020304" pitchFamily="18" charset="0"/>
              </a:rPr>
              <a:t> </a:t>
            </a:r>
            <a:r>
              <a:rPr lang="es-E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b="1" baseline="30000" dirty="0">
              <a:latin typeface="Perpetua" panose="02020502060401020303" pitchFamily="18" charset="0"/>
            </a:endParaRPr>
          </a:p>
        </p:txBody>
      </p:sp>
      <p:sp>
        <p:nvSpPr>
          <p:cNvPr id="25" name="2 Marcador de pie de página">
            <a:extLst>
              <a:ext uri="{FF2B5EF4-FFF2-40B4-BE49-F238E27FC236}">
                <a16:creationId xmlns:a16="http://schemas.microsoft.com/office/drawing/2014/main" id="{1A1477C3-67ED-4543-8733-4AE03419E84C}"/>
              </a:ext>
            </a:extLst>
          </p:cNvPr>
          <p:cNvSpPr txBox="1">
            <a:spLocks/>
          </p:cNvSpPr>
          <p:nvPr/>
        </p:nvSpPr>
        <p:spPr>
          <a:xfrm>
            <a:off x="6355137" y="6530713"/>
            <a:ext cx="2529726" cy="21023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en-GB" sz="1000" b="1" dirty="0">
                <a:solidFill>
                  <a:schemeClr val="bg1">
                    <a:lumMod val="65000"/>
                  </a:schemeClr>
                </a:solidFill>
                <a:latin typeface="Perpetua" pitchFamily="18" charset="0"/>
              </a:rPr>
              <a:t>PS/SPS Meeting,  21/10/2021</a:t>
            </a:r>
          </a:p>
        </p:txBody>
      </p:sp>
    </p:spTree>
    <p:extLst>
      <p:ext uri="{BB962C8B-B14F-4D97-AF65-F5344CB8AC3E}">
        <p14:creationId xmlns:p14="http://schemas.microsoft.com/office/powerpoint/2010/main" val="34308302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35441</TotalTime>
  <Words>856</Words>
  <Application>Microsoft Office PowerPoint</Application>
  <PresentationFormat>On-screen Show (4:3)</PresentationFormat>
  <Paragraphs>146</Paragraphs>
  <Slides>13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Perpetua</vt:lpstr>
      <vt:lpstr>Times New Roman</vt:lpstr>
      <vt:lpstr>Office Theme</vt:lpstr>
      <vt:lpstr>n_TOF  Report, Week 41-42 21/10 – 28/10/2021   On behalf of the n_TOF Collaboration  Javier Praena  Prof. Universidad de Granada (Spain) CERN Scientific Associate (EP/SME) n_TOF Physics Coordinator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Javier Praena  Universidad de Granada (Spain) CERN Scientific Associate (EP/SME) n_TOF Physics Coordinator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Kinga Gal</dc:creator>
  <cp:lastModifiedBy>Antonio Javier Praena Rodriguez</cp:lastModifiedBy>
  <cp:revision>2708</cp:revision>
  <cp:lastPrinted>2015-07-13T10:31:25Z</cp:lastPrinted>
  <dcterms:created xsi:type="dcterms:W3CDTF">2014-10-27T16:40:37Z</dcterms:created>
  <dcterms:modified xsi:type="dcterms:W3CDTF">2021-10-28T10:03:47Z</dcterms:modified>
</cp:coreProperties>
</file>