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415" r:id="rId3"/>
    <p:sldId id="443" r:id="rId4"/>
    <p:sldId id="442" r:id="rId5"/>
    <p:sldId id="446" r:id="rId6"/>
    <p:sldId id="444" r:id="rId7"/>
    <p:sldId id="445" r:id="rId8"/>
    <p:sldId id="262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03"/>
    <p:restoredTop sz="86485"/>
  </p:normalViewPr>
  <p:slideViewPr>
    <p:cSldViewPr snapToGrid="0" showGuides="1">
      <p:cViewPr varScale="1">
        <p:scale>
          <a:sx n="110" d="100"/>
          <a:sy n="110" d="100"/>
        </p:scale>
        <p:origin x="208" y="2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811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135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22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791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033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82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714703" y="343337"/>
            <a:ext cx="10805487" cy="6753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accent5"/>
                </a:solidFill>
                <a:latin typeface="+mn-lt"/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xfrm>
            <a:off x="714703" y="1103586"/>
            <a:ext cx="10805487" cy="507337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 marL="723900" indent="-266700">
              <a:buFont typeface="Courier New" panose="02070309020205020404" pitchFamily="49" charset="0"/>
              <a:buChar char="o"/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 marL="1727200" indent="-355600">
              <a:buFont typeface="Wingdings" pitchFamily="2" charset="2"/>
              <a:buChar char="§"/>
              <a:defRPr sz="1800">
                <a:latin typeface="+mn-lt"/>
              </a:defRPr>
            </a:lvl4pPr>
            <a:lvl5pPr marL="2184400" indent="-355600">
              <a:buFont typeface="Courier New" panose="02070309020205020404" pitchFamily="49" charset="0"/>
              <a:buChar char="o"/>
              <a:defRPr sz="1600">
                <a:latin typeface="+mn-lt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87409" y="6323598"/>
            <a:ext cx="332781" cy="33855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86CB4B4D-7CA3-9044-876B-883B54F8677D}" type="slidenum">
              <a:rPr lang="en-CH" smtClean="0"/>
              <a:pPr/>
              <a:t>‹#›</a:t>
            </a:fld>
            <a:endParaRPr lang="en-CH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en-US" dirty="0"/>
              <a:t>F. Tecker / BE-OP-PS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 W</a:t>
            </a:r>
            <a:r>
              <a:rPr lang="en-US" dirty="0">
                <a:latin typeface="+mn-lt"/>
              </a:rPr>
              <a:t>42-W43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 to</a:t>
            </a:r>
            <a:r>
              <a:rPr lang="en-US" dirty="0"/>
              <a:t> the PS operations and coordination team</a:t>
            </a:r>
          </a:p>
          <a:p>
            <a:pPr algn="ctr"/>
            <a:r>
              <a:rPr lang="en-US" dirty="0"/>
              <a:t>as well as all related equipment and support teams</a:t>
            </a:r>
          </a:p>
          <a:p>
            <a:pPr algn="ctr"/>
            <a:r>
              <a:rPr lang="en-US" dirty="0"/>
              <a:t>Many thanks to </a:t>
            </a:r>
            <a:r>
              <a:rPr lang="en-US" b="1" dirty="0"/>
              <a:t>Alexander </a:t>
            </a:r>
            <a:r>
              <a:rPr lang="en-US" b="1" dirty="0" err="1"/>
              <a:t>Huschauer</a:t>
            </a:r>
            <a:r>
              <a:rPr lang="en-US" b="1" dirty="0"/>
              <a:t> </a:t>
            </a:r>
            <a:r>
              <a:rPr lang="en-US" dirty="0"/>
              <a:t>as the previous coordinator! 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138019-AE62-EC42-820E-0F5CA2A12773}"/>
              </a:ext>
            </a:extLst>
          </p:cNvPr>
          <p:cNvSpPr txBox="1"/>
          <p:nvPr/>
        </p:nvSpPr>
        <p:spPr>
          <a:xfrm>
            <a:off x="3049361" y="3090446"/>
            <a:ext cx="6098720" cy="677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F63.BHZ04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tri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AB2F720-69F4-1A4A-AE1C-1A171C904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4229" y="836802"/>
            <a:ext cx="9484031" cy="537880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17" y="298220"/>
            <a:ext cx="11088413" cy="47528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800" b="1" dirty="0">
                <a:solidFill>
                  <a:schemeClr val="accent5"/>
                </a:solidFill>
                <a:latin typeface="+mn-lt"/>
              </a:rPr>
              <a:t>Accelerator Fault Tracking (AFT)</a:t>
            </a:r>
            <a:endParaRPr lang="en-US" sz="28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232AC8C-5F09-4032-BF71-6CF949CC42D7}"/>
              </a:ext>
            </a:extLst>
          </p:cNvPr>
          <p:cNvSpPr/>
          <p:nvPr/>
        </p:nvSpPr>
        <p:spPr>
          <a:xfrm>
            <a:off x="1112101" y="846985"/>
            <a:ext cx="1341664" cy="8316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034DCF-E35B-4B4E-9C9B-B7850E530B6D}"/>
              </a:ext>
            </a:extLst>
          </p:cNvPr>
          <p:cNvSpPr txBox="1"/>
          <p:nvPr/>
        </p:nvSpPr>
        <p:spPr>
          <a:xfrm>
            <a:off x="2453765" y="4771782"/>
            <a:ext cx="1065354" cy="276997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bg1"/>
                </a:solidFill>
              </a:rPr>
              <a:t>FGC62 upgrade</a:t>
            </a:r>
            <a:endParaRPr kumimoji="0" lang="en-CH" sz="1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90989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80" y="1076446"/>
            <a:ext cx="11348819" cy="510051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EAST area waterflow issues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Access on Wednesday morning, but issue occurred again on Sunday morning</a:t>
            </a: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Amplifier repair of PA.AC80-08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Required access, which was performed on Thursday morning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Linac4 intervention in parallel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PE.SMH57 condensation checked as well  no issues observed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About 3 h downtime</a:t>
            </a:r>
            <a:endParaRPr lang="en-GB" sz="1800" b="1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GB" sz="2000" b="1" dirty="0">
                <a:solidFill>
                  <a:schemeClr val="tx1"/>
                </a:solidFill>
                <a:sym typeface="Wingdings" panose="05000000000000000000" pitchFamily="2" charset="2"/>
              </a:rPr>
              <a:t>Update of the FGC_62 class during the access on Thursday morning </a:t>
            </a:r>
          </a:p>
          <a:p>
            <a:pPr lvl="1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Update of 18 devices in the PS introduced major problems on the injection and extraction bumper magnets and the injection septum</a:t>
            </a:r>
          </a:p>
          <a:p>
            <a:pPr lvl="1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Communication to these elements frequently lost during the </a:t>
            </a:r>
            <a:b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afternoon</a:t>
            </a:r>
          </a:p>
          <a:p>
            <a:pPr marL="457200" lvl="1" indent="0">
              <a:buNone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EFCB99-4502-404B-A0DB-1E30BB4CC7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440"/>
          <a:stretch/>
        </p:blipFill>
        <p:spPr>
          <a:xfrm>
            <a:off x="3828858" y="5183648"/>
            <a:ext cx="3356985" cy="9985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106E5-ADA3-924E-827C-0BE1FDE605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094"/>
          <a:stretch/>
        </p:blipFill>
        <p:spPr>
          <a:xfrm>
            <a:off x="7799142" y="4490107"/>
            <a:ext cx="3554658" cy="186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1758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80" y="1076446"/>
            <a:ext cx="11348819" cy="541642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GB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GB" sz="2000" b="1" dirty="0">
                <a:solidFill>
                  <a:schemeClr val="tx1"/>
                </a:solidFill>
                <a:sym typeface="Wingdings" panose="05000000000000000000" pitchFamily="2" charset="2"/>
              </a:rPr>
              <a:t>Update of the FGC_62 class during the access on Thursday morning (cont.) </a:t>
            </a:r>
          </a:p>
          <a:p>
            <a:pPr lvl="1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PI.BSW44, PE.BSW14 and PE.BSW22 suddenly pulsed at different values (despite the same reference and only on certain users), depending on the setting of the pulse delay</a:t>
            </a:r>
          </a:p>
          <a:p>
            <a:pPr lvl="1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Mostly solved by a rollback to the previous class version in the evening</a:t>
            </a:r>
          </a:p>
          <a:p>
            <a:pPr lvl="2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Configurations had to be resent for extraction power converters</a:t>
            </a:r>
          </a:p>
          <a:p>
            <a:pPr lvl="2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GB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AQN of PI.BSW44 is still different from reference, some trips of PI.BSW42 still observed</a:t>
            </a:r>
          </a:p>
          <a:p>
            <a:pPr lvl="2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F63.BHZ04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tripped twice (3h23 downtime for EAST_N), +1/2 hours for follow-up repair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endParaRPr lang="en-US" sz="18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100" dirty="0">
                <a:solidFill>
                  <a:schemeClr val="tx1"/>
                </a:solidFill>
                <a:sym typeface="Wingdings" pitchFamily="2" charset="2"/>
              </a:rPr>
              <a:t>Patrol lost in IRRAD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yesterday =&gt; Patrol done</a:t>
            </a:r>
            <a:endParaRPr lang="en-US" sz="1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endParaRPr lang="en-US" sz="18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18306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80" y="1076446"/>
            <a:ext cx="11348819" cy="541642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F63.BHZ03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settings change by 75A to center beam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when EAST_N is played directly after EAST_T8, the beam is to the very right on TMMTV0009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missing setting for power converter T8.BHZ03 economy mode </a:t>
            </a:r>
          </a:p>
          <a:p>
            <a:pPr marL="1348739" lvl="2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pulsing on wrong cycle =&gt; fixed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endParaRPr lang="en-US" sz="18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PI.KFA45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Module 3 fault =&gt; kick for TOF could not be provided (larger than for other users), EAST_T8 degraded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Operator took up injection steering from the PSB and managed to set up injection with smaller kick!!!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repaired next morning</a:t>
            </a:r>
          </a:p>
          <a:p>
            <a:pPr marL="838200" lvl="1" indent="-342900">
              <a:buFont typeface="Wingdings" pitchFamily="2" charset="2"/>
              <a:buChar char="Ø"/>
              <a:defRPr sz="2100" b="1">
                <a:solidFill>
                  <a:schemeClr val="accent5"/>
                </a:solidFill>
              </a:defRPr>
            </a:pPr>
            <a:endParaRPr lang="en-US" sz="18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89030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Activities and status of beams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3085" y="1206841"/>
            <a:ext cx="10582469" cy="4698119"/>
          </a:xfrm>
        </p:spPr>
        <p:txBody>
          <a:bodyPr>
            <a:normAutofit/>
          </a:bodyPr>
          <a:lstStyle/>
          <a:p>
            <a:pPr marL="222250" lvl="1" indent="-222250">
              <a:spcBef>
                <a:spcPts val="400"/>
              </a:spcBef>
            </a:pPr>
            <a:r>
              <a:rPr lang="en-US" sz="2400" b="1" dirty="0">
                <a:sym typeface="Wingdings" pitchFamily="2" charset="2"/>
              </a:rPr>
              <a:t>TOF: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Variations of beam size and position for some (short) periods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Understood to be related to a trip of a 10 MHz cavity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SIS task in place to monitor position and beam size on the target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Threshold set to 25 mm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GB" sz="2000" b="1" dirty="0">
              <a:sym typeface="Wingdings" pitchFamily="2" charset="2"/>
            </a:endParaRPr>
          </a:p>
          <a:p>
            <a:pPr marL="222250" indent="-2603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itchFamily="2" charset="2"/>
              </a:rPr>
              <a:t>ION beams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Improved injection and 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extraction transmission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of </a:t>
            </a:r>
            <a:r>
              <a:rPr lang="en-GB" sz="2000" b="1" dirty="0">
                <a:sym typeface="Wingdings" pitchFamily="2" charset="2"/>
              </a:rPr>
              <a:t>NOMINAL</a:t>
            </a:r>
            <a:r>
              <a:rPr lang="en-GB" sz="2000" dirty="0">
                <a:sym typeface="Wingdings" pitchFamily="2" charset="2"/>
              </a:rPr>
              <a:t> beams</a:t>
            </a:r>
          </a:p>
          <a:p>
            <a:pPr marL="3048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GB" sz="2400" dirty="0">
              <a:sym typeface="Wingdings" pitchFamily="2" charset="2"/>
            </a:endParaRPr>
          </a:p>
          <a:p>
            <a:pPr marL="3048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itchFamily="2" charset="2"/>
              </a:rPr>
              <a:t>High demand of beams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=&gt; not always possible to</a:t>
            </a:r>
            <a:br>
              <a:rPr lang="en-GB" sz="2400" dirty="0">
                <a:sym typeface="Wingdings" pitchFamily="2" charset="2"/>
              </a:rPr>
            </a:br>
            <a:r>
              <a:rPr lang="en-GB" sz="2400" dirty="0">
                <a:sym typeface="Wingdings" pitchFamily="2" charset="2"/>
              </a:rPr>
              <a:t>      satisfy all users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6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78C8E9-E3E5-444C-9726-9993FA80E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948" y="2696371"/>
            <a:ext cx="6615677" cy="30793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0D6E02-E273-0043-AF33-1AA4FCA6C743}"/>
              </a:ext>
            </a:extLst>
          </p:cNvPr>
          <p:cNvSpPr txBox="1"/>
          <p:nvPr/>
        </p:nvSpPr>
        <p:spPr>
          <a:xfrm>
            <a:off x="10439929" y="2458208"/>
            <a:ext cx="149495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Michael  </a:t>
            </a: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Bacak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364331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7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275070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Status of operational beams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07EE07-7306-1A4A-A667-D3F129DBC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184385"/>
              </p:ext>
            </p:extLst>
          </p:nvPr>
        </p:nvGraphicFramePr>
        <p:xfrm>
          <a:off x="290287" y="877749"/>
          <a:ext cx="11611425" cy="5278120"/>
        </p:xfrm>
        <a:graphic>
          <a:graphicData uri="http://schemas.openxmlformats.org/drawingml/2006/table">
            <a:tbl>
              <a:tblPr firstRow="1" bandRow="1"/>
              <a:tblGrid>
                <a:gridCol w="337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SFTPRO (</a:t>
                      </a:r>
                      <a:r>
                        <a:rPr lang="en-GB" sz="1600" dirty="0"/>
                        <a:t>MTE </a:t>
                      </a:r>
                      <a:r>
                        <a:rPr sz="1600" dirty="0"/>
                        <a:t>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1" dirty="0"/>
                        <a:t>Up to ~</a:t>
                      </a:r>
                      <a:r>
                        <a:rPr lang="en-GB" sz="1600" b="1" dirty="0"/>
                        <a:t>2 </a:t>
                      </a:r>
                      <a:r>
                        <a:rPr sz="1600" b="1" dirty="0"/>
                        <a:t>∙ 10</a:t>
                      </a:r>
                      <a:r>
                        <a:rPr sz="1600" b="1" baseline="30000" dirty="0"/>
                        <a:t>1</a:t>
                      </a:r>
                      <a:r>
                        <a:rPr lang="en-GB" sz="1600" b="1" baseline="30000" dirty="0"/>
                        <a:t>3</a:t>
                      </a:r>
                      <a:r>
                        <a:rPr sz="1600" b="1" dirty="0"/>
                        <a:t> p</a:t>
                      </a:r>
                      <a:r>
                        <a:rPr lang="en-US" sz="1600" b="1" dirty="0"/>
                        <a:t>/</a:t>
                      </a:r>
                      <a:r>
                        <a:rPr sz="1600" b="1" dirty="0"/>
                        <a:t>p</a:t>
                      </a:r>
                      <a:r>
                        <a:rPr sz="1600" b="0" dirty="0"/>
                        <a:t> delivered to SPS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sz="1600" dirty="0"/>
                        <a:t>1.</a:t>
                      </a:r>
                      <a:r>
                        <a:rPr lang="en-US" sz="1600" dirty="0"/>
                        <a:t>55</a:t>
                      </a:r>
                      <a:r>
                        <a:rPr sz="1600" dirty="0"/>
                        <a:t> ∙ 10</a:t>
                      </a:r>
                      <a:r>
                        <a:rPr sz="1600" baseline="30000" dirty="0"/>
                        <a:t>13</a:t>
                      </a:r>
                      <a:r>
                        <a:rPr sz="1600" dirty="0"/>
                        <a:t> 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0" dirty="0"/>
                        <a:t>Delivered at </a:t>
                      </a:r>
                      <a:r>
                        <a:rPr lang="en-US" sz="1600" b="1" dirty="0"/>
                        <a:t>8.5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12</a:t>
                      </a:r>
                      <a:r>
                        <a:rPr lang="en-GB" sz="1600" b="1" dirty="0"/>
                        <a:t> p/b with pre-LS2 optics</a:t>
                      </a:r>
                      <a:endParaRPr lang="en-CH"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Operational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Extraction up to </a:t>
                      </a:r>
                      <a:r>
                        <a:rPr lang="en-US" sz="1600" b="1" dirty="0"/>
                        <a:t>60e10 p/p </a:t>
                      </a:r>
                      <a:r>
                        <a:rPr lang="en-US" sz="1600" dirty="0"/>
                        <a:t>to EAST dump, T8 (slow and fast), T9 and T10/11</a:t>
                      </a:r>
                    </a:p>
                    <a:p>
                      <a:pPr>
                        <a:defRPr sz="1800"/>
                      </a:pPr>
                      <a:r>
                        <a:rPr lang="en-US" sz="1600" b="1" dirty="0"/>
                        <a:t>Fast and slow extracted ions</a:t>
                      </a:r>
                      <a:r>
                        <a:rPr lang="en-US" sz="1600" dirty="0"/>
                        <a:t> to EAST dump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LHCPROBE,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LHC25 (72b)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Polished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ppb</a:t>
                      </a:r>
                      <a:r>
                        <a:rPr lang="en-US" sz="1600" dirty="0"/>
                        <a:t>; set up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up to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&gt; </a:t>
                      </a:r>
                      <a:r>
                        <a:rPr sz="1600" b="1" dirty="0"/>
                        <a:t>2</a:t>
                      </a:r>
                      <a:r>
                        <a:rPr lang="en-US" sz="1600" b="1" dirty="0"/>
                        <a:t>.6</a:t>
                      </a:r>
                      <a:r>
                        <a:rPr sz="1600" b="1" dirty="0"/>
                        <a:t> ∙ 10</a:t>
                      </a:r>
                      <a:r>
                        <a:rPr sz="1600" b="1" baseline="30000" dirty="0"/>
                        <a:t>11</a:t>
                      </a:r>
                      <a:r>
                        <a:rPr sz="1600" b="1" dirty="0"/>
                        <a:t> ppb</a:t>
                      </a:r>
                    </a:p>
                    <a:p>
                      <a:pPr>
                        <a:defRPr sz="1800" b="1"/>
                      </a:pPr>
                      <a:r>
                        <a:rPr sz="1600" dirty="0">
                          <a:latin typeface="Symbol" panose="05050102010706020507" pitchFamily="18" charset="2"/>
                          <a:cs typeface="Syastro" panose="00000400000000000000" pitchFamily="2" charset="0"/>
                        </a:rPr>
                        <a:t>e</a:t>
                      </a:r>
                      <a:r>
                        <a:rPr sz="1600" baseline="-25000" dirty="0"/>
                        <a:t>h</a:t>
                      </a:r>
                      <a:r>
                        <a:rPr sz="1600" b="0" dirty="0"/>
                        <a:t> </a:t>
                      </a:r>
                      <a:r>
                        <a:rPr lang="en-US" sz="1600" b="0" dirty="0"/>
                        <a:t>/ 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600" baseline="-25000" dirty="0" err="1"/>
                        <a:t>v</a:t>
                      </a:r>
                      <a:r>
                        <a:rPr lang="en-GB" sz="1600" b="0" dirty="0"/>
                        <a:t> </a:t>
                      </a:r>
                      <a:r>
                        <a:rPr lang="en-US" sz="1600" b="0" dirty="0"/>
                        <a:t>(FT</a:t>
                      </a:r>
                      <a:r>
                        <a:rPr sz="1600" b="0" dirty="0"/>
                        <a:t>) </a:t>
                      </a:r>
                      <a:r>
                        <a:rPr sz="1600" dirty="0"/>
                        <a:t>≈ </a:t>
                      </a:r>
                      <a:r>
                        <a:rPr lang="en-US" sz="1600" dirty="0"/>
                        <a:t>1.2 / 1.1</a:t>
                      </a:r>
                      <a:r>
                        <a:rPr sz="1600" dirty="0"/>
                        <a:t> mm </a:t>
                      </a:r>
                      <a:r>
                        <a:rPr sz="1600" dirty="0" err="1"/>
                        <a:t>mrad</a:t>
                      </a:r>
                      <a:r>
                        <a:rPr lang="en-US" sz="1600" dirty="0"/>
                        <a:t> (for 1.3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ppb)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1" dirty="0"/>
                        <a:t>LHC25 (12</a:t>
                      </a:r>
                      <a:r>
                        <a:rPr lang="en-GB" sz="1600" b="1" dirty="0"/>
                        <a:t> to 48b</a:t>
                      </a:r>
                      <a:r>
                        <a:rPr sz="1600" b="1" dirty="0"/>
                        <a:t>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Settings synchronized with HI variant</a:t>
                      </a:r>
                      <a:endParaRPr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Available</a:t>
                      </a:r>
                      <a:r>
                        <a:rPr sz="1600" dirty="0"/>
                        <a:t>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ppb</a:t>
                      </a:r>
                      <a:r>
                        <a:rPr lang="en-GB" sz="1600" dirty="0"/>
                        <a:t> (3 basic periods)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0" dirty="0"/>
                        <a:t>3 ∙ 10</a:t>
                      </a:r>
                      <a:r>
                        <a:rPr sz="1600" b="0" baseline="30000" dirty="0"/>
                        <a:t>11</a:t>
                      </a:r>
                      <a:r>
                        <a:rPr sz="1600" b="0" dirty="0"/>
                        <a:t> ppb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42046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Ion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35120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EARLY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~</a:t>
                      </a:r>
                      <a:r>
                        <a:rPr lang="en-GB" sz="1600" b="1" dirty="0"/>
                        <a:t>1.5 </a:t>
                      </a:r>
                      <a:r>
                        <a:rPr lang="en-CH" sz="1600" b="1" dirty="0"/>
                        <a:t>∙ 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GB" sz="1600" b="1" dirty="0"/>
                        <a:t> p/p</a:t>
                      </a:r>
                      <a:endParaRPr sz="1600" b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1328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NOMINAL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8</a:t>
                      </a:r>
                      <a:r>
                        <a:rPr lang="en-GB" sz="1600" b="1" dirty="0"/>
                        <a:t> ∙ </a:t>
                      </a:r>
                      <a:r>
                        <a:rPr lang="en-CH" sz="1600" b="1" dirty="0"/>
                        <a:t>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CH" sz="1600" b="1" dirty="0"/>
                        <a:t> </a:t>
                      </a:r>
                      <a:r>
                        <a:rPr lang="en-GB" sz="1600" b="1" dirty="0"/>
                        <a:t>p/p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398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8079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PS Supervisor of</a:t>
            </a:r>
            <a:r>
              <a:rPr lang="en-US" dirty="0"/>
              <a:t>	</a:t>
            </a:r>
            <a:r>
              <a:rPr dirty="0"/>
              <a:t>week </a:t>
            </a:r>
            <a:r>
              <a:rPr lang="fr-CH" dirty="0"/>
              <a:t>43</a:t>
            </a:r>
            <a:r>
              <a:rPr dirty="0"/>
              <a:t> – </a:t>
            </a:r>
            <a:r>
              <a:rPr lang="fr-CH" b="1" dirty="0"/>
              <a:t>Frank Tecker</a:t>
            </a:r>
            <a:br>
              <a:rPr lang="fr-CH" b="1" dirty="0"/>
            </a:br>
            <a:r>
              <a:rPr lang="fr-CH" b="1" dirty="0"/>
              <a:t>			</a:t>
            </a:r>
            <a:r>
              <a:rPr lang="fr-CH" dirty="0" err="1"/>
              <a:t>week</a:t>
            </a:r>
            <a:r>
              <a:rPr lang="fr-CH" dirty="0"/>
              <a:t> 44 – </a:t>
            </a:r>
            <a:r>
              <a:rPr lang="fr-CH" b="1" dirty="0" err="1"/>
              <a:t>Heiko</a:t>
            </a:r>
            <a:r>
              <a:rPr lang="fr-CH" b="1" dirty="0"/>
              <a:t> </a:t>
            </a:r>
            <a:r>
              <a:rPr lang="fr-CH" b="1" dirty="0" err="1"/>
              <a:t>Damerau</a:t>
            </a:r>
            <a:br>
              <a:rPr b="1" dirty="0"/>
            </a:br>
            <a:r>
              <a:rPr b="1" dirty="0"/>
              <a:t> </a:t>
            </a:r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67928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t>8:45</a:t>
            </a:r>
            <a:r>
              <a:rPr sz="1800"/>
              <a:t> Daily Zoom meeting during beam commissioning</a:t>
            </a:r>
          </a:p>
          <a:p>
            <a:r>
              <a:t>Web address: 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t>Meeting ID : 937 211 4100</a:t>
            </a:r>
          </a:p>
          <a:p>
            <a:r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5473</TotalTime>
  <Words>693</Words>
  <Application>Microsoft Macintosh PowerPoint</Application>
  <PresentationFormat>Widescreen</PresentationFormat>
  <Paragraphs>120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PS Report W42-W43</vt:lpstr>
      <vt:lpstr>Accelerator Fault Tracking (AFT)</vt:lpstr>
      <vt:lpstr>Main Issues</vt:lpstr>
      <vt:lpstr>Main Issues</vt:lpstr>
      <vt:lpstr>Main Issues</vt:lpstr>
      <vt:lpstr>Main Activities and status of beams</vt:lpstr>
      <vt:lpstr>PowerPoint Presentation</vt:lpstr>
      <vt:lpstr>PS Supervisor of week 43 – Frank Tecker    week 44 – Heiko Damerau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Frank Tecker</cp:lastModifiedBy>
  <cp:revision>100</cp:revision>
  <dcterms:modified xsi:type="dcterms:W3CDTF">2021-10-28T09:21:45Z</dcterms:modified>
</cp:coreProperties>
</file>