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  <p:sldMasterId id="2147483948" r:id="rId2"/>
  </p:sldMasterIdLst>
  <p:notesMasterIdLst>
    <p:notesMasterId r:id="rId67"/>
  </p:notesMasterIdLst>
  <p:sldIdLst>
    <p:sldId id="256" r:id="rId3"/>
    <p:sldId id="268" r:id="rId4"/>
    <p:sldId id="450" r:id="rId5"/>
    <p:sldId id="448" r:id="rId6"/>
    <p:sldId id="453" r:id="rId7"/>
    <p:sldId id="257" r:id="rId8"/>
    <p:sldId id="451" r:id="rId9"/>
    <p:sldId id="396" r:id="rId10"/>
    <p:sldId id="397" r:id="rId11"/>
    <p:sldId id="507" r:id="rId12"/>
    <p:sldId id="402" r:id="rId13"/>
    <p:sldId id="403" r:id="rId14"/>
    <p:sldId id="404" r:id="rId15"/>
    <p:sldId id="462" r:id="rId16"/>
    <p:sldId id="454" r:id="rId17"/>
    <p:sldId id="457" r:id="rId18"/>
    <p:sldId id="415" r:id="rId19"/>
    <p:sldId id="409" r:id="rId20"/>
    <p:sldId id="416" r:id="rId21"/>
    <p:sldId id="419" r:id="rId22"/>
    <p:sldId id="551" r:id="rId23"/>
    <p:sldId id="553" r:id="rId24"/>
    <p:sldId id="387" r:id="rId25"/>
    <p:sldId id="421" r:id="rId26"/>
    <p:sldId id="552" r:id="rId27"/>
    <p:sldId id="472" r:id="rId28"/>
    <p:sldId id="473" r:id="rId29"/>
    <p:sldId id="474" r:id="rId30"/>
    <p:sldId id="475" r:id="rId31"/>
    <p:sldId id="476" r:id="rId32"/>
    <p:sldId id="320" r:id="rId33"/>
    <p:sldId id="308" r:id="rId34"/>
    <p:sldId id="321" r:id="rId35"/>
    <p:sldId id="322" r:id="rId36"/>
    <p:sldId id="323" r:id="rId37"/>
    <p:sldId id="324" r:id="rId38"/>
    <p:sldId id="326" r:id="rId39"/>
    <p:sldId id="325" r:id="rId40"/>
    <p:sldId id="554" r:id="rId41"/>
    <p:sldId id="302" r:id="rId42"/>
    <p:sldId id="313" r:id="rId43"/>
    <p:sldId id="314" r:id="rId44"/>
    <p:sldId id="315" r:id="rId45"/>
    <p:sldId id="470" r:id="rId46"/>
    <p:sldId id="556" r:id="rId47"/>
    <p:sldId id="495" r:id="rId48"/>
    <p:sldId id="557" r:id="rId49"/>
    <p:sldId id="505" r:id="rId50"/>
    <p:sldId id="508" r:id="rId51"/>
    <p:sldId id="509" r:id="rId52"/>
    <p:sldId id="446" r:id="rId53"/>
    <p:sldId id="327" r:id="rId54"/>
    <p:sldId id="510" r:id="rId55"/>
    <p:sldId id="511" r:id="rId56"/>
    <p:sldId id="458" r:id="rId57"/>
    <p:sldId id="459" r:id="rId58"/>
    <p:sldId id="460" r:id="rId59"/>
    <p:sldId id="461" r:id="rId60"/>
    <p:sldId id="329" r:id="rId61"/>
    <p:sldId id="555" r:id="rId62"/>
    <p:sldId id="316" r:id="rId63"/>
    <p:sldId id="317" r:id="rId64"/>
    <p:sldId id="318" r:id="rId65"/>
    <p:sldId id="319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52"/>
    <p:restoredTop sz="95761"/>
  </p:normalViewPr>
  <p:slideViewPr>
    <p:cSldViewPr snapToGrid="0" snapToObjects="1">
      <p:cViewPr>
        <p:scale>
          <a:sx n="108" d="100"/>
          <a:sy n="108" d="100"/>
        </p:scale>
        <p:origin x="1216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4" d="100"/>
        <a:sy n="74" d="100"/>
      </p:scale>
      <p:origin x="0" y="0"/>
    </p:cViewPr>
  </p:sorterViewPr>
  <p:notesViewPr>
    <p:cSldViewPr snapToGrid="0" snapToObjects="1">
      <p:cViewPr varScale="1">
        <p:scale>
          <a:sx n="84" d="100"/>
          <a:sy n="84" d="100"/>
        </p:scale>
        <p:origin x="275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6D161-2313-3241-B784-40831D2D564F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159F55-EE00-204D-AF3D-FF0B64FFE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237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59F55-EE00-204D-AF3D-FF0B64FFEF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154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Emprical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59F55-EE00-204D-AF3D-FF0B64FFEF3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565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59F55-EE00-204D-AF3D-FF0B64FFEF3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219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C640F-7FEC-4556-ACF6-062C18A2E8EF}" type="slidenum">
              <a:rPr lang="sv-SE" smtClean="0">
                <a:solidFill>
                  <a:prstClr val="black"/>
                </a:solidFill>
              </a:rPr>
              <a:pPr/>
              <a:t>14</a:t>
            </a:fld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214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C640F-7FEC-4556-ACF6-062C18A2E8EF}" type="slidenum">
              <a:rPr lang="sv-SE" smtClean="0">
                <a:solidFill>
                  <a:prstClr val="black"/>
                </a:solidFill>
              </a:rPr>
              <a:pPr/>
              <a:t>16</a:t>
            </a:fld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2149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gfa7e016796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" name="Google Shape;29;gfa7e016796_0_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fa7e016796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0" name="Google Shape;40;gfa7e016796_0_2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2021-11-14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sv-S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291A2701-F364-3E4E-8721-DED6BE346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920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2021-11-14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00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2021-11-14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5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">
  <p:cSld name="Mai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8"/>
          <p:cNvSpPr txBox="1">
            <a:spLocks noGrp="1"/>
          </p:cNvSpPr>
          <p:nvPr>
            <p:ph type="title"/>
          </p:nvPr>
        </p:nvSpPr>
        <p:spPr>
          <a:xfrm>
            <a:off x="223242" y="178594"/>
            <a:ext cx="8728770" cy="589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Gill Sans"/>
              <a:buNone/>
              <a:defRPr sz="3375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8"/>
          <p:cNvSpPr txBox="1">
            <a:spLocks noGrp="1"/>
          </p:cNvSpPr>
          <p:nvPr>
            <p:ph type="sldNum" idx="12"/>
          </p:nvPr>
        </p:nvSpPr>
        <p:spPr>
          <a:xfrm>
            <a:off x="8772773" y="6140414"/>
            <a:ext cx="358478" cy="708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Helvetica Neue"/>
              <a:buNone/>
              <a:defRPr sz="1969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Helvetica Neue"/>
              <a:buNone/>
              <a:defRPr sz="1969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Helvetica Neue"/>
              <a:buNone/>
              <a:defRPr sz="1969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Helvetica Neue"/>
              <a:buNone/>
              <a:defRPr sz="1969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Helvetica Neue"/>
              <a:buNone/>
              <a:defRPr sz="1969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Helvetica Neue"/>
              <a:buNone/>
              <a:defRPr sz="1969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Helvetica Neue"/>
              <a:buNone/>
              <a:defRPr sz="1969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Helvetica Neue"/>
              <a:buNone/>
              <a:defRPr sz="1969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Helvetica Neue"/>
              <a:buNone/>
              <a:defRPr sz="1969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sz="1687"/>
          </a:p>
        </p:txBody>
      </p:sp>
    </p:spTree>
    <p:extLst>
      <p:ext uri="{BB962C8B-B14F-4D97-AF65-F5344CB8AC3E}">
        <p14:creationId xmlns:p14="http://schemas.microsoft.com/office/powerpoint/2010/main" val="12419869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2021-11-14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74942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2021-11-14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0123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2021-11-14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5563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2021-11-14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8999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2021-11-14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662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2021-11-14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857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2021-11-14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9659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2021-11-14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93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2021-11-14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000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2021-11-14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74753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2021-11-14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669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2021-11-14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6337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2021-11-14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63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2021-11-14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2021-11-14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2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2021-11-14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38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2021-11-14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46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2021-11-14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63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2021-11-14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67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5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2021-11-14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-1" y="6554381"/>
            <a:ext cx="5599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1" dirty="0">
                <a:latin typeface="+mj-lt"/>
                <a:cs typeface="Arial" panose="020B0604020202020204" pitchFamily="34" charset="0"/>
              </a:rPr>
              <a:t>NAUSHEEN R. SHAH </a:t>
            </a:r>
            <a:r>
              <a:rPr lang="sv-SE" sz="1200" dirty="0">
                <a:latin typeface="+mj-lt"/>
                <a:cs typeface="Arial" panose="020B0604020202020204" pitchFamily="34" charset="0"/>
              </a:rPr>
              <a:t>// New </a:t>
            </a:r>
            <a:r>
              <a:rPr lang="sv-SE" sz="1200" dirty="0" err="1">
                <a:latin typeface="+mj-lt"/>
                <a:cs typeface="Arial" panose="020B0604020202020204" pitchFamily="34" charset="0"/>
              </a:rPr>
              <a:t>Directions</a:t>
            </a:r>
            <a:r>
              <a:rPr lang="sv-SE" sz="1200" dirty="0">
                <a:latin typeface="+mj-lt"/>
                <a:cs typeface="Arial" panose="020B0604020202020204" pitchFamily="34" charset="0"/>
              </a:rPr>
              <a:t> for SUSY </a:t>
            </a:r>
            <a:r>
              <a:rPr lang="sv-SE" sz="1200" dirty="0" err="1">
                <a:latin typeface="+mj-lt"/>
                <a:cs typeface="Arial" panose="020B0604020202020204" pitchFamily="34" charset="0"/>
              </a:rPr>
              <a:t>Searches</a:t>
            </a:r>
            <a:r>
              <a:rPr lang="sv-SE" sz="1200" dirty="0">
                <a:latin typeface="+mj-lt"/>
                <a:cs typeface="Arial" panose="020B0604020202020204" pitchFamily="34" charset="0"/>
              </a:rPr>
              <a:t> </a:t>
            </a:r>
            <a:r>
              <a:rPr lang="sv-SE" sz="1200" dirty="0" err="1">
                <a:latin typeface="+mj-lt"/>
                <a:cs typeface="Arial" panose="020B0604020202020204" pitchFamily="34" charset="0"/>
              </a:rPr>
              <a:t>with</a:t>
            </a:r>
            <a:r>
              <a:rPr lang="sv-SE" sz="1200" dirty="0">
                <a:latin typeface="+mj-lt"/>
                <a:cs typeface="Arial" panose="020B0604020202020204" pitchFamily="34" charset="0"/>
              </a:rPr>
              <a:t> LHC </a:t>
            </a:r>
            <a:r>
              <a:rPr lang="sv-SE" sz="1200" dirty="0" err="1">
                <a:latin typeface="+mj-lt"/>
                <a:cs typeface="Arial" panose="020B0604020202020204" pitchFamily="34" charset="0"/>
              </a:rPr>
              <a:t>Run</a:t>
            </a:r>
            <a:r>
              <a:rPr lang="sv-SE" sz="1200" dirty="0">
                <a:latin typeface="+mj-lt"/>
                <a:cs typeface="Arial" panose="020B0604020202020204" pitchFamily="34" charset="0"/>
              </a:rPr>
              <a:t> 3 Data</a:t>
            </a:r>
            <a:endParaRPr lang="en-US" sz="1800" b="0" i="0" kern="1200" dirty="0">
              <a:solidFill>
                <a:schemeClr val="tx1"/>
              </a:solidFill>
              <a:effectLst/>
              <a:latin typeface="+mj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5954435" y="6554381"/>
            <a:ext cx="23655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200" b="0" baseline="0" dirty="0">
                <a:latin typeface="+mj-lt"/>
                <a:cs typeface="Arial" panose="020B0604020202020204" pitchFamily="34" charset="0"/>
              </a:rPr>
              <a:t>Nov 15, 2021 </a:t>
            </a:r>
            <a:r>
              <a:rPr lang="sv-SE" sz="1200" dirty="0">
                <a:latin typeface="+mj-lt"/>
                <a:cs typeface="Arial" panose="020B0604020202020204" pitchFamily="34" charset="0"/>
              </a:rPr>
              <a:t>// </a:t>
            </a:r>
            <a:r>
              <a:rPr lang="sv-SE" sz="1200" b="1" dirty="0" err="1">
                <a:solidFill>
                  <a:srgbClr val="262626"/>
                </a:solidFill>
                <a:latin typeface="+mj-lt"/>
                <a:cs typeface="Arial" panose="020B0604020202020204" pitchFamily="34" charset="0"/>
              </a:rPr>
              <a:t>Slide</a:t>
            </a:r>
            <a:r>
              <a:rPr lang="sv-SE" sz="1200" b="1" baseline="0" dirty="0">
                <a:solidFill>
                  <a:srgbClr val="262626"/>
                </a:solidFill>
                <a:latin typeface="+mj-lt"/>
                <a:cs typeface="Arial" panose="020B0604020202020204" pitchFamily="34" charset="0"/>
              </a:rPr>
              <a:t> </a:t>
            </a:r>
            <a:fld id="{4F6A4F58-21A5-0C40-A3D6-6BC2B9D6ABC8}" type="slidenum">
              <a:rPr lang="sv-SE" sz="1200" b="1" baseline="0" smtClean="0">
                <a:solidFill>
                  <a:srgbClr val="262626"/>
                </a:solidFill>
                <a:latin typeface="+mj-lt"/>
                <a:cs typeface="Arial" panose="020B0604020202020204" pitchFamily="34" charset="0"/>
              </a:rPr>
              <a:pPr algn="r"/>
              <a:t>‹#›</a:t>
            </a:fld>
            <a:endParaRPr lang="sv-SE" sz="1200" b="1" dirty="0">
              <a:solidFill>
                <a:srgbClr val="262626"/>
              </a:solidFill>
              <a:latin typeface="+mj-lt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36000"/>
            <a:ext cx="9144000" cy="0"/>
          </a:xfrm>
          <a:prstGeom prst="line">
            <a:avLst/>
          </a:prstGeom>
          <a:ln w="8572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85628" y="6351746"/>
            <a:ext cx="809350" cy="499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195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6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r" defTabSz="914400" rtl="0" eaLnBrk="1" latinLnBrk="0" hangingPunct="1">
        <a:spcBef>
          <a:spcPct val="0"/>
        </a:spcBef>
        <a:buNone/>
        <a:defRPr lang="en-US" sz="4400" b="1" kern="1200" spc="-300" dirty="0" smtClean="0">
          <a:solidFill>
            <a:srgbClr val="CCC7A8"/>
          </a:solidFill>
          <a:latin typeface="+mj-lt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D4633-28C2-4E72-8ACE-944F315291B5}" type="datetimeFigureOut">
              <a:rPr lang="sv-SE" smtClean="0"/>
              <a:t>2021-11-14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5533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microsoft.com/office/2007/relationships/hdphoto" Target="../media/hdphoto3.wdp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microsoft.com/office/2007/relationships/hdphoto" Target="../media/hdphoto7.wdp"/><Relationship Id="rId7" Type="http://schemas.microsoft.com/office/2007/relationships/hdphoto" Target="../media/hdphoto9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microsoft.com/office/2007/relationships/hdphoto" Target="../media/hdphoto8.wdp"/><Relationship Id="rId4" Type="http://schemas.openxmlformats.org/officeDocument/2006/relationships/image" Target="../media/image18.jpeg"/><Relationship Id="rId9" Type="http://schemas.microsoft.com/office/2007/relationships/hdphoto" Target="../media/hdphoto10.wdp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4.wdp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8.wdp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9.wdp"/><Relationship Id="rId4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0.wdp"/><Relationship Id="rId7" Type="http://schemas.microsoft.com/office/2007/relationships/hdphoto" Target="../media/hdphoto22.wdp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microsoft.com/office/2007/relationships/hdphoto" Target="../media/hdphoto21.wdp"/><Relationship Id="rId4" Type="http://schemas.openxmlformats.org/officeDocument/2006/relationships/image" Target="../media/image47.jpe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3.wdp"/><Relationship Id="rId7" Type="http://schemas.microsoft.com/office/2007/relationships/hdphoto" Target="../media/hdphoto25.wdp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jpeg"/><Relationship Id="rId5" Type="http://schemas.microsoft.com/office/2007/relationships/hdphoto" Target="../media/hdphoto24.wdp"/><Relationship Id="rId4" Type="http://schemas.openxmlformats.org/officeDocument/2006/relationships/image" Target="../media/image50.jpe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6.wdp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5" Type="http://schemas.microsoft.com/office/2007/relationships/hdphoto" Target="../media/hdphoto27.wdp"/><Relationship Id="rId4" Type="http://schemas.openxmlformats.org/officeDocument/2006/relationships/image" Target="../media/image53.jpe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8.wdp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9.wdp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30.wdp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31.wdp"/><Relationship Id="rId4" Type="http://schemas.openxmlformats.org/officeDocument/2006/relationships/image" Target="../media/image59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32.wdp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33.wdp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microsoft.com/office/2007/relationships/hdphoto" Target="../media/hdphoto34.wdp"/><Relationship Id="rId4" Type="http://schemas.openxmlformats.org/officeDocument/2006/relationships/image" Target="../media/image63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microsoft.com/office/2007/relationships/hdphoto" Target="../media/hdphoto37.wdp"/><Relationship Id="rId3" Type="http://schemas.microsoft.com/office/2007/relationships/hdphoto" Target="../media/hdphoto35.wdp"/><Relationship Id="rId7" Type="http://schemas.microsoft.com/office/2007/relationships/hdphoto" Target="../media/hdphoto36.wdp"/><Relationship Id="rId12" Type="http://schemas.openxmlformats.org/officeDocument/2006/relationships/image" Target="../media/image72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11" Type="http://schemas.openxmlformats.org/officeDocument/2006/relationships/image" Target="../media/image71.png"/><Relationship Id="rId5" Type="http://schemas.openxmlformats.org/officeDocument/2006/relationships/image" Target="../media/image66.png"/><Relationship Id="rId10" Type="http://schemas.openxmlformats.org/officeDocument/2006/relationships/image" Target="../media/image70.png"/><Relationship Id="rId4" Type="http://schemas.openxmlformats.org/officeDocument/2006/relationships/image" Target="../media/image65.png"/><Relationship Id="rId9" Type="http://schemas.openxmlformats.org/officeDocument/2006/relationships/image" Target="../media/image69.png"/><Relationship Id="rId14" Type="http://schemas.openxmlformats.org/officeDocument/2006/relationships/image" Target="../media/image73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38.wdp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39.wdp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40.wdp"/><Relationship Id="rId4" Type="http://schemas.openxmlformats.org/officeDocument/2006/relationships/image" Target="../media/image86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41.wdp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812.07831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link.springer.com/article/10.1140%2Fepjc%2Fs10052-019-6904-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microsoft.com/office/2007/relationships/hdphoto" Target="../media/hdphoto2.wdp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42.wdp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microsoft.com/office/2007/relationships/hdphoto" Target="../media/hdphoto4.wdp"/><Relationship Id="rId4" Type="http://schemas.openxmlformats.org/officeDocument/2006/relationships/image" Target="../media/image12.jpeg"/><Relationship Id="rId9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5B24929-E3B4-E547-926E-70861E7E43B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309607" y="591317"/>
            <a:ext cx="8568896" cy="47446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648389-1CDB-A640-9010-4C28753C69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497" y="987079"/>
            <a:ext cx="8824510" cy="1470025"/>
          </a:xfrm>
        </p:spPr>
        <p:txBody>
          <a:bodyPr>
            <a:noAutofit/>
          </a:bodyPr>
          <a:lstStyle/>
          <a:p>
            <a:pPr algn="l">
              <a:lnSpc>
                <a:spcPts val="4080"/>
              </a:lnSpc>
              <a:spcBef>
                <a:spcPts val="50"/>
              </a:spcBef>
              <a:spcAft>
                <a:spcPts val="50"/>
              </a:spcAft>
            </a:pPr>
            <a:r>
              <a:rPr lang="en-US" sz="5400" dirty="0">
                <a:solidFill>
                  <a:schemeClr val="bg2">
                    <a:lumMod val="10000"/>
                  </a:schemeClr>
                </a:solidFill>
              </a:rPr>
              <a:t>    SUSY </a:t>
            </a:r>
            <a:r>
              <a:rPr lang="en-US" sz="5400" dirty="0">
                <a:solidFill>
                  <a:schemeClr val="bg2">
                    <a:lumMod val="50000"/>
                  </a:schemeClr>
                </a:solidFill>
              </a:rPr>
              <a:t>in</a:t>
            </a:r>
            <a:r>
              <a:rPr lang="en-US" sz="5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br>
              <a:rPr lang="en-US" sz="5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5400" dirty="0">
                <a:solidFill>
                  <a:schemeClr val="bg2">
                    <a:lumMod val="10000"/>
                  </a:schemeClr>
                </a:solidFill>
              </a:rPr>
              <a:t>	      Electroweak </a:t>
            </a:r>
            <a:r>
              <a:rPr lang="en-US" sz="5400" dirty="0">
                <a:solidFill>
                  <a:schemeClr val="bg2">
                    <a:lumMod val="50000"/>
                  </a:schemeClr>
                </a:solidFill>
              </a:rPr>
              <a:t>&amp;</a:t>
            </a:r>
            <a:r>
              <a:rPr lang="en-US" sz="5400" dirty="0">
                <a:solidFill>
                  <a:schemeClr val="bg2">
                    <a:lumMod val="10000"/>
                  </a:schemeClr>
                </a:solidFill>
              </a:rPr>
              <a:t> Higgs Sector</a:t>
            </a:r>
            <a:endParaRPr lang="en-US" sz="5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3A74F43-EB5D-4444-BD86-6E95852388E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3895" y="3747916"/>
            <a:ext cx="1296210" cy="1099594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542DE0AC-2E99-544C-9273-EBB37A378D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6942" y="5315455"/>
            <a:ext cx="7197374" cy="1902455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ATLAS/CMS Run 3 SUSY Workshop:</a:t>
            </a:r>
          </a:p>
          <a:p>
            <a:pPr algn="l"/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New Directions for SUSY Searches with LHC Run 3 Data</a:t>
            </a:r>
          </a:p>
          <a:p>
            <a:pPr algn="l"/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Monday Nov 15, 2021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6480BC-85CA-EB4A-9B31-BEF32178103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8700" r="1662"/>
          <a:stretch/>
        </p:blipFill>
        <p:spPr>
          <a:xfrm>
            <a:off x="5437870" y="4064082"/>
            <a:ext cx="2641482" cy="78342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FE2BF91-D689-D74B-B920-7AB329EA1B4A}"/>
              </a:ext>
            </a:extLst>
          </p:cNvPr>
          <p:cNvSpPr/>
          <p:nvPr/>
        </p:nvSpPr>
        <p:spPr>
          <a:xfrm>
            <a:off x="5264215" y="3655764"/>
            <a:ext cx="305303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spc="-100" dirty="0" err="1">
                <a:solidFill>
                  <a:srgbClr val="093B68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Nausheen</a:t>
            </a:r>
            <a:r>
              <a:rPr lang="en-US" sz="3200" b="1" spc="-100" dirty="0">
                <a:solidFill>
                  <a:srgbClr val="093B68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 R. Shah </a:t>
            </a:r>
            <a:endParaRPr lang="sv-SE" sz="2800" spc="-1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73453B-1BB3-C84A-BAE4-9742172AF37C}"/>
              </a:ext>
            </a:extLst>
          </p:cNvPr>
          <p:cNvSpPr txBox="1"/>
          <p:nvPr/>
        </p:nvSpPr>
        <p:spPr>
          <a:xfrm>
            <a:off x="6026768" y="221985"/>
            <a:ext cx="2855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“Particle Fever” – The movie</a:t>
            </a:r>
          </a:p>
        </p:txBody>
      </p:sp>
    </p:spTree>
    <p:extLst>
      <p:ext uri="{BB962C8B-B14F-4D97-AF65-F5344CB8AC3E}">
        <p14:creationId xmlns:p14="http://schemas.microsoft.com/office/powerpoint/2010/main" val="266178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A1B851A-05BA-DC4C-B9E1-F6EB32CC4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657" y="486019"/>
            <a:ext cx="5372589" cy="101257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91474B4-DAA2-1147-9AFC-B6493CBE2F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657" y="1739787"/>
            <a:ext cx="2840405" cy="109768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1DAD934-8386-1C4C-AAE9-841304FD45D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23207" y="-39455"/>
            <a:ext cx="2667000" cy="202294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EDCDA3D-6440-4E4C-B3F4-37883FEC168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58490" t="56625" r="17774" b="23769"/>
          <a:stretch/>
        </p:blipFill>
        <p:spPr>
          <a:xfrm>
            <a:off x="7883132" y="1101969"/>
            <a:ext cx="633047" cy="3966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22F3A8-95EA-7048-9334-4901E77F0849}"/>
              </a:ext>
            </a:extLst>
          </p:cNvPr>
          <p:cNvSpPr txBox="1"/>
          <p:nvPr/>
        </p:nvSpPr>
        <p:spPr>
          <a:xfrm>
            <a:off x="3493476" y="1977322"/>
            <a:ext cx="3701334" cy="64633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Only know location of minimum (</a:t>
            </a:r>
            <a:r>
              <a:rPr lang="en-US" dirty="0" err="1">
                <a:solidFill>
                  <a:schemeClr val="bg2"/>
                </a:solidFill>
              </a:rPr>
              <a:t>vev</a:t>
            </a:r>
            <a:r>
              <a:rPr lang="en-US" dirty="0">
                <a:solidFill>
                  <a:schemeClr val="bg2"/>
                </a:solidFill>
              </a:rPr>
              <a:t>)</a:t>
            </a:r>
          </a:p>
          <a:p>
            <a:r>
              <a:rPr lang="en-US" dirty="0">
                <a:solidFill>
                  <a:schemeClr val="bg2"/>
                </a:solidFill>
              </a:rPr>
              <a:t>Only know local curvature (mass)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7A55073-3348-5149-AA28-B05D7CA9E4B1}"/>
                  </a:ext>
                </a:extLst>
              </p:cNvPr>
              <p:cNvSpPr txBox="1"/>
              <p:nvPr/>
            </p:nvSpPr>
            <p:spPr>
              <a:xfrm>
                <a:off x="289657" y="3228690"/>
                <a:ext cx="3961149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𝐻𝑖𝑔𝑔𝑠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𝑀𝐴𝑆𝑆</m:t>
                      </m:r>
                      <m:r>
                        <a:rPr lang="en-US" sz="2800" b="0" i="1" baseline="3000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=−4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𝑚𝐻</m:t>
                      </m:r>
                      <m:r>
                        <a:rPr lang="en-US" sz="2800" b="0" i="1" baseline="3000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7A55073-3348-5149-AA28-B05D7CA9E4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657" y="3228690"/>
                <a:ext cx="3961149" cy="430887"/>
              </a:xfrm>
              <a:prstGeom prst="rect">
                <a:avLst/>
              </a:prstGeom>
              <a:blipFill>
                <a:blip r:embed="rId6"/>
                <a:stretch>
                  <a:fillRect l="-1923" t="-8824" r="-2244" b="-38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>
            <a:extLst>
              <a:ext uri="{FF2B5EF4-FFF2-40B4-BE49-F238E27FC236}">
                <a16:creationId xmlns:a16="http://schemas.microsoft.com/office/drawing/2014/main" id="{BA17F4F3-CBE4-2F4C-83EF-CB56385FFDF6}"/>
              </a:ext>
            </a:extLst>
          </p:cNvPr>
          <p:cNvGrpSpPr/>
          <p:nvPr/>
        </p:nvGrpSpPr>
        <p:grpSpPr>
          <a:xfrm>
            <a:off x="134741" y="2641261"/>
            <a:ext cx="8948128" cy="3666962"/>
            <a:chOff x="134741" y="2641261"/>
            <a:chExt cx="8948128" cy="366696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8BE41F3-6CF3-D645-8127-03E624C46BD5}"/>
                </a:ext>
              </a:extLst>
            </p:cNvPr>
            <p:cNvSpPr txBox="1"/>
            <p:nvPr/>
          </p:nvSpPr>
          <p:spPr>
            <a:xfrm>
              <a:off x="134741" y="4276898"/>
              <a:ext cx="8948128" cy="2031325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dirty="0">
                <a:solidFill>
                  <a:schemeClr val="bg2"/>
                </a:solidFill>
              </a:endParaRPr>
            </a:p>
            <a:p>
              <a:pPr algn="ctr"/>
              <a:r>
                <a:rPr lang="en-US" dirty="0">
                  <a:solidFill>
                    <a:schemeClr val="bg2"/>
                  </a:solidFill>
                </a:rPr>
                <a:t>NEGATIVE mass parameter (m</a:t>
              </a:r>
              <a:r>
                <a:rPr lang="en-US" baseline="-25000" dirty="0">
                  <a:solidFill>
                    <a:schemeClr val="bg2"/>
                  </a:solidFill>
                </a:rPr>
                <a:t>H</a:t>
              </a:r>
              <a:r>
                <a:rPr lang="en-US" baseline="30000" dirty="0">
                  <a:solidFill>
                    <a:schemeClr val="bg2"/>
                  </a:solidFill>
                </a:rPr>
                <a:t>2</a:t>
              </a:r>
              <a:r>
                <a:rPr lang="en-US" dirty="0">
                  <a:solidFill>
                    <a:schemeClr val="bg2"/>
                  </a:solidFill>
                </a:rPr>
                <a:t>). </a:t>
              </a:r>
            </a:p>
            <a:p>
              <a:pPr algn="ctr"/>
              <a:endParaRPr lang="en-US" dirty="0">
                <a:solidFill>
                  <a:schemeClr val="bg2"/>
                </a:solidFill>
              </a:endParaRPr>
            </a:p>
            <a:p>
              <a:pPr algn="ctr"/>
              <a:r>
                <a:rPr lang="en-US" dirty="0">
                  <a:solidFill>
                    <a:schemeClr val="bg2"/>
                  </a:solidFill>
                </a:rPr>
                <a:t>NO additional symmetry if Higgs massless.</a:t>
              </a:r>
            </a:p>
            <a:p>
              <a:endParaRPr lang="en-US" dirty="0">
                <a:solidFill>
                  <a:schemeClr val="bg2"/>
                </a:solidFill>
              </a:endParaRPr>
            </a:p>
            <a:p>
              <a:pPr algn="ctr"/>
              <a:r>
                <a:rPr lang="en-US" dirty="0">
                  <a:solidFill>
                    <a:schemeClr val="bg2"/>
                  </a:solidFill>
                </a:rPr>
                <a:t>NOTHING protects Higgs Mass: UNSTABLE under quantum corrections!!</a:t>
              </a:r>
            </a:p>
            <a:p>
              <a:pPr algn="ctr"/>
              <a:r>
                <a:rPr lang="en-US" dirty="0">
                  <a:solidFill>
                    <a:schemeClr val="bg2"/>
                  </a:solidFill>
                </a:rPr>
                <a:t> 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7476072-2BE1-1046-9598-DE2C18BC9B3A}"/>
                </a:ext>
              </a:extLst>
            </p:cNvPr>
            <p:cNvGrpSpPr/>
            <p:nvPr/>
          </p:nvGrpSpPr>
          <p:grpSpPr>
            <a:xfrm>
              <a:off x="6181136" y="2641261"/>
              <a:ext cx="2673207" cy="1597891"/>
              <a:chOff x="6166335" y="4220309"/>
              <a:chExt cx="2673207" cy="1597891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20A7223-F109-4845-905C-88BF1BCF5E73}"/>
                  </a:ext>
                </a:extLst>
              </p:cNvPr>
              <p:cNvSpPr txBox="1"/>
              <p:nvPr/>
            </p:nvSpPr>
            <p:spPr>
              <a:xfrm>
                <a:off x="7139354" y="4220309"/>
                <a:ext cx="2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</a:t>
                </a:r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D6CE76A2-9404-414F-B0FA-7F51DBE2AC37}"/>
                  </a:ext>
                </a:extLst>
              </p:cNvPr>
              <p:cNvGrpSpPr/>
              <p:nvPr/>
            </p:nvGrpSpPr>
            <p:grpSpPr>
              <a:xfrm>
                <a:off x="6166335" y="4513388"/>
                <a:ext cx="2673207" cy="1304812"/>
                <a:chOff x="6002213" y="4583726"/>
                <a:chExt cx="2673207" cy="1304812"/>
              </a:xfrm>
            </p:grpSpPr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9B23F594-2D74-8F44-8350-4AD55A6C92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78358" y="5479253"/>
                  <a:ext cx="2538104" cy="0"/>
                </a:xfrm>
                <a:prstGeom prst="line">
                  <a:avLst/>
                </a:prstGeom>
                <a:ln w="34925"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816841CB-C142-F644-9D8C-717771A75B77}"/>
                    </a:ext>
                  </a:extLst>
                </p:cNvPr>
                <p:cNvSpPr/>
                <p:nvPr/>
              </p:nvSpPr>
              <p:spPr>
                <a:xfrm>
                  <a:off x="6940062" y="4583726"/>
                  <a:ext cx="738551" cy="895528"/>
                </a:xfrm>
                <a:prstGeom prst="ellipse">
                  <a:avLst/>
                </a:prstGeom>
                <a:noFill/>
                <a:ln w="34925"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24D21A47-484E-2F43-A1D6-D35A86E5DD0C}"/>
                    </a:ext>
                  </a:extLst>
                </p:cNvPr>
                <p:cNvSpPr txBox="1"/>
                <p:nvPr/>
              </p:nvSpPr>
              <p:spPr>
                <a:xfrm>
                  <a:off x="6002213" y="5479253"/>
                  <a:ext cx="32893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H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B3B6EE8B-75E9-8D47-BC77-6A577EC64CAF}"/>
                    </a:ext>
                  </a:extLst>
                </p:cNvPr>
                <p:cNvSpPr txBox="1"/>
                <p:nvPr/>
              </p:nvSpPr>
              <p:spPr>
                <a:xfrm>
                  <a:off x="8346484" y="5519206"/>
                  <a:ext cx="32893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H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5C66874D-6E23-C64E-8F4E-AE48FA4002F6}"/>
                    </a:ext>
                  </a:extLst>
                </p:cNvPr>
                <p:cNvSpPr txBox="1"/>
                <p:nvPr/>
              </p:nvSpPr>
              <p:spPr>
                <a:xfrm>
                  <a:off x="7143957" y="5109921"/>
                  <a:ext cx="34657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err="1"/>
                    <a:t>y</a:t>
                  </a:r>
                  <a:r>
                    <a:rPr lang="en-US" i="1" baseline="-25000" dirty="0" err="1"/>
                    <a:t>s</a:t>
                  </a:r>
                  <a:endParaRPr lang="en-US" i="1" baseline="-25000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32103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Is it THE Higgs</a:t>
            </a:r>
            <a:r>
              <a:rPr lang="en-US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4" name="Rectangle 3"/>
          <p:cNvSpPr/>
          <p:nvPr/>
        </p:nvSpPr>
        <p:spPr>
          <a:xfrm>
            <a:off x="43841" y="912339"/>
            <a:ext cx="5397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pc="-70" dirty="0"/>
              <a:t>How do scalars interact with gauge bosons?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4800" y="1524000"/>
            <a:ext cx="4876800" cy="5680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43001"/>
          <a:stretch/>
        </p:blipFill>
        <p:spPr>
          <a:xfrm>
            <a:off x="6400801" y="1143172"/>
            <a:ext cx="2131532" cy="15998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35883" r="31182" b="84139"/>
          <a:stretch/>
        </p:blipFill>
        <p:spPr>
          <a:xfrm>
            <a:off x="6105464" y="2743200"/>
            <a:ext cx="2725064" cy="829554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076233" y="3581399"/>
            <a:ext cx="1394668" cy="1202024"/>
            <a:chOff x="4876800" y="3178607"/>
            <a:chExt cx="1793533" cy="154579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t="16949" r="61477" b="50429"/>
            <a:stretch/>
          </p:blipFill>
          <p:spPr>
            <a:xfrm>
              <a:off x="4876800" y="3470647"/>
              <a:ext cx="1772793" cy="948953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5029200" y="3178607"/>
              <a:ext cx="3000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92228" y="3190275"/>
              <a:ext cx="3000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25352" y="4355068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W/Z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062474" y="4355068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W/Z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145432" y="3633746"/>
            <a:ext cx="1783568" cy="1050002"/>
            <a:chOff x="6890390" y="3041539"/>
            <a:chExt cx="2293652" cy="1350293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50159" t="15542" b="49327"/>
            <a:stretch/>
          </p:blipFill>
          <p:spPr>
            <a:xfrm>
              <a:off x="6890390" y="3321454"/>
              <a:ext cx="2293652" cy="1021946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543801" y="3094854"/>
              <a:ext cx="300082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733752" y="3041539"/>
              <a:ext cx="325730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433169" y="4022500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W/Z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12725" y="4022501"/>
              <a:ext cx="607860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W/Z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100428" y="4886324"/>
            <a:ext cx="1748172" cy="1336268"/>
            <a:chOff x="6057665" y="4345525"/>
            <a:chExt cx="2248135" cy="1718431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27699" t="60025" r="23450" b="7446"/>
            <a:stretch/>
          </p:blipFill>
          <p:spPr>
            <a:xfrm>
              <a:off x="6057665" y="4712997"/>
              <a:ext cx="2248135" cy="946240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6159952" y="4345525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883455" y="4345525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316941" y="5694624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W/Z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48400" y="5658102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W/Z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3841" y="1676400"/>
            <a:ext cx="4736444" cy="4495800"/>
            <a:chOff x="43841" y="890016"/>
            <a:chExt cx="4736444" cy="4495800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t="-497" b="28268"/>
            <a:stretch/>
          </p:blipFill>
          <p:spPr>
            <a:xfrm>
              <a:off x="43841" y="890016"/>
              <a:ext cx="4736444" cy="2872091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436610" y="4185488"/>
              <a:ext cx="4135390" cy="120032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-100" dirty="0">
                  <a:solidFill>
                    <a:schemeClr val="tx2"/>
                  </a:solidFill>
                </a:rPr>
                <a:t>We have seen that the </a:t>
              </a:r>
              <a:br>
                <a:rPr lang="en-US" sz="2400" b="1" spc="-100" dirty="0">
                  <a:solidFill>
                    <a:schemeClr val="tx2"/>
                  </a:solidFill>
                </a:rPr>
              </a:br>
              <a:r>
                <a:rPr lang="en-US" sz="2400" b="1" spc="-100" dirty="0">
                  <a:solidFill>
                    <a:schemeClr val="tx2"/>
                  </a:solidFill>
                </a:rPr>
                <a:t>Higgs couples to W/Z, with approximately the right strength!!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57200" y="2362200"/>
              <a:ext cx="404878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spc="-70" dirty="0"/>
                <a:t>h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600200" y="1640318"/>
              <a:ext cx="389850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spc="-70" dirty="0"/>
                <a:t>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697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SM-Like Higgs</a:t>
            </a:r>
            <a:r>
              <a:rPr lang="en-US" dirty="0">
                <a:solidFill>
                  <a:schemeClr val="tx1"/>
                </a:solidFill>
              </a:rPr>
              <a:t>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38552" y="1276467"/>
            <a:ext cx="4376848" cy="46558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1410" y="762000"/>
            <a:ext cx="3525790" cy="11430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400" b="1" spc="-100" dirty="0">
                <a:solidFill>
                  <a:schemeClr val="accent2"/>
                </a:solidFill>
              </a:rPr>
              <a:t>Higgs generates masses </a:t>
            </a:r>
          </a:p>
          <a:p>
            <a:pPr algn="ctr"/>
            <a:r>
              <a:rPr lang="en-US" sz="2400" b="1" spc="-100" dirty="0">
                <a:solidFill>
                  <a:schemeClr val="accent2"/>
                </a:solidFill>
              </a:rPr>
              <a:t>    of the SM particles!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6545" y="2111941"/>
            <a:ext cx="2855520" cy="1402573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>
              <a:lnSpc>
                <a:spcPct val="85000"/>
              </a:lnSpc>
            </a:pPr>
            <a:r>
              <a:rPr lang="en-US" i="1" spc="-50" dirty="0"/>
              <a:t>P. Higgs:</a:t>
            </a:r>
          </a:p>
          <a:p>
            <a:pPr algn="ctr">
              <a:lnSpc>
                <a:spcPct val="85000"/>
              </a:lnSpc>
            </a:pPr>
            <a:endParaRPr lang="en-US" sz="800" i="1" spc="-50" dirty="0"/>
          </a:p>
          <a:p>
            <a:pPr algn="ctr">
              <a:lnSpc>
                <a:spcPct val="85000"/>
              </a:lnSpc>
            </a:pPr>
            <a:r>
              <a:rPr lang="en-US" i="1" spc="-50" dirty="0"/>
              <a:t>“My first paper was rejected because it was not relevant for phenomenology”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3770499"/>
            <a:ext cx="3581400" cy="2283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09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Still large uncertainties in couplings</a:t>
            </a:r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85800" y="762000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b="1" kern="1200" spc="-300" dirty="0" smtClean="0">
                <a:solidFill>
                  <a:srgbClr val="CCC7A8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but compatible with SM expectations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441" y="3008996"/>
            <a:ext cx="3118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/>
              <a:t>Observed Higgs </a:t>
            </a:r>
          </a:p>
          <a:p>
            <a:pPr algn="r"/>
            <a:r>
              <a:rPr lang="en-US" i="1" dirty="0"/>
              <a:t>Production x Branching Ratios</a:t>
            </a:r>
          </a:p>
          <a:p>
            <a:pPr algn="r"/>
            <a:r>
              <a:rPr lang="en-US" i="1" dirty="0"/>
              <a:t>as a ratio to SM expectation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F4B1D9-39CA-F942-B661-3ABB9917E1A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0563" y="1325562"/>
            <a:ext cx="4393258" cy="527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43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413164" y="2511678"/>
            <a:ext cx="8569036" cy="198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7200" b="1" spc="-320" dirty="0">
                <a:solidFill>
                  <a:srgbClr val="948A54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SUSY</a:t>
            </a:r>
          </a:p>
          <a:p>
            <a:pPr>
              <a:lnSpc>
                <a:spcPts val="4700"/>
              </a:lnSpc>
            </a:pPr>
            <a:r>
              <a:rPr lang="en-US" sz="7200" b="1" spc="-320" dirty="0">
                <a:solidFill>
                  <a:srgbClr val="948A54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          </a:t>
            </a:r>
            <a:r>
              <a:rPr lang="en-US" sz="7200" b="1" spc="-320" dirty="0">
                <a:solidFill>
                  <a:srgbClr val="C4BD97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and</a:t>
            </a:r>
          </a:p>
          <a:p>
            <a:pPr>
              <a:lnSpc>
                <a:spcPts val="4700"/>
              </a:lnSpc>
            </a:pPr>
            <a:r>
              <a:rPr lang="en-US" sz="7200" b="1" spc="-320" dirty="0">
                <a:solidFill>
                  <a:srgbClr val="15151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			the Higgs</a:t>
            </a:r>
            <a:r>
              <a:rPr lang="en-US" sz="7200" b="1" spc="-320" dirty="0">
                <a:solidFill>
                  <a:srgbClr val="948A54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36000"/>
            <a:ext cx="9144000" cy="0"/>
          </a:xfrm>
          <a:prstGeom prst="line">
            <a:avLst/>
          </a:prstGeom>
          <a:ln w="8572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639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C4BD97"/>
                </a:solidFill>
              </a:rPr>
              <a:t>SM Higgs</a:t>
            </a:r>
            <a:r>
              <a:rPr lang="en-US" dirty="0"/>
              <a:t> is a </a:t>
            </a:r>
            <a:r>
              <a:rPr lang="en-US" dirty="0">
                <a:solidFill>
                  <a:schemeClr val="tx1"/>
                </a:solidFill>
              </a:rPr>
              <a:t>Doublet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8147" y="1065663"/>
            <a:ext cx="4439074" cy="489364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chemeClr val="bg2"/>
                </a:solidFill>
              </a:rPr>
              <a:t>The Higgs </a:t>
            </a:r>
            <a:r>
              <a:rPr lang="en-US" sz="2400" i="1" dirty="0">
                <a:solidFill>
                  <a:schemeClr val="bg2"/>
                </a:solidFill>
              </a:rPr>
              <a:t>FIELD</a:t>
            </a:r>
            <a:r>
              <a:rPr lang="en-US" sz="2400" dirty="0">
                <a:solidFill>
                  <a:schemeClr val="bg2"/>
                </a:solidFill>
              </a:rPr>
              <a:t> is a two component weakly charged doublet. </a:t>
            </a:r>
          </a:p>
          <a:p>
            <a:pPr marL="285750" indent="-285750">
              <a:buFont typeface="Arial"/>
              <a:buChar char="•"/>
            </a:pPr>
            <a:endParaRPr lang="en-US" sz="2400" dirty="0">
              <a:solidFill>
                <a:schemeClr val="bg2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400" i="1" dirty="0">
                <a:solidFill>
                  <a:schemeClr val="bg2"/>
                </a:solidFill>
              </a:rPr>
              <a:t>h </a:t>
            </a:r>
            <a:r>
              <a:rPr lang="en-US" sz="2400" dirty="0">
                <a:solidFill>
                  <a:schemeClr val="bg2"/>
                </a:solidFill>
              </a:rPr>
              <a:t>is the neutral particle we think we have observed at the LHC: </a:t>
            </a:r>
            <a:r>
              <a:rPr lang="en-US" sz="2400" i="1" dirty="0"/>
              <a:t>h</a:t>
            </a:r>
            <a:r>
              <a:rPr lang="en-US" sz="2400" i="1" baseline="-25000" dirty="0"/>
              <a:t>125</a:t>
            </a:r>
          </a:p>
          <a:p>
            <a:pPr marL="285750" indent="-285750">
              <a:buFont typeface="Arial"/>
              <a:buChar char="•"/>
            </a:pPr>
            <a:endParaRPr lang="en-US" sz="2400" baseline="-25000" dirty="0">
              <a:solidFill>
                <a:schemeClr val="bg2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400" i="1" dirty="0">
                <a:solidFill>
                  <a:schemeClr val="bg2"/>
                </a:solidFill>
              </a:rPr>
              <a:t>v </a:t>
            </a:r>
            <a:r>
              <a:rPr lang="en-US" sz="2400" dirty="0">
                <a:solidFill>
                  <a:schemeClr val="bg2"/>
                </a:solidFill>
              </a:rPr>
              <a:t>is the SM </a:t>
            </a:r>
            <a:r>
              <a:rPr lang="en-US" sz="2400" dirty="0" err="1">
                <a:solidFill>
                  <a:schemeClr val="bg2"/>
                </a:solidFill>
              </a:rPr>
              <a:t>vev</a:t>
            </a:r>
            <a:r>
              <a:rPr lang="en-US" sz="2400" dirty="0">
                <a:solidFill>
                  <a:schemeClr val="bg2"/>
                </a:solidFill>
              </a:rPr>
              <a:t>: </a:t>
            </a:r>
            <a:r>
              <a:rPr lang="en-US" sz="2400" dirty="0">
                <a:solidFill>
                  <a:srgbClr val="000000"/>
                </a:solidFill>
              </a:rPr>
              <a:t>174 GeV</a:t>
            </a:r>
            <a:r>
              <a:rPr lang="en-US" sz="2400" dirty="0">
                <a:solidFill>
                  <a:schemeClr val="bg2"/>
                </a:solidFill>
              </a:rPr>
              <a:t>. </a:t>
            </a:r>
            <a:endParaRPr lang="en-US" sz="2400" i="1" dirty="0">
              <a:solidFill>
                <a:schemeClr val="bg2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sz="2400" i="1" baseline="-25000" dirty="0">
              <a:solidFill>
                <a:schemeClr val="bg2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400" i="1" dirty="0">
                <a:solidFill>
                  <a:schemeClr val="bg2"/>
                </a:solidFill>
              </a:rPr>
              <a:t>G</a:t>
            </a:r>
            <a:r>
              <a:rPr lang="en-US" sz="2400" i="1" baseline="30000" dirty="0">
                <a:solidFill>
                  <a:schemeClr val="bg2"/>
                </a:solidFill>
              </a:rPr>
              <a:t>+/-</a:t>
            </a:r>
            <a:r>
              <a:rPr lang="en-US" sz="2400" dirty="0">
                <a:solidFill>
                  <a:schemeClr val="bg2"/>
                </a:solidFill>
              </a:rPr>
              <a:t> and </a:t>
            </a:r>
            <a:r>
              <a:rPr lang="en-US" sz="2400" i="1" dirty="0">
                <a:solidFill>
                  <a:schemeClr val="bg2"/>
                </a:solidFill>
              </a:rPr>
              <a:t>G</a:t>
            </a:r>
            <a:r>
              <a:rPr lang="en-US" sz="2400" i="1" baseline="30000" dirty="0">
                <a:solidFill>
                  <a:schemeClr val="bg2"/>
                </a:solidFill>
              </a:rPr>
              <a:t>0</a:t>
            </a:r>
            <a:r>
              <a:rPr lang="en-US" sz="2400" dirty="0">
                <a:solidFill>
                  <a:schemeClr val="bg2"/>
                </a:solidFill>
              </a:rPr>
              <a:t> are “eaten” by the </a:t>
            </a:r>
            <a:r>
              <a:rPr lang="en-US" sz="2400" i="1" dirty="0">
                <a:solidFill>
                  <a:schemeClr val="bg2"/>
                </a:solidFill>
              </a:rPr>
              <a:t>W</a:t>
            </a:r>
            <a:r>
              <a:rPr lang="en-US" sz="2400" dirty="0">
                <a:solidFill>
                  <a:schemeClr val="bg2"/>
                </a:solidFill>
              </a:rPr>
              <a:t> and </a:t>
            </a:r>
            <a:r>
              <a:rPr lang="en-US" sz="2400" i="1" dirty="0">
                <a:solidFill>
                  <a:schemeClr val="bg2"/>
                </a:solidFill>
              </a:rPr>
              <a:t>Z</a:t>
            </a:r>
            <a:r>
              <a:rPr lang="en-US" sz="2400" dirty="0">
                <a:solidFill>
                  <a:schemeClr val="bg2"/>
                </a:solidFill>
              </a:rPr>
              <a:t> gauge bosons to give them mass.</a:t>
            </a:r>
            <a:endParaRPr lang="en-US" sz="2400" i="1" baseline="-25000" dirty="0">
              <a:solidFill>
                <a:schemeClr val="bg2"/>
              </a:solidFill>
            </a:endParaRPr>
          </a:p>
          <a:p>
            <a:endParaRPr lang="en-US" sz="2400" i="1" baseline="-25000" dirty="0">
              <a:solidFill>
                <a:schemeClr val="bg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18582" y="3429000"/>
            <a:ext cx="3707271" cy="2062103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endParaRPr lang="en-US" sz="3200" dirty="0"/>
          </a:p>
          <a:p>
            <a:pPr algn="ctr"/>
            <a:r>
              <a:rPr lang="en-US" sz="3200" dirty="0"/>
              <a:t>But SUSY has</a:t>
            </a:r>
            <a:br>
              <a:rPr lang="en-US" sz="3200" dirty="0"/>
            </a:br>
            <a:r>
              <a:rPr lang="en-US" sz="3200" dirty="0"/>
              <a:t>MORE!!</a:t>
            </a:r>
          </a:p>
          <a:p>
            <a:pPr algn="ctr"/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E9DFDB1-DD3F-B446-8F06-CC189A71B755}"/>
                  </a:ext>
                </a:extLst>
              </p:cNvPr>
              <p:cNvSpPr txBox="1"/>
              <p:nvPr/>
            </p:nvSpPr>
            <p:spPr>
              <a:xfrm>
                <a:off x="4800600" y="1753176"/>
                <a:ext cx="4236334" cy="1229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2800" b="0" i="1" baseline="-25000" smtClean="0">
                          <a:latin typeface="Cambria Math" panose="02040503050406030204" pitchFamily="18" charset="0"/>
                        </a:rPr>
                        <m:t>𝑆𝑀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p>
                              </m:sSup>
                            </m:num>
                            <m:den>
                              <m:f>
                                <m:f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</m:den>
                              </m:f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p>
                                <m:sSup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p>
                              </m:s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E9DFDB1-DD3F-B446-8F06-CC189A71B7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1753176"/>
                <a:ext cx="4236334" cy="1229054"/>
              </a:xfrm>
              <a:prstGeom prst="rect">
                <a:avLst/>
              </a:prstGeom>
              <a:blipFill>
                <a:blip r:embed="rId2"/>
                <a:stretch>
                  <a:fillRect l="-299" t="-1031" b="-61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371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58128" y="2511678"/>
            <a:ext cx="7743015" cy="198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7200" b="1" spc="-32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But we</a:t>
            </a:r>
            <a:r>
              <a:rPr lang="en-US" sz="7200" b="1" spc="-320" dirty="0">
                <a:solidFill>
                  <a:srgbClr val="948A54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ts val="4700"/>
              </a:lnSpc>
            </a:pPr>
            <a:r>
              <a:rPr lang="en-US" sz="7200" b="1" spc="-320" dirty="0">
                <a:solidFill>
                  <a:srgbClr val="948A54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          </a:t>
            </a:r>
            <a:r>
              <a:rPr lang="en-US" sz="7200" b="1" spc="-32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SEE</a:t>
            </a:r>
          </a:p>
          <a:p>
            <a:pPr>
              <a:lnSpc>
                <a:spcPts val="4700"/>
              </a:lnSpc>
            </a:pPr>
            <a:r>
              <a:rPr lang="en-US" sz="7200" b="1" spc="-320" dirty="0">
                <a:solidFill>
                  <a:srgbClr val="CCC7A8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  </a:t>
            </a:r>
            <a:r>
              <a:rPr lang="en-US" sz="7200" b="1" spc="-32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 SM-like Higgs</a:t>
            </a:r>
            <a:r>
              <a:rPr lang="en-US" sz="7200" b="1" spc="-32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!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36000"/>
            <a:ext cx="9144000" cy="0"/>
          </a:xfrm>
          <a:prstGeom prst="line">
            <a:avLst/>
          </a:prstGeom>
          <a:ln w="8572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45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 Higgs Doublet Model (2HDM)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Text Placeholder 3"/>
          <p:cNvSpPr txBox="1">
            <a:spLocks/>
          </p:cNvSpPr>
          <p:nvPr/>
        </p:nvSpPr>
        <p:spPr>
          <a:xfrm>
            <a:off x="5204225" y="4274828"/>
            <a:ext cx="3276600" cy="1974763"/>
          </a:xfrm>
          <a:prstGeom prst="rect">
            <a:avLst/>
          </a:prstGeom>
          <a:solidFill>
            <a:schemeClr val="accent6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5000"/>
              </a:lnSpc>
              <a:spcBef>
                <a:spcPts val="1200"/>
              </a:spcBef>
              <a:buNone/>
            </a:pPr>
            <a:r>
              <a:rPr lang="el-GR" sz="2400" spc="-70" dirty="0">
                <a:latin typeface="Arial"/>
                <a:cs typeface="Arial"/>
              </a:rPr>
              <a:t>5 </a:t>
            </a:r>
            <a:r>
              <a:rPr lang="en-US" sz="2400" spc="-70" dirty="0">
                <a:latin typeface="Arial"/>
                <a:cs typeface="Arial"/>
              </a:rPr>
              <a:t>Physical Higgs bosons:</a:t>
            </a:r>
            <a:endParaRPr lang="el-GR" sz="2400" spc="-70" dirty="0">
              <a:latin typeface="Arial"/>
              <a:cs typeface="Arial"/>
            </a:endParaRPr>
          </a:p>
          <a:p>
            <a:pPr marL="0" indent="0" algn="ctr">
              <a:lnSpc>
                <a:spcPct val="85000"/>
              </a:lnSpc>
              <a:spcBef>
                <a:spcPts val="1200"/>
              </a:spcBef>
              <a:buNone/>
            </a:pPr>
            <a:r>
              <a:rPr lang="en-US" sz="2400" spc="-70" dirty="0">
                <a:latin typeface="Arial"/>
                <a:cs typeface="Arial"/>
              </a:rPr>
              <a:t>CP-Even: </a:t>
            </a:r>
            <a:r>
              <a:rPr lang="en-US" sz="2400" b="1" spc="-70" dirty="0">
                <a:latin typeface="Arial"/>
                <a:cs typeface="Arial"/>
              </a:rPr>
              <a:t>h, H</a:t>
            </a:r>
            <a:endParaRPr lang="en-US" sz="2400" b="1" spc="-70" baseline="-25000" dirty="0">
              <a:latin typeface="Arial"/>
              <a:cs typeface="Arial"/>
            </a:endParaRPr>
          </a:p>
          <a:p>
            <a:pPr marL="0" indent="0" algn="ctr">
              <a:lnSpc>
                <a:spcPct val="85000"/>
              </a:lnSpc>
              <a:spcBef>
                <a:spcPts val="1200"/>
              </a:spcBef>
              <a:buNone/>
            </a:pPr>
            <a:r>
              <a:rPr lang="en-US" sz="2400" spc="-70" dirty="0">
                <a:latin typeface="Arial"/>
                <a:cs typeface="Arial"/>
              </a:rPr>
              <a:t>CP-Odd: </a:t>
            </a:r>
            <a:r>
              <a:rPr lang="en-US" sz="2400" b="1" spc="-70" dirty="0">
                <a:latin typeface="Arial"/>
                <a:cs typeface="Arial"/>
              </a:rPr>
              <a:t>A</a:t>
            </a:r>
            <a:br>
              <a:rPr lang="en-US" sz="2400" spc="-70" dirty="0">
                <a:latin typeface="Arial"/>
                <a:cs typeface="Arial"/>
              </a:rPr>
            </a:br>
            <a:r>
              <a:rPr lang="en-US" sz="2400" spc="-70" dirty="0">
                <a:latin typeface="Arial"/>
                <a:cs typeface="Arial"/>
              </a:rPr>
              <a:t>Charged Higgs: </a:t>
            </a:r>
            <a:r>
              <a:rPr lang="en-US" sz="2400" b="1" spc="-70" dirty="0">
                <a:latin typeface="Arial"/>
                <a:cs typeface="Arial"/>
              </a:rPr>
              <a:t>H</a:t>
            </a:r>
            <a:r>
              <a:rPr lang="en-US" sz="2400" b="1" spc="-70" baseline="30000" dirty="0">
                <a:latin typeface="Arial"/>
                <a:cs typeface="Arial"/>
              </a:rPr>
              <a:t>+,-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</a:extLst>
          </a:blip>
          <a:srcRect l="56493" t="14870"/>
          <a:stretch/>
        </p:blipFill>
        <p:spPr>
          <a:xfrm>
            <a:off x="6131305" y="838200"/>
            <a:ext cx="2784095" cy="26705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</a:extLst>
          </a:blip>
          <a:srcRect t="344" r="16230" b="80139"/>
          <a:stretch/>
        </p:blipFill>
        <p:spPr>
          <a:xfrm>
            <a:off x="1625237" y="940164"/>
            <a:ext cx="5217288" cy="59587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30063" y="1536042"/>
            <a:ext cx="4800600" cy="193899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spc="-100" dirty="0">
                <a:latin typeface="Arial"/>
                <a:cs typeface="Arial"/>
              </a:rPr>
              <a:t>In SUSY Need 2 Higgs doublets:  </a:t>
            </a:r>
          </a:p>
          <a:p>
            <a:pPr marL="1193800" indent="-565150">
              <a:tabLst>
                <a:tab pos="4627563" algn="l"/>
              </a:tabLst>
            </a:pPr>
            <a:r>
              <a:rPr lang="en-US" sz="2400" b="1" spc="-100" dirty="0">
                <a:latin typeface="Arial"/>
                <a:cs typeface="Arial"/>
              </a:rPr>
              <a:t>H</a:t>
            </a:r>
            <a:r>
              <a:rPr lang="en-US" sz="2400" b="1" spc="-100" baseline="-25000" dirty="0">
                <a:latin typeface="Arial"/>
                <a:cs typeface="Arial"/>
              </a:rPr>
              <a:t>u</a:t>
            </a:r>
            <a:r>
              <a:rPr lang="en-US" sz="2400" spc="-100" dirty="0">
                <a:latin typeface="Arial"/>
                <a:cs typeface="Arial"/>
              </a:rPr>
              <a:t> –	</a:t>
            </a:r>
            <a:r>
              <a:rPr lang="en-US" sz="2400" spc="-150" dirty="0">
                <a:latin typeface="Arial"/>
                <a:cs typeface="Arial"/>
              </a:rPr>
              <a:t>Couples only to up-type quarks</a:t>
            </a:r>
          </a:p>
          <a:p>
            <a:pPr marL="1193800" indent="-565150">
              <a:tabLst>
                <a:tab pos="4627563" algn="l"/>
              </a:tabLst>
            </a:pPr>
            <a:r>
              <a:rPr lang="en-US" sz="2400" b="1" spc="-100" dirty="0" err="1">
                <a:latin typeface="Arial"/>
                <a:cs typeface="Arial"/>
              </a:rPr>
              <a:t>H</a:t>
            </a:r>
            <a:r>
              <a:rPr lang="en-US" sz="2400" b="1" spc="-100" baseline="-25000" dirty="0" err="1">
                <a:latin typeface="Arial"/>
                <a:cs typeface="Arial"/>
              </a:rPr>
              <a:t>d</a:t>
            </a:r>
            <a:r>
              <a:rPr lang="en-US" sz="2400" spc="-100" dirty="0">
                <a:latin typeface="Arial"/>
                <a:cs typeface="Arial"/>
              </a:rPr>
              <a:t> –	</a:t>
            </a:r>
            <a:r>
              <a:rPr lang="en-US" sz="2400" spc="-150" dirty="0">
                <a:latin typeface="Arial"/>
                <a:cs typeface="Arial"/>
              </a:rPr>
              <a:t>Couples only to down-type quarks and leptons.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C5CB32A6-73FA-9E43-838A-793CD31AEAD2}"/>
              </a:ext>
            </a:extLst>
          </p:cNvPr>
          <p:cNvSpPr txBox="1">
            <a:spLocks/>
          </p:cNvSpPr>
          <p:nvPr/>
        </p:nvSpPr>
        <p:spPr>
          <a:xfrm>
            <a:off x="1482355" y="4172876"/>
            <a:ext cx="2496016" cy="1033444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spc="-100" dirty="0">
                <a:latin typeface="Arial"/>
                <a:cs typeface="Arial"/>
              </a:rPr>
              <a:t>m</a:t>
            </a:r>
            <a:r>
              <a:rPr lang="en-US" sz="2400" b="1" spc="-100" baseline="-25000" dirty="0">
                <a:latin typeface="Arial"/>
                <a:cs typeface="Arial"/>
              </a:rPr>
              <a:t>A</a:t>
            </a:r>
            <a:r>
              <a:rPr lang="en-US" sz="2400" b="1" spc="-100" dirty="0">
                <a:latin typeface="Arial"/>
                <a:cs typeface="Arial"/>
              </a:rPr>
              <a:t> ~ </a:t>
            </a:r>
            <a:r>
              <a:rPr lang="en-US" sz="2400" b="1" spc="-100" dirty="0" err="1">
                <a:latin typeface="Arial"/>
                <a:cs typeface="Arial"/>
              </a:rPr>
              <a:t>m</a:t>
            </a:r>
            <a:r>
              <a:rPr lang="en-US" sz="2400" b="1" spc="-100" baseline="-25000" dirty="0" err="1">
                <a:latin typeface="Arial"/>
                <a:cs typeface="Arial"/>
              </a:rPr>
              <a:t>H</a:t>
            </a:r>
            <a:endParaRPr lang="en-US" sz="2400" b="1" spc="-100" baseline="-25000" dirty="0">
              <a:latin typeface="Arial"/>
              <a:cs typeface="Arial"/>
            </a:endParaRPr>
          </a:p>
          <a:p>
            <a:pPr algn="ctr"/>
            <a:r>
              <a:rPr lang="en-US" sz="2400" b="1" spc="-100" dirty="0">
                <a:latin typeface="Arial"/>
                <a:cs typeface="Arial"/>
              </a:rPr>
              <a:t>tan </a:t>
            </a:r>
            <a:r>
              <a:rPr lang="el-GR" sz="2400" b="1" spc="-100" dirty="0">
                <a:latin typeface="Arial"/>
                <a:cs typeface="Arial"/>
              </a:rPr>
              <a:t>β</a:t>
            </a:r>
            <a:r>
              <a:rPr lang="en-US" sz="2400" b="1" spc="-100" dirty="0">
                <a:latin typeface="Arial"/>
                <a:cs typeface="Arial"/>
              </a:rPr>
              <a:t> = v</a:t>
            </a:r>
            <a:r>
              <a:rPr lang="en-US" sz="2400" b="1" spc="-100" baseline="-25000" dirty="0">
                <a:latin typeface="Arial"/>
                <a:cs typeface="Arial"/>
              </a:rPr>
              <a:t>u </a:t>
            </a:r>
            <a:r>
              <a:rPr lang="en-US" sz="2400" b="1" spc="-100" dirty="0">
                <a:latin typeface="Arial"/>
                <a:cs typeface="Arial"/>
              </a:rPr>
              <a:t>/</a:t>
            </a:r>
            <a:r>
              <a:rPr lang="en-US" sz="2400" b="1" spc="-100" dirty="0" err="1">
                <a:latin typeface="Arial"/>
                <a:cs typeface="Arial"/>
              </a:rPr>
              <a:t>v</a:t>
            </a:r>
            <a:r>
              <a:rPr lang="en-US" sz="2400" b="1" spc="-100" baseline="-25000" dirty="0" err="1">
                <a:latin typeface="Arial"/>
                <a:cs typeface="Arial"/>
              </a:rPr>
              <a:t>d</a:t>
            </a:r>
            <a:endParaRPr lang="en-US" sz="2400" b="1" spc="-100" baseline="-25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27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830744"/>
            <a:ext cx="91440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5453" y="130235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/>
              <a:t>SM-Like Higgs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52507" y="974510"/>
            <a:ext cx="4528323" cy="62360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54683" y="1295960"/>
            <a:ext cx="5011462" cy="658368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91BD0562-41BD-A647-B40C-14DC38EB5672}"/>
              </a:ext>
            </a:extLst>
          </p:cNvPr>
          <p:cNvGrpSpPr/>
          <p:nvPr/>
        </p:nvGrpSpPr>
        <p:grpSpPr>
          <a:xfrm>
            <a:off x="3430299" y="288840"/>
            <a:ext cx="5408901" cy="5586576"/>
            <a:chOff x="3430299" y="433224"/>
            <a:chExt cx="5408901" cy="5586576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930D1CB-D3E8-C846-AE34-B4507244BD18}"/>
                </a:ext>
              </a:extLst>
            </p:cNvPr>
            <p:cNvGrpSpPr/>
            <p:nvPr/>
          </p:nvGrpSpPr>
          <p:grpSpPr>
            <a:xfrm>
              <a:off x="5486400" y="2667000"/>
              <a:ext cx="3352800" cy="3352800"/>
              <a:chOff x="5486400" y="2667000"/>
              <a:chExt cx="3352800" cy="335280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5486400" y="2667000"/>
                <a:ext cx="3352800" cy="3352800"/>
              </a:xfrm>
              <a:prstGeom prst="rect">
                <a:avLst/>
              </a:prstGeom>
              <a:solidFill>
                <a:srgbClr val="DDD9C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5791200" y="2785408"/>
                <a:ext cx="2743200" cy="18140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70000"/>
                  </a:lnSpc>
                  <a:spcBef>
                    <a:spcPts val="1800"/>
                  </a:spcBef>
                </a:pPr>
                <a:r>
                  <a:rPr lang="en-US" sz="2000" b="1" i="1" dirty="0"/>
                  <a:t>&lt;</a:t>
                </a:r>
                <a:r>
                  <a:rPr lang="en-US" sz="2000" b="1" i="1" dirty="0" err="1"/>
                  <a:t>H</a:t>
                </a:r>
                <a:r>
                  <a:rPr lang="en-US" sz="2000" b="1" i="1" baseline="-25000" dirty="0" err="1"/>
                  <a:t>d</a:t>
                </a:r>
                <a:r>
                  <a:rPr lang="en-US" sz="2000" b="1" i="1" baseline="-25000" dirty="0"/>
                  <a:t> </a:t>
                </a:r>
                <a:r>
                  <a:rPr lang="en-US" sz="2000" b="1" i="1" dirty="0"/>
                  <a:t>&gt; = v </a:t>
                </a:r>
                <a:r>
                  <a:rPr lang="en-US" sz="2000" b="1" i="1" dirty="0" err="1"/>
                  <a:t>cos</a:t>
                </a:r>
                <a:r>
                  <a:rPr lang="en-US" sz="2000" b="1" i="1" dirty="0"/>
                  <a:t> </a:t>
                </a:r>
                <a:r>
                  <a:rPr lang="el-GR" sz="2000" b="1" dirty="0"/>
                  <a:t>β</a:t>
                </a:r>
              </a:p>
              <a:p>
                <a:pPr algn="ctr">
                  <a:lnSpc>
                    <a:spcPct val="70000"/>
                  </a:lnSpc>
                  <a:spcBef>
                    <a:spcPts val="1800"/>
                  </a:spcBef>
                </a:pPr>
                <a:r>
                  <a:rPr lang="el-GR" sz="2000" b="1" i="1" dirty="0"/>
                  <a:t>&lt;Η</a:t>
                </a:r>
                <a:r>
                  <a:rPr lang="en-US" sz="2000" b="1" i="1" baseline="-25000" dirty="0"/>
                  <a:t>u </a:t>
                </a:r>
                <a:r>
                  <a:rPr lang="el-GR" sz="2000" b="1" i="1" dirty="0"/>
                  <a:t>&gt;</a:t>
                </a:r>
                <a:r>
                  <a:rPr lang="en-US" sz="2000" b="1" i="1" dirty="0"/>
                  <a:t> </a:t>
                </a:r>
                <a:r>
                  <a:rPr lang="el-GR" sz="2000" b="1" i="1" dirty="0"/>
                  <a:t>=</a:t>
                </a:r>
                <a:r>
                  <a:rPr lang="en-US" sz="2000" b="1" i="1" dirty="0"/>
                  <a:t> v sin </a:t>
                </a:r>
                <a:r>
                  <a:rPr lang="el-GR" sz="2000" b="1" dirty="0"/>
                  <a:t>β</a:t>
                </a:r>
                <a:endParaRPr lang="en-US" sz="2000" b="1" dirty="0"/>
              </a:p>
              <a:p>
                <a:pPr algn="ctr">
                  <a:lnSpc>
                    <a:spcPct val="80000"/>
                  </a:lnSpc>
                  <a:spcBef>
                    <a:spcPts val="1800"/>
                  </a:spcBef>
                </a:pPr>
                <a:r>
                  <a:rPr lang="en-US" sz="2400" b="1" i="1" dirty="0">
                    <a:solidFill>
                      <a:schemeClr val="tx2"/>
                    </a:solidFill>
                  </a:rPr>
                  <a:t>⇒  &lt;H</a:t>
                </a:r>
                <a:r>
                  <a:rPr lang="en-US" sz="2400" b="1" i="1" baseline="-25000" dirty="0">
                    <a:solidFill>
                      <a:schemeClr val="tx2"/>
                    </a:solidFill>
                  </a:rPr>
                  <a:t>SM</a:t>
                </a:r>
                <a:r>
                  <a:rPr lang="en-US" sz="2400" b="1" i="1" dirty="0">
                    <a:solidFill>
                      <a:schemeClr val="tx2"/>
                    </a:solidFill>
                  </a:rPr>
                  <a:t>&gt; = </a:t>
                </a:r>
                <a:r>
                  <a:rPr lang="en-US" sz="2400" b="1" dirty="0">
                    <a:solidFill>
                      <a:schemeClr val="tx2"/>
                    </a:solidFill>
                  </a:rPr>
                  <a:t>v</a:t>
                </a:r>
              </a:p>
              <a:p>
                <a:pPr algn="ctr">
                  <a:lnSpc>
                    <a:spcPct val="80000"/>
                  </a:lnSpc>
                  <a:spcBef>
                    <a:spcPts val="1800"/>
                  </a:spcBef>
                </a:pPr>
                <a:r>
                  <a:rPr lang="en-US" sz="2400" b="1" i="1" dirty="0">
                    <a:solidFill>
                      <a:schemeClr val="tx2"/>
                    </a:solidFill>
                  </a:rPr>
                  <a:t>      &lt;H</a:t>
                </a:r>
                <a:r>
                  <a:rPr lang="en-US" sz="2400" b="1" i="1" baseline="-25000" dirty="0">
                    <a:solidFill>
                      <a:schemeClr val="tx2"/>
                    </a:solidFill>
                  </a:rPr>
                  <a:t>NSM</a:t>
                </a:r>
                <a:r>
                  <a:rPr lang="en-US" sz="2400" b="1" i="1" dirty="0">
                    <a:solidFill>
                      <a:schemeClr val="tx2"/>
                    </a:solidFill>
                  </a:rPr>
                  <a:t>&gt; = </a:t>
                </a:r>
                <a:r>
                  <a:rPr lang="en-US" sz="2400" b="1" dirty="0">
                    <a:solidFill>
                      <a:srgbClr val="1F497D"/>
                    </a:solidFill>
                  </a:rPr>
                  <a:t>0</a:t>
                </a:r>
                <a:endParaRPr lang="en-US" sz="2400" dirty="0">
                  <a:solidFill>
                    <a:srgbClr val="1F497D"/>
                  </a:solidFill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3430299" y="433224"/>
              <a:ext cx="4701938" cy="1333380"/>
              <a:chOff x="3430299" y="433224"/>
              <a:chExt cx="4701938" cy="1333380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3670692" y="433224"/>
                <a:ext cx="95968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i="1" dirty="0"/>
                  <a:t>v sin</a:t>
                </a:r>
                <a:r>
                  <a:rPr lang="en-US" sz="2000" b="1" i="1" baseline="30000" dirty="0"/>
                  <a:t>2</a:t>
                </a:r>
                <a:r>
                  <a:rPr lang="en-US" sz="2000" b="1" dirty="0"/>
                  <a:t> </a:t>
                </a:r>
                <a:r>
                  <a:rPr lang="el-GR" sz="2000" b="1" dirty="0"/>
                  <a:t>β </a:t>
                </a:r>
                <a:endParaRPr lang="en-US" sz="2000" b="1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123352" y="1227461"/>
                <a:ext cx="100888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i="1" dirty="0"/>
                  <a:t>v cos</a:t>
                </a:r>
                <a:r>
                  <a:rPr lang="en-US" sz="2000" b="1" i="1" baseline="30000" dirty="0"/>
                  <a:t>2</a:t>
                </a:r>
                <a:r>
                  <a:rPr lang="en-US" sz="2000" b="1" dirty="0"/>
                  <a:t> </a:t>
                </a:r>
                <a:r>
                  <a:rPr lang="el-GR" sz="2000" b="1" dirty="0"/>
                  <a:t>β </a:t>
                </a:r>
                <a:endParaRPr lang="en-US" sz="2000" b="1" dirty="0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3430299" y="1143000"/>
                <a:ext cx="1459954" cy="62360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51000"/>
                      <a:satMod val="130000"/>
                      <a:alpha val="0"/>
                    </a:schemeClr>
                  </a:gs>
                  <a:gs pos="80000">
                    <a:schemeClr val="accent1">
                      <a:shade val="93000"/>
                      <a:satMod val="130000"/>
                      <a:alpha val="0"/>
                    </a:schemeClr>
                  </a:gs>
                  <a:gs pos="100000">
                    <a:schemeClr val="accent1">
                      <a:shade val="94000"/>
                      <a:satMod val="135000"/>
                      <a:alpha val="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5246338" y="1143000"/>
                <a:ext cx="1434492" cy="62360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51000"/>
                      <a:satMod val="130000"/>
                      <a:alpha val="0"/>
                    </a:schemeClr>
                  </a:gs>
                  <a:gs pos="80000">
                    <a:schemeClr val="accent1">
                      <a:shade val="93000"/>
                      <a:satMod val="130000"/>
                      <a:alpha val="0"/>
                    </a:schemeClr>
                  </a:gs>
                  <a:gs pos="100000">
                    <a:schemeClr val="accent1">
                      <a:shade val="94000"/>
                      <a:satMod val="135000"/>
                      <a:alpha val="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" name="Straight Arrow Connector 21"/>
              <p:cNvCxnSpPr/>
              <p:nvPr/>
            </p:nvCxnSpPr>
            <p:spPr>
              <a:xfrm>
                <a:off x="4150532" y="797724"/>
                <a:ext cx="9744" cy="30966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>
                <a:stCxn id="18" idx="1"/>
              </p:cNvCxnSpPr>
              <p:nvPr/>
            </p:nvCxnSpPr>
            <p:spPr>
              <a:xfrm flipH="1">
                <a:off x="6769376" y="1427516"/>
                <a:ext cx="353976" cy="1282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TextBox 31"/>
          <p:cNvSpPr txBox="1"/>
          <p:nvPr/>
        </p:nvSpPr>
        <p:spPr>
          <a:xfrm>
            <a:off x="9412386" y="324386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96C5585-81AF-014F-B6BE-12CA9AA5B2CF}"/>
              </a:ext>
            </a:extLst>
          </p:cNvPr>
          <p:cNvGrpSpPr/>
          <p:nvPr/>
        </p:nvGrpSpPr>
        <p:grpSpPr>
          <a:xfrm>
            <a:off x="0" y="376519"/>
            <a:ext cx="5105400" cy="3509208"/>
            <a:chOff x="0" y="544966"/>
            <a:chExt cx="5105400" cy="3509208"/>
          </a:xfrm>
        </p:grpSpPr>
        <p:sp>
          <p:nvSpPr>
            <p:cNvPr id="7" name="TextBox 6"/>
            <p:cNvSpPr txBox="1"/>
            <p:nvPr/>
          </p:nvSpPr>
          <p:spPr>
            <a:xfrm>
              <a:off x="0" y="2682575"/>
              <a:ext cx="5105400" cy="914400"/>
            </a:xfrm>
            <a:prstGeom prst="rect">
              <a:avLst/>
            </a:prstGeom>
            <a:solidFill>
              <a:srgbClr val="DDD9C3"/>
            </a:solidFill>
          </p:spPr>
          <p:txBody>
            <a:bodyPr wrap="square" rtlCol="0" anchor="ctr" anchorCtr="0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sz="2400" b="1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SM: Only 1 Higgs which then acquires a </a:t>
              </a:r>
              <a:r>
                <a:rPr lang="en-US" sz="2400" b="1" spc="-15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vev</a:t>
              </a:r>
              <a:r>
                <a:rPr lang="en-US" sz="2400" b="1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 and leads to EWSB.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3654064"/>
              <a:ext cx="3657600" cy="400110"/>
            </a:xfrm>
            <a:prstGeom prst="rect">
              <a:avLst/>
            </a:prstGeom>
            <a:solidFill>
              <a:srgbClr val="262626"/>
            </a:solidFill>
          </p:spPr>
          <p:txBody>
            <a:bodyPr wrap="square" anchor="ctr" anchorCtr="0">
              <a:spAutoFit/>
            </a:bodyPr>
            <a:lstStyle/>
            <a:p>
              <a:pPr algn="r"/>
              <a:r>
                <a:rPr lang="sk-SK" sz="2000" b="1" spc="-50" dirty="0">
                  <a:solidFill>
                    <a:srgbClr val="E2DFD0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This is what we want!</a:t>
              </a: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282530E-8B96-6C41-B39D-F12A9B0428D8}"/>
                </a:ext>
              </a:extLst>
            </p:cNvPr>
            <p:cNvGrpSpPr/>
            <p:nvPr/>
          </p:nvGrpSpPr>
          <p:grpSpPr>
            <a:xfrm>
              <a:off x="261968" y="544966"/>
              <a:ext cx="2679169" cy="771153"/>
              <a:chOff x="261968" y="216567"/>
              <a:chExt cx="2679169" cy="771153"/>
            </a:xfrm>
          </p:grpSpPr>
          <p:sp>
            <p:nvSpPr>
              <p:cNvPr id="23" name="Right Triangle 22">
                <a:extLst>
                  <a:ext uri="{FF2B5EF4-FFF2-40B4-BE49-F238E27FC236}">
                    <a16:creationId xmlns:a16="http://schemas.microsoft.com/office/drawing/2014/main" id="{C05BA699-8300-9648-B952-7F674F23BF4E}"/>
                  </a:ext>
                </a:extLst>
              </p:cNvPr>
              <p:cNvSpPr/>
              <p:nvPr/>
            </p:nvSpPr>
            <p:spPr>
              <a:xfrm>
                <a:off x="775453" y="427180"/>
                <a:ext cx="2165684" cy="250320"/>
              </a:xfrm>
              <a:prstGeom prst="rt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D8884D6-908E-0845-9B00-18FA28E6F84F}"/>
                  </a:ext>
                </a:extLst>
              </p:cNvPr>
              <p:cNvSpPr txBox="1"/>
              <p:nvPr/>
            </p:nvSpPr>
            <p:spPr>
              <a:xfrm>
                <a:off x="831351" y="618388"/>
                <a:ext cx="13420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i="1" dirty="0"/>
                  <a:t>&lt;h&gt; ~ &lt;H</a:t>
                </a:r>
                <a:r>
                  <a:rPr lang="en-US" b="1" i="1" baseline="-25000" dirty="0"/>
                  <a:t>SM</a:t>
                </a:r>
                <a:r>
                  <a:rPr lang="en-US" b="1" i="1" dirty="0"/>
                  <a:t>&gt;</a:t>
                </a:r>
                <a:endParaRPr lang="en-US" b="1" i="1" baseline="-25000" dirty="0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6964134-14BB-7A47-B31E-ACAF978B550C}"/>
                  </a:ext>
                </a:extLst>
              </p:cNvPr>
              <p:cNvSpPr txBox="1"/>
              <p:nvPr/>
            </p:nvSpPr>
            <p:spPr>
              <a:xfrm>
                <a:off x="261968" y="379052"/>
                <a:ext cx="5613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&lt;H&gt;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DBEBFDB-E25E-134C-B430-F1755A2F7C27}"/>
                  </a:ext>
                </a:extLst>
              </p:cNvPr>
              <p:cNvSpPr txBox="1"/>
              <p:nvPr/>
            </p:nvSpPr>
            <p:spPr>
              <a:xfrm rot="268921">
                <a:off x="1179095" y="216567"/>
                <a:ext cx="9813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246 GeV</a:t>
                </a:r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C73E189-A76C-AA44-914F-2DB40F3445F0}"/>
              </a:ext>
            </a:extLst>
          </p:cNvPr>
          <p:cNvGrpSpPr/>
          <p:nvPr/>
        </p:nvGrpSpPr>
        <p:grpSpPr>
          <a:xfrm>
            <a:off x="-2" y="4115096"/>
            <a:ext cx="8839202" cy="3620640"/>
            <a:chOff x="-2" y="4115096"/>
            <a:chExt cx="8839202" cy="3620640"/>
          </a:xfrm>
        </p:grpSpPr>
        <p:sp>
          <p:nvSpPr>
            <p:cNvPr id="17" name="Rectangle 16"/>
            <p:cNvSpPr/>
            <p:nvPr/>
          </p:nvSpPr>
          <p:spPr>
            <a:xfrm>
              <a:off x="5486400" y="4800600"/>
              <a:ext cx="33528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8BBADB3-0EAA-374C-90C1-929A27EE0621}"/>
                </a:ext>
              </a:extLst>
            </p:cNvPr>
            <p:cNvGrpSpPr/>
            <p:nvPr/>
          </p:nvGrpSpPr>
          <p:grpSpPr>
            <a:xfrm>
              <a:off x="-2" y="4115096"/>
              <a:ext cx="8839202" cy="3620640"/>
              <a:chOff x="-2" y="4115096"/>
              <a:chExt cx="8839202" cy="3620640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5486400" y="5486400"/>
                <a:ext cx="3352800" cy="5334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6"/>
                  </a:solidFill>
                </a:endParaRPr>
              </a:p>
            </p:txBody>
          </p: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0265D7AA-0D4B-1F4B-8720-FA68D53466E1}"/>
                  </a:ext>
                </a:extLst>
              </p:cNvPr>
              <p:cNvGrpSpPr/>
              <p:nvPr/>
            </p:nvGrpSpPr>
            <p:grpSpPr>
              <a:xfrm>
                <a:off x="-2" y="4115096"/>
                <a:ext cx="8332353" cy="3620640"/>
                <a:chOff x="-2" y="4115096"/>
                <a:chExt cx="8332353" cy="3620640"/>
              </a:xfrm>
            </p:grpSpPr>
            <p:sp>
              <p:nvSpPr>
                <p:cNvPr id="9" name="TextBox 8"/>
                <p:cNvSpPr txBox="1"/>
                <p:nvPr/>
              </p:nvSpPr>
              <p:spPr>
                <a:xfrm>
                  <a:off x="-2" y="4115096"/>
                  <a:ext cx="5133027" cy="457200"/>
                </a:xfrm>
                <a:prstGeom prst="rect">
                  <a:avLst/>
                </a:prstGeom>
                <a:solidFill>
                  <a:srgbClr val="DDD9C3"/>
                </a:solidFill>
              </p:spPr>
              <p:txBody>
                <a:bodyPr wrap="square" rtlCol="0" anchor="ctr" anchorCtr="0">
                  <a:noAutofit/>
                </a:bodyPr>
                <a:lstStyle/>
                <a:p>
                  <a:pPr algn="r">
                    <a:lnSpc>
                      <a:spcPct val="85000"/>
                    </a:lnSpc>
                  </a:pPr>
                  <a:r>
                    <a:rPr lang="en-US" sz="2400" b="1" spc="-15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ea typeface="Verdana" panose="020B0604030504040204" pitchFamily="34" charset="0"/>
                      <a:cs typeface="Arial" panose="020B0604020202020204" pitchFamily="34" charset="0"/>
                    </a:rPr>
                    <a:t>Lighter (</a:t>
                  </a:r>
                  <a:r>
                    <a:rPr lang="en-US" sz="2400" b="1" i="1" spc="-15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ea typeface="Verdana" panose="020B0604030504040204" pitchFamily="34" charset="0"/>
                      <a:cs typeface="Arial" panose="020B0604020202020204" pitchFamily="34" charset="0"/>
                    </a:rPr>
                    <a:t>h</a:t>
                  </a:r>
                  <a:r>
                    <a:rPr lang="en-US" sz="2400" b="1" spc="-15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ea typeface="Verdana" panose="020B0604030504040204" pitchFamily="34" charset="0"/>
                      <a:cs typeface="Arial" panose="020B0604020202020204" pitchFamily="34" charset="0"/>
                    </a:rPr>
                    <a:t>) is 125 </a:t>
                  </a:r>
                  <a:r>
                    <a:rPr lang="en-US" sz="2400" b="1" spc="-150" dirty="0" err="1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ea typeface="Verdana" panose="020B0604030504040204" pitchFamily="34" charset="0"/>
                      <a:cs typeface="Arial" panose="020B0604020202020204" pitchFamily="34" charset="0"/>
                    </a:rPr>
                    <a:t>GeV</a:t>
                  </a:r>
                  <a:r>
                    <a:rPr lang="en-US" sz="2400" b="1" spc="-15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ea typeface="Verdana" panose="020B0604030504040204" pitchFamily="34" charset="0"/>
                      <a:cs typeface="Arial" panose="020B0604020202020204" pitchFamily="34" charset="0"/>
                    </a:rPr>
                    <a:t> SM-like Higgs.</a:t>
                  </a:r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6153550" y="5491490"/>
                  <a:ext cx="2018501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spcBef>
                      <a:spcPts val="1800"/>
                    </a:spcBef>
                  </a:pPr>
                  <a:r>
                    <a:rPr lang="en-US" sz="2800" b="1" dirty="0">
                      <a:solidFill>
                        <a:schemeClr val="bg2"/>
                      </a:solidFill>
                    </a:rPr>
                    <a:t>ALIGNMENT</a:t>
                  </a:r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5993249" y="4805690"/>
                  <a:ext cx="2339102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spcBef>
                      <a:spcPts val="1800"/>
                    </a:spcBef>
                  </a:pPr>
                  <a:r>
                    <a:rPr lang="en-US" sz="2800" b="1" dirty="0">
                      <a:solidFill>
                        <a:schemeClr val="bg2"/>
                      </a:solidFill>
                    </a:rPr>
                    <a:t>SM-like HIGGS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1508D292-10AD-D94C-AA6F-F74F354C5597}"/>
                    </a:ext>
                  </a:extLst>
                </p:cNvPr>
                <p:cNvSpPr txBox="1"/>
                <p:nvPr/>
              </p:nvSpPr>
              <p:spPr>
                <a:xfrm>
                  <a:off x="217041" y="5796744"/>
                  <a:ext cx="5000649" cy="19389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200" b="1" i="1" spc="-11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Verdana" panose="020B0604030504040204" pitchFamily="34" charset="0"/>
                      <a:cs typeface="Arial" panose="020B0604020202020204" pitchFamily="34" charset="0"/>
                    </a:rPr>
                    <a:t>Haber and </a:t>
                  </a:r>
                  <a:r>
                    <a:rPr lang="en-US" sz="1200" b="1" i="1" spc="-110" dirty="0" err="1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Verdana" panose="020B0604030504040204" pitchFamily="34" charset="0"/>
                      <a:cs typeface="Arial" panose="020B0604020202020204" pitchFamily="34" charset="0"/>
                    </a:rPr>
                    <a:t>Gunion</a:t>
                  </a:r>
                  <a:r>
                    <a:rPr lang="en-US" sz="1200" b="1" i="1" spc="-11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Verdana" panose="020B0604030504040204" pitchFamily="34" charset="0"/>
                      <a:cs typeface="Arial" panose="020B0604020202020204" pitchFamily="34" charset="0"/>
                    </a:rPr>
                    <a:t>, ‘03, </a:t>
                  </a:r>
                  <a:r>
                    <a:rPr lang="en-US" sz="1200" i="1" spc="-11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Verdana" panose="020B0604030504040204" pitchFamily="34" charset="0"/>
                      <a:cs typeface="Arial" panose="020B0604020202020204" pitchFamily="34" charset="0"/>
                    </a:rPr>
                    <a:t>M. </a:t>
                  </a:r>
                  <a:r>
                    <a:rPr lang="en-US" sz="1200" i="1" spc="-110" dirty="0" err="1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Verdana" panose="020B0604030504040204" pitchFamily="34" charset="0"/>
                      <a:cs typeface="Arial" panose="020B0604020202020204" pitchFamily="34" charset="0"/>
                    </a:rPr>
                    <a:t>Carena</a:t>
                  </a:r>
                  <a:r>
                    <a:rPr lang="en-US" sz="1200" i="1" spc="-11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Verdana" panose="020B0604030504040204" pitchFamily="34" charset="0"/>
                      <a:cs typeface="Arial" panose="020B0604020202020204" pitchFamily="34" charset="0"/>
                    </a:rPr>
                    <a:t>, I. Low, N.R.S. &amp; C. Wagner, ‘13, A. Delgado, G. </a:t>
                  </a:r>
                  <a:r>
                    <a:rPr lang="en-US" sz="1200" i="1" spc="-110" dirty="0" err="1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Verdana" panose="020B0604030504040204" pitchFamily="34" charset="0"/>
                      <a:cs typeface="Arial" panose="020B0604020202020204" pitchFamily="34" charset="0"/>
                    </a:rPr>
                    <a:t>Nardini</a:t>
                  </a:r>
                  <a:r>
                    <a:rPr lang="en-US" sz="1200" i="1" spc="-11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Verdana" panose="020B0604030504040204" pitchFamily="34" charset="0"/>
                      <a:cs typeface="Arial" panose="020B0604020202020204" pitchFamily="34" charset="0"/>
                    </a:rPr>
                    <a:t> &amp; M. </a:t>
                  </a:r>
                  <a:r>
                    <a:rPr lang="en-US" sz="1200" i="1" spc="-110" dirty="0" err="1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Verdana" panose="020B0604030504040204" pitchFamily="34" charset="0"/>
                      <a:cs typeface="Arial" panose="020B0604020202020204" pitchFamily="34" charset="0"/>
                    </a:rPr>
                    <a:t>Quiros</a:t>
                  </a:r>
                  <a:r>
                    <a:rPr lang="en-US" sz="1200" i="1" spc="-11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Verdana" panose="020B0604030504040204" pitchFamily="34" charset="0"/>
                      <a:cs typeface="Arial" panose="020B0604020202020204" pitchFamily="34" charset="0"/>
                    </a:rPr>
                    <a:t>, ‘13, N. Craig, J. Galloway &amp; S. Thomas,‘13, </a:t>
                  </a:r>
                  <a:r>
                    <a:rPr lang="de-DE" sz="1200" i="1" spc="-11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Verdana" panose="020B0604030504040204" pitchFamily="34" charset="0"/>
                      <a:cs typeface="Arial" panose="020B0604020202020204" pitchFamily="34" charset="0"/>
                    </a:rPr>
                    <a:t>P. </a:t>
                  </a:r>
                  <a:r>
                    <a:rPr lang="de-DE" sz="1200" i="1" spc="-110" dirty="0" err="1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Verdana" panose="020B0604030504040204" pitchFamily="34" charset="0"/>
                      <a:cs typeface="Arial" panose="020B0604020202020204" pitchFamily="34" charset="0"/>
                    </a:rPr>
                    <a:t>Dev</a:t>
                  </a:r>
                  <a:r>
                    <a:rPr lang="de-DE" sz="1200" i="1" spc="-11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Verdana" panose="020B0604030504040204" pitchFamily="34" charset="0"/>
                      <a:cs typeface="Arial" panose="020B0604020202020204" pitchFamily="34" charset="0"/>
                    </a:rPr>
                    <a:t>, A. </a:t>
                  </a:r>
                  <a:r>
                    <a:rPr lang="de-DE" sz="1200" i="1" spc="-110" dirty="0" err="1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Verdana" panose="020B0604030504040204" pitchFamily="34" charset="0"/>
                      <a:cs typeface="Arial" panose="020B0604020202020204" pitchFamily="34" charset="0"/>
                    </a:rPr>
                    <a:t>Pilaftsis</a:t>
                  </a:r>
                  <a:r>
                    <a:rPr lang="de-DE" sz="1200" i="1" spc="-11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Verdana" panose="020B0604030504040204" pitchFamily="34" charset="0"/>
                      <a:cs typeface="Arial" panose="020B0604020202020204" pitchFamily="34" charset="0"/>
                    </a:rPr>
                    <a:t> ‘14, M. </a:t>
                  </a:r>
                  <a:r>
                    <a:rPr lang="de-DE" sz="1200" i="1" spc="-110" dirty="0" err="1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Verdana" panose="020B0604030504040204" pitchFamily="34" charset="0"/>
                      <a:cs typeface="Arial" panose="020B0604020202020204" pitchFamily="34" charset="0"/>
                    </a:rPr>
                    <a:t>Carena</a:t>
                  </a:r>
                  <a:r>
                    <a:rPr lang="de-DE" sz="1200" i="1" spc="-11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Verdana" panose="020B0604030504040204" pitchFamily="34" charset="0"/>
                      <a:cs typeface="Arial" panose="020B0604020202020204" pitchFamily="34" charset="0"/>
                    </a:rPr>
                    <a:t>, H. Haber, I. Low, N.R.S. &amp; C. Wagner  ‘14 &amp;  </a:t>
                  </a:r>
                  <a:r>
                    <a:rPr lang="fr-FR" sz="1200" i="1" spc="-11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Verdana" panose="020B0604030504040204" pitchFamily="34" charset="0"/>
                      <a:cs typeface="Arial" panose="020B0604020202020204" pitchFamily="34" charset="0"/>
                    </a:rPr>
                    <a:t>’</a:t>
                  </a:r>
                  <a:r>
                    <a:rPr lang="de-DE" sz="1200" i="1" spc="-11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Verdana" panose="020B0604030504040204" pitchFamily="34" charset="0"/>
                      <a:cs typeface="Arial" panose="020B0604020202020204" pitchFamily="34" charset="0"/>
                    </a:rPr>
                    <a:t>15</a:t>
                  </a:r>
                </a:p>
                <a:p>
                  <a:pPr algn="r"/>
                  <a:r>
                    <a:rPr lang="de-DE" sz="1200" i="1" spc="-110" dirty="0" err="1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Verdana" panose="020B0604030504040204" pitchFamily="34" charset="0"/>
                      <a:cs typeface="Arial" panose="020B0604020202020204" pitchFamily="34" charset="0"/>
                    </a:rPr>
                    <a:t>etc</a:t>
                  </a:r>
                  <a:r>
                    <a:rPr lang="de-DE" sz="1200" i="1" spc="-11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Verdana" panose="020B0604030504040204" pitchFamily="34" charset="0"/>
                      <a:cs typeface="Arial" panose="020B0604020202020204" pitchFamily="34" charset="0"/>
                    </a:rPr>
                    <a:t> ....</a:t>
                  </a:r>
                </a:p>
                <a:p>
                  <a:endParaRPr lang="de-DE" sz="1200" i="1" spc="-11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Verdana" panose="020B0604030504040204" pitchFamily="34" charset="0"/>
                    <a:cs typeface="Arial" panose="020B0604020202020204" pitchFamily="34" charset="0"/>
                  </a:endParaRPr>
                </a:p>
                <a:p>
                  <a:endParaRPr lang="en-US" sz="1200" i="1" spc="-11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Verdana" panose="020B0604030504040204" pitchFamily="34" charset="0"/>
                    <a:cs typeface="Arial" panose="020B0604020202020204" pitchFamily="34" charset="0"/>
                  </a:endParaRPr>
                </a:p>
                <a:p>
                  <a:endParaRPr lang="en-US" sz="1200" i="1" spc="-11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Verdana" panose="020B0604030504040204" pitchFamily="34" charset="0"/>
                    <a:cs typeface="Arial" panose="020B0604020202020204" pitchFamily="34" charset="0"/>
                  </a:endParaRPr>
                </a:p>
                <a:p>
                  <a:endParaRPr lang="en-US" sz="1200" i="1" spc="-11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Verdana" panose="020B0604030504040204" pitchFamily="34" charset="0"/>
                    <a:cs typeface="Arial" panose="020B0604020202020204" pitchFamily="34" charset="0"/>
                  </a:endParaRPr>
                </a:p>
                <a:p>
                  <a:endParaRPr lang="en-US" sz="1200" i="1" spc="-11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Verdana" panose="020B0604030504040204" pitchFamily="34" charset="0"/>
                    <a:cs typeface="Arial" panose="020B0604020202020204" pitchFamily="34" charset="0"/>
                  </a:endParaRPr>
                </a:p>
                <a:p>
                  <a:endParaRPr lang="en-US" sz="1200" i="1" dirty="0"/>
                </a:p>
              </p:txBody>
            </p:sp>
            <p:grpSp>
              <p:nvGrpSpPr>
                <p:cNvPr id="19" name="Group 18"/>
                <p:cNvGrpSpPr/>
                <p:nvPr/>
              </p:nvGrpSpPr>
              <p:grpSpPr>
                <a:xfrm>
                  <a:off x="-2" y="4825959"/>
                  <a:ext cx="5131842" cy="994866"/>
                  <a:chOff x="-1" y="5269928"/>
                  <a:chExt cx="5361626" cy="882436"/>
                </a:xfrm>
              </p:grpSpPr>
              <p:sp>
                <p:nvSpPr>
                  <p:cNvPr id="10" name="TextBox 9"/>
                  <p:cNvSpPr txBox="1"/>
                  <p:nvPr/>
                </p:nvSpPr>
                <p:spPr>
                  <a:xfrm>
                    <a:off x="-1" y="5269928"/>
                    <a:ext cx="5361626" cy="457200"/>
                  </a:xfrm>
                  <a:prstGeom prst="rect">
                    <a:avLst/>
                  </a:prstGeom>
                  <a:solidFill>
                    <a:srgbClr val="DDD9C3"/>
                  </a:solidFill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r">
                      <a:lnSpc>
                        <a:spcPct val="85000"/>
                      </a:lnSpc>
                    </a:pPr>
                    <a:r>
                      <a:rPr lang="en-US" sz="2300" b="1" spc="-1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ea typeface="Verdana" panose="020B0604030504040204" pitchFamily="34" charset="0"/>
                        <a:cs typeface="Arial" panose="020B0604020202020204" pitchFamily="34" charset="0"/>
                      </a:rPr>
                      <a:t>Additional states can exist!</a:t>
                    </a:r>
                    <a:endParaRPr lang="en-US" sz="2300" b="1" spc="-150" dirty="0">
                      <a:solidFill>
                        <a:srgbClr val="000000"/>
                      </a:solidFill>
                      <a:latin typeface="Arial" panose="020B0604020202020204" pitchFamily="34" charset="0"/>
                      <a:ea typeface="Verdana" panose="020B060403050404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" name="Rectangle 10"/>
                  <p:cNvSpPr/>
                  <p:nvPr/>
                </p:nvSpPr>
                <p:spPr>
                  <a:xfrm>
                    <a:off x="-1" y="5797470"/>
                    <a:ext cx="3821374" cy="354894"/>
                  </a:xfrm>
                  <a:prstGeom prst="rect">
                    <a:avLst/>
                  </a:prstGeom>
                  <a:solidFill>
                    <a:srgbClr val="262626"/>
                  </a:solidFill>
                </p:spPr>
                <p:txBody>
                  <a:bodyPr wrap="square" anchor="ctr" anchorCtr="0">
                    <a:spAutoFit/>
                  </a:bodyPr>
                  <a:lstStyle/>
                  <a:p>
                    <a:pPr algn="r"/>
                    <a:r>
                      <a:rPr lang="sk-SK" sz="2000" b="1" spc="-50" dirty="0">
                        <a:solidFill>
                          <a:srgbClr val="E2DFD0"/>
                        </a:solidFill>
                        <a:latin typeface="Arial" panose="020B0604020202020204" pitchFamily="34" charset="0"/>
                        <a:ea typeface="Verdana" panose="020B0604030504040204" pitchFamily="34" charset="0"/>
                        <a:cs typeface="Arial" panose="020B0604020202020204" pitchFamily="34" charset="0"/>
                      </a:rPr>
                      <a:t>Additional States can be light!</a:t>
                    </a: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94016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Minimal </a:t>
            </a:r>
            <a:r>
              <a:rPr lang="en-US" dirty="0" err="1"/>
              <a:t>Supersymmetric</a:t>
            </a:r>
            <a:r>
              <a:rPr lang="en-US" dirty="0"/>
              <a:t> SM (MSSM)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51593" r="884"/>
          <a:stretch/>
        </p:blipFill>
        <p:spPr>
          <a:xfrm>
            <a:off x="6324600" y="3756448"/>
            <a:ext cx="2497700" cy="24157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325880"/>
            <a:ext cx="5867400" cy="731520"/>
          </a:xfrm>
          <a:prstGeom prst="rect">
            <a:avLst/>
          </a:prstGeom>
          <a:solidFill>
            <a:srgbClr val="DDD9C3"/>
          </a:solidFill>
        </p:spPr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sz="2000" b="1" spc="-15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For every fermion there is a boson of equal mass and couplings and visa versa.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1" r="52466"/>
          <a:stretch/>
        </p:blipFill>
        <p:spPr>
          <a:xfrm>
            <a:off x="6339982" y="1318048"/>
            <a:ext cx="2497700" cy="24157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2613660"/>
            <a:ext cx="5867400" cy="411480"/>
          </a:xfrm>
          <a:prstGeom prst="rect">
            <a:avLst/>
          </a:prstGeom>
          <a:solidFill>
            <a:schemeClr val="tx1"/>
          </a:solidFill>
        </p:spPr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sz="2000" b="1" spc="-150" dirty="0">
                <a:solidFill>
                  <a:srgbClr val="E2DFD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No new couplings.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0" y="2129790"/>
            <a:ext cx="6248400" cy="411480"/>
            <a:chOff x="0" y="2331720"/>
            <a:chExt cx="6248400" cy="411480"/>
          </a:xfrm>
        </p:grpSpPr>
        <p:sp>
          <p:nvSpPr>
            <p:cNvPr id="7" name="TextBox 6"/>
            <p:cNvSpPr txBox="1"/>
            <p:nvPr/>
          </p:nvSpPr>
          <p:spPr>
            <a:xfrm>
              <a:off x="0" y="2331720"/>
              <a:ext cx="5867400" cy="41148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 anchorCtr="0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sz="2000" b="1" spc="-150" dirty="0">
                  <a:solidFill>
                    <a:srgbClr val="E2DFD0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‘</a:t>
              </a:r>
              <a:r>
                <a:rPr lang="en-US" sz="2000" b="1" spc="-150" dirty="0" err="1">
                  <a:solidFill>
                    <a:srgbClr val="E2DFD0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s’particles</a:t>
              </a:r>
              <a:r>
                <a:rPr lang="en-US" sz="2000" b="1" spc="-150" dirty="0">
                  <a:solidFill>
                    <a:srgbClr val="E2DFD0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 and ‘</a:t>
              </a:r>
              <a:r>
                <a:rPr lang="en-US" sz="2000" b="1" spc="-150" dirty="0" err="1">
                  <a:solidFill>
                    <a:srgbClr val="E2DFD0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inos</a:t>
              </a:r>
              <a:endParaRPr lang="en-US" sz="2000" b="1" spc="-150" dirty="0">
                <a:solidFill>
                  <a:srgbClr val="E2DFD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/>
            <a:srcRect l="14315" t="14110" r="14724" b="14520"/>
            <a:stretch/>
          </p:blipFill>
          <p:spPr>
            <a:xfrm>
              <a:off x="5943600" y="2384182"/>
              <a:ext cx="304800" cy="306557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0" y="3097530"/>
            <a:ext cx="5867400" cy="41148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sz="2400" b="1" spc="-150" dirty="0">
                <a:solidFill>
                  <a:srgbClr val="E2DFD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SUSY has to be broken.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443" y="3686300"/>
            <a:ext cx="2806700" cy="2794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568DF9E-1344-1A40-8E67-D3212BE809F4}"/>
              </a:ext>
            </a:extLst>
          </p:cNvPr>
          <p:cNvSpPr txBox="1"/>
          <p:nvPr/>
        </p:nvSpPr>
        <p:spPr>
          <a:xfrm>
            <a:off x="3230088" y="3961544"/>
            <a:ext cx="2637312" cy="1550671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Soft masses:</a:t>
            </a:r>
          </a:p>
          <a:p>
            <a:pPr algn="r">
              <a:lnSpc>
                <a:spcPct val="85000"/>
              </a:lnSpc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Parametrize our Ignorance.</a:t>
            </a:r>
          </a:p>
        </p:txBody>
      </p:sp>
    </p:spTree>
    <p:extLst>
      <p:ext uri="{BB962C8B-B14F-4D97-AF65-F5344CB8AC3E}">
        <p14:creationId xmlns:p14="http://schemas.microsoft.com/office/powerpoint/2010/main" val="1213663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1E997-5B9B-FB4F-9F8D-832B8783E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031343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en-US" sz="6600" dirty="0">
                <a:solidFill>
                  <a:schemeClr val="bg2">
                    <a:lumMod val="75000"/>
                  </a:schemeClr>
                </a:solidFill>
              </a:rPr>
              <a:t>Notorious</a:t>
            </a:r>
            <a:r>
              <a:rPr lang="en-US" sz="6600" dirty="0">
                <a:solidFill>
                  <a:schemeClr val="bg2">
                    <a:lumMod val="25000"/>
                  </a:schemeClr>
                </a:solidFill>
              </a:rPr>
              <a:t> 				                 		Supersymmetry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E43B43-EABC-2247-8B62-F6A4FC9F1C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100" y="591317"/>
            <a:ext cx="5796643" cy="32096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94940D-C764-8C45-BDF0-028F6FD15C15}"/>
              </a:ext>
            </a:extLst>
          </p:cNvPr>
          <p:cNvSpPr txBox="1"/>
          <p:nvPr/>
        </p:nvSpPr>
        <p:spPr>
          <a:xfrm>
            <a:off x="6026768" y="221985"/>
            <a:ext cx="2855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“Particle Fever” – The movie</a:t>
            </a:r>
          </a:p>
        </p:txBody>
      </p:sp>
    </p:spTree>
    <p:extLst>
      <p:ext uri="{BB962C8B-B14F-4D97-AF65-F5344CB8AC3E}">
        <p14:creationId xmlns:p14="http://schemas.microsoft.com/office/powerpoint/2010/main" val="325508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Higgs Mass = 125 GeV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4" name="Content Placeholder 1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6743" b="6610"/>
          <a:stretch/>
        </p:blipFill>
        <p:spPr>
          <a:xfrm>
            <a:off x="0" y="1371600"/>
            <a:ext cx="5562600" cy="727137"/>
          </a:xfrm>
        </p:spPr>
      </p:pic>
      <p:sp>
        <p:nvSpPr>
          <p:cNvPr id="5" name="TextBox 4"/>
          <p:cNvSpPr txBox="1"/>
          <p:nvPr/>
        </p:nvSpPr>
        <p:spPr>
          <a:xfrm>
            <a:off x="3581400" y="2057400"/>
            <a:ext cx="19164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i="1" dirty="0"/>
              <a:t>H. Haber and J. </a:t>
            </a:r>
            <a:r>
              <a:rPr lang="en-US" sz="1200" i="1" dirty="0" err="1"/>
              <a:t>Gunion</a:t>
            </a:r>
            <a:r>
              <a:rPr lang="en-US" sz="1200" i="1" dirty="0"/>
              <a:t>, ‘03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2590800"/>
            <a:ext cx="5562600" cy="731520"/>
          </a:xfrm>
          <a:prstGeom prst="rect">
            <a:avLst/>
          </a:prstGeom>
          <a:solidFill>
            <a:srgbClr val="DDD9C3"/>
          </a:solidFill>
        </p:spPr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sz="2000" b="1" spc="-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Quartics</a:t>
            </a:r>
            <a:r>
              <a:rPr lang="en-US" sz="2000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without quantum corrections related only to SM couplings.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514958"/>
            <a:ext cx="5562600" cy="411480"/>
          </a:xfrm>
          <a:prstGeom prst="rect">
            <a:avLst/>
          </a:prstGeom>
          <a:solidFill>
            <a:schemeClr val="tx1"/>
          </a:solidFill>
        </p:spPr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sz="2000" b="1" spc="-100" dirty="0">
                <a:solidFill>
                  <a:srgbClr val="E2DFD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Higgs mass bounded by </a:t>
            </a:r>
            <a:r>
              <a:rPr lang="en-US" sz="2000" b="1" i="1" spc="-100" dirty="0" err="1">
                <a:solidFill>
                  <a:srgbClr val="E2DFD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</a:t>
            </a:r>
            <a:r>
              <a:rPr lang="en-US" sz="2000" b="1" i="1" spc="-100" baseline="-25000" dirty="0" err="1">
                <a:solidFill>
                  <a:srgbClr val="E2DFD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</a:t>
            </a:r>
            <a:r>
              <a:rPr lang="en-US" sz="2000" b="1" spc="-100" dirty="0">
                <a:solidFill>
                  <a:srgbClr val="E2DFD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at tree-level.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5113213"/>
            <a:ext cx="9144000" cy="101326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noAutofit/>
          </a:bodyPr>
          <a:lstStyle/>
          <a:p>
            <a:pPr algn="ctr">
              <a:lnSpc>
                <a:spcPct val="85000"/>
              </a:lnSpc>
            </a:pPr>
            <a:r>
              <a:rPr lang="en-US" sz="2800" b="1" spc="-100" dirty="0">
                <a:solidFill>
                  <a:srgbClr val="E2DFD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Need large radiative corrections.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0" y="4118126"/>
            <a:ext cx="9144002" cy="762000"/>
            <a:chOff x="0" y="5410200"/>
            <a:chExt cx="5562601" cy="762000"/>
          </a:xfrm>
        </p:grpSpPr>
        <p:sp>
          <p:nvSpPr>
            <p:cNvPr id="29" name="Rectangle 28"/>
            <p:cNvSpPr/>
            <p:nvPr/>
          </p:nvSpPr>
          <p:spPr>
            <a:xfrm>
              <a:off x="0" y="5410200"/>
              <a:ext cx="5562600" cy="762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" y="5410200"/>
              <a:ext cx="5562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/>
                <a:t>91     125</a:t>
              </a: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4"/>
            <a:srcRect l="31556" t="28691" r="29925" b="29726"/>
            <a:stretch/>
          </p:blipFill>
          <p:spPr>
            <a:xfrm>
              <a:off x="2586389" y="5592075"/>
              <a:ext cx="244993" cy="401037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6705600" y="1791854"/>
            <a:ext cx="1676400" cy="1680865"/>
            <a:chOff x="8686800" y="1062335"/>
            <a:chExt cx="1676400" cy="1680865"/>
          </a:xfrm>
        </p:grpSpPr>
        <p:grpSp>
          <p:nvGrpSpPr>
            <p:cNvPr id="12" name="Group 11"/>
            <p:cNvGrpSpPr/>
            <p:nvPr/>
          </p:nvGrpSpPr>
          <p:grpSpPr>
            <a:xfrm>
              <a:off x="8686800" y="1524000"/>
              <a:ext cx="1676400" cy="1219200"/>
              <a:chOff x="8686800" y="1524000"/>
              <a:chExt cx="1676400" cy="1219200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8686800" y="1600200"/>
                <a:ext cx="838200" cy="533400"/>
              </a:xfrm>
              <a:prstGeom prst="line">
                <a:avLst/>
              </a:prstGeom>
              <a:ln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H="1">
                <a:off x="8686800" y="2133600"/>
                <a:ext cx="838200" cy="609600"/>
              </a:xfrm>
              <a:prstGeom prst="line">
                <a:avLst/>
              </a:prstGeom>
              <a:ln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H="1">
                <a:off x="9525000" y="1524000"/>
                <a:ext cx="838200" cy="609600"/>
              </a:xfrm>
              <a:prstGeom prst="line">
                <a:avLst/>
              </a:prstGeom>
              <a:ln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9525000" y="2133600"/>
                <a:ext cx="838200" cy="533400"/>
              </a:xfrm>
              <a:prstGeom prst="line">
                <a:avLst/>
              </a:prstGeom>
              <a:ln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9296400" y="1062335"/>
              <a:ext cx="4549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400" b="1" i="1" dirty="0"/>
                <a:t>λ</a:t>
              </a:r>
              <a:r>
                <a:rPr lang="en-US" sz="2400" b="1" i="1" baseline="-25000" dirty="0" err="1"/>
                <a:t>i</a:t>
              </a:r>
              <a:endParaRPr lang="en-US" sz="2400" b="1" i="1" baseline="-25000" dirty="0"/>
            </a:p>
          </p:txBody>
        </p:sp>
        <p:cxnSp>
          <p:nvCxnSpPr>
            <p:cNvPr id="14" name="Straight Arrow Connector 13"/>
            <p:cNvCxnSpPr>
              <a:stCxn id="13" idx="2"/>
            </p:cNvCxnSpPr>
            <p:nvPr/>
          </p:nvCxnSpPr>
          <p:spPr>
            <a:xfrm>
              <a:off x="9523878" y="1524000"/>
              <a:ext cx="1122" cy="45273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6195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748DD-9692-E244-BB7C-00749494E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Stop + top </a:t>
            </a:r>
            <a:r>
              <a:rPr lang="en-US" dirty="0"/>
              <a:t> Quartic Contributions!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41646E-0963-5E45-A91E-0CE45855F8C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650" y="320675"/>
            <a:ext cx="1568450" cy="14366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31850A-8B58-A540-98DB-E1E089BF405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650" y="2012052"/>
            <a:ext cx="1720850" cy="14629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799B12-6865-6E44-8941-D26F04DD87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2400" y="1193642"/>
            <a:ext cx="2044700" cy="16368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4CA1720-7CCF-C84C-889A-D4B5158B79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3871419"/>
            <a:ext cx="7759700" cy="8325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A3EE9E9-4EC9-BE46-AC7A-324E9796B4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" y="4912377"/>
            <a:ext cx="4573418" cy="8325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12A96F-FFD8-8645-B564-84EDB8C2BD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59218" y="2757981"/>
            <a:ext cx="3556000" cy="457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05E8834-90A8-8B45-ABAF-6754A79BA5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58989" y="1338870"/>
            <a:ext cx="3856229" cy="88428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1E049A9-4D17-4D48-A8A3-048E413825C0}"/>
              </a:ext>
            </a:extLst>
          </p:cNvPr>
          <p:cNvSpPr txBox="1"/>
          <p:nvPr/>
        </p:nvSpPr>
        <p:spPr>
          <a:xfrm>
            <a:off x="5558428" y="5864877"/>
            <a:ext cx="2887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Carena</a:t>
            </a:r>
            <a:r>
              <a:rPr lang="en-US" sz="1200" dirty="0"/>
              <a:t>, Espinosa, </a:t>
            </a:r>
            <a:r>
              <a:rPr lang="en-US" sz="1200" dirty="0" err="1"/>
              <a:t>Quiros</a:t>
            </a:r>
            <a:r>
              <a:rPr lang="en-US" sz="1200" dirty="0"/>
              <a:t>, Wagner, ’95,96 </a:t>
            </a:r>
          </a:p>
        </p:txBody>
      </p:sp>
    </p:spTree>
    <p:extLst>
      <p:ext uri="{BB962C8B-B14F-4D97-AF65-F5344CB8AC3E}">
        <p14:creationId xmlns:p14="http://schemas.microsoft.com/office/powerpoint/2010/main" val="391921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47345-6B87-454C-A00D-000760AEA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Fine Tuned or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Not</a:t>
            </a:r>
            <a:r>
              <a:rPr lang="en-US" dirty="0"/>
              <a:t>??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AE8E21B-7E81-C046-B32C-FDBFB7970F59}"/>
              </a:ext>
            </a:extLst>
          </p:cNvPr>
          <p:cNvGrpSpPr/>
          <p:nvPr/>
        </p:nvGrpSpPr>
        <p:grpSpPr>
          <a:xfrm>
            <a:off x="2106564" y="1758950"/>
            <a:ext cx="5388071" cy="4330700"/>
            <a:chOff x="2114550" y="1720850"/>
            <a:chExt cx="5388071" cy="43307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7569E92-97F8-CF46-992D-D51DA18E04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14550" y="1720850"/>
              <a:ext cx="5372100" cy="43307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3F6DF55-EFB8-294D-9BD7-1755F55314BC}"/>
                </a:ext>
              </a:extLst>
            </p:cNvPr>
            <p:cNvSpPr txBox="1"/>
            <p:nvPr/>
          </p:nvSpPr>
          <p:spPr>
            <a:xfrm>
              <a:off x="5956300" y="1720850"/>
              <a:ext cx="15463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G. Lee, C. Wagner, ‘15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A2FD562B-1C8F-7D4B-A285-90FE24AE41E5}"/>
              </a:ext>
            </a:extLst>
          </p:cNvPr>
          <p:cNvSpPr txBox="1"/>
          <p:nvPr/>
        </p:nvSpPr>
        <p:spPr>
          <a:xfrm>
            <a:off x="508000" y="669170"/>
            <a:ext cx="2351093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Stop masses ~ few </a:t>
            </a:r>
            <a:r>
              <a:rPr lang="en-US" dirty="0" err="1">
                <a:solidFill>
                  <a:schemeClr val="bg2"/>
                </a:solidFill>
              </a:rPr>
              <a:t>TeV</a:t>
            </a:r>
            <a:r>
              <a:rPr lang="en-US" dirty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8E5B50-F79A-EF49-AD29-A9A7C434E4A0}"/>
              </a:ext>
            </a:extLst>
          </p:cNvPr>
          <p:cNvSpPr txBox="1"/>
          <p:nvPr/>
        </p:nvSpPr>
        <p:spPr>
          <a:xfrm>
            <a:off x="508000" y="1248368"/>
            <a:ext cx="7193892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Lighter Stops demand large splitting between left- and right-handed stops. </a:t>
            </a:r>
          </a:p>
        </p:txBody>
      </p:sp>
    </p:spTree>
    <p:extLst>
      <p:ext uri="{BB962C8B-B14F-4D97-AF65-F5344CB8AC3E}">
        <p14:creationId xmlns:p14="http://schemas.microsoft.com/office/powerpoint/2010/main" val="1555626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60378" y="6428002"/>
            <a:ext cx="2133600" cy="365125"/>
          </a:xfrm>
        </p:spPr>
        <p:txBody>
          <a:bodyPr/>
          <a:lstStyle/>
          <a:p>
            <a:r>
              <a:rPr lang="en-US"/>
              <a:t>Nov 19,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96642"/>
            <a:ext cx="2895600" cy="365125"/>
          </a:xfrm>
        </p:spPr>
        <p:txBody>
          <a:bodyPr/>
          <a:lstStyle/>
          <a:p>
            <a:r>
              <a:rPr lang="fi-FI"/>
              <a:t>Nausheen R. Shah -- ANL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49136" y="132036"/>
            <a:ext cx="5140405" cy="105425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+mn-lt"/>
              </a:rPr>
              <a:t>Alignment?</a:t>
            </a:r>
            <a:br>
              <a:rPr lang="en-US" dirty="0">
                <a:latin typeface="+mn-lt"/>
              </a:rPr>
            </a:br>
            <a:r>
              <a:rPr lang="en-US" sz="3600" dirty="0">
                <a:latin typeface="+mn-lt"/>
              </a:rPr>
              <a:t>		</a:t>
            </a:r>
            <a:r>
              <a:rPr lang="en-US" sz="36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cos (</a:t>
            </a:r>
            <a:r>
              <a:rPr lang="el-GR" sz="36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β</a:t>
            </a:r>
            <a:r>
              <a:rPr lang="en-US" sz="36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-</a:t>
            </a:r>
            <a:r>
              <a:rPr lang="el-GR" sz="36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α</a:t>
            </a:r>
            <a:r>
              <a:rPr lang="en-US" sz="36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) = 0</a:t>
            </a:r>
            <a:endParaRPr lang="en-US" sz="36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09151" y="2879281"/>
            <a:ext cx="2460225" cy="2123658"/>
          </a:xfrm>
          <a:prstGeom prst="rect">
            <a:avLst/>
          </a:prstGeom>
          <a:noFill/>
          <a:ln w="28575" cmpd="sng"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Obtain</a:t>
            </a:r>
          </a:p>
          <a:p>
            <a:pPr algn="ctr"/>
            <a:r>
              <a:rPr lang="en-US" sz="2400" b="1" dirty="0">
                <a:solidFill>
                  <a:srgbClr val="0000FF"/>
                </a:solidFill>
              </a:rPr>
              <a:t>ALIGNMENT</a:t>
            </a:r>
          </a:p>
          <a:p>
            <a:pPr algn="ctr"/>
            <a:r>
              <a:rPr lang="en-US" dirty="0"/>
              <a:t> for small tan </a:t>
            </a:r>
            <a:r>
              <a:rPr lang="el-GR" dirty="0"/>
              <a:t>β</a:t>
            </a:r>
            <a:endParaRPr lang="en-US" dirty="0"/>
          </a:p>
          <a:p>
            <a:pPr algn="ctr"/>
            <a:endParaRPr lang="en-US" dirty="0"/>
          </a:p>
          <a:p>
            <a:pPr marL="285750" indent="-285750">
              <a:buFont typeface="Symbol" charset="0"/>
              <a:buChar char=""/>
            </a:pPr>
            <a:r>
              <a:rPr lang="en-US" sz="2400" b="1" dirty="0">
                <a:solidFill>
                  <a:srgbClr val="FF0000"/>
                </a:solidFill>
              </a:rPr>
              <a:t>LARGE    A</a:t>
            </a:r>
            <a:r>
              <a:rPr lang="en-US" sz="2400" b="1" baseline="-25000" dirty="0">
                <a:solidFill>
                  <a:srgbClr val="FF0000"/>
                </a:solidFill>
              </a:rPr>
              <a:t>t </a:t>
            </a:r>
            <a:r>
              <a:rPr lang="en-US" sz="2400" b="1" dirty="0">
                <a:solidFill>
                  <a:srgbClr val="FF0000"/>
                </a:solidFill>
              </a:rPr>
              <a:t>/</a:t>
            </a:r>
            <a:r>
              <a:rPr lang="en-US" sz="2400" b="1" dirty="0" err="1">
                <a:solidFill>
                  <a:srgbClr val="FF0000"/>
                </a:solidFill>
              </a:rPr>
              <a:t>m</a:t>
            </a:r>
            <a:r>
              <a:rPr lang="en-US" sz="2400" b="1" baseline="-25000" dirty="0" err="1">
                <a:solidFill>
                  <a:srgbClr val="FF0000"/>
                </a:solidFill>
              </a:rPr>
              <a:t>Q</a:t>
            </a:r>
            <a:r>
              <a:rPr lang="en-US" sz="2400" b="1" baseline="-25000" dirty="0">
                <a:solidFill>
                  <a:srgbClr val="FF0000"/>
                </a:solidFill>
              </a:rPr>
              <a:t> </a:t>
            </a:r>
            <a:endParaRPr lang="en-US" sz="2400" b="1" dirty="0">
              <a:solidFill>
                <a:srgbClr val="FF0000"/>
              </a:solidFill>
            </a:endParaRPr>
          </a:p>
          <a:p>
            <a:pPr marL="285750" indent="-285750">
              <a:buFont typeface="Symbol" charset="0"/>
              <a:buChar char=""/>
            </a:pPr>
            <a:r>
              <a:rPr lang="en-US" sz="2400" b="1" dirty="0">
                <a:solidFill>
                  <a:srgbClr val="FF0000"/>
                </a:solidFill>
              </a:rPr>
              <a:t>LARGE    </a:t>
            </a:r>
            <a:r>
              <a:rPr lang="el-GR" sz="2400" b="1" dirty="0">
                <a:solidFill>
                  <a:srgbClr val="FF0000"/>
                </a:solidFill>
              </a:rPr>
              <a:t>μ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l-GR" sz="2400" b="1" dirty="0">
                <a:solidFill>
                  <a:srgbClr val="FF0000"/>
                </a:solidFill>
              </a:rPr>
              <a:t>/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err="1">
                <a:solidFill>
                  <a:srgbClr val="FF0000"/>
                </a:solidFill>
              </a:rPr>
              <a:t>m</a:t>
            </a:r>
            <a:r>
              <a:rPr lang="en-US" sz="2400" b="1" baseline="-25000" dirty="0" err="1">
                <a:solidFill>
                  <a:srgbClr val="FF0000"/>
                </a:solidFill>
              </a:rPr>
              <a:t>Q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74466" y="5000037"/>
            <a:ext cx="9296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Would make it difficult to test low m</a:t>
            </a:r>
            <a:r>
              <a:rPr lang="en-US" sz="2000" b="1" baseline="-25000" dirty="0">
                <a:solidFill>
                  <a:srgbClr val="FF0000"/>
                </a:solidFill>
              </a:rPr>
              <a:t>A</a:t>
            </a:r>
            <a:r>
              <a:rPr lang="en-US" sz="2000" b="1" dirty="0">
                <a:solidFill>
                  <a:srgbClr val="FF0000"/>
                </a:solidFill>
              </a:rPr>
              <a:t> and t</a:t>
            </a:r>
            <a:r>
              <a:rPr lang="el-GR" sz="2000" b="1" baseline="-25000" dirty="0">
                <a:solidFill>
                  <a:srgbClr val="FF0000"/>
                </a:solidFill>
              </a:rPr>
              <a:t>β</a:t>
            </a:r>
            <a:r>
              <a:rPr lang="en-US" sz="2000" b="1" dirty="0">
                <a:solidFill>
                  <a:srgbClr val="FF0000"/>
                </a:solidFill>
              </a:rPr>
              <a:t> via Higgs coupling measurements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826" y="1739211"/>
            <a:ext cx="8783414" cy="101754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35586" y="1323667"/>
            <a:ext cx="5535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Approximately for t</a:t>
            </a:r>
            <a:r>
              <a:rPr lang="el-GR" baseline="-25000" dirty="0"/>
              <a:t>β</a:t>
            </a:r>
            <a:r>
              <a:rPr lang="en-US" baseline="-25000" dirty="0"/>
              <a:t> </a:t>
            </a:r>
            <a:r>
              <a:rPr lang="en-US" dirty="0"/>
              <a:t>larger than a few, and </a:t>
            </a:r>
            <a:r>
              <a:rPr lang="en-US" dirty="0" err="1"/>
              <a:t>m</a:t>
            </a:r>
            <a:r>
              <a:rPr lang="en-US" baseline="-25000" dirty="0" err="1"/>
              <a:t>H</a:t>
            </a:r>
            <a:r>
              <a:rPr lang="en-US" baseline="-25000" dirty="0"/>
              <a:t> </a:t>
            </a:r>
            <a:r>
              <a:rPr lang="en-US" dirty="0"/>
              <a:t>&gt; 200 </a:t>
            </a:r>
            <a:r>
              <a:rPr lang="en-US" dirty="0" err="1"/>
              <a:t>GeV</a:t>
            </a:r>
            <a:r>
              <a:rPr lang="en-US" dirty="0"/>
              <a:t>:</a:t>
            </a:r>
            <a:endParaRPr lang="en-US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261002" y="2852580"/>
            <a:ext cx="4495013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If </a:t>
            </a:r>
            <a:r>
              <a:rPr lang="el-GR" sz="2400" dirty="0">
                <a:solidFill>
                  <a:srgbClr val="FF0000"/>
                </a:solidFill>
              </a:rPr>
              <a:t>μ</a:t>
            </a:r>
            <a:r>
              <a:rPr lang="en-US" sz="2400" dirty="0">
                <a:solidFill>
                  <a:srgbClr val="FF0000"/>
                </a:solidFill>
              </a:rPr>
              <a:t> A</a:t>
            </a:r>
            <a:r>
              <a:rPr lang="en-US" sz="2400" baseline="-25000" dirty="0">
                <a:solidFill>
                  <a:srgbClr val="FF0000"/>
                </a:solidFill>
              </a:rPr>
              <a:t>t</a:t>
            </a:r>
            <a:r>
              <a:rPr lang="el-GR" sz="2400" dirty="0">
                <a:solidFill>
                  <a:srgbClr val="FF0000"/>
                </a:solidFill>
              </a:rPr>
              <a:t>/</a:t>
            </a:r>
            <a:r>
              <a:rPr lang="en-US" sz="2400" dirty="0">
                <a:solidFill>
                  <a:srgbClr val="FF0000"/>
                </a:solidFill>
              </a:rPr>
              <a:t> m</a:t>
            </a:r>
            <a:r>
              <a:rPr lang="en-US" sz="2400" baseline="-25000" dirty="0">
                <a:solidFill>
                  <a:srgbClr val="FF0000"/>
                </a:solidFill>
              </a:rPr>
              <a:t>Q</a:t>
            </a:r>
            <a:r>
              <a:rPr lang="en-US" sz="2400" baseline="30000" dirty="0">
                <a:solidFill>
                  <a:srgbClr val="FF0000"/>
                </a:solidFill>
              </a:rPr>
              <a:t>2 </a:t>
            </a:r>
            <a:r>
              <a:rPr lang="en-US" sz="2400" dirty="0"/>
              <a:t>small (-&gt; decoupling):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err="1"/>
              <a:t>cos</a:t>
            </a:r>
            <a:r>
              <a:rPr lang="en-US" sz="2400" dirty="0"/>
              <a:t>(</a:t>
            </a:r>
            <a:r>
              <a:rPr lang="el-GR" sz="2400" dirty="0"/>
              <a:t>α-β)</a:t>
            </a:r>
            <a:r>
              <a:rPr lang="en-US" sz="2400" dirty="0"/>
              <a:t> t</a:t>
            </a:r>
            <a:r>
              <a:rPr lang="el-GR" sz="2400" baseline="-25000" dirty="0"/>
              <a:t>β </a:t>
            </a:r>
            <a:r>
              <a:rPr lang="el-GR" sz="2400" dirty="0"/>
              <a:t>~ </a:t>
            </a:r>
            <a:r>
              <a:rPr lang="en-US" sz="2400" dirty="0"/>
              <a:t> </a:t>
            </a:r>
            <a:r>
              <a:rPr lang="en-US" sz="2400" dirty="0" err="1"/>
              <a:t>Const</a:t>
            </a:r>
            <a:r>
              <a:rPr lang="en-US" sz="2400" dirty="0"/>
              <a:t> / (m</a:t>
            </a:r>
            <a:r>
              <a:rPr lang="en-US" sz="2400" baseline="-25000" dirty="0"/>
              <a:t>H</a:t>
            </a:r>
            <a:r>
              <a:rPr lang="en-US" sz="2400" baseline="30000" dirty="0"/>
              <a:t>2 </a:t>
            </a:r>
            <a:r>
              <a:rPr lang="en-US" sz="2400" dirty="0"/>
              <a:t>- m</a:t>
            </a:r>
            <a:r>
              <a:rPr lang="en-US" sz="2400" baseline="-25000" dirty="0"/>
              <a:t>h</a:t>
            </a:r>
            <a:r>
              <a:rPr lang="en-US" sz="2400" baseline="30000" dirty="0"/>
              <a:t>2</a:t>
            </a:r>
            <a:r>
              <a:rPr lang="en-US" sz="2400" dirty="0"/>
              <a:t>)</a:t>
            </a:r>
          </a:p>
          <a:p>
            <a:pPr marL="285750" indent="-285750">
              <a:buFont typeface="Arial"/>
              <a:buChar char="•"/>
            </a:pPr>
            <a:endParaRPr lang="en-US" sz="2400" b="1" baseline="-25000" dirty="0"/>
          </a:p>
          <a:p>
            <a:r>
              <a:rPr lang="en-US" sz="2400" dirty="0"/>
              <a:t>If </a:t>
            </a:r>
            <a:r>
              <a:rPr lang="el-GR" sz="2400" dirty="0">
                <a:solidFill>
                  <a:srgbClr val="FF0000"/>
                </a:solidFill>
              </a:rPr>
              <a:t>μ</a:t>
            </a:r>
            <a:r>
              <a:rPr lang="en-US" sz="2400" dirty="0">
                <a:solidFill>
                  <a:srgbClr val="FF0000"/>
                </a:solidFill>
              </a:rPr>
              <a:t> A</a:t>
            </a:r>
            <a:r>
              <a:rPr lang="en-US" sz="2400" baseline="-25000" dirty="0">
                <a:solidFill>
                  <a:srgbClr val="FF0000"/>
                </a:solidFill>
              </a:rPr>
              <a:t>t</a:t>
            </a:r>
            <a:r>
              <a:rPr lang="el-GR" sz="2400" dirty="0">
                <a:solidFill>
                  <a:srgbClr val="FF0000"/>
                </a:solidFill>
              </a:rPr>
              <a:t>/</a:t>
            </a:r>
            <a:r>
              <a:rPr lang="en-US" sz="2400" dirty="0">
                <a:solidFill>
                  <a:srgbClr val="FF0000"/>
                </a:solidFill>
              </a:rPr>
              <a:t> m</a:t>
            </a:r>
            <a:r>
              <a:rPr lang="en-US" sz="2400" baseline="-25000" dirty="0">
                <a:solidFill>
                  <a:srgbClr val="FF0000"/>
                </a:solidFill>
              </a:rPr>
              <a:t>Q</a:t>
            </a:r>
            <a:r>
              <a:rPr lang="en-US" sz="2400" baseline="30000" dirty="0">
                <a:solidFill>
                  <a:srgbClr val="FF0000"/>
                </a:solidFill>
              </a:rPr>
              <a:t>2 </a:t>
            </a:r>
            <a:r>
              <a:rPr lang="en-US" sz="2400" dirty="0"/>
              <a:t>relevant: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Can have </a:t>
            </a:r>
            <a:r>
              <a:rPr lang="en-US" sz="2400" dirty="0" err="1"/>
              <a:t>cos</a:t>
            </a:r>
            <a:r>
              <a:rPr lang="en-US" sz="2400" dirty="0"/>
              <a:t>(</a:t>
            </a:r>
            <a:r>
              <a:rPr lang="el-GR" sz="2400" dirty="0"/>
              <a:t>α-β)</a:t>
            </a:r>
            <a:r>
              <a:rPr lang="en-US" sz="2400" dirty="0"/>
              <a:t> </a:t>
            </a:r>
            <a:r>
              <a:rPr lang="el-GR" sz="2400" dirty="0"/>
              <a:t>~ </a:t>
            </a:r>
            <a:r>
              <a:rPr lang="en-US" sz="2400" dirty="0"/>
              <a:t>0  </a:t>
            </a:r>
          </a:p>
          <a:p>
            <a:pPr marL="285750" indent="-285750">
              <a:buFont typeface="Arial"/>
              <a:buChar char="•"/>
            </a:pPr>
            <a:r>
              <a:rPr lang="en-US" sz="2400" b="1" dirty="0"/>
              <a:t>INDEPENDENT OF M</a:t>
            </a:r>
            <a:r>
              <a:rPr lang="en-US" sz="2400" b="1" baseline="-25000" dirty="0"/>
              <a:t>A</a:t>
            </a:r>
            <a:r>
              <a:rPr lang="en-US" sz="2400" b="1" dirty="0"/>
              <a:t> </a:t>
            </a:r>
          </a:p>
          <a:p>
            <a:pPr marL="285750" indent="-285750">
              <a:buFont typeface="Arial"/>
              <a:buChar char="•"/>
            </a:pPr>
            <a:endParaRPr lang="en-US" baseline="-25000" dirty="0"/>
          </a:p>
        </p:txBody>
      </p:sp>
      <p:sp>
        <p:nvSpPr>
          <p:cNvPr id="2" name="TextBox 1"/>
          <p:cNvSpPr txBox="1"/>
          <p:nvPr/>
        </p:nvSpPr>
        <p:spPr>
          <a:xfrm>
            <a:off x="392304" y="5508916"/>
            <a:ext cx="8359391" cy="738664"/>
          </a:xfrm>
          <a:prstGeom prst="rect">
            <a:avLst/>
          </a:prstGeom>
          <a:solidFill>
            <a:schemeClr val="accent3"/>
          </a:solidFill>
          <a:ln w="38100" cmpd="sng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Relevant parameters for Higgs Sector:    </a:t>
            </a:r>
            <a:r>
              <a:rPr lang="en-US" sz="2400" dirty="0">
                <a:solidFill>
                  <a:srgbClr val="FF0000"/>
                </a:solidFill>
              </a:rPr>
              <a:t>A</a:t>
            </a:r>
            <a:r>
              <a:rPr lang="en-US" sz="2400" baseline="-25000" dirty="0">
                <a:solidFill>
                  <a:srgbClr val="FF0000"/>
                </a:solidFill>
              </a:rPr>
              <a:t>t </a:t>
            </a:r>
            <a:r>
              <a:rPr lang="en-US" sz="2400" dirty="0">
                <a:solidFill>
                  <a:srgbClr val="FF0000"/>
                </a:solidFill>
              </a:rPr>
              <a:t>/</a:t>
            </a:r>
            <a:r>
              <a:rPr lang="en-US" sz="2400" dirty="0" err="1">
                <a:solidFill>
                  <a:srgbClr val="FF0000"/>
                </a:solidFill>
              </a:rPr>
              <a:t>m</a:t>
            </a:r>
            <a:r>
              <a:rPr lang="en-US" sz="2400" baseline="-25000" dirty="0" err="1">
                <a:solidFill>
                  <a:srgbClr val="FF0000"/>
                </a:solidFill>
              </a:rPr>
              <a:t>Q</a:t>
            </a:r>
            <a:r>
              <a:rPr lang="en-US" sz="2400" baseline="-250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,   </a:t>
            </a:r>
            <a:r>
              <a:rPr lang="el-GR" sz="2400" dirty="0">
                <a:solidFill>
                  <a:srgbClr val="FF0000"/>
                </a:solidFill>
              </a:rPr>
              <a:t>μ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l-GR" sz="2400" dirty="0">
                <a:solidFill>
                  <a:srgbClr val="FF0000"/>
                </a:solidFill>
              </a:rPr>
              <a:t>/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m</a:t>
            </a:r>
            <a:r>
              <a:rPr lang="en-US" sz="2400" baseline="-25000" dirty="0" err="1">
                <a:solidFill>
                  <a:srgbClr val="FF0000"/>
                </a:solidFill>
              </a:rPr>
              <a:t>Q</a:t>
            </a:r>
            <a:r>
              <a:rPr lang="en-US" sz="2400" baseline="-250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, </a:t>
            </a:r>
            <a:r>
              <a:rPr lang="el-GR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m</a:t>
            </a:r>
            <a:r>
              <a:rPr lang="en-US" sz="2400" baseline="-25000" dirty="0">
                <a:solidFill>
                  <a:srgbClr val="FF0000"/>
                </a:solidFill>
              </a:rPr>
              <a:t>A</a:t>
            </a:r>
            <a:r>
              <a:rPr lang="en-US" sz="2400" dirty="0">
                <a:solidFill>
                  <a:srgbClr val="FF0000"/>
                </a:solidFill>
              </a:rPr>
              <a:t>, </a:t>
            </a:r>
            <a:r>
              <a:rPr lang="el-GR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t</a:t>
            </a:r>
            <a:r>
              <a:rPr lang="el-GR" sz="2400" baseline="-25000" dirty="0">
                <a:solidFill>
                  <a:srgbClr val="FF0000"/>
                </a:solidFill>
              </a:rPr>
              <a:t>β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Only </a:t>
            </a:r>
            <a:r>
              <a:rPr lang="en-US" b="1" dirty="0">
                <a:solidFill>
                  <a:srgbClr val="000000"/>
                </a:solidFill>
              </a:rPr>
              <a:t>Log</a:t>
            </a:r>
            <a:r>
              <a:rPr lang="en-US" dirty="0">
                <a:solidFill>
                  <a:srgbClr val="000000"/>
                </a:solidFill>
              </a:rPr>
              <a:t> dependence on </a:t>
            </a:r>
            <a:r>
              <a:rPr lang="en-US" dirty="0" err="1">
                <a:solidFill>
                  <a:srgbClr val="000000"/>
                </a:solidFill>
              </a:rPr>
              <a:t>squark</a:t>
            </a:r>
            <a:r>
              <a:rPr lang="en-US" dirty="0">
                <a:solidFill>
                  <a:srgbClr val="000000"/>
                </a:solidFill>
              </a:rPr>
              <a:t> masses, </a:t>
            </a:r>
            <a:r>
              <a:rPr lang="en-US" dirty="0" err="1">
                <a:solidFill>
                  <a:srgbClr val="000000"/>
                </a:solidFill>
              </a:rPr>
              <a:t>m</a:t>
            </a:r>
            <a:r>
              <a:rPr lang="en-US" baseline="-25000" dirty="0" err="1">
                <a:solidFill>
                  <a:srgbClr val="000000"/>
                </a:solidFill>
              </a:rPr>
              <a:t>Q</a:t>
            </a:r>
            <a:r>
              <a:rPr lang="en-US" dirty="0">
                <a:solidFill>
                  <a:srgbClr val="000000"/>
                </a:solidFill>
              </a:rPr>
              <a:t> (relevant for m</a:t>
            </a:r>
            <a:r>
              <a:rPr lang="en-US" baseline="-25000" dirty="0">
                <a:solidFill>
                  <a:srgbClr val="000000"/>
                </a:solidFill>
              </a:rPr>
              <a:t>h</a:t>
            </a:r>
            <a:r>
              <a:rPr lang="en-US" dirty="0">
                <a:solidFill>
                  <a:srgbClr val="000000"/>
                </a:solidFill>
              </a:rPr>
              <a:t>~125 </a:t>
            </a:r>
            <a:r>
              <a:rPr lang="en-US" dirty="0" err="1">
                <a:solidFill>
                  <a:srgbClr val="000000"/>
                </a:solidFill>
              </a:rPr>
              <a:t>GeV</a:t>
            </a:r>
            <a:r>
              <a:rPr lang="en-US" dirty="0">
                <a:solidFill>
                  <a:srgbClr val="000000"/>
                </a:solidFill>
              </a:rPr>
              <a:t>)</a:t>
            </a:r>
            <a:endParaRPr lang="en-US" baseline="-25000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8792F-18AC-CF4B-8D76-36A3D80B7119}" type="slidenum">
              <a:rPr lang="en-US" smtClean="0"/>
              <a:pPr/>
              <a:t>23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5242861" y="349241"/>
            <a:ext cx="3756829" cy="694391"/>
            <a:chOff x="266098" y="4609451"/>
            <a:chExt cx="7012731" cy="1226851"/>
          </a:xfrm>
        </p:grpSpPr>
        <p:pic>
          <p:nvPicPr>
            <p:cNvPr id="16" name="Content Placeholder 6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3462" t="87618" r="2480"/>
            <a:stretch/>
          </p:blipFill>
          <p:spPr>
            <a:xfrm>
              <a:off x="266098" y="4609451"/>
              <a:ext cx="7012731" cy="122685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" name="Oval 18"/>
            <p:cNvSpPr/>
            <p:nvPr/>
          </p:nvSpPr>
          <p:spPr>
            <a:xfrm>
              <a:off x="4295687" y="4719657"/>
              <a:ext cx="2951786" cy="94079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94000"/>
                    <a:satMod val="180000"/>
                    <a:lumMod val="98000"/>
                    <a:alpha val="0"/>
                  </a:schemeClr>
                </a:gs>
                <a:gs pos="100000">
                  <a:schemeClr val="accent1">
                    <a:satMod val="130000"/>
                    <a:alpha val="0"/>
                  </a:schemeClr>
                </a:gs>
              </a:gsLst>
              <a:lin ang="516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2149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4397774" y="1524000"/>
            <a:ext cx="4746226" cy="4831088"/>
            <a:chOff x="4343400" y="1143000"/>
            <a:chExt cx="4746226" cy="483108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343400" y="1219200"/>
              <a:ext cx="4746226" cy="475488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5645209" y="1143000"/>
              <a:ext cx="32701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i="1" spc="-80" dirty="0"/>
                <a:t>M. </a:t>
              </a:r>
              <a:r>
                <a:rPr lang="en-US" sz="1200" i="1" spc="-80" dirty="0" err="1"/>
                <a:t>Carena</a:t>
              </a:r>
              <a:r>
                <a:rPr lang="en-US" sz="1200" i="1" spc="-80" dirty="0"/>
                <a:t>, H. Haber, I. Low, N.R.S. &amp; C. E. M. Wagner, ‘14</a:t>
              </a: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8601" y="1066800"/>
            <a:ext cx="3810000" cy="561473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0" y="1844040"/>
            <a:ext cx="4397774" cy="715989"/>
            <a:chOff x="0" y="1828800"/>
            <a:chExt cx="4343400" cy="1203960"/>
          </a:xfrm>
        </p:grpSpPr>
        <p:sp>
          <p:nvSpPr>
            <p:cNvPr id="8" name="TextBox 7"/>
            <p:cNvSpPr txBox="1"/>
            <p:nvPr/>
          </p:nvSpPr>
          <p:spPr>
            <a:xfrm>
              <a:off x="0" y="1828800"/>
              <a:ext cx="4343400" cy="365760"/>
            </a:xfrm>
            <a:prstGeom prst="rect">
              <a:avLst/>
            </a:prstGeom>
            <a:solidFill>
              <a:schemeClr val="tx2"/>
            </a:solidFill>
          </p:spPr>
          <p:txBody>
            <a:bodyPr wrap="square" rtlCol="0" anchor="ctr" anchorCtr="0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spc="-150" dirty="0">
                  <a:solidFill>
                    <a:srgbClr val="E2DFD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No Alignment (Decoupling):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0" y="2667000"/>
              <a:ext cx="4343400" cy="365760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 anchorCtr="0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spc="-150" dirty="0">
                  <a:solidFill>
                    <a:srgbClr val="E2DFD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h</a:t>
              </a:r>
              <a:r>
                <a:rPr lang="en-US" spc="-150" baseline="-25000" dirty="0">
                  <a:solidFill>
                    <a:srgbClr val="E2DFD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125</a:t>
              </a:r>
              <a:r>
                <a:rPr lang="en-US" spc="-150" dirty="0">
                  <a:solidFill>
                    <a:srgbClr val="E2DFD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 Precision measurements Stronger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0" y="2247900"/>
              <a:ext cx="4343400" cy="365760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 anchorCtr="0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spc="-150" dirty="0">
                  <a:solidFill>
                    <a:srgbClr val="E2DFD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H/A Direct searches Weaker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0" y="2736396"/>
            <a:ext cx="4397774" cy="861739"/>
            <a:chOff x="0" y="3291840"/>
            <a:chExt cx="4343400" cy="1203960"/>
          </a:xfrm>
        </p:grpSpPr>
        <p:sp>
          <p:nvSpPr>
            <p:cNvPr id="13" name="TextBox 12"/>
            <p:cNvSpPr txBox="1"/>
            <p:nvPr/>
          </p:nvSpPr>
          <p:spPr>
            <a:xfrm>
              <a:off x="0" y="3291840"/>
              <a:ext cx="4343400" cy="365760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 anchor="ctr" anchorCtr="0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spc="-150" dirty="0">
                  <a:solidFill>
                    <a:srgbClr val="E2DFD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Alignment w/o Decoupling: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0" y="4130040"/>
              <a:ext cx="4343400" cy="36576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txBody>
            <a:bodyPr wrap="square" rtlCol="0" anchor="ctr" anchorCtr="0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spc="-150" dirty="0">
                  <a:solidFill>
                    <a:srgbClr val="E2DFD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h</a:t>
              </a:r>
              <a:r>
                <a:rPr lang="en-US" spc="-150" baseline="-25000" dirty="0">
                  <a:solidFill>
                    <a:srgbClr val="E2DFD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125</a:t>
              </a:r>
              <a:r>
                <a:rPr lang="en-US" spc="-150" dirty="0">
                  <a:solidFill>
                    <a:srgbClr val="E2DFD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 Precision measurements Weaker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0" y="3710940"/>
              <a:ext cx="4343400" cy="36576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txBody>
            <a:bodyPr wrap="square" rtlCol="0" anchor="ctr" anchorCtr="0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spc="-150" dirty="0">
                  <a:solidFill>
                    <a:srgbClr val="E2DFD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H/A Direct searches Stronger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0" y="3977644"/>
            <a:ext cx="4397774" cy="1817876"/>
            <a:chOff x="0" y="4800600"/>
            <a:chExt cx="4343400" cy="539146"/>
          </a:xfrm>
        </p:grpSpPr>
        <p:sp>
          <p:nvSpPr>
            <p:cNvPr id="17" name="Rectangle 16"/>
            <p:cNvSpPr/>
            <p:nvPr/>
          </p:nvSpPr>
          <p:spPr>
            <a:xfrm>
              <a:off x="0" y="4800600"/>
              <a:ext cx="4343400" cy="53914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33400" y="4979343"/>
              <a:ext cx="3810000" cy="21441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>
                <a:lnSpc>
                  <a:spcPct val="85000"/>
                </a:lnSpc>
                <a:spcBef>
                  <a:spcPts val="1200"/>
                </a:spcBef>
              </a:pPr>
              <a:r>
                <a:rPr lang="en-US" sz="2400" spc="-70" dirty="0"/>
                <a:t>Complementarity for probing MSSM Higgs sector.</a:t>
              </a:r>
            </a:p>
          </p:txBody>
        </p:sp>
      </p:grpSp>
      <p:sp>
        <p:nvSpPr>
          <p:cNvPr id="22" name="Title 1"/>
          <p:cNvSpPr txBox="1">
            <a:spLocks/>
          </p:cNvSpPr>
          <p:nvPr/>
        </p:nvSpPr>
        <p:spPr>
          <a:xfrm>
            <a:off x="52554" y="93222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b="1" kern="1200" spc="-300" dirty="0" smtClean="0">
                <a:solidFill>
                  <a:srgbClr val="CCC7A8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4000" b="0" spc="-15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Heavy Higgs Searches: </a:t>
            </a:r>
            <a:r>
              <a:rPr lang="el-GR" sz="4000" b="0" spc="-15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</a:t>
            </a:r>
            <a:r>
              <a:rPr lang="en-US" sz="4000" b="0" spc="-15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l-GR" sz="4000" b="0" spc="-15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/</a:t>
            </a:r>
            <a:r>
              <a:rPr lang="en-US" sz="4000" b="0" spc="-15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l-GR" sz="4000" b="0" spc="-15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H </a:t>
            </a:r>
            <a:r>
              <a:rPr lang="el-GR" sz="4000" b="0" spc="-150" dirty="0">
                <a:solidFill>
                  <a:schemeClr val="bg2">
                    <a:lumMod val="50000"/>
                  </a:schemeClr>
                </a:solidFill>
                <a:latin typeface="+mn-lt"/>
                <a:sym typeface="Wingdings"/>
              </a:rPr>
              <a:t></a:t>
            </a:r>
            <a:r>
              <a:rPr lang="el-GR" sz="4000" b="0" spc="-15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τ</a:t>
            </a:r>
            <a:r>
              <a:rPr lang="en-US" sz="4000" b="0" spc="-15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l-GR" sz="4000" b="0" spc="-15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τ</a:t>
            </a:r>
            <a:r>
              <a:rPr lang="en-US" sz="4000" b="0" spc="-15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endParaRPr lang="el-GR" sz="4000" b="0" i="1" spc="-15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-146358" y="550738"/>
            <a:ext cx="89154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b="1" kern="1200" spc="-300" dirty="0" smtClean="0">
                <a:solidFill>
                  <a:srgbClr val="CCC7A8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s-ES_tradnl" sz="4000" b="0" spc="-15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s-ES_tradnl" sz="4000" b="0" spc="-150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Precision</a:t>
            </a:r>
            <a:r>
              <a:rPr lang="es-ES_tradnl" sz="4000" b="0" spc="-15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s-ES_tradnl" sz="4000" b="0" spc="-150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Higgs</a:t>
            </a:r>
            <a:r>
              <a:rPr lang="es-ES_tradnl" sz="4000" b="0" spc="-15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s-ES_tradnl" sz="4000" b="0" spc="-150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Physics</a:t>
            </a:r>
            <a:r>
              <a:rPr lang="es-ES_tradnl" sz="4000" b="0" spc="-15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: h </a:t>
            </a:r>
            <a:r>
              <a:rPr lang="es-ES_tradnl" sz="4000" b="0" spc="-150" dirty="0">
                <a:solidFill>
                  <a:schemeClr val="bg2">
                    <a:lumMod val="50000"/>
                  </a:schemeClr>
                </a:solidFill>
                <a:latin typeface="+mn-lt"/>
                <a:sym typeface="Wingdings"/>
              </a:rPr>
              <a:t> W W/Z Z</a:t>
            </a:r>
            <a:endParaRPr lang="es-ES_tradnl" sz="4000" b="0" spc="-15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2021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 Higgs Mass = 125 </a:t>
            </a:r>
            <a:r>
              <a:rPr lang="en-US" dirty="0" err="1"/>
              <a:t>GeV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4" name="Content Placeholder 1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6743" b="6610"/>
          <a:stretch/>
        </p:blipFill>
        <p:spPr>
          <a:xfrm>
            <a:off x="0" y="1371600"/>
            <a:ext cx="5562600" cy="727137"/>
          </a:xfrm>
        </p:spPr>
      </p:pic>
      <p:sp>
        <p:nvSpPr>
          <p:cNvPr id="5" name="TextBox 4"/>
          <p:cNvSpPr txBox="1"/>
          <p:nvPr/>
        </p:nvSpPr>
        <p:spPr>
          <a:xfrm>
            <a:off x="3581400" y="2057400"/>
            <a:ext cx="19164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i="1" dirty="0"/>
              <a:t>H. Haber and J. </a:t>
            </a:r>
            <a:r>
              <a:rPr lang="en-US" sz="1200" i="1" dirty="0" err="1"/>
              <a:t>Gunion</a:t>
            </a:r>
            <a:r>
              <a:rPr lang="en-US" sz="1200" i="1" dirty="0"/>
              <a:t>, ‘03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2590800"/>
            <a:ext cx="5562600" cy="731520"/>
          </a:xfrm>
          <a:prstGeom prst="rect">
            <a:avLst/>
          </a:prstGeom>
          <a:solidFill>
            <a:srgbClr val="DDD9C3"/>
          </a:solidFill>
        </p:spPr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sz="2000" b="1" spc="-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Quartics</a:t>
            </a:r>
            <a:r>
              <a:rPr lang="en-US" sz="2000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without quantum corrections related only to SM couplings.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514958"/>
            <a:ext cx="5562600" cy="411480"/>
          </a:xfrm>
          <a:prstGeom prst="rect">
            <a:avLst/>
          </a:prstGeom>
          <a:solidFill>
            <a:schemeClr val="tx1"/>
          </a:solidFill>
        </p:spPr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sz="2000" b="1" spc="-100" dirty="0">
                <a:solidFill>
                  <a:srgbClr val="E2DFD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Higgs mass bounded by </a:t>
            </a:r>
            <a:r>
              <a:rPr lang="en-US" sz="2000" b="1" i="1" spc="-100" dirty="0" err="1">
                <a:solidFill>
                  <a:srgbClr val="E2DFD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</a:t>
            </a:r>
            <a:r>
              <a:rPr lang="en-US" sz="2000" b="1" i="1" spc="-100" baseline="-25000" dirty="0" err="1">
                <a:solidFill>
                  <a:srgbClr val="E2DFD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</a:t>
            </a:r>
            <a:r>
              <a:rPr lang="en-US" sz="2000" b="1" spc="-100" dirty="0">
                <a:solidFill>
                  <a:srgbClr val="E2DFD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at tree-level.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5113213"/>
            <a:ext cx="9144000" cy="101326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noAutofit/>
          </a:bodyPr>
          <a:lstStyle/>
          <a:p>
            <a:pPr algn="ctr">
              <a:lnSpc>
                <a:spcPct val="85000"/>
              </a:lnSpc>
            </a:pPr>
            <a:r>
              <a:rPr lang="en-US" sz="2800" b="1" spc="-100" dirty="0">
                <a:solidFill>
                  <a:srgbClr val="E2DFD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Need large </a:t>
            </a:r>
            <a:r>
              <a:rPr lang="en-US" sz="2800" b="1" spc="-100" dirty="0" err="1">
                <a:solidFill>
                  <a:srgbClr val="E2DFD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radiative</a:t>
            </a:r>
            <a:r>
              <a:rPr lang="en-US" sz="2800" b="1" spc="-100" dirty="0">
                <a:solidFill>
                  <a:srgbClr val="E2DFD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corrections.</a:t>
            </a:r>
          </a:p>
          <a:p>
            <a:pPr algn="ctr">
              <a:lnSpc>
                <a:spcPct val="85000"/>
              </a:lnSpc>
            </a:pPr>
            <a:r>
              <a:rPr lang="en-US" sz="3600" b="1" spc="-10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…Or something else? 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0" y="4118126"/>
            <a:ext cx="9144002" cy="762000"/>
            <a:chOff x="0" y="5410200"/>
            <a:chExt cx="5562601" cy="762000"/>
          </a:xfrm>
        </p:grpSpPr>
        <p:sp>
          <p:nvSpPr>
            <p:cNvPr id="29" name="Rectangle 28"/>
            <p:cNvSpPr/>
            <p:nvPr/>
          </p:nvSpPr>
          <p:spPr>
            <a:xfrm>
              <a:off x="0" y="5410200"/>
              <a:ext cx="5562600" cy="762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" y="5410200"/>
              <a:ext cx="5562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/>
                <a:t>91     125</a:t>
              </a: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4"/>
            <a:srcRect l="31556" t="28691" r="29925" b="29726"/>
            <a:stretch/>
          </p:blipFill>
          <p:spPr>
            <a:xfrm>
              <a:off x="2586389" y="5592075"/>
              <a:ext cx="244993" cy="401037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6705600" y="1791854"/>
            <a:ext cx="1676400" cy="1680865"/>
            <a:chOff x="8686800" y="1062335"/>
            <a:chExt cx="1676400" cy="1680865"/>
          </a:xfrm>
        </p:grpSpPr>
        <p:grpSp>
          <p:nvGrpSpPr>
            <p:cNvPr id="12" name="Group 11"/>
            <p:cNvGrpSpPr/>
            <p:nvPr/>
          </p:nvGrpSpPr>
          <p:grpSpPr>
            <a:xfrm>
              <a:off x="8686800" y="1524000"/>
              <a:ext cx="1676400" cy="1219200"/>
              <a:chOff x="8686800" y="1524000"/>
              <a:chExt cx="1676400" cy="1219200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8686800" y="1600200"/>
                <a:ext cx="838200" cy="533400"/>
              </a:xfrm>
              <a:prstGeom prst="line">
                <a:avLst/>
              </a:prstGeom>
              <a:ln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H="1">
                <a:off x="8686800" y="2133600"/>
                <a:ext cx="838200" cy="609600"/>
              </a:xfrm>
              <a:prstGeom prst="line">
                <a:avLst/>
              </a:prstGeom>
              <a:ln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H="1">
                <a:off x="9525000" y="1524000"/>
                <a:ext cx="838200" cy="609600"/>
              </a:xfrm>
              <a:prstGeom prst="line">
                <a:avLst/>
              </a:prstGeom>
              <a:ln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9525000" y="2133600"/>
                <a:ext cx="838200" cy="533400"/>
              </a:xfrm>
              <a:prstGeom prst="line">
                <a:avLst/>
              </a:prstGeom>
              <a:ln>
                <a:solidFill>
                  <a:srgbClr val="0000F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9296400" y="1062335"/>
              <a:ext cx="4549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400" b="1" i="1" dirty="0"/>
                <a:t>λ</a:t>
              </a:r>
              <a:r>
                <a:rPr lang="en-US" sz="2400" b="1" i="1" baseline="-25000" dirty="0" err="1"/>
                <a:t>i</a:t>
              </a:r>
              <a:endParaRPr lang="en-US" sz="2400" b="1" i="1" baseline="-25000" dirty="0"/>
            </a:p>
          </p:txBody>
        </p:sp>
        <p:cxnSp>
          <p:nvCxnSpPr>
            <p:cNvPr id="14" name="Straight Arrow Connector 13"/>
            <p:cNvCxnSpPr>
              <a:stCxn id="13" idx="2"/>
            </p:cNvCxnSpPr>
            <p:nvPr/>
          </p:nvCxnSpPr>
          <p:spPr>
            <a:xfrm>
              <a:off x="9523878" y="1524000"/>
              <a:ext cx="1122" cy="45273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1525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27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35873" y="1943269"/>
            <a:ext cx="5186755" cy="51488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558809"/>
            <a:ext cx="9122628" cy="903746"/>
          </a:xfrm>
        </p:spPr>
        <p:txBody>
          <a:bodyPr>
            <a:normAutofit/>
          </a:bodyPr>
          <a:lstStyle/>
          <a:p>
            <a:pPr algn="l"/>
            <a:r>
              <a:rPr lang="en-US" sz="4400" dirty="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rPr>
              <a:t>Something else:</a:t>
            </a:r>
            <a:r>
              <a:rPr lang="en-US" sz="4400" dirty="0">
                <a:solidFill>
                  <a:schemeClr val="tx1"/>
                </a:solidFill>
                <a:latin typeface="Arial"/>
                <a:cs typeface="Arial"/>
              </a:rPr>
              <a:t> NMSSM</a:t>
            </a:r>
            <a:r>
              <a:rPr lang="en-US" sz="4400" dirty="0">
                <a:latin typeface="Arial"/>
                <a:cs typeface="Arial"/>
              </a:rPr>
              <a:t> Higgs Sector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952" y="1738045"/>
            <a:ext cx="8272906" cy="3980110"/>
          </a:xfrm>
        </p:spPr>
        <p:txBody>
          <a:bodyPr>
            <a:normAutofit/>
          </a:bodyPr>
          <a:lstStyle/>
          <a:p>
            <a:r>
              <a:rPr lang="en-US" sz="2000" b="1" dirty="0">
                <a:latin typeface="Arial"/>
                <a:cs typeface="Arial"/>
              </a:rPr>
              <a:t>2 Doublets (H</a:t>
            </a:r>
            <a:r>
              <a:rPr lang="en-US" sz="2000" b="1" baseline="-25000" dirty="0">
                <a:latin typeface="Arial"/>
                <a:cs typeface="Arial"/>
              </a:rPr>
              <a:t>u</a:t>
            </a:r>
            <a:r>
              <a:rPr lang="en-US" sz="2000" b="1" dirty="0">
                <a:latin typeface="Arial"/>
                <a:cs typeface="Arial"/>
              </a:rPr>
              <a:t>, </a:t>
            </a:r>
            <a:r>
              <a:rPr lang="en-US" sz="2000" b="1" dirty="0" err="1">
                <a:latin typeface="Arial"/>
                <a:cs typeface="Arial"/>
              </a:rPr>
              <a:t>H</a:t>
            </a:r>
            <a:r>
              <a:rPr lang="en-US" sz="2000" b="1" baseline="-25000" dirty="0" err="1">
                <a:latin typeface="Arial"/>
                <a:cs typeface="Arial"/>
              </a:rPr>
              <a:t>d</a:t>
            </a:r>
            <a:r>
              <a:rPr lang="en-US" sz="2000" b="1" dirty="0">
                <a:latin typeface="Arial"/>
                <a:cs typeface="Arial"/>
              </a:rPr>
              <a:t>)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b="1" dirty="0">
                <a:latin typeface="Arial"/>
                <a:cs typeface="Arial"/>
              </a:rPr>
              <a:t>+ Singlet (S)</a:t>
            </a:r>
          </a:p>
          <a:p>
            <a:r>
              <a:rPr lang="en-US" sz="2000" dirty="0">
                <a:latin typeface="Arial"/>
                <a:cs typeface="Arial"/>
              </a:rPr>
              <a:t>Singlet couples only to Higgs Sector.</a:t>
            </a:r>
          </a:p>
          <a:p>
            <a:r>
              <a:rPr lang="en-US" sz="2000" dirty="0" err="1">
                <a:latin typeface="Arial"/>
                <a:cs typeface="Arial"/>
              </a:rPr>
              <a:t>vevs</a:t>
            </a:r>
            <a:r>
              <a:rPr lang="en-US" sz="2000" dirty="0">
                <a:latin typeface="Arial"/>
                <a:cs typeface="Arial"/>
              </a:rPr>
              <a:t>: (H</a:t>
            </a:r>
            <a:r>
              <a:rPr lang="en-US" sz="2000" baseline="-25000" dirty="0">
                <a:latin typeface="Arial"/>
                <a:cs typeface="Arial"/>
              </a:rPr>
              <a:t>u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H</a:t>
            </a:r>
            <a:r>
              <a:rPr lang="en-US" sz="2000" baseline="-25000" dirty="0" err="1">
                <a:latin typeface="Arial"/>
                <a:cs typeface="Arial"/>
              </a:rPr>
              <a:t>d</a:t>
            </a:r>
            <a:r>
              <a:rPr lang="en-US" sz="2000" baseline="-25000" dirty="0">
                <a:latin typeface="Arial"/>
                <a:cs typeface="Arial"/>
              </a:rPr>
              <a:t>,</a:t>
            </a:r>
            <a:r>
              <a:rPr lang="en-US" sz="2000" dirty="0">
                <a:latin typeface="Arial"/>
                <a:cs typeface="Arial"/>
              </a:rPr>
              <a:t>, S</a:t>
            </a:r>
            <a:r>
              <a:rPr lang="en-US" sz="2000" baseline="-25000" dirty="0">
                <a:latin typeface="Arial"/>
                <a:cs typeface="Arial"/>
              </a:rPr>
              <a:t> </a:t>
            </a:r>
            <a:r>
              <a:rPr lang="en-US" sz="2000" dirty="0">
                <a:latin typeface="Arial"/>
                <a:cs typeface="Arial"/>
              </a:rPr>
              <a:t>) =( v</a:t>
            </a:r>
            <a:r>
              <a:rPr lang="en-US" sz="2000" baseline="-25000" dirty="0">
                <a:latin typeface="Arial"/>
                <a:cs typeface="Arial"/>
              </a:rPr>
              <a:t>u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v</a:t>
            </a:r>
            <a:r>
              <a:rPr lang="en-US" sz="2000" baseline="-25000" dirty="0" err="1">
                <a:latin typeface="Arial"/>
                <a:cs typeface="Arial"/>
              </a:rPr>
              <a:t>d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v</a:t>
            </a:r>
            <a:r>
              <a:rPr lang="en-US" sz="2000" baseline="-25000" dirty="0" err="1">
                <a:latin typeface="Arial"/>
                <a:cs typeface="Arial"/>
              </a:rPr>
              <a:t>S</a:t>
            </a:r>
            <a:r>
              <a:rPr lang="en-US" sz="2000" dirty="0">
                <a:latin typeface="Arial"/>
                <a:cs typeface="Arial"/>
              </a:rPr>
              <a:t> =</a:t>
            </a:r>
            <a:r>
              <a:rPr lang="el-GR" sz="2000" dirty="0">
                <a:latin typeface="Arial"/>
                <a:cs typeface="Arial"/>
              </a:rPr>
              <a:t>μ</a:t>
            </a:r>
            <a:r>
              <a:rPr lang="en-US" sz="2000" dirty="0">
                <a:latin typeface="Arial"/>
                <a:cs typeface="Arial"/>
              </a:rPr>
              <a:t>/ </a:t>
            </a:r>
            <a:r>
              <a:rPr lang="el-GR" sz="2000" dirty="0">
                <a:latin typeface="Arial"/>
                <a:cs typeface="Arial"/>
              </a:rPr>
              <a:t>λ</a:t>
            </a:r>
            <a:r>
              <a:rPr lang="en-US" sz="2000" dirty="0">
                <a:latin typeface="Arial"/>
                <a:cs typeface="Arial"/>
              </a:rPr>
              <a:t>)</a:t>
            </a:r>
            <a:endParaRPr lang="en-US" sz="2000" baseline="-25000" dirty="0">
              <a:latin typeface="Arial"/>
              <a:cs typeface="Arial"/>
            </a:endParaRPr>
          </a:p>
          <a:p>
            <a:endParaRPr lang="el-GR" sz="2000" baseline="-25000" dirty="0">
              <a:latin typeface="Arial"/>
              <a:cs typeface="Arial"/>
            </a:endParaRPr>
          </a:p>
          <a:p>
            <a:r>
              <a:rPr lang="el-GR" sz="2000" b="1" dirty="0">
                <a:solidFill>
                  <a:srgbClr val="0000FF"/>
                </a:solidFill>
                <a:latin typeface="Arial"/>
                <a:cs typeface="Arial"/>
              </a:rPr>
              <a:t>3 </a:t>
            </a:r>
            <a:r>
              <a:rPr lang="en-US" sz="2000" b="1" dirty="0">
                <a:solidFill>
                  <a:srgbClr val="0000FF"/>
                </a:solidFill>
                <a:latin typeface="Arial"/>
                <a:cs typeface="Arial"/>
              </a:rPr>
              <a:t>CP-Even Higgs bosons:</a:t>
            </a:r>
          </a:p>
          <a:p>
            <a:pPr lvl="1"/>
            <a:r>
              <a:rPr lang="en-US" sz="2000" dirty="0">
                <a:latin typeface="Arial"/>
                <a:cs typeface="Arial"/>
              </a:rPr>
              <a:t>Mixing between all three (H</a:t>
            </a:r>
            <a:r>
              <a:rPr lang="en-US" sz="2000" baseline="-25000" dirty="0">
                <a:latin typeface="Arial"/>
                <a:cs typeface="Arial"/>
              </a:rPr>
              <a:t>u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H</a:t>
            </a:r>
            <a:r>
              <a:rPr lang="en-US" sz="2000" baseline="-25000" dirty="0" err="1">
                <a:latin typeface="Arial"/>
                <a:cs typeface="Arial"/>
              </a:rPr>
              <a:t>d</a:t>
            </a:r>
            <a:r>
              <a:rPr lang="en-US" sz="2000" dirty="0">
                <a:latin typeface="Arial"/>
                <a:cs typeface="Arial"/>
              </a:rPr>
              <a:t> and S).</a:t>
            </a:r>
            <a:endParaRPr lang="en-US" sz="2000" b="1" dirty="0">
              <a:solidFill>
                <a:srgbClr val="0000FF"/>
              </a:solidFill>
              <a:latin typeface="Arial"/>
              <a:cs typeface="Arial"/>
            </a:endParaRPr>
          </a:p>
          <a:p>
            <a:r>
              <a:rPr lang="en-US" sz="2000" b="1" dirty="0">
                <a:solidFill>
                  <a:srgbClr val="0000FF"/>
                </a:solidFill>
                <a:latin typeface="Arial"/>
                <a:cs typeface="Arial"/>
              </a:rPr>
              <a:t>2 CP-Odd Higgs bosons:</a:t>
            </a:r>
            <a:endParaRPr lang="en-US" sz="2000" dirty="0">
              <a:solidFill>
                <a:schemeClr val="tx1"/>
              </a:solidFill>
              <a:latin typeface="Arial"/>
              <a:cs typeface="Arial"/>
            </a:endParaRPr>
          </a:p>
          <a:p>
            <a:pPr lvl="1"/>
            <a:r>
              <a:rPr lang="en-US" sz="2000" dirty="0">
                <a:solidFill>
                  <a:schemeClr val="tx1"/>
                </a:solidFill>
                <a:latin typeface="Arial"/>
                <a:cs typeface="Arial"/>
              </a:rPr>
              <a:t>Mixtures of “MSSM” m</a:t>
            </a:r>
            <a:r>
              <a:rPr lang="en-US" sz="2000" baseline="-25000" dirty="0">
                <a:solidFill>
                  <a:schemeClr val="tx1"/>
                </a:solidFill>
                <a:latin typeface="Arial"/>
                <a:cs typeface="Arial"/>
              </a:rPr>
              <a:t>A</a:t>
            </a:r>
            <a:r>
              <a:rPr lang="en-US" sz="2000" dirty="0">
                <a:solidFill>
                  <a:schemeClr val="tx1"/>
                </a:solidFill>
                <a:latin typeface="Arial"/>
                <a:cs typeface="Arial"/>
              </a:rPr>
              <a:t> and singlet.</a:t>
            </a:r>
          </a:p>
          <a:p>
            <a:r>
              <a:rPr lang="en-US" sz="2000" b="1" dirty="0">
                <a:solidFill>
                  <a:srgbClr val="0000FF"/>
                </a:solidFill>
                <a:latin typeface="Arial"/>
                <a:cs typeface="Arial"/>
              </a:rPr>
              <a:t>Charged Higgs bosons</a:t>
            </a:r>
          </a:p>
          <a:p>
            <a:pPr marL="0" indent="0">
              <a:buNone/>
            </a:pPr>
            <a:endParaRPr lang="en-US" sz="2000" dirty="0">
              <a:latin typeface="Arial"/>
              <a:cs typeface="Arial"/>
            </a:endParaRPr>
          </a:p>
          <a:p>
            <a:r>
              <a:rPr lang="en-US" sz="2000" b="1" dirty="0" err="1">
                <a:solidFill>
                  <a:srgbClr val="0000FF"/>
                </a:solidFill>
                <a:latin typeface="Arial"/>
                <a:cs typeface="Arial"/>
              </a:rPr>
              <a:t>Singlino</a:t>
            </a:r>
            <a:r>
              <a:rPr lang="en-US" sz="20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000" dirty="0">
                <a:latin typeface="Arial"/>
                <a:cs typeface="Arial"/>
              </a:rPr>
              <a:t>mass: 2 </a:t>
            </a:r>
            <a:r>
              <a:rPr lang="el-GR" sz="2000" dirty="0">
                <a:latin typeface="Arial"/>
                <a:cs typeface="Arial"/>
              </a:rPr>
              <a:t>κ μ/λ</a:t>
            </a:r>
            <a:r>
              <a:rPr lang="en-US" sz="2000" dirty="0">
                <a:latin typeface="Arial"/>
                <a:cs typeface="Arial"/>
              </a:rPr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4952" y="-42386"/>
            <a:ext cx="5443275" cy="1482423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4368319" y="1054399"/>
            <a:ext cx="4661063" cy="1742522"/>
            <a:chOff x="3975116" y="466344"/>
            <a:chExt cx="5111637" cy="199190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r="938"/>
            <a:stretch/>
          </p:blipFill>
          <p:spPr>
            <a:xfrm>
              <a:off x="3975116" y="466344"/>
              <a:ext cx="5097274" cy="101608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844490" y="1699676"/>
              <a:ext cx="807819" cy="527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AD0101"/>
                  </a:solidFill>
                  <a:latin typeface="Arial"/>
                  <a:cs typeface="Arial"/>
                </a:rPr>
                <a:t>m</a:t>
              </a:r>
              <a:r>
                <a:rPr lang="en-US" sz="2400" b="1" baseline="-25000" dirty="0">
                  <a:solidFill>
                    <a:srgbClr val="AD0101"/>
                  </a:solidFill>
                  <a:latin typeface="Arial"/>
                  <a:cs typeface="Arial"/>
                </a:rPr>
                <a:t>A</a:t>
              </a:r>
              <a:endParaRPr lang="en-US" b="1" baseline="-25000" dirty="0">
                <a:solidFill>
                  <a:srgbClr val="AD0101"/>
                </a:solidFill>
                <a:latin typeface="Arial"/>
                <a:cs typeface="Arial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777545" y="1930509"/>
              <a:ext cx="1309208" cy="5277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AD0101"/>
                  </a:solidFill>
                  <a:latin typeface="Arial"/>
                  <a:cs typeface="Arial"/>
                </a:rPr>
                <a:t>m</a:t>
              </a:r>
              <a:r>
                <a:rPr lang="en-US" sz="2400" b="1" baseline="-25000" dirty="0">
                  <a:solidFill>
                    <a:srgbClr val="AD0101"/>
                  </a:solidFill>
                  <a:latin typeface="Arial"/>
                  <a:cs typeface="Arial"/>
                </a:rPr>
                <a:t>a</a:t>
              </a:r>
              <a:r>
                <a:rPr lang="en-US" sz="2400" b="1" dirty="0">
                  <a:solidFill>
                    <a:srgbClr val="AD0101"/>
                  </a:solidFill>
                  <a:latin typeface="Arial"/>
                  <a:cs typeface="Arial"/>
                </a:rPr>
                <a:t>/</a:t>
              </a:r>
              <a:r>
                <a:rPr lang="en-US" sz="2400" b="1" dirty="0" err="1">
                  <a:solidFill>
                    <a:srgbClr val="AD0101"/>
                  </a:solidFill>
                  <a:latin typeface="Arial"/>
                  <a:cs typeface="Arial"/>
                </a:rPr>
                <a:t>m</a:t>
              </a:r>
              <a:r>
                <a:rPr lang="en-US" sz="2400" b="1" baseline="-25000" dirty="0" err="1">
                  <a:solidFill>
                    <a:srgbClr val="AD0101"/>
                  </a:solidFill>
                  <a:latin typeface="Arial"/>
                  <a:cs typeface="Arial"/>
                </a:rPr>
                <a:t>hS</a:t>
              </a:r>
              <a:endParaRPr lang="en-US" sz="2400" b="1" baseline="-25000" dirty="0">
                <a:solidFill>
                  <a:srgbClr val="AD0101"/>
                </a:solidFill>
                <a:latin typeface="Arial"/>
                <a:cs typeface="Arial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6046693" y="1218970"/>
              <a:ext cx="28863" cy="62500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8479232" y="1218970"/>
              <a:ext cx="0" cy="87495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5815628" y="707451"/>
              <a:ext cx="403910" cy="540379"/>
            </a:xfrm>
            <a:prstGeom prst="ellipse">
              <a:avLst/>
            </a:prstGeom>
            <a:noFill/>
            <a:ln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8262846" y="693021"/>
              <a:ext cx="403910" cy="540379"/>
            </a:xfrm>
            <a:prstGeom prst="ellipse">
              <a:avLst/>
            </a:prstGeom>
            <a:noFill/>
            <a:ln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09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01145" y="5318553"/>
            <a:ext cx="7855951" cy="1600200"/>
          </a:xfrm>
        </p:spPr>
        <p:txBody>
          <a:bodyPr>
            <a:normAutofit/>
          </a:bodyPr>
          <a:lstStyle/>
          <a:p>
            <a:pPr algn="l">
              <a:lnSpc>
                <a:spcPct val="50000"/>
              </a:lnSpc>
            </a:pPr>
            <a:r>
              <a:rPr lang="en-US" sz="4800" dirty="0">
                <a:latin typeface="Arial"/>
                <a:cs typeface="Arial"/>
              </a:rPr>
              <a:t>NMSSM:</a:t>
            </a:r>
            <a:br>
              <a:rPr lang="en-US" sz="4800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sz="4800" dirty="0">
                <a:solidFill>
                  <a:srgbClr val="000000"/>
                </a:solidFill>
                <a:latin typeface="Arial"/>
                <a:cs typeface="Arial"/>
              </a:rPr>
              <a:t>	</a:t>
            </a:r>
            <a:r>
              <a:rPr lang="en-US" sz="4800" dirty="0">
                <a:solidFill>
                  <a:schemeClr val="tx1"/>
                </a:solidFill>
                <a:latin typeface="Arial"/>
                <a:cs typeface="Arial"/>
              </a:rPr>
              <a:t>125 </a:t>
            </a:r>
            <a:r>
              <a:rPr lang="en-US" sz="4800" dirty="0" err="1">
                <a:solidFill>
                  <a:schemeClr val="tx1"/>
                </a:solidFill>
                <a:latin typeface="Arial"/>
                <a:cs typeface="Arial"/>
              </a:rPr>
              <a:t>GeV</a:t>
            </a:r>
            <a:r>
              <a:rPr lang="en-US" sz="4800" dirty="0">
                <a:solidFill>
                  <a:schemeClr val="tx1"/>
                </a:solidFill>
                <a:latin typeface="Arial"/>
                <a:cs typeface="Arial"/>
              </a:rPr>
              <a:t> Higgs Naturally!</a:t>
            </a:r>
            <a:br>
              <a:rPr lang="en-US" sz="4800" dirty="0">
                <a:solidFill>
                  <a:schemeClr val="tx1"/>
                </a:solidFill>
                <a:latin typeface="Arial"/>
                <a:cs typeface="Arial"/>
              </a:rPr>
            </a:br>
            <a:endParaRPr lang="en-US" sz="48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418" r="-109"/>
          <a:stretch/>
        </p:blipFill>
        <p:spPr>
          <a:xfrm>
            <a:off x="184790" y="1096700"/>
            <a:ext cx="4253398" cy="4124880"/>
          </a:xfrm>
        </p:spPr>
      </p:pic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5020685" y="2076456"/>
            <a:ext cx="3765048" cy="35882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latin typeface="Arial"/>
                <a:cs typeface="Arial"/>
              </a:rPr>
              <a:t>Well Known</a:t>
            </a:r>
          </a:p>
          <a:p>
            <a:r>
              <a:rPr lang="en-US" sz="2400" dirty="0">
                <a:latin typeface="Arial"/>
                <a:cs typeface="Arial"/>
              </a:rPr>
              <a:t>125 </a:t>
            </a:r>
            <a:r>
              <a:rPr lang="en-US" sz="2400" dirty="0" err="1">
                <a:latin typeface="Arial"/>
                <a:cs typeface="Arial"/>
              </a:rPr>
              <a:t>GeV</a:t>
            </a:r>
            <a:r>
              <a:rPr lang="en-US" sz="2400" dirty="0">
                <a:latin typeface="Arial"/>
                <a:cs typeface="Arial"/>
              </a:rPr>
              <a:t> Higgs</a:t>
            </a:r>
          </a:p>
          <a:p>
            <a:pPr lvl="1"/>
            <a:r>
              <a:rPr lang="en-US" sz="2000" dirty="0">
                <a:latin typeface="Arial"/>
                <a:cs typeface="Arial"/>
              </a:rPr>
              <a:t>Tree-level contribution to Higgs mass from </a:t>
            </a:r>
            <a:r>
              <a:rPr lang="el-GR" sz="2000" dirty="0">
                <a:latin typeface="Arial"/>
                <a:cs typeface="Arial"/>
              </a:rPr>
              <a:t>λ</a:t>
            </a:r>
            <a:r>
              <a:rPr lang="en-US" sz="2000" dirty="0">
                <a:latin typeface="Arial"/>
                <a:cs typeface="Arial"/>
              </a:rPr>
              <a:t>.</a:t>
            </a:r>
          </a:p>
          <a:p>
            <a:pPr lvl="1"/>
            <a:r>
              <a:rPr lang="el-GR" sz="2000" dirty="0">
                <a:latin typeface="Arial"/>
                <a:cs typeface="Arial"/>
              </a:rPr>
              <a:t>λ</a:t>
            </a:r>
            <a:r>
              <a:rPr lang="en-US" sz="2000" dirty="0">
                <a:latin typeface="Arial"/>
                <a:cs typeface="Arial"/>
              </a:rPr>
              <a:t> ~ 0.65-0.7 </a:t>
            </a:r>
          </a:p>
          <a:p>
            <a:r>
              <a:rPr lang="en-US" sz="2400" dirty="0">
                <a:latin typeface="Arial"/>
                <a:cs typeface="Arial"/>
              </a:rPr>
              <a:t>Low tan</a:t>
            </a:r>
            <a:r>
              <a:rPr lang="el-GR" sz="2400" dirty="0">
                <a:latin typeface="Arial"/>
                <a:cs typeface="Arial"/>
              </a:rPr>
              <a:t>β</a:t>
            </a:r>
            <a:endParaRPr lang="en-US" sz="2400" dirty="0">
              <a:latin typeface="Arial"/>
              <a:cs typeface="Arial"/>
            </a:endParaRPr>
          </a:p>
          <a:p>
            <a:r>
              <a:rPr lang="en-US" sz="2400" dirty="0">
                <a:latin typeface="Arial"/>
                <a:cs typeface="Arial"/>
              </a:rPr>
              <a:t>Light Stops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68604" y="777650"/>
            <a:ext cx="4578282" cy="75901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-1977" y="499157"/>
            <a:ext cx="4355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i="1" dirty="0">
                <a:latin typeface="Arial"/>
                <a:cs typeface="Arial"/>
              </a:rPr>
              <a:t>M. </a:t>
            </a:r>
            <a:r>
              <a:rPr lang="en-US" sz="1400" i="1" dirty="0" err="1">
                <a:latin typeface="Arial"/>
                <a:cs typeface="Arial"/>
              </a:rPr>
              <a:t>Carena</a:t>
            </a:r>
            <a:r>
              <a:rPr lang="en-US" sz="1400" i="1" dirty="0">
                <a:latin typeface="Arial"/>
                <a:cs typeface="Arial"/>
              </a:rPr>
              <a:t>, H. Haber, I. Low, N.R.S., C. Wagner, </a:t>
            </a:r>
            <a:r>
              <a:rPr lang="fr-FR" sz="1400" i="1" dirty="0">
                <a:latin typeface="Arial"/>
                <a:cs typeface="Arial"/>
              </a:rPr>
              <a:t>’</a:t>
            </a:r>
            <a:r>
              <a:rPr lang="en-US" sz="1400" i="1" dirty="0">
                <a:latin typeface="Arial"/>
                <a:cs typeface="Arial"/>
              </a:rPr>
              <a:t>15 </a:t>
            </a:r>
            <a:endParaRPr lang="en-US" sz="1100" i="1" dirty="0"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20685" y="368566"/>
            <a:ext cx="38362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rial"/>
                <a:cs typeface="Arial"/>
              </a:rPr>
              <a:t>Alignment (No-Mixing):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9186" r="31528" b="85372"/>
          <a:stretch/>
        </p:blipFill>
        <p:spPr>
          <a:xfrm>
            <a:off x="5333785" y="1423241"/>
            <a:ext cx="3008776" cy="682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648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906" y="5257800"/>
            <a:ext cx="6781800" cy="1600200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SM-Like Higgs </a:t>
            </a:r>
            <a:r>
              <a:rPr lang="en-US" dirty="0">
                <a:latin typeface="Arial"/>
                <a:cs typeface="Arial"/>
              </a:rPr>
              <a:t>Naturally!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237" y="175496"/>
            <a:ext cx="4969961" cy="2412886"/>
          </a:xfrm>
        </p:spPr>
        <p:txBody>
          <a:bodyPr>
            <a:normAutofit/>
          </a:bodyPr>
          <a:lstStyle/>
          <a:p>
            <a:r>
              <a:rPr lang="en-US" sz="1800" dirty="0" err="1">
                <a:latin typeface="Arial"/>
                <a:cs typeface="Arial"/>
              </a:rPr>
              <a:t>Perturbative</a:t>
            </a:r>
            <a:r>
              <a:rPr lang="en-US" sz="1800" dirty="0">
                <a:latin typeface="Arial"/>
                <a:cs typeface="Arial"/>
              </a:rPr>
              <a:t> up to GUT scale.</a:t>
            </a:r>
          </a:p>
          <a:p>
            <a:pPr lvl="1"/>
            <a:r>
              <a:rPr lang="el-GR" sz="1600" b="1" dirty="0">
                <a:solidFill>
                  <a:srgbClr val="0000FF"/>
                </a:solidFill>
                <a:latin typeface="Arial"/>
                <a:cs typeface="Arial"/>
              </a:rPr>
              <a:t>λ</a:t>
            </a:r>
            <a:r>
              <a:rPr lang="en-US" sz="1600" b="1" baseline="-25000" dirty="0">
                <a:solidFill>
                  <a:srgbClr val="0000FF"/>
                </a:solidFill>
                <a:latin typeface="Arial"/>
                <a:cs typeface="Arial"/>
              </a:rPr>
              <a:t>max</a:t>
            </a:r>
            <a:r>
              <a:rPr lang="en-US" sz="1600" b="1" dirty="0">
                <a:solidFill>
                  <a:srgbClr val="0000FF"/>
                </a:solidFill>
                <a:latin typeface="Arial"/>
                <a:cs typeface="Arial"/>
              </a:rPr>
              <a:t> ~ 0.7,  </a:t>
            </a:r>
            <a:r>
              <a:rPr lang="el-GR" sz="1600" b="1" dirty="0">
                <a:solidFill>
                  <a:srgbClr val="0000FF"/>
                </a:solidFill>
                <a:latin typeface="Arial"/>
                <a:cs typeface="Arial"/>
              </a:rPr>
              <a:t>κ</a:t>
            </a:r>
            <a:r>
              <a:rPr lang="en-US" sz="1600" b="1" baseline="-25000" dirty="0">
                <a:solidFill>
                  <a:srgbClr val="0000FF"/>
                </a:solidFill>
                <a:latin typeface="Arial"/>
                <a:cs typeface="Arial"/>
              </a:rPr>
              <a:t>max</a:t>
            </a:r>
            <a:r>
              <a:rPr lang="el-GR" sz="1600" b="1" dirty="0">
                <a:solidFill>
                  <a:srgbClr val="0000FF"/>
                </a:solidFill>
                <a:latin typeface="Arial"/>
                <a:cs typeface="Arial"/>
              </a:rPr>
              <a:t> ~ λ/2</a:t>
            </a:r>
            <a:endParaRPr lang="en-US" sz="1600" b="1" dirty="0">
              <a:solidFill>
                <a:srgbClr val="0000FF"/>
              </a:solidFill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2400" b="1" dirty="0">
                <a:latin typeface="Arial"/>
                <a:cs typeface="Arial"/>
              </a:rPr>
              <a:t>  Not so well known:</a:t>
            </a:r>
          </a:p>
          <a:p>
            <a:r>
              <a:rPr lang="en-US" sz="1800" dirty="0">
                <a:latin typeface="Arial"/>
                <a:cs typeface="Arial"/>
              </a:rPr>
              <a:t>Excellent Alignment (very little mixing)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6087" t="3569" b="-1861"/>
          <a:stretch/>
        </p:blipFill>
        <p:spPr>
          <a:xfrm>
            <a:off x="5047764" y="180916"/>
            <a:ext cx="3951884" cy="4107347"/>
          </a:xfrm>
        </p:spPr>
      </p:pic>
      <p:sp>
        <p:nvSpPr>
          <p:cNvPr id="9" name="TextBox 8"/>
          <p:cNvSpPr txBox="1"/>
          <p:nvPr/>
        </p:nvSpPr>
        <p:spPr>
          <a:xfrm>
            <a:off x="5594683" y="2706675"/>
            <a:ext cx="32193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latin typeface="Arial"/>
                <a:cs typeface="Arial"/>
              </a:rPr>
              <a:t>M. </a:t>
            </a:r>
            <a:r>
              <a:rPr lang="en-US" sz="1200" i="1" dirty="0" err="1">
                <a:latin typeface="Arial"/>
                <a:cs typeface="Arial"/>
              </a:rPr>
              <a:t>Carena</a:t>
            </a:r>
            <a:r>
              <a:rPr lang="en-US" sz="1200" i="1" dirty="0">
                <a:latin typeface="Arial"/>
                <a:cs typeface="Arial"/>
              </a:rPr>
              <a:t>, I. Low, N.R.S, C. Wagner, ‘13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11646" y="2139691"/>
            <a:ext cx="2581710" cy="9220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3406" y="1825333"/>
            <a:ext cx="4010213" cy="390974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33814" y="1740628"/>
            <a:ext cx="33041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i="1" dirty="0">
                <a:latin typeface="Arial"/>
                <a:cs typeface="Arial"/>
              </a:rPr>
              <a:t>M. </a:t>
            </a:r>
            <a:r>
              <a:rPr lang="en-US" sz="1050" i="1" dirty="0" err="1">
                <a:latin typeface="Arial"/>
                <a:cs typeface="Arial"/>
              </a:rPr>
              <a:t>Carena</a:t>
            </a:r>
            <a:r>
              <a:rPr lang="en-US" sz="1050" i="1" dirty="0">
                <a:latin typeface="Arial"/>
                <a:cs typeface="Arial"/>
              </a:rPr>
              <a:t>, H. Haber, I. Low, N.R.S., C. Wagner, </a:t>
            </a:r>
            <a:r>
              <a:rPr lang="fr-FR" sz="1050" i="1" dirty="0">
                <a:latin typeface="Arial"/>
                <a:cs typeface="Arial"/>
              </a:rPr>
              <a:t>’</a:t>
            </a:r>
            <a:r>
              <a:rPr lang="en-US" sz="1050" i="1" dirty="0">
                <a:latin typeface="Arial"/>
                <a:cs typeface="Arial"/>
              </a:rPr>
              <a:t>15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C92DDC-1E95-034F-A5A0-CDD0E043A9A8}"/>
              </a:ext>
            </a:extLst>
          </p:cNvPr>
          <p:cNvSpPr txBox="1"/>
          <p:nvPr/>
        </p:nvSpPr>
        <p:spPr>
          <a:xfrm>
            <a:off x="4957011" y="4535904"/>
            <a:ext cx="3857057" cy="72189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>
                    <a:lumMod val="90000"/>
                  </a:schemeClr>
                </a:solidFill>
              </a:rPr>
              <a:t>Originate dynamically from Higgs</a:t>
            </a:r>
          </a:p>
          <a:p>
            <a:r>
              <a:rPr lang="en-US" sz="2000" b="1" dirty="0">
                <a:solidFill>
                  <a:schemeClr val="bg2">
                    <a:lumMod val="90000"/>
                  </a:schemeClr>
                </a:solidFill>
              </a:rPr>
              <a:t>compositeness at the GUT scale?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1C3157-EF7B-9541-9643-0B84960980B9}"/>
              </a:ext>
            </a:extLst>
          </p:cNvPr>
          <p:cNvSpPr txBox="1"/>
          <p:nvPr/>
        </p:nvSpPr>
        <p:spPr>
          <a:xfrm>
            <a:off x="7178279" y="5286849"/>
            <a:ext cx="1673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N. Coyle, C. Wagner, ‘19</a:t>
            </a:r>
          </a:p>
        </p:txBody>
      </p:sp>
    </p:spTree>
    <p:extLst>
      <p:ext uri="{BB962C8B-B14F-4D97-AF65-F5344CB8AC3E}">
        <p14:creationId xmlns:p14="http://schemas.microsoft.com/office/powerpoint/2010/main" val="2626487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18651" y="5440967"/>
            <a:ext cx="6456855" cy="1092200"/>
          </a:xfrm>
        </p:spPr>
        <p:txBody>
          <a:bodyPr/>
          <a:lstStyle/>
          <a:p>
            <a:pPr algn="l"/>
            <a:r>
              <a:rPr lang="en-US" dirty="0">
                <a:latin typeface="Arial"/>
                <a:cs typeface="Arial"/>
              </a:rPr>
              <a:t>Singlet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Alignment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28564" y="4449014"/>
            <a:ext cx="3917813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8000"/>
                </a:solidFill>
                <a:latin typeface="Arial"/>
                <a:cs typeface="Arial"/>
              </a:rPr>
              <a:t>h</a:t>
            </a:r>
            <a:r>
              <a:rPr lang="en-US" sz="2400" b="1" baseline="-25000" dirty="0">
                <a:solidFill>
                  <a:srgbClr val="008000"/>
                </a:solidFill>
                <a:latin typeface="Arial"/>
                <a:cs typeface="Arial"/>
              </a:rPr>
              <a:t>125</a:t>
            </a:r>
            <a:r>
              <a:rPr lang="en-US" sz="2400" b="1" dirty="0">
                <a:solidFill>
                  <a:srgbClr val="008000"/>
                </a:solidFill>
                <a:latin typeface="Arial"/>
                <a:cs typeface="Arial"/>
              </a:rPr>
              <a:t> = H</a:t>
            </a:r>
            <a:r>
              <a:rPr lang="en-US" sz="2400" b="1" baseline="-25000" dirty="0">
                <a:solidFill>
                  <a:srgbClr val="008000"/>
                </a:solidFill>
                <a:latin typeface="Arial"/>
                <a:cs typeface="Arial"/>
              </a:rPr>
              <a:t>SM</a:t>
            </a:r>
            <a:endParaRPr lang="en-US" sz="2400" b="1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algn="ctr"/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LIGHT SPECTRUM</a:t>
            </a:r>
          </a:p>
          <a:p>
            <a:pPr algn="ctr"/>
            <a:r>
              <a:rPr lang="en-US" sz="2400" dirty="0" err="1">
                <a:latin typeface="Arial"/>
                <a:cs typeface="Arial"/>
              </a:rPr>
              <a:t>Singlino</a:t>
            </a:r>
            <a:r>
              <a:rPr lang="en-US" sz="2400" dirty="0">
                <a:latin typeface="Arial"/>
                <a:cs typeface="Arial"/>
              </a:rPr>
              <a:t>: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b="1" dirty="0">
                <a:solidFill>
                  <a:srgbClr val="0000FF"/>
                </a:solidFill>
                <a:latin typeface="Arial"/>
                <a:cs typeface="Arial"/>
              </a:rPr>
              <a:t>2 </a:t>
            </a:r>
            <a:r>
              <a:rPr lang="el-GR" sz="2400" b="1" dirty="0">
                <a:solidFill>
                  <a:srgbClr val="0000FF"/>
                </a:solidFill>
                <a:latin typeface="Arial"/>
                <a:cs typeface="Arial"/>
              </a:rPr>
              <a:t>κ μ/λ</a:t>
            </a:r>
            <a:r>
              <a:rPr lang="en-US" sz="2400" b="1" dirty="0">
                <a:solidFill>
                  <a:srgbClr val="0000FF"/>
                </a:solidFill>
                <a:latin typeface="Arial"/>
                <a:cs typeface="Arial"/>
              </a:rPr>
              <a:t> ~ &lt; </a:t>
            </a:r>
            <a:r>
              <a:rPr lang="el-GR" sz="2400" b="1" dirty="0">
                <a:solidFill>
                  <a:srgbClr val="0000FF"/>
                </a:solidFill>
                <a:latin typeface="Arial"/>
                <a:cs typeface="Arial"/>
              </a:rPr>
              <a:t>μ</a:t>
            </a:r>
            <a:endParaRPr lang="en-US" sz="24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4945" y="4498430"/>
            <a:ext cx="4290660" cy="81067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945" y="317882"/>
            <a:ext cx="4002530" cy="418674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4654922" y="183131"/>
            <a:ext cx="4144084" cy="4376154"/>
            <a:chOff x="4654922" y="322541"/>
            <a:chExt cx="4144084" cy="437615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654922" y="322541"/>
              <a:ext cx="4144084" cy="437615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483753" y="1110783"/>
              <a:ext cx="25933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/>
                  <a:cs typeface="Arial"/>
                </a:rPr>
                <a:t>CP-even/odd singlet </a:t>
              </a:r>
            </a:p>
            <a:p>
              <a:r>
                <a:rPr lang="en-US" dirty="0">
                  <a:latin typeface="Arial"/>
                  <a:cs typeface="Arial"/>
                </a:rPr>
                <a:t>masses anti-correlated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-28472" y="145508"/>
            <a:ext cx="4355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i="1" dirty="0">
                <a:latin typeface="Arial"/>
                <a:cs typeface="Arial"/>
              </a:rPr>
              <a:t>M. </a:t>
            </a:r>
            <a:r>
              <a:rPr lang="en-US" sz="1400" i="1" dirty="0" err="1">
                <a:latin typeface="Arial"/>
                <a:cs typeface="Arial"/>
              </a:rPr>
              <a:t>Carena</a:t>
            </a:r>
            <a:r>
              <a:rPr lang="en-US" sz="1400" i="1" dirty="0">
                <a:latin typeface="Arial"/>
                <a:cs typeface="Arial"/>
              </a:rPr>
              <a:t>, H. Haber, I. Low, N.R.S., C. Wagner, </a:t>
            </a:r>
            <a:r>
              <a:rPr lang="fr-FR" sz="1400" i="1" dirty="0">
                <a:latin typeface="Arial"/>
                <a:cs typeface="Arial"/>
              </a:rPr>
              <a:t>’</a:t>
            </a:r>
            <a:r>
              <a:rPr lang="en-US" sz="1400" i="1" dirty="0">
                <a:latin typeface="Arial"/>
                <a:cs typeface="Arial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0600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257800" y="5385031"/>
            <a:ext cx="3886200" cy="461665"/>
          </a:xfrm>
          <a:prstGeom prst="rect">
            <a:avLst/>
          </a:prstGeom>
          <a:solidFill>
            <a:srgbClr val="262626"/>
          </a:solidFill>
        </p:spPr>
        <p:txBody>
          <a:bodyPr wrap="square" anchor="ctr" anchorCtr="0">
            <a:spAutoFit/>
          </a:bodyPr>
          <a:lstStyle/>
          <a:p>
            <a:pPr algn="r"/>
            <a:r>
              <a:rPr lang="en-US" sz="2400" b="1" spc="-50" dirty="0">
                <a:solidFill>
                  <a:srgbClr val="E2DFD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What is Dark Matter?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00985" y="627963"/>
            <a:ext cx="7612432" cy="4385145"/>
            <a:chOff x="4191000" y="3920572"/>
            <a:chExt cx="4724400" cy="171822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91000" y="3920572"/>
              <a:ext cx="4724400" cy="1718228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8467574" y="4895910"/>
              <a:ext cx="366435" cy="3470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rgbClr val="008000"/>
                  </a:solidFill>
                </a:rPr>
                <a:t>✓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458200" y="4572000"/>
              <a:ext cx="429090" cy="34700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008000"/>
                  </a:solidFill>
                </a:rPr>
                <a:t>✓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598449" y="2484887"/>
            <a:ext cx="1087734" cy="584775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accent2"/>
                </a:solidFill>
              </a:rPr>
              <a:t>why?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87364" y="2814359"/>
            <a:ext cx="1146468" cy="92333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5400" b="1" dirty="0"/>
              <a:t>???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6040"/>
            <a:ext cx="8229600" cy="563562"/>
          </a:xfrm>
        </p:spPr>
        <p:txBody>
          <a:bodyPr>
            <a:noAutofit/>
          </a:bodyPr>
          <a:lstStyle/>
          <a:p>
            <a:r>
              <a:rPr lang="en-US" sz="5400" dirty="0">
                <a:latin typeface="+mn-lt"/>
              </a:rPr>
              <a:t>Big Picture</a:t>
            </a:r>
            <a:endParaRPr lang="en-US" sz="54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93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1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SM - like h</a:t>
            </a:r>
            <a:r>
              <a:rPr lang="en-US" baseline="-25000" dirty="0">
                <a:solidFill>
                  <a:schemeClr val="tx1"/>
                </a:solidFill>
                <a:latin typeface="Arial"/>
                <a:cs typeface="Arial"/>
              </a:rPr>
              <a:t>125</a:t>
            </a:r>
            <a:r>
              <a:rPr lang="en-US" dirty="0">
                <a:latin typeface="Arial"/>
                <a:cs typeface="Arial"/>
              </a:rPr>
              <a:t>: Mass </a:t>
            </a:r>
            <a:r>
              <a:rPr lang="en-US" dirty="0">
                <a:solidFill>
                  <a:srgbClr val="C4BD97"/>
                </a:solidFill>
                <a:latin typeface="Arial"/>
                <a:cs typeface="Arial"/>
              </a:rPr>
              <a:t>Correlations</a:t>
            </a:r>
            <a:r>
              <a:rPr lang="en-US" dirty="0">
                <a:solidFill>
                  <a:srgbClr val="4A452A"/>
                </a:solidFill>
                <a:latin typeface="Arial"/>
                <a:cs typeface="Arial"/>
              </a:rPr>
              <a:t>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l="50221" t="6386" r="2292" b="2339"/>
          <a:stretch/>
        </p:blipFill>
        <p:spPr>
          <a:xfrm>
            <a:off x="333559" y="838200"/>
            <a:ext cx="4233630" cy="47847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l="2125" t="2758" r="3746" b="2570"/>
          <a:stretch/>
        </p:blipFill>
        <p:spPr>
          <a:xfrm>
            <a:off x="4567189" y="1244285"/>
            <a:ext cx="4066851" cy="43156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8861" y="5939218"/>
            <a:ext cx="4867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NMSSMTools</a:t>
            </a:r>
            <a:r>
              <a:rPr lang="en-US" dirty="0">
                <a:latin typeface="Arial"/>
                <a:cs typeface="Arial"/>
              </a:rPr>
              <a:t> scan with consistent </a:t>
            </a:r>
            <a:r>
              <a:rPr lang="en-US" i="1" dirty="0">
                <a:latin typeface="Arial"/>
                <a:cs typeface="Arial"/>
              </a:rPr>
              <a:t>h</a:t>
            </a:r>
            <a:r>
              <a:rPr lang="en-US" i="1" baseline="-25000" dirty="0">
                <a:latin typeface="Arial"/>
                <a:cs typeface="Arial"/>
              </a:rPr>
              <a:t>125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pheno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7869" y="936508"/>
            <a:ext cx="2712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i="1" dirty="0">
                <a:latin typeface="Arial"/>
                <a:cs typeface="Arial"/>
              </a:rPr>
              <a:t>S. Baum, N.R.S, K. </a:t>
            </a:r>
            <a:r>
              <a:rPr lang="en-US" sz="1400" i="1" dirty="0" err="1">
                <a:latin typeface="Arial"/>
                <a:cs typeface="Arial"/>
              </a:rPr>
              <a:t>Freese</a:t>
            </a:r>
            <a:r>
              <a:rPr lang="en-US" sz="1400" i="1" dirty="0">
                <a:latin typeface="Arial"/>
                <a:cs typeface="Arial"/>
              </a:rPr>
              <a:t>, ‘19</a:t>
            </a:r>
          </a:p>
        </p:txBody>
      </p:sp>
    </p:spTree>
    <p:extLst>
      <p:ext uri="{BB962C8B-B14F-4D97-AF65-F5344CB8AC3E}">
        <p14:creationId xmlns:p14="http://schemas.microsoft.com/office/powerpoint/2010/main" val="419034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DACD624-B317-EA4C-B92F-72E53A9E1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2815334"/>
            <a:ext cx="7772400" cy="1362075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How  about 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neutralino</a:t>
            </a:r>
            <a:r>
              <a:rPr lang="en-US" dirty="0"/>
              <a:t>  WIMPS  for </a:t>
            </a:r>
            <a:br>
              <a:rPr lang="en-US" dirty="0"/>
            </a:br>
            <a:r>
              <a:rPr lang="en-US" dirty="0"/>
              <a:t>		            </a:t>
            </a:r>
            <a:br>
              <a:rPr lang="en-US" dirty="0"/>
            </a:br>
            <a:r>
              <a:rPr lang="en-US" dirty="0"/>
              <a:t>		            </a:t>
            </a:r>
            <a:r>
              <a:rPr lang="en-US" sz="7300" dirty="0">
                <a:solidFill>
                  <a:schemeClr val="bg2">
                    <a:lumMod val="25000"/>
                  </a:schemeClr>
                </a:solidFill>
              </a:rPr>
              <a:t>Dark Matter</a:t>
            </a:r>
            <a:r>
              <a:rPr lang="en-US" sz="7300" dirty="0"/>
              <a:t>?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7D36DB-D224-264B-AAAB-65C005D13B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1450890"/>
            <a:ext cx="7079024" cy="1500187"/>
          </a:xfrm>
        </p:spPr>
        <p:txBody>
          <a:bodyPr>
            <a:normAutofit fontScale="92500" lnSpcReduction="10000"/>
          </a:bodyPr>
          <a:lstStyle/>
          <a:p>
            <a:r>
              <a:rPr lang="en-US" sz="4800" dirty="0"/>
              <a:t>So … </a:t>
            </a:r>
          </a:p>
          <a:p>
            <a:r>
              <a:rPr lang="en-US" sz="4800" dirty="0"/>
              <a:t>						… </a:t>
            </a:r>
          </a:p>
          <a:p>
            <a:endParaRPr lang="en-US" sz="2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397741-65C6-6C47-882C-A0A014B94C8C}"/>
              </a:ext>
            </a:extLst>
          </p:cNvPr>
          <p:cNvSpPr txBox="1"/>
          <p:nvPr/>
        </p:nvSpPr>
        <p:spPr>
          <a:xfrm>
            <a:off x="2495957" y="3818600"/>
            <a:ext cx="353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Neutral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Superpartners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of </a:t>
            </a:r>
            <a:r>
              <a:rPr lang="en-US" i="1" dirty="0">
                <a:solidFill>
                  <a:schemeClr val="bg2">
                    <a:lumMod val="75000"/>
                  </a:schemeClr>
                </a:solidFill>
              </a:rPr>
              <a:t>Higgs, Z,</a:t>
            </a:r>
            <a:r>
              <a:rPr lang="el-GR" i="1" dirty="0">
                <a:solidFill>
                  <a:schemeClr val="bg2">
                    <a:lumMod val="75000"/>
                  </a:schemeClr>
                </a:solidFill>
              </a:rPr>
              <a:t> γ</a:t>
            </a:r>
            <a:endParaRPr lang="en-US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563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810500" cy="563562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Charginos</a:t>
            </a:r>
            <a:r>
              <a:rPr lang="en-US" dirty="0"/>
              <a:t>/Neutralinos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&amp;</a:t>
            </a:r>
            <a:r>
              <a:rPr lang="en-US" dirty="0"/>
              <a:t> </a:t>
            </a:r>
            <a:r>
              <a:rPr lang="en-US" dirty="0" err="1"/>
              <a:t>Sleptons</a:t>
            </a:r>
            <a:r>
              <a:rPr lang="en-US" dirty="0"/>
              <a:t>...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1016000"/>
            <a:ext cx="3327400" cy="11811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SM Gauge Bosons, Higgs (2HDM in SUSY) and leptons </a:t>
            </a:r>
            <a:r>
              <a:rPr lang="en-US" dirty="0" err="1"/>
              <a:t>Superpartners</a:t>
            </a:r>
            <a:endParaRPr lang="en-US" dirty="0"/>
          </a:p>
        </p:txBody>
      </p:sp>
      <p:cxnSp>
        <p:nvCxnSpPr>
          <p:cNvPr id="5" name="Straight Arrow Connector 4"/>
          <p:cNvCxnSpPr>
            <a:stCxn id="3" idx="3"/>
            <a:endCxn id="6" idx="1"/>
          </p:cNvCxnSpPr>
          <p:nvPr/>
        </p:nvCxnSpPr>
        <p:spPr>
          <a:xfrm>
            <a:off x="4013200" y="1606550"/>
            <a:ext cx="1155700" cy="0"/>
          </a:xfrm>
          <a:prstGeom prst="straightConnector1">
            <a:avLst/>
          </a:prstGeom>
          <a:ln w="142875" cmpd="sng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5168900" y="1016000"/>
            <a:ext cx="3276600" cy="11811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Bunch of weakly coupled scalars, neutral Majorana fermions, lightest stable due to R-parity: </a:t>
            </a:r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WIMP!</a:t>
            </a:r>
            <a:endParaRPr lang="en-US" b="1" dirty="0">
              <a:solidFill>
                <a:schemeClr val="tx1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5800" y="2349500"/>
            <a:ext cx="3327400" cy="4572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B: SU(2) singlet</a:t>
            </a:r>
          </a:p>
        </p:txBody>
      </p:sp>
      <p:sp>
        <p:nvSpPr>
          <p:cNvPr id="9" name="Rectangle 8"/>
          <p:cNvSpPr/>
          <p:nvPr/>
        </p:nvSpPr>
        <p:spPr>
          <a:xfrm>
            <a:off x="5168900" y="2349500"/>
            <a:ext cx="3327400" cy="4572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Bino</a:t>
            </a:r>
            <a:r>
              <a:rPr lang="en-US" dirty="0"/>
              <a:t>	M</a:t>
            </a:r>
            <a:r>
              <a:rPr lang="en-US" baseline="-25000" dirty="0"/>
              <a:t>1</a:t>
            </a:r>
            <a:r>
              <a:rPr lang="en-US" dirty="0"/>
              <a:t>	g</a:t>
            </a:r>
            <a:r>
              <a:rPr lang="en-US" baseline="-25000" dirty="0"/>
              <a:t>1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5800" y="2997200"/>
            <a:ext cx="3327400" cy="711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{W</a:t>
            </a:r>
            <a:r>
              <a:rPr lang="en-US" baseline="30000" dirty="0"/>
              <a:t>0</a:t>
            </a:r>
            <a:r>
              <a:rPr lang="en-US" dirty="0"/>
              <a:t>, W</a:t>
            </a:r>
            <a:r>
              <a:rPr lang="en-US" baseline="30000" dirty="0"/>
              <a:t>1</a:t>
            </a:r>
            <a:r>
              <a:rPr lang="en-US" dirty="0"/>
              <a:t>, W</a:t>
            </a:r>
            <a:r>
              <a:rPr lang="en-US" baseline="30000" dirty="0"/>
              <a:t>2</a:t>
            </a:r>
            <a:r>
              <a:rPr lang="en-US" dirty="0"/>
              <a:t>}: SU(2) triplet</a:t>
            </a:r>
            <a:endParaRPr lang="en-US" baseline="30000" dirty="0"/>
          </a:p>
        </p:txBody>
      </p:sp>
      <p:sp>
        <p:nvSpPr>
          <p:cNvPr id="11" name="Rectangle 10"/>
          <p:cNvSpPr/>
          <p:nvPr/>
        </p:nvSpPr>
        <p:spPr>
          <a:xfrm>
            <a:off x="5168900" y="2984500"/>
            <a:ext cx="3327400" cy="7239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Winos	M</a:t>
            </a:r>
            <a:r>
              <a:rPr lang="en-US" baseline="-25000" dirty="0"/>
              <a:t>2</a:t>
            </a:r>
            <a:r>
              <a:rPr lang="en-US" dirty="0"/>
              <a:t>	g</a:t>
            </a:r>
            <a:r>
              <a:rPr lang="en-US" baseline="-25000" dirty="0"/>
              <a:t>2</a:t>
            </a:r>
          </a:p>
          <a:p>
            <a:pPr algn="ctr"/>
            <a:r>
              <a:rPr lang="en-US" dirty="0"/>
              <a:t>1 neutral, 2 charged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85800" y="3886200"/>
            <a:ext cx="3327400" cy="7112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{H</a:t>
            </a:r>
            <a:r>
              <a:rPr lang="en-US" baseline="-25000" dirty="0"/>
              <a:t>u</a:t>
            </a:r>
            <a:r>
              <a:rPr lang="en-US" dirty="0"/>
              <a:t> </a:t>
            </a:r>
            <a:r>
              <a:rPr lang="en-US" dirty="0" err="1"/>
              <a:t>H</a:t>
            </a:r>
            <a:r>
              <a:rPr lang="en-US" baseline="-25000" dirty="0" err="1"/>
              <a:t>d</a:t>
            </a:r>
            <a:r>
              <a:rPr lang="en-US" dirty="0"/>
              <a:t>}: SU(2) doublets</a:t>
            </a:r>
            <a:endParaRPr lang="en-US" baseline="-25000" dirty="0"/>
          </a:p>
        </p:txBody>
      </p:sp>
      <p:sp>
        <p:nvSpPr>
          <p:cNvPr id="13" name="Rectangle 12"/>
          <p:cNvSpPr/>
          <p:nvPr/>
        </p:nvSpPr>
        <p:spPr>
          <a:xfrm>
            <a:off x="5168900" y="3886200"/>
            <a:ext cx="3327400" cy="7112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Higgsinos</a:t>
            </a:r>
            <a:r>
              <a:rPr lang="en-US" dirty="0"/>
              <a:t>	           </a:t>
            </a:r>
            <a:r>
              <a:rPr lang="el-GR" i="1" dirty="0"/>
              <a:t>μ</a:t>
            </a:r>
            <a:r>
              <a:rPr lang="en-US" dirty="0"/>
              <a:t>	</a:t>
            </a:r>
            <a:r>
              <a:rPr lang="en-US" dirty="0" err="1"/>
              <a:t>Yukawas</a:t>
            </a:r>
            <a:r>
              <a:rPr lang="en-US" dirty="0"/>
              <a:t> </a:t>
            </a:r>
            <a:r>
              <a:rPr lang="en-US" dirty="0" err="1"/>
              <a:t>etc</a:t>
            </a:r>
            <a:endParaRPr lang="en-US" dirty="0"/>
          </a:p>
          <a:p>
            <a:pPr algn="ctr"/>
            <a:r>
              <a:rPr lang="en-US" dirty="0"/>
              <a:t>2 neutral, 2 charged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46250" y="6029800"/>
            <a:ext cx="5630284" cy="72237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75374" y="5531520"/>
            <a:ext cx="8631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MSSM: 4 neutral “</a:t>
            </a:r>
            <a:r>
              <a:rPr lang="en-US" dirty="0" err="1"/>
              <a:t>Neutralinos</a:t>
            </a:r>
            <a:r>
              <a:rPr lang="en-US" dirty="0"/>
              <a:t>”, mixtures of interaction states (Also 2 charged “</a:t>
            </a:r>
            <a:r>
              <a:rPr lang="en-US" dirty="0" err="1"/>
              <a:t>Charginos</a:t>
            </a:r>
            <a:r>
              <a:rPr lang="en-US" dirty="0"/>
              <a:t>” </a:t>
            </a:r>
          </a:p>
          <a:p>
            <a:pPr algn="ctr"/>
            <a:r>
              <a:rPr lang="en-US" dirty="0"/>
              <a:t>mixtures of wino and </a:t>
            </a:r>
            <a:r>
              <a:rPr lang="en-US" dirty="0" err="1"/>
              <a:t>Higgsinos</a:t>
            </a:r>
            <a:r>
              <a:rPr lang="en-US" dirty="0"/>
              <a:t>).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CEF11C6-3D21-CB4B-BA06-3E39236D45D0}"/>
              </a:ext>
            </a:extLst>
          </p:cNvPr>
          <p:cNvSpPr/>
          <p:nvPr/>
        </p:nvSpPr>
        <p:spPr>
          <a:xfrm>
            <a:off x="685800" y="4754314"/>
            <a:ext cx="3327400" cy="7112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{e, </a:t>
            </a:r>
            <a:r>
              <a:rPr lang="el-GR" i="1" dirty="0"/>
              <a:t>μ</a:t>
            </a:r>
            <a:r>
              <a:rPr lang="en-US" i="1" dirty="0"/>
              <a:t>, </a:t>
            </a:r>
            <a:r>
              <a:rPr lang="en-US" i="1" dirty="0">
                <a:latin typeface="Symbol" pitchFamily="2" charset="2"/>
              </a:rPr>
              <a:t>t</a:t>
            </a:r>
            <a:r>
              <a:rPr lang="en-US" i="1" dirty="0"/>
              <a:t> </a:t>
            </a:r>
            <a:r>
              <a:rPr lang="en-US" dirty="0"/>
              <a:t>}</a:t>
            </a:r>
            <a:endParaRPr lang="en-US" baseline="-250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983C7FB-F91B-BA4F-84DC-60A38D34A767}"/>
              </a:ext>
            </a:extLst>
          </p:cNvPr>
          <p:cNvSpPr/>
          <p:nvPr/>
        </p:nvSpPr>
        <p:spPr>
          <a:xfrm>
            <a:off x="5168900" y="4740080"/>
            <a:ext cx="3327400" cy="7112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Selectron</a:t>
            </a:r>
            <a:r>
              <a:rPr lang="en-US" dirty="0"/>
              <a:t>, </a:t>
            </a:r>
            <a:r>
              <a:rPr lang="en-US" dirty="0" err="1"/>
              <a:t>smuon</a:t>
            </a:r>
            <a:r>
              <a:rPr lang="en-US" dirty="0"/>
              <a:t>, </a:t>
            </a:r>
            <a:r>
              <a:rPr lang="en-US" dirty="0" err="1"/>
              <a:t>staus</a:t>
            </a:r>
            <a:r>
              <a:rPr lang="en-US" dirty="0"/>
              <a:t>	           M</a:t>
            </a:r>
            <a:r>
              <a:rPr lang="el-GR" i="1" baseline="-25000" dirty="0"/>
              <a:t>μ</a:t>
            </a:r>
            <a:r>
              <a:rPr lang="en-US" i="1" baseline="-25000" dirty="0"/>
              <a:t>L,R</a:t>
            </a:r>
            <a:r>
              <a:rPr lang="en-US" i="1" dirty="0"/>
              <a:t> </a:t>
            </a:r>
            <a:r>
              <a:rPr lang="en-US" dirty="0" err="1"/>
              <a:t>etc</a:t>
            </a:r>
            <a:r>
              <a:rPr lang="en-US" dirty="0"/>
              <a:t>	SM couplings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B13E79-CCC6-C142-9564-4E60C65E0B5C}"/>
              </a:ext>
            </a:extLst>
          </p:cNvPr>
          <p:cNvSpPr txBox="1"/>
          <p:nvPr/>
        </p:nvSpPr>
        <p:spPr>
          <a:xfrm>
            <a:off x="6295549" y="5851820"/>
            <a:ext cx="2643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(Also </a:t>
            </a:r>
            <a:r>
              <a:rPr lang="en-US" dirty="0" err="1"/>
              <a:t>Singlino</a:t>
            </a:r>
            <a:r>
              <a:rPr lang="en-US" dirty="0"/>
              <a:t> for NMSSM)</a:t>
            </a:r>
          </a:p>
        </p:txBody>
      </p:sp>
    </p:spTree>
    <p:extLst>
      <p:ext uri="{BB962C8B-B14F-4D97-AF65-F5344CB8AC3E}">
        <p14:creationId xmlns:p14="http://schemas.microsoft.com/office/powerpoint/2010/main" val="1873530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Thermal Relic</a:t>
            </a:r>
            <a:r>
              <a:rPr lang="en-US" dirty="0">
                <a:solidFill>
                  <a:srgbClr val="000000"/>
                </a:solidFill>
                <a:latin typeface="+mn-lt"/>
              </a:rPr>
              <a:t>?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C3111A9-3CBB-EF49-8F77-CD87619164FD}"/>
              </a:ext>
            </a:extLst>
          </p:cNvPr>
          <p:cNvGrpSpPr/>
          <p:nvPr/>
        </p:nvGrpSpPr>
        <p:grpSpPr>
          <a:xfrm>
            <a:off x="0" y="1093807"/>
            <a:ext cx="9296400" cy="4191000"/>
            <a:chOff x="0" y="1371600"/>
            <a:chExt cx="9296400" cy="4191000"/>
          </a:xfrm>
        </p:grpSpPr>
        <p:sp>
          <p:nvSpPr>
            <p:cNvPr id="4" name="TextBox 3"/>
            <p:cNvSpPr txBox="1"/>
            <p:nvPr/>
          </p:nvSpPr>
          <p:spPr>
            <a:xfrm>
              <a:off x="0" y="1478973"/>
              <a:ext cx="4876800" cy="623455"/>
            </a:xfrm>
            <a:prstGeom prst="rect">
              <a:avLst/>
            </a:prstGeom>
            <a:solidFill>
              <a:srgbClr val="DDD9C3"/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 anchor="ctr" anchorCtr="0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sz="2000" b="1" spc="-150" dirty="0">
                  <a:solidFill>
                    <a:srgbClr val="00000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What sets the abundance of the </a:t>
              </a:r>
              <a:br>
                <a:rPr lang="en-US" sz="2000" b="1" spc="-150" dirty="0">
                  <a:solidFill>
                    <a:srgbClr val="00000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</a:br>
              <a:r>
                <a:rPr lang="en-US" sz="2000" b="1" spc="-150" dirty="0">
                  <a:solidFill>
                    <a:srgbClr val="00000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Dark Matter observed?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0" y="2190750"/>
              <a:ext cx="4876800" cy="3657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 anchor="ctr" anchorCtr="0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b="1" spc="-150" dirty="0">
                  <a:solidFill>
                    <a:srgbClr val="E2DFD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Annihilations try to maintain thermal equilibrium.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0" y="2613660"/>
              <a:ext cx="4876800" cy="3657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 anchor="ctr" anchorCtr="0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b="1" spc="-150" dirty="0">
                  <a:solidFill>
                    <a:srgbClr val="E2DFD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Universe is Expanding!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0" y="3036570"/>
              <a:ext cx="4876800" cy="10972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 anchor="ctr" anchorCtr="0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sz="2400" b="1" spc="-150" dirty="0">
                  <a:solidFill>
                    <a:srgbClr val="00000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At some point a DM particle can’t “find” another DM particle to annihilate with: </a:t>
              </a:r>
              <a:r>
                <a:rPr lang="en-US" sz="2400" b="1" spc="-150" dirty="0">
                  <a:solidFill>
                    <a:schemeClr val="tx2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FREEZE-OUT</a:t>
              </a:r>
              <a:r>
                <a:rPr lang="en-US" sz="2400" b="1" spc="-150" dirty="0">
                  <a:solidFill>
                    <a:srgbClr val="00000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.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0" y="4191000"/>
              <a:ext cx="4876800" cy="109728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 anchor="ctr" anchorCtr="0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sz="2400" b="1" spc="-150" dirty="0">
                  <a:solidFill>
                    <a:schemeClr val="tx1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LARGER annihilation rate means LOWER number density. </a:t>
              </a: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5029200" y="1371600"/>
              <a:ext cx="4267200" cy="4191000"/>
              <a:chOff x="5029200" y="1371600"/>
              <a:chExt cx="4267200" cy="4191000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5029200" y="1371600"/>
                <a:ext cx="4267200" cy="4116594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8337618" y="5285601"/>
                <a:ext cx="80638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i="1" spc="-80" dirty="0"/>
                  <a:t>Hooper, 09</a:t>
                </a:r>
              </a:p>
            </p:txBody>
          </p:sp>
        </p:grp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ED75E75E-9D02-4144-A537-6A6B588D3F7D}"/>
              </a:ext>
            </a:extLst>
          </p:cNvPr>
          <p:cNvSpPr/>
          <p:nvPr/>
        </p:nvSpPr>
        <p:spPr>
          <a:xfrm>
            <a:off x="3207427" y="5153850"/>
            <a:ext cx="272914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WIMPs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F1A4A7-D817-7344-8D65-1361B5D924FB}"/>
              </a:ext>
            </a:extLst>
          </p:cNvPr>
          <p:cNvSpPr txBox="1"/>
          <p:nvPr/>
        </p:nvSpPr>
        <p:spPr>
          <a:xfrm>
            <a:off x="2823443" y="6123614"/>
            <a:ext cx="3617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W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eakly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I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nteracting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M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assive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P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articles</a:t>
            </a:r>
          </a:p>
        </p:txBody>
      </p:sp>
    </p:spTree>
    <p:extLst>
      <p:ext uri="{BB962C8B-B14F-4D97-AF65-F5344CB8AC3E}">
        <p14:creationId xmlns:p14="http://schemas.microsoft.com/office/powerpoint/2010/main" val="262827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333"/>
          <a:stretch/>
        </p:blipFill>
        <p:spPr>
          <a:xfrm>
            <a:off x="3200400" y="2148745"/>
            <a:ext cx="3298825" cy="1664632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The WIMP Miracle</a:t>
            </a:r>
            <a:r>
              <a:rPr lang="en-US" dirty="0">
                <a:solidFill>
                  <a:srgbClr val="000000"/>
                </a:solidFill>
                <a:latin typeface="+mn-lt"/>
              </a:rPr>
              <a:t>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36026" y="1371600"/>
            <a:ext cx="1081548" cy="74506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67829" y="3516067"/>
            <a:ext cx="861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i="1" spc="-80" dirty="0"/>
              <a:t>Planck 2015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4CA3D84-F87E-DE4C-ACC3-01D4D38B3293}"/>
                  </a:ext>
                </a:extLst>
              </p:cNvPr>
              <p:cNvSpPr txBox="1"/>
              <p:nvPr/>
            </p:nvSpPr>
            <p:spPr>
              <a:xfrm>
                <a:off x="1262655" y="4169490"/>
                <a:ext cx="7228290" cy="19268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85000"/>
                  </a:lnSpc>
                </a:pPr>
                <a:r>
                  <a:rPr lang="en-US" sz="2800" b="1" spc="-200" dirty="0">
                    <a:solidFill>
                      <a:srgbClr val="000000"/>
                    </a:solidFill>
                    <a:ea typeface="Verdana" panose="020B0604030504040204" pitchFamily="34" charset="0"/>
                    <a:cs typeface="Arial" panose="020B0604020202020204" pitchFamily="34" charset="0"/>
                  </a:rPr>
                  <a:t>Weak scale couplings and masses (100 GeV) </a:t>
                </a:r>
                <a:r>
                  <a:rPr lang="en-US" sz="2800" b="1" spc="-200" dirty="0">
                    <a:ea typeface="Verdana" panose="020B0604030504040204" pitchFamily="34" charset="0"/>
                    <a:cs typeface="Arial" panose="020B0604020202020204" pitchFamily="34" charset="0"/>
                  </a:rPr>
                  <a:t>!</a:t>
                </a:r>
              </a:p>
              <a:p>
                <a:pPr algn="ctr">
                  <a:lnSpc>
                    <a:spcPct val="85000"/>
                  </a:lnSpc>
                </a:pPr>
                <a:r>
                  <a:rPr lang="en-US" sz="2800" b="1" spc="-200" dirty="0">
                    <a:solidFill>
                      <a:srgbClr val="877F4F"/>
                    </a:solidFill>
                    <a:ea typeface="Verdana" panose="020B0604030504040204" pitchFamily="34" charset="0"/>
                    <a:cs typeface="Arial" panose="020B0604020202020204" pitchFamily="34" charset="0"/>
                  </a:rPr>
                  <a:t> </a:t>
                </a:r>
                <a:br>
                  <a:rPr lang="en-US" sz="2800" b="1" spc="-200" dirty="0">
                    <a:solidFill>
                      <a:srgbClr val="877F4F"/>
                    </a:solidFill>
                    <a:ea typeface="Verdana" panose="020B0604030504040204" pitchFamily="34" charset="0"/>
                    <a:cs typeface="Arial" panose="020B0604020202020204" pitchFamily="34" charset="0"/>
                  </a:rPr>
                </a:br>
                <a:r>
                  <a:rPr lang="en-US" sz="2800" b="1" spc="-200" dirty="0">
                    <a:solidFill>
                      <a:srgbClr val="877F4F"/>
                    </a:solidFill>
                    <a:ea typeface="Verdana" panose="020B0604030504040204" pitchFamily="34" charset="0"/>
                    <a:cs typeface="Arial" panose="020B0604020202020204" pitchFamily="34" charset="0"/>
                  </a:rPr>
                  <a:t>&lt;</a:t>
                </a:r>
                <a:r>
                  <a:rPr lang="el-GR" sz="2800" b="1" i="1" spc="-200" dirty="0" err="1">
                    <a:solidFill>
                      <a:srgbClr val="877F4F"/>
                    </a:solidFill>
                    <a:ea typeface="Verdana" panose="020B0604030504040204" pitchFamily="34" charset="0"/>
                    <a:cs typeface="Arial" panose="020B0604020202020204" pitchFamily="34" charset="0"/>
                  </a:rPr>
                  <a:t>σν</a:t>
                </a:r>
                <a:r>
                  <a:rPr lang="en-US" sz="2800" b="1" spc="-200" dirty="0">
                    <a:solidFill>
                      <a:srgbClr val="877F4F"/>
                    </a:solidFill>
                    <a:ea typeface="Verdana" panose="020B0604030504040204" pitchFamily="34" charset="0"/>
                    <a:cs typeface="Arial" panose="020B0604020202020204" pitchFamily="34" charset="0"/>
                  </a:rPr>
                  <a:t>&gt;</a:t>
                </a:r>
                <a:r>
                  <a:rPr lang="el-GR" sz="2800" b="1" spc="-200" dirty="0">
                    <a:solidFill>
                      <a:srgbClr val="877F4F"/>
                    </a:solidFill>
                    <a:ea typeface="Verdana" panose="020B060403050404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l-GR" sz="2800" b="1" i="1" spc="-200" smtClean="0">
                        <a:solidFill>
                          <a:srgbClr val="877F4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⟹</m:t>
                    </m:r>
                  </m:oMath>
                </a14:m>
                <a:r>
                  <a:rPr lang="en-US" sz="2800" b="1" spc="-200" dirty="0">
                    <a:solidFill>
                      <a:srgbClr val="877F4F"/>
                    </a:solidFill>
                    <a:ea typeface="Verdana" panose="020B0604030504040204" pitchFamily="34" charset="0"/>
                    <a:cs typeface="Arial" panose="020B0604020202020204" pitchFamily="34" charset="0"/>
                  </a:rPr>
                  <a:t> observed </a:t>
                </a:r>
                <a:r>
                  <a:rPr lang="el-GR" sz="2800" b="1" i="1" spc="-200" dirty="0">
                    <a:solidFill>
                      <a:srgbClr val="877F4F"/>
                    </a:solidFill>
                    <a:ea typeface="Verdana" panose="020B0604030504040204" pitchFamily="34" charset="0"/>
                    <a:cs typeface="Arial" panose="020B0604020202020204" pitchFamily="34" charset="0"/>
                  </a:rPr>
                  <a:t>Ω</a:t>
                </a:r>
                <a:r>
                  <a:rPr lang="en-US" sz="2800" b="1" i="1" spc="-200" baseline="-25000" dirty="0">
                    <a:solidFill>
                      <a:srgbClr val="877F4F"/>
                    </a:solidFill>
                    <a:ea typeface="Verdana" panose="020B0604030504040204" pitchFamily="34" charset="0"/>
                    <a:cs typeface="Arial" panose="020B0604020202020204" pitchFamily="34" charset="0"/>
                  </a:rPr>
                  <a:t>DM</a:t>
                </a:r>
                <a:r>
                  <a:rPr lang="el-GR" sz="2800" b="1" spc="-200" dirty="0">
                    <a:solidFill>
                      <a:srgbClr val="877F4F"/>
                    </a:solidFill>
                    <a:ea typeface="Verdana" panose="020B0604030504040204" pitchFamily="34" charset="0"/>
                    <a:cs typeface="Arial" panose="020B0604020202020204" pitchFamily="34" charset="0"/>
                  </a:rPr>
                  <a:t> </a:t>
                </a:r>
                <a:endParaRPr lang="en-US" sz="2800" b="1" spc="-200" dirty="0">
                  <a:solidFill>
                    <a:srgbClr val="877F4F"/>
                  </a:solidFill>
                  <a:ea typeface="Verdana" panose="020B0604030504040204" pitchFamily="34" charset="0"/>
                  <a:cs typeface="Arial" panose="020B0604020202020204" pitchFamily="34" charset="0"/>
                </a:endParaRPr>
              </a:p>
              <a:p>
                <a:pPr algn="ctr">
                  <a:lnSpc>
                    <a:spcPct val="85000"/>
                  </a:lnSpc>
                </a:pPr>
                <a:endParaRPr lang="en-US" sz="2800" b="1" spc="-200" dirty="0">
                  <a:solidFill>
                    <a:srgbClr val="877F4F"/>
                  </a:solidFill>
                  <a:ea typeface="Verdana" panose="020B0604030504040204" pitchFamily="34" charset="0"/>
                  <a:cs typeface="Arial" panose="020B0604020202020204" pitchFamily="34" charset="0"/>
                </a:endParaRPr>
              </a:p>
              <a:p>
                <a:pPr algn="ctr">
                  <a:lnSpc>
                    <a:spcPct val="85000"/>
                  </a:lnSpc>
                </a:pPr>
                <a:r>
                  <a:rPr lang="en-US" sz="2800" b="1" i="1" spc="-200" dirty="0">
                    <a:solidFill>
                      <a:srgbClr val="000000"/>
                    </a:solidFill>
                    <a:ea typeface="Verdana" panose="020B0604030504040204" pitchFamily="34" charset="0"/>
                    <a:cs typeface="Arial" panose="020B0604020202020204" pitchFamily="34" charset="0"/>
                  </a:rPr>
                  <a:t>NATURALLY</a:t>
                </a:r>
                <a:r>
                  <a:rPr lang="en-US" sz="2800" b="1" spc="-200" dirty="0">
                    <a:solidFill>
                      <a:srgbClr val="000000"/>
                    </a:solidFill>
                    <a:ea typeface="Verdana" panose="020B0604030504040204" pitchFamily="34" charset="0"/>
                    <a:cs typeface="Arial" panose="020B0604020202020204" pitchFamily="34" charset="0"/>
                  </a:rPr>
                  <a:t> !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4CA3D84-F87E-DE4C-ACC3-01D4D38B32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2655" y="4169490"/>
                <a:ext cx="7228290" cy="1926810"/>
              </a:xfrm>
              <a:prstGeom prst="rect">
                <a:avLst/>
              </a:prstGeom>
              <a:blipFill>
                <a:blip r:embed="rId6"/>
                <a:stretch>
                  <a:fillRect t="-6536" b="-7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106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975090" y="1860811"/>
            <a:ext cx="3061932" cy="2451932"/>
            <a:chOff x="4180691" y="2873732"/>
            <a:chExt cx="3061932" cy="245193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350168" y="2873732"/>
              <a:ext cx="2892455" cy="240278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069681" y="2934205"/>
              <a:ext cx="150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Annihilation</a:t>
              </a:r>
              <a:endParaRPr lang="en-US" b="1" dirty="0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3775474" y="3960702"/>
              <a:ext cx="125066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Scattering</a:t>
              </a:r>
              <a:endParaRPr lang="en-US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02595" y="4925554"/>
              <a:ext cx="10054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Collider</a:t>
              </a:r>
              <a:endParaRPr lang="en-US" b="1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>
              <a:off x="5402595" y="4937424"/>
              <a:ext cx="94128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5276984" y="2955820"/>
              <a:ext cx="106689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4180691" y="3600503"/>
              <a:ext cx="0" cy="11205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0846" y="4324614"/>
            <a:ext cx="1896115" cy="131903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4732126" y="4523246"/>
            <a:ext cx="1729611" cy="96344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832" t="1" b="49968"/>
          <a:stretch/>
        </p:blipFill>
        <p:spPr>
          <a:xfrm>
            <a:off x="1134446" y="142666"/>
            <a:ext cx="4745597" cy="164680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29406" y="3119105"/>
            <a:ext cx="1391711" cy="137560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3903" y="1662195"/>
            <a:ext cx="1862254" cy="129342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67387" y="727715"/>
            <a:ext cx="3339449" cy="79550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7845" y="4558658"/>
            <a:ext cx="1159336" cy="180276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65564" y="1892043"/>
            <a:ext cx="2855749" cy="259118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5300" y="5493212"/>
            <a:ext cx="1832087" cy="145040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663392" y="142666"/>
            <a:ext cx="1353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Break it!</a:t>
            </a:r>
            <a:endParaRPr lang="en-US" sz="2000" b="1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2441027" y="5961316"/>
            <a:ext cx="1341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Make it!</a:t>
            </a:r>
            <a:endParaRPr lang="en-US" sz="2000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-16769" y="3461790"/>
            <a:ext cx="1378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Shake it!</a:t>
            </a:r>
            <a:endParaRPr lang="en-US" sz="2000" b="1" i="1" dirty="0"/>
          </a:p>
        </p:txBody>
      </p:sp>
    </p:spTree>
    <p:extLst>
      <p:ext uri="{BB962C8B-B14F-4D97-AF65-F5344CB8AC3E}">
        <p14:creationId xmlns:p14="http://schemas.microsoft.com/office/powerpoint/2010/main" val="35923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534400" cy="563562"/>
          </a:xfrm>
        </p:spPr>
        <p:txBody>
          <a:bodyPr>
            <a:noAutofit/>
          </a:bodyPr>
          <a:lstStyle/>
          <a:p>
            <a:r>
              <a:rPr lang="en-US" sz="39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SI DD</a:t>
            </a:r>
            <a:r>
              <a:rPr lang="el-GR" sz="39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l-GR" sz="3900" dirty="0">
                <a:solidFill>
                  <a:schemeClr val="tx1"/>
                </a:solidFill>
                <a:latin typeface="+mn-lt"/>
              </a:rPr>
              <a:t>+</a:t>
            </a:r>
            <a:r>
              <a:rPr lang="el-GR" sz="39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l-GR" sz="3900" dirty="0">
                <a:solidFill>
                  <a:schemeClr val="accent1"/>
                </a:solidFill>
                <a:latin typeface="+mn-lt"/>
              </a:rPr>
              <a:t>Ωh</a:t>
            </a:r>
            <a:r>
              <a:rPr lang="el-GR" sz="3900" baseline="30000" dirty="0">
                <a:solidFill>
                  <a:schemeClr val="accent1"/>
                </a:solidFill>
                <a:latin typeface="+mn-lt"/>
              </a:rPr>
              <a:t>2</a:t>
            </a:r>
            <a:r>
              <a:rPr lang="el-GR" sz="39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3900" b="0" dirty="0">
                <a:solidFill>
                  <a:srgbClr val="000000"/>
                </a:solidFill>
                <a:latin typeface="+mn-lt"/>
              </a:rPr>
              <a:t>??</a:t>
            </a:r>
            <a:endParaRPr lang="en-US" sz="3900" dirty="0">
              <a:solidFill>
                <a:srgbClr val="C1BC97"/>
              </a:solidFill>
              <a:latin typeface="+mn-lt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4785523" y="881975"/>
            <a:ext cx="3521492" cy="2270805"/>
            <a:chOff x="5410200" y="1386795"/>
            <a:chExt cx="3521492" cy="2270805"/>
          </a:xfrm>
        </p:grpSpPr>
        <p:grpSp>
          <p:nvGrpSpPr>
            <p:cNvPr id="30" name="Group 29"/>
            <p:cNvGrpSpPr/>
            <p:nvPr/>
          </p:nvGrpSpPr>
          <p:grpSpPr>
            <a:xfrm>
              <a:off x="5562600" y="1753933"/>
              <a:ext cx="3369092" cy="1903667"/>
              <a:chOff x="5486400" y="1802318"/>
              <a:chExt cx="3369092" cy="1903667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5486400" y="2285986"/>
                <a:ext cx="3369092" cy="1419999"/>
                <a:chOff x="5535850" y="2895600"/>
                <a:chExt cx="3369092" cy="1419999"/>
              </a:xfrm>
            </p:grpSpPr>
            <p:grpSp>
              <p:nvGrpSpPr>
                <p:cNvPr id="33" name="Group 32"/>
                <p:cNvGrpSpPr/>
                <p:nvPr/>
              </p:nvGrpSpPr>
              <p:grpSpPr>
                <a:xfrm>
                  <a:off x="5867400" y="3276600"/>
                  <a:ext cx="2438400" cy="762000"/>
                  <a:chOff x="5410200" y="3124200"/>
                  <a:chExt cx="2438400" cy="762000"/>
                </a:xfrm>
              </p:grpSpPr>
              <p:cxnSp>
                <p:nvCxnSpPr>
                  <p:cNvPr id="39" name="Straight Connector 38"/>
                  <p:cNvCxnSpPr/>
                  <p:nvPr/>
                </p:nvCxnSpPr>
                <p:spPr>
                  <a:xfrm>
                    <a:off x="5410200" y="3124200"/>
                    <a:ext cx="838200" cy="381000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 flipH="1">
                    <a:off x="5410200" y="3505200"/>
                    <a:ext cx="838200" cy="381000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/>
                  <p:cNvCxnSpPr/>
                  <p:nvPr/>
                </p:nvCxnSpPr>
                <p:spPr>
                  <a:xfrm>
                    <a:off x="6248400" y="3505200"/>
                    <a:ext cx="848656" cy="0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  <a:prstDash val="dash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Arrow Connector 41"/>
                  <p:cNvCxnSpPr/>
                  <p:nvPr/>
                </p:nvCxnSpPr>
                <p:spPr>
                  <a:xfrm flipV="1">
                    <a:off x="7097056" y="3124200"/>
                    <a:ext cx="751544" cy="381000"/>
                  </a:xfrm>
                  <a:prstGeom prst="straightConnector1">
                    <a:avLst/>
                  </a:prstGeom>
                  <a:ln>
                    <a:solidFill>
                      <a:srgbClr val="000000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Arrow Connector 42"/>
                  <p:cNvCxnSpPr/>
                  <p:nvPr/>
                </p:nvCxnSpPr>
                <p:spPr>
                  <a:xfrm flipH="1" flipV="1">
                    <a:off x="7097056" y="3505200"/>
                    <a:ext cx="751544" cy="381000"/>
                  </a:xfrm>
                  <a:prstGeom prst="straightConnector1">
                    <a:avLst/>
                  </a:prstGeom>
                  <a:ln cap="flat">
                    <a:solidFill>
                      <a:srgbClr val="000000"/>
                    </a:solidFill>
                    <a:headEnd type="none"/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4" name="TextBox 33"/>
                <p:cNvSpPr txBox="1"/>
                <p:nvPr/>
              </p:nvSpPr>
              <p:spPr>
                <a:xfrm>
                  <a:off x="5535850" y="2895600"/>
                  <a:ext cx="32683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sz="2400" b="1" dirty="0"/>
                    <a:t>χ</a:t>
                  </a:r>
                  <a:endParaRPr lang="en-US" sz="2400" b="1" dirty="0"/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5557882" y="3733800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sz="2400" b="1" dirty="0"/>
                    <a:t>χ</a:t>
                  </a:r>
                  <a:endParaRPr lang="en-US" sz="2400" b="1" dirty="0"/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7010400" y="3200400"/>
                  <a:ext cx="45026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sz="2400" b="1" dirty="0"/>
                    <a:t>φ</a:t>
                  </a:r>
                  <a:r>
                    <a:rPr lang="en-US" sz="2400" b="1" baseline="-25000" dirty="0" err="1"/>
                    <a:t>i</a:t>
                  </a:r>
                  <a:endParaRPr lang="en-US" sz="2400" b="1" baseline="-25000" dirty="0"/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8305800" y="3048000"/>
                  <a:ext cx="59914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/>
                    <a:t>SM</a:t>
                  </a: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8305800" y="3853934"/>
                  <a:ext cx="59914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/>
                    <a:t>SM</a:t>
                  </a:r>
                </a:p>
              </p:txBody>
            </p:sp>
          </p:grpSp>
          <p:sp>
            <p:nvSpPr>
              <p:cNvPr id="32" name="TextBox 31"/>
              <p:cNvSpPr txBox="1"/>
              <p:nvPr/>
            </p:nvSpPr>
            <p:spPr>
              <a:xfrm>
                <a:off x="6669539" y="1802318"/>
                <a:ext cx="90263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l-GR" sz="3600" b="1" dirty="0">
                    <a:solidFill>
                      <a:srgbClr val="4F81BD"/>
                    </a:solidFill>
                  </a:rPr>
                  <a:t>Ω</a:t>
                </a:r>
                <a:r>
                  <a:rPr lang="en-US" sz="3600" b="1" dirty="0">
                    <a:solidFill>
                      <a:srgbClr val="4F81BD"/>
                    </a:solidFill>
                  </a:rPr>
                  <a:t>h</a:t>
                </a:r>
                <a:r>
                  <a:rPr lang="en-US" sz="3600" b="1" baseline="30000" dirty="0">
                    <a:solidFill>
                      <a:srgbClr val="4F81BD"/>
                    </a:solidFill>
                  </a:rPr>
                  <a:t>2</a:t>
                </a:r>
              </a:p>
            </p:txBody>
          </p:sp>
        </p:grpSp>
        <p:sp>
          <p:nvSpPr>
            <p:cNvPr id="61" name="Rectangle 60"/>
            <p:cNvSpPr/>
            <p:nvPr/>
          </p:nvSpPr>
          <p:spPr>
            <a:xfrm>
              <a:off x="5410200" y="1386795"/>
              <a:ext cx="3505200" cy="2270805"/>
            </a:xfrm>
            <a:prstGeom prst="rect">
              <a:avLst/>
            </a:prstGeom>
            <a:noFill/>
            <a:ln w="38100">
              <a:solidFill>
                <a:srgbClr val="C0504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87744" y="402853"/>
            <a:ext cx="3806284" cy="2304351"/>
            <a:chOff x="371138" y="402853"/>
            <a:chExt cx="3806284" cy="2304351"/>
          </a:xfrm>
        </p:grpSpPr>
        <p:sp>
          <p:nvSpPr>
            <p:cNvPr id="60" name="Rectangle 59"/>
            <p:cNvSpPr/>
            <p:nvPr/>
          </p:nvSpPr>
          <p:spPr>
            <a:xfrm>
              <a:off x="371138" y="436399"/>
              <a:ext cx="3806284" cy="2270805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713228" y="402853"/>
              <a:ext cx="3259268" cy="2273313"/>
              <a:chOff x="713228" y="402853"/>
              <a:chExt cx="3259268" cy="2273313"/>
            </a:xfrm>
          </p:grpSpPr>
          <p:grpSp>
            <p:nvGrpSpPr>
              <p:cNvPr id="19" name="Group 18"/>
              <p:cNvGrpSpPr/>
              <p:nvPr/>
            </p:nvGrpSpPr>
            <p:grpSpPr>
              <a:xfrm rot="5400000">
                <a:off x="2396928" y="1167779"/>
                <a:ext cx="1445562" cy="632368"/>
                <a:chOff x="5410200" y="3124200"/>
                <a:chExt cx="2438400" cy="762000"/>
              </a:xfrm>
            </p:grpSpPr>
            <p:cxnSp>
              <p:nvCxnSpPr>
                <p:cNvPr id="25" name="Straight Connector 24"/>
                <p:cNvCxnSpPr/>
                <p:nvPr/>
              </p:nvCxnSpPr>
              <p:spPr>
                <a:xfrm>
                  <a:off x="5410200" y="3124200"/>
                  <a:ext cx="838200" cy="381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 flipH="1">
                  <a:off x="5410200" y="3505200"/>
                  <a:ext cx="838200" cy="381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6248400" y="3505200"/>
                  <a:ext cx="84865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 flipV="1">
                  <a:off x="7097056" y="3124200"/>
                  <a:ext cx="751544" cy="38100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/>
                <p:cNvCxnSpPr/>
                <p:nvPr/>
              </p:nvCxnSpPr>
              <p:spPr>
                <a:xfrm flipH="1" flipV="1">
                  <a:off x="7097056" y="3505200"/>
                  <a:ext cx="751544" cy="381000"/>
                </a:xfrm>
                <a:prstGeom prst="straightConnector1">
                  <a:avLst/>
                </a:prstGeom>
                <a:ln cap="flat">
                  <a:solidFill>
                    <a:schemeClr val="tx1"/>
                  </a:solidFill>
                  <a:headEnd type="none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TextBox 7"/>
              <p:cNvSpPr txBox="1"/>
              <p:nvPr/>
            </p:nvSpPr>
            <p:spPr>
              <a:xfrm>
                <a:off x="713228" y="1100259"/>
                <a:ext cx="1091152" cy="5065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5000"/>
                  </a:lnSpc>
                </a:pPr>
                <a:r>
                  <a:rPr lang="en-US" sz="3400" b="1" spc="-100" dirty="0">
                    <a:solidFill>
                      <a:schemeClr val="bg2">
                        <a:lumMod val="50000"/>
                      </a:schemeClr>
                    </a:solidFill>
                  </a:rPr>
                  <a:t>SI DD</a:t>
                </a: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3509855" y="402853"/>
                <a:ext cx="3257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400" b="1" dirty="0"/>
                  <a:t>χ</a:t>
                </a:r>
                <a:endParaRPr lang="en-US" sz="2400" b="1" dirty="0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2400550" y="402853"/>
                <a:ext cx="3257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400" b="1" dirty="0"/>
                  <a:t>χ</a:t>
                </a:r>
                <a:endParaRPr lang="en-US" sz="2400" b="1" dirty="0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2343366" y="2209971"/>
                <a:ext cx="59914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/>
                  <a:t>SM</a:t>
                </a: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3373354" y="2214501"/>
                <a:ext cx="59914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/>
                  <a:t>SM</a:t>
                </a: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2447357" y="1272045"/>
                <a:ext cx="45026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400" b="1" dirty="0"/>
                  <a:t>φ</a:t>
                </a:r>
                <a:r>
                  <a:rPr lang="en-US" sz="2400" b="1" baseline="-25000" dirty="0" err="1"/>
                  <a:t>i</a:t>
                </a:r>
                <a:endParaRPr lang="en-US" sz="2400" b="1" baseline="-25000" dirty="0"/>
              </a:p>
            </p:txBody>
          </p:sp>
        </p:grpSp>
      </p:grpSp>
      <p:sp>
        <p:nvSpPr>
          <p:cNvPr id="44" name="TextBox 43"/>
          <p:cNvSpPr txBox="1"/>
          <p:nvPr/>
        </p:nvSpPr>
        <p:spPr>
          <a:xfrm>
            <a:off x="3752499" y="3332981"/>
            <a:ext cx="5162901" cy="3108543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2"/>
                </a:solidFill>
              </a:rPr>
              <a:t>m</a:t>
            </a:r>
            <a:r>
              <a:rPr lang="el-GR" sz="2800" baseline="-25000" dirty="0">
                <a:solidFill>
                  <a:schemeClr val="bg2"/>
                </a:solidFill>
              </a:rPr>
              <a:t>χ</a:t>
            </a:r>
            <a:r>
              <a:rPr lang="en-US" sz="2800" dirty="0">
                <a:solidFill>
                  <a:schemeClr val="bg2"/>
                </a:solidFill>
              </a:rPr>
              <a:t> ~ few 100 GeV</a:t>
            </a:r>
          </a:p>
          <a:p>
            <a:pPr algn="ctr"/>
            <a:r>
              <a:rPr lang="en-US" sz="2800" b="1" dirty="0"/>
              <a:t>Break the Connection!</a:t>
            </a:r>
          </a:p>
          <a:p>
            <a:pPr algn="ctr"/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Multiple mediators for destructive interference</a:t>
            </a:r>
          </a:p>
          <a:p>
            <a:pPr algn="ctr"/>
            <a:r>
              <a:rPr lang="en-US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Co-annihilation/Resonance</a:t>
            </a:r>
            <a:endParaRPr lang="en-US" sz="2800" dirty="0">
              <a:solidFill>
                <a:schemeClr val="bg2">
                  <a:lumMod val="75000"/>
                </a:schemeClr>
              </a:solidFill>
            </a:endParaRPr>
          </a:p>
          <a:p>
            <a:pPr algn="ctr"/>
            <a:r>
              <a:rPr lang="en-US" sz="2800" b="1" dirty="0"/>
              <a:t>ALL consistent with extended Higgs sectors!!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24217" y="3244714"/>
            <a:ext cx="3391037" cy="2939446"/>
            <a:chOff x="224217" y="3244714"/>
            <a:chExt cx="3391037" cy="2939446"/>
          </a:xfrm>
        </p:grpSpPr>
        <p:sp>
          <p:nvSpPr>
            <p:cNvPr id="2" name="Rectangle 1"/>
            <p:cNvSpPr/>
            <p:nvPr/>
          </p:nvSpPr>
          <p:spPr>
            <a:xfrm>
              <a:off x="613038" y="3244714"/>
              <a:ext cx="27907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XENON1T arXiv:1805.12562</a:t>
              </a: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4217" y="3657278"/>
              <a:ext cx="3391037" cy="25268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9206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42D69-F97F-5B4B-B2D5-C0F28B041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Relic Density: Annihilations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BAC851-628B-734E-AF72-E9614334AF83}"/>
              </a:ext>
            </a:extLst>
          </p:cNvPr>
          <p:cNvSpPr txBox="1"/>
          <p:nvPr/>
        </p:nvSpPr>
        <p:spPr>
          <a:xfrm>
            <a:off x="0" y="995794"/>
            <a:ext cx="9144000" cy="623455"/>
          </a:xfrm>
          <a:prstGeom prst="rect">
            <a:avLst/>
          </a:prstGeom>
          <a:solidFill>
            <a:srgbClr val="DDD9C3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sz="2000" b="1" spc="-150" dirty="0">
                <a:solidFill>
                  <a:srgbClr val="00000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Light </a:t>
            </a:r>
            <a:r>
              <a:rPr lang="en-US" sz="2000" b="1" i="1" spc="-150" dirty="0" err="1">
                <a:solidFill>
                  <a:srgbClr val="00000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Binos</a:t>
            </a:r>
            <a:r>
              <a:rPr lang="en-US" sz="2000" b="1" i="1" spc="-150" dirty="0">
                <a:solidFill>
                  <a:srgbClr val="00000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 or </a:t>
            </a:r>
            <a:r>
              <a:rPr lang="en-US" sz="2000" b="1" i="1" spc="-150" dirty="0" err="1">
                <a:solidFill>
                  <a:srgbClr val="00000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Singlinos</a:t>
            </a:r>
            <a:r>
              <a:rPr lang="en-US" sz="2000" b="1" spc="-150" dirty="0">
                <a:solidFill>
                  <a:srgbClr val="00000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  (SM singlets) excellent candidates for Dark Matter.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D92279-9859-2045-B281-BFECCEA0A1C8}"/>
              </a:ext>
            </a:extLst>
          </p:cNvPr>
          <p:cNvSpPr txBox="1"/>
          <p:nvPr/>
        </p:nvSpPr>
        <p:spPr>
          <a:xfrm>
            <a:off x="0" y="1708561"/>
            <a:ext cx="9144000" cy="110564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endParaRPr lang="en-US" dirty="0">
              <a:solidFill>
                <a:schemeClr val="bg2"/>
              </a:solidFill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D85FCC-BDF1-F040-A0FA-E1763E4A3161}"/>
              </a:ext>
            </a:extLst>
          </p:cNvPr>
          <p:cNvSpPr txBox="1"/>
          <p:nvPr/>
        </p:nvSpPr>
        <p:spPr>
          <a:xfrm>
            <a:off x="3135086" y="3072547"/>
            <a:ext cx="6008914" cy="125769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r>
              <a:rPr lang="en-US" i="1" dirty="0"/>
              <a:t>s</a:t>
            </a:r>
            <a:r>
              <a:rPr lang="en-US" dirty="0"/>
              <a:t>-channel Resonance: </a:t>
            </a:r>
          </a:p>
          <a:p>
            <a:pPr algn="r"/>
            <a:r>
              <a:rPr lang="en-US" dirty="0"/>
              <a:t>DM close to half of mediating particle mass.</a:t>
            </a:r>
          </a:p>
          <a:p>
            <a:pPr algn="r"/>
            <a:r>
              <a:rPr lang="en-US" dirty="0"/>
              <a:t>Constrained but possible for </a:t>
            </a:r>
            <a:r>
              <a:rPr lang="en-US" i="1" dirty="0"/>
              <a:t>h</a:t>
            </a:r>
            <a:r>
              <a:rPr lang="en-US" i="1" baseline="-25000" dirty="0"/>
              <a:t>125, </a:t>
            </a:r>
            <a:r>
              <a:rPr lang="en-US" i="1" dirty="0"/>
              <a:t>Z</a:t>
            </a:r>
            <a:r>
              <a:rPr lang="en-US" dirty="0"/>
              <a:t>, &amp;</a:t>
            </a:r>
            <a:r>
              <a:rPr lang="en-US" dirty="0">
                <a:effectLst/>
              </a:rPr>
              <a:t> additional Higgs bosons.</a:t>
            </a:r>
            <a:endParaRPr lang="el-GR" dirty="0">
              <a:effectLst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BE8A25-7423-4144-B4A8-A517FA08F552}"/>
              </a:ext>
            </a:extLst>
          </p:cNvPr>
          <p:cNvSpPr txBox="1"/>
          <p:nvPr/>
        </p:nvSpPr>
        <p:spPr>
          <a:xfrm>
            <a:off x="3135086" y="4669971"/>
            <a:ext cx="6008914" cy="125769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r>
              <a:rPr lang="en-US" i="1" dirty="0"/>
              <a:t>t</a:t>
            </a:r>
            <a:r>
              <a:rPr lang="en-US" dirty="0"/>
              <a:t>-channel annihilation with light </a:t>
            </a:r>
            <a:r>
              <a:rPr lang="en-US" dirty="0" err="1"/>
              <a:t>stau</a:t>
            </a:r>
            <a:r>
              <a:rPr lang="en-US" dirty="0"/>
              <a:t>. </a:t>
            </a:r>
          </a:p>
          <a:p>
            <a:pPr algn="r"/>
            <a:r>
              <a:rPr lang="en-US" dirty="0"/>
              <a:t>Happens in a natural way at large </a:t>
            </a:r>
            <a:r>
              <a:rPr lang="en-US" i="1" dirty="0"/>
              <a:t>tan</a:t>
            </a:r>
            <a:r>
              <a:rPr lang="el-GR" i="1" dirty="0"/>
              <a:t>β</a:t>
            </a:r>
            <a:r>
              <a:rPr lang="en-US" dirty="0"/>
              <a:t>.</a:t>
            </a:r>
            <a:r>
              <a:rPr lang="el-GR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1C9300-BA1B-0143-B0AE-AB46C7FC527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0282" y="4420775"/>
            <a:ext cx="2199213" cy="17560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59B414-2831-A943-81CE-05FE0DF7DC5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958" y="3072547"/>
            <a:ext cx="2569862" cy="122186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15EB5D7-834A-7842-820A-A317E3A94876}"/>
              </a:ext>
            </a:extLst>
          </p:cNvPr>
          <p:cNvSpPr/>
          <p:nvPr/>
        </p:nvSpPr>
        <p:spPr>
          <a:xfrm>
            <a:off x="7282913" y="5559845"/>
            <a:ext cx="18610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latin typeface="GillSans" panose="020B0502020104020203" pitchFamily="34" charset="-79"/>
                <a:cs typeface="GillSans" panose="020B0502020104020203" pitchFamily="34" charset="-79"/>
              </a:rPr>
              <a:t>NRS, Pierce, Freese’13 </a:t>
            </a:r>
            <a:endParaRPr lang="en-US" sz="1400" i="1" dirty="0">
              <a:effectLst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574E8BA-3AFA-D143-8024-DC678C85E856}"/>
              </a:ext>
            </a:extLst>
          </p:cNvPr>
          <p:cNvSpPr/>
          <p:nvPr/>
        </p:nvSpPr>
        <p:spPr>
          <a:xfrm>
            <a:off x="3290761" y="3028890"/>
            <a:ext cx="585323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i="1" dirty="0">
                <a:latin typeface="GillSans" panose="020B0502020104020203" pitchFamily="34" charset="-79"/>
                <a:cs typeface="GillSans" panose="020B0502020104020203" pitchFamily="34" charset="-79"/>
              </a:rPr>
              <a:t>Cheung, </a:t>
            </a:r>
            <a:r>
              <a:rPr lang="en-US" sz="1400" i="1" dirty="0" err="1">
                <a:latin typeface="GillSans" panose="020B0502020104020203" pitchFamily="34" charset="-79"/>
                <a:cs typeface="GillSans" panose="020B0502020104020203" pitchFamily="34" charset="-79"/>
              </a:rPr>
              <a:t>Papucci</a:t>
            </a:r>
            <a:r>
              <a:rPr lang="en-US" sz="1400" i="1" dirty="0">
                <a:latin typeface="GillSans" panose="020B0502020104020203" pitchFamily="34" charset="-79"/>
                <a:cs typeface="GillSans" panose="020B0502020104020203" pitchFamily="34" charset="-79"/>
              </a:rPr>
              <a:t>, Sanford, NRS, Zurek ‘14, Freese Lopez, NRS, Shakya ‘15, </a:t>
            </a:r>
            <a:r>
              <a:rPr lang="en-US" sz="1400" i="1" dirty="0" err="1">
                <a:latin typeface="GillSans" panose="020B0502020104020203" pitchFamily="34" charset="-79"/>
                <a:cs typeface="GillSans" panose="020B0502020104020203" pitchFamily="34" charset="-79"/>
              </a:rPr>
              <a:t>Carena</a:t>
            </a:r>
            <a:r>
              <a:rPr lang="en-US" sz="1400" i="1" dirty="0">
                <a:latin typeface="GillSans" panose="020B0502020104020203" pitchFamily="34" charset="-79"/>
                <a:cs typeface="GillSans" panose="020B0502020104020203" pitchFamily="34" charset="-79"/>
              </a:rPr>
              <a:t>, Osborne, NRS, Wagner ’19, </a:t>
            </a:r>
            <a:r>
              <a:rPr lang="en-US" sz="1400" i="1" dirty="0" err="1">
                <a:latin typeface="GillSans" panose="020B0502020104020203" pitchFamily="34" charset="-79"/>
                <a:cs typeface="GillSans" panose="020B0502020104020203" pitchFamily="34" charset="-79"/>
              </a:rPr>
              <a:t>etc</a:t>
            </a:r>
            <a:r>
              <a:rPr lang="en-US" sz="1400" i="1" dirty="0">
                <a:latin typeface="GillSans" panose="020B0502020104020203" pitchFamily="34" charset="-79"/>
                <a:cs typeface="GillSans" panose="020B0502020104020203" pitchFamily="34" charset="-79"/>
              </a:rPr>
              <a:t>…</a:t>
            </a:r>
          </a:p>
          <a:p>
            <a:endParaRPr lang="en-US" i="1" dirty="0">
              <a:latin typeface="GillSans" panose="020B0502020104020203" pitchFamily="34" charset="-79"/>
              <a:cs typeface="GillSans" panose="020B05020201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2508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763AC-3546-2F41-8374-E762C31EC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Relic Density: Co - Annihilations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E7C953-37EE-EF4D-87CC-BF7612F8A189}"/>
              </a:ext>
            </a:extLst>
          </p:cNvPr>
          <p:cNvSpPr txBox="1"/>
          <p:nvPr/>
        </p:nvSpPr>
        <p:spPr>
          <a:xfrm>
            <a:off x="0" y="1478973"/>
            <a:ext cx="9144000" cy="623455"/>
          </a:xfrm>
          <a:prstGeom prst="rect">
            <a:avLst/>
          </a:prstGeom>
          <a:solidFill>
            <a:srgbClr val="DDD9C3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sz="2000" b="1" spc="-150" dirty="0">
                <a:solidFill>
                  <a:srgbClr val="00000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When DM can annihilate against other rapidly annihilating particles.</a:t>
            </a:r>
            <a:br>
              <a:rPr lang="en-US" sz="2000" b="1" spc="-150" dirty="0">
                <a:solidFill>
                  <a:srgbClr val="000000"/>
                </a:solidFill>
                <a:ea typeface="Verdana" panose="020B0604030504040204" pitchFamily="34" charset="0"/>
                <a:cs typeface="Arial" panose="020B0604020202020204" pitchFamily="34" charset="0"/>
              </a:rPr>
            </a:br>
            <a:endParaRPr lang="en-US" sz="2000" b="1" spc="-150" dirty="0">
              <a:solidFill>
                <a:srgbClr val="000000"/>
              </a:solidFill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076E47-E6CD-C44E-A028-07A554BB87BB}"/>
              </a:ext>
            </a:extLst>
          </p:cNvPr>
          <p:cNvSpPr txBox="1"/>
          <p:nvPr/>
        </p:nvSpPr>
        <p:spPr>
          <a:xfrm>
            <a:off x="0" y="2190749"/>
            <a:ext cx="9144000" cy="62345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r>
              <a:rPr lang="en-US" dirty="0"/>
              <a:t>Mass difference of Dark Matter with the other weak scale weakly interacting particles must be of the order of a few tens of GeV. </a:t>
            </a:r>
            <a:endParaRPr lang="en-US" dirty="0">
              <a:effectLst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E5C159-5557-7F4A-A7A7-9DF5E07BF333}"/>
              </a:ext>
            </a:extLst>
          </p:cNvPr>
          <p:cNvSpPr txBox="1"/>
          <p:nvPr/>
        </p:nvSpPr>
        <p:spPr>
          <a:xfrm>
            <a:off x="0" y="2902525"/>
            <a:ext cx="9144000" cy="62345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/>
            <a:r>
              <a:rPr lang="en-US" dirty="0"/>
              <a:t>Naturally leads to compressed spectrum </a:t>
            </a:r>
            <a:r>
              <a:rPr lang="en-US" dirty="0">
                <a:latin typeface="Symbol" pitchFamily="2" charset="2"/>
              </a:rPr>
              <a:t>-&gt;</a:t>
            </a:r>
            <a:r>
              <a:rPr lang="en-US" dirty="0"/>
              <a:t>  reduced sensitivity at the LHC. </a:t>
            </a:r>
            <a:endParaRPr lang="en-US" sz="2400" dirty="0"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24A795-27F8-874F-B145-48CE3A7DC295}"/>
              </a:ext>
            </a:extLst>
          </p:cNvPr>
          <p:cNvSpPr txBox="1"/>
          <p:nvPr/>
        </p:nvSpPr>
        <p:spPr>
          <a:xfrm>
            <a:off x="1275645" y="3614301"/>
            <a:ext cx="6762044" cy="109728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en-US" dirty="0"/>
              <a:t>Some relevant channels in the case of </a:t>
            </a:r>
            <a:r>
              <a:rPr lang="en-US" dirty="0" err="1"/>
              <a:t>sleptons</a:t>
            </a:r>
            <a:r>
              <a:rPr lang="en-US" dirty="0"/>
              <a:t> or Winos (too light </a:t>
            </a:r>
            <a:r>
              <a:rPr lang="en-US" dirty="0" err="1"/>
              <a:t>Higginos</a:t>
            </a:r>
            <a:r>
              <a:rPr lang="en-US" dirty="0"/>
              <a:t>/ small </a:t>
            </a:r>
            <a:r>
              <a:rPr lang="el-GR" i="1" dirty="0"/>
              <a:t>μ</a:t>
            </a:r>
            <a:r>
              <a:rPr lang="el-GR" dirty="0"/>
              <a:t> </a:t>
            </a:r>
            <a:r>
              <a:rPr lang="en-US" dirty="0"/>
              <a:t>leads to large SD cross sections). </a:t>
            </a:r>
            <a:endParaRPr lang="en-US" sz="2400" dirty="0">
              <a:effectLst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902A43-D083-BA46-AB2A-A3530F14F96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5645" y="4881067"/>
            <a:ext cx="6762044" cy="134620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447058-CA52-8C4A-A66A-3A898B0D1178}"/>
              </a:ext>
            </a:extLst>
          </p:cNvPr>
          <p:cNvSpPr txBox="1"/>
          <p:nvPr/>
        </p:nvSpPr>
        <p:spPr>
          <a:xfrm>
            <a:off x="2469560" y="1798229"/>
            <a:ext cx="6776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Ibarra, Pierce, NRS, </a:t>
            </a:r>
            <a:r>
              <a:rPr lang="en-US" sz="1400" i="1" dirty="0" err="1"/>
              <a:t>Vogl</a:t>
            </a:r>
            <a:r>
              <a:rPr lang="en-US" sz="1400" i="1" dirty="0"/>
              <a:t> ‘15, Pierce, NRS, </a:t>
            </a:r>
            <a:r>
              <a:rPr lang="en-US" sz="1400" i="1" dirty="0" err="1"/>
              <a:t>Vogl</a:t>
            </a:r>
            <a:r>
              <a:rPr lang="en-US" sz="1400" i="1" dirty="0"/>
              <a:t> ‘18, Baum, </a:t>
            </a:r>
            <a:r>
              <a:rPr lang="en-US" sz="1400" i="1" dirty="0" err="1"/>
              <a:t>Carena</a:t>
            </a:r>
            <a:r>
              <a:rPr lang="en-US" sz="1400" i="1" dirty="0"/>
              <a:t>, NRS, Wagner ’18, ’21 </a:t>
            </a:r>
            <a:r>
              <a:rPr lang="en-US" sz="1400" i="1" dirty="0" err="1"/>
              <a:t>etc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407867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84"/>
          <p:cNvSpPr txBox="1">
            <a:spLocks/>
          </p:cNvSpPr>
          <p:nvPr/>
        </p:nvSpPr>
        <p:spPr>
          <a:xfrm>
            <a:off x="878774" y="5991919"/>
            <a:ext cx="6328952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b="1" kern="1200" spc="-300" dirty="0" smtClean="0">
                <a:solidFill>
                  <a:srgbClr val="948A54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>
              <a:spcBef>
                <a:spcPts val="0"/>
              </a:spcBef>
            </a:pPr>
            <a:r>
              <a:rPr lang="en" sz="3200" b="0" dirty="0">
                <a:latin typeface="+mn-lt"/>
              </a:rPr>
              <a:t>NMSSM: </a:t>
            </a:r>
            <a:r>
              <a:rPr lang="en" sz="3200" b="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(‘well-tempered’) </a:t>
            </a:r>
            <a:r>
              <a:rPr lang="en" sz="3200" b="0" dirty="0">
                <a:solidFill>
                  <a:schemeClr val="tx1"/>
                </a:solidFill>
                <a:latin typeface="+mn-lt"/>
              </a:rPr>
              <a:t>Bino DM</a:t>
            </a:r>
          </a:p>
        </p:txBody>
      </p:sp>
      <p:sp>
        <p:nvSpPr>
          <p:cNvPr id="3" name="Shape 185"/>
          <p:cNvSpPr txBox="1">
            <a:spLocks/>
          </p:cNvSpPr>
          <p:nvPr/>
        </p:nvSpPr>
        <p:spPr>
          <a:xfrm>
            <a:off x="0" y="1130225"/>
            <a:ext cx="9144000" cy="45572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1600" indent="0">
              <a:spcBef>
                <a:spcPts val="0"/>
              </a:spcBef>
              <a:buSzPts val="2000"/>
              <a:buNone/>
            </a:pPr>
            <a:r>
              <a:rPr lang="en" sz="2000" dirty="0">
                <a:solidFill>
                  <a:schemeClr val="bg2"/>
                </a:solidFill>
              </a:rPr>
              <a:t>Thermal production via co-annihilation of Bino with </a:t>
            </a:r>
            <a:r>
              <a:rPr lang="en" sz="2000" b="1" dirty="0">
                <a:solidFill>
                  <a:schemeClr val="bg2"/>
                </a:solidFill>
              </a:rPr>
              <a:t>singlino</a:t>
            </a:r>
            <a:r>
              <a:rPr lang="en" sz="2000" dirty="0">
                <a:solidFill>
                  <a:schemeClr val="bg2"/>
                </a:solidFill>
              </a:rPr>
              <a:t> or resonance</a:t>
            </a:r>
          </a:p>
        </p:txBody>
      </p:sp>
      <p:pic>
        <p:nvPicPr>
          <p:cNvPr id="6" name="Shape 188"/>
          <p:cNvPicPr preferRelativeResize="0"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36274" y="1585948"/>
            <a:ext cx="5231851" cy="455314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2A0710-4316-E44A-A398-149ACF60DBFE}"/>
              </a:ext>
            </a:extLst>
          </p:cNvPr>
          <p:cNvSpPr txBox="1"/>
          <p:nvPr/>
        </p:nvSpPr>
        <p:spPr>
          <a:xfrm>
            <a:off x="5686521" y="822448"/>
            <a:ext cx="3334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i="1" dirty="0">
                <a:cs typeface="Abadi MT Condensed Light"/>
              </a:rPr>
              <a:t>S. Baum, M. </a:t>
            </a:r>
            <a:r>
              <a:rPr lang="en-US" sz="1400" i="1" dirty="0" err="1">
                <a:cs typeface="Abadi MT Condensed Light"/>
              </a:rPr>
              <a:t>Carena</a:t>
            </a:r>
            <a:r>
              <a:rPr lang="en-US" sz="1400" i="1" dirty="0">
                <a:cs typeface="Abadi MT Condensed Light"/>
              </a:rPr>
              <a:t>,  N.R.S, C. Wagner, ‘17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0597437-0D71-CA40-95EA-C36014E9EE21}"/>
              </a:ext>
            </a:extLst>
          </p:cNvPr>
          <p:cNvSpPr txBox="1">
            <a:spLocks/>
          </p:cNvSpPr>
          <p:nvPr/>
        </p:nvSpPr>
        <p:spPr>
          <a:xfrm>
            <a:off x="685800" y="274638"/>
            <a:ext cx="8229600" cy="563562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b="1" kern="1200" spc="-300" dirty="0" smtClean="0">
                <a:solidFill>
                  <a:srgbClr val="CCC7A8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Relic Density: Co - Annihilations</a:t>
            </a:r>
          </a:p>
        </p:txBody>
      </p:sp>
    </p:spTree>
    <p:extLst>
      <p:ext uri="{BB962C8B-B14F-4D97-AF65-F5344CB8AC3E}">
        <p14:creationId xmlns:p14="http://schemas.microsoft.com/office/powerpoint/2010/main" val="211005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5668" y="147297"/>
            <a:ext cx="8572918" cy="638116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-2274002" y="183126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765396" y="3957891"/>
            <a:ext cx="8977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112331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39172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/>
              <a:t>Direct Detection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1520" y="2356297"/>
            <a:ext cx="4572000" cy="990600"/>
          </a:xfrm>
          <a:solidFill>
            <a:schemeClr val="accent3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Small SI DD can easily be obtained via </a:t>
            </a:r>
            <a:r>
              <a:rPr lang="en-US" sz="2800" b="1" dirty="0"/>
              <a:t>blind spots</a:t>
            </a:r>
            <a:r>
              <a:rPr lang="en-US" sz="2800" dirty="0"/>
              <a:t>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33406"/>
            <a:ext cx="7886700" cy="952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28772" y="2202981"/>
            <a:ext cx="4399818" cy="34037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5738" y="5502246"/>
            <a:ext cx="23725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/>
              <a:t>Carena</a:t>
            </a:r>
            <a:r>
              <a:rPr lang="en-US" sz="1200" i="1" dirty="0"/>
              <a:t>, Osborne, NRS, Wagner, ‘18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DB37121-EA97-A546-828D-C4572D212D49}"/>
              </a:ext>
            </a:extLst>
          </p:cNvPr>
          <p:cNvSpPr txBox="1"/>
          <p:nvPr/>
        </p:nvSpPr>
        <p:spPr>
          <a:xfrm>
            <a:off x="6135006" y="1402781"/>
            <a:ext cx="30089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/>
              <a:t>Cheung, Hall, Ruderman ‘12,</a:t>
            </a:r>
          </a:p>
          <a:p>
            <a:pPr algn="r"/>
            <a:r>
              <a:rPr lang="en-US" sz="1200" i="1" dirty="0"/>
              <a:t> Huang, Wagner ‘14, </a:t>
            </a:r>
          </a:p>
          <a:p>
            <a:pPr algn="r"/>
            <a:r>
              <a:rPr lang="en-US" sz="1200" i="1" dirty="0"/>
              <a:t>Cheung, </a:t>
            </a:r>
            <a:r>
              <a:rPr lang="en-US" sz="1200" i="1" dirty="0" err="1"/>
              <a:t>Papucci</a:t>
            </a:r>
            <a:r>
              <a:rPr lang="en-US" sz="1200" i="1" dirty="0"/>
              <a:t>, NRS, Stanford, Zurek ‘14, </a:t>
            </a:r>
          </a:p>
          <a:p>
            <a:pPr algn="r"/>
            <a:r>
              <a:rPr lang="en-US" sz="1200" i="1" dirty="0"/>
              <a:t>Han, Liu, </a:t>
            </a:r>
            <a:r>
              <a:rPr lang="en-US" sz="1200" i="1" dirty="0" err="1"/>
              <a:t>Makhapadhyay</a:t>
            </a:r>
            <a:r>
              <a:rPr lang="en-US" sz="1200" i="1" dirty="0"/>
              <a:t>, Wang ‘18. 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9A2CF0B-8E05-9849-8D4A-38D3F19F88D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738" y="1435404"/>
            <a:ext cx="6191250" cy="733560"/>
          </a:xfrm>
          <a:prstGeom prst="rect">
            <a:avLst/>
          </a:prstGeom>
          <a:ln w="50800">
            <a:solidFill>
              <a:schemeClr val="accent6"/>
            </a:solidFill>
          </a:ln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DE494B3D-428E-A146-82D1-1B81CEB4D17F}"/>
              </a:ext>
            </a:extLst>
          </p:cNvPr>
          <p:cNvSpPr/>
          <p:nvPr/>
        </p:nvSpPr>
        <p:spPr>
          <a:xfrm>
            <a:off x="4371520" y="3468075"/>
            <a:ext cx="4572000" cy="1200329"/>
          </a:xfrm>
          <a:prstGeom prst="rect">
            <a:avLst/>
          </a:prstGeom>
          <a:solidFill>
            <a:schemeClr val="accent1"/>
          </a:solidFill>
        </p:spPr>
        <p:txBody>
          <a:bodyPr>
            <a:spAutoFit/>
          </a:bodyPr>
          <a:lstStyle/>
          <a:p>
            <a:pPr algn="ctr"/>
            <a:r>
              <a:rPr lang="en-US" sz="2400" b="1" dirty="0">
                <a:latin typeface="GillSans" panose="020B0502020104020203" pitchFamily="34" charset="-79"/>
                <a:cs typeface="GillSans" panose="020B0502020104020203" pitchFamily="34" charset="-79"/>
              </a:rPr>
              <a:t>Negative values of (</a:t>
            </a:r>
            <a:r>
              <a:rPr lang="el-GR" sz="2400" b="1" dirty="0">
                <a:latin typeface="LucidaGrande" panose="020B0600040502020204" pitchFamily="34" charset="0"/>
              </a:rPr>
              <a:t>μ</a:t>
            </a:r>
            <a:r>
              <a:rPr lang="en-US" sz="2400" b="1" dirty="0"/>
              <a:t> x</a:t>
            </a:r>
            <a:r>
              <a:rPr lang="el-GR" sz="2400" b="1" dirty="0"/>
              <a:t> </a:t>
            </a:r>
            <a:r>
              <a:rPr lang="en-US" sz="2400" b="1" dirty="0"/>
              <a:t>M</a:t>
            </a:r>
            <a:r>
              <a:rPr lang="en-US" sz="2400" b="1" baseline="-25000" dirty="0"/>
              <a:t>1</a:t>
            </a:r>
            <a:r>
              <a:rPr lang="en-US" sz="2400" b="1" dirty="0"/>
              <a:t>)</a:t>
            </a:r>
            <a:r>
              <a:rPr lang="el-GR" sz="2400" b="1" dirty="0">
                <a:latin typeface="LucidaGrande" panose="020B0600040502020204" pitchFamily="34" charset="0"/>
              </a:rPr>
              <a:t> </a:t>
            </a:r>
            <a:r>
              <a:rPr lang="el-GR" sz="2400" dirty="0">
                <a:latin typeface="GillSans" panose="020B0502020104020203" pitchFamily="34" charset="-79"/>
                <a:cs typeface="GillSans" panose="020B0502020104020203" pitchFamily="34" charset="-79"/>
              </a:rPr>
              <a:t>: </a:t>
            </a:r>
            <a:endParaRPr lang="en-US" sz="2400" dirty="0">
              <a:latin typeface="GillSans" panose="020B0502020104020203" pitchFamily="34" charset="-79"/>
              <a:cs typeface="GillSans" panose="020B0502020104020203" pitchFamily="34" charset="-79"/>
            </a:endParaRPr>
          </a:p>
          <a:p>
            <a:pPr algn="ctr"/>
            <a:r>
              <a:rPr lang="en-US" sz="2400" i="1" dirty="0">
                <a:latin typeface="GillSans" panose="020B0502020104020203" pitchFamily="34" charset="-79"/>
                <a:cs typeface="GillSans" panose="020B0502020104020203" pitchFamily="34" charset="-79"/>
              </a:rPr>
              <a:t>Much</a:t>
            </a:r>
            <a:r>
              <a:rPr lang="en-US" sz="2400" dirty="0">
                <a:latin typeface="GillSans" panose="020B0502020104020203" pitchFamily="34" charset="-79"/>
                <a:cs typeface="GillSans" panose="020B0502020104020203" pitchFamily="34" charset="-79"/>
              </a:rPr>
              <a:t> weaker spin-independent direct detection bounds </a:t>
            </a:r>
            <a:endParaRPr lang="en-US" sz="2400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27BD688-1BDE-8647-9508-6AD12D003DB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83552" y="5761557"/>
            <a:ext cx="2065327" cy="793574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4E23E0C-B9B7-484C-A593-07A3A945773D}"/>
              </a:ext>
            </a:extLst>
          </p:cNvPr>
          <p:cNvSpPr/>
          <p:nvPr/>
        </p:nvSpPr>
        <p:spPr>
          <a:xfrm>
            <a:off x="4371520" y="4799482"/>
            <a:ext cx="4572000" cy="83099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2">
                    <a:lumMod val="90000"/>
                  </a:schemeClr>
                </a:solidFill>
                <a:latin typeface="GillSans" panose="020B0502020104020203" pitchFamily="34" charset="-79"/>
                <a:cs typeface="GillSans" panose="020B0502020104020203" pitchFamily="34" charset="-79"/>
              </a:rPr>
              <a:t>SD DD </a:t>
            </a:r>
            <a:r>
              <a:rPr lang="en-US" sz="2400" dirty="0">
                <a:solidFill>
                  <a:schemeClr val="bg2">
                    <a:lumMod val="90000"/>
                  </a:schemeClr>
                </a:solidFill>
                <a:latin typeface="GillSans" panose="020B0502020104020203" pitchFamily="34" charset="-79"/>
                <a:cs typeface="GillSans" panose="020B0502020104020203" pitchFamily="34" charset="-79"/>
              </a:rPr>
              <a:t>mediated only by </a:t>
            </a:r>
            <a:r>
              <a:rPr lang="en-US" sz="2400" b="1" i="1" dirty="0">
                <a:solidFill>
                  <a:schemeClr val="bg2">
                    <a:lumMod val="90000"/>
                  </a:schemeClr>
                </a:solidFill>
                <a:latin typeface="GillSans" panose="020B0502020104020203" pitchFamily="34" charset="-79"/>
                <a:cs typeface="GillSans" panose="020B0502020104020203" pitchFamily="34" charset="-79"/>
              </a:rPr>
              <a:t>Z!</a:t>
            </a:r>
            <a:endParaRPr lang="en-US" sz="2400" b="1" dirty="0">
              <a:solidFill>
                <a:schemeClr val="bg2">
                  <a:lumMod val="90000"/>
                </a:schemeClr>
              </a:solidFill>
              <a:latin typeface="GillSans" panose="020B0502020104020203" pitchFamily="34" charset="-79"/>
              <a:cs typeface="GillSans" panose="020B0502020104020203" pitchFamily="34" charset="-79"/>
            </a:endParaRPr>
          </a:p>
          <a:p>
            <a:pPr algn="ctr"/>
            <a:r>
              <a:rPr lang="en-US" sz="2400" dirty="0">
                <a:solidFill>
                  <a:schemeClr val="bg2">
                    <a:lumMod val="90000"/>
                  </a:schemeClr>
                </a:solidFill>
                <a:latin typeface="GillSans" panose="020B0502020104020203" pitchFamily="34" charset="-79"/>
                <a:cs typeface="GillSans" panose="020B0502020104020203" pitchFamily="34" charset="-79"/>
              </a:rPr>
              <a:t>May be probed in the near future.</a:t>
            </a:r>
            <a:r>
              <a:rPr lang="en-US" sz="2400" i="1" dirty="0">
                <a:solidFill>
                  <a:schemeClr val="bg2">
                    <a:lumMod val="90000"/>
                  </a:schemeClr>
                </a:solidFill>
                <a:latin typeface="GillSans" panose="020B0502020104020203" pitchFamily="34" charset="-79"/>
                <a:cs typeface="GillSans" panose="020B0502020104020203" pitchFamily="34" charset="-79"/>
              </a:rPr>
              <a:t> </a:t>
            </a:r>
            <a:endParaRPr lang="en-US" sz="2400" i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6360D7-52FC-AB41-8017-1DDC90AEED7F}"/>
              </a:ext>
            </a:extLst>
          </p:cNvPr>
          <p:cNvSpPr txBox="1"/>
          <p:nvPr/>
        </p:nvSpPr>
        <p:spPr>
          <a:xfrm>
            <a:off x="135738" y="5973288"/>
            <a:ext cx="3582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NMSSM: similar, but different signs. </a:t>
            </a:r>
          </a:p>
        </p:txBody>
      </p:sp>
    </p:spTree>
    <p:extLst>
      <p:ext uri="{BB962C8B-B14F-4D97-AF65-F5344CB8AC3E}">
        <p14:creationId xmlns:p14="http://schemas.microsoft.com/office/powerpoint/2010/main" val="256270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AE0135-8675-4E46-AF68-847E1BFAFCC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35000"/>
          </a:blip>
          <a:stretch>
            <a:fillRect/>
          </a:stretch>
        </p:blipFill>
        <p:spPr>
          <a:xfrm>
            <a:off x="89803" y="-35025"/>
            <a:ext cx="8605156" cy="69280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425BE04-825A-E349-98FC-379BDD461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606" y="4831444"/>
            <a:ext cx="8078787" cy="1362075"/>
          </a:xfrm>
          <a:solidFill>
            <a:schemeClr val="accent2"/>
          </a:solidFill>
        </p:spPr>
        <p:txBody>
          <a:bodyPr>
            <a:noAutofit/>
          </a:bodyPr>
          <a:lstStyle/>
          <a:p>
            <a:r>
              <a:rPr lang="en-US" sz="4400" dirty="0"/>
              <a:t>But isn’t </a:t>
            </a:r>
            <a:r>
              <a:rPr lang="en-US" sz="4400" dirty="0">
                <a:solidFill>
                  <a:schemeClr val="bg2">
                    <a:lumMod val="50000"/>
                  </a:schemeClr>
                </a:solidFill>
              </a:rPr>
              <a:t>SUSY</a:t>
            </a:r>
            <a:r>
              <a:rPr lang="en-US" sz="4400" dirty="0"/>
              <a:t> already </a:t>
            </a:r>
            <a:r>
              <a:rPr lang="en-US" sz="4400" dirty="0">
                <a:solidFill>
                  <a:schemeClr val="bg2">
                    <a:lumMod val="25000"/>
                  </a:schemeClr>
                </a:solidFill>
              </a:rPr>
              <a:t>ruled out </a:t>
            </a:r>
            <a:br>
              <a:rPr lang="en-US" sz="4400" dirty="0"/>
            </a:br>
            <a:r>
              <a:rPr lang="en-US" sz="4400" dirty="0"/>
              <a:t>			below the </a:t>
            </a:r>
            <a:r>
              <a:rPr lang="en-US" sz="4400" dirty="0" err="1">
                <a:solidFill>
                  <a:schemeClr val="bg2">
                    <a:lumMod val="50000"/>
                  </a:schemeClr>
                </a:solidFill>
              </a:rPr>
              <a:t>TeV</a:t>
            </a:r>
            <a:r>
              <a:rPr lang="en-US" sz="4400" dirty="0"/>
              <a:t> scale </a:t>
            </a:r>
            <a:r>
              <a:rPr lang="en-US" sz="4400" dirty="0">
                <a:solidFill>
                  <a:schemeClr val="tx1"/>
                </a:solidFill>
              </a:rPr>
              <a:t>??</a:t>
            </a:r>
            <a:br>
              <a:rPr lang="en-US" sz="4400" dirty="0"/>
            </a:b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49437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DB3E2-8737-6F43-820E-EC67E64E6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Strong Physics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E339B5-D6B2-3649-AABC-0C8ADE1E0C85}"/>
              </a:ext>
            </a:extLst>
          </p:cNvPr>
          <p:cNvSpPr txBox="1"/>
          <p:nvPr/>
        </p:nvSpPr>
        <p:spPr>
          <a:xfrm>
            <a:off x="262299" y="831470"/>
            <a:ext cx="8619401" cy="286232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err="1"/>
              <a:t>Guinos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If decay directly to 3</a:t>
            </a:r>
            <a:r>
              <a:rPr lang="en-US" baseline="30000" dirty="0"/>
              <a:t>rd</a:t>
            </a:r>
            <a:r>
              <a:rPr lang="en-US" dirty="0"/>
              <a:t> generation squarks,  </a:t>
            </a:r>
            <a:r>
              <a:rPr lang="en-US" dirty="0" err="1"/>
              <a:t>gluinos</a:t>
            </a:r>
            <a:r>
              <a:rPr lang="en-US" dirty="0"/>
              <a:t> must be heavier than about 1.5 to 2.2 </a:t>
            </a:r>
            <a:r>
              <a:rPr lang="en-US" dirty="0" err="1"/>
              <a:t>TeV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Cascade decays into intermediate </a:t>
            </a:r>
            <a:r>
              <a:rPr lang="en-US" dirty="0" err="1"/>
              <a:t>chargino</a:t>
            </a:r>
            <a:r>
              <a:rPr lang="en-US" dirty="0"/>
              <a:t>/neutralino states and compressed spectrum present the weakest limits, and the bound falls short of  2 </a:t>
            </a:r>
            <a:r>
              <a:rPr lang="en-US" dirty="0" err="1"/>
              <a:t>TeV</a:t>
            </a:r>
            <a:r>
              <a:rPr lang="en-US" dirty="0"/>
              <a:t> for non-compressed spectrum. Bound of 2.2 </a:t>
            </a:r>
            <a:r>
              <a:rPr lang="en-US" dirty="0" err="1"/>
              <a:t>TeV</a:t>
            </a:r>
            <a:r>
              <a:rPr lang="en-US" dirty="0"/>
              <a:t> in the most extreme case. </a:t>
            </a:r>
          </a:p>
          <a:p>
            <a:pPr lvl="1"/>
            <a:endParaRPr lang="en-US" dirty="0"/>
          </a:p>
          <a:p>
            <a:pPr lvl="1"/>
            <a:r>
              <a:rPr lang="en-US" dirty="0">
                <a:solidFill>
                  <a:schemeClr val="bg2"/>
                </a:solidFill>
              </a:rPr>
              <a:t>Hard to evade the </a:t>
            </a:r>
            <a:r>
              <a:rPr lang="en-US" dirty="0" err="1">
                <a:solidFill>
                  <a:schemeClr val="bg2"/>
                </a:solidFill>
              </a:rPr>
              <a:t>TeV</a:t>
            </a:r>
            <a:r>
              <a:rPr lang="en-US" dirty="0">
                <a:solidFill>
                  <a:schemeClr val="bg2"/>
                </a:solidFill>
              </a:rPr>
              <a:t> bound.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5933A-86A9-5046-941C-C7D412809DF8}"/>
              </a:ext>
            </a:extLst>
          </p:cNvPr>
          <p:cNvSpPr txBox="1"/>
          <p:nvPr/>
        </p:nvSpPr>
        <p:spPr>
          <a:xfrm>
            <a:off x="262298" y="3833819"/>
            <a:ext cx="8619401" cy="2308324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r"/>
            <a:endParaRPr lang="en-US" dirty="0"/>
          </a:p>
          <a:p>
            <a:r>
              <a:rPr lang="en-US" dirty="0"/>
              <a:t>Stops:</a:t>
            </a:r>
          </a:p>
          <a:p>
            <a:pPr lvl="1"/>
            <a:r>
              <a:rPr lang="en-US" dirty="0"/>
              <a:t>Higgs mass implies stops masses heavier than ~ 1 </a:t>
            </a:r>
            <a:r>
              <a:rPr lang="en-US" dirty="0" err="1"/>
              <a:t>TeV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Combining all searches, in the simplest decay scenarios, it is hard to avoid the constraints 600 GeV - 1.2 </a:t>
            </a:r>
            <a:r>
              <a:rPr lang="en-US" dirty="0" err="1"/>
              <a:t>TeV</a:t>
            </a:r>
            <a:r>
              <a:rPr lang="en-US" dirty="0"/>
              <a:t> for stops. </a:t>
            </a:r>
          </a:p>
          <a:p>
            <a:pPr lvl="1"/>
            <a:endParaRPr lang="en-US" dirty="0"/>
          </a:p>
          <a:p>
            <a:pPr lvl="1"/>
            <a:r>
              <a:rPr lang="en-US" dirty="0">
                <a:solidFill>
                  <a:schemeClr val="bg2"/>
                </a:solidFill>
              </a:rPr>
              <a:t>We are just starting to explore the mass region suggested by the Higgs mass! </a:t>
            </a:r>
          </a:p>
        </p:txBody>
      </p:sp>
      <p:pic>
        <p:nvPicPr>
          <p:cNvPr id="1025" name="Picture 1" descr="page34image31299472">
            <a:extLst>
              <a:ext uri="{FF2B5EF4-FFF2-40B4-BE49-F238E27FC236}">
                <a16:creationId xmlns:a16="http://schemas.microsoft.com/office/drawing/2014/main" id="{6BD34838-053C-324C-B184-51EEEFC269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534400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20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721E3-6729-AD48-9654-7D4652825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All that Weak stuff?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04AEA45-17FA-B046-A847-CA5CA0B146FB}"/>
              </a:ext>
            </a:extLst>
          </p:cNvPr>
          <p:cNvSpPr/>
          <p:nvPr/>
        </p:nvSpPr>
        <p:spPr>
          <a:xfrm>
            <a:off x="471308" y="1016000"/>
            <a:ext cx="8229599" cy="11811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/>
              <a:t>Situation here is far less well defined than in the strongly interacting sector. </a:t>
            </a:r>
            <a:endParaRPr lang="en-US" sz="2000" dirty="0">
              <a:effectLst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29738A4-8D24-8748-B9D6-F15F800DF701}"/>
              </a:ext>
            </a:extLst>
          </p:cNvPr>
          <p:cNvSpPr/>
          <p:nvPr/>
        </p:nvSpPr>
        <p:spPr>
          <a:xfrm>
            <a:off x="471309" y="2349500"/>
            <a:ext cx="8229598" cy="4572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/>
              <a:t>Sleptons</a:t>
            </a:r>
            <a:r>
              <a:rPr lang="en-US" dirty="0"/>
              <a:t>, in particular </a:t>
            </a:r>
            <a:r>
              <a:rPr lang="en-US" dirty="0" err="1"/>
              <a:t>staus</a:t>
            </a:r>
            <a:r>
              <a:rPr lang="en-US" dirty="0"/>
              <a:t>, are only weakly constraint beyond the LEP limits. </a:t>
            </a:r>
            <a:endParaRPr lang="en-US" dirty="0">
              <a:effectLst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55BCDB-2641-2F49-9DD2-7132D5D0060E}"/>
              </a:ext>
            </a:extLst>
          </p:cNvPr>
          <p:cNvSpPr/>
          <p:nvPr/>
        </p:nvSpPr>
        <p:spPr>
          <a:xfrm>
            <a:off x="471308" y="2959100"/>
            <a:ext cx="8229598" cy="53622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Winos as NLSP’s are the strongest constrained particles. </a:t>
            </a:r>
            <a:endParaRPr lang="en-US" dirty="0">
              <a:effectLst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923CA2C-437C-7143-B6A4-CE1A0D1342C3}"/>
              </a:ext>
            </a:extLst>
          </p:cNvPr>
          <p:cNvSpPr/>
          <p:nvPr/>
        </p:nvSpPr>
        <p:spPr>
          <a:xfrm>
            <a:off x="471308" y="3647722"/>
            <a:ext cx="8229597" cy="787401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Sensitivities in the search for these particles will increase only at </a:t>
            </a:r>
            <a:r>
              <a:rPr lang="en-US" b="1" dirty="0"/>
              <a:t>high luminosities</a:t>
            </a:r>
            <a:r>
              <a:rPr lang="en-US" dirty="0"/>
              <a:t>, but bounds on </a:t>
            </a:r>
            <a:r>
              <a:rPr lang="en-US" dirty="0" err="1"/>
              <a:t>Higgsinos</a:t>
            </a:r>
            <a:r>
              <a:rPr lang="en-US" dirty="0"/>
              <a:t> will remain weak. </a:t>
            </a:r>
            <a:endParaRPr lang="en-US" dirty="0">
              <a:effectLst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D52751-F416-0E4C-AF3B-70B35342E695}"/>
              </a:ext>
            </a:extLst>
          </p:cNvPr>
          <p:cNvSpPr/>
          <p:nvPr/>
        </p:nvSpPr>
        <p:spPr>
          <a:xfrm>
            <a:off x="471308" y="4587523"/>
            <a:ext cx="8229596" cy="1200329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GillSans" panose="020B0502020104020203" pitchFamily="34" charset="-79"/>
                <a:cs typeface="GillSans" panose="020B0502020104020203" pitchFamily="34" charset="-79"/>
              </a:rPr>
              <a:t>In general, a SUSY scenario with large cascade decays with light electroweakinos is the </a:t>
            </a:r>
            <a:r>
              <a:rPr lang="en-US" sz="2400" b="1" dirty="0">
                <a:solidFill>
                  <a:schemeClr val="bg2"/>
                </a:solidFill>
                <a:latin typeface="GillSans" panose="020B0502020104020203" pitchFamily="34" charset="-79"/>
                <a:cs typeface="GillSans" panose="020B0502020104020203" pitchFamily="34" charset="-79"/>
              </a:rPr>
              <a:t>most natural one</a:t>
            </a:r>
            <a:r>
              <a:rPr lang="en-US" sz="2400" dirty="0">
                <a:latin typeface="GillSans" panose="020B0502020104020203" pitchFamily="34" charset="-79"/>
                <a:cs typeface="GillSans" panose="020B0502020104020203" pitchFamily="34" charset="-79"/>
              </a:rPr>
              <a:t> and the </a:t>
            </a:r>
            <a:r>
              <a:rPr lang="en-US" sz="2400" b="1" dirty="0">
                <a:solidFill>
                  <a:schemeClr val="accent2"/>
                </a:solidFill>
                <a:latin typeface="GillSans" panose="020B0502020104020203" pitchFamily="34" charset="-79"/>
                <a:cs typeface="GillSans" panose="020B0502020104020203" pitchFamily="34" charset="-79"/>
              </a:rPr>
              <a:t>least constrained</a:t>
            </a:r>
            <a:r>
              <a:rPr lang="en-US" sz="2400" dirty="0">
                <a:latin typeface="GillSans" panose="020B0502020104020203" pitchFamily="34" charset="-79"/>
                <a:cs typeface="GillSans" panose="020B0502020104020203" pitchFamily="34" charset="-79"/>
              </a:rPr>
              <a:t> so far. </a:t>
            </a:r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26115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398" y="45256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/>
              <a:t>LHC </a:t>
            </a:r>
            <a:r>
              <a:rPr lang="en-US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65547"/>
            <a:ext cx="9143999" cy="1654230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Interesting cascade decays of the additional Higgs bosons in the NMSSM</a:t>
            </a:r>
          </a:p>
          <a:p>
            <a:pPr lvl="1"/>
            <a:r>
              <a:rPr lang="en-US" dirty="0" err="1"/>
              <a:t>Eg</a:t>
            </a:r>
            <a:r>
              <a:rPr lang="en-US" dirty="0"/>
              <a:t>: H</a:t>
            </a:r>
            <a:r>
              <a:rPr lang="en-US" baseline="-25000" dirty="0"/>
              <a:t>NSM</a:t>
            </a:r>
            <a:r>
              <a:rPr lang="en-US" dirty="0"/>
              <a:t> </a:t>
            </a:r>
            <a:r>
              <a:rPr lang="en-US" sz="14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ea typeface="Wingdings"/>
                <a:cs typeface="Wingdings"/>
                <a:sym typeface="Wingdings"/>
              </a:rPr>
              <a:t> </a:t>
            </a:r>
            <a:r>
              <a:rPr lang="en-US" dirty="0" err="1">
                <a:ea typeface="Wingdings"/>
                <a:cs typeface="Wingdings"/>
                <a:sym typeface="Wingdings"/>
              </a:rPr>
              <a:t>h</a:t>
            </a:r>
            <a:r>
              <a:rPr lang="en-US" baseline="-25000" dirty="0" err="1">
                <a:ea typeface="Wingdings"/>
                <a:cs typeface="Wingdings"/>
                <a:sym typeface="Wingdings"/>
              </a:rPr>
              <a:t>S</a:t>
            </a:r>
            <a:r>
              <a:rPr lang="en-US" dirty="0">
                <a:ea typeface="Wingdings"/>
                <a:cs typeface="Wingdings"/>
                <a:sym typeface="Wingdings"/>
              </a:rPr>
              <a:t> H</a:t>
            </a:r>
            <a:r>
              <a:rPr lang="en-US" baseline="-25000" dirty="0">
                <a:ea typeface="Wingdings"/>
                <a:cs typeface="Wingdings"/>
                <a:sym typeface="Wingdings"/>
              </a:rPr>
              <a:t>SM </a:t>
            </a:r>
            <a:r>
              <a:rPr lang="en-US" dirty="0">
                <a:ea typeface="Wingdings"/>
                <a:cs typeface="Wingdings"/>
                <a:sym typeface="Wingdings"/>
              </a:rPr>
              <a:t>or </a:t>
            </a:r>
            <a:r>
              <a:rPr lang="en-US" dirty="0"/>
              <a:t>H</a:t>
            </a:r>
            <a:r>
              <a:rPr lang="en-US" baseline="-25000" dirty="0"/>
              <a:t>NSM</a:t>
            </a:r>
            <a:r>
              <a:rPr lang="en-US" dirty="0"/>
              <a:t> </a:t>
            </a:r>
            <a:r>
              <a:rPr lang="en-US" sz="14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ea typeface="Wingdings"/>
                <a:cs typeface="Wingdings"/>
                <a:sym typeface="Wingdings"/>
              </a:rPr>
              <a:t> </a:t>
            </a:r>
            <a:r>
              <a:rPr lang="en-US" dirty="0" err="1">
                <a:ea typeface="Wingdings"/>
                <a:cs typeface="Wingdings"/>
                <a:sym typeface="Wingdings"/>
              </a:rPr>
              <a:t>a</a:t>
            </a:r>
            <a:r>
              <a:rPr lang="en-US" baseline="-25000" dirty="0" err="1">
                <a:ea typeface="Wingdings"/>
                <a:cs typeface="Wingdings"/>
                <a:sym typeface="Wingdings"/>
              </a:rPr>
              <a:t>S</a:t>
            </a:r>
            <a:r>
              <a:rPr lang="en-US" dirty="0">
                <a:ea typeface="Wingdings"/>
                <a:cs typeface="Wingdings"/>
                <a:sym typeface="Wingdings"/>
              </a:rPr>
              <a:t> </a:t>
            </a:r>
            <a:r>
              <a:rPr lang="en-US" i="1" dirty="0">
                <a:ea typeface="Wingdings"/>
                <a:cs typeface="Wingdings"/>
                <a:sym typeface="Wingdings"/>
              </a:rPr>
              <a:t>Z</a:t>
            </a:r>
            <a:r>
              <a:rPr lang="en-US" baseline="-25000" dirty="0">
                <a:ea typeface="Wingdings"/>
                <a:cs typeface="Wingdings"/>
                <a:sym typeface="Wingdings"/>
              </a:rPr>
              <a:t> 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4861" y="2565586"/>
            <a:ext cx="6858001" cy="25183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86812" y="4354104"/>
            <a:ext cx="3570371" cy="2503896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1EBC84E-3A35-794E-BDC2-0C6FCDDB16D9}"/>
              </a:ext>
            </a:extLst>
          </p:cNvPr>
          <p:cNvSpPr txBox="1">
            <a:spLocks/>
          </p:cNvSpPr>
          <p:nvPr/>
        </p:nvSpPr>
        <p:spPr>
          <a:xfrm>
            <a:off x="-1" y="2345413"/>
            <a:ext cx="9143999" cy="789310"/>
          </a:xfrm>
          <a:prstGeom prst="rect">
            <a:avLst/>
          </a:prstGeom>
          <a:solidFill>
            <a:schemeClr val="accent5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Can have visible and invisible decays of </a:t>
            </a:r>
            <a:r>
              <a:rPr lang="en-US" dirty="0" err="1">
                <a:ea typeface="Wingdings"/>
                <a:cs typeface="Wingdings"/>
                <a:sym typeface="Wingdings"/>
              </a:rPr>
              <a:t>h</a:t>
            </a:r>
            <a:r>
              <a:rPr lang="en-US" baseline="-25000" dirty="0" err="1">
                <a:ea typeface="Wingdings"/>
                <a:cs typeface="Wingdings"/>
                <a:sym typeface="Wingdings"/>
              </a:rPr>
              <a:t>S</a:t>
            </a:r>
            <a:r>
              <a:rPr lang="en-US" dirty="0">
                <a:ea typeface="Wingdings"/>
                <a:cs typeface="Wingdings"/>
                <a:sym typeface="Wingdings"/>
              </a:rPr>
              <a:t>/</a:t>
            </a:r>
            <a:r>
              <a:rPr lang="en-US" dirty="0" err="1">
                <a:ea typeface="Wingdings"/>
                <a:cs typeface="Wingdings"/>
                <a:sym typeface="Wingdings"/>
              </a:rPr>
              <a:t>a</a:t>
            </a:r>
            <a:r>
              <a:rPr lang="en-US" baseline="-25000" dirty="0" err="1">
                <a:ea typeface="Wingdings"/>
                <a:cs typeface="Wingdings"/>
                <a:sym typeface="Wingdings"/>
              </a:rPr>
              <a:t>S</a:t>
            </a:r>
            <a:endParaRPr lang="en-US" baseline="-25000" dirty="0"/>
          </a:p>
        </p:txBody>
      </p:sp>
      <p:sp>
        <p:nvSpPr>
          <p:cNvPr id="7" name="Rounded Rectangular Callout 6">
            <a:extLst>
              <a:ext uri="{FF2B5EF4-FFF2-40B4-BE49-F238E27FC236}">
                <a16:creationId xmlns:a16="http://schemas.microsoft.com/office/drawing/2014/main" id="{8785CDEA-5806-DC4C-9580-584AF63AA26C}"/>
              </a:ext>
            </a:extLst>
          </p:cNvPr>
          <p:cNvSpPr/>
          <p:nvPr/>
        </p:nvSpPr>
        <p:spPr>
          <a:xfrm>
            <a:off x="5425047" y="1074736"/>
            <a:ext cx="3718951" cy="842267"/>
          </a:xfrm>
          <a:prstGeom prst="wedgeRoundRectCallout">
            <a:avLst>
              <a:gd name="adj1" fmla="val -83784"/>
              <a:gd name="adj2" fmla="val -7243"/>
              <a:gd name="adj3" fmla="val 16667"/>
            </a:avLst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</a:t>
            </a:r>
            <a:r>
              <a:rPr lang="en-US" baseline="-25000" dirty="0"/>
              <a:t>NSM</a:t>
            </a:r>
            <a:r>
              <a:rPr lang="en-US" dirty="0"/>
              <a:t> </a:t>
            </a:r>
            <a:r>
              <a:rPr lang="en-US" sz="1200" dirty="0"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en-US" dirty="0">
                <a:ea typeface="Wingdings"/>
                <a:cs typeface="Wingdings"/>
                <a:sym typeface="Wingdings"/>
              </a:rPr>
              <a:t>WW/ZZ/H</a:t>
            </a:r>
            <a:r>
              <a:rPr lang="en-US" baseline="-25000" dirty="0">
                <a:ea typeface="Wingdings"/>
                <a:cs typeface="Wingdings"/>
                <a:sym typeface="Wingdings"/>
              </a:rPr>
              <a:t>SM</a:t>
            </a:r>
            <a:r>
              <a:rPr lang="en-US" dirty="0">
                <a:ea typeface="Wingdings"/>
                <a:cs typeface="Wingdings"/>
                <a:sym typeface="Wingdings"/>
              </a:rPr>
              <a:t> H</a:t>
            </a:r>
            <a:r>
              <a:rPr lang="en-US" baseline="-25000" dirty="0">
                <a:ea typeface="Wingdings"/>
                <a:cs typeface="Wingdings"/>
                <a:sym typeface="Wingdings"/>
              </a:rPr>
              <a:t>SM</a:t>
            </a:r>
            <a:r>
              <a:rPr lang="en-US" dirty="0">
                <a:ea typeface="Wingdings"/>
                <a:cs typeface="Wingdings"/>
                <a:sym typeface="Wingdings"/>
              </a:rPr>
              <a:t> or A 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ea typeface="Wingdings"/>
                <a:cs typeface="Wingdings"/>
                <a:sym typeface="Wingdings"/>
              </a:rPr>
              <a:t>  Z H</a:t>
            </a:r>
            <a:r>
              <a:rPr lang="en-US" baseline="-25000" dirty="0">
                <a:ea typeface="Wingdings"/>
                <a:cs typeface="Wingdings"/>
                <a:sym typeface="Wingdings"/>
              </a:rPr>
              <a:t>SM</a:t>
            </a:r>
            <a:r>
              <a:rPr lang="en-US" dirty="0">
                <a:ea typeface="Wingdings"/>
                <a:cs typeface="Wingdings"/>
                <a:sym typeface="Wingdings"/>
              </a:rPr>
              <a:t> suppressed due to alignment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864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1390" y="165781"/>
            <a:ext cx="8814962" cy="56356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0000"/>
                </a:solidFill>
                <a:latin typeface="+mj-lt"/>
              </a:rPr>
              <a:t>LHC All Searches</a:t>
            </a:r>
            <a:r>
              <a:rPr lang="en-US" dirty="0">
                <a:latin typeface="+mj-lt"/>
              </a:rPr>
              <a:t>: 3000 fb</a:t>
            </a:r>
            <a:r>
              <a:rPr lang="en-US" baseline="30000" dirty="0">
                <a:latin typeface="+mj-lt"/>
              </a:rPr>
              <a:t>-1</a:t>
            </a:r>
            <a:r>
              <a:rPr lang="en-US" dirty="0">
                <a:latin typeface="+mj-lt"/>
              </a:rPr>
              <a:t>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NMSSM</a:t>
            </a:r>
            <a:r>
              <a:rPr lang="en-US" dirty="0">
                <a:latin typeface="+mj-lt"/>
              </a:rPr>
              <a:t>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Higgs Sector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11473" y="687028"/>
            <a:ext cx="2332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i="1" dirty="0">
                <a:cs typeface="Abadi MT Condensed Light"/>
              </a:rPr>
              <a:t>S. Baum, N.R.S, K. </a:t>
            </a:r>
            <a:r>
              <a:rPr lang="en-US" sz="1400" i="1" dirty="0" err="1">
                <a:cs typeface="Abadi MT Condensed Light"/>
              </a:rPr>
              <a:t>Freese</a:t>
            </a:r>
            <a:r>
              <a:rPr lang="en-US" sz="1400" i="1" dirty="0">
                <a:cs typeface="Abadi MT Condensed Light"/>
              </a:rPr>
              <a:t>, ‘19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48"/>
          <a:stretch/>
        </p:blipFill>
        <p:spPr>
          <a:xfrm>
            <a:off x="487598" y="872660"/>
            <a:ext cx="8350221" cy="44738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2868" y="5341235"/>
            <a:ext cx="8564307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Expect </a:t>
            </a:r>
            <a:r>
              <a:rPr lang="en-US" b="1" dirty="0">
                <a:solidFill>
                  <a:schemeClr val="tx2"/>
                </a:solidFill>
              </a:rPr>
              <a:t>~50%</a:t>
            </a:r>
            <a:r>
              <a:rPr lang="en-US" dirty="0"/>
              <a:t> scanned region with m</a:t>
            </a:r>
            <a:r>
              <a:rPr lang="en-US" baseline="-25000" dirty="0"/>
              <a:t>A</a:t>
            </a:r>
            <a:r>
              <a:rPr lang="en-US" dirty="0"/>
              <a:t> &lt; 1 </a:t>
            </a:r>
            <a:r>
              <a:rPr lang="en-US" dirty="0" err="1"/>
              <a:t>TeV</a:t>
            </a:r>
            <a:r>
              <a:rPr lang="en-US" dirty="0"/>
              <a:t> probed.</a:t>
            </a:r>
          </a:p>
          <a:p>
            <a:pPr algn="ctr">
              <a:lnSpc>
                <a:spcPct val="80000"/>
              </a:lnSpc>
            </a:pPr>
            <a:endParaRPr lang="en-US" dirty="0"/>
          </a:p>
          <a:p>
            <a:pPr algn="ctr"/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~90%</a:t>
            </a:r>
            <a:r>
              <a:rPr lang="en-US" dirty="0"/>
              <a:t> if improvements by 1 order of magnitude </a:t>
            </a:r>
            <a:r>
              <a:rPr lang="en-US" dirty="0" err="1"/>
              <a:t>wrt</a:t>
            </a:r>
            <a:r>
              <a:rPr lang="en-US" dirty="0"/>
              <a:t> our projections, &amp; 2 orders of magnitude in conventional search channels </a:t>
            </a:r>
            <a:r>
              <a:rPr lang="en-US" dirty="0" err="1"/>
              <a:t>wrt</a:t>
            </a:r>
            <a:r>
              <a:rPr lang="en-US" dirty="0"/>
              <a:t> current limits.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49028" y="625473"/>
            <a:ext cx="2745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Optimistic scenario shown!</a:t>
            </a:r>
          </a:p>
        </p:txBody>
      </p:sp>
    </p:spTree>
    <p:extLst>
      <p:ext uri="{BB962C8B-B14F-4D97-AF65-F5344CB8AC3E}">
        <p14:creationId xmlns:p14="http://schemas.microsoft.com/office/powerpoint/2010/main" val="421003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Generic NMSSM:</a:t>
            </a:r>
            <a:r>
              <a:rPr lang="en-US" dirty="0">
                <a:solidFill>
                  <a:srgbClr val="C4BD97"/>
                </a:solidFill>
              </a:rPr>
              <a:t> Explore 2HDM + S</a:t>
            </a:r>
            <a:r>
              <a:rPr lang="en-US" dirty="0">
                <a:solidFill>
                  <a:schemeClr val="tx1"/>
                </a:solidFill>
              </a:rPr>
              <a:t>!!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63199" y="1003300"/>
            <a:ext cx="9534199" cy="4654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1600" y="5599366"/>
            <a:ext cx="881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If either m</a:t>
            </a:r>
            <a:r>
              <a:rPr lang="en-US" sz="2000" baseline="-25000" dirty="0"/>
              <a:t>a</a:t>
            </a:r>
            <a:r>
              <a:rPr lang="en-US" sz="2000" dirty="0"/>
              <a:t> or </a:t>
            </a:r>
            <a:r>
              <a:rPr lang="en-US" sz="2000" dirty="0" err="1"/>
              <a:t>m</a:t>
            </a:r>
            <a:r>
              <a:rPr lang="en-US" sz="2000" baseline="-25000" dirty="0" err="1"/>
              <a:t>h</a:t>
            </a:r>
            <a:r>
              <a:rPr lang="en-US" sz="2000" dirty="0"/>
              <a:t> &gt; 350 </a:t>
            </a:r>
            <a:r>
              <a:rPr lang="en-US" sz="2000" dirty="0" err="1"/>
              <a:t>GeV</a:t>
            </a:r>
            <a:r>
              <a:rPr lang="en-US" sz="2000" dirty="0"/>
              <a:t>, can decay predominantly to </a:t>
            </a:r>
            <a:r>
              <a:rPr lang="en-US" sz="2000" dirty="0" err="1"/>
              <a:t>tt</a:t>
            </a:r>
            <a:r>
              <a:rPr lang="en-US" sz="2000" dirty="0"/>
              <a:t>. </a:t>
            </a:r>
          </a:p>
          <a:p>
            <a:pPr algn="ctr"/>
            <a:r>
              <a:rPr lang="en-US" sz="2000" b="1" dirty="0">
                <a:solidFill>
                  <a:srgbClr val="C0504D"/>
                </a:solidFill>
              </a:rPr>
              <a:t>Could be hidden in h</a:t>
            </a:r>
            <a:r>
              <a:rPr lang="en-US" sz="2000" b="1" baseline="-25000" dirty="0">
                <a:solidFill>
                  <a:srgbClr val="C0504D"/>
                </a:solidFill>
              </a:rPr>
              <a:t>125</a:t>
            </a:r>
            <a:r>
              <a:rPr lang="en-US" sz="2000" b="1" dirty="0">
                <a:solidFill>
                  <a:srgbClr val="C0504D"/>
                </a:solidFill>
              </a:rPr>
              <a:t> </a:t>
            </a:r>
            <a:r>
              <a:rPr lang="en-US" sz="2000" b="1" dirty="0" err="1">
                <a:solidFill>
                  <a:srgbClr val="C0504D"/>
                </a:solidFill>
              </a:rPr>
              <a:t>tt</a:t>
            </a:r>
            <a:r>
              <a:rPr lang="en-US" sz="2000" b="1" dirty="0">
                <a:solidFill>
                  <a:srgbClr val="C0504D"/>
                </a:solidFill>
              </a:rPr>
              <a:t>? </a:t>
            </a:r>
            <a:endParaRPr lang="en-US" sz="1600" b="1" dirty="0">
              <a:solidFill>
                <a:srgbClr val="C0504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97412" y="818634"/>
            <a:ext cx="2217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i="1" dirty="0">
                <a:cs typeface="Abadi MT Condensed Light"/>
              </a:rPr>
              <a:t>S. Baum &amp; N.R.S., ‘18</a:t>
            </a:r>
          </a:p>
        </p:txBody>
      </p:sp>
    </p:spTree>
    <p:extLst>
      <p:ext uri="{BB962C8B-B14F-4D97-AF65-F5344CB8AC3E}">
        <p14:creationId xmlns:p14="http://schemas.microsoft.com/office/powerpoint/2010/main" val="1606820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1422" y="274638"/>
            <a:ext cx="8733978" cy="5635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+mj-lt"/>
              </a:rPr>
              <a:t>Max Misalignment Scenario: H </a:t>
            </a:r>
            <a:r>
              <a:rPr lang="en-US" dirty="0">
                <a:latin typeface="+mj-lt"/>
                <a:sym typeface="Wingdings"/>
              </a:rPr>
              <a:t> </a:t>
            </a:r>
            <a:r>
              <a:rPr lang="en-US" dirty="0">
                <a:solidFill>
                  <a:schemeClr val="tx1"/>
                </a:solidFill>
                <a:latin typeface="+mj-lt"/>
                <a:sym typeface="Wingdings"/>
              </a:rPr>
              <a:t>h</a:t>
            </a:r>
            <a:r>
              <a:rPr lang="en-US" baseline="-25000" dirty="0">
                <a:solidFill>
                  <a:schemeClr val="tx1"/>
                </a:solidFill>
                <a:latin typeface="+mj-lt"/>
                <a:sym typeface="Wingdings"/>
              </a:rPr>
              <a:t>125</a:t>
            </a:r>
            <a:r>
              <a:rPr lang="en-US" dirty="0">
                <a:solidFill>
                  <a:schemeClr val="tx1"/>
                </a:solidFill>
                <a:latin typeface="+mj-lt"/>
                <a:sym typeface="Wingdings"/>
              </a:rPr>
              <a:t> h</a:t>
            </a:r>
            <a:r>
              <a:rPr lang="en-US" baseline="-25000" dirty="0">
                <a:solidFill>
                  <a:schemeClr val="tx1"/>
                </a:solidFill>
                <a:latin typeface="+mj-lt"/>
                <a:sym typeface="Wingdings"/>
              </a:rPr>
              <a:t>125</a:t>
            </a:r>
            <a:endParaRPr lang="en-US" baseline="-250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5801" y="1438880"/>
            <a:ext cx="4902566" cy="38313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5338373"/>
            <a:ext cx="9118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Gray shaded regions excluded by (H → h</a:t>
            </a:r>
            <a:r>
              <a:rPr lang="en-US" baseline="-25000" dirty="0"/>
              <a:t>125</a:t>
            </a:r>
            <a:r>
              <a:rPr lang="en-US" dirty="0"/>
              <a:t>h</a:t>
            </a:r>
            <a:r>
              <a:rPr lang="en-US" baseline="-25000" dirty="0"/>
              <a:t>125</a:t>
            </a:r>
            <a:r>
              <a:rPr lang="en-US" dirty="0"/>
              <a:t>) searches. Black dashed lines label cross sections a factor two smaller, and hence may be probed with 300 fb</a:t>
            </a:r>
            <a:r>
              <a:rPr lang="en-US" baseline="30000" dirty="0"/>
              <a:t>−1</a:t>
            </a:r>
            <a:r>
              <a:rPr lang="en-US" dirty="0"/>
              <a:t> of data. Red [orange] shaded area denote regions ruled out by current (H → WW) [(H → ZZ)] LHC searches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76200" y="1597803"/>
            <a:ext cx="4826000" cy="386385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9BECC4A-064B-5940-8EC1-1E731613FC13}"/>
              </a:ext>
            </a:extLst>
          </p:cNvPr>
          <p:cNvSpPr txBox="1"/>
          <p:nvPr/>
        </p:nvSpPr>
        <p:spPr>
          <a:xfrm>
            <a:off x="0" y="1069730"/>
            <a:ext cx="9144000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Compare to CMS/ATLAS limits (2019) in </a:t>
            </a:r>
            <a:r>
              <a:rPr lang="en-US" i="1" dirty="0" err="1"/>
              <a:t>bbbb</a:t>
            </a:r>
            <a:r>
              <a:rPr lang="en-US" i="1" dirty="0"/>
              <a:t>, bb</a:t>
            </a:r>
            <a:r>
              <a:rPr lang="el-GR" i="1" dirty="0" err="1"/>
              <a:t>γγ</a:t>
            </a:r>
            <a:r>
              <a:rPr lang="en-US" dirty="0"/>
              <a:t> final states.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A6A66EA-C749-564B-89BF-882F87E8E7C5}"/>
              </a:ext>
            </a:extLst>
          </p:cNvPr>
          <p:cNvSpPr/>
          <p:nvPr/>
        </p:nvSpPr>
        <p:spPr>
          <a:xfrm>
            <a:off x="7413900" y="1069548"/>
            <a:ext cx="15015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i="1" dirty="0">
                <a:cs typeface="Abadi MT Condensed Light"/>
              </a:rPr>
              <a:t>S. Baum &amp; N.R.S., ‘19</a:t>
            </a:r>
          </a:p>
        </p:txBody>
      </p:sp>
    </p:spTree>
    <p:extLst>
      <p:ext uri="{BB962C8B-B14F-4D97-AF65-F5344CB8AC3E}">
        <p14:creationId xmlns:p14="http://schemas.microsoft.com/office/powerpoint/2010/main" val="267054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C3F37-273A-7F43-8923-4572A86C8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MUCH MORE to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Explore</a:t>
            </a:r>
            <a:r>
              <a:rPr lang="en-US" dirty="0"/>
              <a:t>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A644CE-6CA7-1040-B20F-EAF320F26B0D}"/>
              </a:ext>
            </a:extLst>
          </p:cNvPr>
          <p:cNvSpPr txBox="1"/>
          <p:nvPr/>
        </p:nvSpPr>
        <p:spPr>
          <a:xfrm>
            <a:off x="3347990" y="2195331"/>
            <a:ext cx="5796010" cy="64633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2"/>
                </a:solidFill>
              </a:rPr>
              <a:t>DM + (g-2) (S. </a:t>
            </a:r>
            <a:r>
              <a:rPr lang="en-US" dirty="0" err="1">
                <a:solidFill>
                  <a:schemeClr val="bg2"/>
                </a:solidFill>
              </a:rPr>
              <a:t>Heinemeyer</a:t>
            </a:r>
            <a:r>
              <a:rPr lang="en-US" dirty="0">
                <a:solidFill>
                  <a:schemeClr val="bg2"/>
                </a:solidFill>
              </a:rPr>
              <a:t> talk)</a:t>
            </a:r>
          </a:p>
          <a:p>
            <a:pPr algn="r"/>
            <a:r>
              <a:rPr lang="en-US" dirty="0">
                <a:solidFill>
                  <a:schemeClr val="bg2"/>
                </a:solidFill>
              </a:rPr>
              <a:t>+ Alignment + Higgs Mass (CPV?!)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60590EF-2D3B-614A-A3C6-3477E6B139A3}"/>
                  </a:ext>
                </a:extLst>
              </p:cNvPr>
              <p:cNvSpPr txBox="1"/>
              <p:nvPr/>
            </p:nvSpPr>
            <p:spPr>
              <a:xfrm>
                <a:off x="3347990" y="3232238"/>
                <a:ext cx="5796010" cy="389979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b="1" dirty="0"/>
                  <a:t>Experimental Simplified Model Analysis Limits     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</m:t>
                    </m:r>
                  </m:oMath>
                </a14:m>
                <a:r>
                  <a:rPr lang="en-US" b="1" dirty="0"/>
                  <a:t>  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60590EF-2D3B-614A-A3C6-3477E6B139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990" y="3232238"/>
                <a:ext cx="5796010" cy="389979"/>
              </a:xfrm>
              <a:prstGeom prst="rect">
                <a:avLst/>
              </a:prstGeom>
              <a:blipFill>
                <a:blip r:embed="rId2"/>
                <a:stretch>
                  <a:fillRect r="-438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E1AA49C-7ADA-E34D-8430-CBD694F0F29F}"/>
                  </a:ext>
                </a:extLst>
              </p:cNvPr>
              <p:cNvSpPr txBox="1"/>
              <p:nvPr/>
            </p:nvSpPr>
            <p:spPr>
              <a:xfrm>
                <a:off x="3347990" y="3742451"/>
                <a:ext cx="5796010" cy="369332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b="1" dirty="0">
                    <a:solidFill>
                      <a:schemeClr val="bg2"/>
                    </a:solidFill>
                  </a:rPr>
                  <a:t>Naïve Reinterpretation to Exclude    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endParaRPr lang="en-US" b="1" dirty="0">
                  <a:solidFill>
                    <a:schemeClr val="bg2"/>
                  </a:solidFill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E1AA49C-7ADA-E34D-8430-CBD694F0F2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990" y="3742451"/>
                <a:ext cx="5796010" cy="369332"/>
              </a:xfrm>
              <a:prstGeom prst="rect">
                <a:avLst/>
              </a:prstGeom>
              <a:blipFill>
                <a:blip r:embed="rId3"/>
                <a:stretch>
                  <a:fillRect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95E2CCFA-F808-8D44-878A-C919C3149D1B}"/>
              </a:ext>
            </a:extLst>
          </p:cNvPr>
          <p:cNvSpPr txBox="1"/>
          <p:nvPr/>
        </p:nvSpPr>
        <p:spPr>
          <a:xfrm>
            <a:off x="3347991" y="4510604"/>
            <a:ext cx="5796010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2"/>
                </a:solidFill>
              </a:rPr>
              <a:t>Bottle neck:</a:t>
            </a:r>
            <a:r>
              <a:rPr lang="en-US" dirty="0">
                <a:solidFill>
                  <a:schemeClr val="bg2"/>
                </a:solidFill>
              </a:rPr>
              <a:t> 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b="1" dirty="0">
                <a:solidFill>
                  <a:schemeClr val="bg2"/>
                </a:solidFill>
              </a:rPr>
              <a:t>Data + Search strategies for compressed spectra</a:t>
            </a:r>
            <a:br>
              <a:rPr lang="en-US" b="1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r>
              <a:rPr lang="en-US" b="1" dirty="0">
                <a:solidFill>
                  <a:schemeClr val="bg2"/>
                </a:solidFill>
              </a:rPr>
              <a:t>NOT Energy!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352EA1-0252-E14A-A493-8C577AFD8862}"/>
              </a:ext>
            </a:extLst>
          </p:cNvPr>
          <p:cNvSpPr txBox="1"/>
          <p:nvPr/>
        </p:nvSpPr>
        <p:spPr>
          <a:xfrm>
            <a:off x="3347991" y="1262639"/>
            <a:ext cx="5796010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Stops and </a:t>
            </a:r>
            <a:r>
              <a:rPr lang="en-US" dirty="0" err="1"/>
              <a:t>gluinos</a:t>
            </a:r>
            <a:r>
              <a:rPr lang="en-US" dirty="0"/>
              <a:t> &gt; </a:t>
            </a:r>
            <a:r>
              <a:rPr lang="en-US" dirty="0" err="1"/>
              <a:t>TeV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0259E8-01C0-5C4F-B267-5B2F358A1402}"/>
              </a:ext>
            </a:extLst>
          </p:cNvPr>
          <p:cNvSpPr txBox="1"/>
          <p:nvPr/>
        </p:nvSpPr>
        <p:spPr>
          <a:xfrm>
            <a:off x="3347990" y="1728985"/>
            <a:ext cx="5796010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Higgs &amp; Electroweak Sector Tangled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D488AF-85CF-9641-A57E-ECD15FDDBC1D}"/>
              </a:ext>
            </a:extLst>
          </p:cNvPr>
          <p:cNvSpPr/>
          <p:nvPr/>
        </p:nvSpPr>
        <p:spPr>
          <a:xfrm>
            <a:off x="228600" y="-477469"/>
            <a:ext cx="2638864" cy="64479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13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4830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fa7e016796_0_11"/>
          <p:cNvSpPr txBox="1"/>
          <p:nvPr/>
        </p:nvSpPr>
        <p:spPr>
          <a:xfrm>
            <a:off x="437520" y="908376"/>
            <a:ext cx="8268961" cy="5062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283" tIns="64283" rIns="64283" bIns="64283" anchor="t" anchorCtr="0">
            <a:spAutoFit/>
          </a:bodyPr>
          <a:lstStyle/>
          <a:p>
            <a:pPr marL="321457" indent="-267881">
              <a:buClr>
                <a:srgbClr val="3C78D8"/>
              </a:buClr>
              <a:buSzPts val="2400"/>
              <a:buFont typeface="Gill Sans"/>
              <a:buChar char="●"/>
            </a:pPr>
            <a:r>
              <a:rPr lang="en-US" sz="1687" b="1" dirty="0">
                <a:solidFill>
                  <a:srgbClr val="3C78D8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We are looking for people to take on specific (but manageable)  responsibility for individual EF08 summary plots for the Snowmass report (current list of plots below). The work would involve:</a:t>
            </a:r>
            <a:endParaRPr sz="1687" b="1" dirty="0">
              <a:solidFill>
                <a:srgbClr val="3C78D8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pPr marL="321457"/>
            <a:endParaRPr sz="1687" b="1" dirty="0">
              <a:solidFill>
                <a:srgbClr val="3C78D8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pPr marL="321457" indent="-267881">
              <a:buClr>
                <a:srgbClr val="525F7F"/>
              </a:buClr>
              <a:buSzPts val="2400"/>
              <a:buFont typeface="Gill Sans"/>
              <a:buAutoNum type="arabicParenR"/>
            </a:pPr>
            <a:r>
              <a:rPr lang="en-US" sz="1687" dirty="0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Reviewing corresponding European Strategy plot and documenting source of all numbers/lines in plots. We hope to have this done in the next few weeks. Specifically, we'd like to fill out spreadsheets that look like this:</a:t>
            </a:r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pPr marL="642915"/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pPr marL="642915"/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pPr marL="642915"/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pPr marL="642915"/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pPr marL="642915"/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pPr marL="642915"/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pPr marL="642915"/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</p:txBody>
      </p:sp>
      <p:sp>
        <p:nvSpPr>
          <p:cNvPr id="33" name="Google Shape;33;gfa7e016796_0_11"/>
          <p:cNvSpPr txBox="1">
            <a:spLocks noGrp="1"/>
          </p:cNvSpPr>
          <p:nvPr>
            <p:ph type="sldNum" idx="4294967295"/>
          </p:nvPr>
        </p:nvSpPr>
        <p:spPr>
          <a:xfrm>
            <a:off x="8772772" y="6592479"/>
            <a:ext cx="358383" cy="25680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35719" tIns="35719" rIns="35719" bIns="35719" rtlCol="0" anchor="b" anchorCtr="0">
            <a:spAutoFit/>
          </a:bodyPr>
          <a:lstStyle/>
          <a:p>
            <a:pPr algn="ctr">
              <a:buClr>
                <a:srgbClr val="000000"/>
              </a:buClr>
              <a:buSzPts val="2800"/>
            </a:pPr>
            <a:fld id="{00000000-1234-1234-1234-123412341234}" type="slidenum">
              <a:rPr lang="en-US"/>
              <a:pPr algn="ctr">
                <a:buClr>
                  <a:srgbClr val="000000"/>
                </a:buClr>
                <a:buSzPts val="2800"/>
              </a:pPr>
              <a:t>49</a:t>
            </a:fld>
            <a:endParaRPr sz="1687"/>
          </a:p>
        </p:txBody>
      </p:sp>
      <p:graphicFrame>
        <p:nvGraphicFramePr>
          <p:cNvPr id="34" name="Google Shape;34;gfa7e016796_0_11"/>
          <p:cNvGraphicFramePr/>
          <p:nvPr/>
        </p:nvGraphicFramePr>
        <p:xfrm>
          <a:off x="1117" y="2933714"/>
          <a:ext cx="9141768" cy="2761746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575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26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25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52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28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14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4385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4385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9605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755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755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42786">
                <a:tc gridSpan="3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Machine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2C4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ES Report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Snowmass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FC5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24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Collider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2C4C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Energy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2C4C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L (ab-1)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2C4C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Presented Number/Line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Figure/Table in ES Report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Number/Line in figure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Reference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Fig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Comment on Number Source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Comment method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Update Priority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Group(s)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Status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FC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01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HL-LHC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14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>
                          <a:solidFill>
                            <a:srgbClr val="FF0000"/>
                          </a:solidFill>
                        </a:rPr>
                        <a:t>6?</a:t>
                      </a:r>
                      <a:endParaRPr sz="700" b="1">
                        <a:solidFill>
                          <a:srgbClr val="FF0000"/>
                        </a:solidFill>
                      </a:endParaRPr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at 3 ab-1, to light quarks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8.6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3.2 TeV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u="sng">
                          <a:solidFill>
                            <a:schemeClr val="hlink"/>
                          </a:solidFill>
                          <a:hlinkClick r:id="rId3"/>
                        </a:rPr>
                        <a:t>https://arxiv.org/pdf/1812.07831.pdf</a:t>
                      </a:r>
                      <a:endParaRPr sz="700" u="sng">
                        <a:solidFill>
                          <a:schemeClr val="hlink"/>
                        </a:solidFill>
                      </a:endParaRPr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2.1.1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LHC fig, 2 sigma at mX=0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Delphes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01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at 3 ab-1, to light quarks compressed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8.6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1.5 TeV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u="sng">
                          <a:solidFill>
                            <a:schemeClr val="hlink"/>
                          </a:solidFill>
                          <a:hlinkClick r:id="rId3"/>
                        </a:rPr>
                        <a:t>https://arxiv.org/pdf/1812.07831.pdf</a:t>
                      </a:r>
                      <a:endParaRPr sz="700" u="sng">
                        <a:solidFill>
                          <a:schemeClr val="hlink"/>
                        </a:solidFill>
                      </a:endParaRPr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2.1.1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LHC fig, 2 sigma on diagonal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Delphes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67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at 3 ab-1, to light top quarks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8.6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u="sng">
                          <a:solidFill>
                            <a:schemeClr val="hlink"/>
                          </a:solidFill>
                          <a:hlinkClick r:id="rId3"/>
                        </a:rPr>
                        <a:t>https://arxiv.org/pdf/1812.07831.pdf</a:t>
                      </a:r>
                      <a:endParaRPr sz="700" u="sng">
                        <a:solidFill>
                          <a:schemeClr val="hlink"/>
                        </a:solidFill>
                      </a:endParaRPr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2.1.6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CMS official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67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at 3 ab-1, to s top quarks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8.6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unclear?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01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FCC-hh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75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30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at 30 ab-1, to light quarks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8.6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u="sng">
                          <a:solidFill>
                            <a:schemeClr val="hlink"/>
                          </a:solidFill>
                          <a:hlinkClick r:id="rId4"/>
                        </a:rPr>
                        <a:t>https://link.springer.com/article/10.1140%2Fepjc%2Fs10052-019-6904-3</a:t>
                      </a:r>
                      <a:endParaRPr sz="700" u="sng">
                        <a:solidFill>
                          <a:schemeClr val="hlink"/>
                        </a:solidFill>
                      </a:endParaRPr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9.1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FCC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01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at 30 ab-1, to light quarks compressed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8.6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"extrapolated from FCC-hh prospects"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601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at 30 ab-1, to s top quarks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8.6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u="sng">
                          <a:solidFill>
                            <a:schemeClr val="hlink"/>
                          </a:solidFill>
                          <a:hlinkClick r:id="rId4"/>
                        </a:rPr>
                        <a:t>https://link.springer.com/article/10.1140%2Fepjc%2Fs10052-019-6904-3</a:t>
                      </a:r>
                      <a:endParaRPr sz="700" u="sng">
                        <a:solidFill>
                          <a:schemeClr val="hlink"/>
                        </a:solidFill>
                      </a:endParaRPr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9.1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FCC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967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FCC-hh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/>
                        <a:t>100</a:t>
                      </a:r>
                      <a:endParaRPr sz="7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30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967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FCC-hh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150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1"/>
                        <a:t>30</a:t>
                      </a:r>
                      <a:endParaRPr sz="700" b="1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/>
                    </a:p>
                  </a:txBody>
                  <a:tcPr marL="20092" marR="20092" marT="13395" marB="1339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cxnSp>
        <p:nvCxnSpPr>
          <p:cNvPr id="35" name="Google Shape;35;gfa7e016796_0_11"/>
          <p:cNvCxnSpPr/>
          <p:nvPr/>
        </p:nvCxnSpPr>
        <p:spPr>
          <a:xfrm>
            <a:off x="289986" y="5723719"/>
            <a:ext cx="14555" cy="55118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6" name="Google Shape;36;gfa7e016796_0_11"/>
          <p:cNvSpPr txBox="1"/>
          <p:nvPr/>
        </p:nvSpPr>
        <p:spPr>
          <a:xfrm>
            <a:off x="3503795" y="5742281"/>
            <a:ext cx="5524031" cy="605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283" tIns="64283" rIns="64283" bIns="64283" anchor="t" anchorCtr="0">
            <a:spAutoFit/>
          </a:bodyPr>
          <a:lstStyle/>
          <a:p>
            <a:r>
              <a:rPr lang="en-US" sz="1547" dirty="0">
                <a:solidFill>
                  <a:srgbClr val="525F7F"/>
                </a:solidFill>
                <a:highlight>
                  <a:schemeClr val="lt1"/>
                </a:highlight>
                <a:ea typeface="Gill Sans"/>
                <a:cs typeface="Gill Sans"/>
                <a:sym typeface="Gill Sans"/>
              </a:rPr>
              <a:t>https://</a:t>
            </a:r>
            <a:r>
              <a:rPr lang="en-US" sz="1547" dirty="0" err="1">
                <a:solidFill>
                  <a:srgbClr val="525F7F"/>
                </a:solidFill>
                <a:highlight>
                  <a:schemeClr val="lt1"/>
                </a:highlight>
                <a:ea typeface="Gill Sans"/>
                <a:cs typeface="Gill Sans"/>
                <a:sym typeface="Gill Sans"/>
              </a:rPr>
              <a:t>docs.google.com</a:t>
            </a:r>
            <a:r>
              <a:rPr lang="en-US" sz="1547" dirty="0">
                <a:solidFill>
                  <a:srgbClr val="525F7F"/>
                </a:solidFill>
                <a:highlight>
                  <a:schemeClr val="lt1"/>
                </a:highlight>
                <a:ea typeface="Gill Sans"/>
                <a:cs typeface="Gill Sans"/>
                <a:sym typeface="Gill Sans"/>
              </a:rPr>
              <a:t>/spreadsheets/d/1KxxcOpF2PgrAe8p_3QVD910hwGHrYqRFmAIG3xEWSao/</a:t>
            </a:r>
            <a:r>
              <a:rPr lang="en-US" sz="1547" dirty="0" err="1">
                <a:solidFill>
                  <a:srgbClr val="525F7F"/>
                </a:solidFill>
                <a:highlight>
                  <a:schemeClr val="lt1"/>
                </a:highlight>
                <a:ea typeface="Gill Sans"/>
                <a:cs typeface="Gill Sans"/>
                <a:sym typeface="Gill Sans"/>
              </a:rPr>
              <a:t>edit?usp</a:t>
            </a:r>
            <a:r>
              <a:rPr lang="en-US" sz="1547" dirty="0">
                <a:solidFill>
                  <a:srgbClr val="525F7F"/>
                </a:solidFill>
                <a:highlight>
                  <a:schemeClr val="lt1"/>
                </a:highlight>
                <a:ea typeface="Gill Sans"/>
                <a:cs typeface="Gill Sans"/>
                <a:sym typeface="Gill Sans"/>
              </a:rPr>
              <a:t>=sharing</a:t>
            </a:r>
            <a:endParaRPr sz="1547" dirty="0">
              <a:solidFill>
                <a:srgbClr val="525F7F"/>
              </a:solidFill>
              <a:highlight>
                <a:schemeClr val="lt1"/>
              </a:highlight>
              <a:ea typeface="Gill Sans"/>
              <a:cs typeface="Gill Sans"/>
              <a:sym typeface="Gill Sans"/>
            </a:endParaRPr>
          </a:p>
        </p:txBody>
      </p:sp>
      <p:sp>
        <p:nvSpPr>
          <p:cNvPr id="37" name="Google Shape;37;gfa7e016796_0_11"/>
          <p:cNvSpPr txBox="1"/>
          <p:nvPr/>
        </p:nvSpPr>
        <p:spPr>
          <a:xfrm>
            <a:off x="86976" y="6234557"/>
            <a:ext cx="7342313" cy="389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283" tIns="64283" rIns="64283" bIns="64283" anchor="t" anchorCtr="0">
            <a:spAutoFit/>
          </a:bodyPr>
          <a:lstStyle/>
          <a:p>
            <a:r>
              <a:rPr lang="en-US" sz="1687">
                <a:solidFill>
                  <a:srgbClr val="FF0000"/>
                </a:solidFill>
                <a:ea typeface="Gill Sans"/>
                <a:cs typeface="Gill Sans"/>
                <a:sym typeface="Gill Sans"/>
              </a:rPr>
              <a:t>More Machine (</a:t>
            </a:r>
            <a:r>
              <a:rPr lang="en-US" sz="1687" dirty="0" err="1">
                <a:solidFill>
                  <a:srgbClr val="FF0000"/>
                </a:solidFill>
                <a:ea typeface="Gill Sans"/>
                <a:cs typeface="Gill Sans"/>
                <a:sym typeface="Gill Sans"/>
              </a:rPr>
              <a:t>e+e</a:t>
            </a:r>
            <a:r>
              <a:rPr lang="en-US" sz="1687" dirty="0">
                <a:solidFill>
                  <a:srgbClr val="FF0000"/>
                </a:solidFill>
                <a:ea typeface="Gill Sans"/>
                <a:cs typeface="Gill Sans"/>
                <a:sym typeface="Gill Sans"/>
              </a:rPr>
              <a:t>-, muon, e-h…)</a:t>
            </a:r>
            <a:endParaRPr sz="1687" dirty="0">
              <a:solidFill>
                <a:srgbClr val="FF0000"/>
              </a:solidFill>
              <a:ea typeface="Gill Sans"/>
              <a:cs typeface="Gill Sans"/>
              <a:sym typeface="Gill Sans"/>
            </a:endParaRPr>
          </a:p>
        </p:txBody>
      </p:sp>
      <p:sp>
        <p:nvSpPr>
          <p:cNvPr id="11" name="Google Shape;31;gfa7e016796_0_11">
            <a:extLst>
              <a:ext uri="{FF2B5EF4-FFF2-40B4-BE49-F238E27FC236}">
                <a16:creationId xmlns:a16="http://schemas.microsoft.com/office/drawing/2014/main" id="{68D8B032-2E7E-3C42-9796-A742E04D34AC}"/>
              </a:ext>
            </a:extLst>
          </p:cNvPr>
          <p:cNvSpPr txBox="1">
            <a:spLocks/>
          </p:cNvSpPr>
          <p:nvPr/>
        </p:nvSpPr>
        <p:spPr>
          <a:xfrm>
            <a:off x="207607" y="252774"/>
            <a:ext cx="8728805" cy="589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19" tIns="35719" rIns="35719" bIns="35719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Gill Sans"/>
              <a:buNone/>
              <a:defRPr sz="48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ill Sans"/>
              <a:buNone/>
              <a:defRPr sz="8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ill Sans"/>
              <a:buNone/>
              <a:defRPr sz="8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ill Sans"/>
              <a:buNone/>
              <a:defRPr sz="8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ill Sans"/>
              <a:buNone/>
              <a:defRPr sz="8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ill Sans"/>
              <a:buNone/>
              <a:defRPr sz="8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ill Sans"/>
              <a:buNone/>
              <a:defRPr sz="8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ill Sans"/>
              <a:buNone/>
              <a:defRPr sz="8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ill Sans"/>
              <a:buNone/>
              <a:defRPr sz="8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 sz="3375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Snowmass - EF08: Model Specific Explorations</a:t>
            </a:r>
            <a:br>
              <a:rPr lang="en-US" sz="3375" b="1" dirty="0">
                <a:solidFill>
                  <a:schemeClr val="bg2">
                    <a:lumMod val="50000"/>
                  </a:schemeClr>
                </a:solidFill>
                <a:latin typeface="+mn-lt"/>
              </a:rPr>
            </a:br>
            <a:r>
              <a:rPr lang="en-US" sz="1969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Convenors: Elliot </a:t>
            </a:r>
            <a:r>
              <a:rPr lang="en-US" sz="1969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Lipeles</a:t>
            </a:r>
            <a:r>
              <a:rPr lang="en-US" sz="1969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, </a:t>
            </a:r>
            <a:r>
              <a:rPr lang="en-US" sz="1969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Nausheen</a:t>
            </a:r>
            <a:r>
              <a:rPr lang="en-US" sz="1969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Shah,  Jim </a:t>
            </a:r>
            <a:r>
              <a:rPr lang="en-US" sz="1969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Hirschauer</a:t>
            </a:r>
            <a:endParaRPr lang="en-US" sz="1969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72CC9A2-F91B-E147-8FC7-A6B618DD47E6}"/>
              </a:ext>
            </a:extLst>
          </p:cNvPr>
          <p:cNvGrpSpPr/>
          <p:nvPr/>
        </p:nvGrpSpPr>
        <p:grpSpPr>
          <a:xfrm>
            <a:off x="245158" y="256974"/>
            <a:ext cx="6303395" cy="4584700"/>
            <a:chOff x="245158" y="256974"/>
            <a:chExt cx="6303395" cy="458470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D49F5669-68A5-E540-807D-7A4A757FE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5158" y="256974"/>
              <a:ext cx="6248400" cy="45847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A9DCBC5-1036-5842-BB4C-CB28F19E64FA}"/>
                </a:ext>
              </a:extLst>
            </p:cNvPr>
            <p:cNvSpPr txBox="1"/>
            <p:nvPr/>
          </p:nvSpPr>
          <p:spPr>
            <a:xfrm>
              <a:off x="3289327" y="256974"/>
              <a:ext cx="325922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https://</a:t>
              </a:r>
              <a:r>
                <a:rPr lang="en-US" sz="1050" dirty="0" err="1"/>
                <a:t>www.pinterest.com</a:t>
              </a:r>
              <a:r>
                <a:rPr lang="en-US" sz="1050" dirty="0"/>
                <a:t>/pin/304978206018018128/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6E86019-0E28-7B4C-8AAA-C39826BEBFD5}"/>
              </a:ext>
            </a:extLst>
          </p:cNvPr>
          <p:cNvGrpSpPr/>
          <p:nvPr/>
        </p:nvGrpSpPr>
        <p:grpSpPr>
          <a:xfrm>
            <a:off x="2675842" y="2830010"/>
            <a:ext cx="6352410" cy="3429000"/>
            <a:chOff x="2675842" y="2830010"/>
            <a:chExt cx="6352410" cy="3429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80A0CF2-7337-9D47-899F-2AA124A9AD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75842" y="2830010"/>
              <a:ext cx="6223000" cy="3429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6928380-DC2C-8B4E-90B5-49E8A8F9C9B4}"/>
                </a:ext>
              </a:extLst>
            </p:cNvPr>
            <p:cNvSpPr txBox="1"/>
            <p:nvPr/>
          </p:nvSpPr>
          <p:spPr>
            <a:xfrm>
              <a:off x="4918940" y="6005094"/>
              <a:ext cx="410931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bg2"/>
                  </a:solidFill>
                </a:rPr>
                <a:t>https://</a:t>
              </a:r>
              <a:r>
                <a:rPr lang="en-US" sz="1050" dirty="0" err="1">
                  <a:solidFill>
                    <a:schemeClr val="bg2"/>
                  </a:solidFill>
                </a:rPr>
                <a:t>www.pinterest.com</a:t>
              </a:r>
              <a:r>
                <a:rPr lang="en-US" sz="1050" dirty="0">
                  <a:solidFill>
                    <a:schemeClr val="bg2"/>
                  </a:solidFill>
                </a:rPr>
                <a:t>/pin/334744184798019537/?d=</a:t>
              </a:r>
              <a:r>
                <a:rPr lang="en-US" sz="1050" dirty="0" err="1">
                  <a:solidFill>
                    <a:schemeClr val="bg2"/>
                  </a:solidFill>
                </a:rPr>
                <a:t>t&amp;mt</a:t>
              </a:r>
              <a:r>
                <a:rPr lang="en-US" sz="1050" dirty="0">
                  <a:solidFill>
                    <a:schemeClr val="bg2"/>
                  </a:solidFill>
                </a:rPr>
                <a:t>=login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2908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fa7e016796_0_21"/>
          <p:cNvSpPr txBox="1"/>
          <p:nvPr/>
        </p:nvSpPr>
        <p:spPr>
          <a:xfrm>
            <a:off x="437520" y="908381"/>
            <a:ext cx="8268961" cy="5581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283" tIns="64283" rIns="64283" bIns="64283" anchor="t" anchorCtr="0">
            <a:spAutoFit/>
          </a:bodyPr>
          <a:lstStyle/>
          <a:p>
            <a:pPr marL="321457" indent="-267881">
              <a:buClr>
                <a:srgbClr val="3C78D8"/>
              </a:buClr>
              <a:buSzPts val="2400"/>
              <a:buFont typeface="Gill Sans"/>
              <a:buChar char="●"/>
            </a:pPr>
            <a:r>
              <a:rPr lang="en-US" sz="1687" b="1" dirty="0">
                <a:solidFill>
                  <a:srgbClr val="3C78D8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The work would involve (</a:t>
            </a:r>
            <a:r>
              <a:rPr lang="en-US" sz="1687" b="1" dirty="0" err="1">
                <a:solidFill>
                  <a:srgbClr val="3C78D8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con’t</a:t>
            </a:r>
            <a:r>
              <a:rPr lang="en-US" sz="1687" b="1" dirty="0">
                <a:solidFill>
                  <a:srgbClr val="3C78D8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...):</a:t>
            </a:r>
            <a:endParaRPr sz="1687" b="1" dirty="0">
              <a:solidFill>
                <a:srgbClr val="3C78D8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pPr>
              <a:buClr>
                <a:schemeClr val="dk1"/>
              </a:buClr>
              <a:buSzPts val="1100"/>
            </a:pPr>
            <a:r>
              <a:rPr lang="en-US" sz="1687" dirty="0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2) Identify new numbers/lines to include. Similarly in the next few weeks.</a:t>
            </a:r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pPr>
              <a:buClr>
                <a:schemeClr val="dk1"/>
              </a:buClr>
              <a:buSzPts val="1100"/>
            </a:pPr>
            <a:r>
              <a:rPr lang="en-US" sz="1687" dirty="0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3) Identify changes to plots large or small with a target to have big picture changes </a:t>
            </a:r>
            <a:br>
              <a:rPr lang="en-US" sz="1687" dirty="0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</a:br>
            <a:r>
              <a:rPr lang="en-US" sz="1687" dirty="0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	defined by end of calendar year.</a:t>
            </a:r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r>
              <a:rPr lang="en-US" sz="1687" dirty="0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4) In 2022: track results needed, collect results in appropriate formats, </a:t>
            </a:r>
            <a:br>
              <a:rPr lang="en-US" sz="1687" dirty="0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</a:br>
            <a:r>
              <a:rPr lang="en-US" sz="1687" dirty="0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	and ultimately assemble the plots.</a:t>
            </a:r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pPr>
              <a:buClr>
                <a:schemeClr val="dk1"/>
              </a:buClr>
              <a:buSzPts val="1100"/>
            </a:pPr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pPr>
              <a:buClr>
                <a:schemeClr val="dk1"/>
              </a:buClr>
              <a:buSzPts val="1100"/>
            </a:pPr>
            <a:r>
              <a:rPr lang="en-US" sz="1687" dirty="0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Of course, we'd also like contributions to the specific results identified in (3).</a:t>
            </a:r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pPr>
              <a:buClr>
                <a:schemeClr val="dk1"/>
              </a:buClr>
              <a:buSzPts val="1100"/>
            </a:pPr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pPr>
              <a:buClr>
                <a:schemeClr val="dk1"/>
              </a:buClr>
              <a:buSzPts val="1100"/>
            </a:pPr>
            <a:r>
              <a:rPr lang="en-US" sz="1687" dirty="0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Current list of plots essentially the same as the European Strategy (Suggestions welcome for additions):</a:t>
            </a:r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pPr marL="321457" indent="-267881">
              <a:buClr>
                <a:srgbClr val="525F7F"/>
              </a:buClr>
              <a:buSzPts val="2400"/>
              <a:buFont typeface="Gill Sans"/>
              <a:buChar char="●"/>
            </a:pPr>
            <a:r>
              <a:rPr lang="en-US" sz="1687" dirty="0" err="1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Gluino</a:t>
            </a:r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pPr marL="321457" indent="-267881">
              <a:buClr>
                <a:srgbClr val="525F7F"/>
              </a:buClr>
              <a:buSzPts val="2400"/>
              <a:buFont typeface="Gill Sans"/>
              <a:buChar char="●"/>
            </a:pPr>
            <a:r>
              <a:rPr lang="en-US" sz="1687" dirty="0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Light squarks</a:t>
            </a:r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pPr marL="321457" indent="-267881">
              <a:buClr>
                <a:srgbClr val="525F7F"/>
              </a:buClr>
              <a:buSzPts val="2400"/>
              <a:buFont typeface="Gill Sans"/>
              <a:buChar char="●"/>
            </a:pPr>
            <a:r>
              <a:rPr lang="en-US" sz="1687" dirty="0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Stop squark</a:t>
            </a:r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pPr marL="321457" indent="-267881">
              <a:buClr>
                <a:srgbClr val="525F7F"/>
              </a:buClr>
              <a:buSzPts val="2400"/>
              <a:buFont typeface="Gill Sans"/>
              <a:buChar char="●"/>
            </a:pPr>
            <a:r>
              <a:rPr lang="en-US" sz="1687" dirty="0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High-Delta M electroweak (not necessary Wino-Bino, to be discussed)</a:t>
            </a:r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pPr marL="321457" indent="-267881">
              <a:buClr>
                <a:srgbClr val="525F7F"/>
              </a:buClr>
              <a:buSzPts val="2400"/>
              <a:buFont typeface="Gill Sans"/>
              <a:buChar char="●"/>
            </a:pPr>
            <a:r>
              <a:rPr lang="en-US" sz="1687" dirty="0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Compressed electroweak </a:t>
            </a:r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r>
              <a:rPr lang="en-US" sz="1687" dirty="0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We could potentially sub-divide the task for a plot for example into hadron and lepton colliders if you are interested.</a:t>
            </a:r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  <a:p>
            <a:r>
              <a:rPr lang="en-US" sz="1687" dirty="0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If you want to volunteer to coordinate a plot or set of lines in a plot (e.g. all </a:t>
            </a:r>
            <a:r>
              <a:rPr lang="en-US" sz="1687" dirty="0" err="1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e+e</a:t>
            </a:r>
            <a:r>
              <a:rPr lang="en-US" sz="1687" dirty="0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-), let us know: </a:t>
            </a:r>
            <a:r>
              <a:rPr lang="en-US" sz="1687" dirty="0" err="1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lipeles@sas.upenn.edu</a:t>
            </a:r>
            <a:r>
              <a:rPr lang="en-US" sz="1687" dirty="0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, </a:t>
            </a:r>
            <a:r>
              <a:rPr lang="en-US" sz="1687" dirty="0" err="1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jhirsch@fnal.gov</a:t>
            </a:r>
            <a:r>
              <a:rPr lang="en-US" sz="1687" dirty="0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, </a:t>
            </a:r>
            <a:r>
              <a:rPr lang="en-US" sz="1687" dirty="0" err="1">
                <a:solidFill>
                  <a:srgbClr val="525F7F"/>
                </a:solidFill>
                <a:highlight>
                  <a:srgbClr val="FFFFFF"/>
                </a:highlight>
                <a:ea typeface="Gill Sans"/>
                <a:cs typeface="Gill Sans"/>
                <a:sym typeface="Gill Sans"/>
              </a:rPr>
              <a:t>nausheen.shah@wayne.edu</a:t>
            </a:r>
            <a:endParaRPr sz="1687" dirty="0">
              <a:solidFill>
                <a:srgbClr val="525F7F"/>
              </a:solidFill>
              <a:highlight>
                <a:srgbClr val="FFFFFF"/>
              </a:highlight>
              <a:ea typeface="Gill Sans"/>
              <a:cs typeface="Gill Sans"/>
              <a:sym typeface="Gill Sans"/>
            </a:endParaRPr>
          </a:p>
        </p:txBody>
      </p:sp>
      <p:sp>
        <p:nvSpPr>
          <p:cNvPr id="44" name="Google Shape;44;gfa7e016796_0_21"/>
          <p:cNvSpPr txBox="1">
            <a:spLocks noGrp="1"/>
          </p:cNvSpPr>
          <p:nvPr>
            <p:ph type="sldNum" idx="4294967295"/>
          </p:nvPr>
        </p:nvSpPr>
        <p:spPr>
          <a:xfrm>
            <a:off x="8772772" y="6592479"/>
            <a:ext cx="358383" cy="25680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35719" tIns="35719" rIns="35719" bIns="35719" rtlCol="0" anchor="b" anchorCtr="0">
            <a:spAutoFit/>
          </a:bodyPr>
          <a:lstStyle/>
          <a:p>
            <a:pPr algn="ctr">
              <a:buClr>
                <a:srgbClr val="000000"/>
              </a:buClr>
              <a:buSzPts val="2800"/>
            </a:pPr>
            <a:fld id="{00000000-1234-1234-1234-123412341234}" type="slidenum">
              <a:rPr lang="en-US"/>
              <a:pPr algn="ctr">
                <a:buClr>
                  <a:srgbClr val="000000"/>
                </a:buClr>
                <a:buSzPts val="2800"/>
              </a:pPr>
              <a:t>50</a:t>
            </a:fld>
            <a:endParaRPr sz="1687"/>
          </a:p>
        </p:txBody>
      </p:sp>
      <p:sp>
        <p:nvSpPr>
          <p:cNvPr id="8" name="Google Shape;31;gfa7e016796_0_11">
            <a:extLst>
              <a:ext uri="{FF2B5EF4-FFF2-40B4-BE49-F238E27FC236}">
                <a16:creationId xmlns:a16="http://schemas.microsoft.com/office/drawing/2014/main" id="{B66A9FAE-7942-DE40-87E7-4D86B24B30ED}"/>
              </a:ext>
            </a:extLst>
          </p:cNvPr>
          <p:cNvSpPr txBox="1">
            <a:spLocks/>
          </p:cNvSpPr>
          <p:nvPr/>
        </p:nvSpPr>
        <p:spPr>
          <a:xfrm>
            <a:off x="207607" y="252774"/>
            <a:ext cx="8728805" cy="589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19" tIns="35719" rIns="35719" bIns="35719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Gill Sans"/>
              <a:buNone/>
              <a:defRPr sz="48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ill Sans"/>
              <a:buNone/>
              <a:defRPr sz="8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ill Sans"/>
              <a:buNone/>
              <a:defRPr sz="8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ill Sans"/>
              <a:buNone/>
              <a:defRPr sz="8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ill Sans"/>
              <a:buNone/>
              <a:defRPr sz="8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ill Sans"/>
              <a:buNone/>
              <a:defRPr sz="8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ill Sans"/>
              <a:buNone/>
              <a:defRPr sz="8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ill Sans"/>
              <a:buNone/>
              <a:defRPr sz="8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ill Sans"/>
              <a:buNone/>
              <a:defRPr sz="8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 sz="3375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Snowmass - EF08: Model Specific Explorations</a:t>
            </a:r>
            <a:br>
              <a:rPr lang="en-US" sz="3375" b="1" dirty="0">
                <a:solidFill>
                  <a:schemeClr val="bg2">
                    <a:lumMod val="50000"/>
                  </a:schemeClr>
                </a:solidFill>
                <a:latin typeface="+mn-lt"/>
              </a:rPr>
            </a:br>
            <a:r>
              <a:rPr lang="en-US" sz="1969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Convenors: Elliot </a:t>
            </a:r>
            <a:r>
              <a:rPr lang="en-US" sz="1969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Lipeles</a:t>
            </a:r>
            <a:r>
              <a:rPr lang="en-US" sz="1969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, </a:t>
            </a:r>
            <a:r>
              <a:rPr lang="en-US" sz="1969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Nausheen</a:t>
            </a:r>
            <a:r>
              <a:rPr lang="en-US" sz="1969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Shah,  Jim </a:t>
            </a:r>
            <a:r>
              <a:rPr lang="en-US" sz="1969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Hirschauer</a:t>
            </a:r>
            <a:endParaRPr lang="en-US" sz="1969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0" y="2369138"/>
            <a:ext cx="2726266" cy="104420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sz="2000" b="1" spc="-150" dirty="0">
                <a:solidFill>
                  <a:srgbClr val="00000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What are the right questions?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971800" y="791349"/>
            <a:ext cx="6172200" cy="920073"/>
            <a:chOff x="2971800" y="1112520"/>
            <a:chExt cx="6172200" cy="920073"/>
          </a:xfrm>
        </p:grpSpPr>
        <p:sp>
          <p:nvSpPr>
            <p:cNvPr id="21" name="TextBox 20"/>
            <p:cNvSpPr txBox="1"/>
            <p:nvPr/>
          </p:nvSpPr>
          <p:spPr>
            <a:xfrm>
              <a:off x="2971800" y="1112520"/>
              <a:ext cx="6172200" cy="411480"/>
            </a:xfrm>
            <a:prstGeom prst="rect">
              <a:avLst/>
            </a:prstGeom>
            <a:solidFill>
              <a:srgbClr val="DDD9C3"/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 anchor="ctr" anchorCtr="0">
              <a:noAutofit/>
            </a:bodyPr>
            <a:lstStyle/>
            <a:p>
              <a:pPr>
                <a:lnSpc>
                  <a:spcPct val="85000"/>
                </a:lnSpc>
              </a:pPr>
              <a:r>
                <a:rPr lang="en-US" sz="2400" b="1" spc="-150" dirty="0">
                  <a:solidFill>
                    <a:srgbClr val="00000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SM &amp; DM beautiful &amp; EMPIRICAL… 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71800" y="1621113"/>
              <a:ext cx="6172200" cy="411480"/>
            </a:xfrm>
            <a:prstGeom prst="rect">
              <a:avLst/>
            </a:prstGeom>
            <a:solidFill>
              <a:srgbClr val="DDD9C3"/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 anchor="ctr" anchorCtr="0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sz="2400" dirty="0">
                  <a:solidFill>
                    <a:schemeClr val="tx1"/>
                  </a:solidFill>
                </a:rPr>
                <a:t>Electroweak sector </a:t>
              </a:r>
              <a:r>
                <a:rPr lang="en-US" sz="2400" b="1" dirty="0">
                  <a:solidFill>
                    <a:schemeClr val="tx1"/>
                  </a:solidFill>
                </a:rPr>
                <a:t>heart</a:t>
              </a:r>
              <a:r>
                <a:rPr lang="en-US" sz="2400" dirty="0">
                  <a:solidFill>
                    <a:schemeClr val="tx1"/>
                  </a:solidFill>
                </a:rPr>
                <a:t> of the puzzle.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0" y="3647934"/>
            <a:ext cx="9144000" cy="1057183"/>
            <a:chOff x="0" y="4583403"/>
            <a:chExt cx="9144000" cy="1057183"/>
          </a:xfrm>
        </p:grpSpPr>
        <p:sp>
          <p:nvSpPr>
            <p:cNvPr id="27" name="TextBox 26"/>
            <p:cNvSpPr txBox="1"/>
            <p:nvPr/>
          </p:nvSpPr>
          <p:spPr>
            <a:xfrm>
              <a:off x="2971800" y="4876799"/>
              <a:ext cx="6172200" cy="763787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 anchor="ctr" anchorCtr="0">
              <a:noAutofit/>
            </a:bodyPr>
            <a:lstStyle/>
            <a:p>
              <a:pPr>
                <a:lnSpc>
                  <a:spcPct val="85000"/>
                </a:lnSpc>
              </a:pPr>
              <a:r>
                <a:rPr lang="en-US" sz="2000" b="1" spc="-150" dirty="0">
                  <a:solidFill>
                    <a:srgbClr val="00000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Absence of Evidence != Evidence of Absence</a:t>
              </a:r>
            </a:p>
            <a:p>
              <a:pPr algn="r">
                <a:lnSpc>
                  <a:spcPct val="85000"/>
                </a:lnSpc>
              </a:pPr>
              <a:r>
                <a:rPr lang="en-US" sz="2000" spc="-150" dirty="0">
                  <a:solidFill>
                    <a:srgbClr val="00000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Flavors of SUSY -&gt; Wildly different </a:t>
              </a:r>
              <a:r>
                <a:rPr lang="en-US" sz="2000" spc="-150" dirty="0" err="1">
                  <a:solidFill>
                    <a:srgbClr val="00000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Pheno</a:t>
              </a:r>
              <a:r>
                <a:rPr lang="en-US" sz="2000" spc="-150" dirty="0">
                  <a:solidFill>
                    <a:srgbClr val="00000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 -&gt; Much to explore! 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0" y="4583403"/>
              <a:ext cx="2726266" cy="105718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 anchor="ctr" anchorCtr="0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sz="2000" b="1" spc="-150" dirty="0">
                  <a:solidFill>
                    <a:srgbClr val="00000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Data + Theory: </a:t>
              </a:r>
              <a:br>
                <a:rPr lang="en-US" sz="2000" b="1" spc="-150" dirty="0">
                  <a:solidFill>
                    <a:srgbClr val="00000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</a:br>
              <a:r>
                <a:rPr lang="en-US" sz="2000" b="1" spc="-150" dirty="0">
                  <a:solidFill>
                    <a:srgbClr val="00000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Where to look next!</a:t>
              </a:r>
            </a:p>
          </p:txBody>
        </p:sp>
      </p:grpSp>
      <p:pic>
        <p:nvPicPr>
          <p:cNvPr id="38" name="Picture 37" descr="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951" y="719268"/>
            <a:ext cx="1476366" cy="152367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307439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/>
              <a:t>Thank You!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5372" y="4981688"/>
            <a:ext cx="8580028" cy="1346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65000"/>
              </a:lnSpc>
            </a:pPr>
            <a:r>
              <a:rPr lang="en-US" sz="6000" b="1" spc="-320" dirty="0">
                <a:solidFill>
                  <a:srgbClr val="B0A878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“May we live</a:t>
            </a:r>
          </a:p>
          <a:p>
            <a:pPr>
              <a:lnSpc>
                <a:spcPct val="65000"/>
              </a:lnSpc>
            </a:pPr>
            <a:r>
              <a:rPr lang="en-US" sz="6000" b="1" spc="-320" dirty="0">
                <a:solidFill>
                  <a:srgbClr val="CCC7A8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     </a:t>
            </a:r>
            <a:r>
              <a:rPr lang="en-US" sz="6000" b="1" spc="-320" dirty="0">
                <a:solidFill>
                  <a:srgbClr val="15151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 interesting times</a:t>
            </a:r>
            <a:r>
              <a:rPr lang="en-US" sz="6000" b="1" spc="-320" dirty="0">
                <a:solidFill>
                  <a:srgbClr val="B0A878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.”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CC8D5F4-A658-0D4A-A62E-835F8DC4F2D1}"/>
              </a:ext>
            </a:extLst>
          </p:cNvPr>
          <p:cNvCxnSpPr>
            <a:cxnSpLocks/>
          </p:cNvCxnSpPr>
          <p:nvPr/>
        </p:nvCxnSpPr>
        <p:spPr>
          <a:xfrm>
            <a:off x="228600" y="4981688"/>
            <a:ext cx="7891872" cy="1484781"/>
          </a:xfrm>
          <a:prstGeom prst="line">
            <a:avLst/>
          </a:prstGeom>
          <a:ln w="2286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E3B1109-053F-1241-92DC-7C6D0292EDC6}"/>
              </a:ext>
            </a:extLst>
          </p:cNvPr>
          <p:cNvSpPr txBox="1"/>
          <p:nvPr/>
        </p:nvSpPr>
        <p:spPr>
          <a:xfrm>
            <a:off x="2971800" y="1897380"/>
            <a:ext cx="6172200" cy="738664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bg2"/>
                </a:solidFill>
              </a:rPr>
              <a:t>SUSY</a:t>
            </a:r>
            <a:r>
              <a:rPr lang="en-US" dirty="0">
                <a:solidFill>
                  <a:schemeClr val="bg2"/>
                </a:solidFill>
              </a:rPr>
              <a:t> (may?) be the answer!</a:t>
            </a:r>
          </a:p>
          <a:p>
            <a:pPr algn="r"/>
            <a:r>
              <a:rPr lang="en-US" dirty="0">
                <a:solidFill>
                  <a:schemeClr val="bg2"/>
                </a:solidFill>
              </a:rPr>
              <a:t>LHC: Strong constraints on strong sector…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210AE2-8C59-E74E-B4E1-AE24A940C536}"/>
              </a:ext>
            </a:extLst>
          </p:cNvPr>
          <p:cNvSpPr txBox="1"/>
          <p:nvPr/>
        </p:nvSpPr>
        <p:spPr>
          <a:xfrm>
            <a:off x="3573553" y="3201177"/>
            <a:ext cx="53418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Higgs/Electroweak???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7D53FE-5CDC-D54B-B437-7BEDD3A3AC36}"/>
              </a:ext>
            </a:extLst>
          </p:cNvPr>
          <p:cNvSpPr txBox="1"/>
          <p:nvPr/>
        </p:nvSpPr>
        <p:spPr>
          <a:xfrm>
            <a:off x="2971800" y="2793093"/>
            <a:ext cx="6172200" cy="4114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sz="2400" dirty="0">
                <a:solidFill>
                  <a:schemeClr val="bg2"/>
                </a:solidFill>
              </a:rPr>
              <a:t>LHC: Electroweak sector -&gt; Need more data! </a:t>
            </a:r>
          </a:p>
        </p:txBody>
      </p:sp>
    </p:spTree>
    <p:extLst>
      <p:ext uri="{BB962C8B-B14F-4D97-AF65-F5344CB8AC3E}">
        <p14:creationId xmlns:p14="http://schemas.microsoft.com/office/powerpoint/2010/main" val="260944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A21C9-5D67-B34D-8A3F-5E8A16566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BACk</a:t>
            </a:r>
            <a:r>
              <a:rPr lang="en-US" dirty="0"/>
              <a:t> up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5C35D6-DC9C-E549-BFCD-CE53474AD7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99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D13CE-8EBA-FD4D-8F56-FCF23BA73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Fine Tuning?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BE2A9E-52D6-4442-803D-A5793A3118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5942" y="213730"/>
            <a:ext cx="2451100" cy="12573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4AFDA24-27AD-2441-B47F-FD9E145768D0}"/>
              </a:ext>
            </a:extLst>
          </p:cNvPr>
          <p:cNvSpPr txBox="1"/>
          <p:nvPr/>
        </p:nvSpPr>
        <p:spPr>
          <a:xfrm>
            <a:off x="0" y="660257"/>
            <a:ext cx="3488103" cy="36933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Top quark contribution: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C1CEFB-5FF5-C148-BADD-0EF2076D55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646" y="1569340"/>
            <a:ext cx="7810500" cy="176530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C4A4DB16-3AAC-5749-977D-BDAAFC8CB051}"/>
              </a:ext>
            </a:extLst>
          </p:cNvPr>
          <p:cNvGrpSpPr/>
          <p:nvPr/>
        </p:nvGrpSpPr>
        <p:grpSpPr>
          <a:xfrm>
            <a:off x="0" y="3567235"/>
            <a:ext cx="8273073" cy="2425700"/>
            <a:chOff x="0" y="3567235"/>
            <a:chExt cx="8273073" cy="24257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5A354E3-030B-3546-AD73-AB612477AB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2573" y="4169162"/>
              <a:ext cx="2451100" cy="5969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29927F2-225D-AF4C-BAEE-549FB7D21E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75673" y="3567235"/>
              <a:ext cx="4597400" cy="14224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E428B92-5FD0-BB41-9862-44C245358F83}"/>
                </a:ext>
              </a:extLst>
            </p:cNvPr>
            <p:cNvSpPr txBox="1"/>
            <p:nvPr/>
          </p:nvSpPr>
          <p:spPr>
            <a:xfrm>
              <a:off x="0" y="3567235"/>
              <a:ext cx="3488104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2"/>
                  </a:solidFill>
                </a:rPr>
                <a:t>Complex scalar contributions: 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ADCB808-9F54-154A-A9B6-E6456A65645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2804" y="4989635"/>
              <a:ext cx="3035300" cy="1003300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40E5502-CEED-B749-868D-2E7C9138ECD1}"/>
              </a:ext>
            </a:extLst>
          </p:cNvPr>
          <p:cNvSpPr txBox="1"/>
          <p:nvPr/>
        </p:nvSpPr>
        <p:spPr>
          <a:xfrm>
            <a:off x="3675673" y="5113525"/>
            <a:ext cx="5468327" cy="120032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</a:rPr>
              <a:t>Need to CANCEL LARGE contributions to produce physical Higgs mass </a:t>
            </a:r>
          </a:p>
          <a:p>
            <a:r>
              <a:rPr lang="en-US" sz="2400" dirty="0">
                <a:solidFill>
                  <a:schemeClr val="bg2"/>
                </a:solidFill>
              </a:rPr>
              <a:t>			of 125 GeV!!</a:t>
            </a:r>
          </a:p>
        </p:txBody>
      </p:sp>
    </p:spTree>
    <p:extLst>
      <p:ext uri="{BB962C8B-B14F-4D97-AF65-F5344CB8AC3E}">
        <p14:creationId xmlns:p14="http://schemas.microsoft.com/office/powerpoint/2010/main" val="233711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D13CE-8EBA-FD4D-8F56-FCF23BA73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4486" y="274637"/>
            <a:ext cx="3910914" cy="88689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Fine Tuning:</a:t>
            </a:r>
            <a:br>
              <a:rPr lang="en-US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SUSY</a:t>
            </a:r>
            <a:r>
              <a:rPr lang="en-US" dirty="0"/>
              <a:t> Cancelations!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BE2A9E-52D6-4442-803D-A5793A3118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976" y="274638"/>
            <a:ext cx="2451100" cy="12573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4AFDA24-27AD-2441-B47F-FD9E145768D0}"/>
              </a:ext>
            </a:extLst>
          </p:cNvPr>
          <p:cNvSpPr txBox="1"/>
          <p:nvPr/>
        </p:nvSpPr>
        <p:spPr>
          <a:xfrm>
            <a:off x="0" y="660257"/>
            <a:ext cx="2913673" cy="36933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Top quark contribution: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C1CEFB-5FF5-C148-BADD-0EF2076D55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646" y="1569340"/>
            <a:ext cx="7810500" cy="176530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C4A4DB16-3AAC-5749-977D-BDAAFC8CB051}"/>
              </a:ext>
            </a:extLst>
          </p:cNvPr>
          <p:cNvGrpSpPr/>
          <p:nvPr/>
        </p:nvGrpSpPr>
        <p:grpSpPr>
          <a:xfrm>
            <a:off x="-1" y="3567235"/>
            <a:ext cx="8273074" cy="2425700"/>
            <a:chOff x="-1" y="3567235"/>
            <a:chExt cx="8273074" cy="24257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5A354E3-030B-3546-AD73-AB612477AB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2573" y="4169162"/>
              <a:ext cx="2451100" cy="5969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29927F2-225D-AF4C-BAEE-549FB7D21E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75673" y="3567235"/>
              <a:ext cx="4597400" cy="14224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E428B92-5FD0-BB41-9862-44C245358F83}"/>
                </a:ext>
              </a:extLst>
            </p:cNvPr>
            <p:cNvSpPr txBox="1"/>
            <p:nvPr/>
          </p:nvSpPr>
          <p:spPr>
            <a:xfrm>
              <a:off x="-1" y="3567235"/>
              <a:ext cx="3675673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2"/>
                  </a:solidFill>
                </a:rPr>
                <a:t>Complex scalar (STOP) contributions : 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ADCB808-9F54-154A-A9B6-E6456A65645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2804" y="4989635"/>
              <a:ext cx="3035300" cy="1003300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40E5502-CEED-B749-868D-2E7C9138ECD1}"/>
              </a:ext>
            </a:extLst>
          </p:cNvPr>
          <p:cNvSpPr txBox="1"/>
          <p:nvPr/>
        </p:nvSpPr>
        <p:spPr>
          <a:xfrm>
            <a:off x="3675673" y="5113525"/>
            <a:ext cx="5468327" cy="10772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2"/>
                </a:solidFill>
              </a:rPr>
              <a:t>Quadratic divergences CANCEL if EQUALITY of couplings. </a:t>
            </a:r>
          </a:p>
          <a:p>
            <a:pPr algn="ctr"/>
            <a:r>
              <a:rPr lang="en-US" sz="1600" dirty="0"/>
              <a:t>Residual (mass dependent) logarithmic contributions remain</a:t>
            </a:r>
          </a:p>
        </p:txBody>
      </p:sp>
    </p:spTree>
    <p:extLst>
      <p:ext uri="{BB962C8B-B14F-4D97-AF65-F5344CB8AC3E}">
        <p14:creationId xmlns:p14="http://schemas.microsoft.com/office/powerpoint/2010/main" val="10382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236389"/>
            <a:ext cx="7543800" cy="245302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+mj-lt"/>
              </a:rPr>
              <a:t>Interaction basis: (H</a:t>
            </a:r>
            <a:r>
              <a:rPr lang="en-US" sz="2800" baseline="-25000" dirty="0">
                <a:latin typeface="+mj-lt"/>
              </a:rPr>
              <a:t>u</a:t>
            </a:r>
            <a:r>
              <a:rPr lang="en-US" sz="2800" dirty="0">
                <a:latin typeface="+mj-lt"/>
              </a:rPr>
              <a:t>, </a:t>
            </a:r>
            <a:r>
              <a:rPr lang="en-US" sz="2800" dirty="0" err="1">
                <a:latin typeface="+mj-lt"/>
              </a:rPr>
              <a:t>H</a:t>
            </a:r>
            <a:r>
              <a:rPr lang="en-US" sz="2800" baseline="-25000" dirty="0" err="1">
                <a:latin typeface="+mj-lt"/>
              </a:rPr>
              <a:t>d</a:t>
            </a:r>
            <a:r>
              <a:rPr lang="en-US" sz="2800" dirty="0">
                <a:latin typeface="+mj-lt"/>
              </a:rPr>
              <a:t>, S)</a:t>
            </a:r>
          </a:p>
          <a:p>
            <a:pPr lvl="1"/>
            <a:r>
              <a:rPr lang="en-US" sz="2400" dirty="0">
                <a:latin typeface="+mj-lt"/>
              </a:rPr>
              <a:t>H</a:t>
            </a:r>
            <a:r>
              <a:rPr lang="en-US" sz="2400" baseline="-25000" dirty="0">
                <a:latin typeface="+mj-lt"/>
              </a:rPr>
              <a:t>u</a:t>
            </a:r>
            <a:r>
              <a:rPr lang="en-US" sz="2400" dirty="0">
                <a:latin typeface="+mj-lt"/>
              </a:rPr>
              <a:t>: Couples only to up-type fermions</a:t>
            </a:r>
          </a:p>
          <a:p>
            <a:pPr lvl="1"/>
            <a:r>
              <a:rPr lang="en-US" sz="2400" dirty="0" err="1">
                <a:latin typeface="+mj-lt"/>
              </a:rPr>
              <a:t>H</a:t>
            </a:r>
            <a:r>
              <a:rPr lang="en-US" sz="2400" baseline="-25000" dirty="0" err="1">
                <a:latin typeface="+mj-lt"/>
              </a:rPr>
              <a:t>d</a:t>
            </a:r>
            <a:r>
              <a:rPr lang="en-US" sz="2400" dirty="0">
                <a:latin typeface="+mj-lt"/>
              </a:rPr>
              <a:t>: Couples only to down-type fermions</a:t>
            </a:r>
          </a:p>
          <a:p>
            <a:pPr lvl="1"/>
            <a:r>
              <a:rPr lang="en-US" sz="2400" dirty="0">
                <a:latin typeface="+mj-lt"/>
              </a:rPr>
              <a:t>S: Only couples to Higgs</a:t>
            </a:r>
          </a:p>
          <a:p>
            <a:pPr lvl="1"/>
            <a:endParaRPr lang="en-US" sz="24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04621" y="692663"/>
            <a:ext cx="1693352" cy="1323439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&lt;H</a:t>
            </a:r>
            <a:r>
              <a:rPr lang="en-US" sz="2000" b="1" baseline="-25000" dirty="0">
                <a:solidFill>
                  <a:srgbClr val="0000FF"/>
                </a:solidFill>
                <a:latin typeface="+mj-lt"/>
              </a:rPr>
              <a:t>u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&gt; = v</a:t>
            </a:r>
            <a:r>
              <a:rPr lang="en-US" sz="2000" b="1" baseline="-25000" dirty="0">
                <a:solidFill>
                  <a:srgbClr val="0000FF"/>
                </a:solidFill>
                <a:latin typeface="+mj-lt"/>
              </a:rPr>
              <a:t>u</a:t>
            </a:r>
          </a:p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&lt;</a:t>
            </a:r>
            <a:r>
              <a:rPr lang="en-US" sz="2000" b="1" dirty="0" err="1">
                <a:solidFill>
                  <a:srgbClr val="0000FF"/>
                </a:solidFill>
                <a:latin typeface="+mj-lt"/>
              </a:rPr>
              <a:t>H</a:t>
            </a:r>
            <a:r>
              <a:rPr lang="en-US" sz="2000" b="1" baseline="-25000" dirty="0" err="1">
                <a:solidFill>
                  <a:srgbClr val="0000FF"/>
                </a:solidFill>
                <a:latin typeface="+mj-lt"/>
              </a:rPr>
              <a:t>d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&gt; = </a:t>
            </a:r>
            <a:r>
              <a:rPr lang="en-US" sz="2000" b="1" dirty="0" err="1">
                <a:solidFill>
                  <a:srgbClr val="0000FF"/>
                </a:solidFill>
                <a:latin typeface="+mj-lt"/>
              </a:rPr>
              <a:t>v</a:t>
            </a:r>
            <a:r>
              <a:rPr lang="en-US" sz="2000" b="1" baseline="-25000" dirty="0" err="1">
                <a:solidFill>
                  <a:srgbClr val="0000FF"/>
                </a:solidFill>
                <a:latin typeface="+mj-lt"/>
              </a:rPr>
              <a:t>d</a:t>
            </a:r>
            <a:endParaRPr lang="en-US" sz="2000" b="1" baseline="-25000" dirty="0">
              <a:solidFill>
                <a:srgbClr val="0000FF"/>
              </a:solidFill>
              <a:latin typeface="+mj-lt"/>
            </a:endParaRPr>
          </a:p>
          <a:p>
            <a:pPr algn="ctr"/>
            <a:r>
              <a:rPr lang="en-US" sz="2000" dirty="0">
                <a:solidFill>
                  <a:srgbClr val="0000FF"/>
                </a:solidFill>
                <a:latin typeface="+mj-lt"/>
              </a:rPr>
              <a:t>t</a:t>
            </a:r>
            <a:r>
              <a:rPr lang="el-GR" sz="2000" baseline="-25000" dirty="0">
                <a:solidFill>
                  <a:srgbClr val="0000FF"/>
                </a:solidFill>
                <a:latin typeface="+mj-lt"/>
              </a:rPr>
              <a:t>β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 = v</a:t>
            </a:r>
            <a:r>
              <a:rPr lang="en-US" sz="2000" b="1" baseline="-25000" dirty="0">
                <a:solidFill>
                  <a:srgbClr val="0000FF"/>
                </a:solidFill>
                <a:latin typeface="+mj-lt"/>
              </a:rPr>
              <a:t>u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/</a:t>
            </a:r>
            <a:r>
              <a:rPr lang="en-US" sz="2000" b="1" dirty="0" err="1">
                <a:solidFill>
                  <a:srgbClr val="0000FF"/>
                </a:solidFill>
                <a:latin typeface="+mj-lt"/>
              </a:rPr>
              <a:t>v</a:t>
            </a:r>
            <a:r>
              <a:rPr lang="en-US" sz="2000" b="1" baseline="-25000" dirty="0" err="1">
                <a:solidFill>
                  <a:srgbClr val="0000FF"/>
                </a:solidFill>
                <a:latin typeface="+mj-lt"/>
              </a:rPr>
              <a:t>d</a:t>
            </a:r>
            <a:endParaRPr lang="en-US" sz="2000" b="1" baseline="-25000" dirty="0">
              <a:solidFill>
                <a:srgbClr val="0000FF"/>
              </a:solidFill>
              <a:latin typeface="+mj-lt"/>
            </a:endParaRPr>
          </a:p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&lt;S&gt; =</a:t>
            </a:r>
            <a:r>
              <a:rPr lang="el-GR" sz="2000" b="1" dirty="0">
                <a:solidFill>
                  <a:srgbClr val="0000FF"/>
                </a:solidFill>
                <a:latin typeface="+mj-lt"/>
              </a:rPr>
              <a:t>μ/λ</a:t>
            </a:r>
            <a:endParaRPr lang="en-US" sz="20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564" y="4608576"/>
            <a:ext cx="6781800" cy="1600200"/>
          </a:xfrm>
        </p:spPr>
        <p:txBody>
          <a:bodyPr>
            <a:normAutofit/>
          </a:bodyPr>
          <a:lstStyle/>
          <a:p>
            <a:r>
              <a:rPr lang="en-US" sz="4800" dirty="0">
                <a:latin typeface="+mj-lt"/>
              </a:rPr>
              <a:t>CP-Even Higgs Bases </a:t>
            </a:r>
          </a:p>
        </p:txBody>
      </p:sp>
    </p:spTree>
    <p:extLst>
      <p:ext uri="{BB962C8B-B14F-4D97-AF65-F5344CB8AC3E}">
        <p14:creationId xmlns:p14="http://schemas.microsoft.com/office/powerpoint/2010/main" val="336903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236389"/>
            <a:ext cx="7543800" cy="423102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+mj-lt"/>
              </a:rPr>
              <a:t>Interaction basis: (H</a:t>
            </a:r>
            <a:r>
              <a:rPr lang="en-US" sz="2800" baseline="-25000" dirty="0">
                <a:latin typeface="+mj-lt"/>
              </a:rPr>
              <a:t>u</a:t>
            </a:r>
            <a:r>
              <a:rPr lang="en-US" sz="2800" dirty="0">
                <a:latin typeface="+mj-lt"/>
              </a:rPr>
              <a:t>, </a:t>
            </a:r>
            <a:r>
              <a:rPr lang="en-US" sz="2800" dirty="0" err="1">
                <a:latin typeface="+mj-lt"/>
              </a:rPr>
              <a:t>H</a:t>
            </a:r>
            <a:r>
              <a:rPr lang="en-US" sz="2800" baseline="-25000" dirty="0" err="1">
                <a:latin typeface="+mj-lt"/>
              </a:rPr>
              <a:t>d</a:t>
            </a:r>
            <a:r>
              <a:rPr lang="en-US" sz="2800" dirty="0">
                <a:latin typeface="+mj-lt"/>
              </a:rPr>
              <a:t>, S)</a:t>
            </a:r>
          </a:p>
          <a:p>
            <a:pPr lvl="1"/>
            <a:r>
              <a:rPr lang="en-US" sz="2400" dirty="0">
                <a:latin typeface="+mj-lt"/>
              </a:rPr>
              <a:t>H</a:t>
            </a:r>
            <a:r>
              <a:rPr lang="en-US" sz="2400" baseline="-25000" dirty="0">
                <a:latin typeface="+mj-lt"/>
              </a:rPr>
              <a:t>u</a:t>
            </a:r>
            <a:r>
              <a:rPr lang="en-US" sz="2400" dirty="0">
                <a:latin typeface="+mj-lt"/>
              </a:rPr>
              <a:t>: Couples only to up-type fermions</a:t>
            </a:r>
          </a:p>
          <a:p>
            <a:pPr lvl="1"/>
            <a:r>
              <a:rPr lang="en-US" sz="2400" dirty="0" err="1">
                <a:latin typeface="+mj-lt"/>
              </a:rPr>
              <a:t>H</a:t>
            </a:r>
            <a:r>
              <a:rPr lang="en-US" sz="2400" baseline="-25000" dirty="0" err="1">
                <a:latin typeface="+mj-lt"/>
              </a:rPr>
              <a:t>d</a:t>
            </a:r>
            <a:r>
              <a:rPr lang="en-US" sz="2400" dirty="0">
                <a:latin typeface="+mj-lt"/>
              </a:rPr>
              <a:t>: Couples only to down-type fermions</a:t>
            </a:r>
          </a:p>
          <a:p>
            <a:pPr lvl="1"/>
            <a:r>
              <a:rPr lang="en-US" sz="2400" dirty="0">
                <a:latin typeface="+mj-lt"/>
              </a:rPr>
              <a:t>S: Only couples to Higgs</a:t>
            </a:r>
          </a:p>
          <a:p>
            <a:pPr lvl="1"/>
            <a:endParaRPr lang="en-US" sz="2400" dirty="0">
              <a:latin typeface="+mj-lt"/>
            </a:endParaRPr>
          </a:p>
          <a:p>
            <a:r>
              <a:rPr lang="en-US" sz="2800" dirty="0">
                <a:latin typeface="+mj-lt"/>
              </a:rPr>
              <a:t>“Extended” Higgs basis: (H</a:t>
            </a:r>
            <a:r>
              <a:rPr lang="en-US" sz="2800" baseline="-25000" dirty="0">
                <a:latin typeface="+mj-lt"/>
              </a:rPr>
              <a:t>NSM</a:t>
            </a:r>
            <a:r>
              <a:rPr lang="en-US" sz="2800" dirty="0">
                <a:latin typeface="+mj-lt"/>
              </a:rPr>
              <a:t>, H</a:t>
            </a:r>
            <a:r>
              <a:rPr lang="en-US" sz="2800" baseline="-25000" dirty="0">
                <a:latin typeface="+mj-lt"/>
              </a:rPr>
              <a:t>SM</a:t>
            </a:r>
            <a:r>
              <a:rPr lang="en-US" sz="2800" dirty="0">
                <a:latin typeface="+mj-lt"/>
              </a:rPr>
              <a:t>, S) </a:t>
            </a:r>
          </a:p>
          <a:p>
            <a:pPr lvl="1"/>
            <a:r>
              <a:rPr lang="en-US" sz="2400" dirty="0">
                <a:latin typeface="+mj-lt"/>
              </a:rPr>
              <a:t>H</a:t>
            </a:r>
            <a:r>
              <a:rPr lang="en-US" sz="2400" baseline="-25000" dirty="0">
                <a:latin typeface="+mj-lt"/>
              </a:rPr>
              <a:t>NSM</a:t>
            </a:r>
            <a:r>
              <a:rPr lang="en-US" sz="2400" dirty="0">
                <a:latin typeface="+mj-lt"/>
              </a:rPr>
              <a:t>: (down, up, V) = (</a:t>
            </a:r>
            <a:r>
              <a:rPr lang="en-US" sz="2400" dirty="0" err="1">
                <a:latin typeface="+mj-lt"/>
              </a:rPr>
              <a:t>y</a:t>
            </a:r>
            <a:r>
              <a:rPr lang="en-US" sz="2400" baseline="-25000" dirty="0" err="1">
                <a:latin typeface="+mj-lt"/>
              </a:rPr>
              <a:t>d</a:t>
            </a:r>
            <a:r>
              <a:rPr lang="en-US" sz="2400" dirty="0">
                <a:latin typeface="+mj-lt"/>
              </a:rPr>
              <a:t> t</a:t>
            </a:r>
            <a:r>
              <a:rPr lang="el-GR" sz="2400" baseline="-25000" dirty="0">
                <a:latin typeface="+mj-lt"/>
              </a:rPr>
              <a:t>β</a:t>
            </a:r>
            <a:r>
              <a:rPr lang="en-US" sz="2400" dirty="0">
                <a:latin typeface="+mj-lt"/>
              </a:rPr>
              <a:t>, </a:t>
            </a:r>
            <a:r>
              <a:rPr lang="en-US" sz="2400" dirty="0" err="1">
                <a:latin typeface="+mj-lt"/>
              </a:rPr>
              <a:t>y</a:t>
            </a:r>
            <a:r>
              <a:rPr lang="en-US" sz="2400" baseline="-25000" dirty="0" err="1">
                <a:latin typeface="+mj-lt"/>
              </a:rPr>
              <a:t>u</a:t>
            </a:r>
            <a:r>
              <a:rPr lang="en-US" sz="2400" dirty="0">
                <a:latin typeface="+mj-lt"/>
              </a:rPr>
              <a:t>/ t</a:t>
            </a:r>
            <a:r>
              <a:rPr lang="el-GR" sz="2400" baseline="-25000" dirty="0">
                <a:latin typeface="+mj-lt"/>
              </a:rPr>
              <a:t>β</a:t>
            </a:r>
            <a:r>
              <a:rPr lang="en-US" sz="2400" dirty="0">
                <a:latin typeface="+mj-lt"/>
              </a:rPr>
              <a:t>, 0)</a:t>
            </a:r>
          </a:p>
          <a:p>
            <a:pPr lvl="1"/>
            <a:r>
              <a:rPr lang="en-US" sz="2400" dirty="0">
                <a:latin typeface="+mj-lt"/>
              </a:rPr>
              <a:t>H</a:t>
            </a:r>
            <a:r>
              <a:rPr lang="en-US" sz="2400" baseline="-25000" dirty="0">
                <a:latin typeface="+mj-lt"/>
              </a:rPr>
              <a:t>SM</a:t>
            </a:r>
            <a:r>
              <a:rPr lang="en-US" sz="2400" dirty="0">
                <a:latin typeface="+mj-lt"/>
              </a:rPr>
              <a:t>: (down, up, V) = (</a:t>
            </a:r>
            <a:r>
              <a:rPr lang="en-US" sz="2400" dirty="0" err="1">
                <a:latin typeface="+mj-lt"/>
              </a:rPr>
              <a:t>y</a:t>
            </a:r>
            <a:r>
              <a:rPr lang="en-US" sz="2400" baseline="-25000" dirty="0" err="1">
                <a:latin typeface="+mj-lt"/>
              </a:rPr>
              <a:t>d</a:t>
            </a:r>
            <a:r>
              <a:rPr lang="en-US" sz="2400" dirty="0">
                <a:latin typeface="+mj-lt"/>
              </a:rPr>
              <a:t>, </a:t>
            </a:r>
            <a:r>
              <a:rPr lang="en-US" sz="2400" dirty="0" err="1">
                <a:latin typeface="+mj-lt"/>
              </a:rPr>
              <a:t>y</a:t>
            </a:r>
            <a:r>
              <a:rPr lang="en-US" sz="2400" baseline="-25000" dirty="0" err="1">
                <a:latin typeface="+mj-lt"/>
              </a:rPr>
              <a:t>u</a:t>
            </a:r>
            <a:r>
              <a:rPr lang="en-US" sz="2400" dirty="0">
                <a:latin typeface="+mj-lt"/>
              </a:rPr>
              <a:t>, </a:t>
            </a:r>
            <a:r>
              <a:rPr lang="en-US" sz="2400" dirty="0" err="1">
                <a:latin typeface="+mj-lt"/>
              </a:rPr>
              <a:t>g</a:t>
            </a:r>
            <a:r>
              <a:rPr lang="en-US" sz="2400" baseline="-25000" dirty="0" err="1">
                <a:latin typeface="+mj-lt"/>
              </a:rPr>
              <a:t>hVV</a:t>
            </a:r>
            <a:r>
              <a:rPr lang="en-US" sz="2400" dirty="0">
                <a:latin typeface="+mj-lt"/>
              </a:rPr>
              <a:t>)</a:t>
            </a:r>
          </a:p>
          <a:p>
            <a:pPr lvl="1"/>
            <a:endParaRPr lang="en-US" sz="24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04621" y="692663"/>
            <a:ext cx="1693352" cy="1323439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&lt;H</a:t>
            </a:r>
            <a:r>
              <a:rPr lang="en-US" sz="2000" b="1" baseline="-25000" dirty="0">
                <a:solidFill>
                  <a:srgbClr val="0000FF"/>
                </a:solidFill>
                <a:latin typeface="+mj-lt"/>
              </a:rPr>
              <a:t>u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&gt; = v</a:t>
            </a:r>
            <a:r>
              <a:rPr lang="en-US" sz="2000" b="1" baseline="-25000" dirty="0">
                <a:solidFill>
                  <a:srgbClr val="0000FF"/>
                </a:solidFill>
                <a:latin typeface="+mj-lt"/>
              </a:rPr>
              <a:t>u</a:t>
            </a:r>
          </a:p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&lt;</a:t>
            </a:r>
            <a:r>
              <a:rPr lang="en-US" sz="2000" b="1" dirty="0" err="1">
                <a:solidFill>
                  <a:srgbClr val="0000FF"/>
                </a:solidFill>
                <a:latin typeface="+mj-lt"/>
              </a:rPr>
              <a:t>H</a:t>
            </a:r>
            <a:r>
              <a:rPr lang="en-US" sz="2000" b="1" baseline="-25000" dirty="0" err="1">
                <a:solidFill>
                  <a:srgbClr val="0000FF"/>
                </a:solidFill>
                <a:latin typeface="+mj-lt"/>
              </a:rPr>
              <a:t>d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&gt; = </a:t>
            </a:r>
            <a:r>
              <a:rPr lang="en-US" sz="2000" b="1" dirty="0" err="1">
                <a:solidFill>
                  <a:srgbClr val="0000FF"/>
                </a:solidFill>
                <a:latin typeface="+mj-lt"/>
              </a:rPr>
              <a:t>v</a:t>
            </a:r>
            <a:r>
              <a:rPr lang="en-US" sz="2000" b="1" baseline="-25000" dirty="0" err="1">
                <a:solidFill>
                  <a:srgbClr val="0000FF"/>
                </a:solidFill>
                <a:latin typeface="+mj-lt"/>
              </a:rPr>
              <a:t>d</a:t>
            </a:r>
            <a:endParaRPr lang="en-US" sz="2000" b="1" baseline="-25000" dirty="0">
              <a:solidFill>
                <a:srgbClr val="0000FF"/>
              </a:solidFill>
              <a:latin typeface="+mj-lt"/>
            </a:endParaRPr>
          </a:p>
          <a:p>
            <a:pPr algn="ctr"/>
            <a:r>
              <a:rPr lang="en-US" sz="2000" dirty="0">
                <a:solidFill>
                  <a:srgbClr val="0000FF"/>
                </a:solidFill>
                <a:latin typeface="+mj-lt"/>
              </a:rPr>
              <a:t>t</a:t>
            </a:r>
            <a:r>
              <a:rPr lang="el-GR" sz="2000" baseline="-25000" dirty="0">
                <a:solidFill>
                  <a:srgbClr val="0000FF"/>
                </a:solidFill>
                <a:latin typeface="+mj-lt"/>
              </a:rPr>
              <a:t>β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 = v</a:t>
            </a:r>
            <a:r>
              <a:rPr lang="en-US" sz="2000" b="1" baseline="-25000" dirty="0">
                <a:solidFill>
                  <a:srgbClr val="0000FF"/>
                </a:solidFill>
                <a:latin typeface="+mj-lt"/>
              </a:rPr>
              <a:t>u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/</a:t>
            </a:r>
            <a:r>
              <a:rPr lang="en-US" sz="2000" b="1" dirty="0" err="1">
                <a:solidFill>
                  <a:srgbClr val="0000FF"/>
                </a:solidFill>
                <a:latin typeface="+mj-lt"/>
              </a:rPr>
              <a:t>v</a:t>
            </a:r>
            <a:r>
              <a:rPr lang="en-US" sz="2000" b="1" baseline="-25000" dirty="0" err="1">
                <a:solidFill>
                  <a:srgbClr val="0000FF"/>
                </a:solidFill>
                <a:latin typeface="+mj-lt"/>
              </a:rPr>
              <a:t>d</a:t>
            </a:r>
            <a:endParaRPr lang="en-US" sz="2000" b="1" baseline="-25000" dirty="0">
              <a:solidFill>
                <a:srgbClr val="0000FF"/>
              </a:solidFill>
              <a:latin typeface="+mj-lt"/>
            </a:endParaRPr>
          </a:p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&lt;S&gt; =</a:t>
            </a:r>
            <a:r>
              <a:rPr lang="el-GR" sz="2000" b="1" dirty="0">
                <a:solidFill>
                  <a:srgbClr val="0000FF"/>
                </a:solidFill>
                <a:latin typeface="+mj-lt"/>
              </a:rPr>
              <a:t>μ/λ</a:t>
            </a:r>
            <a:endParaRPr lang="en-US" sz="20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60148" y="3153888"/>
            <a:ext cx="1545315" cy="830997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latin typeface="+mj-lt"/>
              </a:rPr>
              <a:t>&lt;H</a:t>
            </a:r>
            <a:r>
              <a:rPr lang="en-US" sz="2400" b="1" baseline="-25000" dirty="0">
                <a:solidFill>
                  <a:srgbClr val="0000FF"/>
                </a:solidFill>
                <a:latin typeface="+mj-lt"/>
              </a:rPr>
              <a:t>NSM</a:t>
            </a:r>
            <a:r>
              <a:rPr lang="en-US" sz="2400" b="1" dirty="0">
                <a:solidFill>
                  <a:srgbClr val="0000FF"/>
                </a:solidFill>
                <a:latin typeface="+mj-lt"/>
              </a:rPr>
              <a:t>&gt; = 0</a:t>
            </a:r>
          </a:p>
          <a:p>
            <a:r>
              <a:rPr lang="en-US" sz="2400" b="1" dirty="0">
                <a:solidFill>
                  <a:srgbClr val="0000FF"/>
                </a:solidFill>
                <a:latin typeface="+mj-lt"/>
              </a:rPr>
              <a:t>&lt;H</a:t>
            </a:r>
            <a:r>
              <a:rPr lang="en-US" sz="2400" b="1" baseline="-25000" dirty="0">
                <a:solidFill>
                  <a:srgbClr val="0000FF"/>
                </a:solidFill>
                <a:latin typeface="+mj-lt"/>
              </a:rPr>
              <a:t>SM</a:t>
            </a:r>
            <a:r>
              <a:rPr lang="en-US" sz="2400" b="1" dirty="0">
                <a:solidFill>
                  <a:srgbClr val="0000FF"/>
                </a:solidFill>
                <a:latin typeface="+mj-lt"/>
              </a:rPr>
              <a:t>&gt; = v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564" y="4608576"/>
            <a:ext cx="6781800" cy="1600200"/>
          </a:xfrm>
        </p:spPr>
        <p:txBody>
          <a:bodyPr>
            <a:normAutofit/>
          </a:bodyPr>
          <a:lstStyle/>
          <a:p>
            <a:r>
              <a:rPr lang="en-US" sz="4800" dirty="0">
                <a:latin typeface="+mj-lt"/>
              </a:rPr>
              <a:t>CP-Even Higgs Bases 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6946900" y="2184400"/>
            <a:ext cx="1879600" cy="850900"/>
          </a:xfrm>
          <a:prstGeom prst="wedgeRoundRectCallout">
            <a:avLst>
              <a:gd name="adj1" fmla="val -91914"/>
              <a:gd name="adj2" fmla="val 64150"/>
              <a:gd name="adj3" fmla="val 16667"/>
            </a:avLst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Only SM state couples to WW or ZZ!!</a:t>
            </a:r>
          </a:p>
        </p:txBody>
      </p:sp>
      <p:sp>
        <p:nvSpPr>
          <p:cNvPr id="10" name="Oval 9"/>
          <p:cNvSpPr/>
          <p:nvPr/>
        </p:nvSpPr>
        <p:spPr>
          <a:xfrm>
            <a:off x="5727700" y="3035300"/>
            <a:ext cx="381000" cy="54610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43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236389"/>
            <a:ext cx="7543800" cy="514611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+mj-lt"/>
              </a:rPr>
              <a:t>Interaction basis: (H</a:t>
            </a:r>
            <a:r>
              <a:rPr lang="en-US" sz="2800" baseline="-25000" dirty="0">
                <a:latin typeface="+mj-lt"/>
              </a:rPr>
              <a:t>u</a:t>
            </a:r>
            <a:r>
              <a:rPr lang="en-US" sz="2800" dirty="0">
                <a:latin typeface="+mj-lt"/>
              </a:rPr>
              <a:t>, </a:t>
            </a:r>
            <a:r>
              <a:rPr lang="en-US" sz="2800" dirty="0" err="1">
                <a:latin typeface="+mj-lt"/>
              </a:rPr>
              <a:t>H</a:t>
            </a:r>
            <a:r>
              <a:rPr lang="en-US" sz="2800" baseline="-25000" dirty="0" err="1">
                <a:latin typeface="+mj-lt"/>
              </a:rPr>
              <a:t>d</a:t>
            </a:r>
            <a:r>
              <a:rPr lang="en-US" sz="2800" dirty="0">
                <a:latin typeface="+mj-lt"/>
              </a:rPr>
              <a:t>, S)</a:t>
            </a:r>
          </a:p>
          <a:p>
            <a:pPr lvl="1"/>
            <a:r>
              <a:rPr lang="en-US" sz="2400" dirty="0">
                <a:latin typeface="+mj-lt"/>
              </a:rPr>
              <a:t>H</a:t>
            </a:r>
            <a:r>
              <a:rPr lang="en-US" sz="2400" baseline="-25000" dirty="0">
                <a:latin typeface="+mj-lt"/>
              </a:rPr>
              <a:t>u</a:t>
            </a:r>
            <a:r>
              <a:rPr lang="en-US" sz="2400" dirty="0">
                <a:latin typeface="+mj-lt"/>
              </a:rPr>
              <a:t>: Couples only to up-type fermions</a:t>
            </a:r>
          </a:p>
          <a:p>
            <a:pPr lvl="1"/>
            <a:r>
              <a:rPr lang="en-US" sz="2400" dirty="0" err="1">
                <a:latin typeface="+mj-lt"/>
              </a:rPr>
              <a:t>H</a:t>
            </a:r>
            <a:r>
              <a:rPr lang="en-US" sz="2400" baseline="-25000" dirty="0" err="1">
                <a:latin typeface="+mj-lt"/>
              </a:rPr>
              <a:t>d</a:t>
            </a:r>
            <a:r>
              <a:rPr lang="en-US" sz="2400" dirty="0">
                <a:latin typeface="+mj-lt"/>
              </a:rPr>
              <a:t>: Couples only to down-type fermions</a:t>
            </a:r>
          </a:p>
          <a:p>
            <a:pPr lvl="1"/>
            <a:r>
              <a:rPr lang="en-US" sz="2400" dirty="0">
                <a:latin typeface="+mj-lt"/>
              </a:rPr>
              <a:t>S: Only couples to Higgs</a:t>
            </a:r>
          </a:p>
          <a:p>
            <a:pPr lvl="1"/>
            <a:endParaRPr lang="en-US" sz="2400" dirty="0">
              <a:latin typeface="+mj-lt"/>
            </a:endParaRPr>
          </a:p>
          <a:p>
            <a:r>
              <a:rPr lang="en-US" sz="2800" dirty="0">
                <a:latin typeface="+mj-lt"/>
              </a:rPr>
              <a:t>“Extended” Higgs basis: (H</a:t>
            </a:r>
            <a:r>
              <a:rPr lang="en-US" sz="2800" baseline="-25000" dirty="0">
                <a:latin typeface="+mj-lt"/>
              </a:rPr>
              <a:t>NSM</a:t>
            </a:r>
            <a:r>
              <a:rPr lang="en-US" sz="2800" dirty="0">
                <a:latin typeface="+mj-lt"/>
              </a:rPr>
              <a:t>, H</a:t>
            </a:r>
            <a:r>
              <a:rPr lang="en-US" sz="2800" baseline="-25000" dirty="0">
                <a:latin typeface="+mj-lt"/>
              </a:rPr>
              <a:t>SM</a:t>
            </a:r>
            <a:r>
              <a:rPr lang="en-US" sz="2800" dirty="0">
                <a:latin typeface="+mj-lt"/>
              </a:rPr>
              <a:t>, S) </a:t>
            </a:r>
          </a:p>
          <a:p>
            <a:pPr lvl="1"/>
            <a:r>
              <a:rPr lang="en-US" sz="2400" dirty="0">
                <a:latin typeface="+mj-lt"/>
              </a:rPr>
              <a:t>H</a:t>
            </a:r>
            <a:r>
              <a:rPr lang="en-US" sz="2400" baseline="-25000" dirty="0">
                <a:latin typeface="+mj-lt"/>
              </a:rPr>
              <a:t>NSM</a:t>
            </a:r>
            <a:r>
              <a:rPr lang="en-US" sz="2400" dirty="0">
                <a:latin typeface="+mj-lt"/>
              </a:rPr>
              <a:t>: (down, up, V) = (</a:t>
            </a:r>
            <a:r>
              <a:rPr lang="en-US" sz="2400" dirty="0" err="1">
                <a:latin typeface="+mj-lt"/>
              </a:rPr>
              <a:t>y</a:t>
            </a:r>
            <a:r>
              <a:rPr lang="en-US" sz="2400" baseline="-25000" dirty="0" err="1">
                <a:latin typeface="+mj-lt"/>
              </a:rPr>
              <a:t>d</a:t>
            </a:r>
            <a:r>
              <a:rPr lang="en-US" sz="2400" dirty="0">
                <a:latin typeface="+mj-lt"/>
              </a:rPr>
              <a:t> t</a:t>
            </a:r>
            <a:r>
              <a:rPr lang="el-GR" sz="2400" baseline="-25000" dirty="0">
                <a:latin typeface="+mj-lt"/>
              </a:rPr>
              <a:t>β</a:t>
            </a:r>
            <a:r>
              <a:rPr lang="en-US" sz="2400" dirty="0">
                <a:latin typeface="+mj-lt"/>
              </a:rPr>
              <a:t>, </a:t>
            </a:r>
            <a:r>
              <a:rPr lang="en-US" sz="2400" dirty="0" err="1">
                <a:latin typeface="+mj-lt"/>
              </a:rPr>
              <a:t>y</a:t>
            </a:r>
            <a:r>
              <a:rPr lang="en-US" sz="2400" baseline="-25000" dirty="0" err="1">
                <a:latin typeface="+mj-lt"/>
              </a:rPr>
              <a:t>u</a:t>
            </a:r>
            <a:r>
              <a:rPr lang="en-US" sz="2400" dirty="0">
                <a:latin typeface="+mj-lt"/>
              </a:rPr>
              <a:t>/ t</a:t>
            </a:r>
            <a:r>
              <a:rPr lang="el-GR" sz="2400" baseline="-25000" dirty="0">
                <a:latin typeface="+mj-lt"/>
              </a:rPr>
              <a:t>β</a:t>
            </a:r>
            <a:r>
              <a:rPr lang="en-US" sz="2400" dirty="0">
                <a:latin typeface="+mj-lt"/>
              </a:rPr>
              <a:t>, 0)</a:t>
            </a:r>
          </a:p>
          <a:p>
            <a:pPr lvl="1"/>
            <a:r>
              <a:rPr lang="en-US" sz="2400" dirty="0">
                <a:latin typeface="+mj-lt"/>
              </a:rPr>
              <a:t>H</a:t>
            </a:r>
            <a:r>
              <a:rPr lang="en-US" sz="2400" baseline="-25000" dirty="0">
                <a:latin typeface="+mj-lt"/>
              </a:rPr>
              <a:t>SM</a:t>
            </a:r>
            <a:r>
              <a:rPr lang="en-US" sz="2400" dirty="0">
                <a:latin typeface="+mj-lt"/>
              </a:rPr>
              <a:t>: (down, up, V) = (</a:t>
            </a:r>
            <a:r>
              <a:rPr lang="en-US" sz="2400" dirty="0" err="1">
                <a:latin typeface="+mj-lt"/>
              </a:rPr>
              <a:t>y</a:t>
            </a:r>
            <a:r>
              <a:rPr lang="en-US" sz="2400" baseline="-25000" dirty="0" err="1">
                <a:latin typeface="+mj-lt"/>
              </a:rPr>
              <a:t>d</a:t>
            </a:r>
            <a:r>
              <a:rPr lang="en-US" sz="2400" dirty="0">
                <a:latin typeface="+mj-lt"/>
              </a:rPr>
              <a:t>, </a:t>
            </a:r>
            <a:r>
              <a:rPr lang="en-US" sz="2400" dirty="0" err="1">
                <a:latin typeface="+mj-lt"/>
              </a:rPr>
              <a:t>y</a:t>
            </a:r>
            <a:r>
              <a:rPr lang="en-US" sz="2400" baseline="-25000" dirty="0" err="1">
                <a:latin typeface="+mj-lt"/>
              </a:rPr>
              <a:t>u</a:t>
            </a:r>
            <a:r>
              <a:rPr lang="en-US" sz="2400" dirty="0">
                <a:latin typeface="+mj-lt"/>
              </a:rPr>
              <a:t>, </a:t>
            </a:r>
            <a:r>
              <a:rPr lang="en-US" sz="2400" dirty="0" err="1">
                <a:latin typeface="+mj-lt"/>
              </a:rPr>
              <a:t>g</a:t>
            </a:r>
            <a:r>
              <a:rPr lang="en-US" sz="2400" baseline="-25000" dirty="0" err="1">
                <a:latin typeface="+mj-lt"/>
              </a:rPr>
              <a:t>hVV</a:t>
            </a:r>
            <a:r>
              <a:rPr lang="en-US" sz="2400" dirty="0">
                <a:latin typeface="+mj-lt"/>
              </a:rPr>
              <a:t>)</a:t>
            </a:r>
          </a:p>
          <a:p>
            <a:pPr lvl="1"/>
            <a:endParaRPr lang="en-US" sz="2400" dirty="0">
              <a:latin typeface="+mj-lt"/>
            </a:endParaRPr>
          </a:p>
          <a:p>
            <a:r>
              <a:rPr lang="en-US" sz="2800" dirty="0">
                <a:latin typeface="+mj-lt"/>
              </a:rPr>
              <a:t>Mass basis:  (H</a:t>
            </a:r>
            <a:r>
              <a:rPr lang="en-US" sz="2800" baseline="30000" dirty="0">
                <a:latin typeface="+mj-lt"/>
              </a:rPr>
              <a:t>3</a:t>
            </a:r>
            <a:r>
              <a:rPr lang="en-US" sz="2800" dirty="0">
                <a:latin typeface="+mj-lt"/>
              </a:rPr>
              <a:t>, H</a:t>
            </a:r>
            <a:r>
              <a:rPr lang="en-US" sz="2800" baseline="30000" dirty="0">
                <a:latin typeface="+mj-lt"/>
              </a:rPr>
              <a:t>2</a:t>
            </a:r>
            <a:r>
              <a:rPr lang="en-US" sz="2800" dirty="0">
                <a:latin typeface="+mj-lt"/>
              </a:rPr>
              <a:t>, H</a:t>
            </a:r>
            <a:r>
              <a:rPr lang="en-US" sz="2800" baseline="30000" dirty="0">
                <a:latin typeface="+mj-lt"/>
              </a:rPr>
              <a:t>1</a:t>
            </a:r>
            <a:r>
              <a:rPr lang="en-US" sz="2800" dirty="0">
                <a:latin typeface="+mj-lt"/>
              </a:rPr>
              <a:t>)</a:t>
            </a:r>
          </a:p>
          <a:p>
            <a:pPr marL="1371600" lvl="3" indent="0">
              <a:buNone/>
            </a:pPr>
            <a:r>
              <a:rPr lang="en-US" sz="2800" b="1" dirty="0">
                <a:solidFill>
                  <a:schemeClr val="tx1"/>
                </a:solidFill>
                <a:latin typeface="+mj-lt"/>
              </a:rPr>
              <a:t>H</a:t>
            </a:r>
            <a:r>
              <a:rPr lang="en-US" sz="2800" b="1" baseline="30000" dirty="0">
                <a:solidFill>
                  <a:schemeClr val="tx1"/>
                </a:solidFill>
                <a:latin typeface="+mj-lt"/>
              </a:rPr>
              <a:t>i</a:t>
            </a:r>
            <a:r>
              <a:rPr lang="en-US" sz="2800" b="1" dirty="0">
                <a:solidFill>
                  <a:schemeClr val="tx1"/>
                </a:solidFill>
                <a:latin typeface="+mj-lt"/>
              </a:rPr>
              <a:t> = </a:t>
            </a:r>
            <a:r>
              <a:rPr lang="en-US" sz="2800" b="1" dirty="0" err="1">
                <a:solidFill>
                  <a:schemeClr val="tx1"/>
                </a:solidFill>
                <a:latin typeface="+mj-lt"/>
              </a:rPr>
              <a:t>S</a:t>
            </a:r>
            <a:r>
              <a:rPr lang="en-US" sz="2800" b="1" baseline="30000" dirty="0" err="1">
                <a:solidFill>
                  <a:schemeClr val="tx1"/>
                </a:solidFill>
                <a:latin typeface="+mj-lt"/>
              </a:rPr>
              <a:t>i</a:t>
            </a:r>
            <a:r>
              <a:rPr lang="en-US" sz="2800" b="1" baseline="-25000" dirty="0" err="1">
                <a:solidFill>
                  <a:schemeClr val="tx1"/>
                </a:solidFill>
                <a:latin typeface="+mj-lt"/>
              </a:rPr>
              <a:t>NSM</a:t>
            </a:r>
            <a:r>
              <a:rPr lang="en-US" sz="2800" b="1" dirty="0">
                <a:solidFill>
                  <a:schemeClr val="tx1"/>
                </a:solidFill>
                <a:latin typeface="+mj-lt"/>
              </a:rPr>
              <a:t> H</a:t>
            </a:r>
            <a:r>
              <a:rPr lang="en-US" sz="2800" b="1" baseline="-25000" dirty="0">
                <a:solidFill>
                  <a:schemeClr val="tx1"/>
                </a:solidFill>
                <a:latin typeface="+mj-lt"/>
              </a:rPr>
              <a:t>NSM</a:t>
            </a:r>
            <a:r>
              <a:rPr lang="en-US" sz="2800" b="1" dirty="0">
                <a:solidFill>
                  <a:schemeClr val="tx1"/>
                </a:solidFill>
                <a:latin typeface="+mj-lt"/>
              </a:rPr>
              <a:t> + </a:t>
            </a:r>
            <a:r>
              <a:rPr lang="el-GR" sz="2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+mj-lt"/>
              </a:rPr>
              <a:t>S</a:t>
            </a:r>
            <a:r>
              <a:rPr lang="en-US" sz="2800" b="1" baseline="30000" dirty="0" err="1">
                <a:solidFill>
                  <a:schemeClr val="tx1"/>
                </a:solidFill>
                <a:latin typeface="+mj-lt"/>
              </a:rPr>
              <a:t>i</a:t>
            </a:r>
            <a:r>
              <a:rPr lang="en-US" sz="2800" b="1" baseline="-25000" dirty="0" err="1">
                <a:solidFill>
                  <a:schemeClr val="tx1"/>
                </a:solidFill>
                <a:latin typeface="+mj-lt"/>
              </a:rPr>
              <a:t>SM</a:t>
            </a:r>
            <a:r>
              <a:rPr lang="en-US" sz="2800" b="1" dirty="0">
                <a:solidFill>
                  <a:schemeClr val="tx1"/>
                </a:solidFill>
                <a:latin typeface="+mj-lt"/>
              </a:rPr>
              <a:t> H</a:t>
            </a:r>
            <a:r>
              <a:rPr lang="en-US" sz="2800" b="1" baseline="-25000" dirty="0">
                <a:solidFill>
                  <a:schemeClr val="tx1"/>
                </a:solidFill>
                <a:latin typeface="+mj-lt"/>
              </a:rPr>
              <a:t>SM</a:t>
            </a:r>
            <a:r>
              <a:rPr lang="en-US" sz="2800" b="1" dirty="0">
                <a:solidFill>
                  <a:schemeClr val="tx1"/>
                </a:solidFill>
                <a:latin typeface="+mj-lt"/>
              </a:rPr>
              <a:t> +</a:t>
            </a:r>
            <a:r>
              <a:rPr lang="el-GR" sz="2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+mj-lt"/>
              </a:rPr>
              <a:t>S</a:t>
            </a:r>
            <a:r>
              <a:rPr lang="en-US" sz="2800" b="1" baseline="30000" dirty="0" err="1">
                <a:solidFill>
                  <a:schemeClr val="tx1"/>
                </a:solidFill>
                <a:latin typeface="+mj-lt"/>
              </a:rPr>
              <a:t>i</a:t>
            </a:r>
            <a:r>
              <a:rPr lang="en-US" sz="2800" b="1" baseline="-25000" dirty="0" err="1">
                <a:solidFill>
                  <a:schemeClr val="tx1"/>
                </a:solidFill>
                <a:latin typeface="+mj-lt"/>
              </a:rPr>
              <a:t>S</a:t>
            </a:r>
            <a:r>
              <a:rPr lang="en-US" sz="2800" b="1" dirty="0">
                <a:solidFill>
                  <a:schemeClr val="tx1"/>
                </a:solidFill>
                <a:latin typeface="+mj-lt"/>
              </a:rPr>
              <a:t> H</a:t>
            </a:r>
            <a:r>
              <a:rPr lang="en-US" sz="2800" b="1" baseline="-25000" dirty="0">
                <a:solidFill>
                  <a:schemeClr val="tx1"/>
                </a:solidFill>
                <a:latin typeface="+mj-lt"/>
              </a:rPr>
              <a:t>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04621" y="692663"/>
            <a:ext cx="1693352" cy="1323439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&lt;H</a:t>
            </a:r>
            <a:r>
              <a:rPr lang="en-US" sz="2000" b="1" baseline="-25000" dirty="0">
                <a:solidFill>
                  <a:srgbClr val="0000FF"/>
                </a:solidFill>
                <a:latin typeface="+mj-lt"/>
              </a:rPr>
              <a:t>u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&gt; = v</a:t>
            </a:r>
            <a:r>
              <a:rPr lang="en-US" sz="2000" b="1" baseline="-25000" dirty="0">
                <a:solidFill>
                  <a:srgbClr val="0000FF"/>
                </a:solidFill>
                <a:latin typeface="+mj-lt"/>
              </a:rPr>
              <a:t>u</a:t>
            </a:r>
          </a:p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&lt;</a:t>
            </a:r>
            <a:r>
              <a:rPr lang="en-US" sz="2000" b="1" dirty="0" err="1">
                <a:solidFill>
                  <a:srgbClr val="0000FF"/>
                </a:solidFill>
                <a:latin typeface="+mj-lt"/>
              </a:rPr>
              <a:t>H</a:t>
            </a:r>
            <a:r>
              <a:rPr lang="en-US" sz="2000" b="1" baseline="-25000" dirty="0" err="1">
                <a:solidFill>
                  <a:srgbClr val="0000FF"/>
                </a:solidFill>
                <a:latin typeface="+mj-lt"/>
              </a:rPr>
              <a:t>d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&gt; = </a:t>
            </a:r>
            <a:r>
              <a:rPr lang="en-US" sz="2000" b="1" dirty="0" err="1">
                <a:solidFill>
                  <a:srgbClr val="0000FF"/>
                </a:solidFill>
                <a:latin typeface="+mj-lt"/>
              </a:rPr>
              <a:t>v</a:t>
            </a:r>
            <a:r>
              <a:rPr lang="en-US" sz="2000" b="1" baseline="-25000" dirty="0" err="1">
                <a:solidFill>
                  <a:srgbClr val="0000FF"/>
                </a:solidFill>
                <a:latin typeface="+mj-lt"/>
              </a:rPr>
              <a:t>d</a:t>
            </a:r>
            <a:endParaRPr lang="en-US" sz="2000" b="1" baseline="-25000" dirty="0">
              <a:solidFill>
                <a:srgbClr val="0000FF"/>
              </a:solidFill>
              <a:latin typeface="+mj-lt"/>
            </a:endParaRPr>
          </a:p>
          <a:p>
            <a:pPr algn="ctr"/>
            <a:r>
              <a:rPr lang="en-US" sz="2000" dirty="0">
                <a:solidFill>
                  <a:srgbClr val="0000FF"/>
                </a:solidFill>
                <a:latin typeface="+mj-lt"/>
              </a:rPr>
              <a:t>t</a:t>
            </a:r>
            <a:r>
              <a:rPr lang="el-GR" sz="2000" baseline="-25000" dirty="0">
                <a:solidFill>
                  <a:srgbClr val="0000FF"/>
                </a:solidFill>
                <a:latin typeface="+mj-lt"/>
              </a:rPr>
              <a:t>β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 = v</a:t>
            </a:r>
            <a:r>
              <a:rPr lang="en-US" sz="2000" b="1" baseline="-25000" dirty="0">
                <a:solidFill>
                  <a:srgbClr val="0000FF"/>
                </a:solidFill>
                <a:latin typeface="+mj-lt"/>
              </a:rPr>
              <a:t>u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/</a:t>
            </a:r>
            <a:r>
              <a:rPr lang="en-US" sz="2000" b="1" dirty="0" err="1">
                <a:solidFill>
                  <a:srgbClr val="0000FF"/>
                </a:solidFill>
                <a:latin typeface="+mj-lt"/>
              </a:rPr>
              <a:t>v</a:t>
            </a:r>
            <a:r>
              <a:rPr lang="en-US" sz="2000" b="1" baseline="-25000" dirty="0" err="1">
                <a:solidFill>
                  <a:srgbClr val="0000FF"/>
                </a:solidFill>
                <a:latin typeface="+mj-lt"/>
              </a:rPr>
              <a:t>d</a:t>
            </a:r>
            <a:endParaRPr lang="en-US" sz="2000" b="1" baseline="-25000" dirty="0">
              <a:solidFill>
                <a:srgbClr val="0000FF"/>
              </a:solidFill>
              <a:latin typeface="+mj-lt"/>
            </a:endParaRPr>
          </a:p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&lt;S&gt; =</a:t>
            </a:r>
            <a:r>
              <a:rPr lang="el-GR" sz="2000" b="1" dirty="0">
                <a:solidFill>
                  <a:srgbClr val="0000FF"/>
                </a:solidFill>
                <a:latin typeface="+mj-lt"/>
              </a:rPr>
              <a:t>μ/λ</a:t>
            </a:r>
            <a:endParaRPr lang="en-US" sz="20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60148" y="3153888"/>
            <a:ext cx="1545315" cy="830997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latin typeface="+mj-lt"/>
              </a:rPr>
              <a:t>&lt;H</a:t>
            </a:r>
            <a:r>
              <a:rPr lang="en-US" sz="2400" b="1" baseline="-25000" dirty="0">
                <a:solidFill>
                  <a:srgbClr val="0000FF"/>
                </a:solidFill>
                <a:latin typeface="+mj-lt"/>
              </a:rPr>
              <a:t>NSM</a:t>
            </a:r>
            <a:r>
              <a:rPr lang="en-US" sz="2400" b="1" dirty="0">
                <a:solidFill>
                  <a:srgbClr val="0000FF"/>
                </a:solidFill>
                <a:latin typeface="+mj-lt"/>
              </a:rPr>
              <a:t>&gt; = 0</a:t>
            </a:r>
          </a:p>
          <a:p>
            <a:r>
              <a:rPr lang="en-US" sz="2400" b="1" dirty="0">
                <a:solidFill>
                  <a:srgbClr val="0000FF"/>
                </a:solidFill>
                <a:latin typeface="+mj-lt"/>
              </a:rPr>
              <a:t>&lt;H</a:t>
            </a:r>
            <a:r>
              <a:rPr lang="en-US" sz="2400" b="1" baseline="-25000" dirty="0">
                <a:solidFill>
                  <a:srgbClr val="0000FF"/>
                </a:solidFill>
                <a:latin typeface="+mj-lt"/>
              </a:rPr>
              <a:t>SM</a:t>
            </a:r>
            <a:r>
              <a:rPr lang="en-US" sz="2400" b="1" dirty="0">
                <a:solidFill>
                  <a:srgbClr val="0000FF"/>
                </a:solidFill>
                <a:latin typeface="+mj-lt"/>
              </a:rPr>
              <a:t>&gt; = v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564" y="5382498"/>
            <a:ext cx="6781800" cy="826277"/>
          </a:xfrm>
        </p:spPr>
        <p:txBody>
          <a:bodyPr>
            <a:normAutofit/>
          </a:bodyPr>
          <a:lstStyle/>
          <a:p>
            <a:r>
              <a:rPr lang="en-US" sz="4800" dirty="0">
                <a:latin typeface="+mj-lt"/>
              </a:rPr>
              <a:t>CP-Even Higgs Bases </a:t>
            </a:r>
          </a:p>
        </p:txBody>
      </p:sp>
    </p:spTree>
    <p:extLst>
      <p:ext uri="{BB962C8B-B14F-4D97-AF65-F5344CB8AC3E}">
        <p14:creationId xmlns:p14="http://schemas.microsoft.com/office/powerpoint/2010/main" val="256093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236389"/>
            <a:ext cx="7543800" cy="514611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+mj-lt"/>
              </a:rPr>
              <a:t>Interaction basis: (H</a:t>
            </a:r>
            <a:r>
              <a:rPr lang="en-US" sz="2800" baseline="-25000" dirty="0">
                <a:latin typeface="+mj-lt"/>
              </a:rPr>
              <a:t>u</a:t>
            </a:r>
            <a:r>
              <a:rPr lang="en-US" sz="2800" dirty="0">
                <a:latin typeface="+mj-lt"/>
              </a:rPr>
              <a:t>, </a:t>
            </a:r>
            <a:r>
              <a:rPr lang="en-US" sz="2800" dirty="0" err="1">
                <a:latin typeface="+mj-lt"/>
              </a:rPr>
              <a:t>H</a:t>
            </a:r>
            <a:r>
              <a:rPr lang="en-US" sz="2800" baseline="-25000" dirty="0" err="1">
                <a:latin typeface="+mj-lt"/>
              </a:rPr>
              <a:t>d</a:t>
            </a:r>
            <a:r>
              <a:rPr lang="en-US" sz="2800" dirty="0">
                <a:latin typeface="+mj-lt"/>
              </a:rPr>
              <a:t>, S)</a:t>
            </a:r>
          </a:p>
          <a:p>
            <a:pPr lvl="1"/>
            <a:r>
              <a:rPr lang="en-US" sz="2400" dirty="0">
                <a:latin typeface="+mj-lt"/>
              </a:rPr>
              <a:t>H</a:t>
            </a:r>
            <a:r>
              <a:rPr lang="en-US" sz="2400" baseline="-25000" dirty="0">
                <a:latin typeface="+mj-lt"/>
              </a:rPr>
              <a:t>u</a:t>
            </a:r>
            <a:r>
              <a:rPr lang="en-US" sz="2400" dirty="0">
                <a:latin typeface="+mj-lt"/>
              </a:rPr>
              <a:t>: Couples only to up-type fermions</a:t>
            </a:r>
          </a:p>
          <a:p>
            <a:pPr lvl="1"/>
            <a:r>
              <a:rPr lang="en-US" sz="2400" dirty="0" err="1">
                <a:latin typeface="+mj-lt"/>
              </a:rPr>
              <a:t>H</a:t>
            </a:r>
            <a:r>
              <a:rPr lang="en-US" sz="2400" baseline="-25000" dirty="0" err="1">
                <a:latin typeface="+mj-lt"/>
              </a:rPr>
              <a:t>d</a:t>
            </a:r>
            <a:r>
              <a:rPr lang="en-US" sz="2400" dirty="0">
                <a:latin typeface="+mj-lt"/>
              </a:rPr>
              <a:t>: Couples only to down-type fermions</a:t>
            </a:r>
          </a:p>
          <a:p>
            <a:pPr lvl="1"/>
            <a:r>
              <a:rPr lang="en-US" sz="2400" dirty="0">
                <a:latin typeface="+mj-lt"/>
              </a:rPr>
              <a:t>S: Only couples to Higgs</a:t>
            </a:r>
          </a:p>
          <a:p>
            <a:pPr lvl="1"/>
            <a:endParaRPr lang="en-US" sz="2400" dirty="0">
              <a:latin typeface="+mj-lt"/>
            </a:endParaRPr>
          </a:p>
          <a:p>
            <a:r>
              <a:rPr lang="en-US" sz="2800" dirty="0">
                <a:latin typeface="+mj-lt"/>
              </a:rPr>
              <a:t>“Extended” Higgs basis: (H</a:t>
            </a:r>
            <a:r>
              <a:rPr lang="en-US" sz="2800" baseline="-25000" dirty="0">
                <a:latin typeface="+mj-lt"/>
              </a:rPr>
              <a:t>NSM</a:t>
            </a:r>
            <a:r>
              <a:rPr lang="en-US" sz="2800" dirty="0">
                <a:latin typeface="+mj-lt"/>
              </a:rPr>
              <a:t>, H</a:t>
            </a:r>
            <a:r>
              <a:rPr lang="en-US" sz="2800" baseline="-25000" dirty="0">
                <a:latin typeface="+mj-lt"/>
              </a:rPr>
              <a:t>SM</a:t>
            </a:r>
            <a:r>
              <a:rPr lang="en-US" sz="2800" dirty="0">
                <a:latin typeface="+mj-lt"/>
              </a:rPr>
              <a:t>, S) </a:t>
            </a:r>
          </a:p>
          <a:p>
            <a:pPr lvl="1"/>
            <a:r>
              <a:rPr lang="en-US" sz="2400" dirty="0">
                <a:latin typeface="+mj-lt"/>
              </a:rPr>
              <a:t>H</a:t>
            </a:r>
            <a:r>
              <a:rPr lang="en-US" sz="2400" baseline="-25000" dirty="0">
                <a:latin typeface="+mj-lt"/>
              </a:rPr>
              <a:t>NSM</a:t>
            </a:r>
            <a:r>
              <a:rPr lang="en-US" sz="2400" dirty="0">
                <a:latin typeface="+mj-lt"/>
              </a:rPr>
              <a:t>: (down, up, V) = (</a:t>
            </a:r>
            <a:r>
              <a:rPr lang="en-US" sz="2400" dirty="0" err="1">
                <a:latin typeface="+mj-lt"/>
              </a:rPr>
              <a:t>y</a:t>
            </a:r>
            <a:r>
              <a:rPr lang="en-US" sz="2400" baseline="-25000" dirty="0" err="1">
                <a:latin typeface="+mj-lt"/>
              </a:rPr>
              <a:t>d</a:t>
            </a:r>
            <a:r>
              <a:rPr lang="en-US" sz="2400" dirty="0">
                <a:latin typeface="+mj-lt"/>
              </a:rPr>
              <a:t> t</a:t>
            </a:r>
            <a:r>
              <a:rPr lang="el-GR" sz="2400" baseline="-25000" dirty="0">
                <a:latin typeface="+mj-lt"/>
              </a:rPr>
              <a:t>β</a:t>
            </a:r>
            <a:r>
              <a:rPr lang="en-US" sz="2400" dirty="0">
                <a:latin typeface="+mj-lt"/>
              </a:rPr>
              <a:t>, </a:t>
            </a:r>
            <a:r>
              <a:rPr lang="en-US" sz="2400" dirty="0" err="1">
                <a:latin typeface="+mj-lt"/>
              </a:rPr>
              <a:t>y</a:t>
            </a:r>
            <a:r>
              <a:rPr lang="en-US" sz="2400" baseline="-25000" dirty="0" err="1">
                <a:latin typeface="+mj-lt"/>
              </a:rPr>
              <a:t>u</a:t>
            </a:r>
            <a:r>
              <a:rPr lang="en-US" sz="2400" dirty="0">
                <a:latin typeface="+mj-lt"/>
              </a:rPr>
              <a:t>/ t</a:t>
            </a:r>
            <a:r>
              <a:rPr lang="el-GR" sz="2400" baseline="-25000" dirty="0">
                <a:latin typeface="+mj-lt"/>
              </a:rPr>
              <a:t>β</a:t>
            </a:r>
            <a:r>
              <a:rPr lang="en-US" sz="2400" dirty="0">
                <a:latin typeface="+mj-lt"/>
              </a:rPr>
              <a:t>, 0)</a:t>
            </a:r>
          </a:p>
          <a:p>
            <a:pPr lvl="1"/>
            <a:r>
              <a:rPr lang="en-US" sz="2400" dirty="0">
                <a:latin typeface="+mj-lt"/>
              </a:rPr>
              <a:t>H</a:t>
            </a:r>
            <a:r>
              <a:rPr lang="en-US" sz="2400" baseline="-25000" dirty="0">
                <a:latin typeface="+mj-lt"/>
              </a:rPr>
              <a:t>SM</a:t>
            </a:r>
            <a:r>
              <a:rPr lang="en-US" sz="2400" dirty="0">
                <a:latin typeface="+mj-lt"/>
              </a:rPr>
              <a:t>: (down, up, V) = (</a:t>
            </a:r>
            <a:r>
              <a:rPr lang="en-US" sz="2400" dirty="0" err="1">
                <a:latin typeface="+mj-lt"/>
              </a:rPr>
              <a:t>y</a:t>
            </a:r>
            <a:r>
              <a:rPr lang="en-US" sz="2400" baseline="-25000" dirty="0" err="1">
                <a:latin typeface="+mj-lt"/>
              </a:rPr>
              <a:t>d</a:t>
            </a:r>
            <a:r>
              <a:rPr lang="en-US" sz="2400" dirty="0">
                <a:latin typeface="+mj-lt"/>
              </a:rPr>
              <a:t>, </a:t>
            </a:r>
            <a:r>
              <a:rPr lang="en-US" sz="2400" dirty="0" err="1">
                <a:latin typeface="+mj-lt"/>
              </a:rPr>
              <a:t>y</a:t>
            </a:r>
            <a:r>
              <a:rPr lang="en-US" sz="2400" baseline="-25000" dirty="0" err="1">
                <a:latin typeface="+mj-lt"/>
              </a:rPr>
              <a:t>u</a:t>
            </a:r>
            <a:r>
              <a:rPr lang="en-US" sz="2400" dirty="0">
                <a:latin typeface="+mj-lt"/>
              </a:rPr>
              <a:t>, </a:t>
            </a:r>
            <a:r>
              <a:rPr lang="en-US" sz="2400" dirty="0" err="1">
                <a:latin typeface="+mj-lt"/>
              </a:rPr>
              <a:t>g</a:t>
            </a:r>
            <a:r>
              <a:rPr lang="en-US" sz="2400" baseline="-25000" dirty="0" err="1">
                <a:latin typeface="+mj-lt"/>
              </a:rPr>
              <a:t>hVV</a:t>
            </a:r>
            <a:r>
              <a:rPr lang="en-US" sz="2400" dirty="0">
                <a:latin typeface="+mj-lt"/>
              </a:rPr>
              <a:t>)</a:t>
            </a:r>
          </a:p>
          <a:p>
            <a:pPr lvl="1"/>
            <a:endParaRPr lang="en-US" sz="2400" dirty="0">
              <a:latin typeface="+mj-lt"/>
            </a:endParaRPr>
          </a:p>
          <a:p>
            <a:r>
              <a:rPr lang="en-US" sz="2800" dirty="0">
                <a:latin typeface="+mj-lt"/>
              </a:rPr>
              <a:t>Mass basis:  (H</a:t>
            </a:r>
            <a:r>
              <a:rPr lang="en-US" sz="2800" baseline="-25000" dirty="0">
                <a:latin typeface="+mj-lt"/>
              </a:rPr>
              <a:t>3</a:t>
            </a:r>
            <a:r>
              <a:rPr lang="en-US" sz="2800" dirty="0">
                <a:latin typeface="+mj-lt"/>
              </a:rPr>
              <a:t>, H</a:t>
            </a:r>
            <a:r>
              <a:rPr lang="en-US" sz="2800" baseline="-25000" dirty="0">
                <a:latin typeface="+mj-lt"/>
              </a:rPr>
              <a:t>2</a:t>
            </a:r>
            <a:r>
              <a:rPr lang="en-US" sz="2800" dirty="0">
                <a:latin typeface="+mj-lt"/>
              </a:rPr>
              <a:t>, H</a:t>
            </a:r>
            <a:r>
              <a:rPr lang="en-US" sz="2800" baseline="-25000" dirty="0">
                <a:latin typeface="+mj-lt"/>
              </a:rPr>
              <a:t>1</a:t>
            </a:r>
            <a:r>
              <a:rPr lang="en-US" sz="2800" dirty="0">
                <a:latin typeface="+mj-lt"/>
              </a:rPr>
              <a:t>)          (</a:t>
            </a:r>
            <a:r>
              <a:rPr lang="en-US" sz="2800" dirty="0">
                <a:solidFill>
                  <a:srgbClr val="0000FF"/>
                </a:solidFill>
                <a:latin typeface="+mj-lt"/>
              </a:rPr>
              <a:t>H</a:t>
            </a:r>
            <a:r>
              <a:rPr lang="en-US" sz="2800" dirty="0">
                <a:latin typeface="+mj-lt"/>
              </a:rPr>
              <a:t>, </a:t>
            </a:r>
            <a:r>
              <a:rPr lang="en-US" sz="2800" dirty="0">
                <a:solidFill>
                  <a:srgbClr val="008000"/>
                </a:solidFill>
                <a:latin typeface="+mj-lt"/>
              </a:rPr>
              <a:t>h125</a:t>
            </a:r>
            <a:r>
              <a:rPr lang="en-US" sz="2800" dirty="0">
                <a:latin typeface="+mj-lt"/>
              </a:rPr>
              <a:t>, </a:t>
            </a:r>
            <a:r>
              <a:rPr lang="en-US" sz="2800" dirty="0">
                <a:solidFill>
                  <a:schemeClr val="accent2"/>
                </a:solidFill>
                <a:latin typeface="+mj-lt"/>
              </a:rPr>
              <a:t>h</a:t>
            </a:r>
            <a:r>
              <a:rPr lang="en-US" sz="2800" dirty="0">
                <a:latin typeface="+mj-lt"/>
              </a:rPr>
              <a:t>)</a:t>
            </a:r>
          </a:p>
          <a:p>
            <a:pPr marL="1371600" lvl="3" indent="0">
              <a:buNone/>
            </a:pPr>
            <a:r>
              <a:rPr lang="en-US" sz="2800" b="1" dirty="0">
                <a:solidFill>
                  <a:schemeClr val="tx1"/>
                </a:solidFill>
                <a:latin typeface="+mj-lt"/>
              </a:rPr>
              <a:t>H</a:t>
            </a:r>
            <a:r>
              <a:rPr lang="en-US" sz="2800" b="1" baseline="-25000" dirty="0">
                <a:solidFill>
                  <a:schemeClr val="tx1"/>
                </a:solidFill>
                <a:latin typeface="+mj-lt"/>
              </a:rPr>
              <a:t>i</a:t>
            </a:r>
            <a:r>
              <a:rPr lang="en-US" sz="2800" b="1" dirty="0">
                <a:solidFill>
                  <a:schemeClr val="tx1"/>
                </a:solidFill>
                <a:latin typeface="+mj-lt"/>
              </a:rPr>
              <a:t> = </a:t>
            </a:r>
            <a:r>
              <a:rPr lang="en-US" sz="2800" b="1" dirty="0" err="1">
                <a:solidFill>
                  <a:schemeClr val="tx1"/>
                </a:solidFill>
                <a:latin typeface="+mj-lt"/>
              </a:rPr>
              <a:t>S</a:t>
            </a:r>
            <a:r>
              <a:rPr lang="en-US" sz="2800" b="1" baseline="-25000" dirty="0" err="1">
                <a:solidFill>
                  <a:schemeClr val="tx1"/>
                </a:solidFill>
                <a:latin typeface="+mj-lt"/>
              </a:rPr>
              <a:t>i</a:t>
            </a:r>
            <a:r>
              <a:rPr lang="en-US" sz="2800" b="1" baseline="30000" dirty="0" err="1">
                <a:solidFill>
                  <a:schemeClr val="tx1"/>
                </a:solidFill>
                <a:latin typeface="+mj-lt"/>
              </a:rPr>
              <a:t>NSM</a:t>
            </a:r>
            <a:r>
              <a:rPr lang="en-US" sz="2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2800" b="1" dirty="0">
                <a:solidFill>
                  <a:srgbClr val="0000FF"/>
                </a:solidFill>
                <a:latin typeface="+mj-lt"/>
              </a:rPr>
              <a:t>H</a:t>
            </a:r>
            <a:r>
              <a:rPr lang="en-US" sz="2800" b="1" baseline="-25000" dirty="0">
                <a:solidFill>
                  <a:srgbClr val="0000FF"/>
                </a:solidFill>
                <a:latin typeface="+mj-lt"/>
              </a:rPr>
              <a:t>NSM</a:t>
            </a:r>
            <a:r>
              <a:rPr lang="en-US" sz="2800" b="1" dirty="0">
                <a:solidFill>
                  <a:schemeClr val="tx1"/>
                </a:solidFill>
                <a:latin typeface="+mj-lt"/>
              </a:rPr>
              <a:t> + </a:t>
            </a:r>
            <a:r>
              <a:rPr lang="el-GR" sz="2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+mj-lt"/>
              </a:rPr>
              <a:t>S</a:t>
            </a:r>
            <a:r>
              <a:rPr lang="en-US" sz="2800" b="1" baseline="-25000" dirty="0" err="1">
                <a:solidFill>
                  <a:schemeClr val="tx1"/>
                </a:solidFill>
                <a:latin typeface="+mj-lt"/>
              </a:rPr>
              <a:t>i</a:t>
            </a:r>
            <a:r>
              <a:rPr lang="en-US" sz="2800" b="1" baseline="30000" dirty="0" err="1">
                <a:solidFill>
                  <a:schemeClr val="tx1"/>
                </a:solidFill>
                <a:latin typeface="+mj-lt"/>
              </a:rPr>
              <a:t>SM</a:t>
            </a:r>
            <a:r>
              <a:rPr lang="en-US" sz="2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2800" b="1" dirty="0">
                <a:solidFill>
                  <a:srgbClr val="008000"/>
                </a:solidFill>
                <a:latin typeface="+mj-lt"/>
              </a:rPr>
              <a:t>H</a:t>
            </a:r>
            <a:r>
              <a:rPr lang="en-US" sz="2800" b="1" baseline="30000" dirty="0">
                <a:solidFill>
                  <a:srgbClr val="008000"/>
                </a:solidFill>
                <a:latin typeface="+mj-lt"/>
              </a:rPr>
              <a:t>SM</a:t>
            </a:r>
            <a:r>
              <a:rPr lang="en-US" sz="2800" b="1" dirty="0">
                <a:solidFill>
                  <a:schemeClr val="tx1"/>
                </a:solidFill>
                <a:latin typeface="+mj-lt"/>
              </a:rPr>
              <a:t> +</a:t>
            </a:r>
            <a:r>
              <a:rPr lang="el-GR" sz="2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+mj-lt"/>
              </a:rPr>
              <a:t>S</a:t>
            </a:r>
            <a:r>
              <a:rPr lang="en-US" sz="2800" b="1" baseline="-25000" dirty="0" err="1">
                <a:solidFill>
                  <a:schemeClr val="tx1"/>
                </a:solidFill>
                <a:latin typeface="+mj-lt"/>
              </a:rPr>
              <a:t>i</a:t>
            </a:r>
            <a:r>
              <a:rPr lang="en-US" sz="2800" b="1" baseline="30000" dirty="0" err="1">
                <a:solidFill>
                  <a:schemeClr val="tx1"/>
                </a:solidFill>
                <a:latin typeface="+mj-lt"/>
              </a:rPr>
              <a:t>S</a:t>
            </a:r>
            <a:r>
              <a:rPr lang="en-US" sz="2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H</a:t>
            </a:r>
            <a:r>
              <a:rPr lang="en-US" sz="2800" b="1" baseline="-25000" dirty="0">
                <a:solidFill>
                  <a:srgbClr val="C0504D"/>
                </a:solidFill>
                <a:latin typeface="+mj-lt"/>
              </a:rPr>
              <a:t>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04621" y="692663"/>
            <a:ext cx="1693352" cy="1323439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&lt;H</a:t>
            </a:r>
            <a:r>
              <a:rPr lang="en-US" sz="2000" b="1" baseline="-25000" dirty="0">
                <a:solidFill>
                  <a:srgbClr val="0000FF"/>
                </a:solidFill>
                <a:latin typeface="+mj-lt"/>
              </a:rPr>
              <a:t>u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&gt; = v</a:t>
            </a:r>
            <a:r>
              <a:rPr lang="en-US" sz="2000" b="1" baseline="-25000" dirty="0">
                <a:solidFill>
                  <a:srgbClr val="0000FF"/>
                </a:solidFill>
                <a:latin typeface="+mj-lt"/>
              </a:rPr>
              <a:t>u</a:t>
            </a:r>
          </a:p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&lt;</a:t>
            </a:r>
            <a:r>
              <a:rPr lang="en-US" sz="2000" b="1" dirty="0" err="1">
                <a:solidFill>
                  <a:srgbClr val="0000FF"/>
                </a:solidFill>
                <a:latin typeface="+mj-lt"/>
              </a:rPr>
              <a:t>H</a:t>
            </a:r>
            <a:r>
              <a:rPr lang="en-US" sz="2000" b="1" baseline="-25000" dirty="0" err="1">
                <a:solidFill>
                  <a:srgbClr val="0000FF"/>
                </a:solidFill>
                <a:latin typeface="+mj-lt"/>
              </a:rPr>
              <a:t>d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&gt; = </a:t>
            </a:r>
            <a:r>
              <a:rPr lang="en-US" sz="2000" b="1" dirty="0" err="1">
                <a:solidFill>
                  <a:srgbClr val="0000FF"/>
                </a:solidFill>
                <a:latin typeface="+mj-lt"/>
              </a:rPr>
              <a:t>v</a:t>
            </a:r>
            <a:r>
              <a:rPr lang="en-US" sz="2000" b="1" baseline="-25000" dirty="0" err="1">
                <a:solidFill>
                  <a:srgbClr val="0000FF"/>
                </a:solidFill>
                <a:latin typeface="+mj-lt"/>
              </a:rPr>
              <a:t>d</a:t>
            </a:r>
            <a:endParaRPr lang="en-US" sz="2000" b="1" baseline="-25000" dirty="0">
              <a:solidFill>
                <a:srgbClr val="0000FF"/>
              </a:solidFill>
              <a:latin typeface="+mj-lt"/>
            </a:endParaRPr>
          </a:p>
          <a:p>
            <a:pPr algn="ctr"/>
            <a:r>
              <a:rPr lang="en-US" sz="2000" dirty="0">
                <a:solidFill>
                  <a:srgbClr val="0000FF"/>
                </a:solidFill>
                <a:latin typeface="+mj-lt"/>
              </a:rPr>
              <a:t>t</a:t>
            </a:r>
            <a:r>
              <a:rPr lang="el-GR" sz="2000" baseline="-25000" dirty="0">
                <a:solidFill>
                  <a:srgbClr val="0000FF"/>
                </a:solidFill>
                <a:latin typeface="+mj-lt"/>
              </a:rPr>
              <a:t>β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 = v</a:t>
            </a:r>
            <a:r>
              <a:rPr lang="en-US" sz="2000" b="1" baseline="-25000" dirty="0">
                <a:solidFill>
                  <a:srgbClr val="0000FF"/>
                </a:solidFill>
                <a:latin typeface="+mj-lt"/>
              </a:rPr>
              <a:t>u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/</a:t>
            </a:r>
            <a:r>
              <a:rPr lang="en-US" sz="2000" b="1" dirty="0" err="1">
                <a:solidFill>
                  <a:srgbClr val="0000FF"/>
                </a:solidFill>
                <a:latin typeface="+mj-lt"/>
              </a:rPr>
              <a:t>v</a:t>
            </a:r>
            <a:r>
              <a:rPr lang="en-US" sz="2000" b="1" baseline="-25000" dirty="0" err="1">
                <a:solidFill>
                  <a:srgbClr val="0000FF"/>
                </a:solidFill>
                <a:latin typeface="+mj-lt"/>
              </a:rPr>
              <a:t>d</a:t>
            </a:r>
            <a:endParaRPr lang="en-US" sz="2000" b="1" baseline="-25000" dirty="0">
              <a:solidFill>
                <a:srgbClr val="0000FF"/>
              </a:solidFill>
              <a:latin typeface="+mj-lt"/>
            </a:endParaRPr>
          </a:p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&lt;S&gt; =</a:t>
            </a:r>
            <a:r>
              <a:rPr lang="el-GR" sz="2000" b="1" dirty="0">
                <a:solidFill>
                  <a:srgbClr val="0000FF"/>
                </a:solidFill>
                <a:latin typeface="+mj-lt"/>
              </a:rPr>
              <a:t>μ/λ</a:t>
            </a:r>
            <a:endParaRPr lang="en-US" sz="20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60148" y="3153888"/>
            <a:ext cx="1545315" cy="830997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latin typeface="+mj-lt"/>
              </a:rPr>
              <a:t>&lt;H</a:t>
            </a:r>
            <a:r>
              <a:rPr lang="en-US" sz="2400" b="1" baseline="-25000" dirty="0">
                <a:solidFill>
                  <a:srgbClr val="0000FF"/>
                </a:solidFill>
                <a:latin typeface="+mj-lt"/>
              </a:rPr>
              <a:t>NSM</a:t>
            </a:r>
            <a:r>
              <a:rPr lang="en-US" sz="2400" b="1" dirty="0">
                <a:solidFill>
                  <a:srgbClr val="0000FF"/>
                </a:solidFill>
                <a:latin typeface="+mj-lt"/>
              </a:rPr>
              <a:t>&gt; = 0</a:t>
            </a:r>
          </a:p>
          <a:p>
            <a:r>
              <a:rPr lang="en-US" sz="2400" b="1" dirty="0">
                <a:solidFill>
                  <a:srgbClr val="0000FF"/>
                </a:solidFill>
                <a:latin typeface="+mj-lt"/>
              </a:rPr>
              <a:t>&lt;H</a:t>
            </a:r>
            <a:r>
              <a:rPr lang="en-US" sz="2400" b="1" baseline="-25000" dirty="0">
                <a:solidFill>
                  <a:srgbClr val="0000FF"/>
                </a:solidFill>
                <a:latin typeface="+mj-lt"/>
              </a:rPr>
              <a:t>SM</a:t>
            </a:r>
            <a:r>
              <a:rPr lang="en-US" sz="2400" b="1" dirty="0">
                <a:solidFill>
                  <a:srgbClr val="0000FF"/>
                </a:solidFill>
                <a:latin typeface="+mj-lt"/>
              </a:rPr>
              <a:t>&gt; = v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564" y="4989576"/>
            <a:ext cx="6781800" cy="1600200"/>
          </a:xfrm>
        </p:spPr>
        <p:txBody>
          <a:bodyPr>
            <a:normAutofit/>
          </a:bodyPr>
          <a:lstStyle/>
          <a:p>
            <a:r>
              <a:rPr lang="en-US" sz="4800" dirty="0">
                <a:latin typeface="+mj-lt"/>
              </a:rPr>
              <a:t>CP-Even Higgs Bases 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704587" y="4650844"/>
            <a:ext cx="562819" cy="0"/>
          </a:xfrm>
          <a:prstGeom prst="straightConnector1">
            <a:avLst/>
          </a:prstGeom>
          <a:ln w="47625" cap="flat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11009" y="5558965"/>
            <a:ext cx="23029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CP-odd mix similarly:</a:t>
            </a:r>
          </a:p>
          <a:p>
            <a:r>
              <a:rPr lang="en-US" dirty="0"/>
              <a:t>A</a:t>
            </a:r>
            <a:r>
              <a:rPr lang="en-US" baseline="-25000" dirty="0"/>
              <a:t>i</a:t>
            </a:r>
            <a:r>
              <a:rPr lang="en-US" dirty="0"/>
              <a:t> = </a:t>
            </a:r>
            <a:r>
              <a:rPr lang="en-US" dirty="0" err="1"/>
              <a:t>P</a:t>
            </a:r>
            <a:r>
              <a:rPr lang="en-US" baseline="-25000" dirty="0" err="1"/>
              <a:t>i</a:t>
            </a:r>
            <a:r>
              <a:rPr lang="en-US" baseline="30000" dirty="0" err="1"/>
              <a:t>NSM</a:t>
            </a:r>
            <a:r>
              <a:rPr lang="en-US" dirty="0"/>
              <a:t> A</a:t>
            </a:r>
            <a:r>
              <a:rPr lang="en-US" baseline="-25000" dirty="0"/>
              <a:t>NSM</a:t>
            </a:r>
            <a:r>
              <a:rPr lang="en-US" dirty="0"/>
              <a:t> + </a:t>
            </a:r>
            <a:r>
              <a:rPr lang="en-US" dirty="0" err="1"/>
              <a:t>P</a:t>
            </a:r>
            <a:r>
              <a:rPr lang="en-US" baseline="-25000" dirty="0" err="1"/>
              <a:t>i</a:t>
            </a:r>
            <a:r>
              <a:rPr lang="en-US" baseline="30000" dirty="0" err="1"/>
              <a:t>S</a:t>
            </a:r>
            <a:r>
              <a:rPr lang="en-US" dirty="0"/>
              <a:t> A</a:t>
            </a:r>
            <a:r>
              <a:rPr lang="en-US" baseline="-25000" dirty="0"/>
              <a:t>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46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781557B-8676-084E-9F15-9B6DF994A27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29" y="-105868"/>
            <a:ext cx="9144000" cy="6449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70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9110D-F2B8-9040-8B88-1C0357DCA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98817"/>
            <a:ext cx="8229600" cy="5635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The Beloved 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Beautiful</a:t>
            </a:r>
            <a:r>
              <a:rPr lang="en-US" dirty="0"/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(&amp; Unnatural</a:t>
            </a:r>
            <a:r>
              <a:rPr lang="en-US" dirty="0"/>
              <a:t>) </a:t>
            </a:r>
            <a:br>
              <a:rPr lang="en-US" dirty="0"/>
            </a:br>
            <a:r>
              <a:rPr lang="en-US" dirty="0"/>
              <a:t>                                                                   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Standard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572C2A-2D31-714B-9589-5F0674D05BB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29111" y="-64296"/>
            <a:ext cx="1618604" cy="16340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B44597-9528-9B46-99C2-589C78DA5F7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07"/>
          <a:stretch/>
        </p:blipFill>
        <p:spPr>
          <a:xfrm>
            <a:off x="9671" y="1355271"/>
            <a:ext cx="5888471" cy="51039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BD8F20-D5F0-FD42-80FD-20DCD34B52AF}"/>
              </a:ext>
            </a:extLst>
          </p:cNvPr>
          <p:cNvSpPr txBox="1"/>
          <p:nvPr/>
        </p:nvSpPr>
        <p:spPr>
          <a:xfrm>
            <a:off x="6367748" y="4304643"/>
            <a:ext cx="2776251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3 generations of matter</a:t>
            </a:r>
          </a:p>
          <a:p>
            <a:pPr algn="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SU(3)</a:t>
            </a:r>
            <a:r>
              <a:rPr lang="en-US" baseline="-25000" dirty="0">
                <a:solidFill>
                  <a:schemeClr val="bg2">
                    <a:lumMod val="90000"/>
                  </a:schemeClr>
                </a:solidFill>
              </a:rPr>
              <a:t>C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x SU(2)</a:t>
            </a:r>
            <a:r>
              <a:rPr lang="en-US" baseline="-25000" dirty="0">
                <a:solidFill>
                  <a:schemeClr val="bg2">
                    <a:lumMod val="90000"/>
                  </a:schemeClr>
                </a:solidFill>
              </a:rPr>
              <a:t>L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x U(1)</a:t>
            </a:r>
            <a:r>
              <a:rPr lang="en-US" baseline="-25000" dirty="0">
                <a:solidFill>
                  <a:schemeClr val="bg2">
                    <a:lumMod val="90000"/>
                  </a:schemeClr>
                </a:solidFill>
              </a:rPr>
              <a:t>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850AFE-5A8A-F543-9B69-FAD96FAAB614}"/>
              </a:ext>
            </a:extLst>
          </p:cNvPr>
          <p:cNvSpPr txBox="1"/>
          <p:nvPr/>
        </p:nvSpPr>
        <p:spPr>
          <a:xfrm>
            <a:off x="6358077" y="5381913"/>
            <a:ext cx="2776252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chemeClr val="bg2">
                    <a:lumMod val="90000"/>
                  </a:schemeClr>
                </a:solidFill>
              </a:rPr>
              <a:t>WHY????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489CCA6-D83D-D645-9676-D49FA55DBCDC}"/>
              </a:ext>
            </a:extLst>
          </p:cNvPr>
          <p:cNvSpPr/>
          <p:nvPr/>
        </p:nvSpPr>
        <p:spPr>
          <a:xfrm>
            <a:off x="9671" y="6271933"/>
            <a:ext cx="578830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/>
              <a:t>https://</a:t>
            </a:r>
            <a:r>
              <a:rPr lang="en-US" sz="1100" dirty="0" err="1"/>
              <a:t>en.wikipedia.org</a:t>
            </a:r>
            <a:r>
              <a:rPr lang="en-US" sz="1100" dirty="0"/>
              <a:t>/wiki/</a:t>
            </a:r>
            <a:r>
              <a:rPr lang="en-US" sz="1100" dirty="0" err="1"/>
              <a:t>Elementary_particle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93422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73"/>
          <p:cNvSpPr txBox="1">
            <a:spLocks/>
          </p:cNvSpPr>
          <p:nvPr/>
        </p:nvSpPr>
        <p:spPr>
          <a:xfrm>
            <a:off x="83100" y="41835"/>
            <a:ext cx="89382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b="1" kern="1200" spc="-300" dirty="0" smtClean="0">
                <a:solidFill>
                  <a:srgbClr val="948A54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>
              <a:spcBef>
                <a:spcPts val="0"/>
              </a:spcBef>
            </a:pPr>
            <a:r>
              <a:rPr lang="en" dirty="0">
                <a:latin typeface="+mn-lt"/>
              </a:rPr>
              <a:t>NMSSM: </a:t>
            </a:r>
            <a:r>
              <a:rPr lang="en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SI</a:t>
            </a:r>
            <a:r>
              <a:rPr lang="en" dirty="0">
                <a:latin typeface="+mn-lt"/>
              </a:rPr>
              <a:t> </a:t>
            </a:r>
            <a:r>
              <a:rPr lang="en" dirty="0">
                <a:solidFill>
                  <a:srgbClr val="4A452A"/>
                </a:solidFill>
                <a:latin typeface="+mn-lt"/>
              </a:rPr>
              <a:t>Direct Detection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618" y="2628472"/>
            <a:ext cx="3334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i="1" dirty="0">
                <a:cs typeface="Abadi MT Condensed Light"/>
              </a:rPr>
              <a:t>S. Baum, M. </a:t>
            </a:r>
            <a:r>
              <a:rPr lang="en-US" sz="1400" i="1" dirty="0" err="1">
                <a:cs typeface="Abadi MT Condensed Light"/>
              </a:rPr>
              <a:t>Carena</a:t>
            </a:r>
            <a:r>
              <a:rPr lang="en-US" sz="1400" i="1" dirty="0">
                <a:cs typeface="Abadi MT Condensed Light"/>
              </a:rPr>
              <a:t>,  N.R.S, C. Wagner, ‘17</a:t>
            </a:r>
          </a:p>
        </p:txBody>
      </p:sp>
      <p:pic>
        <p:nvPicPr>
          <p:cNvPr id="6" name="Shape 17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100" y="2821222"/>
            <a:ext cx="4353757" cy="3721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08757" y="3398237"/>
            <a:ext cx="3526462" cy="31447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11243" y="701534"/>
            <a:ext cx="3345820" cy="2992151"/>
          </a:xfrm>
          <a:prstGeom prst="rect">
            <a:avLst/>
          </a:prstGeom>
        </p:spPr>
      </p:pic>
      <p:sp>
        <p:nvSpPr>
          <p:cNvPr id="10" name="Shape 174"/>
          <p:cNvSpPr txBox="1">
            <a:spLocks/>
          </p:cNvSpPr>
          <p:nvPr/>
        </p:nvSpPr>
        <p:spPr>
          <a:xfrm>
            <a:off x="311700" y="805334"/>
            <a:ext cx="5299543" cy="20158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" sz="2000" dirty="0"/>
              <a:t>SI Direct Detection cross section suppressed by:</a:t>
            </a:r>
          </a:p>
          <a:p>
            <a:pPr marL="457200" indent="-355600">
              <a:spcBef>
                <a:spcPts val="1600"/>
              </a:spcBef>
              <a:buSzPts val="2000"/>
              <a:buFont typeface="Arial" panose="020B0604020202020204" pitchFamily="34" charset="0"/>
              <a:buChar char="●"/>
            </a:pPr>
            <a:r>
              <a:rPr lang="en" sz="2000" dirty="0"/>
              <a:t>Proximity to </a:t>
            </a:r>
            <a:r>
              <a:rPr lang="en" sz="2000" dirty="0">
                <a:solidFill>
                  <a:schemeClr val="dk1"/>
                </a:solidFill>
              </a:rPr>
              <a:t>𝘩</a:t>
            </a:r>
            <a:r>
              <a:rPr lang="en" sz="2000" baseline="-25000" dirty="0">
                <a:solidFill>
                  <a:schemeClr val="dk1"/>
                </a:solidFill>
              </a:rPr>
              <a:t>125 </a:t>
            </a:r>
            <a:r>
              <a:rPr lang="en" sz="2000" dirty="0"/>
              <a:t>blind spot</a:t>
            </a:r>
            <a:endParaRPr lang="en" sz="2000" dirty="0">
              <a:solidFill>
                <a:srgbClr val="1C4587"/>
              </a:solidFill>
            </a:endParaRPr>
          </a:p>
          <a:p>
            <a:pPr marL="457200" indent="-355600">
              <a:spcBef>
                <a:spcPts val="0"/>
              </a:spcBef>
              <a:buSzPts val="2000"/>
              <a:buFont typeface="Arial" panose="020B0604020202020204" pitchFamily="34" charset="0"/>
              <a:buChar char="●"/>
            </a:pPr>
            <a:r>
              <a:rPr lang="en" sz="2000" dirty="0"/>
              <a:t>Destructive interference between CP-even Higgs mass eigenstates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3520" y="1134313"/>
            <a:ext cx="52995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1400" dirty="0">
                <a:solidFill>
                  <a:srgbClr val="1C4587"/>
                </a:solidFill>
              </a:rPr>
              <a:t>Cheung, Papucci, Sanford, NRS, Zurek, `14; Huang, Wagner, 2014, </a:t>
            </a:r>
            <a:r>
              <a:rPr lang="en-US" sz="1400" dirty="0">
                <a:solidFill>
                  <a:srgbClr val="1C4587"/>
                </a:solidFill>
              </a:rPr>
              <a:t>etc.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6980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14432-A5F4-144A-9F85-C8A77C4CF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Stau</a:t>
            </a:r>
            <a:r>
              <a:rPr lang="en-US" dirty="0"/>
              <a:t> searches: Bounds depend on mixing!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C64F8C-FAF3-8D4B-8BB9-3119FD7FCD7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652316"/>
            <a:ext cx="9144000" cy="35533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0F6E8E-DFD8-0846-A7B0-B90707625576}"/>
              </a:ext>
            </a:extLst>
          </p:cNvPr>
          <p:cNvSpPr txBox="1"/>
          <p:nvPr/>
        </p:nvSpPr>
        <p:spPr>
          <a:xfrm>
            <a:off x="1434570" y="5373469"/>
            <a:ext cx="6274859" cy="646331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Weak limit at this point, we are now exploring limits beyond LEP. </a:t>
            </a:r>
          </a:p>
          <a:p>
            <a:pPr algn="ctr"/>
            <a:r>
              <a:rPr lang="en-US" dirty="0"/>
              <a:t>Observe that this assumes degenerate </a:t>
            </a:r>
            <a:r>
              <a:rPr lang="en-US" dirty="0" err="1"/>
              <a:t>stau</a:t>
            </a:r>
            <a:r>
              <a:rPr lang="en-US" dirty="0"/>
              <a:t> masses. </a:t>
            </a:r>
          </a:p>
        </p:txBody>
      </p:sp>
    </p:spTree>
    <p:extLst>
      <p:ext uri="{BB962C8B-B14F-4D97-AF65-F5344CB8AC3E}">
        <p14:creationId xmlns:p14="http://schemas.microsoft.com/office/powerpoint/2010/main" val="1682615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D3E4-7E6A-734E-928A-17BACD2F9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25651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Slepton</a:t>
            </a:r>
            <a:r>
              <a:rPr lang="en-US" dirty="0"/>
              <a:t> Searches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74105B-2921-154F-980E-E8B8000B50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" y="841821"/>
            <a:ext cx="6498771" cy="46518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23BB47-C9E5-644B-9910-E0F0E0898741}"/>
              </a:ext>
            </a:extLst>
          </p:cNvPr>
          <p:cNvSpPr txBox="1"/>
          <p:nvPr/>
        </p:nvSpPr>
        <p:spPr>
          <a:xfrm>
            <a:off x="685801" y="5578919"/>
            <a:ext cx="7266214" cy="92333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Assuming all leptons are degenerate, bound can be as large as 700 GeV. </a:t>
            </a:r>
          </a:p>
          <a:p>
            <a:pPr algn="ctr"/>
            <a:r>
              <a:rPr lang="en-US" dirty="0">
                <a:solidFill>
                  <a:schemeClr val="bg2"/>
                </a:solidFill>
              </a:rPr>
              <a:t>Bounds are significantly relaxed if mass difference between </a:t>
            </a:r>
            <a:r>
              <a:rPr lang="en-US" dirty="0" err="1">
                <a:solidFill>
                  <a:schemeClr val="bg2"/>
                </a:solidFill>
              </a:rPr>
              <a:t>sleptons</a:t>
            </a:r>
            <a:r>
              <a:rPr lang="en-US" dirty="0">
                <a:solidFill>
                  <a:schemeClr val="bg2"/>
                </a:solidFill>
              </a:rPr>
              <a:t> and neutralinos is smaller than ~100 GeV. </a:t>
            </a:r>
          </a:p>
        </p:txBody>
      </p:sp>
    </p:spTree>
    <p:extLst>
      <p:ext uri="{BB962C8B-B14F-4D97-AF65-F5344CB8AC3E}">
        <p14:creationId xmlns:p14="http://schemas.microsoft.com/office/powerpoint/2010/main" val="389985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FF418-4C49-CE4B-AA49-B40681216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007" y="675996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/>
              <a:t>Current Electroweakino Mass Bounds </a:t>
            </a:r>
            <a:br>
              <a:rPr lang="en-US" dirty="0"/>
            </a:b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Wino NLSP</a:t>
            </a:r>
            <a:r>
              <a:rPr lang="en-US" dirty="0"/>
              <a:t>,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BR = 1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35E5EC-4430-FF4C-A163-569D3773FA2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7007" y="1098921"/>
            <a:ext cx="8049986" cy="5430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867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D4E53-00BF-C240-90B4-05F7F5A93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But also… The  Squarks!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659634-3A02-9D40-8085-00FF8F13A3F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912" y="2413011"/>
            <a:ext cx="6443436" cy="37800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6F556A-7780-3947-B9E8-F1FF4EF6E7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518" y="620502"/>
            <a:ext cx="4124779" cy="13068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9F0081C-8E8D-8F4B-BA83-F5329E6C7610}"/>
              </a:ext>
            </a:extLst>
          </p:cNvPr>
          <p:cNvSpPr/>
          <p:nvPr/>
        </p:nvSpPr>
        <p:spPr>
          <a:xfrm>
            <a:off x="1223281" y="2232061"/>
            <a:ext cx="4691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/>
              <a:t>Liu, McGinnis, Wang, Wagner arXiv:2008.11847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C7BAF6C-E9B1-EA40-8A60-4A7CE615433C}"/>
              </a:ext>
            </a:extLst>
          </p:cNvPr>
          <p:cNvSpPr/>
          <p:nvPr/>
        </p:nvSpPr>
        <p:spPr>
          <a:xfrm>
            <a:off x="4141297" y="934966"/>
            <a:ext cx="4774103" cy="1200329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bg2"/>
                </a:solidFill>
                <a:latin typeface="GillSans" panose="020B0502020104020203" pitchFamily="34" charset="-79"/>
                <a:cs typeface="GillSans" panose="020B0502020104020203" pitchFamily="34" charset="-79"/>
              </a:rPr>
              <a:t>In evaluating these bounds the squarks have been decoupled. </a:t>
            </a:r>
          </a:p>
          <a:p>
            <a:pPr algn="r"/>
            <a:r>
              <a:rPr lang="en-US" b="1" dirty="0">
                <a:solidFill>
                  <a:schemeClr val="bg2"/>
                </a:solidFill>
                <a:latin typeface="GillSans" panose="020B0502020104020203" pitchFamily="34" charset="-79"/>
                <a:cs typeface="GillSans" panose="020B0502020104020203" pitchFamily="34" charset="-79"/>
              </a:rPr>
              <a:t>But</a:t>
            </a:r>
            <a:r>
              <a:rPr lang="en-US" dirty="0">
                <a:solidFill>
                  <a:schemeClr val="bg2"/>
                </a:solidFill>
                <a:latin typeface="GillSans" panose="020B0502020104020203" pitchFamily="34" charset="-79"/>
                <a:cs typeface="GillSans" panose="020B0502020104020203" pitchFamily="34" charset="-79"/>
              </a:rPr>
              <a:t> cross section depends on the squark masses due to a </a:t>
            </a:r>
            <a:r>
              <a:rPr lang="en-US" i="1" dirty="0">
                <a:solidFill>
                  <a:schemeClr val="bg2"/>
                </a:solidFill>
                <a:latin typeface="GillSans" panose="020B0502020104020203" pitchFamily="34" charset="-79"/>
                <a:cs typeface="GillSans" panose="020B0502020104020203" pitchFamily="34" charset="-79"/>
              </a:rPr>
              <a:t>t </a:t>
            </a:r>
            <a:r>
              <a:rPr lang="en-US" dirty="0">
                <a:solidFill>
                  <a:schemeClr val="bg2"/>
                </a:solidFill>
                <a:latin typeface="GillSans" panose="020B0502020104020203" pitchFamily="34" charset="-79"/>
                <a:cs typeface="GillSans" panose="020B0502020104020203" pitchFamily="34" charset="-79"/>
              </a:rPr>
              <a:t>and </a:t>
            </a:r>
            <a:r>
              <a:rPr lang="en-US" i="1" dirty="0">
                <a:solidFill>
                  <a:schemeClr val="bg2"/>
                </a:solidFill>
                <a:latin typeface="GillSans" panose="020B0502020104020203" pitchFamily="34" charset="-79"/>
                <a:cs typeface="GillSans" panose="020B0502020104020203" pitchFamily="34" charset="-79"/>
              </a:rPr>
              <a:t>u</a:t>
            </a:r>
            <a:r>
              <a:rPr lang="en-US" sz="1050" dirty="0">
                <a:solidFill>
                  <a:schemeClr val="bg2"/>
                </a:solidFill>
                <a:latin typeface="CMR12"/>
              </a:rPr>
              <a:t>  </a:t>
            </a:r>
            <a:r>
              <a:rPr lang="en-US" dirty="0">
                <a:solidFill>
                  <a:schemeClr val="bg2"/>
                </a:solidFill>
                <a:latin typeface="GillSans" panose="020B0502020104020203" pitchFamily="34" charset="-79"/>
                <a:cs typeface="GillSans" panose="020B0502020104020203" pitchFamily="34" charset="-79"/>
              </a:rPr>
              <a:t>channel contribution to them </a:t>
            </a:r>
            <a:endParaRPr lang="en-US" dirty="0">
              <a:solidFill>
                <a:schemeClr val="bg2"/>
              </a:solidFill>
              <a:effectLst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BC9EFE-9B21-6A4D-9EC0-0D967EA91F71}"/>
              </a:ext>
            </a:extLst>
          </p:cNvPr>
          <p:cNvSpPr txBox="1"/>
          <p:nvPr/>
        </p:nvSpPr>
        <p:spPr>
          <a:xfrm>
            <a:off x="6237513" y="3592545"/>
            <a:ext cx="2449825" cy="1015663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The resulting cross sections may differ by factors of a few! </a:t>
            </a:r>
          </a:p>
        </p:txBody>
      </p:sp>
    </p:spTree>
    <p:extLst>
      <p:ext uri="{BB962C8B-B14F-4D97-AF65-F5344CB8AC3E}">
        <p14:creationId xmlns:p14="http://schemas.microsoft.com/office/powerpoint/2010/main" val="343998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9110D-F2B8-9040-8B88-1C0357DCA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98817"/>
            <a:ext cx="8229600" cy="5635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The Beloved 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Beautiful</a:t>
            </a:r>
            <a:r>
              <a:rPr lang="en-US" dirty="0"/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(&amp; Unnatural</a:t>
            </a:r>
            <a:r>
              <a:rPr lang="en-US" dirty="0"/>
              <a:t>) </a:t>
            </a:r>
            <a:br>
              <a:rPr lang="en-US" dirty="0"/>
            </a:br>
            <a:r>
              <a:rPr lang="en-US" dirty="0"/>
              <a:t>                                                                   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Standard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572C2A-2D31-714B-9589-5F0674D05BB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90170" y="324457"/>
            <a:ext cx="1618604" cy="16340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B44597-9528-9B46-99C2-589C78DA5F7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07"/>
          <a:stretch/>
        </p:blipFill>
        <p:spPr>
          <a:xfrm>
            <a:off x="9671" y="1355271"/>
            <a:ext cx="5888471" cy="51039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BD8F20-D5F0-FD42-80FD-20DCD34B52AF}"/>
              </a:ext>
            </a:extLst>
          </p:cNvPr>
          <p:cNvSpPr txBox="1"/>
          <p:nvPr/>
        </p:nvSpPr>
        <p:spPr>
          <a:xfrm>
            <a:off x="6299472" y="3694130"/>
            <a:ext cx="2834857" cy="92333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Arbitrary Content</a:t>
            </a:r>
          </a:p>
          <a:p>
            <a:pPr algn="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Arbitrary Masses</a:t>
            </a:r>
          </a:p>
          <a:p>
            <a:pPr algn="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Arbitrary Mixings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850AFE-5A8A-F543-9B69-FAD96FAAB614}"/>
              </a:ext>
            </a:extLst>
          </p:cNvPr>
          <p:cNvSpPr txBox="1"/>
          <p:nvPr/>
        </p:nvSpPr>
        <p:spPr>
          <a:xfrm>
            <a:off x="6299472" y="4895907"/>
            <a:ext cx="2834857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Arbitrary Higgs Mechanism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489CCA6-D83D-D645-9676-D49FA55DBCDC}"/>
              </a:ext>
            </a:extLst>
          </p:cNvPr>
          <p:cNvSpPr/>
          <p:nvPr/>
        </p:nvSpPr>
        <p:spPr>
          <a:xfrm>
            <a:off x="9671" y="6271933"/>
            <a:ext cx="578830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/>
              <a:t>https://</a:t>
            </a:r>
            <a:r>
              <a:rPr lang="en-US" sz="1100" dirty="0" err="1"/>
              <a:t>en.wikipedia.org</a:t>
            </a:r>
            <a:r>
              <a:rPr lang="en-US" sz="1100" dirty="0"/>
              <a:t>/wiki/</a:t>
            </a:r>
            <a:r>
              <a:rPr lang="en-US" sz="1100" dirty="0" err="1"/>
              <a:t>Elementary_particle</a:t>
            </a:r>
            <a:endParaRPr lang="en-US" sz="11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6BDC17-1DB1-9C40-A41A-3A1D1030769F}"/>
              </a:ext>
            </a:extLst>
          </p:cNvPr>
          <p:cNvSpPr txBox="1"/>
          <p:nvPr/>
        </p:nvSpPr>
        <p:spPr>
          <a:xfrm>
            <a:off x="6289800" y="2584686"/>
            <a:ext cx="2854200" cy="830997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/>
              <a:t>Non-Minimal</a:t>
            </a:r>
          </a:p>
          <a:p>
            <a:pPr algn="r"/>
            <a:r>
              <a:rPr lang="en-US" sz="2400" b="1" dirty="0"/>
              <a:t>Unnatural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E71732-C73A-3A49-8895-D5F81A42D0A9}"/>
              </a:ext>
            </a:extLst>
          </p:cNvPr>
          <p:cNvSpPr txBox="1"/>
          <p:nvPr/>
        </p:nvSpPr>
        <p:spPr>
          <a:xfrm>
            <a:off x="6309143" y="1844574"/>
            <a:ext cx="2834857" cy="4616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/>
              <a:t>No Dark Matter!</a:t>
            </a:r>
          </a:p>
        </p:txBody>
      </p:sp>
    </p:spTree>
    <p:extLst>
      <p:ext uri="{BB962C8B-B14F-4D97-AF65-F5344CB8AC3E}">
        <p14:creationId xmlns:p14="http://schemas.microsoft.com/office/powerpoint/2010/main" val="298168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19200" y="2057400"/>
            <a:ext cx="6705600" cy="246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3600" spc="-200" dirty="0">
                <a:ea typeface="Verdana" panose="020B0604030504040204" pitchFamily="34" charset="0"/>
                <a:cs typeface="Arial" panose="020B0604020202020204" pitchFamily="34" charset="0"/>
              </a:rPr>
              <a:t>Only </a:t>
            </a:r>
            <a:r>
              <a:rPr lang="en-US" sz="3600" b="1" i="1" spc="-200" dirty="0">
                <a:ea typeface="Verdana" panose="020B0604030504040204" pitchFamily="34" charset="0"/>
                <a:cs typeface="Arial" panose="020B0604020202020204" pitchFamily="34" charset="0"/>
              </a:rPr>
              <a:t>Left</a:t>
            </a:r>
            <a:r>
              <a:rPr lang="en-US" sz="3600" spc="-200" dirty="0">
                <a:ea typeface="Verdana" panose="020B0604030504040204" pitchFamily="34" charset="0"/>
                <a:cs typeface="Arial" panose="020B0604020202020204" pitchFamily="34" charset="0"/>
              </a:rPr>
              <a:t> handed fermions charged under the weak SM gauge group</a:t>
            </a:r>
            <a:r>
              <a:rPr lang="en-US" sz="3600" spc="-200" dirty="0">
                <a:solidFill>
                  <a:srgbClr val="B0A878"/>
                </a:solidFill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  <a:p>
            <a:pPr algn="ctr">
              <a:lnSpc>
                <a:spcPct val="85000"/>
              </a:lnSpc>
            </a:pPr>
            <a:endParaRPr lang="en-US" sz="3600" b="1" spc="-200" dirty="0">
              <a:solidFill>
                <a:srgbClr val="CCC7A8"/>
              </a:solidFill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85000"/>
              </a:lnSpc>
            </a:pPr>
            <a:r>
              <a:rPr lang="en-US" sz="3600" spc="-200" dirty="0">
                <a:solidFill>
                  <a:srgbClr val="877F4F"/>
                </a:solidFill>
                <a:ea typeface="Verdana" panose="020B0604030504040204" pitchFamily="34" charset="0"/>
                <a:cs typeface="Arial" panose="020B0604020202020204" pitchFamily="34" charset="0"/>
              </a:rPr>
              <a:t>Fermion and gauge boson masses </a:t>
            </a:r>
            <a:br>
              <a:rPr lang="en-US" sz="3600" spc="-200" dirty="0">
                <a:solidFill>
                  <a:srgbClr val="877F4F"/>
                </a:solidFill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sz="3600" b="1" spc="-200" dirty="0">
                <a:solidFill>
                  <a:srgbClr val="877F4F"/>
                </a:solidFill>
                <a:ea typeface="Verdana" panose="020B0604030504040204" pitchFamily="34" charset="0"/>
                <a:cs typeface="Arial" panose="020B0604020202020204" pitchFamily="34" charset="0"/>
              </a:rPr>
              <a:t>FORBIDDEN</a:t>
            </a:r>
            <a:r>
              <a:rPr lang="en-US" sz="3600" spc="-200" dirty="0">
                <a:solidFill>
                  <a:srgbClr val="877F4F"/>
                </a:solidFill>
                <a:ea typeface="Verdana" panose="020B0604030504040204" pitchFamily="34" charset="0"/>
                <a:cs typeface="Arial" panose="020B0604020202020204" pitchFamily="34" charset="0"/>
              </a:rPr>
              <a:t> by symmetry</a:t>
            </a:r>
            <a:r>
              <a:rPr lang="en-US" sz="3600" spc="-200" dirty="0"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0ED64E6-6563-C049-9E08-86323BA05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98817"/>
            <a:ext cx="8229600" cy="5635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The Beloved 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Beautiful</a:t>
            </a:r>
            <a:r>
              <a:rPr lang="en-US" dirty="0"/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(&amp; Unnatural</a:t>
            </a:r>
            <a:r>
              <a:rPr lang="en-US" dirty="0"/>
              <a:t>) </a:t>
            </a:r>
            <a:br>
              <a:rPr lang="en-US" dirty="0"/>
            </a:br>
            <a:r>
              <a:rPr lang="en-US" dirty="0"/>
              <a:t>                                                                   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Standard Model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738D804-A0F2-9F4C-886C-7581C0E793F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90170" y="324457"/>
            <a:ext cx="1618604" cy="1634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493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554162"/>
          </a:xfrm>
        </p:spPr>
        <p:txBody>
          <a:bodyPr anchor="ctr" anchorCtr="0">
            <a:noAutofit/>
          </a:bodyPr>
          <a:lstStyle/>
          <a:p>
            <a:pPr>
              <a:lnSpc>
                <a:spcPct val="85000"/>
              </a:lnSpc>
            </a:pPr>
            <a:r>
              <a:rPr lang="en-US" sz="3200" dirty="0">
                <a:solidFill>
                  <a:srgbClr val="877F4F"/>
                </a:solidFill>
              </a:rPr>
              <a:t>Whatever gives rise to fundamental particle masses has to break electroweak symmetry (EWSB)</a:t>
            </a:r>
            <a:r>
              <a:rPr lang="en-US" sz="3200" dirty="0">
                <a:solidFill>
                  <a:srgbClr val="000000"/>
                </a:solidFill>
              </a:rPr>
              <a:t>.</a:t>
            </a:r>
            <a:br>
              <a:rPr lang="en-US" sz="3200" dirty="0">
                <a:solidFill>
                  <a:srgbClr val="B0A878"/>
                </a:solidFill>
              </a:rPr>
            </a:br>
            <a:endParaRPr lang="en-US" sz="4000" dirty="0">
              <a:solidFill>
                <a:srgbClr val="B0A878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2400" y="1447800"/>
            <a:ext cx="5334000" cy="6096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b="1" kern="1200" spc="-300" dirty="0" smtClean="0">
                <a:solidFill>
                  <a:srgbClr val="CCC7A8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algn="l">
              <a:lnSpc>
                <a:spcPct val="85000"/>
              </a:lnSpc>
            </a:pPr>
            <a:r>
              <a:rPr lang="en-US" sz="3600" dirty="0">
                <a:solidFill>
                  <a:schemeClr val="tx1"/>
                </a:solidFill>
              </a:rPr>
              <a:t>The Higgs Mechanism</a:t>
            </a:r>
            <a:r>
              <a:rPr lang="en-US" sz="3600" dirty="0">
                <a:solidFill>
                  <a:srgbClr val="B0A878"/>
                </a:solidFill>
              </a:rPr>
              <a:t>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04800" y="1981200"/>
            <a:ext cx="4572000" cy="5701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dirty="0"/>
              <a:t>Spontaneous Breakdown of the symmetry:</a:t>
            </a:r>
          </a:p>
          <a:p>
            <a:pPr>
              <a:lnSpc>
                <a:spcPct val="85000"/>
              </a:lnSpc>
            </a:pPr>
            <a:r>
              <a:rPr lang="da-DK" b="1" dirty="0">
                <a:solidFill>
                  <a:srgbClr val="877F4F"/>
                </a:solidFill>
              </a:rPr>
              <a:t>SU(2)</a:t>
            </a:r>
            <a:r>
              <a:rPr lang="da-DK" b="1" baseline="-25000" dirty="0">
                <a:solidFill>
                  <a:srgbClr val="877F4F"/>
                </a:solidFill>
              </a:rPr>
              <a:t>L</a:t>
            </a:r>
            <a:r>
              <a:rPr lang="da-DK" b="1" dirty="0">
                <a:solidFill>
                  <a:srgbClr val="877F4F"/>
                </a:solidFill>
              </a:rPr>
              <a:t> x U(1)</a:t>
            </a:r>
            <a:r>
              <a:rPr lang="da-DK" b="1" baseline="-25000" dirty="0">
                <a:solidFill>
                  <a:srgbClr val="877F4F"/>
                </a:solidFill>
              </a:rPr>
              <a:t>Y</a:t>
            </a:r>
            <a:r>
              <a:rPr lang="da-DK" b="1" dirty="0">
                <a:solidFill>
                  <a:srgbClr val="877F4F"/>
                </a:solidFill>
              </a:rPr>
              <a:t> → U(1)</a:t>
            </a:r>
            <a:r>
              <a:rPr lang="da-DK" b="1" baseline="-25000" dirty="0">
                <a:solidFill>
                  <a:srgbClr val="877F4F"/>
                </a:solidFill>
              </a:rPr>
              <a:t>EM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04800" y="2703731"/>
            <a:ext cx="4572000" cy="8056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dirty="0"/>
              <a:t>A scalar (Higgs) field is introduced. The Higgs field acquires a nonzero value to minimize its energy.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9150" y="3465731"/>
            <a:ext cx="2667000" cy="202294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3400" y="5446931"/>
            <a:ext cx="3638501" cy="648934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5257800" y="2657064"/>
            <a:ext cx="3962400" cy="1420513"/>
            <a:chOff x="5257800" y="2657064"/>
            <a:chExt cx="3962400" cy="1420513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t="9678"/>
            <a:stretch/>
          </p:blipFill>
          <p:spPr>
            <a:xfrm>
              <a:off x="5257800" y="2657064"/>
              <a:ext cx="3490142" cy="1037346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891068" y="3505200"/>
              <a:ext cx="2329132" cy="572377"/>
            </a:xfrm>
            <a:prstGeom prst="rect">
              <a:avLst/>
            </a:prstGeom>
          </p:spPr>
        </p:pic>
      </p:grpSp>
      <p:sp>
        <p:nvSpPr>
          <p:cNvPr id="23" name="Rectangle 22"/>
          <p:cNvSpPr/>
          <p:nvPr/>
        </p:nvSpPr>
        <p:spPr>
          <a:xfrm>
            <a:off x="4876800" y="4223595"/>
            <a:ext cx="4038600" cy="805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</a:pPr>
            <a:r>
              <a:rPr lang="en-US" dirty="0"/>
              <a:t>Masses of fermions and gauge bosons proportional to their couplings to the Higgs field:</a:t>
            </a:r>
            <a:endParaRPr lang="en-US" sz="2800" dirty="0"/>
          </a:p>
        </p:txBody>
      </p:sp>
      <p:sp>
        <p:nvSpPr>
          <p:cNvPr id="25" name="Rectangle 24"/>
          <p:cNvSpPr/>
          <p:nvPr/>
        </p:nvSpPr>
        <p:spPr>
          <a:xfrm>
            <a:off x="4953000" y="5017041"/>
            <a:ext cx="1390124" cy="3347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</a:pPr>
            <a:r>
              <a:rPr lang="en-US" b="1" dirty="0">
                <a:solidFill>
                  <a:schemeClr val="accent1"/>
                </a:solidFill>
              </a:rPr>
              <a:t>M</a:t>
            </a:r>
            <a:r>
              <a:rPr lang="en-US" b="1" baseline="-25000" dirty="0">
                <a:solidFill>
                  <a:schemeClr val="accent1"/>
                </a:solidFill>
              </a:rPr>
              <a:t>Z,W</a:t>
            </a:r>
            <a:r>
              <a:rPr lang="en-US" b="1" dirty="0">
                <a:solidFill>
                  <a:schemeClr val="accent1"/>
                </a:solidFill>
              </a:rPr>
              <a:t> = </a:t>
            </a:r>
            <a:r>
              <a:rPr lang="en-US" b="1" dirty="0" err="1">
                <a:solidFill>
                  <a:schemeClr val="accent1"/>
                </a:solidFill>
              </a:rPr>
              <a:t>g</a:t>
            </a:r>
            <a:r>
              <a:rPr lang="en-US" b="1" baseline="-25000" dirty="0" err="1">
                <a:solidFill>
                  <a:schemeClr val="accent1"/>
                </a:solidFill>
              </a:rPr>
              <a:t>Z,W</a:t>
            </a:r>
            <a:r>
              <a:rPr lang="en-US" b="1" dirty="0">
                <a:solidFill>
                  <a:schemeClr val="accent1"/>
                </a:solidFill>
              </a:rPr>
              <a:t> v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99572" y="5017041"/>
            <a:ext cx="992579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en-US" b="1" dirty="0" err="1">
                <a:solidFill>
                  <a:srgbClr val="4F81BD"/>
                </a:solidFill>
              </a:rPr>
              <a:t>m</a:t>
            </a:r>
            <a:r>
              <a:rPr lang="en-US" b="1" baseline="-25000" dirty="0" err="1">
                <a:solidFill>
                  <a:srgbClr val="4F81BD"/>
                </a:solidFill>
              </a:rPr>
              <a:t>t</a:t>
            </a:r>
            <a:r>
              <a:rPr lang="en-US" b="1" dirty="0">
                <a:solidFill>
                  <a:srgbClr val="4F81BD"/>
                </a:solidFill>
              </a:rPr>
              <a:t> = </a:t>
            </a:r>
            <a:r>
              <a:rPr lang="en-US" b="1" dirty="0" err="1">
                <a:solidFill>
                  <a:srgbClr val="4F81BD"/>
                </a:solidFill>
              </a:rPr>
              <a:t>h</a:t>
            </a:r>
            <a:r>
              <a:rPr lang="en-US" b="1" baseline="-25000" dirty="0" err="1">
                <a:solidFill>
                  <a:srgbClr val="4F81BD"/>
                </a:solidFill>
              </a:rPr>
              <a:t>t</a:t>
            </a:r>
            <a:r>
              <a:rPr lang="en-US" b="1" dirty="0">
                <a:solidFill>
                  <a:srgbClr val="4F81BD"/>
                </a:solidFill>
              </a:rPr>
              <a:t> v </a:t>
            </a:r>
            <a:endParaRPr lang="en-US" dirty="0">
              <a:solidFill>
                <a:srgbClr val="4F81BD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848600" y="5017041"/>
            <a:ext cx="1107996" cy="3347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b="1" dirty="0">
                <a:solidFill>
                  <a:srgbClr val="4F81BD"/>
                </a:solidFill>
              </a:rPr>
              <a:t>m</a:t>
            </a:r>
            <a:r>
              <a:rPr lang="en-US" b="1" baseline="-25000" dirty="0">
                <a:solidFill>
                  <a:srgbClr val="4F81BD"/>
                </a:solidFill>
              </a:rPr>
              <a:t>h</a:t>
            </a:r>
            <a:r>
              <a:rPr lang="en-US" b="1" baseline="30000" dirty="0">
                <a:solidFill>
                  <a:srgbClr val="4F81BD"/>
                </a:solidFill>
              </a:rPr>
              <a:t>2</a:t>
            </a:r>
            <a:r>
              <a:rPr lang="en-US" b="1" dirty="0">
                <a:solidFill>
                  <a:srgbClr val="4F81BD"/>
                </a:solidFill>
              </a:rPr>
              <a:t> = </a:t>
            </a:r>
            <a:r>
              <a:rPr lang="el-GR" b="1" dirty="0">
                <a:solidFill>
                  <a:srgbClr val="4F81BD"/>
                </a:solidFill>
              </a:rPr>
              <a:t>λ </a:t>
            </a:r>
            <a:r>
              <a:rPr lang="en-US" b="1" dirty="0">
                <a:solidFill>
                  <a:srgbClr val="4F81BD"/>
                </a:solidFill>
              </a:rPr>
              <a:t>v</a:t>
            </a:r>
            <a:r>
              <a:rPr lang="en-US" b="1" baseline="30000" dirty="0">
                <a:solidFill>
                  <a:srgbClr val="4F81BD"/>
                </a:solidFill>
              </a:rPr>
              <a:t>2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010412" y="5550441"/>
            <a:ext cx="1954381" cy="4693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800" b="1" dirty="0">
                <a:solidFill>
                  <a:schemeClr val="accent2"/>
                </a:solidFill>
              </a:rPr>
              <a:t>v = 246 </a:t>
            </a:r>
            <a:r>
              <a:rPr lang="en-US" sz="2800" b="1" dirty="0" err="1">
                <a:solidFill>
                  <a:schemeClr val="accent2"/>
                </a:solidFill>
              </a:rPr>
              <a:t>GeV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904385" y="1981200"/>
            <a:ext cx="3657600" cy="805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dirty="0"/>
              <a:t>Vacuum becomes source of energy </a:t>
            </a:r>
          </a:p>
          <a:p>
            <a:pPr algn="ctr">
              <a:lnSpc>
                <a:spcPct val="85000"/>
              </a:lnSpc>
            </a:pPr>
            <a:r>
              <a:rPr lang="en-US" dirty="0"/>
              <a:t>= a source of mass</a:t>
            </a:r>
          </a:p>
          <a:p>
            <a:pPr algn="ctr">
              <a:lnSpc>
                <a:spcPct val="85000"/>
              </a:lnSpc>
            </a:pPr>
            <a:r>
              <a:rPr lang="el-GR" b="1" dirty="0">
                <a:solidFill>
                  <a:srgbClr val="4F81BD"/>
                </a:solidFill>
              </a:rPr>
              <a:t>&lt;</a:t>
            </a:r>
            <a:r>
              <a:rPr lang="en-US" b="1" dirty="0">
                <a:solidFill>
                  <a:srgbClr val="4F81BD"/>
                </a:solidFill>
              </a:rPr>
              <a:t> </a:t>
            </a:r>
            <a:r>
              <a:rPr lang="en-US" dirty="0">
                <a:solidFill>
                  <a:srgbClr val="4F81BD"/>
                </a:solidFill>
              </a:rPr>
              <a:t>H</a:t>
            </a:r>
            <a:r>
              <a:rPr lang="en-US" baseline="30000" dirty="0">
                <a:solidFill>
                  <a:srgbClr val="4F81BD"/>
                </a:solidFill>
              </a:rPr>
              <a:t>0</a:t>
            </a:r>
            <a:r>
              <a:rPr lang="el-GR" b="1" dirty="0">
                <a:solidFill>
                  <a:srgbClr val="4F81BD"/>
                </a:solidFill>
              </a:rPr>
              <a:t>&gt; =</a:t>
            </a:r>
            <a:r>
              <a:rPr lang="en-US" b="1" dirty="0">
                <a:solidFill>
                  <a:srgbClr val="4F81BD"/>
                </a:solidFill>
              </a:rPr>
              <a:t> v</a:t>
            </a:r>
            <a:endParaRPr lang="en-US" dirty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7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efault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A3B3C"/>
      </a:hlink>
      <a:folHlink>
        <a:srgbClr val="3F3F3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6671</TotalTime>
  <Words>4186</Words>
  <Application>Microsoft Macintosh PowerPoint</Application>
  <PresentationFormat>On-screen Show (4:3)</PresentationFormat>
  <Paragraphs>590</Paragraphs>
  <Slides>64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64</vt:i4>
      </vt:variant>
    </vt:vector>
  </HeadingPairs>
  <TitlesOfParts>
    <vt:vector size="76" baseType="lpstr">
      <vt:lpstr>Arial</vt:lpstr>
      <vt:lpstr>Calibri</vt:lpstr>
      <vt:lpstr>Cambria Math</vt:lpstr>
      <vt:lpstr>CMR12</vt:lpstr>
      <vt:lpstr>Gill Sans</vt:lpstr>
      <vt:lpstr>GillSans</vt:lpstr>
      <vt:lpstr>Helvetica Neue</vt:lpstr>
      <vt:lpstr>LucidaGrande</vt:lpstr>
      <vt:lpstr>Symbol</vt:lpstr>
      <vt:lpstr>Wingdings</vt:lpstr>
      <vt:lpstr>Default Theme</vt:lpstr>
      <vt:lpstr>Custom Design</vt:lpstr>
      <vt:lpstr>    SUSY in         Electroweak &amp; Higgs Sector</vt:lpstr>
      <vt:lpstr>Notorious                        Supersymmetry</vt:lpstr>
      <vt:lpstr>Big Picture</vt:lpstr>
      <vt:lpstr>PowerPoint Presentation</vt:lpstr>
      <vt:lpstr>PowerPoint Presentation</vt:lpstr>
      <vt:lpstr>The Beloved Beautiful (&amp; Unnatural)                                                                      Standard Model</vt:lpstr>
      <vt:lpstr>The Beloved Beautiful (&amp; Unnatural)                                                                      Standard Model</vt:lpstr>
      <vt:lpstr>The Beloved Beautiful (&amp; Unnatural)                                                                      Standard Model</vt:lpstr>
      <vt:lpstr>Whatever gives rise to fundamental particle masses has to break electroweak symmetry (EWSB). </vt:lpstr>
      <vt:lpstr>PowerPoint Presentation</vt:lpstr>
      <vt:lpstr>Is it THE Higgs?</vt:lpstr>
      <vt:lpstr>SM-Like Higgs!</vt:lpstr>
      <vt:lpstr>Still large uncertainties in couplings…</vt:lpstr>
      <vt:lpstr>PowerPoint Presentation</vt:lpstr>
      <vt:lpstr>SM Higgs is a Doublet</vt:lpstr>
      <vt:lpstr>PowerPoint Presentation</vt:lpstr>
      <vt:lpstr>2 Higgs Doublet Model (2HDM).</vt:lpstr>
      <vt:lpstr>SM-Like Higgs.</vt:lpstr>
      <vt:lpstr>Minimal Supersymmetric SM (MSSM).</vt:lpstr>
      <vt:lpstr>Higgs Mass = 125 GeV.</vt:lpstr>
      <vt:lpstr>Stop + top  Quartic Contributions!</vt:lpstr>
      <vt:lpstr>Fine Tuned or Not??</vt:lpstr>
      <vt:lpstr>Alignment?   cos (β-α) = 0</vt:lpstr>
      <vt:lpstr>PowerPoint Presentation</vt:lpstr>
      <vt:lpstr> Higgs Mass = 125 GeV.</vt:lpstr>
      <vt:lpstr>Something else: NMSSM Higgs Sector</vt:lpstr>
      <vt:lpstr>NMSSM:  125 GeV Higgs Naturally! </vt:lpstr>
      <vt:lpstr>SM-Like Higgs Naturally!</vt:lpstr>
      <vt:lpstr>Singlet Alignment</vt:lpstr>
      <vt:lpstr>SM - like h125: Mass Correlations!</vt:lpstr>
      <vt:lpstr> How  about  neutralino  WIMPS  for                               Dark Matter?  </vt:lpstr>
      <vt:lpstr>Charginos/Neutralinos &amp; Sleptons...</vt:lpstr>
      <vt:lpstr>Thermal Relic?</vt:lpstr>
      <vt:lpstr>The WIMP Miracle.</vt:lpstr>
      <vt:lpstr>PowerPoint Presentation</vt:lpstr>
      <vt:lpstr>SI DD + Ωh2 ??</vt:lpstr>
      <vt:lpstr>Relic Density: Annihilations</vt:lpstr>
      <vt:lpstr>Relic Density: Co - Annihilations</vt:lpstr>
      <vt:lpstr>PowerPoint Presentation</vt:lpstr>
      <vt:lpstr>Direct Detection</vt:lpstr>
      <vt:lpstr>But isn’t SUSY already ruled out     below the TeV scale ?? </vt:lpstr>
      <vt:lpstr>Strong Physics</vt:lpstr>
      <vt:lpstr>All that Weak stuff? </vt:lpstr>
      <vt:lpstr>LHC ?</vt:lpstr>
      <vt:lpstr>LHC All Searches: 3000 fb-1 NMSSM Higgs Sector</vt:lpstr>
      <vt:lpstr>Generic NMSSM: Explore 2HDM + S!!</vt:lpstr>
      <vt:lpstr>Max Misalignment Scenario: H  h125 h125</vt:lpstr>
      <vt:lpstr>MUCH MORE to Explore!</vt:lpstr>
      <vt:lpstr>PowerPoint Presentation</vt:lpstr>
      <vt:lpstr>PowerPoint Presentation</vt:lpstr>
      <vt:lpstr>Thank You!</vt:lpstr>
      <vt:lpstr>BACk up slides</vt:lpstr>
      <vt:lpstr>Fine Tuning?</vt:lpstr>
      <vt:lpstr>Fine Tuning: SUSY Cancelations!</vt:lpstr>
      <vt:lpstr>CP-Even Higgs Bases </vt:lpstr>
      <vt:lpstr>CP-Even Higgs Bases </vt:lpstr>
      <vt:lpstr>CP-Even Higgs Bases </vt:lpstr>
      <vt:lpstr>CP-Even Higgs Bases </vt:lpstr>
      <vt:lpstr>PowerPoint Presentation</vt:lpstr>
      <vt:lpstr>PowerPoint Presentation</vt:lpstr>
      <vt:lpstr>Stau searches: Bounds depend on mixing!</vt:lpstr>
      <vt:lpstr>Slepton Searches</vt:lpstr>
      <vt:lpstr>Current Electroweakino Mass Bounds  Wino NLSP, BR = 1  </vt:lpstr>
      <vt:lpstr>But also… The  Squarks!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Nausheen Shah</dc:creator>
  <cp:lastModifiedBy>Nausheen Shah</cp:lastModifiedBy>
  <cp:revision>458</cp:revision>
  <dcterms:created xsi:type="dcterms:W3CDTF">2021-05-05T19:03:27Z</dcterms:created>
  <dcterms:modified xsi:type="dcterms:W3CDTF">2021-11-15T15:01:10Z</dcterms:modified>
</cp:coreProperties>
</file>