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Default Extension="fntdata" ContentType="application/x-fontdata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ng" ContentType="image/png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>
  <p:sldMasterIdLst>
    <p:sldMasterId id="2147483672" r:id="rId1"/>
  </p:sldMasterIdLst>
  <p:notesMasterIdLst>
    <p:notesMasterId r:id="rId40"/>
  </p:notesMasterIdLst>
  <p:handoutMasterIdLst>
    <p:handoutMasterId r:id="rId41"/>
  </p:handoutMasterIdLst>
  <p:sldIdLst>
    <p:sldId id="384" r:id="rId2"/>
    <p:sldId id="385" r:id="rId3"/>
    <p:sldId id="499" r:id="rId4"/>
    <p:sldId id="500" r:id="rId5"/>
    <p:sldId id="436" r:id="rId6"/>
    <p:sldId id="337" r:id="rId7"/>
    <p:sldId id="345" r:id="rId8"/>
    <p:sldId id="443" r:id="rId9"/>
    <p:sldId id="444" r:id="rId10"/>
    <p:sldId id="445" r:id="rId11"/>
    <p:sldId id="372" r:id="rId12"/>
    <p:sldId id="364" r:id="rId13"/>
    <p:sldId id="438" r:id="rId14"/>
    <p:sldId id="394" r:id="rId15"/>
    <p:sldId id="395" r:id="rId16"/>
    <p:sldId id="396" r:id="rId17"/>
    <p:sldId id="450" r:id="rId18"/>
    <p:sldId id="493" r:id="rId19"/>
    <p:sldId id="494" r:id="rId20"/>
    <p:sldId id="495" r:id="rId21"/>
    <p:sldId id="481" r:id="rId22"/>
    <p:sldId id="482" r:id="rId23"/>
    <p:sldId id="483" r:id="rId24"/>
    <p:sldId id="484" r:id="rId25"/>
    <p:sldId id="485" r:id="rId26"/>
    <p:sldId id="491" r:id="rId27"/>
    <p:sldId id="492" r:id="rId28"/>
    <p:sldId id="446" r:id="rId29"/>
    <p:sldId id="447" r:id="rId30"/>
    <p:sldId id="496" r:id="rId31"/>
    <p:sldId id="498" r:id="rId32"/>
    <p:sldId id="487" r:id="rId33"/>
    <p:sldId id="488" r:id="rId34"/>
    <p:sldId id="439" r:id="rId35"/>
    <p:sldId id="409" r:id="rId36"/>
    <p:sldId id="448" r:id="rId37"/>
    <p:sldId id="442" r:id="rId38"/>
    <p:sldId id="368" r:id="rId39"/>
  </p:sldIdLst>
  <p:sldSz cx="9144000" cy="6858000" type="screen4x3"/>
  <p:notesSz cx="6858000" cy="9144000"/>
  <p:embeddedFontLst>
    <p:embeddedFont>
      <p:font typeface="Bookman Old Style"/>
      <p:regular r:id="rId42"/>
      <p:bold r:id="rId43"/>
      <p:italic r:id="rId44"/>
      <p:boldItalic r:id="rId45"/>
    </p:embeddedFont>
    <p:embeddedFont>
      <p:font typeface="Gill Sans MT"/>
      <p:regular r:id="rId46"/>
      <p:bold r:id="rId47"/>
      <p:italic r:id="rId48"/>
      <p:boldItalic r:id="rId49"/>
    </p:embeddedFont>
    <p:embeddedFont>
      <p:font typeface="Wingdings 3" charset="2"/>
      <p:regular r:id="rId50"/>
    </p:embeddedFont>
    <p:embeddedFont>
      <p:font typeface="Arial Unicode MS"/>
      <p:regular r:id="rId51"/>
    </p:embeddedFont>
    <p:embeddedFont>
      <p:font typeface="Calibri"/>
      <p:regular r:id="rId52"/>
      <p:bold r:id="rId53"/>
      <p:italic r:id="rId54"/>
      <p:boldItalic r:id="rId55"/>
    </p:embeddedFont>
    <p:embeddedFont>
      <p:font typeface="MS Mincho"/>
      <p:regular r:id="rId56"/>
    </p:embeddedFont>
    <p:embeddedFont>
      <p:font typeface="ＭＳ Ｐゴシック"/>
      <p:regular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598" autoAdjust="0"/>
    <p:restoredTop sz="94604" autoAdjust="0"/>
  </p:normalViewPr>
  <p:slideViewPr>
    <p:cSldViewPr>
      <p:cViewPr>
        <p:scale>
          <a:sx n="150" d="100"/>
          <a:sy n="150" d="100"/>
        </p:scale>
        <p:origin x="-125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font" Target="fonts/font9.fntdata"/><Relationship Id="rId51" Type="http://schemas.openxmlformats.org/officeDocument/2006/relationships/font" Target="fonts/font10.fntdata"/><Relationship Id="rId52" Type="http://schemas.openxmlformats.org/officeDocument/2006/relationships/font" Target="fonts/font11.fntdata"/><Relationship Id="rId53" Type="http://schemas.openxmlformats.org/officeDocument/2006/relationships/font" Target="fonts/font12.fntdata"/><Relationship Id="rId54" Type="http://schemas.openxmlformats.org/officeDocument/2006/relationships/font" Target="fonts/font13.fntdata"/><Relationship Id="rId55" Type="http://schemas.openxmlformats.org/officeDocument/2006/relationships/font" Target="fonts/font14.fntdata"/><Relationship Id="rId56" Type="http://schemas.openxmlformats.org/officeDocument/2006/relationships/font" Target="fonts/font15.fntdata"/><Relationship Id="rId57" Type="http://schemas.openxmlformats.org/officeDocument/2006/relationships/font" Target="fonts/font16.fntdata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font" Target="fonts/font1.fntdata"/><Relationship Id="rId43" Type="http://schemas.openxmlformats.org/officeDocument/2006/relationships/font" Target="fonts/font2.fntdata"/><Relationship Id="rId44" Type="http://schemas.openxmlformats.org/officeDocument/2006/relationships/font" Target="fonts/font3.fntdata"/><Relationship Id="rId45" Type="http://schemas.openxmlformats.org/officeDocument/2006/relationships/font" Target="fonts/font4.fntdata"/><Relationship Id="rId46" Type="http://schemas.openxmlformats.org/officeDocument/2006/relationships/font" Target="fonts/font5.fntdata"/><Relationship Id="rId47" Type="http://schemas.openxmlformats.org/officeDocument/2006/relationships/font" Target="fonts/font6.fntdata"/><Relationship Id="rId48" Type="http://schemas.openxmlformats.org/officeDocument/2006/relationships/font" Target="fonts/font7.fntdata"/><Relationship Id="rId4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c\calviani\conductivity_n_TOF_mod_31aug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lang="en-GB"/>
            </a:pPr>
            <a:r>
              <a:rPr lang="en-US"/>
              <a:t>n_TOF moderator water</a:t>
            </a:r>
            <a:r>
              <a:rPr lang="en-US" baseline="0"/>
              <a:t> conductivity</a:t>
            </a:r>
            <a:endParaRPr lang="en-US"/>
          </a:p>
        </c:rich>
      </c:tx>
      <c:layout>
        <c:manualLayout>
          <c:xMode val="edge"/>
          <c:yMode val="edge"/>
          <c:x val="0.188073298177178"/>
          <c:y val="0.0376068274831881"/>
        </c:manualLayout>
      </c:layout>
      <c:overlay val="1"/>
    </c:title>
    <c:plotArea>
      <c:layout/>
      <c:lineChart>
        <c:grouping val="standard"/>
        <c:ser>
          <c:idx val="0"/>
          <c:order val="0"/>
          <c:cat>
            <c:numRef>
              <c:f>Sheet1!$A$2:$A$15</c:f>
              <c:numCache>
                <c:formatCode>dd/mm/yyyy</c:formatCode>
                <c:ptCount val="14"/>
                <c:pt idx="0">
                  <c:v>40292.0</c:v>
                </c:pt>
                <c:pt idx="1">
                  <c:v>40310.0</c:v>
                </c:pt>
                <c:pt idx="2">
                  <c:v>40328.0</c:v>
                </c:pt>
                <c:pt idx="3">
                  <c:v>40339.0</c:v>
                </c:pt>
                <c:pt idx="4">
                  <c:v>40358.0</c:v>
                </c:pt>
                <c:pt idx="5">
                  <c:v>40365.0</c:v>
                </c:pt>
                <c:pt idx="6">
                  <c:v>40369.0</c:v>
                </c:pt>
                <c:pt idx="7">
                  <c:v>40370.0</c:v>
                </c:pt>
                <c:pt idx="8">
                  <c:v>40371.0</c:v>
                </c:pt>
                <c:pt idx="9">
                  <c:v>40372.0</c:v>
                </c:pt>
                <c:pt idx="10">
                  <c:v>40373.0</c:v>
                </c:pt>
                <c:pt idx="11">
                  <c:v>40374.0</c:v>
                </c:pt>
                <c:pt idx="12">
                  <c:v>40386.0</c:v>
                </c:pt>
                <c:pt idx="13">
                  <c:v>40421.0</c:v>
                </c:pt>
              </c:numCache>
            </c:num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50.0</c:v>
                </c:pt>
                <c:pt idx="1">
                  <c:v>203.0</c:v>
                </c:pt>
                <c:pt idx="2">
                  <c:v>238.0</c:v>
                </c:pt>
                <c:pt idx="3">
                  <c:v>400.0</c:v>
                </c:pt>
                <c:pt idx="4">
                  <c:v>685.0</c:v>
                </c:pt>
                <c:pt idx="5">
                  <c:v>830.0</c:v>
                </c:pt>
                <c:pt idx="6">
                  <c:v>904.0</c:v>
                </c:pt>
                <c:pt idx="7">
                  <c:v>920.0</c:v>
                </c:pt>
                <c:pt idx="8">
                  <c:v>940.0</c:v>
                </c:pt>
                <c:pt idx="9">
                  <c:v>950.0</c:v>
                </c:pt>
                <c:pt idx="10">
                  <c:v>960.0</c:v>
                </c:pt>
                <c:pt idx="11">
                  <c:v>990.0</c:v>
                </c:pt>
                <c:pt idx="12">
                  <c:v>1080.0</c:v>
                </c:pt>
                <c:pt idx="13">
                  <c:v>1600.0</c:v>
                </c:pt>
              </c:numCache>
            </c:numRef>
          </c:val>
        </c:ser>
        <c:marker val="1"/>
        <c:axId val="602218600"/>
        <c:axId val="602360776"/>
      </c:lineChart>
      <c:dateAx>
        <c:axId val="6022186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 sz="1400"/>
                  <a:t>Date</a:t>
                </a:r>
              </a:p>
            </c:rich>
          </c:tx>
          <c:layout/>
        </c:title>
        <c:numFmt formatCode="dd/mm/yyyy" sourceLinked="1"/>
        <c:tickLblPos val="nextTo"/>
        <c:txPr>
          <a:bodyPr/>
          <a:lstStyle/>
          <a:p>
            <a:pPr>
              <a:defRPr lang="en-GB" sz="1200"/>
            </a:pPr>
            <a:endParaRPr lang="en-US"/>
          </a:p>
        </c:txPr>
        <c:crossAx val="602360776"/>
        <c:crosses val="autoZero"/>
        <c:auto val="1"/>
        <c:lblOffset val="100"/>
        <c:baseTimeUnit val="days"/>
        <c:majorUnit val="10.0"/>
        <c:majorTimeUnit val="days"/>
      </c:dateAx>
      <c:valAx>
        <c:axId val="6023607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 sz="1400" baseline="0"/>
                  <a:t>Conductivity (</a:t>
                </a:r>
                <a:r>
                  <a:rPr lang="en-US" sz="1400" baseline="0">
                    <a:latin typeface="Symbol" pitchFamily="18" charset="2"/>
                  </a:rPr>
                  <a:t>m</a:t>
                </a:r>
                <a:r>
                  <a:rPr lang="en-US" sz="1400" baseline="0"/>
                  <a:t>S/cm)</a:t>
                </a:r>
                <a:endParaRPr lang="en-US" sz="14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GB" sz="1200"/>
            </a:pPr>
            <a:endParaRPr lang="en-US"/>
          </a:p>
        </c:txPr>
        <c:crossAx val="602218600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F49C-DFDB-DF4E-B7A5-4918F1CECB0E}" type="datetimeFigureOut">
              <a:rPr lang="en-US" smtClean="0"/>
              <a:pPr/>
              <a:t>11/4/10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DF87-20AF-1F42-9D36-101D3E797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9162C-1FD9-4657-8E03-F11A276519B5}" type="datetimeFigureOut">
              <a:rPr lang="en-US" smtClean="0"/>
              <a:pPr/>
              <a:t>11/4/10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BE61-5EA2-4B6D-A9C4-FD121D242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51BECB-A751-0140-84B8-0A06C81E5952}" type="slidenum">
              <a:rPr lang="de-DE"/>
              <a:pPr/>
              <a:t>14</a:t>
            </a:fld>
            <a:endParaRPr lang="de-DE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D2F719-83C4-4740-93AB-D308343094B1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0FEB83-C275-ED4B-B711-6DE4663E3CB3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4C6FD-D98B-D342-9F2F-06732B475E6B}" type="slidenum">
              <a:rPr lang="de-DE"/>
              <a:pPr/>
              <a:t>15</a:t>
            </a:fld>
            <a:endParaRPr lang="de-DE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111DE4-6E00-AA4C-92C3-416AA50912BD}" type="slidenum">
              <a:rPr lang="de-DE"/>
              <a:pPr/>
              <a:t>16</a:t>
            </a:fld>
            <a:endParaRPr lang="de-DE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5584FB-8BE0-5E40-ACEC-A8AEDD1822BD}" type="slidenum">
              <a:rPr lang="it-IT"/>
              <a:pPr/>
              <a:t>17</a:t>
            </a:fld>
            <a:endParaRPr lang="it-IT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2638F7-8B86-F049-B3E6-6E27CDB5A8D1}" type="slidenum">
              <a:rPr lang="it-IT"/>
              <a:pPr/>
              <a:t>19</a:t>
            </a:fld>
            <a:endParaRPr lang="it-IT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F478F8-23C0-FD4A-9208-E4F8E722615E}" type="slidenum">
              <a:rPr lang="it-IT"/>
              <a:pPr/>
              <a:t>20</a:t>
            </a:fld>
            <a:endParaRPr lang="it-IT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C0519C-4527-614A-89D6-D447831259AC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18B74E-D569-9945-BF84-818FB7B6006C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FEB9F1-AE87-D34F-93F2-D8C53570B7E0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4/5 November 2010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2C59A-A866-EC42-88DD-B1B82F56858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0080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50322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3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8.png"/><Relationship Id="rId6" Type="http://schemas.openxmlformats.org/officeDocument/2006/relationships/image" Target="../media/image3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4610890"/>
          </a:xfrm>
        </p:spPr>
        <p:txBody>
          <a:bodyPr>
            <a:normAutofit/>
          </a:bodyPr>
          <a:lstStyle/>
          <a:p>
            <a:pPr lvl="0" algn="ctr"/>
            <a:r>
              <a:rPr lang="en-US" dirty="0" smtClean="0">
                <a:solidFill>
                  <a:srgbClr val="800000"/>
                </a:solidFill>
              </a:rPr>
              <a:t>Status of the </a:t>
            </a:r>
            <a:r>
              <a:rPr lang="en-US" dirty="0" err="1" smtClean="0">
                <a:solidFill>
                  <a:srgbClr val="800000"/>
                </a:solidFill>
              </a:rPr>
              <a:t>n</a:t>
            </a:r>
            <a:r>
              <a:rPr lang="en-US" dirty="0" smtClean="0">
                <a:solidFill>
                  <a:srgbClr val="800000"/>
                </a:solidFill>
              </a:rPr>
              <a:t>-TOF experiment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E.Chiaveri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tx1"/>
                </a:solidFill>
              </a:rPr>
              <a:t>EN-STI-EET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On behalf of </a:t>
            </a:r>
            <a:r>
              <a:rPr lang="en-US" dirty="0" err="1" smtClean="0">
                <a:solidFill>
                  <a:schemeClr val="tx1"/>
                </a:solidFill>
              </a:rPr>
              <a:t>n_TOF</a:t>
            </a:r>
            <a:r>
              <a:rPr lang="en-US" dirty="0" smtClean="0">
                <a:solidFill>
                  <a:schemeClr val="tx1"/>
                </a:solidFill>
              </a:rPr>
              <a:t> collaboration</a:t>
            </a: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9A2-217D-6B45-A174-4F8CC582875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1" name="Immagine 4" descr="n_tof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4/5 November 2010</a:t>
            </a:r>
            <a:endParaRPr lang="es-E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685800"/>
            <a:ext cx="762000" cy="664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n_TOF borated water moderator circuit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340768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Chemical stability is an asset</a:t>
            </a:r>
            <a:r>
              <a:rPr lang="en-GB" dirty="0" smtClean="0"/>
              <a:t> for the safe operation of the cooling and moderator circuit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An </a:t>
            </a:r>
            <a:r>
              <a:rPr lang="en-GB" b="1" dirty="0" smtClean="0"/>
              <a:t>increase of the water conductivity </a:t>
            </a:r>
            <a:r>
              <a:rPr lang="en-GB" dirty="0" smtClean="0"/>
              <a:t>was observed during operation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regular water samples analysis showed </a:t>
            </a:r>
            <a:r>
              <a:rPr lang="en-GB" b="1" dirty="0" smtClean="0">
                <a:solidFill>
                  <a:srgbClr val="FF0000"/>
                </a:solidFill>
              </a:rPr>
              <a:t>no worries for corrosion</a:t>
            </a:r>
            <a:r>
              <a:rPr lang="en-GB" dirty="0" smtClean="0"/>
              <a:t>, since conductivity was due to the presence of non-reacting </a:t>
            </a:r>
            <a:r>
              <a:rPr lang="en-GB" b="1" dirty="0" smtClean="0">
                <a:solidFill>
                  <a:srgbClr val="FF0000"/>
                </a:solidFill>
              </a:rPr>
              <a:t>sodium</a:t>
            </a:r>
            <a:endParaRPr lang="en-GB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79512" y="2996952"/>
          <a:ext cx="4896544" cy="349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92080" y="2924944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Sodium was originating from the </a:t>
            </a:r>
            <a:r>
              <a:rPr lang="en-GB" b="1" dirty="0" smtClean="0">
                <a:solidFill>
                  <a:srgbClr val="FF0000"/>
                </a:solidFill>
              </a:rPr>
              <a:t>non optimized cationic resin </a:t>
            </a:r>
            <a:r>
              <a:rPr lang="en-GB" dirty="0" smtClean="0"/>
              <a:t>used to filter activation products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 test bench will be realized at CERN in November 2010 in view of the 2011 n_TOF run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508518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</a:rPr>
              <a:t> 2011 n_TOF run will operate with an optimized resin and looks forward to a successful run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419100"/>
            <a:ext cx="88646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hickIron_2009-2010_r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11150"/>
            <a:ext cx="8260522" cy="593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 smtClean="0">
                <a:solidFill>
                  <a:srgbClr val="A6A6A6"/>
                </a:solidFill>
              </a:rPr>
              <a:t>n_TOF</a:t>
            </a:r>
            <a:r>
              <a:rPr lang="en-US" dirty="0" smtClean="0">
                <a:solidFill>
                  <a:srgbClr val="A6A6A6"/>
                </a:solidFill>
              </a:rPr>
              <a:t> Facility Status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Borated Water Moderator system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b="1" dirty="0" smtClean="0"/>
              <a:t>Preliminary results analysis on 2009/2010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Integrated protons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2010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648200"/>
          </a:xfrm>
          <a:ln/>
        </p:spPr>
        <p:txBody>
          <a:bodyPr lIns="90000" tIns="46800" rIns="90000" bIns="46800"/>
          <a:lstStyle/>
          <a:p>
            <a:pPr marL="339725" indent="-339725" defTabSz="449263">
              <a:spcBef>
                <a:spcPts val="500"/>
              </a:spcBef>
              <a:buFontTx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de-AT" sz="2000"/>
          </a:p>
          <a:p>
            <a:pPr marL="339725" indent="-339725" defTabSz="449263">
              <a:spcBef>
                <a:spcPts val="500"/>
              </a:spcBef>
              <a:buFontTx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de-AT" sz="2000"/>
          </a:p>
          <a:p>
            <a:pPr marL="339725" indent="-339725" defTabSz="449263">
              <a:spcBef>
                <a:spcPts val="500"/>
              </a:spcBef>
              <a:buFontTx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de-AT" sz="200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161088"/>
          <a:ext cx="2209800" cy="696912"/>
        </p:xfrm>
        <a:graphic>
          <a:graphicData uri="http://schemas.openxmlformats.org/presentationml/2006/ole">
            <p:oleObj spid="_x0000_s52226" r:id="rId4" imgW="3809524" imgH="1200318" progId="">
              <p:embed/>
            </p:oleObj>
          </a:graphicData>
        </a:graphic>
      </p:graphicFrame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191000" y="1219200"/>
            <a:ext cx="4800600" cy="518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800" b="1" dirty="0" err="1">
                <a:latin typeface="Arial" charset="0"/>
              </a:rPr>
              <a:t>Detector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setup</a:t>
            </a:r>
            <a:r>
              <a:rPr lang="de-DE" sz="1800" b="1" dirty="0">
                <a:latin typeface="Arial" charset="0"/>
              </a:rPr>
              <a:t>:</a:t>
            </a:r>
            <a:r>
              <a:rPr lang="de-DE" sz="1800" dirty="0">
                <a:latin typeface="Arial" charset="0"/>
              </a:rPr>
              <a:t> 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Char char="-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600" dirty="0">
                <a:latin typeface="Arial" charset="0"/>
              </a:rPr>
              <a:t>Pair of C</a:t>
            </a:r>
            <a:r>
              <a:rPr lang="de-DE" sz="1600" baseline="-25000" dirty="0">
                <a:latin typeface="Arial" charset="0"/>
              </a:rPr>
              <a:t>6</a:t>
            </a:r>
            <a:r>
              <a:rPr lang="de-DE" sz="1600" dirty="0">
                <a:latin typeface="Arial" charset="0"/>
              </a:rPr>
              <a:t>D</a:t>
            </a:r>
            <a:r>
              <a:rPr lang="de-DE" sz="1600" baseline="-25000" dirty="0">
                <a:latin typeface="Arial" charset="0"/>
              </a:rPr>
              <a:t>6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detectors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optimized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for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low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neutron</a:t>
            </a:r>
            <a:r>
              <a:rPr lang="de-DE" sz="1600" dirty="0">
                <a:latin typeface="Arial" charset="0"/>
              </a:rPr>
              <a:t> </a:t>
            </a:r>
            <a:r>
              <a:rPr lang="de-DE" sz="1600" dirty="0" err="1">
                <a:latin typeface="Arial" charset="0"/>
              </a:rPr>
              <a:t>sensitivity</a:t>
            </a:r>
            <a:r>
              <a:rPr lang="de-DE" sz="1600" dirty="0">
                <a:latin typeface="Arial" charset="0"/>
              </a:rPr>
              <a:t> (</a:t>
            </a:r>
            <a:r>
              <a:rPr lang="de-DE" sz="1600" dirty="0">
                <a:latin typeface="Symbol" charset="2"/>
              </a:rPr>
              <a:t></a:t>
            </a:r>
            <a:r>
              <a:rPr lang="de-DE" sz="1600" baseline="-25000" dirty="0">
                <a:latin typeface="Arial" charset="0"/>
              </a:rPr>
              <a:t>n</a:t>
            </a:r>
            <a:r>
              <a:rPr lang="de-DE" sz="1600" dirty="0">
                <a:latin typeface="Arial" charset="0"/>
              </a:rPr>
              <a:t>/</a:t>
            </a:r>
            <a:r>
              <a:rPr lang="de-DE" sz="1600" dirty="0">
                <a:latin typeface="Symbol" charset="2"/>
              </a:rPr>
              <a:t></a:t>
            </a:r>
            <a:r>
              <a:rPr lang="de-DE" sz="1600" baseline="-25000" dirty="0">
                <a:latin typeface="Symbol" charset="2"/>
              </a:rPr>
              <a:t></a:t>
            </a:r>
            <a:r>
              <a:rPr lang="de-DE" sz="1600" dirty="0">
                <a:latin typeface="Arial" charset="0"/>
              </a:rPr>
              <a:t>&lt;4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·</a:t>
            </a:r>
            <a:r>
              <a:rPr lang="de-DE" sz="1600" dirty="0">
                <a:latin typeface="Arial" charset="0"/>
              </a:rPr>
              <a:t>10</a:t>
            </a:r>
            <a:r>
              <a:rPr lang="de-DE" sz="1600" baseline="30000" dirty="0">
                <a:latin typeface="Arial" charset="0"/>
              </a:rPr>
              <a:t>-5</a:t>
            </a:r>
            <a:r>
              <a:rPr lang="de-DE" sz="1600" dirty="0">
                <a:latin typeface="Arial" charset="0"/>
              </a:rPr>
              <a:t>) [Plag et al., 2002]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800" b="1" dirty="0">
                <a:latin typeface="Arial" charset="0"/>
              </a:rPr>
              <a:t>Samples </a:t>
            </a:r>
            <a:r>
              <a:rPr lang="de-DE" sz="1800" b="1" dirty="0" err="1">
                <a:latin typeface="Arial" charset="0"/>
              </a:rPr>
              <a:t>for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baseline="30000" dirty="0">
                <a:latin typeface="Arial" charset="0"/>
              </a:rPr>
              <a:t>62</a:t>
            </a:r>
            <a:r>
              <a:rPr lang="de-DE" sz="1800" b="1" dirty="0">
                <a:latin typeface="Arial" charset="0"/>
              </a:rPr>
              <a:t>Ni </a:t>
            </a:r>
            <a:r>
              <a:rPr lang="de-DE" sz="1800" b="1" dirty="0" err="1">
                <a:latin typeface="Arial" charset="0"/>
              </a:rPr>
              <a:t>measurement</a:t>
            </a:r>
            <a:r>
              <a:rPr lang="de-DE" sz="1800" b="1" dirty="0">
                <a:latin typeface="Arial" charset="0"/>
              </a:rPr>
              <a:t>: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Char char="-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600" dirty="0" err="1">
                <a:latin typeface="Arial" charset="0"/>
              </a:rPr>
              <a:t>enriched</a:t>
            </a:r>
            <a:r>
              <a:rPr lang="de-DE" sz="1600" baseline="30000" dirty="0">
                <a:latin typeface="Arial" charset="0"/>
              </a:rPr>
              <a:t> </a:t>
            </a:r>
            <a:r>
              <a:rPr lang="de-DE" sz="1600" dirty="0">
                <a:latin typeface="Arial" charset="0"/>
              </a:rPr>
              <a:t>Ni pellet;  2 cm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Ø; 2 g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baseline="30000" dirty="0">
              <a:latin typeface="Arial" charset="0"/>
            </a:endParaRP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Char char="-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600" baseline="30000" dirty="0">
                <a:latin typeface="Arial" charset="0"/>
              </a:rPr>
              <a:t>197</a:t>
            </a:r>
            <a:r>
              <a:rPr lang="de-DE" sz="1600" dirty="0">
                <a:latin typeface="Arial" charset="0"/>
              </a:rPr>
              <a:t>Au, 2 cm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Ø, 0.6 g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Char char="-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600" baseline="30000" dirty="0" err="1">
                <a:latin typeface="Arial" charset="0"/>
              </a:rPr>
              <a:t>nat</a:t>
            </a:r>
            <a:r>
              <a:rPr lang="de-DE" sz="1600" dirty="0" err="1">
                <a:latin typeface="Arial" charset="0"/>
              </a:rPr>
              <a:t>Pb</a:t>
            </a:r>
            <a:r>
              <a:rPr lang="de-DE" sz="1600" dirty="0">
                <a:latin typeface="Arial" charset="0"/>
              </a:rPr>
              <a:t>, 2 cm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Ø, 0.3 g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Char char="-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de-DE" sz="1600" baseline="30000" dirty="0" err="1">
                <a:latin typeface="Arial" charset="0"/>
              </a:rPr>
              <a:t>nat</a:t>
            </a:r>
            <a:r>
              <a:rPr lang="de-DE" sz="1600" dirty="0" err="1">
                <a:latin typeface="Arial" charset="0"/>
              </a:rPr>
              <a:t>C</a:t>
            </a:r>
            <a:r>
              <a:rPr lang="de-DE" sz="1600" dirty="0">
                <a:latin typeface="Arial" charset="0"/>
              </a:rPr>
              <a:t>, 2 cm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Ø, 5 g</a:t>
            </a:r>
          </a:p>
          <a:p>
            <a:pPr marL="339725" indent="-339725" defTabSz="449263">
              <a:spcBef>
                <a:spcPts val="400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339725" indent="-339725" defTabSz="449263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800" dirty="0">
              <a:latin typeface="Arial" charset="0"/>
            </a:endParaRPr>
          </a:p>
          <a:p>
            <a:pPr marL="339725" indent="-339725" defTabSz="449263">
              <a:spcBef>
                <a:spcPts val="3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400" baseline="-25000" dirty="0">
              <a:latin typeface="Arial" charset="0"/>
            </a:endParaRPr>
          </a:p>
          <a:p>
            <a:pPr marL="339725" indent="-339725" defTabSz="449263">
              <a:spcBef>
                <a:spcPts val="3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400" dirty="0">
              <a:latin typeface="Arial" charset="0"/>
            </a:endParaRPr>
          </a:p>
          <a:p>
            <a:pPr marL="339725" indent="-339725" defTabSz="449263">
              <a:spcBef>
                <a:spcPts val="3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de-DE" sz="1400" dirty="0">
              <a:latin typeface="Arial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3246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AT" sz="1200">
                <a:latin typeface="Arial" charset="0"/>
              </a:rPr>
              <a:t>Claudia Lederer</a:t>
            </a:r>
          </a:p>
        </p:txBody>
      </p:sp>
      <p:graphicFrame>
        <p:nvGraphicFramePr>
          <p:cNvPr id="3079" name="Group 7"/>
          <p:cNvGraphicFramePr>
            <a:graphicFrameLocks noGrp="1"/>
          </p:cNvGraphicFramePr>
          <p:nvPr/>
        </p:nvGraphicFramePr>
        <p:xfrm>
          <a:off x="4038600" y="3429000"/>
          <a:ext cx="4953000" cy="954088"/>
        </p:xfrm>
        <a:graphic>
          <a:graphicData uri="http://schemas.openxmlformats.org/drawingml/2006/table">
            <a:tbl>
              <a:tblPr/>
              <a:tblGrid>
                <a:gridCol w="1143000"/>
                <a:gridCol w="889000"/>
                <a:gridCol w="711200"/>
                <a:gridCol w="762000"/>
                <a:gridCol w="838200"/>
                <a:gridCol w="609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58</a:t>
                      </a:r>
                      <a:r>
                        <a:rPr kumimoji="0" lang="de-A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endParaRPr kumimoji="0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60</a:t>
                      </a:r>
                      <a:r>
                        <a:rPr kumimoji="0" lang="de-A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endParaRPr kumimoji="0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61</a:t>
                      </a:r>
                      <a:r>
                        <a:rPr kumimoji="0" lang="de-A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endParaRPr kumimoji="0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62</a:t>
                      </a:r>
                      <a:r>
                        <a:rPr kumimoji="0" lang="de-AT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AT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64</a:t>
                      </a:r>
                      <a:r>
                        <a:rPr kumimoji="0" lang="de-AT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endParaRPr kumimoji="0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sample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0.035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97.95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natural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68.08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26.22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09" name="Object 37"/>
          <p:cNvGraphicFramePr>
            <a:graphicFrameLocks noChangeAspect="1"/>
          </p:cNvGraphicFramePr>
          <p:nvPr/>
        </p:nvGraphicFramePr>
        <p:xfrm>
          <a:off x="457200" y="1219200"/>
          <a:ext cx="3455988" cy="4608513"/>
        </p:xfrm>
        <a:graphic>
          <a:graphicData uri="http://schemas.openxmlformats.org/presentationml/2006/ole">
            <p:oleObj spid="_x0000_s52228" r:id="rId5" imgW="4571429" imgH="6095238" progId="">
              <p:embed/>
            </p:oleObj>
          </a:graphicData>
        </a:graphic>
      </p:graphicFrame>
      <p:sp>
        <p:nvSpPr>
          <p:cNvPr id="3110" name="Line 38"/>
          <p:cNvSpPr>
            <a:spLocks noChangeShapeType="1"/>
          </p:cNvSpPr>
          <p:nvPr/>
        </p:nvSpPr>
        <p:spPr bwMode="auto">
          <a:xfrm flipV="1">
            <a:off x="457200" y="4416425"/>
            <a:ext cx="1371600" cy="463550"/>
          </a:xfrm>
          <a:prstGeom prst="line">
            <a:avLst/>
          </a:prstGeom>
          <a:noFill/>
          <a:ln w="5715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609600" y="4876800"/>
            <a:ext cx="106680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 eaLnBrk="0" hangingPunct="0">
              <a:spcBef>
                <a:spcPts val="10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AT" sz="1600" b="1">
                <a:solidFill>
                  <a:srgbClr val="FFFFFF"/>
                </a:solidFill>
                <a:latin typeface="Arial" charset="0"/>
              </a:rPr>
              <a:t>neutrons</a:t>
            </a: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304800" y="0"/>
            <a:ext cx="8610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 defTabSz="449263">
              <a:buClr>
                <a:srgbClr val="340164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 dirty="0" err="1">
                <a:latin typeface="Arial" charset="0"/>
              </a:rPr>
              <a:t>Measurement</a:t>
            </a:r>
            <a:r>
              <a:rPr lang="de-DE" sz="3200" dirty="0">
                <a:latin typeface="Arial" charset="0"/>
              </a:rPr>
              <a:t> of </a:t>
            </a:r>
            <a:r>
              <a:rPr lang="de-DE" sz="3200" baseline="30000" dirty="0">
                <a:latin typeface="Arial" charset="0"/>
              </a:rPr>
              <a:t>62</a:t>
            </a:r>
            <a:r>
              <a:rPr lang="de-DE" sz="3200" dirty="0">
                <a:latin typeface="Arial" charset="0"/>
              </a:rPr>
              <a:t>Ni(n,</a:t>
            </a:r>
            <a:r>
              <a:rPr lang="de-DE" sz="3200" dirty="0">
                <a:latin typeface="Symbol" charset="2"/>
              </a:rPr>
              <a:t>g</a:t>
            </a:r>
            <a:r>
              <a:rPr lang="de-DE" sz="3200" dirty="0">
                <a:latin typeface="Arial" charset="0"/>
              </a:rPr>
              <a:t>) at </a:t>
            </a:r>
            <a:r>
              <a:rPr lang="de-DE" sz="3200" dirty="0" err="1">
                <a:latin typeface="Arial" charset="0"/>
              </a:rPr>
              <a:t>n_TOF</a:t>
            </a:r>
            <a:endParaRPr lang="de-DE" sz="3200" dirty="0">
              <a:latin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371600" y="6492240"/>
            <a:ext cx="5032248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477000"/>
            <a:ext cx="2289048" cy="365760"/>
          </a:xfrm>
        </p:spPr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  <p:pic>
        <p:nvPicPr>
          <p:cNvPr id="15" name="Immagine 4" descr="n_tof_log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5543359"/>
            <a:ext cx="1219200" cy="93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90933" y="618067"/>
            <a:ext cx="95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nTOF13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0" y="2743200"/>
            <a:ext cx="3429000" cy="838200"/>
          </a:xfrm>
          <a:ln/>
        </p:spPr>
        <p:txBody>
          <a:bodyPr lIns="90000" tIns="46800" rIns="90000" bIns="46800"/>
          <a:lstStyle/>
          <a:p>
            <a:pPr defTabSz="449263">
              <a:buClr>
                <a:srgbClr val="340164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 b="1">
                <a:solidFill>
                  <a:schemeClr val="tx1"/>
                </a:solidFill>
                <a:latin typeface="Arial" charset="0"/>
              </a:rPr>
              <a:t>new data from n_TOF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0" y="6161088"/>
          <a:ext cx="2209800" cy="696912"/>
        </p:xfrm>
        <a:graphic>
          <a:graphicData uri="http://schemas.openxmlformats.org/presentationml/2006/ole">
            <p:oleObj spid="_x0000_s55298" r:id="rId4" imgW="3809524" imgH="1200318" progId="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876800" y="609600"/>
            <a:ext cx="3962400" cy="1187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 eaLnBrk="0" hangingPunct="0">
              <a:spcBef>
                <a:spcPts val="1125"/>
              </a:spcBef>
              <a:buClr>
                <a:srgbClr val="340164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AT" b="1">
                <a:latin typeface="Arial" charset="0"/>
              </a:rPr>
              <a:t>Available experimental data  compared to libraries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63246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AT" sz="1200">
                <a:latin typeface="Arial" charset="0"/>
              </a:rPr>
              <a:t>Claudia Lederer</a:t>
            </a:r>
          </a:p>
        </p:txBody>
      </p:sp>
      <p:pic>
        <p:nvPicPr>
          <p:cNvPr id="6151" name="Picture 7" descr="\\.host\Shared Folders\claudia auf meinem Mac\Desktop\nuclei_presentations\nic_bilder\Ni62_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581400"/>
            <a:ext cx="4038600" cy="2911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52" name="Picture 8" descr="\\.host\Shared Folders\claudia auf meinem Mac\Desktop\nuclei_presentations\nic_bilder\Ni62_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3581400"/>
            <a:ext cx="4038600" cy="2851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59" name="Picture 15" descr="C:\Dokumente und Einstellungen\Administrator\Desktop\old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381000"/>
            <a:ext cx="4191000" cy="2973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371600" y="6492240"/>
            <a:ext cx="5032248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400800" y="6477000"/>
            <a:ext cx="2289048" cy="365760"/>
          </a:xfrm>
        </p:spPr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  <p:pic>
        <p:nvPicPr>
          <p:cNvPr id="13" name="Immagine 4" descr="n_tof_log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53400" y="210324"/>
            <a:ext cx="914400" cy="61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0" y="6161088"/>
          <a:ext cx="2209800" cy="696912"/>
        </p:xfrm>
        <a:graphic>
          <a:graphicData uri="http://schemas.openxmlformats.org/presentationml/2006/ole">
            <p:oleObj spid="_x0000_s57346" r:id="rId4" imgW="3809524" imgH="1200318" progId="">
              <p:embed/>
            </p:oleObj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63246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AT" sz="1200">
                <a:latin typeface="Arial" charset="0"/>
              </a:rPr>
              <a:t>Claudia Lederer</a:t>
            </a:r>
          </a:p>
        </p:txBody>
      </p:sp>
      <p:pic>
        <p:nvPicPr>
          <p:cNvPr id="8206" name="Picture 14" descr="\\.host\Shared Folders\claudia auf meinem Mac\Documents\UNI\nicXIproceedings\ni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9800" y="609600"/>
            <a:ext cx="5105400" cy="3605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0" y="47244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>
                <a:latin typeface="Arial" charset="0"/>
              </a:rPr>
              <a:t>Preliminary background subtracted capture yield compared to libraries ENDF/B-7 and JENDL-4.0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477000"/>
            <a:ext cx="5032248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867400" y="6477000"/>
            <a:ext cx="2289048" cy="365760"/>
          </a:xfrm>
        </p:spPr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  <p:pic>
        <p:nvPicPr>
          <p:cNvPr id="10" name="Immagine 4" descr="n_tof_log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0325" y="5562600"/>
            <a:ext cx="1343512" cy="89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7" descr="DSCF2831"/>
          <p:cNvPicPr>
            <a:picLocks noChangeAspect="1" noChangeArrowheads="1"/>
          </p:cNvPicPr>
          <p:nvPr/>
        </p:nvPicPr>
        <p:blipFill>
          <a:blip r:embed="rId3"/>
          <a:srcRect l="17741" t="5000" r="16129" b="27499"/>
          <a:stretch>
            <a:fillRect/>
          </a:stretch>
        </p:blipFill>
        <p:spPr bwMode="auto">
          <a:xfrm>
            <a:off x="0" y="3213100"/>
            <a:ext cx="44958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79388" y="6375400"/>
            <a:ext cx="324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Experimental setup for Fe56</a:t>
            </a:r>
          </a:p>
        </p:txBody>
      </p:sp>
      <p:pic>
        <p:nvPicPr>
          <p:cNvPr id="27655" name="Picture 7" descr="IMG_44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0263" y="3213100"/>
            <a:ext cx="4503737" cy="2952750"/>
          </a:xfrm>
          <a:prstGeom prst="rect">
            <a:avLst/>
          </a:prstGeom>
          <a:noFill/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076825" y="6381750"/>
            <a:ext cx="324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b="1">
                <a:solidFill>
                  <a:schemeClr val="bg1"/>
                </a:solidFill>
              </a:rPr>
              <a:t>Experimental setup for Fe54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0" y="619780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49263">
              <a:buClr>
                <a:srgbClr val="340164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latin typeface="Arial" charset="0"/>
              </a:rPr>
              <a:t>Measurement</a:t>
            </a:r>
            <a:r>
              <a:rPr lang="de-DE" sz="2800" dirty="0" smtClean="0">
                <a:latin typeface="Arial" charset="0"/>
              </a:rPr>
              <a:t> of </a:t>
            </a:r>
            <a:r>
              <a:rPr lang="de-DE" sz="2800" baseline="30000" dirty="0" smtClean="0">
                <a:latin typeface="Arial" charset="0"/>
              </a:rPr>
              <a:t>54</a:t>
            </a:r>
            <a:r>
              <a:rPr lang="de-DE" sz="2800" dirty="0" smtClean="0">
                <a:latin typeface="Arial" charset="0"/>
              </a:rPr>
              <a:t>Fe,</a:t>
            </a:r>
            <a:r>
              <a:rPr lang="de-DE" sz="2800" baseline="30000" dirty="0" smtClean="0">
                <a:latin typeface="Arial" charset="0"/>
              </a:rPr>
              <a:t>56</a:t>
            </a:r>
            <a:r>
              <a:rPr lang="de-DE" sz="2800" dirty="0" smtClean="0">
                <a:latin typeface="Arial" charset="0"/>
              </a:rPr>
              <a:t>Fe(n,</a:t>
            </a:r>
            <a:r>
              <a:rPr lang="de-DE" sz="2800" dirty="0" smtClean="0">
                <a:latin typeface="Symbol" charset="2"/>
              </a:rPr>
              <a:t>g</a:t>
            </a:r>
            <a:r>
              <a:rPr lang="de-DE" sz="2800" dirty="0" smtClean="0">
                <a:latin typeface="Arial" charset="0"/>
              </a:rPr>
              <a:t>) at </a:t>
            </a:r>
            <a:r>
              <a:rPr lang="de-DE" sz="2800" dirty="0" err="1" smtClean="0">
                <a:latin typeface="Arial" charset="0"/>
              </a:rPr>
              <a:t>n_TOF</a:t>
            </a:r>
            <a:endParaRPr lang="de-DE" sz="2800" dirty="0"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8600" y="1154668"/>
            <a:ext cx="95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nTOF13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e56_BG22kev"/>
          <p:cNvPicPr>
            <a:picLocks noChangeAspect="1" noChangeArrowheads="1"/>
          </p:cNvPicPr>
          <p:nvPr/>
        </p:nvPicPr>
        <p:blipFill>
          <a:blip r:embed="rId2"/>
          <a:srcRect l="2513" b="1108"/>
          <a:stretch>
            <a:fillRect/>
          </a:stretch>
        </p:blipFill>
        <p:spPr bwMode="auto">
          <a:xfrm>
            <a:off x="2693988" y="1177925"/>
            <a:ext cx="6342062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8" descr="Fe54BGran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963988"/>
            <a:ext cx="64309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89646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54,56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Fe(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n,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ea typeface="+mn-ea"/>
              </a:rPr>
              <a:t>g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) cross section measurement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79388" y="549275"/>
            <a:ext cx="8640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Both cross section have been measured in the region of astrophysical importance obtaining a good capture to background ratio that will lead to accurate</a:t>
            </a:r>
            <a:r>
              <a:rPr lang="en-US" sz="1600" dirty="0" smtClean="0"/>
              <a:t> cross section.</a:t>
            </a:r>
            <a:endParaRPr lang="en-US" sz="1600" dirty="0"/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179388" y="1557338"/>
            <a:ext cx="2879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baseline="30000">
                <a:solidFill>
                  <a:srgbClr val="C00000"/>
                </a:solidFill>
              </a:rPr>
              <a:t>56</a:t>
            </a:r>
            <a:r>
              <a:rPr lang="en-US" b="1">
                <a:solidFill>
                  <a:srgbClr val="C00000"/>
                </a:solidFill>
              </a:rPr>
              <a:t>Fe</a:t>
            </a:r>
          </a:p>
          <a:p>
            <a:pPr>
              <a:buFont typeface="Wingdings" charset="2"/>
              <a:buChar char="ü"/>
            </a:pPr>
            <a:r>
              <a:rPr lang="en-US">
                <a:solidFill>
                  <a:srgbClr val="C00000"/>
                </a:solidFill>
              </a:rPr>
              <a:t>Measured in 2009 with water as moderator.</a:t>
            </a:r>
          </a:p>
          <a:p>
            <a:pPr>
              <a:buFont typeface="Wingdings" charset="2"/>
              <a:buChar char="ü"/>
            </a:pPr>
            <a:r>
              <a:rPr lang="en-US">
                <a:solidFill>
                  <a:srgbClr val="C00000"/>
                </a:solidFill>
              </a:rPr>
              <a:t>Reasonable (n,g)/back.</a:t>
            </a:r>
          </a:p>
        </p:txBody>
      </p:sp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179388" y="4724400"/>
            <a:ext cx="26638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baseline="30000">
                <a:solidFill>
                  <a:schemeClr val="tx2"/>
                </a:solidFill>
              </a:rPr>
              <a:t>54</a:t>
            </a:r>
            <a:r>
              <a:rPr lang="en-US" b="1">
                <a:solidFill>
                  <a:schemeClr val="tx2"/>
                </a:solidFill>
              </a:rPr>
              <a:t>Fe</a:t>
            </a:r>
          </a:p>
          <a:p>
            <a:pPr>
              <a:buFont typeface="Wingdings" charset="2"/>
              <a:buChar char="ü"/>
            </a:pPr>
            <a:r>
              <a:rPr lang="en-US">
                <a:solidFill>
                  <a:schemeClr val="tx2"/>
                </a:solidFill>
              </a:rPr>
              <a:t>Measured in 2010 with </a:t>
            </a:r>
            <a:r>
              <a:rPr lang="en-US" baseline="30000">
                <a:solidFill>
                  <a:schemeClr val="tx2"/>
                </a:solidFill>
              </a:rPr>
              <a:t>10</a:t>
            </a:r>
            <a:r>
              <a:rPr lang="en-US">
                <a:solidFill>
                  <a:schemeClr val="tx2"/>
                </a:solidFill>
              </a:rPr>
              <a:t>B-water as moderator.</a:t>
            </a:r>
          </a:p>
          <a:p>
            <a:pPr>
              <a:buFont typeface="Wingdings" charset="2"/>
              <a:buChar char="ü"/>
            </a:pPr>
            <a:r>
              <a:rPr lang="en-US">
                <a:solidFill>
                  <a:schemeClr val="tx2"/>
                </a:solidFill>
              </a:rPr>
              <a:t>Excellent (n,g)/back.</a:t>
            </a: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-36513" y="6516688"/>
            <a:ext cx="3168651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G. Giubrone IFIC (Spain)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Fe54_4k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6738" y="3794125"/>
            <a:ext cx="5759450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0"/>
            <a:ext cx="89646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54,56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Fe(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n,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ea typeface="+mn-ea"/>
              </a:rPr>
              <a:t>g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) cross section measurement</a:t>
            </a:r>
          </a:p>
        </p:txBody>
      </p:sp>
      <p:pic>
        <p:nvPicPr>
          <p:cNvPr id="3076" name="Picture 4" descr="Fe54(9"/>
          <p:cNvPicPr>
            <a:picLocks noChangeAspect="1" noChangeArrowheads="1"/>
          </p:cNvPicPr>
          <p:nvPr/>
        </p:nvPicPr>
        <p:blipFill>
          <a:blip r:embed="rId4"/>
          <a:srcRect t="3700" b="27666"/>
          <a:stretch>
            <a:fillRect/>
          </a:stretch>
        </p:blipFill>
        <p:spPr bwMode="auto">
          <a:xfrm>
            <a:off x="34925" y="981075"/>
            <a:ext cx="39782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2339975" y="3141663"/>
            <a:ext cx="316865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8475" y="1196975"/>
            <a:ext cx="35306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Line 9"/>
          <p:cNvSpPr>
            <a:spLocks noChangeShapeType="1"/>
          </p:cNvSpPr>
          <p:nvPr/>
        </p:nvSpPr>
        <p:spPr bwMode="auto">
          <a:xfrm flipH="1">
            <a:off x="6443663" y="3357563"/>
            <a:ext cx="576262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179388" y="549275"/>
            <a:ext cx="8640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C00000"/>
                </a:solidFill>
              </a:rPr>
              <a:t>Differences in the actual evaluated cross sections of </a:t>
            </a:r>
            <a:r>
              <a:rPr lang="en-US" sz="1600" b="1" u="sng">
                <a:solidFill>
                  <a:srgbClr val="C00000"/>
                </a:solidFill>
              </a:rPr>
              <a:t>up to 50% </a:t>
            </a:r>
            <a:r>
              <a:rPr lang="en-US" sz="1600">
                <a:solidFill>
                  <a:srgbClr val="C00000"/>
                </a:solidFill>
              </a:rPr>
              <a:t>in the region of astrophysical  interest will be resolved with the analysis of the present data.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4438" y="4941888"/>
            <a:ext cx="251936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n-ea"/>
              </a:rPr>
              <a:t>n_TOF data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32588" y="1484313"/>
            <a:ext cx="25193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n-ea"/>
              </a:rPr>
              <a:t>Evaluations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1913" y="1484313"/>
            <a:ext cx="25193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n-ea"/>
              </a:rPr>
              <a:t>Evaluations</a:t>
            </a:r>
          </a:p>
        </p:txBody>
      </p:sp>
      <p:sp>
        <p:nvSpPr>
          <p:cNvPr id="3084" name="TextBox 13"/>
          <p:cNvSpPr txBox="1">
            <a:spLocks noChangeArrowheads="1"/>
          </p:cNvSpPr>
          <p:nvPr/>
        </p:nvSpPr>
        <p:spPr bwMode="auto">
          <a:xfrm>
            <a:off x="-36513" y="6516688"/>
            <a:ext cx="3168651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G. Giubrone IFIC (Spain)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 smtClean="0"/>
              <a:t>n_TOF</a:t>
            </a:r>
            <a:r>
              <a:rPr lang="en-US" dirty="0" smtClean="0"/>
              <a:t> Facility Status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Borated Water Moderator system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Preliminary results analysis on 2009/2010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Integrated protons </a:t>
            </a:r>
            <a:r>
              <a:rPr lang="en-US" dirty="0" smtClean="0"/>
              <a:t>2010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Summary</a:t>
            </a:r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Fe54(70-130)k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88" y="2411413"/>
            <a:ext cx="47101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8988" y="2597150"/>
            <a:ext cx="4437062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89646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54,56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Fe(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n,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ea typeface="+mn-ea"/>
              </a:rPr>
              <a:t>g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) cross section measurement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6013" y="5651500"/>
            <a:ext cx="25193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n-ea"/>
              </a:rPr>
              <a:t>n_TOF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625" y="5651500"/>
            <a:ext cx="25193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n-ea"/>
              </a:rPr>
              <a:t>Evaluations</a:t>
            </a:r>
          </a:p>
        </p:txBody>
      </p:sp>
      <p:sp>
        <p:nvSpPr>
          <p:cNvPr id="4103" name="TextBox 11"/>
          <p:cNvSpPr txBox="1">
            <a:spLocks noChangeArrowheads="1"/>
          </p:cNvSpPr>
          <p:nvPr/>
        </p:nvSpPr>
        <p:spPr bwMode="auto">
          <a:xfrm>
            <a:off x="-36513" y="6516688"/>
            <a:ext cx="3168651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G. Giubrone IFIC (Spain)</a:t>
            </a:r>
          </a:p>
        </p:txBody>
      </p:sp>
      <p:sp>
        <p:nvSpPr>
          <p:cNvPr id="4104" name="TextBox 12"/>
          <p:cNvSpPr txBox="1">
            <a:spLocks noChangeArrowheads="1"/>
          </p:cNvSpPr>
          <p:nvPr/>
        </p:nvSpPr>
        <p:spPr bwMode="auto">
          <a:xfrm>
            <a:off x="179388" y="549275"/>
            <a:ext cx="864076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C00000"/>
                </a:solidFill>
              </a:rPr>
              <a:t>Differences in the actual evaluated cross sections of </a:t>
            </a:r>
            <a:r>
              <a:rPr lang="en-US" sz="1600" b="1" u="sng">
                <a:solidFill>
                  <a:srgbClr val="C00000"/>
                </a:solidFill>
              </a:rPr>
              <a:t>up to 50% </a:t>
            </a:r>
            <a:r>
              <a:rPr lang="en-US" sz="1600">
                <a:solidFill>
                  <a:srgbClr val="C00000"/>
                </a:solidFill>
              </a:rPr>
              <a:t>in the region of astrophysical  interest will be resolved with the analysis of the present data. </a:t>
            </a:r>
          </a:p>
          <a:p>
            <a:endParaRPr lang="en-US" sz="1600">
              <a:solidFill>
                <a:srgbClr val="C00000"/>
              </a:solidFill>
            </a:endParaRPr>
          </a:p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C00000"/>
                </a:solidFill>
              </a:rPr>
              <a:t>The high capture to background ratio will allow to identify new resonances.</a:t>
            </a:r>
          </a:p>
          <a:p>
            <a:pPr>
              <a:buFont typeface="Wingdings" charset="2"/>
              <a:buChar char="ü"/>
            </a:pPr>
            <a:endParaRPr lang="en-US" sz="1600">
              <a:solidFill>
                <a:srgbClr val="C00000"/>
              </a:solidFill>
            </a:endParaRPr>
          </a:p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C00000"/>
                </a:solidFill>
              </a:rPr>
              <a:t>Thanks to the high purity of the sample, the data will allow to solved the existing discrepancies regarding the assignation of resonances to one or another Fe isotope.</a:t>
            </a:r>
          </a:p>
          <a:p>
            <a:pPr>
              <a:buFont typeface="Wingdings" charset="2"/>
              <a:buChar char="ü"/>
            </a:pPr>
            <a:endParaRPr lang="en-US" sz="1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2952750"/>
            <a:ext cx="3881437" cy="2914650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07950" y="5905500"/>
            <a:ext cx="40687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1">
                <a:latin typeface="Calibri" charset="0"/>
              </a:rPr>
              <a:t>C. Guerrero et al., Nucl. Inst. And Meth. A </a:t>
            </a:r>
            <a:r>
              <a:rPr lang="en-US" sz="1200" b="1" i="1">
                <a:latin typeface="Calibri" charset="0"/>
              </a:rPr>
              <a:t>608</a:t>
            </a:r>
            <a:r>
              <a:rPr lang="en-US" sz="1200" i="1">
                <a:latin typeface="Calibri" charset="0"/>
              </a:rPr>
              <a:t> (2009) 424-433</a:t>
            </a:r>
          </a:p>
        </p:txBody>
      </p:sp>
      <p:pic>
        <p:nvPicPr>
          <p:cNvPr id="14341" name="Picture 2" descr="K6D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7650" y="2479675"/>
            <a:ext cx="2574925" cy="343217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4843463" y="5913438"/>
            <a:ext cx="3708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1">
                <a:latin typeface="Calibri" charset="0"/>
              </a:rPr>
              <a:t>R. Plag et al., Nucl. Inst. And Meth. A </a:t>
            </a:r>
            <a:r>
              <a:rPr lang="en-US" sz="1200" b="1" i="1">
                <a:latin typeface="Calibri" charset="0"/>
              </a:rPr>
              <a:t>496</a:t>
            </a:r>
            <a:r>
              <a:rPr lang="en-US" sz="1200" i="1">
                <a:latin typeface="Calibri" charset="0"/>
              </a:rPr>
              <a:t> (2003) 425-436</a:t>
            </a:r>
          </a:p>
        </p:txBody>
      </p:sp>
      <p:sp>
        <p:nvSpPr>
          <p:cNvPr id="14343" name="28 CuadroTexto"/>
          <p:cNvSpPr txBox="1">
            <a:spLocks noChangeArrowheads="1"/>
          </p:cNvSpPr>
          <p:nvPr/>
        </p:nvSpPr>
        <p:spPr bwMode="auto">
          <a:xfrm>
            <a:off x="292100" y="763588"/>
            <a:ext cx="42799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The Total Absorption Calorimeter</a:t>
            </a:r>
          </a:p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0000CC"/>
                </a:solidFill>
                <a:latin typeface="Calibri" charset="0"/>
              </a:rPr>
              <a:t>Very high efficiency</a:t>
            </a:r>
          </a:p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0000CC"/>
                </a:solidFill>
                <a:latin typeface="Calibri" charset="0"/>
              </a:rPr>
              <a:t>Negligible background from sample activity </a:t>
            </a:r>
          </a:p>
          <a:p>
            <a:pPr>
              <a:buFont typeface="Wingdings" charset="2"/>
              <a:buChar char="ü"/>
            </a:pPr>
            <a:r>
              <a:rPr lang="en-US" sz="1600">
                <a:solidFill>
                  <a:srgbClr val="0000CC"/>
                </a:solidFill>
                <a:latin typeface="Calibri" charset="0"/>
              </a:rPr>
              <a:t>Source of additional info about the capture cascade (for basic nuclear physics)</a:t>
            </a:r>
          </a:p>
          <a:p>
            <a:endParaRPr lang="en-US" sz="1600">
              <a:latin typeface="Calibri" charset="0"/>
            </a:endParaRPr>
          </a:p>
          <a:p>
            <a:r>
              <a:rPr lang="en-US" sz="1600">
                <a:solidFill>
                  <a:srgbClr val="FF0000"/>
                </a:solidFill>
                <a:latin typeface="Calibri" charset="0"/>
              </a:rPr>
              <a:t>~Sizable neutron sensitivity</a:t>
            </a:r>
          </a:p>
          <a:p>
            <a:r>
              <a:rPr lang="en-US" sz="1600">
                <a:solidFill>
                  <a:srgbClr val="FF0000"/>
                </a:solidFill>
                <a:latin typeface="Calibri" charset="0"/>
              </a:rPr>
              <a:t>~Limited En (&lt;30 keV)</a:t>
            </a:r>
          </a:p>
          <a:p>
            <a:endParaRPr lang="en-US" sz="1600">
              <a:latin typeface="Calibri" charset="0"/>
            </a:endParaRPr>
          </a:p>
        </p:txBody>
      </p:sp>
      <p:sp>
        <p:nvSpPr>
          <p:cNvPr id="14344" name="29 CuadroTexto"/>
          <p:cNvSpPr txBox="1">
            <a:spLocks noChangeArrowheads="1"/>
          </p:cNvSpPr>
          <p:nvPr/>
        </p:nvSpPr>
        <p:spPr bwMode="auto">
          <a:xfrm>
            <a:off x="4710113" y="762000"/>
            <a:ext cx="46450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The C6D6</a:t>
            </a:r>
          </a:p>
          <a:p>
            <a:pPr>
              <a:buFont typeface="Wingdings" charset="2"/>
              <a:buChar char="ü"/>
            </a:pPr>
            <a:r>
              <a:rPr lang="en-US" sz="1600" dirty="0">
                <a:solidFill>
                  <a:srgbClr val="0000CC"/>
                </a:solidFill>
                <a:latin typeface="Calibri" charset="0"/>
              </a:rPr>
              <a:t>Very low neutron sensitivity (good S/B ratio)</a:t>
            </a:r>
          </a:p>
          <a:p>
            <a:pPr>
              <a:buFont typeface="Wingdings" charset="2"/>
              <a:buChar char="ü"/>
            </a:pPr>
            <a:r>
              <a:rPr lang="en-US" sz="1600" dirty="0">
                <a:solidFill>
                  <a:srgbClr val="0000CC"/>
                </a:solidFill>
                <a:latin typeface="Calibri" charset="0"/>
              </a:rPr>
              <a:t>“Unlimited” En (thermal to </a:t>
            </a:r>
            <a:r>
              <a:rPr lang="en-US" sz="1600" dirty="0" err="1">
                <a:solidFill>
                  <a:srgbClr val="0000CC"/>
                </a:solidFill>
                <a:latin typeface="Calibri" charset="0"/>
              </a:rPr>
              <a:t>MeV</a:t>
            </a:r>
            <a:r>
              <a:rPr lang="en-US" sz="1600" dirty="0">
                <a:solidFill>
                  <a:srgbClr val="0000CC"/>
                </a:solidFill>
                <a:latin typeface="Calibri" charset="0"/>
              </a:rPr>
              <a:t>)</a:t>
            </a:r>
          </a:p>
          <a:p>
            <a:pPr>
              <a:buFont typeface="Wingdings" charset="2"/>
              <a:buChar char="ü"/>
            </a:pPr>
            <a:endParaRPr lang="en-US" sz="1600" dirty="0">
              <a:latin typeface="Calibri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~Sizable background from sample activity</a:t>
            </a:r>
          </a:p>
          <a:p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~Good energy resolution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412" y="76200"/>
            <a:ext cx="1114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Calibri" charset="0"/>
              </a:rPr>
              <a:t>“Neutron capture cross section measurements of </a:t>
            </a:r>
            <a:r>
              <a:rPr lang="en-US" sz="1400" b="1" baseline="30000" dirty="0" smtClean="0">
                <a:latin typeface="Calibri" charset="0"/>
              </a:rPr>
              <a:t>238</a:t>
            </a:r>
            <a:r>
              <a:rPr lang="en-US" sz="1400" b="1" dirty="0" smtClean="0">
                <a:latin typeface="Calibri" charset="0"/>
              </a:rPr>
              <a:t>U, </a:t>
            </a:r>
            <a:r>
              <a:rPr lang="en-US" sz="1400" b="1" baseline="30000" dirty="0" smtClean="0">
                <a:latin typeface="Calibri" charset="0"/>
              </a:rPr>
              <a:t>241</a:t>
            </a:r>
            <a:r>
              <a:rPr lang="en-US" sz="1400" b="1" dirty="0" smtClean="0">
                <a:latin typeface="Calibri" charset="0"/>
              </a:rPr>
              <a:t>Am and </a:t>
            </a:r>
            <a:r>
              <a:rPr lang="en-US" sz="1400" b="1" baseline="30000" dirty="0" smtClean="0">
                <a:latin typeface="Calibri" charset="0"/>
              </a:rPr>
              <a:t>243</a:t>
            </a:r>
            <a:r>
              <a:rPr lang="en-US" sz="1400" b="1" dirty="0" smtClean="0">
                <a:latin typeface="Calibri" charset="0"/>
              </a:rPr>
              <a:t>Am at </a:t>
            </a:r>
            <a:r>
              <a:rPr lang="en-US" sz="1400" b="1" dirty="0" err="1" smtClean="0">
                <a:latin typeface="Calibri" charset="0"/>
              </a:rPr>
              <a:t>n_TOF</a:t>
            </a:r>
            <a:r>
              <a:rPr lang="en-US" sz="1400" b="1" dirty="0" smtClean="0">
                <a:latin typeface="Calibri" charset="0"/>
              </a:rPr>
              <a:t>”, </a:t>
            </a:r>
            <a:r>
              <a:rPr lang="en-US" sz="1400" b="1" i="1" dirty="0" smtClean="0">
                <a:latin typeface="Calibri" charset="0"/>
              </a:rPr>
              <a:t>CERN-INTC-2009-025/INTC-P-269</a:t>
            </a:r>
          </a:p>
          <a:p>
            <a:pPr algn="just"/>
            <a:r>
              <a:rPr lang="en-US" sz="1400" b="1" dirty="0" smtClean="0">
                <a:latin typeface="Calibri" charset="0"/>
              </a:rPr>
              <a:t>Spokespersons: D. Cano-</a:t>
            </a:r>
            <a:r>
              <a:rPr lang="en-US" sz="1400" b="1" dirty="0" err="1" smtClean="0">
                <a:latin typeface="Calibri" charset="0"/>
              </a:rPr>
              <a:t>Ott</a:t>
            </a:r>
            <a:r>
              <a:rPr lang="en-US" sz="1400" b="1" dirty="0" smtClean="0">
                <a:latin typeface="Calibri" charset="0"/>
              </a:rPr>
              <a:t> (CIEMAT) and F. </a:t>
            </a:r>
            <a:r>
              <a:rPr lang="en-US" sz="1400" b="1" dirty="0" err="1" smtClean="0">
                <a:latin typeface="Calibri" charset="0"/>
              </a:rPr>
              <a:t>Gunsing</a:t>
            </a:r>
            <a:r>
              <a:rPr lang="en-US" sz="1400" b="1" dirty="0" smtClean="0">
                <a:latin typeface="Calibri" charset="0"/>
              </a:rPr>
              <a:t> (CEA), Technical Coordinator: V. </a:t>
            </a:r>
            <a:r>
              <a:rPr lang="en-US" sz="1400" b="1" dirty="0" err="1" smtClean="0">
                <a:latin typeface="Calibri" charset="0"/>
              </a:rPr>
              <a:t>Vlachoudis</a:t>
            </a:r>
            <a:r>
              <a:rPr lang="en-US" sz="1400" b="1" dirty="0" smtClean="0">
                <a:latin typeface="Calibri" charset="0"/>
              </a:rPr>
              <a:t> (CERN)</a:t>
            </a:r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001000" y="457201"/>
            <a:ext cx="1143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nTOF</a:t>
            </a:r>
            <a:r>
              <a:rPr lang="en-US" sz="1400" dirty="0" smtClean="0"/>
              <a:t> 15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87338" y="96838"/>
            <a:ext cx="8677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Calibri" charset="0"/>
              </a:rPr>
              <a:t>The </a:t>
            </a:r>
            <a:r>
              <a:rPr lang="en-US" sz="2800" baseline="30000">
                <a:solidFill>
                  <a:srgbClr val="002060"/>
                </a:solidFill>
                <a:latin typeface="Calibri" charset="0"/>
              </a:rPr>
              <a:t>241</a:t>
            </a:r>
            <a:r>
              <a:rPr lang="en-US" sz="2800">
                <a:solidFill>
                  <a:srgbClr val="002060"/>
                </a:solidFill>
                <a:latin typeface="Calibri" charset="0"/>
              </a:rPr>
              <a:t>Am sample (3.8 GBq)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71438" y="549275"/>
            <a:ext cx="8929687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en-US">
                <a:latin typeface="Calibri" charset="0"/>
              </a:rPr>
              <a:t>The sample (disk-shaped with 12.2 mm diameter) consists on 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32.2 mg of </a:t>
            </a:r>
            <a:r>
              <a:rPr lang="en-US" baseline="30000">
                <a:solidFill>
                  <a:srgbClr val="C00000"/>
                </a:solidFill>
                <a:latin typeface="Calibri" charset="0"/>
              </a:rPr>
              <a:t>241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Am oxide </a:t>
            </a:r>
            <a:r>
              <a:rPr lang="en-US">
                <a:latin typeface="Calibri" charset="0"/>
              </a:rPr>
              <a:t>embedded in a 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305 mg  Al</a:t>
            </a:r>
            <a:r>
              <a:rPr lang="en-US" baseline="-25000">
                <a:solidFill>
                  <a:srgbClr val="C00000"/>
                </a:solidFill>
                <a:latin typeface="Calibri" charset="0"/>
              </a:rPr>
              <a:t>2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O</a:t>
            </a:r>
            <a:r>
              <a:rPr lang="en-US" baseline="-25000">
                <a:solidFill>
                  <a:srgbClr val="C00000"/>
                </a:solidFill>
                <a:latin typeface="Calibri" charset="0"/>
              </a:rPr>
              <a:t>3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 matrix </a:t>
            </a:r>
            <a:r>
              <a:rPr lang="en-US">
                <a:latin typeface="Calibri" charset="0"/>
              </a:rPr>
              <a:t>and encapsulated in a </a:t>
            </a:r>
            <a:r>
              <a:rPr lang="en-US">
                <a:solidFill>
                  <a:srgbClr val="C00000"/>
                </a:solidFill>
                <a:latin typeface="Calibri" charset="0"/>
              </a:rPr>
              <a:t>0.5 mm thick aluminum canning</a:t>
            </a:r>
            <a:r>
              <a:rPr lang="en-US">
                <a:latin typeface="Calibri" charset="0"/>
              </a:rPr>
              <a:t>.</a:t>
            </a:r>
          </a:p>
          <a:p>
            <a:pPr algn="just"/>
            <a:r>
              <a:rPr lang="en-US">
                <a:latin typeface="Calibri" charset="0"/>
              </a:rPr>
              <a:t>The sample is part of a set of samples prepared for IRMM at ITU from material given by CEA for (n,</a:t>
            </a:r>
            <a:r>
              <a:rPr lang="en-US">
                <a:latin typeface="Symbol" charset="2"/>
              </a:rPr>
              <a:t>g</a:t>
            </a:r>
            <a:r>
              <a:rPr lang="en-US">
                <a:latin typeface="Calibri" charset="0"/>
              </a:rPr>
              <a:t>) and (n,2n) cross section measurements.</a:t>
            </a:r>
          </a:p>
          <a:p>
            <a:pPr algn="just"/>
            <a:endParaRPr lang="en-US" sz="1000">
              <a:latin typeface="Calibri" charset="0"/>
            </a:endParaRPr>
          </a:p>
          <a:p>
            <a:pPr algn="just"/>
            <a:r>
              <a:rPr lang="en-US">
                <a:solidFill>
                  <a:srgbClr val="0000CC"/>
                </a:solidFill>
                <a:latin typeface="Calibri" charset="0"/>
              </a:rPr>
              <a:t>The main actinide impurities are:</a:t>
            </a:r>
          </a:p>
          <a:p>
            <a:pPr algn="just"/>
            <a:r>
              <a:rPr lang="en-US" baseline="30000">
                <a:solidFill>
                  <a:srgbClr val="0000CC"/>
                </a:solidFill>
                <a:latin typeface="Calibri" charset="0"/>
              </a:rPr>
              <a:t>	237</a:t>
            </a:r>
            <a:r>
              <a:rPr lang="en-US">
                <a:solidFill>
                  <a:srgbClr val="0000CC"/>
                </a:solidFill>
                <a:latin typeface="Calibri" charset="0"/>
              </a:rPr>
              <a:t>Np = 2.1%</a:t>
            </a:r>
          </a:p>
          <a:p>
            <a:pPr algn="just"/>
            <a:r>
              <a:rPr lang="en-US" baseline="30000">
                <a:solidFill>
                  <a:srgbClr val="0000CC"/>
                </a:solidFill>
                <a:latin typeface="Calibri" charset="0"/>
              </a:rPr>
              <a:t>	233,236,238</a:t>
            </a:r>
            <a:r>
              <a:rPr lang="en-US">
                <a:solidFill>
                  <a:srgbClr val="0000CC"/>
                </a:solidFill>
                <a:latin typeface="Calibri" charset="0"/>
              </a:rPr>
              <a:t>U &lt;0.01 %</a:t>
            </a:r>
          </a:p>
          <a:p>
            <a:pPr algn="just"/>
            <a:r>
              <a:rPr lang="en-US" baseline="30000">
                <a:solidFill>
                  <a:srgbClr val="0000CC"/>
                </a:solidFill>
                <a:latin typeface="Calibri" charset="0"/>
              </a:rPr>
              <a:t>	239,240</a:t>
            </a:r>
            <a:r>
              <a:rPr lang="en-US">
                <a:solidFill>
                  <a:srgbClr val="0000CC"/>
                </a:solidFill>
                <a:latin typeface="Calibri" charset="0"/>
              </a:rPr>
              <a:t>Pu &lt;0.2%</a:t>
            </a:r>
          </a:p>
          <a:p>
            <a:pPr algn="just"/>
            <a:endParaRPr lang="en-US">
              <a:latin typeface="Calibri" charset="0"/>
            </a:endParaRPr>
          </a:p>
        </p:txBody>
      </p:sp>
      <p:pic>
        <p:nvPicPr>
          <p:cNvPr id="15364" name="Picture 3" descr="IMG_48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3051175"/>
            <a:ext cx="3816350" cy="2862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5" name="Picture 5" descr="am241_Xray_vertical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89263">
            <a:off x="4895850" y="4760913"/>
            <a:ext cx="3852863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895850" y="5768975"/>
            <a:ext cx="4248150" cy="39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59338" y="4652963"/>
            <a:ext cx="4249737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8" name="Picture 6" descr="am241_Xray_horizontal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2084388"/>
            <a:ext cx="2951163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679950" y="1700213"/>
            <a:ext cx="4176713" cy="424973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4787900" y="1692275"/>
            <a:ext cx="3997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Calibri" charset="0"/>
              </a:rPr>
              <a:t>X-Ray imaging of the </a:t>
            </a:r>
            <a:r>
              <a:rPr lang="en-US" b="1" baseline="30000">
                <a:latin typeface="Calibri" charset="0"/>
              </a:rPr>
              <a:t>241</a:t>
            </a:r>
            <a:r>
              <a:rPr lang="en-US" b="1">
                <a:latin typeface="Calibri" charset="0"/>
              </a:rPr>
              <a:t>Am sample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am241_thr280keV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91440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87338" y="96838"/>
            <a:ext cx="8677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Calibri" charset="0"/>
              </a:rPr>
              <a:t>Preliminary counting rates with the C6D6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76338" y="617538"/>
            <a:ext cx="5878512" cy="547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287338" y="96838"/>
            <a:ext cx="8677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Calibri" charset="0"/>
              </a:rPr>
              <a:t>Preliminary counting rates with the TAC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1913" y="982663"/>
            <a:ext cx="9147175" cy="4819650"/>
            <a:chOff x="61668" y="982629"/>
            <a:chExt cx="9147483" cy="4819716"/>
          </a:xfrm>
        </p:grpSpPr>
        <p:pic>
          <p:nvPicPr>
            <p:cNvPr id="1741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668" y="982629"/>
              <a:ext cx="9147483" cy="4819716"/>
            </a:xfrm>
            <a:prstGeom prst="rect">
              <a:avLst/>
            </a:prstGeom>
            <a:blipFill dpi="0" rotWithShape="0">
              <a:blip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17413" name="TextBox 3"/>
            <p:cNvSpPr txBox="1">
              <a:spLocks noChangeArrowheads="1"/>
            </p:cNvSpPr>
            <p:nvPr/>
          </p:nvSpPr>
          <p:spPr bwMode="auto">
            <a:xfrm rot="-5400000">
              <a:off x="-785337" y="2089593"/>
              <a:ext cx="2196246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ea typeface="Arial" charset="0"/>
                  <a:cs typeface="Arial" charset="0"/>
                </a:rPr>
                <a:t>Normalized counts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am241clean_thr280keV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2150" y="2527300"/>
            <a:ext cx="4926013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am241onoy_thr280keV_120-180eV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34938" y="2563813"/>
            <a:ext cx="4921251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7"/>
          <p:cNvCxnSpPr/>
          <p:nvPr/>
        </p:nvCxnSpPr>
        <p:spPr>
          <a:xfrm rot="5400000" flipH="1" flipV="1">
            <a:off x="1399382" y="4048919"/>
            <a:ext cx="2044700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558800" y="2792413"/>
            <a:ext cx="3870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alibri" charset="0"/>
              </a:rPr>
              <a:t>Limit of the RRR in the evaluations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76200" y="1457325"/>
            <a:ext cx="4498975" cy="3943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9" name="10 CuadroTexto"/>
          <p:cNvSpPr txBox="1">
            <a:spLocks noChangeArrowheads="1"/>
          </p:cNvSpPr>
          <p:nvPr/>
        </p:nvSpPr>
        <p:spPr bwMode="auto">
          <a:xfrm>
            <a:off x="193675" y="1562100"/>
            <a:ext cx="435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u="sng">
                <a:solidFill>
                  <a:srgbClr val="FF0000"/>
                </a:solidFill>
                <a:latin typeface="Calibri" charset="0"/>
              </a:rPr>
              <a:t>Increase of the RRR limit above 150 eV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575175" y="1457325"/>
            <a:ext cx="4418013" cy="3943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41" name="12 CuadroTexto"/>
          <p:cNvSpPr txBox="1">
            <a:spLocks noChangeArrowheads="1"/>
          </p:cNvSpPr>
          <p:nvPr/>
        </p:nvSpPr>
        <p:spPr bwMode="auto">
          <a:xfrm>
            <a:off x="4794250" y="1562100"/>
            <a:ext cx="435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u="sng">
                <a:solidFill>
                  <a:srgbClr val="FF0000"/>
                </a:solidFill>
                <a:latin typeface="Calibri" charset="0"/>
              </a:rPr>
              <a:t>Increase of the URR limit above 320 keV</a:t>
            </a:r>
          </a:p>
        </p:txBody>
      </p:sp>
      <p:sp>
        <p:nvSpPr>
          <p:cNvPr id="18442" name="TextBox 5"/>
          <p:cNvSpPr txBox="1">
            <a:spLocks noChangeArrowheads="1"/>
          </p:cNvSpPr>
          <p:nvPr/>
        </p:nvSpPr>
        <p:spPr bwMode="auto">
          <a:xfrm>
            <a:off x="0" y="96838"/>
            <a:ext cx="8964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Calibri" charset="0"/>
              </a:rPr>
              <a:t>Very preliminary results</a:t>
            </a:r>
            <a:endParaRPr lang="en-US" sz="2800" b="1" u="sng">
              <a:solidFill>
                <a:srgbClr val="002060"/>
              </a:solidFill>
              <a:latin typeface="Calibri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0" descr="TAC_u235_5-20e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3124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9" descr="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133600"/>
            <a:ext cx="3733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57200" y="2514600"/>
            <a:ext cx="5562600" cy="3657600"/>
            <a:chOff x="412083" y="381000"/>
            <a:chExt cx="9731388" cy="6738108"/>
          </a:xfrm>
        </p:grpSpPr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412083" y="381000"/>
              <a:ext cx="9731388" cy="6738108"/>
              <a:chOff x="412083" y="381000"/>
              <a:chExt cx="9731388" cy="673810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493520" y="381000"/>
                <a:ext cx="6126480" cy="6126480"/>
                <a:chOff x="1447800" y="533400"/>
                <a:chExt cx="6126480" cy="6126480"/>
              </a:xfrm>
            </p:grpSpPr>
            <p:sp>
              <p:nvSpPr>
                <p:cNvPr id="60" name="Oval 3"/>
                <p:cNvSpPr/>
                <p:nvPr/>
              </p:nvSpPr>
              <p:spPr>
                <a:xfrm>
                  <a:off x="1447629" y="533400"/>
                  <a:ext cx="6127170" cy="61268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" name="Oval 4"/>
                <p:cNvSpPr/>
                <p:nvPr/>
              </p:nvSpPr>
              <p:spPr>
                <a:xfrm>
                  <a:off x="3123838" y="2210918"/>
                  <a:ext cx="2742661" cy="274185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41" name="Rectangle 6"/>
              <p:cNvSpPr/>
              <p:nvPr/>
            </p:nvSpPr>
            <p:spPr>
              <a:xfrm>
                <a:off x="533047" y="2818759"/>
                <a:ext cx="8077398" cy="129615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2" name="Rectangle 7"/>
              <p:cNvSpPr/>
              <p:nvPr/>
            </p:nvSpPr>
            <p:spPr>
              <a:xfrm>
                <a:off x="4191575" y="3125349"/>
                <a:ext cx="76527" cy="6081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3" name="Rectangle 8"/>
              <p:cNvSpPr/>
              <p:nvPr/>
            </p:nvSpPr>
            <p:spPr>
              <a:xfrm>
                <a:off x="4495218" y="3125349"/>
                <a:ext cx="76529" cy="6081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4" name="Rectangle 9"/>
              <p:cNvSpPr/>
              <p:nvPr/>
            </p:nvSpPr>
            <p:spPr>
              <a:xfrm>
                <a:off x="4801329" y="3125349"/>
                <a:ext cx="76529" cy="6081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Freeform 19"/>
              <p:cNvSpPr/>
              <p:nvPr/>
            </p:nvSpPr>
            <p:spPr>
              <a:xfrm>
                <a:off x="530578" y="3733542"/>
                <a:ext cx="3690621" cy="77270"/>
              </a:xfrm>
              <a:custGeom>
                <a:avLst/>
                <a:gdLst>
                  <a:gd name="connsiteX0" fmla="*/ 3691466 w 3691466"/>
                  <a:gd name="connsiteY0" fmla="*/ 0 h 90311"/>
                  <a:gd name="connsiteX1" fmla="*/ 3680178 w 3691466"/>
                  <a:gd name="connsiteY1" fmla="*/ 90311 h 90311"/>
                  <a:gd name="connsiteX2" fmla="*/ 0 w 3691466"/>
                  <a:gd name="connsiteY2" fmla="*/ 90311 h 90311"/>
                  <a:gd name="connsiteX3" fmla="*/ 0 w 3691466"/>
                  <a:gd name="connsiteY3" fmla="*/ 90311 h 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1466" h="90311">
                    <a:moveTo>
                      <a:pt x="3691466" y="0"/>
                    </a:moveTo>
                    <a:lnTo>
                      <a:pt x="3680178" y="90311"/>
                    </a:lnTo>
                    <a:lnTo>
                      <a:pt x="0" y="90311"/>
                    </a:lnTo>
                    <a:lnTo>
                      <a:pt x="0" y="90311"/>
                    </a:lnTo>
                  </a:path>
                </a:pathLst>
              </a:cu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6" name="Freeform 20"/>
              <p:cNvSpPr/>
              <p:nvPr/>
            </p:nvSpPr>
            <p:spPr>
              <a:xfrm>
                <a:off x="533047" y="3733542"/>
                <a:ext cx="3996731" cy="152048"/>
              </a:xfrm>
              <a:custGeom>
                <a:avLst/>
                <a:gdLst>
                  <a:gd name="connsiteX0" fmla="*/ 3691466 w 3691466"/>
                  <a:gd name="connsiteY0" fmla="*/ 0 h 90311"/>
                  <a:gd name="connsiteX1" fmla="*/ 3680178 w 3691466"/>
                  <a:gd name="connsiteY1" fmla="*/ 90311 h 90311"/>
                  <a:gd name="connsiteX2" fmla="*/ 0 w 3691466"/>
                  <a:gd name="connsiteY2" fmla="*/ 90311 h 90311"/>
                  <a:gd name="connsiteX3" fmla="*/ 0 w 3691466"/>
                  <a:gd name="connsiteY3" fmla="*/ 90311 h 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1466" h="90311">
                    <a:moveTo>
                      <a:pt x="3691466" y="0"/>
                    </a:moveTo>
                    <a:lnTo>
                      <a:pt x="3680178" y="90311"/>
                    </a:lnTo>
                    <a:lnTo>
                      <a:pt x="0" y="90311"/>
                    </a:lnTo>
                    <a:lnTo>
                      <a:pt x="0" y="90311"/>
                    </a:lnTo>
                  </a:path>
                </a:pathLst>
              </a:cu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7" name="Freeform 21"/>
              <p:cNvSpPr/>
              <p:nvPr/>
            </p:nvSpPr>
            <p:spPr>
              <a:xfrm rot="10800000" flipH="1">
                <a:off x="533047" y="2970808"/>
                <a:ext cx="3962170" cy="154541"/>
              </a:xfrm>
              <a:custGeom>
                <a:avLst/>
                <a:gdLst>
                  <a:gd name="connsiteX0" fmla="*/ 3691466 w 3691466"/>
                  <a:gd name="connsiteY0" fmla="*/ 0 h 90311"/>
                  <a:gd name="connsiteX1" fmla="*/ 3680178 w 3691466"/>
                  <a:gd name="connsiteY1" fmla="*/ 90311 h 90311"/>
                  <a:gd name="connsiteX2" fmla="*/ 0 w 3691466"/>
                  <a:gd name="connsiteY2" fmla="*/ 90311 h 90311"/>
                  <a:gd name="connsiteX3" fmla="*/ 0 w 3691466"/>
                  <a:gd name="connsiteY3" fmla="*/ 90311 h 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1466" h="90311">
                    <a:moveTo>
                      <a:pt x="3691466" y="0"/>
                    </a:moveTo>
                    <a:lnTo>
                      <a:pt x="3680178" y="90311"/>
                    </a:lnTo>
                    <a:lnTo>
                      <a:pt x="0" y="90311"/>
                    </a:lnTo>
                    <a:lnTo>
                      <a:pt x="0" y="90311"/>
                    </a:lnTo>
                  </a:path>
                </a:pathLst>
              </a:cu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48" name="Straight Arrow Connector 26"/>
              <p:cNvCxnSpPr>
                <a:endCxn id="45" idx="0"/>
              </p:cNvCxnSpPr>
              <p:nvPr/>
            </p:nvCxnSpPr>
            <p:spPr>
              <a:xfrm rot="10800000">
                <a:off x="4221199" y="3733542"/>
                <a:ext cx="2636510" cy="22109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27"/>
              <p:cNvCxnSpPr>
                <a:endCxn id="43" idx="2"/>
              </p:cNvCxnSpPr>
              <p:nvPr/>
            </p:nvCxnSpPr>
            <p:spPr>
              <a:xfrm rot="10800000">
                <a:off x="4534716" y="3733542"/>
                <a:ext cx="2322993" cy="22109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28"/>
              <p:cNvCxnSpPr>
                <a:endCxn id="44" idx="2"/>
              </p:cNvCxnSpPr>
              <p:nvPr/>
            </p:nvCxnSpPr>
            <p:spPr>
              <a:xfrm rot="16200000" flipV="1">
                <a:off x="4742569" y="3829332"/>
                <a:ext cx="2210932" cy="20193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0" name="TextBox 31"/>
              <p:cNvSpPr txBox="1">
                <a:spLocks noChangeArrowheads="1"/>
              </p:cNvSpPr>
              <p:nvPr/>
            </p:nvSpPr>
            <p:spPr bwMode="auto">
              <a:xfrm>
                <a:off x="4144670" y="6041823"/>
                <a:ext cx="5998801" cy="1077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Calibri" pitchFamily="34" charset="0"/>
                  </a:rPr>
                  <a:t>3 MGAS detectors </a:t>
                </a:r>
                <a:r>
                  <a:rPr lang="en-US" sz="1600" dirty="0" smtClean="0">
                    <a:latin typeface="Calibri" pitchFamily="34" charset="0"/>
                  </a:rPr>
                  <a:t> </a:t>
                </a:r>
                <a:endParaRPr lang="en-US" sz="1600" dirty="0">
                  <a:latin typeface="Calibri" pitchFamily="34" charset="0"/>
                </a:endParaRPr>
              </a:p>
              <a:p>
                <a:r>
                  <a:rPr lang="en-US" sz="1600" dirty="0">
                    <a:latin typeface="Calibri" pitchFamily="34" charset="0"/>
                  </a:rPr>
                  <a:t>each equipped with a 1 mg </a:t>
                </a:r>
                <a:r>
                  <a:rPr lang="en-US" sz="1600" baseline="30000" dirty="0" smtClean="0">
                    <a:latin typeface="Calibri" pitchFamily="34" charset="0"/>
                  </a:rPr>
                  <a:t>235</a:t>
                </a:r>
                <a:r>
                  <a:rPr lang="en-US" sz="1600" dirty="0" smtClean="0">
                    <a:latin typeface="Calibri" pitchFamily="34" charset="0"/>
                  </a:rPr>
                  <a:t>U </a:t>
                </a:r>
                <a:r>
                  <a:rPr lang="en-US" sz="1600" dirty="0">
                    <a:latin typeface="Calibri" pitchFamily="34" charset="0"/>
                  </a:rPr>
                  <a:t>sample</a:t>
                </a:r>
              </a:p>
            </p:txBody>
          </p:sp>
          <p:cxnSp>
            <p:nvCxnSpPr>
              <p:cNvPr id="52" name="Straight Arrow Connector 33"/>
              <p:cNvCxnSpPr/>
              <p:nvPr/>
            </p:nvCxnSpPr>
            <p:spPr>
              <a:xfrm rot="16200000" flipV="1">
                <a:off x="380438" y="4343304"/>
                <a:ext cx="1448197" cy="8368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34"/>
              <p:cNvCxnSpPr/>
              <p:nvPr/>
            </p:nvCxnSpPr>
            <p:spPr>
              <a:xfrm rot="16200000" flipV="1">
                <a:off x="494500" y="4457364"/>
                <a:ext cx="1600246" cy="4566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35"/>
              <p:cNvCxnSpPr/>
              <p:nvPr/>
            </p:nvCxnSpPr>
            <p:spPr>
              <a:xfrm rot="16200000" flipV="1">
                <a:off x="571902" y="4534766"/>
                <a:ext cx="1675024" cy="2271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4" name="TextBox 36"/>
              <p:cNvSpPr txBox="1">
                <a:spLocks noChangeArrowheads="1"/>
              </p:cNvSpPr>
              <p:nvPr/>
            </p:nvSpPr>
            <p:spPr bwMode="auto">
              <a:xfrm>
                <a:off x="412083" y="5410197"/>
                <a:ext cx="2532827" cy="6236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 err="1">
                    <a:latin typeface="Calibri" pitchFamily="34" charset="0"/>
                  </a:rPr>
                  <a:t>Signal+Mesh</a:t>
                </a:r>
                <a:endParaRPr lang="en-US" sz="1600" dirty="0">
                  <a:latin typeface="Calibri" pitchFamily="34" charset="0"/>
                </a:endParaRPr>
              </a:p>
            </p:txBody>
          </p:sp>
          <p:sp>
            <p:nvSpPr>
              <p:cNvPr id="56" name="Freeform 22"/>
              <p:cNvSpPr/>
              <p:nvPr/>
            </p:nvSpPr>
            <p:spPr>
              <a:xfrm>
                <a:off x="533047" y="3733542"/>
                <a:ext cx="4300375" cy="229319"/>
              </a:xfrm>
              <a:custGeom>
                <a:avLst/>
                <a:gdLst>
                  <a:gd name="connsiteX0" fmla="*/ 3691466 w 3691466"/>
                  <a:gd name="connsiteY0" fmla="*/ 0 h 90311"/>
                  <a:gd name="connsiteX1" fmla="*/ 3680178 w 3691466"/>
                  <a:gd name="connsiteY1" fmla="*/ 90311 h 90311"/>
                  <a:gd name="connsiteX2" fmla="*/ 0 w 3691466"/>
                  <a:gd name="connsiteY2" fmla="*/ 90311 h 90311"/>
                  <a:gd name="connsiteX3" fmla="*/ 0 w 3691466"/>
                  <a:gd name="connsiteY3" fmla="*/ 90311 h 9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1466" h="90311">
                    <a:moveTo>
                      <a:pt x="3691466" y="0"/>
                    </a:moveTo>
                    <a:lnTo>
                      <a:pt x="3680178" y="90311"/>
                    </a:lnTo>
                    <a:lnTo>
                      <a:pt x="0" y="90311"/>
                    </a:lnTo>
                    <a:lnTo>
                      <a:pt x="0" y="90311"/>
                    </a:lnTo>
                  </a:path>
                </a:pathLst>
              </a:cu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Freeform 24"/>
              <p:cNvSpPr/>
              <p:nvPr/>
            </p:nvSpPr>
            <p:spPr>
              <a:xfrm>
                <a:off x="4191575" y="3048077"/>
                <a:ext cx="686283" cy="74778"/>
              </a:xfrm>
              <a:custGeom>
                <a:avLst/>
                <a:gdLst>
                  <a:gd name="connsiteX0" fmla="*/ 3477 w 604964"/>
                  <a:gd name="connsiteY0" fmla="*/ 52152 h 52152"/>
                  <a:gd name="connsiteX1" fmla="*/ 0 w 604964"/>
                  <a:gd name="connsiteY1" fmla="*/ 0 h 52152"/>
                  <a:gd name="connsiteX2" fmla="*/ 604964 w 604964"/>
                  <a:gd name="connsiteY2" fmla="*/ 0 h 52152"/>
                  <a:gd name="connsiteX3" fmla="*/ 604964 w 604964"/>
                  <a:gd name="connsiteY3" fmla="*/ 52152 h 52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4964" h="52152">
                    <a:moveTo>
                      <a:pt x="3477" y="52152"/>
                    </a:moveTo>
                    <a:lnTo>
                      <a:pt x="0" y="0"/>
                    </a:lnTo>
                    <a:lnTo>
                      <a:pt x="604964" y="0"/>
                    </a:lnTo>
                    <a:lnTo>
                      <a:pt x="604964" y="52152"/>
                    </a:lnTo>
                  </a:path>
                </a:pathLst>
              </a:cu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58" name="Straight Arrow Connector 29"/>
              <p:cNvCxnSpPr>
                <a:stCxn id="2078" idx="2"/>
              </p:cNvCxnSpPr>
              <p:nvPr/>
            </p:nvCxnSpPr>
            <p:spPr>
              <a:xfrm rot="5400000">
                <a:off x="1163822" y="2700527"/>
                <a:ext cx="249260" cy="2913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8" name="TextBox 30"/>
              <p:cNvSpPr txBox="1">
                <a:spLocks noChangeArrowheads="1"/>
              </p:cNvSpPr>
              <p:nvPr/>
            </p:nvSpPr>
            <p:spPr bwMode="auto">
              <a:xfrm>
                <a:off x="533398" y="2209801"/>
                <a:ext cx="1802814" cy="51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HV (drift)</a:t>
                </a:r>
              </a:p>
            </p:txBody>
          </p:sp>
        </p:grpSp>
        <p:sp>
          <p:nvSpPr>
            <p:cNvPr id="2057" name="TextBox 45"/>
            <p:cNvSpPr txBox="1">
              <a:spLocks noChangeArrowheads="1"/>
            </p:cNvSpPr>
            <p:nvPr/>
          </p:nvSpPr>
          <p:spPr bwMode="auto">
            <a:xfrm>
              <a:off x="3352800" y="685800"/>
              <a:ext cx="21336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latin typeface="Calibri" pitchFamily="34" charset="0"/>
                </a:rPr>
                <a:t>TAC</a:t>
              </a:r>
            </a:p>
          </p:txBody>
        </p:sp>
        <p:sp>
          <p:nvSpPr>
            <p:cNvPr id="39" name="TextBox 46"/>
            <p:cNvSpPr txBox="1"/>
            <p:nvPr/>
          </p:nvSpPr>
          <p:spPr>
            <a:xfrm>
              <a:off x="5344431" y="2627036"/>
              <a:ext cx="3510410" cy="15308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b="1" dirty="0" smtClean="0">
                  <a:solidFill>
                    <a:schemeClr val="bg2">
                      <a:lumMod val="50000"/>
                    </a:schemeClr>
                  </a:solidFill>
                </a:rPr>
                <a:t>MGAS</a:t>
              </a:r>
              <a:endParaRPr 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053" name="33 CuadroTexto"/>
          <p:cNvSpPr txBox="1">
            <a:spLocks noChangeArrowheads="1"/>
          </p:cNvSpPr>
          <p:nvPr/>
        </p:nvSpPr>
        <p:spPr bwMode="auto">
          <a:xfrm>
            <a:off x="76200" y="1054894"/>
            <a:ext cx="86868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dirty="0">
                <a:latin typeface="Calibri" pitchFamily="34" charset="0"/>
              </a:rPr>
              <a:t>The experimental set-up combines the use of the TAC (for capture) with a total of three MGAS (for fission) detectors loaded with </a:t>
            </a:r>
            <a:r>
              <a:rPr lang="en-US" sz="1600" baseline="30000" dirty="0">
                <a:latin typeface="Calibri" pitchFamily="34" charset="0"/>
              </a:rPr>
              <a:t>235</a:t>
            </a:r>
            <a:r>
              <a:rPr lang="en-US" sz="1600" dirty="0">
                <a:latin typeface="Calibri" pitchFamily="34" charset="0"/>
              </a:rPr>
              <a:t>U samples.</a:t>
            </a:r>
          </a:p>
          <a:p>
            <a:pPr lvl="1" algn="just">
              <a:spcBef>
                <a:spcPts val="600"/>
              </a:spcBef>
              <a:buFont typeface="Arial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The detectors and samples were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already 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used in 2009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(for monitoring purposes)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  <a:p>
            <a:pPr lvl="1" algn="just">
              <a:spcBef>
                <a:spcPts val="600"/>
              </a:spcBef>
              <a:buFont typeface="Arial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The long MGAS chamber has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been designed and constructed at CERN.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54" name="TextBox 62"/>
          <p:cNvSpPr txBox="1">
            <a:spLocks noChangeArrowheads="1"/>
          </p:cNvSpPr>
          <p:nvPr/>
        </p:nvSpPr>
        <p:spPr bwMode="auto">
          <a:xfrm>
            <a:off x="5410200" y="4038600"/>
            <a:ext cx="419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Expected counting rates</a:t>
            </a:r>
          </a:p>
        </p:txBody>
      </p:sp>
      <p:sp>
        <p:nvSpPr>
          <p:cNvPr id="2055" name="TextBox 63"/>
          <p:cNvSpPr txBox="1">
            <a:spLocks noChangeArrowheads="1"/>
          </p:cNvSpPr>
          <p:nvPr/>
        </p:nvSpPr>
        <p:spPr bwMode="auto">
          <a:xfrm>
            <a:off x="0" y="0"/>
            <a:ext cx="891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Simultaneous </a:t>
            </a:r>
            <a:r>
              <a:rPr lang="en-US" sz="3200" b="1" dirty="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3200" b="1" dirty="0" err="1">
                <a:solidFill>
                  <a:schemeClr val="tx2"/>
                </a:solidFill>
                <a:latin typeface="Calibri" pitchFamily="34" charset="0"/>
              </a:rPr>
              <a:t>n,</a:t>
            </a:r>
            <a:r>
              <a:rPr lang="en-US" sz="3200" b="1" dirty="0" err="1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) &amp; </a:t>
            </a:r>
            <a:r>
              <a:rPr lang="en-US" sz="3200" b="1" dirty="0">
                <a:solidFill>
                  <a:schemeClr val="tx2"/>
                </a:solidFill>
                <a:latin typeface="Symbol" pitchFamily="18" charset="2"/>
              </a:rPr>
              <a:t>s 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3200" b="1" dirty="0" err="1">
                <a:solidFill>
                  <a:schemeClr val="tx2"/>
                </a:solidFill>
                <a:latin typeface="Calibri" pitchFamily="34" charset="0"/>
              </a:rPr>
              <a:t>n,f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) @ n_TOF-Ph2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8600" y="545068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</a:rPr>
              <a:t>LoI</a:t>
            </a:r>
            <a:r>
              <a:rPr lang="en-US" b="1" dirty="0" smtClean="0">
                <a:solidFill>
                  <a:srgbClr val="0070C0"/>
                </a:solidFill>
              </a:rPr>
              <a:t> submitted to INTC (Nov. 2009) and accepted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7013" y="1143000"/>
            <a:ext cx="26939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IMG_55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1158875"/>
            <a:ext cx="2606675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0" y="0"/>
            <a:ext cx="891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tx2"/>
                </a:solidFill>
                <a:latin typeface="Calibri" pitchFamily="34" charset="0"/>
              </a:rPr>
              <a:t>Simultaneous </a:t>
            </a:r>
            <a:r>
              <a:rPr lang="en-US" sz="3200" b="1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en-US" sz="3200" b="1">
                <a:solidFill>
                  <a:schemeClr val="tx2"/>
                </a:solidFill>
                <a:latin typeface="Calibri" pitchFamily="34" charset="0"/>
              </a:rPr>
              <a:t>(n,</a:t>
            </a:r>
            <a:r>
              <a:rPr lang="en-US" sz="3200" b="1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US" sz="3200" b="1">
                <a:solidFill>
                  <a:schemeClr val="tx2"/>
                </a:solidFill>
                <a:latin typeface="Calibri" pitchFamily="34" charset="0"/>
              </a:rPr>
              <a:t>) &amp; </a:t>
            </a:r>
            <a:r>
              <a:rPr lang="en-US" sz="3200" b="1">
                <a:solidFill>
                  <a:schemeClr val="tx2"/>
                </a:solidFill>
                <a:latin typeface="Symbol" pitchFamily="18" charset="2"/>
              </a:rPr>
              <a:t>s </a:t>
            </a:r>
            <a:r>
              <a:rPr lang="en-US" sz="3200" b="1">
                <a:solidFill>
                  <a:schemeClr val="tx2"/>
                </a:solidFill>
                <a:latin typeface="Calibri" pitchFamily="34" charset="0"/>
              </a:rPr>
              <a:t>(n,f) @ n_TOF-Ph2</a:t>
            </a:r>
          </a:p>
        </p:txBody>
      </p:sp>
      <p:sp>
        <p:nvSpPr>
          <p:cNvPr id="3077" name="33 CuadroTexto"/>
          <p:cNvSpPr txBox="1">
            <a:spLocks noChangeArrowheads="1"/>
          </p:cNvSpPr>
          <p:nvPr/>
        </p:nvSpPr>
        <p:spPr bwMode="auto">
          <a:xfrm>
            <a:off x="228600" y="533400"/>
            <a:ext cx="86868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Fission tagging chamber fabricated at CERN (June-August 2010) 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Experiment carried out during a 7 days campaign in October 2010</a:t>
            </a:r>
            <a:endParaRPr lang="en-US" sz="160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9425" y="3200400"/>
            <a:ext cx="56673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33 CuadroTexto"/>
          <p:cNvSpPr txBox="1">
            <a:spLocks noChangeArrowheads="1"/>
          </p:cNvSpPr>
          <p:nvPr/>
        </p:nvSpPr>
        <p:spPr bwMode="auto">
          <a:xfrm>
            <a:off x="228600" y="3211513"/>
            <a:ext cx="86868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b="1">
                <a:latin typeface="Calibri" pitchFamily="34" charset="0"/>
              </a:rPr>
              <a:t>The preliminary results are very promising and will lead to  new proposal (INTC Feb. 2011)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4267200"/>
            <a:ext cx="33528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Capture dominated resonances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95600" y="4572000"/>
            <a:ext cx="990600" cy="1588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95600" y="4572000"/>
            <a:ext cx="4191000" cy="914400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TextBox 18"/>
          <p:cNvSpPr txBox="1">
            <a:spLocks noChangeArrowheads="1"/>
          </p:cNvSpPr>
          <p:nvPr/>
        </p:nvSpPr>
        <p:spPr bwMode="auto">
          <a:xfrm>
            <a:off x="152400" y="4767263"/>
            <a:ext cx="3352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C00000"/>
                </a:solidFill>
                <a:latin typeface="Calibri" pitchFamily="34" charset="0"/>
              </a:rPr>
              <a:t>High fission contribution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362200" y="4953000"/>
            <a:ext cx="2971800" cy="457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09" y="838200"/>
            <a:ext cx="8684184" cy="518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439628"/>
            <a:ext cx="495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Parallel Plate Avalanche Chamber (PPAC) Detector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40" y="838200"/>
            <a:ext cx="8714213" cy="525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472195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 Plate Avalanche Chamber (PPAC) Detector into </a:t>
            </a:r>
            <a:r>
              <a:rPr lang="en-US" dirty="0" err="1" smtClean="0"/>
              <a:t>n_TOF</a:t>
            </a:r>
            <a:r>
              <a:rPr lang="en-US" dirty="0" smtClean="0"/>
              <a:t> Experimental Area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26173" y="228600"/>
            <a:ext cx="832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nTOF</a:t>
            </a:r>
            <a:r>
              <a:rPr lang="en-US" sz="1400" dirty="0" smtClean="0"/>
              <a:t> 14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96" y="457201"/>
            <a:ext cx="8699518" cy="5791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9133" y="7620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Work Sector Type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947738" y="1341438"/>
            <a:ext cx="6534150" cy="1958975"/>
            <a:chOff x="597" y="845"/>
            <a:chExt cx="4116" cy="123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 rot="18900000">
              <a:off x="1346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Line 6"/>
            <p:cNvSpPr>
              <a:spLocks noChangeShapeType="1"/>
            </p:cNvSpPr>
            <p:nvPr/>
          </p:nvSpPr>
          <p:spPr bwMode="auto">
            <a:xfrm>
              <a:off x="1344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 rot="18900000">
              <a:off x="1717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1131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U235</a:t>
              </a:r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1714" y="1257"/>
              <a:ext cx="292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 rot="18900000">
              <a:off x="2087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1501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U238</a:t>
              </a:r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2084" y="1257"/>
              <a:ext cx="292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 rot="18900000">
              <a:off x="2457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1872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2455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 rot="18900000">
              <a:off x="2827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2242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Np237</a:t>
              </a:r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2825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19"/>
            <p:cNvSpPr>
              <a:spLocks noChangeArrowheads="1"/>
            </p:cNvSpPr>
            <p:nvPr/>
          </p:nvSpPr>
          <p:spPr bwMode="auto">
            <a:xfrm rot="18900000">
              <a:off x="3197" y="845"/>
              <a:ext cx="35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2612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3196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6" name="Rectangle 22"/>
            <p:cNvSpPr>
              <a:spLocks noChangeArrowheads="1"/>
            </p:cNvSpPr>
            <p:nvPr/>
          </p:nvSpPr>
          <p:spPr bwMode="auto">
            <a:xfrm rot="18900000">
              <a:off x="3568" y="845"/>
              <a:ext cx="34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7" name="Text Box 23"/>
            <p:cNvSpPr txBox="1">
              <a:spLocks noChangeArrowheads="1"/>
            </p:cNvSpPr>
            <p:nvPr/>
          </p:nvSpPr>
          <p:spPr bwMode="auto">
            <a:xfrm>
              <a:off x="2983" y="1131"/>
              <a:ext cx="411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3566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Rectangle 25"/>
            <p:cNvSpPr>
              <a:spLocks noChangeArrowheads="1"/>
            </p:cNvSpPr>
            <p:nvPr/>
          </p:nvSpPr>
          <p:spPr bwMode="auto">
            <a:xfrm rot="18900000">
              <a:off x="3939" y="845"/>
              <a:ext cx="34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3353" y="1131"/>
              <a:ext cx="411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3936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 rot="18900000">
              <a:off x="4309" y="845"/>
              <a:ext cx="34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3720" y="1131"/>
              <a:ext cx="412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auto">
            <a:xfrm>
              <a:off x="4306" y="1257"/>
              <a:ext cx="291" cy="292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Rectangle 31"/>
            <p:cNvSpPr>
              <a:spLocks noChangeArrowheads="1"/>
            </p:cNvSpPr>
            <p:nvPr/>
          </p:nvSpPr>
          <p:spPr bwMode="auto">
            <a:xfrm rot="18900000">
              <a:off x="4679" y="845"/>
              <a:ext cx="34" cy="123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6" name="Text Box 32"/>
            <p:cNvSpPr txBox="1">
              <a:spLocks noChangeArrowheads="1"/>
            </p:cNvSpPr>
            <p:nvPr/>
          </p:nvSpPr>
          <p:spPr bwMode="auto">
            <a:xfrm>
              <a:off x="4081" y="1131"/>
              <a:ext cx="411" cy="1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828675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r>
                <a:rPr lang="en-GB" sz="900" b="1">
                  <a:solidFill>
                    <a:srgbClr val="FF0000"/>
                  </a:solidFill>
                </a:rPr>
                <a:t>Th232</a:t>
              </a:r>
            </a:p>
          </p:txBody>
        </p:sp>
        <p:sp>
          <p:nvSpPr>
            <p:cNvPr id="6177" name="Line 33"/>
            <p:cNvSpPr>
              <a:spLocks noChangeShapeType="1"/>
            </p:cNvSpPr>
            <p:nvPr/>
          </p:nvSpPr>
          <p:spPr bwMode="auto">
            <a:xfrm>
              <a:off x="679" y="1461"/>
              <a:ext cx="308" cy="0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8" name="Line 34"/>
            <p:cNvSpPr>
              <a:spLocks noChangeShapeType="1"/>
            </p:cNvSpPr>
            <p:nvPr/>
          </p:nvSpPr>
          <p:spPr bwMode="auto">
            <a:xfrm>
              <a:off x="679" y="1584"/>
              <a:ext cx="308" cy="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9" name="Line 35"/>
            <p:cNvSpPr>
              <a:spLocks noChangeShapeType="1"/>
            </p:cNvSpPr>
            <p:nvPr/>
          </p:nvSpPr>
          <p:spPr bwMode="auto">
            <a:xfrm>
              <a:off x="679" y="1337"/>
              <a:ext cx="308" cy="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0" name="Text Box 36"/>
            <p:cNvSpPr txBox="1">
              <a:spLocks noChangeArrowheads="1"/>
            </p:cNvSpPr>
            <p:nvPr/>
          </p:nvSpPr>
          <p:spPr bwMode="auto">
            <a:xfrm>
              <a:off x="597" y="1636"/>
              <a:ext cx="514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39" tIns="40820" rIns="81639" bIns="40820">
              <a:prstTxWarp prst="textNoShape">
                <a:avLst/>
              </a:prstTxWarp>
            </a:bodyPr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tabLst>
                  <a:tab pos="657225" algn="l"/>
                </a:tabLst>
              </a:pPr>
              <a:r>
                <a:rPr lang="en-GB" sz="900" b="1">
                  <a:solidFill>
                    <a:srgbClr val="000000"/>
                  </a:solidFill>
                </a:rPr>
                <a:t>neutrons</a:t>
              </a:r>
            </a:p>
          </p:txBody>
        </p:sp>
      </p:grp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395288" y="3357563"/>
            <a:ext cx="799147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Experimental setup: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10 PPAC detectors with 9 targets in between (U235, U238, Np237, 6xTh232)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Fission events are identified as coincidence signals (~10 ns) in the anodes of 2 consecutive PPACs.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Segmented cathodes to study the angular distribution of fission fragments.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ounts_T0_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6825" cy="3414713"/>
          </a:xfrm>
          <a:prstGeom prst="rect">
            <a:avLst/>
          </a:prstGeom>
          <a:noFill/>
        </p:spPr>
      </p:pic>
      <p:pic>
        <p:nvPicPr>
          <p:cNvPr id="7173" name="Picture 5" descr="counts_T6_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16313"/>
            <a:ext cx="4968875" cy="3341687"/>
          </a:xfrm>
          <a:prstGeom prst="rect">
            <a:avLst/>
          </a:prstGeo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48263" y="2420938"/>
            <a:ext cx="3529012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 Preliminary analysis using only a few runs: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 Number of fission events for U235 and Th232 in function of the neutron energy (in log).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 A continuous range between 1 eV and 1 GeV is covered.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/>
              <a:t> The experiment is going on as expected.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Bild 5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6248400"/>
            <a:ext cx="3916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Weiss Christina, Vienna University of Technology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Bild 5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6477000"/>
            <a:ext cx="3916457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Weiss Christina, Vienna University of Technology</a:t>
            </a:r>
            <a:endParaRPr lang="en-US" sz="11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 smtClean="0">
                <a:solidFill>
                  <a:srgbClr val="A6A6A6"/>
                </a:solidFill>
              </a:rPr>
              <a:t>n_TOF</a:t>
            </a:r>
            <a:r>
              <a:rPr lang="en-US" dirty="0" smtClean="0">
                <a:solidFill>
                  <a:srgbClr val="A6A6A6"/>
                </a:solidFill>
              </a:rPr>
              <a:t> Facility Status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Borated Water Moderator system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Preliminary results analysis on 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b="1" dirty="0" smtClean="0"/>
              <a:t>Integrated protons </a:t>
            </a:r>
            <a:r>
              <a:rPr lang="en-US" b="1" dirty="0" smtClean="0"/>
              <a:t>2010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pPr>
              <a:buClr>
                <a:schemeClr val="tx1"/>
              </a:buClr>
              <a:buNone/>
            </a:pPr>
            <a:endParaRPr lang="en-US" dirty="0"/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4/5 November 2010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69" y="381000"/>
            <a:ext cx="890246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" y="1143000"/>
          <a:ext cx="8915400" cy="3720443"/>
        </p:xfrm>
        <a:graphic>
          <a:graphicData uri="http://schemas.openxmlformats.org/drawingml/2006/table">
            <a:tbl>
              <a:tblPr/>
              <a:tblGrid>
                <a:gridCol w="1472979"/>
                <a:gridCol w="3488635"/>
                <a:gridCol w="1058186"/>
                <a:gridCol w="1295400"/>
                <a:gridCol w="685800"/>
                <a:gridCol w="914400"/>
              </a:tblGrid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Document No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Proposal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Measurement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Detectors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# Protons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18/5-21/5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CERN-INTC-2008-035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n_TOF-12: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target commissioning and beam characterization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 water commisioning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PTB, SiMon, MGAS, XY-MGAS, 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22/5-27/6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CERN-INTC-2006-012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n_TOF-13: The role of Fe and Ni for s-process nucleosynthesis …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28/6-2/8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 of the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 measurementrs: RP issues, high activity on detectors, etc.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3/8-18/8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CERN-INTC-2009-025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n_TOF-15: Neutron capture cross section measurements of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U,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 and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 at n_TOF 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19/8-7/9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 of the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 measurementrs: RP issues, high activity on detectors, etc.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8/9-14/9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CERN-INTC-2009-025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n_TOF-15: Neutron capture cross section measurements of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U,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241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 and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243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 at n_TOF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15/9-10/10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CERN-INTC-2010-037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LOI: Validation of simultaneous measurement of capture and fission reactions at n_TOF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n,g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n,f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 + MGAS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11/10-18/10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CERN-INTC-20106-016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n_TOF-14: Angular distributions in the neutron-induced fission of actinides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Th(n,f),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235,238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U(n,f)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PPAC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2.0E+18*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19/10-23/11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2010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1.16E+19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18/5-23/11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Summary of the n_TOF-Ph2 experimental campaign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82840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Expected</a:t>
            </a:r>
            <a:endParaRPr lang="en-US" sz="1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4/5 November 2010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36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 smtClean="0">
                <a:solidFill>
                  <a:srgbClr val="A6A6A6"/>
                </a:solidFill>
              </a:rPr>
              <a:t>n_TOF</a:t>
            </a:r>
            <a:r>
              <a:rPr lang="en-US" dirty="0" smtClean="0">
                <a:solidFill>
                  <a:srgbClr val="A6A6A6"/>
                </a:solidFill>
              </a:rPr>
              <a:t> Facility Status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Borated Water Moderator system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Preliminary results analysis on 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Integrated protons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2010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b="1" dirty="0" smtClean="0"/>
              <a:t>Summary</a:t>
            </a:r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experiment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600" y="914400"/>
            <a:ext cx="8382000" cy="843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Operation of a borated water moderation system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Work Sector Type A experimental area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Converted the actual experimental area to a </a:t>
            </a:r>
            <a:r>
              <a:rPr lang="en-US" b="1" dirty="0" smtClean="0">
                <a:solidFill>
                  <a:srgbClr val="00B0F0"/>
                </a:solidFill>
              </a:rPr>
              <a:t>Work Sector Type A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no major restrictions on radioactive samples measurement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Significant improvement in measurement capabilities</a:t>
            </a:r>
          </a:p>
          <a:p>
            <a:pPr marL="800100" lvl="1" indent="-342900"/>
            <a:endParaRPr lang="en-US" dirty="0" smtClean="0">
              <a:sym typeface="Wingdings" pitchFamily="2" charset="2"/>
            </a:endParaRPr>
          </a:p>
          <a:p>
            <a:pPr marL="342900" indent="-342900"/>
            <a:r>
              <a:rPr lang="en-US" b="1" dirty="0" smtClean="0">
                <a:solidFill>
                  <a:srgbClr val="FF0000"/>
                </a:solidFill>
              </a:rPr>
              <a:t>4.  2010 experimental campaign </a:t>
            </a:r>
            <a:r>
              <a:rPr lang="en-US" sz="1600" dirty="0" smtClean="0"/>
              <a:t>: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         1. Most of the program completed and analysis ongoing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Angular distribution of fission fragments with </a:t>
            </a:r>
            <a:r>
              <a:rPr lang="en-US" sz="1600" dirty="0" err="1" smtClean="0"/>
              <a:t>PPACs</a:t>
            </a:r>
            <a:r>
              <a:rPr lang="en-US" sz="1600" dirty="0" smtClean="0"/>
              <a:t> (TOF14)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Capture measurements  54Fe(TOF13)</a:t>
            </a:r>
            <a:endParaRPr lang="en-US" sz="1600" baseline="-25000" dirty="0" smtClean="0"/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Capture measurements on actinides 241Am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Commissioning with borated water moderator (TOF12)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Validation of simultaneous measurement of capture and fission reactions at </a:t>
            </a:r>
            <a:r>
              <a:rPr lang="en-US" sz="1600" dirty="0" err="1" smtClean="0"/>
              <a:t>n_TOF</a:t>
            </a:r>
            <a:endParaRPr lang="en-US" sz="1600" dirty="0" smtClean="0"/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>
                <a:sym typeface="Wingdings" pitchFamily="2" charset="2"/>
              </a:rPr>
              <a:t>Diamond Detector test</a:t>
            </a:r>
          </a:p>
          <a:p>
            <a:pPr marL="342900" indent="-342900"/>
            <a:endParaRPr lang="en-US" sz="1600" dirty="0" smtClean="0">
              <a:sym typeface="Wingdings" pitchFamily="2" charset="2"/>
            </a:endParaRPr>
          </a:p>
          <a:p>
            <a:pPr marL="342900" indent="-342900">
              <a:buAutoNum type="arabicPeriod" startAt="5"/>
            </a:pPr>
            <a:r>
              <a:rPr lang="en-US" sz="1600" b="1" dirty="0" smtClean="0">
                <a:solidFill>
                  <a:srgbClr val="FF0000"/>
                </a:solidFill>
              </a:rPr>
              <a:t>20010/2015 perspectives</a:t>
            </a:r>
            <a:r>
              <a:rPr lang="en-US" sz="1400" dirty="0" smtClean="0"/>
              <a:t>: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	1. New institutes involved in the </a:t>
            </a:r>
            <a:r>
              <a:rPr lang="en-US" sz="1600" dirty="0" err="1" smtClean="0">
                <a:sym typeface="Wingdings" pitchFamily="2" charset="2"/>
              </a:rPr>
              <a:t>MoU</a:t>
            </a:r>
            <a:r>
              <a:rPr lang="en-US" sz="1600" dirty="0" smtClean="0">
                <a:sym typeface="Wingdings" pitchFamily="2" charset="2"/>
              </a:rPr>
              <a:t> ( Manchester,  York, Thessaloniki, Oak Ridge, IRMM….)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       2. 13 PhD at present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       3. At least 2.5 year of beam needed to fulfill the present proposals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       4. New proposals to come from the new member of the Collaboration</a:t>
            </a:r>
          </a:p>
          <a:p>
            <a:pPr marL="342900" indent="-342900"/>
            <a:r>
              <a:rPr lang="en-US" sz="1600" dirty="0" smtClean="0">
                <a:sym typeface="Wingdings" pitchFamily="2" charset="2"/>
              </a:rPr>
              <a:t>       5. </a:t>
            </a:r>
            <a:r>
              <a:rPr lang="en-US" sz="1600" dirty="0" smtClean="0"/>
              <a:t>Feasibility Study on Experimental Area 2 (EAR2)</a:t>
            </a:r>
          </a:p>
          <a:p>
            <a:pPr marL="342900" indent="-342900"/>
            <a:endParaRPr lang="en-US" sz="1600" dirty="0" smtClean="0">
              <a:sym typeface="Wingdings" pitchFamily="2" charset="2"/>
            </a:endParaRPr>
          </a:p>
          <a:p>
            <a:pPr marL="342900" indent="-342900"/>
            <a:endParaRPr lang="en-US" sz="1600" dirty="0" smtClean="0">
              <a:sym typeface="Wingdings" pitchFamily="2" charset="2"/>
            </a:endParaRPr>
          </a:p>
          <a:p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  <a:p>
            <a:endParaRPr lang="en-US" dirty="0" smtClean="0"/>
          </a:p>
          <a:p>
            <a:pPr>
              <a:buFontTx/>
              <a:buChar char="•"/>
            </a:pPr>
            <a:endParaRPr lang="en-US" sz="1600" dirty="0" smtClean="0"/>
          </a:p>
          <a:p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sym typeface="Wingdings" pitchFamily="2" charset="2"/>
            </a:endParaRPr>
          </a:p>
          <a:p>
            <a:pPr marL="342900" indent="-342900"/>
            <a:endParaRPr lang="en-US" dirty="0" smtClean="0">
              <a:sym typeface="Wingdings" pitchFamily="2" charset="2"/>
            </a:endParaRPr>
          </a:p>
        </p:txBody>
      </p:sp>
      <p:pic>
        <p:nvPicPr>
          <p:cNvPr id="7" name="Immagine 4" descr="n_tof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01761"/>
            <a:ext cx="1371600" cy="91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09600"/>
            <a:ext cx="8458200" cy="563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3733" y="237067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Work Sector Type 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5196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err="1" smtClean="0">
                <a:solidFill>
                  <a:srgbClr val="A6A6A6"/>
                </a:solidFill>
              </a:rPr>
              <a:t>n_TOF</a:t>
            </a:r>
            <a:r>
              <a:rPr lang="en-US" dirty="0" smtClean="0">
                <a:solidFill>
                  <a:srgbClr val="A6A6A6"/>
                </a:solidFill>
              </a:rPr>
              <a:t> Facility Status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b="1" dirty="0" smtClean="0"/>
              <a:t>Borated Water Moderator system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Preliminary results analysis on 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Integrated protons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2010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hotn_spectrum_pres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6400800" cy="48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Borated water effect– </a:t>
            </a:r>
            <a:br>
              <a:rPr lang="en-US" dirty="0" smtClean="0"/>
            </a:br>
            <a:r>
              <a:rPr lang="en-US" dirty="0" smtClean="0"/>
              <a:t>Photon Energy distribution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48851" y="26670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r>
              <a:rPr lang="en-US" baseline="30000" dirty="0" smtClean="0"/>
              <a:t>1</a:t>
            </a:r>
            <a:r>
              <a:rPr lang="en-US" dirty="0" smtClean="0"/>
              <a:t>H(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2209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470 </a:t>
            </a:r>
            <a:r>
              <a:rPr lang="en-US" dirty="0" err="1" smtClean="0"/>
              <a:t>keV</a:t>
            </a:r>
            <a:r>
              <a:rPr lang="en-US" dirty="0" smtClean="0"/>
              <a:t> from </a:t>
            </a:r>
            <a:r>
              <a:rPr lang="en-US" baseline="30000" dirty="0" smtClean="0"/>
              <a:t>10</a:t>
            </a:r>
            <a:r>
              <a:rPr lang="en-US" dirty="0" smtClean="0"/>
              <a:t>B(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dirty="0" smtClean="0"/>
              <a:t>)</a:t>
            </a:r>
            <a:r>
              <a:rPr lang="en-US" baseline="30000" dirty="0" smtClean="0"/>
              <a:t>7</a:t>
            </a:r>
            <a:r>
              <a:rPr lang="en-US" dirty="0" smtClean="0"/>
              <a:t>Li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114799" y="4812268"/>
            <a:ext cx="609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399" y="5193268"/>
            <a:ext cx="144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511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048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– 7.5 </a:t>
            </a:r>
            <a:r>
              <a:rPr lang="en-US" dirty="0" err="1" smtClean="0"/>
              <a:t>MeV</a:t>
            </a:r>
            <a:r>
              <a:rPr lang="en-US" dirty="0" smtClean="0"/>
              <a:t> prompt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on Fe, Al, 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1402" y="1307068"/>
            <a:ext cx="8142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boric acid: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appearance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470 </a:t>
            </a:r>
            <a:r>
              <a:rPr lang="en-US" b="1" dirty="0" err="1" smtClean="0">
                <a:solidFill>
                  <a:srgbClr val="00B0F0"/>
                </a:solidFill>
                <a:sym typeface="Wingdings" pitchFamily="2" charset="2"/>
              </a:rPr>
              <a:t>keV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line + reduction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2.2 MeV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28600" y="6324600"/>
            <a:ext cx="617220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pic>
        <p:nvPicPr>
          <p:cNvPr id="14" name="Immagine 4" descr="n_tof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0"/>
            <a:ext cx="1600200" cy="10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>
          <a:xfrm>
            <a:off x="6400800" y="6324600"/>
            <a:ext cx="2289048" cy="365760"/>
          </a:xfrm>
        </p:spPr>
        <p:txBody>
          <a:bodyPr/>
          <a:lstStyle/>
          <a:p>
            <a:r>
              <a:rPr lang="en-US" smtClean="0"/>
              <a:t>4/5 November 2010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Cooling and moderator station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1848" y="6356350"/>
            <a:ext cx="45689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pic>
        <p:nvPicPr>
          <p:cNvPr id="7" name="Picture 2" descr="H:\DCIM\102_PANA\P1020479.JPG"/>
          <p:cNvPicPr>
            <a:picLocks noChangeAspect="1" noChangeArrowheads="1"/>
          </p:cNvPicPr>
          <p:nvPr/>
        </p:nvPicPr>
        <p:blipFill>
          <a:blip r:embed="rId2" cstate="print">
            <a:lum bright="10000" contrast="12000"/>
          </a:blip>
          <a:srcRect/>
          <a:stretch>
            <a:fillRect/>
          </a:stretch>
        </p:blipFill>
        <p:spPr bwMode="auto">
          <a:xfrm>
            <a:off x="1091489" y="2209800"/>
            <a:ext cx="7214311" cy="4057695"/>
          </a:xfrm>
          <a:prstGeom prst="rect">
            <a:avLst/>
          </a:prstGeom>
          <a:noFill/>
        </p:spPr>
      </p:pic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4209871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cooling system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22053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Moderator system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 rot="15392298">
            <a:off x="3121273" y="4480640"/>
            <a:ext cx="200945" cy="691529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953000" y="2667000"/>
            <a:ext cx="304800" cy="5334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1219200"/>
            <a:ext cx="7635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target and moderator circuits are </a:t>
            </a:r>
            <a:r>
              <a:rPr lang="en-US" b="1" dirty="0" smtClean="0"/>
              <a:t>decoupled</a:t>
            </a:r>
            <a:r>
              <a:rPr lang="en-US" dirty="0" smtClean="0"/>
              <a:t> and </a:t>
            </a:r>
            <a:r>
              <a:rPr lang="en-US" b="1" dirty="0" smtClean="0"/>
              <a:t>work independently</a:t>
            </a:r>
            <a:endParaRPr lang="en-US" b="1" dirty="0"/>
          </a:p>
        </p:txBody>
      </p:sp>
      <p:pic>
        <p:nvPicPr>
          <p:cNvPr id="13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n_TOF borated water moderator circuit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 The </a:t>
            </a:r>
            <a:r>
              <a:rPr lang="en-GB" sz="2400" b="1" dirty="0" smtClean="0">
                <a:solidFill>
                  <a:srgbClr val="FF0000"/>
                </a:solidFill>
              </a:rPr>
              <a:t>n_TOF borated water circuit </a:t>
            </a:r>
            <a:r>
              <a:rPr lang="en-GB" sz="2400" dirty="0" smtClean="0"/>
              <a:t>is the result of a strong collaboration between different CERN groups: EN/STI, EN/CV, EN/MME and TE/VSC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Main goal:  </a:t>
            </a:r>
            <a:r>
              <a:rPr lang="en-GB" sz="2000" b="1" dirty="0" smtClean="0">
                <a:solidFill>
                  <a:srgbClr val="FF0000"/>
                </a:solidFill>
              </a:rPr>
              <a:t>improvements of </a:t>
            </a:r>
            <a:r>
              <a:rPr lang="en-GB" sz="2000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GB" sz="2000" b="1" dirty="0" smtClean="0">
                <a:solidFill>
                  <a:srgbClr val="FF0000"/>
                </a:solidFill>
              </a:rPr>
              <a:t> background conditions </a:t>
            </a:r>
            <a:r>
              <a:rPr lang="en-GB" sz="2000" dirty="0" smtClean="0"/>
              <a:t>in the 200 m experimental area due to a decrease in the production of thermal neutrons capture in 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H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a great improvement for neutron-induced capture reactions with the C</a:t>
            </a:r>
            <a:r>
              <a:rPr lang="en-GB" sz="2000" baseline="-25000" dirty="0" smtClean="0"/>
              <a:t>6</a:t>
            </a:r>
            <a:r>
              <a:rPr lang="en-GB" sz="2000" dirty="0" smtClean="0"/>
              <a:t>D</a:t>
            </a:r>
            <a:r>
              <a:rPr lang="en-GB" sz="2000" baseline="-25000" dirty="0" smtClean="0"/>
              <a:t>6</a:t>
            </a:r>
            <a:r>
              <a:rPr lang="en-GB" sz="2000" dirty="0" smtClean="0"/>
              <a:t> liquid scintillator!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It is the first time that a borated water moderator is operated in saturated conditions (1.28% in H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BO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itchFamily="2" charset="2"/>
              </a:rPr>
              <a:t> initial unknown parameters in the operation!</a:t>
            </a:r>
            <a:endParaRPr lang="en-GB" sz="20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n_TOF borated water moderator circuit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95536" y="1268760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October 2009</a:t>
            </a:r>
            <a:r>
              <a:rPr lang="en-GB" sz="2000" dirty="0" smtClean="0"/>
              <a:t>: design specifications set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/>
              <a:t> critical points: choice of materials and the technical implementation of the solution envisaged to keep the boric acid concentration in a stable condition</a:t>
            </a:r>
          </a:p>
          <a:p>
            <a:pPr lvl="1"/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April 2010</a:t>
            </a:r>
            <a:r>
              <a:rPr lang="en-GB" sz="2000" dirty="0" smtClean="0"/>
              <a:t>: the system has been installed, connected with the cooling circuit and tested successfully with light water.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May 2010</a:t>
            </a:r>
            <a:r>
              <a:rPr lang="en-GB" sz="2000" dirty="0" smtClean="0"/>
              <a:t>: the system was tested successfully with beam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May-June 2010</a:t>
            </a:r>
            <a:r>
              <a:rPr lang="en-GB" sz="2000" dirty="0" smtClean="0"/>
              <a:t>: commissioning of the new beam line and of the moderator circuit: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/>
              <a:t> reduction of thermal peak as expected from simulations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/>
              <a:t> observation of the expected reduction in the background due to delayed </a:t>
            </a:r>
            <a:r>
              <a:rPr lang="en-GB" sz="2000" dirty="0" smtClean="0">
                <a:latin typeface="Symbol" pitchFamily="18" charset="2"/>
              </a:rPr>
              <a:t>g</a:t>
            </a:r>
            <a:r>
              <a:rPr lang="en-GB" sz="2000" dirty="0" smtClean="0"/>
              <a:t>-rays reaching the EAR together with ~</a:t>
            </a:r>
            <a:r>
              <a:rPr lang="en-GB" sz="2000" dirty="0" err="1" smtClean="0"/>
              <a:t>keV</a:t>
            </a:r>
            <a:r>
              <a:rPr lang="en-GB" sz="2000" dirty="0" smtClean="0"/>
              <a:t> neutrons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5867400"/>
            <a:ext cx="7073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Complex work realized in only 6 months!</a:t>
            </a:r>
            <a:endParaRPr lang="en-GB" sz="28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 November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9439</TotalTime>
  <Words>2388</Words>
  <Application>Microsoft Macintosh PowerPoint</Application>
  <PresentationFormat>On-screen Show (4:3)</PresentationFormat>
  <Paragraphs>418</Paragraphs>
  <Slides>38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Bookman Old Style</vt:lpstr>
      <vt:lpstr>Gill Sans MT</vt:lpstr>
      <vt:lpstr>Wingdings 3</vt:lpstr>
      <vt:lpstr>Arial Unicode MS</vt:lpstr>
      <vt:lpstr>Calibri</vt:lpstr>
      <vt:lpstr>MS Mincho</vt:lpstr>
      <vt:lpstr>ＭＳ Ｐゴシック</vt:lpstr>
      <vt:lpstr>Origin</vt:lpstr>
      <vt:lpstr>Status of the n-TOF experiment         </vt:lpstr>
      <vt:lpstr>ITEMS</vt:lpstr>
      <vt:lpstr>Slide 3</vt:lpstr>
      <vt:lpstr>Slide 4</vt:lpstr>
      <vt:lpstr>ITEMS</vt:lpstr>
      <vt:lpstr>Borated water effect–  Photon Energy distribution</vt:lpstr>
      <vt:lpstr>Cooling and moderator station</vt:lpstr>
      <vt:lpstr>n_TOF borated water moderator circuit  </vt:lpstr>
      <vt:lpstr>n_TOF borated water moderator circuit </vt:lpstr>
      <vt:lpstr>n_TOF borated water moderator circuit </vt:lpstr>
      <vt:lpstr>Slide 11</vt:lpstr>
      <vt:lpstr>Slide 12</vt:lpstr>
      <vt:lpstr>ITEMS</vt:lpstr>
      <vt:lpstr>Slide 14</vt:lpstr>
      <vt:lpstr>new data from n_TOF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ITEMS</vt:lpstr>
      <vt:lpstr>Slide 35</vt:lpstr>
      <vt:lpstr>Slide 36</vt:lpstr>
      <vt:lpstr>ITEMS</vt:lpstr>
      <vt:lpstr>n_TOF experiment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report for the Collaboration Meeting</dc:title>
  <dc:creator>bnv</dc:creator>
  <cp:lastModifiedBy>Enrico CHIAVERI</cp:lastModifiedBy>
  <cp:revision>708</cp:revision>
  <cp:lastPrinted>2010-11-02T10:21:10Z</cp:lastPrinted>
  <dcterms:created xsi:type="dcterms:W3CDTF">2010-11-04T09:40:08Z</dcterms:created>
  <dcterms:modified xsi:type="dcterms:W3CDTF">2010-11-04T09:46:44Z</dcterms:modified>
</cp:coreProperties>
</file>