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embeddings/Microsoft_Formel-Editor1.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7" r:id="rId1"/>
  </p:sldMasterIdLst>
  <p:notesMasterIdLst>
    <p:notesMasterId r:id="rId34"/>
  </p:notesMasterIdLst>
  <p:handoutMasterIdLst>
    <p:handoutMasterId r:id="rId35"/>
  </p:handoutMasterIdLst>
  <p:sldIdLst>
    <p:sldId id="392" r:id="rId2"/>
    <p:sldId id="401" r:id="rId3"/>
    <p:sldId id="404" r:id="rId4"/>
    <p:sldId id="399" r:id="rId5"/>
    <p:sldId id="406" r:id="rId6"/>
    <p:sldId id="407" r:id="rId7"/>
    <p:sldId id="408" r:id="rId8"/>
    <p:sldId id="266" r:id="rId9"/>
    <p:sldId id="371" r:id="rId10"/>
    <p:sldId id="372" r:id="rId11"/>
    <p:sldId id="396" r:id="rId12"/>
    <p:sldId id="410" r:id="rId13"/>
    <p:sldId id="411" r:id="rId14"/>
    <p:sldId id="412" r:id="rId15"/>
    <p:sldId id="424" r:id="rId16"/>
    <p:sldId id="423" r:id="rId17"/>
    <p:sldId id="417" r:id="rId18"/>
    <p:sldId id="419" r:id="rId19"/>
    <p:sldId id="421" r:id="rId20"/>
    <p:sldId id="422" r:id="rId21"/>
    <p:sldId id="426" r:id="rId22"/>
    <p:sldId id="425" r:id="rId23"/>
    <p:sldId id="428" r:id="rId24"/>
    <p:sldId id="427" r:id="rId25"/>
    <p:sldId id="429" r:id="rId26"/>
    <p:sldId id="430" r:id="rId27"/>
    <p:sldId id="431" r:id="rId28"/>
    <p:sldId id="345" r:id="rId29"/>
    <p:sldId id="409" r:id="rId30"/>
    <p:sldId id="416" r:id="rId31"/>
    <p:sldId id="432" r:id="rId32"/>
    <p:sldId id="415" r:id="rId33"/>
  </p:sldIdLst>
  <p:sldSz cx="9144000" cy="6858000" type="screen4x3"/>
  <p:notesSz cx="9144000" cy="6858000"/>
  <p:defaultTextStyle>
    <a:defPPr>
      <a:defRPr lang="de-DE"/>
    </a:defPPr>
    <a:lvl1pPr marL="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25267D"/>
    <a:srgbClr val="1C1E79"/>
    <a:srgbClr val="000579"/>
    <a:srgbClr val="18062E"/>
    <a:srgbClr val="2F0C57"/>
    <a:srgbClr val="FF4B4B"/>
    <a:srgbClr val="7188A5"/>
    <a:srgbClr val="7E4343"/>
    <a:srgbClr val="AE1E22"/>
    <a:srgbClr val="6FA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9292" autoAdjust="0"/>
    <p:restoredTop sz="98548" autoAdjust="0"/>
  </p:normalViewPr>
  <p:slideViewPr>
    <p:cSldViewPr snapToGrid="0" snapToObjects="1">
      <p:cViewPr>
        <p:scale>
          <a:sx n="100" d="100"/>
          <a:sy n="100" d="100"/>
        </p:scale>
        <p:origin x="-43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91470-7157-7A44-840A-EDA632FD8AF0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EC8F7-10EB-5A40-B704-54283CBF5CDD}" type="slidenum">
              <a:rPr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8D910-2055-C54A-B20A-C5EFC561108F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A5FC9-3E85-6647-89FC-3002FDD4A51D}" type="slidenum">
              <a:rPr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BA66A3B-8153-A544-9E6C-2BA5F9F6F0F1}" type="slidenum">
              <a:rPr lang="de-DE"/>
              <a:pPr/>
              <a:t>28</a:t>
            </a:fld>
            <a:endParaRPr lang="de-DE"/>
          </a:p>
        </p:txBody>
      </p:sp>
      <p:sp>
        <p:nvSpPr>
          <p:cNvPr id="8192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857500" y="520700"/>
            <a:ext cx="3429000" cy="25717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2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5147" y="3256901"/>
            <a:ext cx="7315574" cy="3085883"/>
          </a:xfrm>
          <a:noFill/>
          <a:ln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eaVert" lIns="91430" tIns="45715" rIns="91430" bIns="45715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  <a:prstGeom prst="rect">
            <a:avLst/>
          </a:prstGeom>
        </p:spPr>
        <p:txBody>
          <a:bodyPr vert="eaVert" lIns="91430" tIns="45715" rIns="91430" bIns="45715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  <a:prstGeom prst="rect">
            <a:avLst/>
          </a:prstGeom>
        </p:spPr>
        <p:txBody>
          <a:bodyPr vert="eaVert" lIns="91430" tIns="45715" rIns="91430" bIns="45715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CB7864-3DE3-7847-93A5-2121A46C8D60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751FA9-2BCA-E941-8DC7-CC17D7B08EF8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lIns="91430" tIns="45715" rIns="91430" bIns="45715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  <a:prstGeom prst="rect">
            <a:avLst/>
          </a:prstGeom>
        </p:spPr>
        <p:txBody>
          <a:bodyPr lIns="91430" tIns="45715" rIns="91430" bIns="45715"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  <a:prstGeom prst="rect">
            <a:avLst/>
          </a:prstGeom>
        </p:spPr>
        <p:txBody>
          <a:bodyPr lIns="91430" tIns="45715" rIns="91430" bIns="45715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5"/>
            <a:ext cx="4040188" cy="639763"/>
          </a:xfrm>
          <a:prstGeom prst="rect">
            <a:avLst/>
          </a:prstGeom>
        </p:spPr>
        <p:txBody>
          <a:bodyPr lIns="91430" tIns="45715" rIns="91430" bIns="45715"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1" y="1535115"/>
            <a:ext cx="4041775" cy="639763"/>
          </a:xfrm>
          <a:prstGeom prst="rect">
            <a:avLst/>
          </a:prstGeom>
        </p:spPr>
        <p:txBody>
          <a:bodyPr lIns="91430" tIns="45715" rIns="91430" bIns="45715"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3" cy="1162051"/>
          </a:xfrm>
          <a:prstGeom prst="rect">
            <a:avLst/>
          </a:prstGeom>
        </p:spPr>
        <p:txBody>
          <a:bodyPr lIns="91430" tIns="45715" rIns="91430" bIns="45715"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1" cy="5853113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  <a:prstGeom prst="rect">
            <a:avLst/>
          </a:prstGeom>
        </p:spPr>
        <p:txBody>
          <a:bodyPr lIns="91430" tIns="45715" rIns="91430" bIns="45715"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3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44E438BE-8EF8-E24D-90F0-E8EAB02AF956}" type="datetimeFigureOut">
              <a:rPr lang="de-DE"/>
              <a:pPr/>
              <a:t>12.11.2010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E047AAC8-9A1B-404A-BB6A-8FC03FA3AFBC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accent1">
                <a:alpha val="99000"/>
              </a:schemeClr>
            </a:gs>
            <a:gs pos="45000">
              <a:srgbClr val="18062E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703" r:id="rId12"/>
  </p:sldLayoutIdLst>
  <p:txStyles>
    <p:titleStyle>
      <a:lvl1pPr algn="ctr" defTabSz="45715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45715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defTabSz="45715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defTabSz="45715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defTabSz="45715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defTabSz="45715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Relationship Id="rId3" Type="http://schemas.openxmlformats.org/officeDocument/2006/relationships/image" Target="../media/image15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tiff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tiff"/><Relationship Id="rId3" Type="http://schemas.openxmlformats.org/officeDocument/2006/relationships/image" Target="../media/image25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tiff"/><Relationship Id="rId3" Type="http://schemas.openxmlformats.org/officeDocument/2006/relationships/image" Target="../media/image18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tiff"/><Relationship Id="rId3" Type="http://schemas.openxmlformats.org/officeDocument/2006/relationships/image" Target="../media/image28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Formel-Editor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4" Type="http://schemas.openxmlformats.org/officeDocument/2006/relationships/image" Target="../media/image34.tiff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908109"/>
            <a:ext cx="9143999" cy="954097"/>
          </a:xfrm>
          <a:prstGeom prst="rect">
            <a:avLst/>
          </a:prstGeom>
          <a:noFill/>
        </p:spPr>
        <p:txBody>
          <a:bodyPr wrap="square" lIns="91430" tIns="45715" rIns="91430" bIns="45715" rtlCol="0" anchor="ctr">
            <a:spAutoFit/>
          </a:bodyPr>
          <a:lstStyle/>
          <a:p>
            <a:pPr algn="ctr"/>
            <a:r>
              <a:rPr lang="de-DE" sz="2800" smtClean="0">
                <a:solidFill>
                  <a:schemeClr val="bg1"/>
                </a:solidFill>
              </a:rPr>
              <a:t>Study of the proton-neutron interaction around </a:t>
            </a:r>
            <a:r>
              <a:rPr lang="de-DE" sz="2800" baseline="30000" smtClean="0">
                <a:solidFill>
                  <a:schemeClr val="bg1"/>
                </a:solidFill>
              </a:rPr>
              <a:t>68</a:t>
            </a:r>
            <a:r>
              <a:rPr lang="de-DE" sz="2800" smtClean="0">
                <a:solidFill>
                  <a:schemeClr val="bg1"/>
                </a:solidFill>
              </a:rPr>
              <a:t>Ni: Vibrational Structure of </a:t>
            </a:r>
            <a:r>
              <a:rPr lang="de-DE" sz="2800" baseline="30000" smtClean="0">
                <a:solidFill>
                  <a:schemeClr val="bg1"/>
                </a:solidFill>
              </a:rPr>
              <a:t>72,74</a:t>
            </a:r>
            <a:r>
              <a:rPr lang="de-DE" sz="2800" smtClean="0">
                <a:solidFill>
                  <a:schemeClr val="bg1"/>
                </a:solidFill>
              </a:rPr>
              <a:t>Zn</a:t>
            </a:r>
            <a:endParaRPr lang="de-DE" sz="280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5" name="Bild 4" descr="TU_Muenchen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7218" y="5528625"/>
            <a:ext cx="2873191" cy="9320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Bild 5" descr="logo-unterschrift-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50" y="5315034"/>
            <a:ext cx="1211579" cy="127266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0" y="2844800"/>
            <a:ext cx="9144000" cy="138498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de-DE" sz="2100">
                <a:solidFill>
                  <a:schemeClr val="bg1"/>
                </a:solidFill>
              </a:rPr>
              <a:t>Dennis Mücher</a:t>
            </a:r>
          </a:p>
          <a:p>
            <a:pPr algn="ctr"/>
            <a:r>
              <a:rPr lang="de-DE" sz="2100">
                <a:solidFill>
                  <a:schemeClr val="bg1"/>
                </a:solidFill>
              </a:rPr>
              <a:t>E12, TU München</a:t>
            </a:r>
          </a:p>
          <a:p>
            <a:pPr algn="ctr"/>
            <a:endParaRPr lang="de-DE" sz="2100">
              <a:solidFill>
                <a:schemeClr val="bg1"/>
              </a:solidFill>
            </a:endParaRPr>
          </a:p>
          <a:p>
            <a:pPr algn="ctr"/>
            <a:r>
              <a:rPr lang="de-DE" sz="2100">
                <a:solidFill>
                  <a:schemeClr val="bg1"/>
                </a:solidFill>
              </a:rPr>
              <a:t>for the MINIBALL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48" y="202214"/>
            <a:ext cx="8201220" cy="5331268"/>
          </a:xfrm>
          <a:prstGeom prst="rect">
            <a:avLst/>
          </a:prstGeom>
        </p:spPr>
      </p:pic>
      <p:pic>
        <p:nvPicPr>
          <p:cNvPr id="3" name="Bild 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 bright="38000" contrast="15000"/>
          </a:blip>
          <a:srcRect r="1830"/>
          <a:stretch>
            <a:fillRect/>
          </a:stretch>
        </p:blipFill>
        <p:spPr>
          <a:xfrm>
            <a:off x="0" y="5812882"/>
            <a:ext cx="8858250" cy="768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473325"/>
            <a:ext cx="7772400" cy="1470025"/>
          </a:xfrm>
        </p:spPr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229100"/>
            <a:ext cx="6400800" cy="1752600"/>
          </a:xfrm>
        </p:spPr>
        <p:txBody>
          <a:bodyPr/>
          <a:lstStyle/>
          <a:p>
            <a:endParaRPr lang="de-DE"/>
          </a:p>
        </p:txBody>
      </p:sp>
      <p:pic>
        <p:nvPicPr>
          <p:cNvPr id="4" name="Bild 3" descr="spec_88kr_12c.tiff"/>
          <p:cNvPicPr>
            <a:picLocks noChangeAspect="1"/>
          </p:cNvPicPr>
          <p:nvPr/>
        </p:nvPicPr>
        <p:blipFill>
          <a:blip r:embed="rId2">
            <a:alphaModFix/>
            <a:lum bright="44000" contrast="73000"/>
          </a:blip>
          <a:srcRect t="16821" r="17374"/>
          <a:stretch>
            <a:fillRect/>
          </a:stretch>
        </p:blipFill>
        <p:spPr>
          <a:xfrm>
            <a:off x="0" y="1390652"/>
            <a:ext cx="9144000" cy="5086348"/>
          </a:xfrm>
          <a:prstGeom prst="rect">
            <a:avLst/>
          </a:prstGeom>
        </p:spPr>
      </p:pic>
      <p:cxnSp>
        <p:nvCxnSpPr>
          <p:cNvPr id="8" name="Gerade Verbindung mit Pfeil 7"/>
          <p:cNvCxnSpPr/>
          <p:nvPr/>
        </p:nvCxnSpPr>
        <p:spPr>
          <a:xfrm rot="10800000" flipV="1">
            <a:off x="1371600" y="1930400"/>
            <a:ext cx="1943100" cy="6985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14700" y="1745734"/>
            <a:ext cx="170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2</a:t>
            </a:r>
            <a:r>
              <a:rPr lang="de-DE" sz="2000" baseline="30000">
                <a:solidFill>
                  <a:schemeClr val="bg1"/>
                </a:solidFill>
              </a:rPr>
              <a:t>+</a:t>
            </a:r>
            <a:r>
              <a:rPr lang="de-DE" sz="2000" baseline="-25000">
                <a:solidFill>
                  <a:schemeClr val="bg1"/>
                </a:solidFill>
              </a:rPr>
              <a:t>1</a:t>
            </a:r>
            <a:r>
              <a:rPr lang="de-DE" sz="2000">
                <a:solidFill>
                  <a:schemeClr val="bg1"/>
                </a:solidFill>
              </a:rPr>
              <a:t>-&gt;0</a:t>
            </a:r>
            <a:r>
              <a:rPr lang="de-DE" sz="2000" baseline="30000">
                <a:solidFill>
                  <a:schemeClr val="bg1"/>
                </a:solidFill>
              </a:rPr>
              <a:t>+</a:t>
            </a:r>
            <a:r>
              <a:rPr lang="de-DE" sz="2000" baseline="-25000">
                <a:solidFill>
                  <a:schemeClr val="bg1"/>
                </a:solidFill>
              </a:rPr>
              <a:t>1</a:t>
            </a:r>
            <a:r>
              <a:rPr lang="de-DE" sz="2000">
                <a:solidFill>
                  <a:schemeClr val="bg1"/>
                </a:solidFill>
              </a:rPr>
              <a:t> (</a:t>
            </a:r>
            <a:r>
              <a:rPr lang="de-DE" sz="2000" baseline="30000">
                <a:solidFill>
                  <a:schemeClr val="bg1"/>
                </a:solidFill>
              </a:rPr>
              <a:t>88</a:t>
            </a:r>
            <a:r>
              <a:rPr lang="de-DE" sz="2000">
                <a:solidFill>
                  <a:schemeClr val="bg1"/>
                </a:solidFill>
              </a:rPr>
              <a:t>Kr)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 rot="16200000" flipH="1">
            <a:off x="7283450" y="4718050"/>
            <a:ext cx="1612900" cy="635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464300" y="3758684"/>
            <a:ext cx="170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2</a:t>
            </a:r>
            <a:r>
              <a:rPr lang="de-DE" sz="2000" baseline="30000">
                <a:solidFill>
                  <a:schemeClr val="bg1"/>
                </a:solidFill>
              </a:rPr>
              <a:t>+</a:t>
            </a:r>
            <a:r>
              <a:rPr lang="de-DE" sz="2000" baseline="-25000">
                <a:solidFill>
                  <a:schemeClr val="bg1"/>
                </a:solidFill>
              </a:rPr>
              <a:t>3</a:t>
            </a:r>
            <a:r>
              <a:rPr lang="de-DE" sz="2000">
                <a:solidFill>
                  <a:schemeClr val="bg1"/>
                </a:solidFill>
              </a:rPr>
              <a:t>-&gt;2</a:t>
            </a:r>
            <a:r>
              <a:rPr lang="de-DE" sz="2000" baseline="30000">
                <a:solidFill>
                  <a:schemeClr val="bg1"/>
                </a:solidFill>
              </a:rPr>
              <a:t>+</a:t>
            </a:r>
            <a:r>
              <a:rPr lang="de-DE" sz="2000" baseline="-25000">
                <a:solidFill>
                  <a:schemeClr val="bg1"/>
                </a:solidFill>
              </a:rPr>
              <a:t>1</a:t>
            </a:r>
            <a:r>
              <a:rPr lang="de-DE" sz="2000">
                <a:solidFill>
                  <a:schemeClr val="bg1"/>
                </a:solidFill>
              </a:rPr>
              <a:t> (</a:t>
            </a:r>
            <a:r>
              <a:rPr lang="de-DE" sz="2000" baseline="30000">
                <a:solidFill>
                  <a:schemeClr val="bg1"/>
                </a:solidFill>
              </a:rPr>
              <a:t>88</a:t>
            </a:r>
            <a:r>
              <a:rPr lang="de-DE" sz="2000">
                <a:solidFill>
                  <a:schemeClr val="bg1"/>
                </a:solidFill>
              </a:rPr>
              <a:t>Kr)</a:t>
            </a:r>
          </a:p>
        </p:txBody>
      </p:sp>
      <p:cxnSp>
        <p:nvCxnSpPr>
          <p:cNvPr id="16" name="Gerade Verbindung 15"/>
          <p:cNvCxnSpPr/>
          <p:nvPr/>
        </p:nvCxnSpPr>
        <p:spPr>
          <a:xfrm>
            <a:off x="6464300" y="1892300"/>
            <a:ext cx="673100" cy="1588"/>
          </a:xfrm>
          <a:prstGeom prst="line">
            <a:avLst/>
          </a:prstGeom>
          <a:ln>
            <a:solidFill>
              <a:srgbClr val="FFFC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6464300" y="2203172"/>
            <a:ext cx="673100" cy="1588"/>
          </a:xfrm>
          <a:prstGeom prst="line">
            <a:avLst/>
          </a:prstGeom>
          <a:ln>
            <a:solidFill>
              <a:srgbClr val="9A1F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7213600" y="1656834"/>
            <a:ext cx="111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prompt</a:t>
            </a:r>
          </a:p>
          <a:p>
            <a:r>
              <a:rPr lang="de-DE" sz="2000">
                <a:solidFill>
                  <a:schemeClr val="bg1"/>
                </a:solidFill>
              </a:rPr>
              <a:t>random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52400" y="138668"/>
            <a:ext cx="8826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FFFFFF"/>
                </a:solidFill>
              </a:rPr>
              <a:t>IS423:   </a:t>
            </a:r>
            <a:r>
              <a:rPr lang="de-DE" sz="2400" baseline="30000">
                <a:solidFill>
                  <a:srgbClr val="FFFFFF"/>
                </a:solidFill>
              </a:rPr>
              <a:t>88</a:t>
            </a:r>
            <a:r>
              <a:rPr lang="de-DE" sz="2400">
                <a:solidFill>
                  <a:srgbClr val="FFFFFF"/>
                </a:solidFill>
              </a:rPr>
              <a:t>Kr on </a:t>
            </a:r>
            <a:r>
              <a:rPr lang="de-DE" sz="2400" baseline="30000">
                <a:solidFill>
                  <a:srgbClr val="FFFFFF"/>
                </a:solidFill>
              </a:rPr>
              <a:t>12</a:t>
            </a:r>
            <a:r>
              <a:rPr lang="de-DE" sz="2400">
                <a:solidFill>
                  <a:srgbClr val="FFFFFF"/>
                </a:solidFill>
              </a:rPr>
              <a:t>C target, 2.19 MeV/u</a:t>
            </a:r>
          </a:p>
          <a:p>
            <a:r>
              <a:rPr lang="de-DE">
                <a:solidFill>
                  <a:srgbClr val="FFFFFF"/>
                </a:solidFill>
              </a:rPr>
              <a:t>(old Miniball Setup, 2005)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152400" y="138668"/>
            <a:ext cx="8826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IS423:   </a:t>
            </a:r>
            <a:r>
              <a:rPr lang="de-DE" sz="2000" baseline="30000">
                <a:solidFill>
                  <a:srgbClr val="FFFFFF"/>
                </a:solidFill>
              </a:rPr>
              <a:t>88</a:t>
            </a:r>
            <a:r>
              <a:rPr lang="de-DE" sz="2000">
                <a:solidFill>
                  <a:srgbClr val="FFFFFF"/>
                </a:solidFill>
              </a:rPr>
              <a:t>Kr on </a:t>
            </a:r>
            <a:r>
              <a:rPr lang="de-DE" sz="2000" baseline="30000">
                <a:solidFill>
                  <a:srgbClr val="FFFFFF"/>
                </a:solidFill>
              </a:rPr>
              <a:t>12</a:t>
            </a:r>
            <a:r>
              <a:rPr lang="de-DE" sz="2000">
                <a:solidFill>
                  <a:srgbClr val="FFFFFF"/>
                </a:solidFill>
              </a:rPr>
              <a:t>C target, 2.19 MeV/u</a:t>
            </a:r>
          </a:p>
          <a:p>
            <a:r>
              <a:rPr lang="de-DE" sz="2000">
                <a:solidFill>
                  <a:srgbClr val="FFFFFF"/>
                </a:solidFill>
              </a:rPr>
              <a:t>(old Miniball Setup, 2005)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409950" y="1130300"/>
            <a:ext cx="3282950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800">
                <a:solidFill>
                  <a:srgbClr val="FFFFFF"/>
                </a:solidFill>
              </a:rPr>
              <a:t>σ(2</a:t>
            </a:r>
            <a:r>
              <a:rPr lang="de-DE" sz="2800" baseline="30000">
                <a:solidFill>
                  <a:srgbClr val="FFFFFF"/>
                </a:solidFill>
              </a:rPr>
              <a:t>+</a:t>
            </a:r>
            <a:r>
              <a:rPr lang="de-DE" sz="2800" baseline="-25000">
                <a:solidFill>
                  <a:srgbClr val="FFFFFF"/>
                </a:solidFill>
              </a:rPr>
              <a:t>ms</a:t>
            </a:r>
            <a:r>
              <a:rPr lang="de-DE" sz="2800">
                <a:solidFill>
                  <a:srgbClr val="FFFFFF"/>
                </a:solidFill>
              </a:rPr>
              <a:t>)=0.0072 mb</a:t>
            </a:r>
          </a:p>
        </p:txBody>
      </p:sp>
      <p:sp>
        <p:nvSpPr>
          <p:cNvPr id="15" name="Rechteck 14"/>
          <p:cNvSpPr/>
          <p:nvPr/>
        </p:nvSpPr>
        <p:spPr>
          <a:xfrm>
            <a:off x="228600" y="2459504"/>
            <a:ext cx="50673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imagine......   </a:t>
            </a:r>
            <a:r>
              <a:rPr lang="de-DE" sz="2000" baseline="30000">
                <a:solidFill>
                  <a:srgbClr val="FFFFFF"/>
                </a:solidFill>
              </a:rPr>
              <a:t>88</a:t>
            </a:r>
            <a:r>
              <a:rPr lang="de-DE" sz="2000">
                <a:solidFill>
                  <a:srgbClr val="FFFFFF"/>
                </a:solidFill>
              </a:rPr>
              <a:t>Kr on </a:t>
            </a:r>
            <a:r>
              <a:rPr lang="de-DE" sz="2000" baseline="30000">
                <a:solidFill>
                  <a:srgbClr val="FFFFFF"/>
                </a:solidFill>
              </a:rPr>
              <a:t>120</a:t>
            </a:r>
            <a:r>
              <a:rPr lang="de-DE" sz="2000">
                <a:solidFill>
                  <a:srgbClr val="FFFFFF"/>
                </a:solidFill>
              </a:rPr>
              <a:t>Sn target, 2.85 MeV/u</a:t>
            </a:r>
          </a:p>
          <a:p>
            <a:r>
              <a:rPr lang="de-DE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651250" y="3197880"/>
            <a:ext cx="2730500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800">
                <a:solidFill>
                  <a:srgbClr val="FFFFFF"/>
                </a:solidFill>
              </a:rPr>
              <a:t>σ(2</a:t>
            </a:r>
            <a:r>
              <a:rPr lang="de-DE" sz="2800" baseline="30000">
                <a:solidFill>
                  <a:srgbClr val="FFFFFF"/>
                </a:solidFill>
              </a:rPr>
              <a:t>+</a:t>
            </a:r>
            <a:r>
              <a:rPr lang="de-DE" sz="2800" baseline="-25000">
                <a:solidFill>
                  <a:srgbClr val="FFFFFF"/>
                </a:solidFill>
              </a:rPr>
              <a:t>ms</a:t>
            </a:r>
            <a:r>
              <a:rPr lang="de-DE" sz="2800">
                <a:solidFill>
                  <a:srgbClr val="FFFFFF"/>
                </a:solidFill>
              </a:rPr>
              <a:t>)=0.50 mb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215900" y="3924300"/>
            <a:ext cx="627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FFFFFF"/>
                </a:solidFill>
              </a:rPr>
              <a:t>in addition: less background, less deadtime</a:t>
            </a:r>
          </a:p>
          <a:p>
            <a:pPr lvl="1"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EBIS slow extraction mode   (important !!)</a:t>
            </a:r>
          </a:p>
          <a:p>
            <a:pPr lvl="1"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much better beam focus/beam control </a:t>
            </a:r>
          </a:p>
          <a:p>
            <a:pPr lvl="1"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beam dump is far away now</a:t>
            </a:r>
          </a:p>
          <a:p>
            <a:pPr lvl="1"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variable distance Target – CD-Detektor</a:t>
            </a:r>
          </a:p>
          <a:p>
            <a:pPr lvl="1"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thin targets</a:t>
            </a:r>
          </a:p>
          <a:p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1257300" y="5818327"/>
            <a:ext cx="659130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FFFFFF"/>
                </a:solidFill>
              </a:rPr>
              <a:t>a determination of the 2</a:t>
            </a:r>
            <a:r>
              <a:rPr lang="de-DE" sz="2400" baseline="30000">
                <a:solidFill>
                  <a:srgbClr val="FFFFFF"/>
                </a:solidFill>
              </a:rPr>
              <a:t>+</a:t>
            </a:r>
            <a:r>
              <a:rPr lang="de-DE" sz="2400" baseline="-25000">
                <a:solidFill>
                  <a:srgbClr val="FFFFFF"/>
                </a:solidFill>
              </a:rPr>
              <a:t>ms</a:t>
            </a:r>
            <a:r>
              <a:rPr lang="de-DE" sz="2400">
                <a:solidFill>
                  <a:srgbClr val="FFFFFF"/>
                </a:solidFill>
              </a:rPr>
              <a:t> in </a:t>
            </a:r>
            <a:r>
              <a:rPr lang="de-DE" sz="2400" baseline="30000">
                <a:solidFill>
                  <a:srgbClr val="FFFFFF"/>
                </a:solidFill>
              </a:rPr>
              <a:t>88</a:t>
            </a:r>
            <a:r>
              <a:rPr lang="de-DE" sz="2400">
                <a:solidFill>
                  <a:srgbClr val="FFFFFF"/>
                </a:solidFill>
              </a:rPr>
              <a:t>Kr is now possible in a few days of beamtime at MINIBALL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1800" y="327967"/>
            <a:ext cx="231140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FFFFFF"/>
                </a:solidFill>
              </a:rPr>
              <a:t>1. Physics Case: 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6018" y="1752600"/>
            <a:ext cx="5777150" cy="3755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1800" y="327967"/>
            <a:ext cx="231140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FFFFFF"/>
                </a:solidFill>
              </a:rPr>
              <a:t>1. Physics Case: </a:t>
            </a:r>
          </a:p>
        </p:txBody>
      </p:sp>
      <p:pic>
        <p:nvPicPr>
          <p:cNvPr id="5" name="Bild 4" descr="zinc_ls_prop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276" y="978502"/>
            <a:ext cx="8224424" cy="5374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1800" y="327967"/>
            <a:ext cx="231140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FFFFFF"/>
                </a:solidFill>
              </a:rPr>
              <a:t>1. Physics Case: </a:t>
            </a:r>
          </a:p>
        </p:txBody>
      </p:sp>
      <p:pic>
        <p:nvPicPr>
          <p:cNvPr id="6" name="Bild 5" descr="72zn_ls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3843" y="789632"/>
            <a:ext cx="5376314" cy="516296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54000" y="6321932"/>
            <a:ext cx="824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FCD5B5"/>
                </a:solidFill>
              </a:rPr>
              <a:t>1613 keV state from β-decay: J. –C. Thomas et al., Phys. Rev. C </a:t>
            </a:r>
            <a:r>
              <a:rPr lang="de-DE" smtClean="0">
                <a:solidFill>
                  <a:srgbClr val="FCD5B5"/>
                </a:solidFill>
              </a:rPr>
              <a:t>74, 054309 (2006)</a:t>
            </a:r>
            <a:endParaRPr lang="de-DE">
              <a:solidFill>
                <a:srgbClr val="FCD5B5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701357" y="1016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1613 keV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tpcross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" y="632180"/>
            <a:ext cx="8102600" cy="367887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92100" y="4902200"/>
            <a:ext cx="854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2</a:t>
            </a:r>
            <a:r>
              <a:rPr lang="de-DE" sz="2000" baseline="30000">
                <a:solidFill>
                  <a:srgbClr val="FFFFFF"/>
                </a:solidFill>
              </a:rPr>
              <a:t>+</a:t>
            </a:r>
            <a:r>
              <a:rPr lang="de-DE" sz="2000" baseline="-25000">
                <a:solidFill>
                  <a:srgbClr val="FFFFFF"/>
                </a:solidFill>
              </a:rPr>
              <a:t>ms</a:t>
            </a:r>
            <a:r>
              <a:rPr lang="de-DE" sz="2000">
                <a:solidFill>
                  <a:srgbClr val="FFFFFF"/>
                </a:solidFill>
              </a:rPr>
              <a:t> stronger excited in (t,p) compared to 2</a:t>
            </a:r>
            <a:r>
              <a:rPr lang="de-DE" sz="2000" baseline="30000">
                <a:solidFill>
                  <a:srgbClr val="FFFFFF"/>
                </a:solidFill>
              </a:rPr>
              <a:t>+</a:t>
            </a:r>
            <a:r>
              <a:rPr lang="de-DE" sz="2000" baseline="-25000">
                <a:solidFill>
                  <a:srgbClr val="FFFFFF"/>
                </a:solidFill>
              </a:rPr>
              <a:t>2 </a:t>
            </a:r>
            <a:r>
              <a:rPr lang="de-DE" sz="2000">
                <a:solidFill>
                  <a:srgbClr val="FFFFFF"/>
                </a:solidFill>
              </a:rPr>
              <a:t>in all stable even-even zinc isotopes</a:t>
            </a:r>
            <a:endParaRPr lang="de-DE" sz="2000" baseline="-250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68274" y="170757"/>
            <a:ext cx="7959725" cy="101566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2. feasibility: cross sections in </a:t>
            </a:r>
            <a:r>
              <a:rPr lang="de-DE" sz="2000" baseline="30000">
                <a:solidFill>
                  <a:srgbClr val="FFFFFF"/>
                </a:solidFill>
              </a:rPr>
              <a:t>72</a:t>
            </a:r>
            <a:r>
              <a:rPr lang="de-DE" sz="2000">
                <a:solidFill>
                  <a:srgbClr val="FFFFFF"/>
                </a:solidFill>
              </a:rPr>
              <a:t>Zn are up to 10 x higher compared to </a:t>
            </a:r>
            <a:r>
              <a:rPr lang="de-DE" sz="2000" baseline="30000">
                <a:solidFill>
                  <a:srgbClr val="FFFFFF"/>
                </a:solidFill>
              </a:rPr>
              <a:t>88</a:t>
            </a:r>
            <a:r>
              <a:rPr lang="de-DE" sz="2000">
                <a:solidFill>
                  <a:srgbClr val="FFFFFF"/>
                </a:solidFill>
              </a:rPr>
              <a:t>Kr </a:t>
            </a:r>
          </a:p>
          <a:p>
            <a:r>
              <a:rPr lang="de-DE" sz="2000">
                <a:solidFill>
                  <a:srgbClr val="FFFFFF"/>
                </a:solidFill>
              </a:rPr>
              <a:t>σ(1612)=1.1 mb  </a:t>
            </a:r>
          </a:p>
          <a:p>
            <a:r>
              <a:rPr lang="de-DE" sz="2000">
                <a:solidFill>
                  <a:srgbClr val="FFFFFF"/>
                </a:solidFill>
              </a:rPr>
              <a:t>σ(1657)=6.3 mb</a:t>
            </a:r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685800" y="2473325"/>
            <a:ext cx="7772400" cy="14700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1371600" y="4229100"/>
            <a:ext cx="6400800" cy="1752600"/>
          </a:xfrm>
        </p:spPr>
        <p:txBody>
          <a:bodyPr/>
          <a:lstStyle/>
          <a:p>
            <a:endParaRPr lang="de-DE"/>
          </a:p>
        </p:txBody>
      </p:sp>
      <p:pic>
        <p:nvPicPr>
          <p:cNvPr id="7" name="Bild 6" descr="spec_88kr_12c.tiff"/>
          <p:cNvPicPr>
            <a:picLocks noChangeAspect="1"/>
          </p:cNvPicPr>
          <p:nvPr/>
        </p:nvPicPr>
        <p:blipFill>
          <a:blip r:embed="rId2">
            <a:alphaModFix/>
            <a:lum bright="44000" contrast="73000"/>
          </a:blip>
          <a:srcRect t="16821" r="17374"/>
          <a:stretch>
            <a:fillRect/>
          </a:stretch>
        </p:blipFill>
        <p:spPr>
          <a:xfrm>
            <a:off x="0" y="1390652"/>
            <a:ext cx="9144000" cy="5086348"/>
          </a:xfrm>
          <a:prstGeom prst="rect">
            <a:avLst/>
          </a:prstGeom>
        </p:spPr>
      </p:pic>
      <p:cxnSp>
        <p:nvCxnSpPr>
          <p:cNvPr id="8" name="Gerade Verbindung mit Pfeil 7"/>
          <p:cNvCxnSpPr/>
          <p:nvPr/>
        </p:nvCxnSpPr>
        <p:spPr>
          <a:xfrm rot="10800000" flipV="1">
            <a:off x="1371600" y="1930400"/>
            <a:ext cx="1943100" cy="6985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14700" y="1745734"/>
            <a:ext cx="170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2</a:t>
            </a:r>
            <a:r>
              <a:rPr lang="de-DE" sz="2000" baseline="30000">
                <a:solidFill>
                  <a:schemeClr val="bg1"/>
                </a:solidFill>
              </a:rPr>
              <a:t>+</a:t>
            </a:r>
            <a:r>
              <a:rPr lang="de-DE" sz="2000" baseline="-25000">
                <a:solidFill>
                  <a:schemeClr val="bg1"/>
                </a:solidFill>
              </a:rPr>
              <a:t>1</a:t>
            </a:r>
            <a:r>
              <a:rPr lang="de-DE" sz="2000">
                <a:solidFill>
                  <a:schemeClr val="bg1"/>
                </a:solidFill>
              </a:rPr>
              <a:t>-&gt;0</a:t>
            </a:r>
            <a:r>
              <a:rPr lang="de-DE" sz="2000" baseline="30000">
                <a:solidFill>
                  <a:schemeClr val="bg1"/>
                </a:solidFill>
              </a:rPr>
              <a:t>+</a:t>
            </a:r>
            <a:r>
              <a:rPr lang="de-DE" sz="2000" baseline="-25000">
                <a:solidFill>
                  <a:schemeClr val="bg1"/>
                </a:solidFill>
              </a:rPr>
              <a:t>1</a:t>
            </a:r>
            <a:r>
              <a:rPr lang="de-DE" sz="2000">
                <a:solidFill>
                  <a:schemeClr val="bg1"/>
                </a:solidFill>
              </a:rPr>
              <a:t> (</a:t>
            </a:r>
            <a:r>
              <a:rPr lang="de-DE" sz="2000" baseline="30000">
                <a:solidFill>
                  <a:schemeClr val="bg1"/>
                </a:solidFill>
              </a:rPr>
              <a:t>88</a:t>
            </a:r>
            <a:r>
              <a:rPr lang="de-DE" sz="2000">
                <a:solidFill>
                  <a:schemeClr val="bg1"/>
                </a:solidFill>
              </a:rPr>
              <a:t>Kr)</a:t>
            </a:r>
          </a:p>
        </p:txBody>
      </p:sp>
      <p:cxnSp>
        <p:nvCxnSpPr>
          <p:cNvPr id="10" name="Gerade Verbindung mit Pfeil 9"/>
          <p:cNvCxnSpPr/>
          <p:nvPr/>
        </p:nvCxnSpPr>
        <p:spPr>
          <a:xfrm rot="16200000" flipH="1">
            <a:off x="7283450" y="4718050"/>
            <a:ext cx="1612900" cy="635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6464300" y="3758684"/>
            <a:ext cx="170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2</a:t>
            </a:r>
            <a:r>
              <a:rPr lang="de-DE" sz="2000" baseline="30000">
                <a:solidFill>
                  <a:schemeClr val="bg1"/>
                </a:solidFill>
              </a:rPr>
              <a:t>+</a:t>
            </a:r>
            <a:r>
              <a:rPr lang="de-DE" sz="2000" baseline="-25000">
                <a:solidFill>
                  <a:schemeClr val="bg1"/>
                </a:solidFill>
              </a:rPr>
              <a:t>3</a:t>
            </a:r>
            <a:r>
              <a:rPr lang="de-DE" sz="2000">
                <a:solidFill>
                  <a:schemeClr val="bg1"/>
                </a:solidFill>
              </a:rPr>
              <a:t>-&gt;2</a:t>
            </a:r>
            <a:r>
              <a:rPr lang="de-DE" sz="2000" baseline="30000">
                <a:solidFill>
                  <a:schemeClr val="bg1"/>
                </a:solidFill>
              </a:rPr>
              <a:t>+</a:t>
            </a:r>
            <a:r>
              <a:rPr lang="de-DE" sz="2000" baseline="-25000">
                <a:solidFill>
                  <a:schemeClr val="bg1"/>
                </a:solidFill>
              </a:rPr>
              <a:t>1</a:t>
            </a:r>
            <a:r>
              <a:rPr lang="de-DE" sz="2000">
                <a:solidFill>
                  <a:schemeClr val="bg1"/>
                </a:solidFill>
              </a:rPr>
              <a:t> (</a:t>
            </a:r>
            <a:r>
              <a:rPr lang="de-DE" sz="2000" baseline="30000">
                <a:solidFill>
                  <a:schemeClr val="bg1"/>
                </a:solidFill>
              </a:rPr>
              <a:t>88</a:t>
            </a:r>
            <a:r>
              <a:rPr lang="de-DE" sz="2000">
                <a:solidFill>
                  <a:schemeClr val="bg1"/>
                </a:solidFill>
              </a:rPr>
              <a:t>Kr)</a:t>
            </a:r>
          </a:p>
        </p:txBody>
      </p:sp>
      <p:cxnSp>
        <p:nvCxnSpPr>
          <p:cNvPr id="12" name="Gerade Verbindung 11"/>
          <p:cNvCxnSpPr/>
          <p:nvPr/>
        </p:nvCxnSpPr>
        <p:spPr>
          <a:xfrm>
            <a:off x="6464300" y="1892300"/>
            <a:ext cx="673100" cy="1588"/>
          </a:xfrm>
          <a:prstGeom prst="line">
            <a:avLst/>
          </a:prstGeom>
          <a:ln>
            <a:solidFill>
              <a:srgbClr val="FFFC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6464300" y="2203172"/>
            <a:ext cx="673100" cy="1588"/>
          </a:xfrm>
          <a:prstGeom prst="line">
            <a:avLst/>
          </a:prstGeom>
          <a:ln>
            <a:solidFill>
              <a:srgbClr val="9A1F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7213600" y="1656834"/>
            <a:ext cx="111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prompt</a:t>
            </a:r>
          </a:p>
          <a:p>
            <a:r>
              <a:rPr lang="de-DE" sz="2000">
                <a:solidFill>
                  <a:schemeClr val="bg1"/>
                </a:solidFill>
              </a:rPr>
              <a:t>random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365500" y="1736924"/>
            <a:ext cx="1803400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σ(2</a:t>
            </a:r>
            <a:r>
              <a:rPr lang="de-DE" sz="2000" baseline="30000">
                <a:solidFill>
                  <a:srgbClr val="FFFFFF"/>
                </a:solidFill>
              </a:rPr>
              <a:t>+</a:t>
            </a:r>
            <a:r>
              <a:rPr lang="de-DE" sz="2000" baseline="-25000">
                <a:solidFill>
                  <a:srgbClr val="FFFFFF"/>
                </a:solidFill>
              </a:rPr>
              <a:t>1</a:t>
            </a:r>
            <a:r>
              <a:rPr lang="de-DE" sz="2000">
                <a:solidFill>
                  <a:srgbClr val="FFFFFF"/>
                </a:solidFill>
              </a:rPr>
              <a:t>)=9.1 mb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975350" y="3790889"/>
            <a:ext cx="2444750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σ(2</a:t>
            </a:r>
            <a:r>
              <a:rPr lang="de-DE" sz="2000" baseline="30000">
                <a:solidFill>
                  <a:srgbClr val="FFFFFF"/>
                </a:solidFill>
              </a:rPr>
              <a:t>+</a:t>
            </a:r>
            <a:r>
              <a:rPr lang="de-DE" sz="2000" baseline="-25000">
                <a:solidFill>
                  <a:srgbClr val="FFFFFF"/>
                </a:solidFill>
              </a:rPr>
              <a:t>3</a:t>
            </a:r>
            <a:r>
              <a:rPr lang="de-DE" sz="2000">
                <a:solidFill>
                  <a:srgbClr val="FFFFFF"/>
                </a:solidFill>
              </a:rPr>
              <a:t>)=0.0072 mb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arrel-Setup-2009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51" y="419100"/>
            <a:ext cx="4248349" cy="3471097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09351" y="4279900"/>
            <a:ext cx="5232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successful runs in fall 2010:</a:t>
            </a:r>
          </a:p>
          <a:p>
            <a:r>
              <a:rPr lang="de-DE" baseline="30000">
                <a:solidFill>
                  <a:srgbClr val="FFFFFF"/>
                </a:solidFill>
              </a:rPr>
              <a:t>11</a:t>
            </a:r>
            <a:r>
              <a:rPr lang="de-DE">
                <a:solidFill>
                  <a:srgbClr val="FFFFFF"/>
                </a:solidFill>
              </a:rPr>
              <a:t>Be(d,p)            (5</a:t>
            </a:r>
            <a:r>
              <a:rPr lang="de-DE" baseline="30000">
                <a:solidFill>
                  <a:srgbClr val="FFFFFF"/>
                </a:solidFill>
              </a:rPr>
              <a:t>.</a:t>
            </a:r>
            <a:r>
              <a:rPr lang="de-DE">
                <a:solidFill>
                  <a:srgbClr val="FFFFFF"/>
                </a:solidFill>
              </a:rPr>
              <a:t>E06 pps at Miniball)</a:t>
            </a:r>
          </a:p>
          <a:p>
            <a:r>
              <a:rPr lang="de-DE" baseline="30000">
                <a:solidFill>
                  <a:srgbClr val="FFFFFF"/>
                </a:solidFill>
              </a:rPr>
              <a:t>44</a:t>
            </a:r>
            <a:r>
              <a:rPr lang="de-DE">
                <a:solidFill>
                  <a:srgbClr val="FFFFFF"/>
                </a:solidFill>
              </a:rPr>
              <a:t>Ar(t,p)</a:t>
            </a:r>
          </a:p>
          <a:p>
            <a:r>
              <a:rPr lang="de-DE" baseline="30000">
                <a:solidFill>
                  <a:srgbClr val="FFFFFF"/>
                </a:solidFill>
              </a:rPr>
              <a:t>78</a:t>
            </a:r>
            <a:r>
              <a:rPr lang="de-DE">
                <a:solidFill>
                  <a:srgbClr val="FFFFFF"/>
                </a:solidFill>
              </a:rPr>
              <a:t>Zn(d,p)</a:t>
            </a:r>
          </a:p>
          <a:p>
            <a:endParaRPr lang="de-DE">
              <a:solidFill>
                <a:srgbClr val="FFFFFF"/>
              </a:solidFill>
            </a:endParaRPr>
          </a:p>
        </p:txBody>
      </p:sp>
      <p:pic>
        <p:nvPicPr>
          <p:cNvPr id="5" name="Bild 4" descr="TU_Muenchen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509" y="5788005"/>
            <a:ext cx="2873191" cy="9320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Bild 5" descr="coulexbarrel_long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2346" y="372880"/>
            <a:ext cx="4461654" cy="351731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999846" y="4279900"/>
            <a:ext cx="427115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Coulex Barrel:</a:t>
            </a: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variable CD-distance</a:t>
            </a: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CD in forward and/or backward direction</a:t>
            </a: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high angular coverage</a:t>
            </a: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quick change of barrels possible</a:t>
            </a: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less gamma-ray 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ms_cs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7150" y="400050"/>
            <a:ext cx="6159500" cy="60579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330950" y="2273300"/>
            <a:ext cx="9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FF0000"/>
                </a:solidFill>
              </a:rPr>
              <a:t>M1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981450" y="4419600"/>
            <a:ext cx="9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solidFill>
                  <a:schemeClr val="accent1">
                    <a:lumMod val="20000"/>
                    <a:lumOff val="80000"/>
                  </a:schemeClr>
                </a:solidFill>
              </a:rPr>
              <a:t>E2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 descr="ni_sys_d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21" y="1320800"/>
            <a:ext cx="8389938" cy="3835400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500248" y="5550412"/>
            <a:ext cx="72382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mtClean="0">
                <a:solidFill>
                  <a:schemeClr val="bg1"/>
                </a:solidFill>
              </a:rPr>
              <a:t>N=40 subshell closure:</a:t>
            </a:r>
          </a:p>
          <a:p>
            <a:pPr>
              <a:buFont typeface="Arial"/>
              <a:buChar char="•"/>
            </a:pPr>
            <a:r>
              <a:rPr lang="de-DE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M. Bernas et al., Phys. Lett. B, 113, 279 (1982)</a:t>
            </a:r>
          </a:p>
          <a:p>
            <a:pPr>
              <a:buFont typeface="Arial"/>
              <a:buChar char="•"/>
            </a:pPr>
            <a:r>
              <a:rPr lang="de-DE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 R. Broda et al., Phys. Rev. Lett., 74, 868 (1995)</a:t>
            </a:r>
          </a:p>
          <a:p>
            <a:pPr>
              <a:buFont typeface="Arial"/>
              <a:buChar char="•"/>
            </a:pPr>
            <a:r>
              <a:rPr lang="de-DE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 K. Langanke et al., Phys. Rev. C, 67, 044314 (2003)</a:t>
            </a:r>
            <a:endParaRPr lang="de-DE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counts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00" y="190500"/>
            <a:ext cx="6629400" cy="2501900"/>
          </a:xfrm>
          <a:prstGeom prst="rect">
            <a:avLst/>
          </a:prstGeom>
        </p:spPr>
      </p:pic>
      <p:pic>
        <p:nvPicPr>
          <p:cNvPr id="8" name="Inhaltsplatzhalter 7" descr="e2+1_db.png"/>
          <p:cNvPicPr>
            <a:picLocks noChangeAspect="1"/>
          </p:cNvPicPr>
          <p:nvPr/>
        </p:nvPicPr>
        <p:blipFill>
          <a:blip r:embed="rId3"/>
          <a:srcRect t="-161" r="52627" b="-3711"/>
          <a:stretch>
            <a:fillRect/>
          </a:stretch>
        </p:blipFill>
        <p:spPr>
          <a:xfrm>
            <a:off x="0" y="2921000"/>
            <a:ext cx="4419600" cy="39370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699000" y="3086100"/>
            <a:ext cx="408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FFFFFF"/>
                </a:solidFill>
              </a:rPr>
              <a:t>Our goals for Coulex, </a:t>
            </a:r>
            <a:r>
              <a:rPr lang="de-DE" baseline="30000">
                <a:solidFill>
                  <a:srgbClr val="FFFFFF"/>
                </a:solidFill>
              </a:rPr>
              <a:t>72</a:t>
            </a:r>
            <a:r>
              <a:rPr lang="de-DE">
                <a:solidFill>
                  <a:srgbClr val="FFFFFF"/>
                </a:solidFill>
              </a:rPr>
              <a:t>Zn</a:t>
            </a:r>
          </a:p>
          <a:p>
            <a:endParaRPr lang="de-DE">
              <a:solidFill>
                <a:srgbClr val="FFFFFF"/>
              </a:solidFill>
            </a:endParaRP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Precise measurment of B(E2;2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 -&gt; 0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), incl. quadrupole moment Q(2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)</a:t>
            </a:r>
          </a:p>
          <a:p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counts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00" y="190500"/>
            <a:ext cx="6629400" cy="25019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699000" y="3086100"/>
            <a:ext cx="408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FFFFFF"/>
                </a:solidFill>
              </a:rPr>
              <a:t>Our goals for Coulex, </a:t>
            </a:r>
            <a:r>
              <a:rPr lang="de-DE" baseline="30000">
                <a:solidFill>
                  <a:srgbClr val="FFFFFF"/>
                </a:solidFill>
              </a:rPr>
              <a:t>72</a:t>
            </a:r>
            <a:r>
              <a:rPr lang="de-DE">
                <a:solidFill>
                  <a:srgbClr val="FFFFFF"/>
                </a:solidFill>
              </a:rPr>
              <a:t>Zn</a:t>
            </a:r>
          </a:p>
          <a:p>
            <a:endParaRPr lang="de-DE">
              <a:solidFill>
                <a:srgbClr val="FFFFFF"/>
              </a:solidFill>
            </a:endParaRP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Precise measurment of B(E2;2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 -&gt; 0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), incl. quadrupole moment Q(2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)</a:t>
            </a: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Measurement of τ(4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) </a:t>
            </a:r>
          </a:p>
        </p:txBody>
      </p:sp>
      <p:pic>
        <p:nvPicPr>
          <p:cNvPr id="5" name="Bild 4" descr="4+sys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" y="2882899"/>
            <a:ext cx="4549816" cy="3365501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3500" y="6211669"/>
            <a:ext cx="4785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K. Moschner et al., Phys.Rev. C 82, 014301 (2010)</a:t>
            </a:r>
          </a:p>
          <a:p>
            <a:r>
              <a:rPr lang="de-DE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D. Mücher et al., Phys.Rev. C 79, 054310 (2009)</a:t>
            </a:r>
            <a:endParaRPr lang="de-DE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172973" y="4264462"/>
            <a:ext cx="1538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exp.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989846" y="5129768"/>
            <a:ext cx="1538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counts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00" y="190500"/>
            <a:ext cx="6629400" cy="2501900"/>
          </a:xfrm>
          <a:prstGeom prst="rect">
            <a:avLst/>
          </a:prstGeom>
        </p:spPr>
      </p:pic>
      <p:pic>
        <p:nvPicPr>
          <p:cNvPr id="5" name="Bild 4" descr="72zn_ls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00" y="2692400"/>
            <a:ext cx="3944512" cy="378798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699000" y="3086100"/>
            <a:ext cx="40894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FFFFFF"/>
                </a:solidFill>
              </a:rPr>
              <a:t>Our goals for Coulex, </a:t>
            </a:r>
            <a:r>
              <a:rPr lang="de-DE" baseline="30000">
                <a:solidFill>
                  <a:srgbClr val="FFFFFF"/>
                </a:solidFill>
              </a:rPr>
              <a:t>72</a:t>
            </a:r>
            <a:r>
              <a:rPr lang="de-DE">
                <a:solidFill>
                  <a:srgbClr val="FFFFFF"/>
                </a:solidFill>
              </a:rPr>
              <a:t>Zn</a:t>
            </a:r>
          </a:p>
          <a:p>
            <a:endParaRPr lang="de-DE">
              <a:solidFill>
                <a:srgbClr val="FFFFFF"/>
              </a:solidFill>
            </a:endParaRP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Precise measurment of B(E2;2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 -&gt; 0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), incl. quadrupole moment Q(2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)</a:t>
            </a: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Measurement of τ(4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</a:t>
            </a:r>
            <a:r>
              <a:rPr lang="de-DE">
                <a:solidFill>
                  <a:srgbClr val="FFFFFF"/>
                </a:solidFill>
              </a:rPr>
              <a:t>) </a:t>
            </a: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Identification of the 2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ms</a:t>
            </a:r>
            <a:r>
              <a:rPr lang="de-DE">
                <a:solidFill>
                  <a:srgbClr val="FFFFFF"/>
                </a:solidFill>
              </a:rPr>
              <a:t> state by measuring the direct E2 excitation for 1612+1657 states (forward detectors!)</a:t>
            </a:r>
          </a:p>
          <a:p>
            <a:pPr>
              <a:buFont typeface="Arial"/>
              <a:buChar char="•"/>
            </a:pPr>
            <a:r>
              <a:rPr lang="de-DE">
                <a:solidFill>
                  <a:srgbClr val="FFFFFF"/>
                </a:solidFill>
              </a:rPr>
              <a:t> (measurment of multipole mixing ratios for decays into 2</a:t>
            </a:r>
            <a:r>
              <a:rPr lang="de-DE" baseline="30000">
                <a:solidFill>
                  <a:srgbClr val="FFFFFF"/>
                </a:solidFill>
              </a:rPr>
              <a:t>+</a:t>
            </a:r>
            <a:r>
              <a:rPr lang="de-DE" baseline="-25000">
                <a:solidFill>
                  <a:srgbClr val="FFFFFF"/>
                </a:solidFill>
              </a:rPr>
              <a:t>1, </a:t>
            </a:r>
            <a:r>
              <a:rPr lang="de-DE">
                <a:solidFill>
                  <a:srgbClr val="FFFFFF"/>
                </a:solidFill>
              </a:rPr>
              <a:t>backward detectors)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41300" y="3340100"/>
            <a:ext cx="7442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In case of </a:t>
            </a:r>
            <a:r>
              <a:rPr lang="de-DE" sz="2000" baseline="30000">
                <a:solidFill>
                  <a:srgbClr val="FFFFFF"/>
                </a:solidFill>
              </a:rPr>
              <a:t>72</a:t>
            </a:r>
            <a:r>
              <a:rPr lang="de-DE" sz="2000">
                <a:solidFill>
                  <a:srgbClr val="FFFFFF"/>
                </a:solidFill>
              </a:rPr>
              <a:t>Zn, we are operating at (or slightly above) the Coulomb barrier, what is the optimal choice for such an experiment! Thus, there is no need to wait for HIE-ISOLDE in case of </a:t>
            </a:r>
            <a:r>
              <a:rPr lang="de-DE" sz="2000" baseline="30000">
                <a:solidFill>
                  <a:srgbClr val="FFFFFF"/>
                </a:solidFill>
              </a:rPr>
              <a:t>72</a:t>
            </a:r>
            <a:r>
              <a:rPr lang="de-DE" sz="2000">
                <a:solidFill>
                  <a:srgbClr val="FFFFFF"/>
                </a:solidFill>
              </a:rPr>
              <a:t>Zn. </a:t>
            </a:r>
          </a:p>
          <a:p>
            <a:endParaRPr lang="de-DE" sz="2000">
              <a:solidFill>
                <a:srgbClr val="FFFFFF"/>
              </a:solidFill>
            </a:endParaRPr>
          </a:p>
          <a:p>
            <a:r>
              <a:rPr lang="de-DE" sz="2000">
                <a:solidFill>
                  <a:srgbClr val="FFFFFF"/>
                </a:solidFill>
              </a:rPr>
              <a:t>In contrast, HIE-Isolde is indispensable for heavier nuclei </a:t>
            </a:r>
          </a:p>
        </p:txBody>
      </p:sp>
      <p:pic>
        <p:nvPicPr>
          <p:cNvPr id="5" name="Bild 4" descr="mss_loi_titel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50900"/>
            <a:ext cx="9144000" cy="1645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tpcross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" y="632180"/>
            <a:ext cx="8102600" cy="367887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0" y="4902200"/>
            <a:ext cx="9144000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de-DE" sz="2000">
                <a:solidFill>
                  <a:srgbClr val="FFFFFF"/>
                </a:solidFill>
              </a:rPr>
              <a:t> 2</a:t>
            </a:r>
            <a:r>
              <a:rPr lang="de-DE" sz="2000" baseline="30000">
                <a:solidFill>
                  <a:srgbClr val="FFFFFF"/>
                </a:solidFill>
              </a:rPr>
              <a:t>+</a:t>
            </a:r>
            <a:r>
              <a:rPr lang="de-DE" sz="2000" baseline="-25000">
                <a:solidFill>
                  <a:srgbClr val="FFFFFF"/>
                </a:solidFill>
              </a:rPr>
              <a:t>ms</a:t>
            </a:r>
            <a:r>
              <a:rPr lang="de-DE" sz="2000">
                <a:solidFill>
                  <a:srgbClr val="FFFFFF"/>
                </a:solidFill>
              </a:rPr>
              <a:t> stronger excited in (t,p) compared to 2</a:t>
            </a:r>
            <a:r>
              <a:rPr lang="de-DE" sz="2000" baseline="30000">
                <a:solidFill>
                  <a:srgbClr val="FFFFFF"/>
                </a:solidFill>
              </a:rPr>
              <a:t>+</a:t>
            </a:r>
            <a:r>
              <a:rPr lang="de-DE" sz="2000" baseline="-25000">
                <a:solidFill>
                  <a:srgbClr val="FFFFFF"/>
                </a:solidFill>
              </a:rPr>
              <a:t>2 </a:t>
            </a:r>
            <a:r>
              <a:rPr lang="de-DE" sz="2000">
                <a:solidFill>
                  <a:srgbClr val="FFFFFF"/>
                </a:solidFill>
              </a:rPr>
              <a:t>in all stable even-even zinc isotopes</a:t>
            </a:r>
          </a:p>
          <a:p>
            <a:pPr>
              <a:buFont typeface="Arial"/>
              <a:buChar char="•"/>
            </a:pPr>
            <a:r>
              <a:rPr lang="de-DE" sz="2000">
                <a:solidFill>
                  <a:srgbClr val="FFFFFF"/>
                </a:solidFill>
              </a:rPr>
              <a:t> excited 0</a:t>
            </a:r>
            <a:r>
              <a:rPr lang="de-DE" sz="2000" baseline="30000">
                <a:solidFill>
                  <a:srgbClr val="FFFFFF"/>
                </a:solidFill>
              </a:rPr>
              <a:t>+</a:t>
            </a:r>
            <a:r>
              <a:rPr lang="de-DE" sz="2000">
                <a:solidFill>
                  <a:srgbClr val="FFFFFF"/>
                </a:solidFill>
              </a:rPr>
              <a:t> state gets stronger and stronger: p</a:t>
            </a:r>
            <a:r>
              <a:rPr lang="de-DE" sz="2000" baseline="-25000">
                <a:solidFill>
                  <a:srgbClr val="FFFFFF"/>
                </a:solidFill>
              </a:rPr>
              <a:t>1/2</a:t>
            </a:r>
            <a:r>
              <a:rPr lang="de-DE" sz="2000">
                <a:solidFill>
                  <a:srgbClr val="FFFFFF"/>
                </a:solidFill>
              </a:rPr>
              <a:t> strongly favored over g</a:t>
            </a:r>
            <a:r>
              <a:rPr lang="de-DE" sz="2000" baseline="-25000">
                <a:solidFill>
                  <a:srgbClr val="FFFFFF"/>
                </a:solidFill>
              </a:rPr>
              <a:t>9/2  	</a:t>
            </a:r>
            <a:r>
              <a:rPr lang="de-DE" sz="2000">
                <a:solidFill>
                  <a:srgbClr val="FFFFFF"/>
                </a:solidFill>
              </a:rPr>
              <a:t>(“FRESCO“ calculations)</a:t>
            </a:r>
          </a:p>
          <a:p>
            <a:pPr>
              <a:buFont typeface="Arial"/>
              <a:buChar char="•"/>
            </a:pPr>
            <a:endParaRPr lang="de-DE" sz="2000" baseline="-25000">
              <a:solidFill>
                <a:srgbClr val="FFFFFF"/>
              </a:solidFill>
            </a:endParaRPr>
          </a:p>
          <a:p>
            <a:r>
              <a:rPr lang="de-DE" sz="2000">
                <a:solidFill>
                  <a:srgbClr val="FFFFFF"/>
                </a:solidFill>
                <a:sym typeface="Wingdings"/>
              </a:rPr>
              <a:t> measuring the cross-section for 0</a:t>
            </a:r>
            <a:r>
              <a:rPr lang="de-DE" sz="2000" baseline="30000">
                <a:solidFill>
                  <a:srgbClr val="FFFFFF"/>
                </a:solidFill>
                <a:sym typeface="Wingdings"/>
              </a:rPr>
              <a:t>+</a:t>
            </a:r>
            <a:r>
              <a:rPr lang="de-DE" sz="2000" baseline="-25000">
                <a:solidFill>
                  <a:srgbClr val="FFFFFF"/>
                </a:solidFill>
                <a:sym typeface="Wingdings"/>
              </a:rPr>
              <a:t>2</a:t>
            </a:r>
            <a:r>
              <a:rPr lang="de-DE" sz="2000">
                <a:solidFill>
                  <a:srgbClr val="FFFFFF"/>
                </a:solidFill>
                <a:sym typeface="Wingdings"/>
              </a:rPr>
              <a:t> means to directly measure the ratio of pair-scattering ν(p</a:t>
            </a:r>
            <a:r>
              <a:rPr lang="de-DE" sz="2000" baseline="-25000">
                <a:solidFill>
                  <a:srgbClr val="FFFFFF"/>
                </a:solidFill>
                <a:sym typeface="Wingdings"/>
              </a:rPr>
              <a:t>1/2</a:t>
            </a:r>
            <a:r>
              <a:rPr lang="de-DE" sz="2000">
                <a:solidFill>
                  <a:srgbClr val="FFFFFF"/>
                </a:solidFill>
                <a:sym typeface="Wingdings"/>
              </a:rPr>
              <a:t> and g</a:t>
            </a:r>
            <a:r>
              <a:rPr lang="de-DE" sz="2000" baseline="-25000">
                <a:solidFill>
                  <a:srgbClr val="FFFFFF"/>
                </a:solidFill>
                <a:sym typeface="Wingdings"/>
              </a:rPr>
              <a:t>9/2</a:t>
            </a:r>
            <a:r>
              <a:rPr lang="de-DE" sz="2000">
                <a:solidFill>
                  <a:srgbClr val="FFFFFF"/>
                </a:solidFill>
                <a:sym typeface="Wingdings"/>
              </a:rPr>
              <a:t>) </a:t>
            </a:r>
            <a:endParaRPr lang="de-DE" sz="20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ang_dis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626" y="-25400"/>
            <a:ext cx="7453868" cy="3649058"/>
          </a:xfrm>
          <a:prstGeom prst="rect">
            <a:avLst/>
          </a:prstGeom>
        </p:spPr>
      </p:pic>
      <p:pic>
        <p:nvPicPr>
          <p:cNvPr id="6" name="Bild 5" descr="tpsimu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0" y="3623658"/>
            <a:ext cx="7645400" cy="3208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req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47900"/>
            <a:ext cx="9144000" cy="2527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prop_title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490846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803181" y="5452347"/>
            <a:ext cx="322598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000">
                <a:solidFill>
                  <a:srgbClr val="FFFFFF"/>
                </a:solidFill>
              </a:rPr>
              <a:t>Thank you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uppierung 36"/>
          <p:cNvGrpSpPr/>
          <p:nvPr/>
        </p:nvGrpSpPr>
        <p:grpSpPr>
          <a:xfrm>
            <a:off x="76201" y="632527"/>
            <a:ext cx="9143997" cy="3619499"/>
            <a:chOff x="761939" y="1683541"/>
            <a:chExt cx="7590061" cy="2507460"/>
          </a:xfrm>
        </p:grpSpPr>
        <p:sp>
          <p:nvSpPr>
            <p:cNvPr id="36" name="Rechteck 35"/>
            <p:cNvSpPr/>
            <p:nvPr/>
          </p:nvSpPr>
          <p:spPr>
            <a:xfrm>
              <a:off x="761939" y="1683541"/>
              <a:ext cx="7416863" cy="2507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902" name="Line 9"/>
            <p:cNvSpPr>
              <a:spLocks noChangeShapeType="1"/>
            </p:cNvSpPr>
            <p:nvPr/>
          </p:nvSpPr>
          <p:spPr bwMode="auto">
            <a:xfrm>
              <a:off x="3941281" y="3718471"/>
              <a:ext cx="1143360" cy="1441"/>
            </a:xfrm>
            <a:prstGeom prst="line">
              <a:avLst/>
            </a:prstGeom>
            <a:noFill/>
            <a:ln w="360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82945" tIns="41473" rIns="82945" bIns="41473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03" name="Line 10"/>
            <p:cNvSpPr>
              <a:spLocks noChangeShapeType="1"/>
            </p:cNvSpPr>
            <p:nvPr/>
          </p:nvSpPr>
          <p:spPr bwMode="auto">
            <a:xfrm>
              <a:off x="3962881" y="2225035"/>
              <a:ext cx="1143360" cy="1440"/>
            </a:xfrm>
            <a:prstGeom prst="line">
              <a:avLst/>
            </a:prstGeom>
            <a:noFill/>
            <a:ln w="36000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82945" tIns="41473" rIns="82945" bIns="41473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04" name="Line 11"/>
            <p:cNvSpPr>
              <a:spLocks noChangeShapeType="1"/>
            </p:cNvSpPr>
            <p:nvPr/>
          </p:nvSpPr>
          <p:spPr bwMode="auto">
            <a:xfrm>
              <a:off x="1938240" y="2845740"/>
              <a:ext cx="1141920" cy="1441"/>
            </a:xfrm>
            <a:prstGeom prst="line">
              <a:avLst/>
            </a:prstGeom>
            <a:noFill/>
            <a:ln w="36000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82945" tIns="41473" rIns="82945" bIns="41473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05" name="Text Box 12"/>
            <p:cNvSpPr txBox="1">
              <a:spLocks noChangeArrowheads="1"/>
            </p:cNvSpPr>
            <p:nvPr/>
          </p:nvSpPr>
          <p:spPr bwMode="auto">
            <a:xfrm>
              <a:off x="2982241" y="2583633"/>
              <a:ext cx="653761" cy="3269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67564" rIns="81639" bIns="40820">
              <a:prstTxWarp prst="textNoShape">
                <a:avLst/>
              </a:prstTxWarp>
            </a:bodyPr>
            <a:lstStyle/>
            <a:p>
              <a:pPr>
                <a:lnSpc>
                  <a:spcPct val="87000"/>
                </a:lnSpc>
                <a:tabLst>
                  <a:tab pos="0" algn="l"/>
                  <a:tab pos="414683" algn="l"/>
                  <a:tab pos="829366" algn="l"/>
                  <a:tab pos="1244049" algn="l"/>
                  <a:tab pos="1658732" algn="l"/>
                  <a:tab pos="2073416" algn="l"/>
                  <a:tab pos="2488099" algn="l"/>
                  <a:tab pos="2902782" algn="l"/>
                  <a:tab pos="3317465" algn="l"/>
                  <a:tab pos="3732148" algn="l"/>
                  <a:tab pos="4146831" algn="l"/>
                  <a:tab pos="4561514" algn="l"/>
                  <a:tab pos="4976197" algn="l"/>
                  <a:tab pos="5390881" algn="l"/>
                  <a:tab pos="5805564" algn="l"/>
                  <a:tab pos="6220247" algn="l"/>
                  <a:tab pos="6634930" algn="l"/>
                  <a:tab pos="7049613" algn="l"/>
                  <a:tab pos="7464296" algn="l"/>
                  <a:tab pos="7878979" algn="l"/>
                  <a:tab pos="8293662" algn="l"/>
                </a:tabLst>
              </a:pPr>
              <a:r>
                <a:rPr lang="en-US">
                  <a:solidFill>
                    <a:srgbClr val="0000FF"/>
                  </a:solidFill>
                  <a:latin typeface="DejaVu Sans" pitchFamily="32" charset="0"/>
                  <a:ea typeface="Bitstream Vera Sans" charset="0"/>
                  <a:cs typeface="Bitstream Vera Sans" charset="0"/>
                </a:rPr>
                <a:t>I</a:t>
              </a:r>
              <a:r>
                <a:rPr lang="en-US">
                  <a:solidFill>
                    <a:srgbClr val="0000FF"/>
                  </a:solidFill>
                  <a:ea typeface="Bitstream Vera Sans" charset="0"/>
                  <a:cs typeface="Bitstream Vera Sans" charset="0"/>
                </a:rPr>
                <a:t>2</a:t>
              </a:r>
              <a:r>
                <a:rPr lang="en-US" baseline="33000">
                  <a:solidFill>
                    <a:srgbClr val="0000FF"/>
                  </a:solidFill>
                  <a:ea typeface="Bitstream Vera Sans" charset="0"/>
                  <a:cs typeface="Bitstream Vera Sans" charset="0"/>
                </a:rPr>
                <a:t>+</a:t>
              </a:r>
              <a:r>
                <a:rPr lang="en-US">
                  <a:solidFill>
                    <a:srgbClr val="0000FF"/>
                  </a:solidFill>
                  <a:latin typeface="DejaVu Sans" pitchFamily="32" charset="0"/>
                  <a:ea typeface="Bitstream Vera Sans" charset="0"/>
                  <a:cs typeface="Bitstream Vera Sans" charset="0"/>
                </a:rPr>
                <a:t>&gt;</a:t>
              </a:r>
            </a:p>
          </p:txBody>
        </p:sp>
        <p:sp>
          <p:nvSpPr>
            <p:cNvPr id="80906" name="Text Box 13"/>
            <p:cNvSpPr txBox="1">
              <a:spLocks noChangeArrowheads="1"/>
            </p:cNvSpPr>
            <p:nvPr/>
          </p:nvSpPr>
          <p:spPr bwMode="auto">
            <a:xfrm>
              <a:off x="3176641" y="2716126"/>
              <a:ext cx="326880" cy="2707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61621" rIns="81639" bIns="40820">
              <a:prstTxWarp prst="textNoShape">
                <a:avLst/>
              </a:prstTxWarp>
            </a:bodyPr>
            <a:lstStyle/>
            <a:p>
              <a:pPr>
                <a:lnSpc>
                  <a:spcPct val="87000"/>
                </a:lnSpc>
                <a:tabLst>
                  <a:tab pos="0" algn="l"/>
                  <a:tab pos="414683" algn="l"/>
                  <a:tab pos="829366" algn="l"/>
                  <a:tab pos="1244049" algn="l"/>
                  <a:tab pos="1658732" algn="l"/>
                  <a:tab pos="2073416" algn="l"/>
                  <a:tab pos="2488099" algn="l"/>
                  <a:tab pos="2902782" algn="l"/>
                  <a:tab pos="3317465" algn="l"/>
                  <a:tab pos="3732148" algn="l"/>
                  <a:tab pos="4146831" algn="l"/>
                  <a:tab pos="4561514" algn="l"/>
                  <a:tab pos="4976197" algn="l"/>
                  <a:tab pos="5390881" algn="l"/>
                  <a:tab pos="5805564" algn="l"/>
                  <a:tab pos="6220247" algn="l"/>
                  <a:tab pos="6634930" algn="l"/>
                  <a:tab pos="7049613" algn="l"/>
                  <a:tab pos="7464296" algn="l"/>
                  <a:tab pos="7878979" algn="l"/>
                  <a:tab pos="8293662" algn="l"/>
                </a:tabLst>
              </a:pPr>
              <a:r>
                <a:rPr lang="en-US" sz="1300">
                  <a:solidFill>
                    <a:srgbClr val="0000FF"/>
                  </a:solidFill>
                  <a:latin typeface="DejaVu Sans" pitchFamily="32" charset="0"/>
                  <a:ea typeface="Bitstream Vera Sans" charset="0"/>
                  <a:cs typeface="Bitstream Vera Sans" charset="0"/>
                </a:rPr>
                <a:t>ν</a:t>
              </a:r>
            </a:p>
          </p:txBody>
        </p:sp>
        <p:sp>
          <p:nvSpPr>
            <p:cNvPr id="80907" name="Line 14"/>
            <p:cNvSpPr>
              <a:spLocks noChangeShapeType="1"/>
            </p:cNvSpPr>
            <p:nvPr/>
          </p:nvSpPr>
          <p:spPr bwMode="auto">
            <a:xfrm>
              <a:off x="1938240" y="3074725"/>
              <a:ext cx="1141920" cy="1440"/>
            </a:xfrm>
            <a:prstGeom prst="line">
              <a:avLst/>
            </a:prstGeom>
            <a:noFill/>
            <a:ln w="360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82945" tIns="41473" rIns="82945" bIns="41473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08" name="Text Box 15"/>
            <p:cNvSpPr txBox="1">
              <a:spLocks noChangeArrowheads="1"/>
            </p:cNvSpPr>
            <p:nvPr/>
          </p:nvSpPr>
          <p:spPr bwMode="auto">
            <a:xfrm>
              <a:off x="2982240" y="3007037"/>
              <a:ext cx="816480" cy="3269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67564" rIns="81639" bIns="40820">
              <a:prstTxWarp prst="textNoShape">
                <a:avLst/>
              </a:prstTxWarp>
            </a:bodyPr>
            <a:lstStyle/>
            <a:p>
              <a:pPr>
                <a:lnSpc>
                  <a:spcPct val="87000"/>
                </a:lnSpc>
                <a:tabLst>
                  <a:tab pos="0" algn="l"/>
                  <a:tab pos="414683" algn="l"/>
                  <a:tab pos="829366" algn="l"/>
                  <a:tab pos="1244049" algn="l"/>
                  <a:tab pos="1658732" algn="l"/>
                  <a:tab pos="2073416" algn="l"/>
                  <a:tab pos="2488099" algn="l"/>
                  <a:tab pos="2902782" algn="l"/>
                  <a:tab pos="3317465" algn="l"/>
                  <a:tab pos="3732148" algn="l"/>
                  <a:tab pos="4146831" algn="l"/>
                  <a:tab pos="4561514" algn="l"/>
                  <a:tab pos="4976197" algn="l"/>
                  <a:tab pos="5390881" algn="l"/>
                  <a:tab pos="5805564" algn="l"/>
                  <a:tab pos="6220247" algn="l"/>
                  <a:tab pos="6634930" algn="l"/>
                  <a:tab pos="7049613" algn="l"/>
                  <a:tab pos="7464296" algn="l"/>
                  <a:tab pos="7878979" algn="l"/>
                  <a:tab pos="8293662" algn="l"/>
                </a:tabLst>
              </a:pPr>
              <a:r>
                <a:rPr lang="en-US">
                  <a:solidFill>
                    <a:srgbClr val="FF0000"/>
                  </a:solidFill>
                  <a:latin typeface="DejaVu Sans" pitchFamily="32" charset="0"/>
                  <a:ea typeface="Bitstream Vera Sans" charset="0"/>
                  <a:cs typeface="Bitstream Vera Sans" charset="0"/>
                </a:rPr>
                <a:t>I</a:t>
              </a:r>
              <a:r>
                <a:rPr lang="en-US">
                  <a:solidFill>
                    <a:srgbClr val="FF0000"/>
                  </a:solidFill>
                  <a:ea typeface="Bitstream Vera Sans" charset="0"/>
                  <a:cs typeface="Bitstream Vera Sans" charset="0"/>
                </a:rPr>
                <a:t>2</a:t>
              </a:r>
              <a:r>
                <a:rPr lang="en-US" baseline="33000">
                  <a:solidFill>
                    <a:srgbClr val="FF0000"/>
                  </a:solidFill>
                  <a:ea typeface="Bitstream Vera Sans" charset="0"/>
                  <a:cs typeface="Bitstream Vera Sans" charset="0"/>
                </a:rPr>
                <a:t>+</a:t>
              </a:r>
              <a:r>
                <a:rPr lang="en-US">
                  <a:solidFill>
                    <a:srgbClr val="FF0000"/>
                  </a:solidFill>
                  <a:ea typeface="Bitstream Vera Sans" charset="0"/>
                  <a:cs typeface="Bitstream Vera Sans" charset="0"/>
                </a:rPr>
                <a:t>&gt;</a:t>
              </a:r>
            </a:p>
          </p:txBody>
        </p:sp>
        <p:sp>
          <p:nvSpPr>
            <p:cNvPr id="80909" name="Text Box 16"/>
            <p:cNvSpPr txBox="1">
              <a:spLocks noChangeArrowheads="1"/>
            </p:cNvSpPr>
            <p:nvPr/>
          </p:nvSpPr>
          <p:spPr bwMode="auto">
            <a:xfrm>
              <a:off x="3144961" y="3140971"/>
              <a:ext cx="326880" cy="2707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61621" rIns="81639" bIns="40820">
              <a:prstTxWarp prst="textNoShape">
                <a:avLst/>
              </a:prstTxWarp>
            </a:bodyPr>
            <a:lstStyle/>
            <a:p>
              <a:pPr>
                <a:lnSpc>
                  <a:spcPct val="87000"/>
                </a:lnSpc>
                <a:tabLst>
                  <a:tab pos="0" algn="l"/>
                  <a:tab pos="414683" algn="l"/>
                  <a:tab pos="829366" algn="l"/>
                  <a:tab pos="1244049" algn="l"/>
                  <a:tab pos="1658732" algn="l"/>
                  <a:tab pos="2073416" algn="l"/>
                  <a:tab pos="2488099" algn="l"/>
                  <a:tab pos="2902782" algn="l"/>
                  <a:tab pos="3317465" algn="l"/>
                  <a:tab pos="3732148" algn="l"/>
                  <a:tab pos="4146831" algn="l"/>
                  <a:tab pos="4561514" algn="l"/>
                  <a:tab pos="4976197" algn="l"/>
                  <a:tab pos="5390881" algn="l"/>
                  <a:tab pos="5805564" algn="l"/>
                  <a:tab pos="6220247" algn="l"/>
                  <a:tab pos="6634930" algn="l"/>
                  <a:tab pos="7049613" algn="l"/>
                  <a:tab pos="7464296" algn="l"/>
                  <a:tab pos="7878979" algn="l"/>
                  <a:tab pos="8293662" algn="l"/>
                </a:tabLst>
              </a:pPr>
              <a:r>
                <a:rPr lang="en-US" sz="1300">
                  <a:solidFill>
                    <a:srgbClr val="FF0000"/>
                  </a:solidFill>
                  <a:latin typeface="DejaVu Sans" pitchFamily="32" charset="0"/>
                  <a:ea typeface="Bitstream Vera Sans" charset="0"/>
                  <a:cs typeface="Bitstream Vera Sans" charset="0"/>
                </a:rPr>
                <a:t>π</a:t>
              </a:r>
            </a:p>
          </p:txBody>
        </p:sp>
        <p:sp>
          <p:nvSpPr>
            <p:cNvPr id="80910" name="Text Box 17"/>
            <p:cNvSpPr txBox="1">
              <a:spLocks noChangeArrowheads="1"/>
            </p:cNvSpPr>
            <p:nvPr/>
          </p:nvSpPr>
          <p:spPr bwMode="auto">
            <a:xfrm>
              <a:off x="5235842" y="2422335"/>
              <a:ext cx="1795681" cy="28803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11" name="Text Box 18"/>
            <p:cNvSpPr txBox="1">
              <a:spLocks noChangeArrowheads="1"/>
            </p:cNvSpPr>
            <p:nvPr/>
          </p:nvSpPr>
          <p:spPr bwMode="auto">
            <a:xfrm>
              <a:off x="6737761" y="2085340"/>
              <a:ext cx="489600" cy="564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94309" rIns="81639" bIns="40820">
              <a:prstTxWarp prst="textNoShape">
                <a:avLst/>
              </a:prstTxWarp>
            </a:bodyPr>
            <a:lstStyle/>
            <a:p>
              <a:pPr>
                <a:lnSpc>
                  <a:spcPct val="87000"/>
                </a:lnSpc>
                <a:tabLst>
                  <a:tab pos="0" algn="l"/>
                  <a:tab pos="414683" algn="l"/>
                  <a:tab pos="829366" algn="l"/>
                  <a:tab pos="1244049" algn="l"/>
                  <a:tab pos="1658732" algn="l"/>
                  <a:tab pos="2073416" algn="l"/>
                  <a:tab pos="2488099" algn="l"/>
                  <a:tab pos="2902782" algn="l"/>
                  <a:tab pos="3317465" algn="l"/>
                  <a:tab pos="3732148" algn="l"/>
                  <a:tab pos="4146831" algn="l"/>
                  <a:tab pos="4561514" algn="l"/>
                  <a:tab pos="4976197" algn="l"/>
                  <a:tab pos="5390881" algn="l"/>
                  <a:tab pos="5805564" algn="l"/>
                  <a:tab pos="6220247" algn="l"/>
                  <a:tab pos="6634930" algn="l"/>
                  <a:tab pos="7049613" algn="l"/>
                  <a:tab pos="7464296" algn="l"/>
                  <a:tab pos="7878979" algn="l"/>
                  <a:tab pos="8293662" algn="l"/>
                </a:tabLst>
              </a:pPr>
              <a:r>
                <a:rPr lang="en-US" sz="3300">
                  <a:solidFill>
                    <a:srgbClr val="000000"/>
                  </a:solidFill>
                  <a:latin typeface="DejaVu Sans" pitchFamily="32" charset="0"/>
                  <a:ea typeface="Bitstream Vera Sans" charset="0"/>
                  <a:cs typeface="Bitstream Vera Sans" charset="0"/>
                </a:rPr>
                <a:t> </a:t>
              </a:r>
            </a:p>
          </p:txBody>
        </p:sp>
        <p:sp>
          <p:nvSpPr>
            <p:cNvPr id="80912" name="Text Box 19"/>
            <p:cNvSpPr txBox="1">
              <a:spLocks noChangeArrowheads="1"/>
            </p:cNvSpPr>
            <p:nvPr/>
          </p:nvSpPr>
          <p:spPr bwMode="auto">
            <a:xfrm>
              <a:off x="5300642" y="3630623"/>
              <a:ext cx="1470240" cy="28803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13" name="Text Box 20"/>
            <p:cNvSpPr txBox="1">
              <a:spLocks noChangeArrowheads="1"/>
            </p:cNvSpPr>
            <p:nvPr/>
          </p:nvSpPr>
          <p:spPr bwMode="auto">
            <a:xfrm>
              <a:off x="6606721" y="3328191"/>
              <a:ext cx="489600" cy="564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14" name="Line 21"/>
            <p:cNvSpPr>
              <a:spLocks noChangeShapeType="1"/>
            </p:cNvSpPr>
            <p:nvPr/>
          </p:nvSpPr>
          <p:spPr bwMode="auto">
            <a:xfrm flipV="1">
              <a:off x="957601" y="1885159"/>
              <a:ext cx="1440" cy="1985968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 lIns="82945" tIns="41473" rIns="82945" bIns="41473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15" name="Text Box 22"/>
            <p:cNvSpPr txBox="1">
              <a:spLocks noChangeArrowheads="1"/>
            </p:cNvSpPr>
            <p:nvPr/>
          </p:nvSpPr>
          <p:spPr bwMode="auto">
            <a:xfrm>
              <a:off x="990720" y="1866437"/>
              <a:ext cx="489600" cy="32259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55221" rIns="81639" bIns="40820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14683" algn="l"/>
                  <a:tab pos="829366" algn="l"/>
                  <a:tab pos="1244049" algn="l"/>
                  <a:tab pos="1658732" algn="l"/>
                  <a:tab pos="2073416" algn="l"/>
                  <a:tab pos="2488099" algn="l"/>
                  <a:tab pos="2902782" algn="l"/>
                  <a:tab pos="3317465" algn="l"/>
                  <a:tab pos="3732148" algn="l"/>
                  <a:tab pos="4146831" algn="l"/>
                  <a:tab pos="4561514" algn="l"/>
                  <a:tab pos="4976197" algn="l"/>
                  <a:tab pos="5390881" algn="l"/>
                  <a:tab pos="5805564" algn="l"/>
                  <a:tab pos="6220247" algn="l"/>
                  <a:tab pos="6634930" algn="l"/>
                  <a:tab pos="7049613" algn="l"/>
                  <a:tab pos="7464296" algn="l"/>
                  <a:tab pos="7878979" algn="l"/>
                  <a:tab pos="8293662" algn="l"/>
                </a:tabLst>
              </a:pPr>
              <a:r>
                <a:rPr lang="en-US" b="1">
                  <a:solidFill>
                    <a:srgbClr val="000000"/>
                  </a:solidFill>
                  <a:ea typeface="Bitstream Vera Sans" charset="0"/>
                  <a:cs typeface="Bitstream Vera Sans" charset="0"/>
                </a:rPr>
                <a:t>E</a:t>
              </a:r>
            </a:p>
          </p:txBody>
        </p:sp>
        <p:grpSp>
          <p:nvGrpSpPr>
            <p:cNvPr id="2" name="Group 23"/>
            <p:cNvGrpSpPr>
              <a:grpSpLocks/>
            </p:cNvGrpSpPr>
            <p:nvPr/>
          </p:nvGrpSpPr>
          <p:grpSpPr bwMode="auto">
            <a:xfrm>
              <a:off x="7097763" y="2158789"/>
              <a:ext cx="711360" cy="400362"/>
              <a:chOff x="4929" y="1499"/>
              <a:chExt cx="494" cy="278"/>
            </a:xfrm>
          </p:grpSpPr>
          <p:sp>
            <p:nvSpPr>
              <p:cNvPr id="80935" name="Text Box 24"/>
              <p:cNvSpPr txBox="1">
                <a:spLocks noChangeArrowheads="1"/>
              </p:cNvSpPr>
              <p:nvPr/>
            </p:nvSpPr>
            <p:spPr bwMode="auto">
              <a:xfrm>
                <a:off x="4929" y="1499"/>
                <a:ext cx="451" cy="22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936" name="Text Box 25"/>
              <p:cNvSpPr txBox="1">
                <a:spLocks noChangeArrowheads="1"/>
              </p:cNvSpPr>
              <p:nvPr/>
            </p:nvSpPr>
            <p:spPr bwMode="auto">
              <a:xfrm>
                <a:off x="5019" y="1591"/>
                <a:ext cx="405" cy="18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6999843" y="3398758"/>
              <a:ext cx="648000" cy="400362"/>
              <a:chOff x="4861" y="2360"/>
              <a:chExt cx="450" cy="278"/>
            </a:xfrm>
          </p:grpSpPr>
          <p:sp>
            <p:nvSpPr>
              <p:cNvPr id="80933" name="Text Box 27"/>
              <p:cNvSpPr txBox="1">
                <a:spLocks noChangeArrowheads="1"/>
              </p:cNvSpPr>
              <p:nvPr/>
            </p:nvSpPr>
            <p:spPr bwMode="auto">
              <a:xfrm>
                <a:off x="4861" y="2360"/>
                <a:ext cx="451" cy="22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934" name="Text Box 28"/>
              <p:cNvSpPr txBox="1">
                <a:spLocks noChangeArrowheads="1"/>
              </p:cNvSpPr>
              <p:nvPr/>
            </p:nvSpPr>
            <p:spPr bwMode="auto">
              <a:xfrm>
                <a:off x="4951" y="2453"/>
                <a:ext cx="225" cy="18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80918" name="Line 30"/>
            <p:cNvSpPr>
              <a:spLocks noChangeShapeType="1"/>
            </p:cNvSpPr>
            <p:nvPr/>
          </p:nvSpPr>
          <p:spPr bwMode="auto">
            <a:xfrm>
              <a:off x="1945441" y="2968153"/>
              <a:ext cx="3837601" cy="4320"/>
            </a:xfrm>
            <a:prstGeom prst="line">
              <a:avLst/>
            </a:prstGeom>
            <a:noFill/>
            <a:ln w="36000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lIns="82945" tIns="41473" rIns="82945" bIns="41473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19" name="Text Box 31"/>
            <p:cNvSpPr txBox="1">
              <a:spLocks noChangeArrowheads="1"/>
            </p:cNvSpPr>
            <p:nvPr/>
          </p:nvSpPr>
          <p:spPr bwMode="auto">
            <a:xfrm>
              <a:off x="1176480" y="3125129"/>
              <a:ext cx="2004481" cy="3485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>
                <a:tabLst>
                  <a:tab pos="656582" algn="l"/>
                  <a:tab pos="1313162" algn="l"/>
                  <a:tab pos="1969745" algn="l"/>
                </a:tabLst>
              </a:pPr>
              <a:r>
                <a:rPr lang="de-DE" sz="2000">
                  <a:solidFill>
                    <a:srgbClr val="000000"/>
                  </a:solidFill>
                </a:rPr>
                <a:t>E(2</a:t>
              </a:r>
              <a:r>
                <a:rPr lang="de-DE" sz="2000" baseline="33000">
                  <a:solidFill>
                    <a:srgbClr val="000000"/>
                  </a:solidFill>
                </a:rPr>
                <a:t>+</a:t>
              </a:r>
              <a:r>
                <a:rPr lang="de-DE" sz="2000" baseline="-33000">
                  <a:solidFill>
                    <a:srgbClr val="000000"/>
                  </a:solidFill>
                </a:rPr>
                <a:t>1</a:t>
              </a:r>
              <a:r>
                <a:rPr lang="de-DE" sz="2000">
                  <a:solidFill>
                    <a:srgbClr val="000000"/>
                  </a:solidFill>
                </a:rPr>
                <a:t>) </a:t>
              </a:r>
              <a:r>
                <a:rPr lang="de-DE" sz="2000" baseline="33000">
                  <a:solidFill>
                    <a:srgbClr val="000000"/>
                  </a:solidFill>
                </a:rPr>
                <a:t>58</a:t>
              </a:r>
              <a:r>
                <a:rPr lang="de-DE" sz="2000">
                  <a:solidFill>
                    <a:srgbClr val="000000"/>
                  </a:solidFill>
                </a:rPr>
                <a:t>Zn=1390 keV</a:t>
              </a:r>
            </a:p>
          </p:txBody>
        </p:sp>
        <p:sp>
          <p:nvSpPr>
            <p:cNvPr id="80920" name="Text Box 32"/>
            <p:cNvSpPr txBox="1">
              <a:spLocks noChangeArrowheads="1"/>
            </p:cNvSpPr>
            <p:nvPr/>
          </p:nvSpPr>
          <p:spPr bwMode="auto">
            <a:xfrm>
              <a:off x="1144800" y="2505864"/>
              <a:ext cx="2004481" cy="3485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>
                <a:tabLst>
                  <a:tab pos="656582" algn="l"/>
                  <a:tab pos="1313162" algn="l"/>
                  <a:tab pos="1969745" algn="l"/>
                </a:tabLst>
              </a:pPr>
              <a:r>
                <a:rPr lang="de-DE" sz="2000">
                  <a:solidFill>
                    <a:srgbClr val="000000"/>
                  </a:solidFill>
                </a:rPr>
                <a:t>E(2</a:t>
              </a:r>
              <a:r>
                <a:rPr lang="de-DE" sz="2000" baseline="33000">
                  <a:solidFill>
                    <a:srgbClr val="000000"/>
                  </a:solidFill>
                </a:rPr>
                <a:t>+</a:t>
              </a:r>
              <a:r>
                <a:rPr lang="de-DE" sz="2000" baseline="-33000">
                  <a:solidFill>
                    <a:srgbClr val="000000"/>
                  </a:solidFill>
                </a:rPr>
                <a:t>1</a:t>
              </a:r>
              <a:r>
                <a:rPr lang="de-DE" sz="2000">
                  <a:solidFill>
                    <a:srgbClr val="000000"/>
                  </a:solidFill>
                </a:rPr>
                <a:t>) </a:t>
              </a:r>
              <a:r>
                <a:rPr lang="de-DE" sz="2000" baseline="33000">
                  <a:solidFill>
                    <a:srgbClr val="000000"/>
                  </a:solidFill>
                </a:rPr>
                <a:t>58</a:t>
              </a:r>
              <a:r>
                <a:rPr lang="de-DE" sz="2000">
                  <a:solidFill>
                    <a:srgbClr val="000000"/>
                  </a:solidFill>
                </a:rPr>
                <a:t>Ni=1454 keV</a:t>
              </a:r>
            </a:p>
          </p:txBody>
        </p:sp>
        <p:sp>
          <p:nvSpPr>
            <p:cNvPr id="80921" name="Text Box 33"/>
            <p:cNvSpPr txBox="1">
              <a:spLocks noChangeArrowheads="1"/>
            </p:cNvSpPr>
            <p:nvPr/>
          </p:nvSpPr>
          <p:spPr bwMode="auto">
            <a:xfrm>
              <a:off x="5123523" y="3541334"/>
              <a:ext cx="591840" cy="3816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r>
                <a:rPr lang="de-DE">
                  <a:solidFill>
                    <a:srgbClr val="000000"/>
                  </a:solidFill>
                </a:rPr>
                <a:t>2</a:t>
              </a:r>
              <a:r>
                <a:rPr lang="de-DE" baseline="33000">
                  <a:solidFill>
                    <a:srgbClr val="000000"/>
                  </a:solidFill>
                </a:rPr>
                <a:t>+</a:t>
              </a:r>
              <a:r>
                <a:rPr lang="de-DE" baseline="-33000">
                  <a:solidFill>
                    <a:srgbClr val="000000"/>
                  </a:solidFill>
                </a:rPr>
                <a:t>s</a:t>
              </a:r>
            </a:p>
          </p:txBody>
        </p:sp>
        <p:sp>
          <p:nvSpPr>
            <p:cNvPr id="80922" name="Text Box 34"/>
            <p:cNvSpPr txBox="1">
              <a:spLocks noChangeArrowheads="1"/>
            </p:cNvSpPr>
            <p:nvPr/>
          </p:nvSpPr>
          <p:spPr bwMode="auto">
            <a:xfrm>
              <a:off x="5123523" y="2070938"/>
              <a:ext cx="591840" cy="38164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r>
                <a:rPr lang="de-DE">
                  <a:solidFill>
                    <a:srgbClr val="000000"/>
                  </a:solidFill>
                </a:rPr>
                <a:t>2</a:t>
              </a:r>
              <a:r>
                <a:rPr lang="de-DE" baseline="33000">
                  <a:solidFill>
                    <a:srgbClr val="000000"/>
                  </a:solidFill>
                </a:rPr>
                <a:t>+</a:t>
              </a:r>
              <a:r>
                <a:rPr lang="de-DE" baseline="-33000">
                  <a:solidFill>
                    <a:srgbClr val="000000"/>
                  </a:solidFill>
                </a:rPr>
                <a:t>ms</a:t>
              </a:r>
            </a:p>
          </p:txBody>
        </p:sp>
        <p:sp>
          <p:nvSpPr>
            <p:cNvPr id="80923" name="Text Box 35"/>
            <p:cNvSpPr txBox="1">
              <a:spLocks noChangeArrowheads="1"/>
            </p:cNvSpPr>
            <p:nvPr/>
          </p:nvSpPr>
          <p:spPr bwMode="auto">
            <a:xfrm>
              <a:off x="4003203" y="3696870"/>
              <a:ext cx="1213920" cy="3384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>
                <a:tabLst>
                  <a:tab pos="656582" algn="l"/>
                </a:tabLst>
              </a:pPr>
              <a:r>
                <a:rPr lang="de-DE" sz="2000">
                  <a:solidFill>
                    <a:srgbClr val="000000"/>
                  </a:solidFill>
                </a:rPr>
                <a:t>885.0 keV</a:t>
              </a:r>
            </a:p>
          </p:txBody>
        </p:sp>
        <p:sp>
          <p:nvSpPr>
            <p:cNvPr id="80924" name="Text Box 36"/>
            <p:cNvSpPr txBox="1">
              <a:spLocks noChangeArrowheads="1"/>
            </p:cNvSpPr>
            <p:nvPr/>
          </p:nvSpPr>
          <p:spPr bwMode="auto">
            <a:xfrm>
              <a:off x="3948481" y="1913306"/>
              <a:ext cx="1281600" cy="3384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>
                <a:tabLst>
                  <a:tab pos="656582" algn="l"/>
                </a:tabLst>
              </a:pPr>
              <a:r>
                <a:rPr lang="de-DE" sz="2000">
                  <a:solidFill>
                    <a:srgbClr val="000000"/>
                  </a:solidFill>
                </a:rPr>
                <a:t>1957.2 keV</a:t>
              </a:r>
            </a:p>
          </p:txBody>
        </p:sp>
        <p:sp>
          <p:nvSpPr>
            <p:cNvPr id="80925" name="AutoShape 37"/>
            <p:cNvSpPr>
              <a:spLocks noChangeArrowheads="1"/>
            </p:cNvSpPr>
            <p:nvPr/>
          </p:nvSpPr>
          <p:spPr bwMode="auto">
            <a:xfrm>
              <a:off x="4148642" y="3002715"/>
              <a:ext cx="138240" cy="633667"/>
            </a:xfrm>
            <a:prstGeom prst="upDownArrow">
              <a:avLst>
                <a:gd name="adj1" fmla="val 50000"/>
                <a:gd name="adj2" fmla="val 91242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26" name="AutoShape 38"/>
            <p:cNvSpPr>
              <a:spLocks noChangeArrowheads="1"/>
            </p:cNvSpPr>
            <p:nvPr/>
          </p:nvSpPr>
          <p:spPr bwMode="auto">
            <a:xfrm>
              <a:off x="4150082" y="2284081"/>
              <a:ext cx="138240" cy="633667"/>
            </a:xfrm>
            <a:prstGeom prst="upDownArrow">
              <a:avLst>
                <a:gd name="adj1" fmla="val 50000"/>
                <a:gd name="adj2" fmla="val 91242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27" name="Text Box 39"/>
            <p:cNvSpPr txBox="1">
              <a:spLocks noChangeArrowheads="1"/>
            </p:cNvSpPr>
            <p:nvPr/>
          </p:nvSpPr>
          <p:spPr bwMode="auto">
            <a:xfrm>
              <a:off x="4412162" y="3185616"/>
              <a:ext cx="1664640" cy="3096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>
                <a:tabLst>
                  <a:tab pos="656582" algn="l"/>
                  <a:tab pos="1313162" algn="l"/>
                </a:tabLst>
              </a:pPr>
              <a:r>
                <a:rPr lang="de-DE" sz="2000">
                  <a:solidFill>
                    <a:srgbClr val="000000"/>
                  </a:solidFill>
                </a:rPr>
                <a:t>537.0 keV</a:t>
              </a:r>
            </a:p>
          </p:txBody>
        </p:sp>
        <p:sp>
          <p:nvSpPr>
            <p:cNvPr id="80928" name="Text Box 40"/>
            <p:cNvSpPr txBox="1">
              <a:spLocks noChangeArrowheads="1"/>
            </p:cNvSpPr>
            <p:nvPr/>
          </p:nvSpPr>
          <p:spPr bwMode="auto">
            <a:xfrm>
              <a:off x="4412161" y="2433855"/>
              <a:ext cx="1664640" cy="3096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>
                <a:tabLst>
                  <a:tab pos="656582" algn="l"/>
                  <a:tab pos="1313162" algn="l"/>
                </a:tabLst>
              </a:pPr>
              <a:r>
                <a:rPr lang="de-DE" sz="2000">
                  <a:solidFill>
                    <a:srgbClr val="000000"/>
                  </a:solidFill>
                </a:rPr>
                <a:t>535.2 keV</a:t>
              </a:r>
            </a:p>
          </p:txBody>
        </p:sp>
        <p:sp>
          <p:nvSpPr>
            <p:cNvPr id="80929" name="AutoShape 41"/>
            <p:cNvSpPr>
              <a:spLocks noChangeArrowheads="1"/>
            </p:cNvSpPr>
            <p:nvPr/>
          </p:nvSpPr>
          <p:spPr bwMode="auto">
            <a:xfrm>
              <a:off x="5932801" y="2896143"/>
              <a:ext cx="691200" cy="132494"/>
            </a:xfrm>
            <a:prstGeom prst="rightArrow">
              <a:avLst>
                <a:gd name="adj1" fmla="val 50000"/>
                <a:gd name="adj2" fmla="val 130435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30" name="Text Box 42"/>
            <p:cNvSpPr txBox="1">
              <a:spLocks noChangeArrowheads="1"/>
            </p:cNvSpPr>
            <p:nvPr/>
          </p:nvSpPr>
          <p:spPr bwMode="auto">
            <a:xfrm>
              <a:off x="6664320" y="2730526"/>
              <a:ext cx="1687680" cy="38164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>
                <a:tabLst>
                  <a:tab pos="656582" algn="l"/>
                  <a:tab pos="1313162" algn="l"/>
                </a:tabLst>
              </a:pPr>
              <a:r>
                <a:rPr lang="de-DE" sz="2000">
                  <a:solidFill>
                    <a:srgbClr val="0000FF"/>
                  </a:solidFill>
                </a:rPr>
                <a:t>V</a:t>
              </a:r>
              <a:r>
                <a:rPr lang="de-DE" sz="2000" baseline="-33000">
                  <a:solidFill>
                    <a:srgbClr val="0000FF"/>
                  </a:solidFill>
                </a:rPr>
                <a:t>pn</a:t>
              </a:r>
              <a:r>
                <a:rPr lang="de-DE" sz="2000">
                  <a:solidFill>
                    <a:srgbClr val="0000FF"/>
                  </a:solidFill>
                </a:rPr>
                <a:t>=0.54 MeV</a:t>
              </a:r>
            </a:p>
          </p:txBody>
        </p:sp>
      </p:grpSp>
      <p:grpSp>
        <p:nvGrpSpPr>
          <p:cNvPr id="40" name="Gruppierung 39"/>
          <p:cNvGrpSpPr/>
          <p:nvPr/>
        </p:nvGrpSpPr>
        <p:grpSpPr>
          <a:xfrm>
            <a:off x="1431693" y="4572000"/>
            <a:ext cx="6315650" cy="1384300"/>
            <a:chOff x="351820" y="5354638"/>
            <a:chExt cx="5903580" cy="1109662"/>
          </a:xfrm>
        </p:grpSpPr>
        <p:sp>
          <p:nvSpPr>
            <p:cNvPr id="39" name="Rechteck 38"/>
            <p:cNvSpPr/>
            <p:nvPr/>
          </p:nvSpPr>
          <p:spPr>
            <a:xfrm>
              <a:off x="351820" y="5354638"/>
              <a:ext cx="5903580" cy="1109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aphicFrame>
          <p:nvGraphicFramePr>
            <p:cNvPr id="44034" name="Object 2"/>
            <p:cNvGraphicFramePr>
              <a:graphicFrameLocks noChangeAspect="1"/>
            </p:cNvGraphicFramePr>
            <p:nvPr/>
          </p:nvGraphicFramePr>
          <p:xfrm>
            <a:off x="780422" y="5537885"/>
            <a:ext cx="5038725" cy="685800"/>
          </p:xfrm>
          <a:graphic>
            <a:graphicData uri="http://schemas.openxmlformats.org/presentationml/2006/ole">
              <p:oleObj spid="_x0000_s44034" name="Formel" r:id="rId4" imgW="2425700" imgH="355600" progId="Equation.3">
                <p:embed/>
              </p:oleObj>
            </a:graphicData>
          </a:graphic>
        </p:graphicFrame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dvpn_pic_finustar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30" y="890185"/>
            <a:ext cx="9076339" cy="5077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shells.tiff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 bright="76000" contrast="64000"/>
          </a:blip>
          <a:srcRect l="-52678" r="-52678"/>
          <a:stretch>
            <a:fillRect/>
          </a:stretch>
        </p:blipFill>
        <p:spPr>
          <a:xfrm>
            <a:off x="482600" y="569118"/>
            <a:ext cx="8229600" cy="4525963"/>
          </a:xfrm>
        </p:spPr>
      </p:pic>
      <p:sp>
        <p:nvSpPr>
          <p:cNvPr id="5" name="Textfeld 4"/>
          <p:cNvSpPr txBox="1"/>
          <p:nvPr/>
        </p:nvSpPr>
        <p:spPr>
          <a:xfrm rot="16200000">
            <a:off x="1361983" y="2766218"/>
            <a:ext cx="207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parity-change !</a:t>
            </a:r>
          </a:p>
        </p:txBody>
      </p:sp>
      <p:sp>
        <p:nvSpPr>
          <p:cNvPr id="13" name="Geschweifte Klammer links 12"/>
          <p:cNvSpPr/>
          <p:nvPr/>
        </p:nvSpPr>
        <p:spPr>
          <a:xfrm>
            <a:off x="2717800" y="2575718"/>
            <a:ext cx="266700" cy="1270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711077" y="5310981"/>
            <a:ext cx="7848723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FFFFFF"/>
                </a:solidFill>
              </a:rPr>
              <a:t>In </a:t>
            </a:r>
            <a:r>
              <a:rPr lang="de-DE" sz="2400" baseline="30000">
                <a:solidFill>
                  <a:srgbClr val="FFFFFF"/>
                </a:solidFill>
              </a:rPr>
              <a:t>68</a:t>
            </a:r>
            <a:r>
              <a:rPr lang="de-DE" sz="2400">
                <a:solidFill>
                  <a:srgbClr val="FFFFFF"/>
                </a:solidFill>
              </a:rPr>
              <a:t>Ni, there is no </a:t>
            </a:r>
            <a:r>
              <a:rPr lang="de-DE" sz="2400">
                <a:solidFill>
                  <a:schemeClr val="bg1"/>
                </a:solidFill>
              </a:rPr>
              <a:t>1p-1h </a:t>
            </a:r>
            <a:r>
              <a:rPr lang="de-DE" sz="2400">
                <a:solidFill>
                  <a:srgbClr val="FFFFFF"/>
                </a:solidFill>
              </a:rPr>
              <a:t>neutron-component in 2</a:t>
            </a:r>
            <a:r>
              <a:rPr lang="de-DE" sz="2400" baseline="30000">
                <a:solidFill>
                  <a:srgbClr val="FFFFFF"/>
                </a:solidFill>
              </a:rPr>
              <a:t>+</a:t>
            </a:r>
            <a:r>
              <a:rPr lang="de-DE" sz="2400">
                <a:solidFill>
                  <a:srgbClr val="FFFFFF"/>
                </a:solidFill>
              </a:rPr>
              <a:t> states !</a:t>
            </a:r>
          </a:p>
        </p:txBody>
      </p:sp>
      <p:sp>
        <p:nvSpPr>
          <p:cNvPr id="7" name="Rechteck 6"/>
          <p:cNvSpPr/>
          <p:nvPr/>
        </p:nvSpPr>
        <p:spPr>
          <a:xfrm>
            <a:off x="0" y="6397328"/>
            <a:ext cx="7988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A. F. Lisetskiy, B. A. Brown, M. Horoi and H. Grawe, Phys. Rev. C 70, 044314 (2004)</a:t>
            </a:r>
            <a:endParaRPr lang="de-DE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1800" y="327967"/>
            <a:ext cx="231140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FFFFFF"/>
                </a:solidFill>
              </a:rPr>
              <a:t>feasibility: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990600" y="1638300"/>
            <a:ext cx="74168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aseline="30000">
                <a:solidFill>
                  <a:srgbClr val="FFFFFF"/>
                </a:solidFill>
              </a:rPr>
              <a:t>88</a:t>
            </a:r>
            <a:r>
              <a:rPr lang="de-DE" sz="2000">
                <a:solidFill>
                  <a:srgbClr val="FFFFFF"/>
                </a:solidFill>
              </a:rPr>
              <a:t>Kr: E(2</a:t>
            </a:r>
            <a:r>
              <a:rPr lang="de-DE" sz="2000" baseline="30000">
                <a:solidFill>
                  <a:srgbClr val="FFFFFF"/>
                </a:solidFill>
              </a:rPr>
              <a:t>+</a:t>
            </a:r>
            <a:r>
              <a:rPr lang="de-DE" sz="2000" baseline="-25000">
                <a:solidFill>
                  <a:srgbClr val="FFFFFF"/>
                </a:solidFill>
              </a:rPr>
              <a:t>ms</a:t>
            </a:r>
            <a:r>
              <a:rPr lang="de-DE" sz="2000">
                <a:solidFill>
                  <a:srgbClr val="FFFFFF"/>
                </a:solidFill>
              </a:rPr>
              <a:t>)=2216 keV</a:t>
            </a:r>
          </a:p>
          <a:p>
            <a:endParaRPr lang="de-DE">
              <a:solidFill>
                <a:srgbClr val="FFFFFF"/>
              </a:solidFill>
            </a:endParaRPr>
          </a:p>
          <a:p>
            <a:endParaRPr lang="de-DE">
              <a:solidFill>
                <a:srgbClr val="FFFFFF"/>
              </a:solidFill>
            </a:endParaRPr>
          </a:p>
          <a:p>
            <a:endParaRPr lang="de-DE">
              <a:solidFill>
                <a:srgbClr val="FFFFFF"/>
              </a:solidFill>
            </a:endParaRPr>
          </a:p>
          <a:p>
            <a:r>
              <a:rPr lang="de-DE" sz="2000" baseline="30000">
                <a:solidFill>
                  <a:srgbClr val="FFFFFF"/>
                </a:solidFill>
              </a:rPr>
              <a:t>72</a:t>
            </a:r>
            <a:r>
              <a:rPr lang="de-DE" sz="2000">
                <a:solidFill>
                  <a:srgbClr val="FFFFFF"/>
                </a:solidFill>
              </a:rPr>
              <a:t>Zn: E(2</a:t>
            </a:r>
            <a:r>
              <a:rPr lang="de-DE" sz="2000" baseline="30000">
                <a:solidFill>
                  <a:srgbClr val="FFFFFF"/>
                </a:solidFill>
              </a:rPr>
              <a:t>+</a:t>
            </a:r>
            <a:r>
              <a:rPr lang="de-DE" sz="2000" baseline="-25000">
                <a:solidFill>
                  <a:srgbClr val="FFFFFF"/>
                </a:solidFill>
              </a:rPr>
              <a:t>ms</a:t>
            </a:r>
            <a:r>
              <a:rPr lang="de-DE" sz="2000">
                <a:solidFill>
                  <a:srgbClr val="FFFFFF"/>
                </a:solidFill>
              </a:rPr>
              <a:t>)=1612 (1657) keV</a:t>
            </a:r>
          </a:p>
          <a:p>
            <a:endParaRPr lang="de-DE" sz="2000">
              <a:solidFill>
                <a:srgbClr val="FFFFFF"/>
              </a:solidFill>
            </a:endParaRPr>
          </a:p>
          <a:p>
            <a:endParaRPr lang="de-DE" sz="2000">
              <a:solidFill>
                <a:srgbClr val="FFFFFF"/>
              </a:solidFill>
            </a:endParaRPr>
          </a:p>
          <a:p>
            <a:endParaRPr lang="de-DE" sz="2000">
              <a:solidFill>
                <a:srgbClr val="FFFFFF"/>
              </a:solidFill>
            </a:endParaRPr>
          </a:p>
          <a:p>
            <a:endParaRPr lang="de-DE" sz="2000">
              <a:solidFill>
                <a:srgbClr val="FFFFFF"/>
              </a:solidFill>
            </a:endParaRPr>
          </a:p>
          <a:p>
            <a:endParaRPr lang="de-DE" sz="2000">
              <a:solidFill>
                <a:srgbClr val="FFFFFF"/>
              </a:solidFill>
            </a:endParaRPr>
          </a:p>
          <a:p>
            <a:endParaRPr lang="de-DE" sz="2000">
              <a:solidFill>
                <a:srgbClr val="FFFFFF"/>
              </a:solidFill>
            </a:endParaRPr>
          </a:p>
          <a:p>
            <a:r>
              <a:rPr lang="de-DE" sz="2000">
                <a:solidFill>
                  <a:srgbClr val="FFFFFF"/>
                </a:solidFill>
              </a:rPr>
              <a:t>T</a:t>
            </a:r>
            <a:r>
              <a:rPr lang="de-DE" sz="2000" baseline="-25000">
                <a:solidFill>
                  <a:srgbClr val="FFFFFF"/>
                </a:solidFill>
              </a:rPr>
              <a:t>1/2</a:t>
            </a:r>
            <a:r>
              <a:rPr lang="de-DE" sz="2000">
                <a:solidFill>
                  <a:srgbClr val="FFFFFF"/>
                </a:solidFill>
              </a:rPr>
              <a:t>(</a:t>
            </a:r>
            <a:r>
              <a:rPr lang="de-DE" sz="2000" baseline="30000">
                <a:solidFill>
                  <a:srgbClr val="FFFFFF"/>
                </a:solidFill>
              </a:rPr>
              <a:t>88</a:t>
            </a:r>
            <a:r>
              <a:rPr lang="de-DE" sz="2000">
                <a:solidFill>
                  <a:srgbClr val="FFFFFF"/>
                </a:solidFill>
              </a:rPr>
              <a:t>Kr) = 2.84 h</a:t>
            </a:r>
          </a:p>
          <a:p>
            <a:endParaRPr lang="de-DE" sz="2000">
              <a:solidFill>
                <a:srgbClr val="FFFFFF"/>
              </a:solidFill>
            </a:endParaRPr>
          </a:p>
          <a:p>
            <a:r>
              <a:rPr lang="de-DE" sz="2000">
                <a:solidFill>
                  <a:srgbClr val="FFFFFF"/>
                </a:solidFill>
              </a:rPr>
              <a:t>T</a:t>
            </a:r>
            <a:r>
              <a:rPr lang="de-DE" sz="2000" baseline="-25000">
                <a:solidFill>
                  <a:srgbClr val="FFFFFF"/>
                </a:solidFill>
              </a:rPr>
              <a:t>1/2</a:t>
            </a:r>
            <a:r>
              <a:rPr lang="de-DE" sz="2000">
                <a:solidFill>
                  <a:srgbClr val="FFFFFF"/>
                </a:solidFill>
              </a:rPr>
              <a:t>(</a:t>
            </a:r>
            <a:r>
              <a:rPr lang="de-DE" sz="2000" baseline="30000">
                <a:solidFill>
                  <a:srgbClr val="FFFFFF"/>
                </a:solidFill>
              </a:rPr>
              <a:t>72</a:t>
            </a:r>
            <a:r>
              <a:rPr lang="de-DE" sz="2000">
                <a:solidFill>
                  <a:srgbClr val="FFFFFF"/>
                </a:solidFill>
              </a:rPr>
              <a:t>Zn) = 46.5 h </a:t>
            </a:r>
          </a:p>
          <a:p>
            <a:endParaRPr lang="de-DE" sz="2000">
              <a:solidFill>
                <a:srgbClr val="FFFFFF"/>
              </a:solidFill>
            </a:endParaRPr>
          </a:p>
          <a:p>
            <a:endParaRPr lang="de-DE" sz="2000">
              <a:solidFill>
                <a:srgbClr val="FFFFFF"/>
              </a:solidFill>
            </a:endParaRPr>
          </a:p>
          <a:p>
            <a:endParaRPr lang="de-DE">
              <a:solidFill>
                <a:srgbClr val="FFFFFF"/>
              </a:solidFill>
            </a:endParaRPr>
          </a:p>
          <a:p>
            <a:endParaRPr lang="de-DE">
              <a:solidFill>
                <a:srgbClr val="FFFFFF"/>
              </a:solidFill>
            </a:endParaRPr>
          </a:p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019550" y="1511300"/>
            <a:ext cx="2730500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800">
                <a:solidFill>
                  <a:srgbClr val="FFFFFF"/>
                </a:solidFill>
              </a:rPr>
              <a:t>σ(2</a:t>
            </a:r>
            <a:r>
              <a:rPr lang="de-DE" sz="2800" baseline="30000">
                <a:solidFill>
                  <a:srgbClr val="FFFFFF"/>
                </a:solidFill>
              </a:rPr>
              <a:t>+</a:t>
            </a:r>
            <a:r>
              <a:rPr lang="de-DE" sz="2800" baseline="-25000">
                <a:solidFill>
                  <a:srgbClr val="FFFFFF"/>
                </a:solidFill>
              </a:rPr>
              <a:t>ms</a:t>
            </a:r>
            <a:r>
              <a:rPr lang="de-DE" sz="2800">
                <a:solidFill>
                  <a:srgbClr val="FFFFFF"/>
                </a:solidFill>
              </a:rPr>
              <a:t>)=0.50 mb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47650" y="3469570"/>
            <a:ext cx="8712200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800">
                <a:solidFill>
                  <a:srgbClr val="FFFFFF"/>
                </a:solidFill>
              </a:rPr>
              <a:t>σ(1612)=1.1 mb     (assuming mixed-symmetry character)</a:t>
            </a:r>
          </a:p>
          <a:p>
            <a:r>
              <a:rPr lang="de-DE" sz="2800">
                <a:solidFill>
                  <a:srgbClr val="FFFFFF"/>
                </a:solidFill>
              </a:rPr>
              <a:t>σ(1657)=6.3 mb     (assuming 2-phonon character)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 bright="17000"/>
          </a:blip>
          <a:srcRect r="1830"/>
          <a:stretch>
            <a:fillRect/>
          </a:stretch>
        </p:blipFill>
        <p:spPr>
          <a:xfrm>
            <a:off x="184150" y="341293"/>
            <a:ext cx="8858250" cy="768885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 bright="26000"/>
          </a:blip>
          <a:stretch>
            <a:fillRect/>
          </a:stretch>
        </p:blipFill>
        <p:spPr>
          <a:xfrm>
            <a:off x="184150" y="2100566"/>
            <a:ext cx="6902450" cy="991348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4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 bright="38000"/>
          </a:blip>
          <a:stretch>
            <a:fillRect/>
          </a:stretch>
        </p:blipFill>
        <p:spPr>
          <a:xfrm>
            <a:off x="184150" y="3471795"/>
            <a:ext cx="5238750" cy="419660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84150" y="1538219"/>
            <a:ext cx="6769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K. Heyde and J. Sau, Phys. Rev. C, 33, 1050 (1986):</a:t>
            </a:r>
            <a:endParaRPr lang="de-DE" sz="200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84150" y="4101505"/>
            <a:ext cx="93535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smtClean="0">
                <a:solidFill>
                  <a:srgbClr val="FCD5B5"/>
                </a:solidFill>
              </a:rPr>
              <a:t>R. Fossion et al., Phys. Rev. C 65, 044309 (2002):</a:t>
            </a:r>
          </a:p>
          <a:p>
            <a:r>
              <a:rPr lang="de-DE" sz="2400" smtClean="0">
                <a:solidFill>
                  <a:schemeClr val="bg1"/>
                </a:solidFill>
              </a:rPr>
              <a:t>&lt;Q</a:t>
            </a:r>
            <a:r>
              <a:rPr lang="de-DE" sz="2400" baseline="-25000" smtClean="0">
                <a:solidFill>
                  <a:schemeClr val="bg1"/>
                </a:solidFill>
              </a:rPr>
              <a:t>ρ</a:t>
            </a:r>
            <a:r>
              <a:rPr lang="de-DE" sz="2400" smtClean="0">
                <a:solidFill>
                  <a:schemeClr val="bg1"/>
                </a:solidFill>
              </a:rPr>
              <a:t>&gt; almost independent of j</a:t>
            </a:r>
            <a:r>
              <a:rPr lang="de-DE" sz="2400" baseline="-25000" smtClean="0">
                <a:solidFill>
                  <a:schemeClr val="bg1"/>
                </a:solidFill>
              </a:rPr>
              <a:t>ρ  </a:t>
            </a:r>
            <a:r>
              <a:rPr lang="de-DE" sz="2400" smtClean="0">
                <a:solidFill>
                  <a:schemeClr val="bg1"/>
                </a:solidFill>
              </a:rPr>
              <a:t>for h.o. wavefunctions</a:t>
            </a:r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03200" y="5966559"/>
            <a:ext cx="6565900" cy="430877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de-DE" sz="2200">
                <a:solidFill>
                  <a:srgbClr val="FFFFFF"/>
                </a:solidFill>
              </a:rPr>
              <a:t>Heyde et al., PRC 49, 5 (1994), 2499</a:t>
            </a:r>
          </a:p>
        </p:txBody>
      </p:sp>
      <p:pic>
        <p:nvPicPr>
          <p:cNvPr id="11" name="Bild 10" descr="formel2.png"/>
          <p:cNvPicPr>
            <a:picLocks noChangeAspect="1"/>
          </p:cNvPicPr>
          <p:nvPr/>
        </p:nvPicPr>
        <p:blipFill>
          <a:blip r:embed="rId5">
            <a:duotone>
              <a:schemeClr val="bg1"/>
              <a:srgbClr val="FFF1C1"/>
            </a:duotone>
            <a:lum bright="9000"/>
          </a:blip>
          <a:stretch>
            <a:fillRect/>
          </a:stretch>
        </p:blipFill>
        <p:spPr>
          <a:xfrm>
            <a:off x="228330" y="5027521"/>
            <a:ext cx="5131070" cy="977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41300" y="3695700"/>
            <a:ext cx="7442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smtClean="0">
                <a:solidFill>
                  <a:srgbClr val="FFFFFF"/>
                </a:solidFill>
              </a:rPr>
              <a:t>“Mixed- symmetry states are very specific to the IBA model and it was suggested that connections to other models should be looked into.“</a:t>
            </a:r>
          </a:p>
          <a:p>
            <a:endParaRPr lang="de-DE" sz="2000" smtClean="0">
              <a:solidFill>
                <a:srgbClr val="FFFFFF"/>
              </a:solidFill>
            </a:endParaRPr>
          </a:p>
          <a:p>
            <a:r>
              <a:rPr lang="de-DE" sz="2000" smtClean="0">
                <a:solidFill>
                  <a:srgbClr val="FFFFFF"/>
                </a:solidFill>
              </a:rPr>
              <a:t>(Minutes of the 37th meeting of the INTC)</a:t>
            </a:r>
            <a:endParaRPr lang="de-DE" sz="2000">
              <a:solidFill>
                <a:srgbClr val="FFFFFF"/>
              </a:solidFill>
            </a:endParaRPr>
          </a:p>
        </p:txBody>
      </p:sp>
      <p:pic>
        <p:nvPicPr>
          <p:cNvPr id="5" name="Bild 4" descr="mss_loi_titel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50900"/>
            <a:ext cx="9144000" cy="1645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langanke2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1812" y="-130910"/>
            <a:ext cx="5053431" cy="64174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eck 2"/>
          <p:cNvSpPr/>
          <p:nvPr/>
        </p:nvSpPr>
        <p:spPr>
          <a:xfrm>
            <a:off x="-38100" y="6488668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K. Langanke et al., Phys. Rev. C, 67, 044314 (2003)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shells.tiff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 bright="76000" contrast="64000"/>
          </a:blip>
          <a:srcRect l="-52678" r="-52678"/>
          <a:stretch>
            <a:fillRect/>
          </a:stretch>
        </p:blipFill>
        <p:spPr>
          <a:xfrm>
            <a:off x="482600" y="569118"/>
            <a:ext cx="8229600" cy="4525963"/>
          </a:xfrm>
        </p:spPr>
      </p:pic>
      <p:sp>
        <p:nvSpPr>
          <p:cNvPr id="5" name="Textfeld 4"/>
          <p:cNvSpPr txBox="1"/>
          <p:nvPr/>
        </p:nvSpPr>
        <p:spPr>
          <a:xfrm rot="16200000">
            <a:off x="1361983" y="2766218"/>
            <a:ext cx="207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parity-change !</a:t>
            </a:r>
          </a:p>
        </p:txBody>
      </p:sp>
      <p:sp>
        <p:nvSpPr>
          <p:cNvPr id="13" name="Geschweifte Klammer links 12"/>
          <p:cNvSpPr/>
          <p:nvPr/>
        </p:nvSpPr>
        <p:spPr>
          <a:xfrm>
            <a:off x="2717800" y="2575718"/>
            <a:ext cx="266700" cy="1270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685677" y="5435600"/>
            <a:ext cx="7836023" cy="1200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FFFFFF"/>
                </a:solidFill>
              </a:rPr>
              <a:t>The effects at and around N=40, especially the pair scattering between ν(p</a:t>
            </a:r>
            <a:r>
              <a:rPr lang="de-DE" sz="2400" baseline="-25000">
                <a:solidFill>
                  <a:srgbClr val="FFFFFF"/>
                </a:solidFill>
              </a:rPr>
              <a:t>1/2</a:t>
            </a:r>
            <a:r>
              <a:rPr lang="de-DE" sz="2400">
                <a:solidFill>
                  <a:srgbClr val="FFFFFF"/>
                </a:solidFill>
              </a:rPr>
              <a:t> g</a:t>
            </a:r>
            <a:r>
              <a:rPr lang="de-DE" sz="2400" baseline="-25000">
                <a:solidFill>
                  <a:srgbClr val="FFFFFF"/>
                </a:solidFill>
              </a:rPr>
              <a:t>9/2</a:t>
            </a:r>
            <a:r>
              <a:rPr lang="de-DE" sz="2400">
                <a:solidFill>
                  <a:srgbClr val="FFFFFF"/>
                </a:solidFill>
              </a:rPr>
              <a:t>), are dominated by the influence of the proton-neutron interaction.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70cu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/>
          </a:blip>
          <a:srcRect l="7615" t="2963" r="42741" b="2963"/>
          <a:stretch>
            <a:fillRect/>
          </a:stretch>
        </p:blipFill>
        <p:spPr>
          <a:xfrm>
            <a:off x="152400" y="203200"/>
            <a:ext cx="2374900" cy="6451600"/>
          </a:xfrm>
          <a:prstGeom prst="rect">
            <a:avLst/>
          </a:prstGeom>
        </p:spPr>
      </p:pic>
      <p:pic>
        <p:nvPicPr>
          <p:cNvPr id="3" name="Bild 2" descr="70cu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/>
          </a:blip>
          <a:srcRect l="63630" t="2222" r="5575" b="3457"/>
          <a:stretch>
            <a:fillRect/>
          </a:stretch>
        </p:blipFill>
        <p:spPr>
          <a:xfrm>
            <a:off x="2959100" y="135464"/>
            <a:ext cx="1473200" cy="6468533"/>
          </a:xfrm>
          <a:prstGeom prst="rect">
            <a:avLst/>
          </a:prstGeom>
        </p:spPr>
      </p:pic>
      <p:cxnSp>
        <p:nvCxnSpPr>
          <p:cNvPr id="5" name="Gerade Verbindung 4"/>
          <p:cNvCxnSpPr/>
          <p:nvPr/>
        </p:nvCxnSpPr>
        <p:spPr>
          <a:xfrm rot="5400000">
            <a:off x="-438150" y="3473450"/>
            <a:ext cx="6324600" cy="127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hteck 6"/>
          <p:cNvSpPr/>
          <p:nvPr/>
        </p:nvSpPr>
        <p:spPr>
          <a:xfrm>
            <a:off x="5991329" y="5816600"/>
            <a:ext cx="3035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mtClean="0">
                <a:solidFill>
                  <a:srgbClr val="FCD5B5"/>
                </a:solidFill>
              </a:rPr>
              <a:t>J. Van Roosbroeck et al., </a:t>
            </a:r>
          </a:p>
          <a:p>
            <a:r>
              <a:rPr lang="de-DE" smtClean="0">
                <a:solidFill>
                  <a:srgbClr val="FCD5B5"/>
                </a:solidFill>
              </a:rPr>
              <a:t>Phys. Rev. C 69, 034313 (2004)</a:t>
            </a:r>
            <a:endParaRPr lang="de-DE">
              <a:solidFill>
                <a:srgbClr val="FCD5B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70cu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/>
          </a:blip>
          <a:srcRect l="7615" t="2963" r="42741" b="2963"/>
          <a:stretch>
            <a:fillRect/>
          </a:stretch>
        </p:blipFill>
        <p:spPr>
          <a:xfrm>
            <a:off x="152400" y="203200"/>
            <a:ext cx="2374900" cy="6451600"/>
          </a:xfrm>
          <a:prstGeom prst="rect">
            <a:avLst/>
          </a:prstGeom>
        </p:spPr>
      </p:pic>
      <p:pic>
        <p:nvPicPr>
          <p:cNvPr id="3" name="Bild 2" descr="70cu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400"/>
              </a:clrFrom>
              <a:clrTo>
                <a:srgbClr val="000400">
                  <a:alpha val="0"/>
                </a:srgbClr>
              </a:clrTo>
            </a:clrChange>
            <a:lum/>
          </a:blip>
          <a:srcRect l="63630" t="2222" r="5575" b="3457"/>
          <a:stretch>
            <a:fillRect/>
          </a:stretch>
        </p:blipFill>
        <p:spPr>
          <a:xfrm>
            <a:off x="2959100" y="135464"/>
            <a:ext cx="1473200" cy="6468533"/>
          </a:xfrm>
          <a:prstGeom prst="rect">
            <a:avLst/>
          </a:prstGeom>
        </p:spPr>
      </p:pic>
      <p:cxnSp>
        <p:nvCxnSpPr>
          <p:cNvPr id="5" name="Gerade Verbindung 4"/>
          <p:cNvCxnSpPr/>
          <p:nvPr/>
        </p:nvCxnSpPr>
        <p:spPr>
          <a:xfrm rot="5400000">
            <a:off x="-438150" y="3473450"/>
            <a:ext cx="6324600" cy="127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 rot="5400000">
            <a:off x="1195917" y="3426883"/>
            <a:ext cx="6858000" cy="4234"/>
          </a:xfrm>
          <a:prstGeom prst="line">
            <a:avLst/>
          </a:prstGeom>
          <a:ln w="920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uppierung 27"/>
          <p:cNvGrpSpPr/>
          <p:nvPr/>
        </p:nvGrpSpPr>
        <p:grpSpPr>
          <a:xfrm>
            <a:off x="4792142" y="4017433"/>
            <a:ext cx="2451095" cy="2484995"/>
            <a:chOff x="5202773" y="3556118"/>
            <a:chExt cx="2451095" cy="2484995"/>
          </a:xfrm>
        </p:grpSpPr>
        <p:cxnSp>
          <p:nvCxnSpPr>
            <p:cNvPr id="13" name="Gerade Verbindung 12"/>
            <p:cNvCxnSpPr/>
            <p:nvPr/>
          </p:nvCxnSpPr>
          <p:spPr>
            <a:xfrm>
              <a:off x="5300133" y="5569479"/>
              <a:ext cx="821267" cy="1588"/>
            </a:xfrm>
            <a:prstGeom prst="line">
              <a:avLst/>
            </a:prstGeom>
            <a:ln w="476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/>
          </p:nvCxnSpPr>
          <p:spPr>
            <a:xfrm>
              <a:off x="6570133" y="5567891"/>
              <a:ext cx="821267" cy="1588"/>
            </a:xfrm>
            <a:prstGeom prst="line">
              <a:avLst/>
            </a:prstGeom>
            <a:ln w="476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/>
          </p:nvCxnSpPr>
          <p:spPr>
            <a:xfrm>
              <a:off x="5300133" y="4248684"/>
              <a:ext cx="821267" cy="1588"/>
            </a:xfrm>
            <a:prstGeom prst="line">
              <a:avLst/>
            </a:prstGeom>
            <a:ln w="476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>
              <a:off x="6570133" y="3852333"/>
              <a:ext cx="821267" cy="1588"/>
            </a:xfrm>
            <a:prstGeom prst="line">
              <a:avLst/>
            </a:prstGeom>
            <a:ln w="476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5223929" y="5271672"/>
              <a:ext cx="4487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>
                  <a:solidFill>
                    <a:srgbClr val="FFFFFF"/>
                  </a:solidFill>
                </a:rPr>
                <a:t>0</a:t>
              </a:r>
              <a:r>
                <a:rPr lang="de-DE" sz="1600" baseline="300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477006" y="5271672"/>
              <a:ext cx="7281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>
                  <a:solidFill>
                    <a:srgbClr val="FFFFFF"/>
                  </a:solidFill>
                </a:rPr>
                <a:t>0</a:t>
              </a:r>
              <a:r>
                <a:rPr lang="de-DE" sz="1600" baseline="300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202773" y="3943998"/>
              <a:ext cx="4487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>
                  <a:solidFill>
                    <a:srgbClr val="FFFFFF"/>
                  </a:solidFill>
                </a:rPr>
                <a:t>2</a:t>
              </a:r>
              <a:r>
                <a:rPr lang="de-DE" sz="1600" baseline="300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6481240" y="3556118"/>
              <a:ext cx="4487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>
                  <a:solidFill>
                    <a:srgbClr val="FFFFFF"/>
                  </a:solidFill>
                </a:rPr>
                <a:t>2</a:t>
              </a:r>
              <a:r>
                <a:rPr lang="de-DE" sz="1600" baseline="300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5799663" y="4003267"/>
              <a:ext cx="4910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>
                  <a:ln>
                    <a:solidFill>
                      <a:srgbClr val="FFFFFF"/>
                    </a:solidFill>
                  </a:ln>
                </a:rPr>
                <a:t>885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6985004" y="3598453"/>
              <a:ext cx="4910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>
                  <a:ln>
                    <a:solidFill>
                      <a:srgbClr val="FFFFFF"/>
                    </a:solidFill>
                  </a:ln>
                </a:rPr>
                <a:t>1260</a:t>
              </a: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5952069" y="5327936"/>
              <a:ext cx="4910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>
                  <a:ln>
                    <a:solidFill>
                      <a:srgbClr val="FFFFFF"/>
                    </a:solidFill>
                  </a:ln>
                </a:rPr>
                <a:t>0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7162800" y="5324902"/>
              <a:ext cx="4910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>
                  <a:ln>
                    <a:solidFill>
                      <a:srgbClr val="FFFFFF"/>
                    </a:solidFill>
                  </a:ln>
                </a:rPr>
                <a:t>0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5228161" y="5610226"/>
              <a:ext cx="114300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baseline="30000">
                  <a:ln>
                    <a:solidFill>
                      <a:srgbClr val="FFFFFF"/>
                    </a:solidFill>
                  </a:ln>
                  <a:solidFill>
                    <a:schemeClr val="bg1"/>
                  </a:solidFill>
                </a:rPr>
                <a:t>70</a:t>
              </a:r>
              <a:r>
                <a:rPr lang="de-DE" sz="2200" baseline="-25000">
                  <a:ln>
                    <a:solidFill>
                      <a:srgbClr val="FFFFFF"/>
                    </a:solidFill>
                  </a:ln>
                  <a:solidFill>
                    <a:schemeClr val="bg1"/>
                  </a:solidFill>
                </a:rPr>
                <a:t>30</a:t>
              </a:r>
              <a:r>
                <a:rPr lang="de-DE" sz="2200">
                  <a:ln>
                    <a:solidFill>
                      <a:srgbClr val="FFFFFF"/>
                    </a:solidFill>
                  </a:ln>
                  <a:solidFill>
                    <a:schemeClr val="bg1"/>
                  </a:solidFill>
                </a:rPr>
                <a:t>Zn</a:t>
              </a:r>
              <a:r>
                <a:rPr lang="de-DE" sz="2200" baseline="-25000">
                  <a:ln>
                    <a:solidFill>
                      <a:srgbClr val="FFFFFF"/>
                    </a:solidFill>
                  </a:ln>
                  <a:solidFill>
                    <a:schemeClr val="bg1"/>
                  </a:solidFill>
                </a:rPr>
                <a:t>40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6515108" y="5610226"/>
              <a:ext cx="108373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baseline="30000">
                  <a:ln>
                    <a:solidFill>
                      <a:srgbClr val="FFFFFF"/>
                    </a:solidFill>
                  </a:ln>
                  <a:solidFill>
                    <a:schemeClr val="bg1"/>
                  </a:solidFill>
                </a:rPr>
                <a:t>70</a:t>
              </a:r>
              <a:r>
                <a:rPr lang="de-DE" sz="2200" baseline="-25000">
                  <a:ln>
                    <a:solidFill>
                      <a:srgbClr val="FFFFFF"/>
                    </a:solidFill>
                  </a:ln>
                  <a:solidFill>
                    <a:schemeClr val="bg1"/>
                  </a:solidFill>
                </a:rPr>
                <a:t>28</a:t>
              </a:r>
              <a:r>
                <a:rPr lang="de-DE" sz="2200">
                  <a:ln>
                    <a:solidFill>
                      <a:srgbClr val="FFFFFF"/>
                    </a:solidFill>
                  </a:ln>
                  <a:solidFill>
                    <a:schemeClr val="bg1"/>
                  </a:solidFill>
                </a:rPr>
                <a:t>Ni</a:t>
              </a:r>
              <a:r>
                <a:rPr lang="de-DE" sz="2200" baseline="-25000">
                  <a:ln>
                    <a:solidFill>
                      <a:srgbClr val="FFFFFF"/>
                    </a:solidFill>
                  </a:ln>
                  <a:solidFill>
                    <a:schemeClr val="bg1"/>
                  </a:solidFill>
                </a:rPr>
                <a:t>42</a:t>
              </a:r>
            </a:p>
          </p:txBody>
        </p:sp>
      </p:grpSp>
      <p:sp>
        <p:nvSpPr>
          <p:cNvPr id="29" name="Textfeld 28"/>
          <p:cNvSpPr txBox="1"/>
          <p:nvPr/>
        </p:nvSpPr>
        <p:spPr>
          <a:xfrm>
            <a:off x="4982632" y="609600"/>
            <a:ext cx="1646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aseline="300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68</a:t>
            </a:r>
            <a:r>
              <a:rPr lang="de-DE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Ni + 2π or 2ν</a:t>
            </a:r>
          </a:p>
        </p:txBody>
      </p:sp>
      <p:cxnSp>
        <p:nvCxnSpPr>
          <p:cNvPr id="30" name="Gerade Verbindung 29"/>
          <p:cNvCxnSpPr/>
          <p:nvPr/>
        </p:nvCxnSpPr>
        <p:spPr>
          <a:xfrm rot="5400000">
            <a:off x="4074587" y="3625850"/>
            <a:ext cx="6324600" cy="127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7675026" y="609600"/>
            <a:ext cx="1646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aseline="300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72</a:t>
            </a:r>
            <a:r>
              <a:rPr lang="de-DE" sz="2000" baseline="-250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30</a:t>
            </a:r>
            <a:r>
              <a:rPr lang="de-DE" sz="20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Zn</a:t>
            </a:r>
            <a:r>
              <a:rPr lang="de-DE" sz="2000" baseline="-250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42</a:t>
            </a:r>
            <a:r>
              <a:rPr lang="de-DE" sz="20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 </a:t>
            </a:r>
          </a:p>
        </p:txBody>
      </p:sp>
      <p:cxnSp>
        <p:nvCxnSpPr>
          <p:cNvPr id="33" name="Gerade Verbindung 32"/>
          <p:cNvCxnSpPr/>
          <p:nvPr/>
        </p:nvCxnSpPr>
        <p:spPr>
          <a:xfrm>
            <a:off x="7567081" y="6019007"/>
            <a:ext cx="821267" cy="1588"/>
          </a:xfrm>
          <a:prstGeom prst="line">
            <a:avLst/>
          </a:prstGeom>
          <a:ln w="476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7567081" y="5079212"/>
            <a:ext cx="821267" cy="1588"/>
          </a:xfrm>
          <a:prstGeom prst="line">
            <a:avLst/>
          </a:prstGeom>
          <a:ln w="476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7490877" y="5721200"/>
            <a:ext cx="448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rgbClr val="FFFFFF"/>
                </a:solidFill>
              </a:rPr>
              <a:t>0</a:t>
            </a:r>
            <a:r>
              <a:rPr lang="de-DE" sz="1600" baseline="30000">
                <a:solidFill>
                  <a:srgbClr val="FFFFFF"/>
                </a:solidFill>
              </a:rPr>
              <a:t>+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7469721" y="4774526"/>
            <a:ext cx="448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rgbClr val="FFFFFF"/>
                </a:solidFill>
              </a:rPr>
              <a:t>2</a:t>
            </a:r>
            <a:r>
              <a:rPr lang="de-DE" sz="1600" baseline="30000">
                <a:solidFill>
                  <a:srgbClr val="FFFFFF"/>
                </a:solidFill>
              </a:rPr>
              <a:t>+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066611" y="4833795"/>
            <a:ext cx="491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>
                <a:ln>
                  <a:solidFill>
                    <a:srgbClr val="FFFFFF"/>
                  </a:solidFill>
                </a:ln>
              </a:rPr>
              <a:t>652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8219017" y="5777464"/>
            <a:ext cx="491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>
                <a:ln>
                  <a:solidFill>
                    <a:srgbClr val="FFFFFF"/>
                  </a:solidFill>
                </a:ln>
              </a:rPr>
              <a:t>0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7495109" y="6059754"/>
            <a:ext cx="11430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aseline="300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72</a:t>
            </a:r>
            <a:r>
              <a:rPr lang="de-DE" sz="2200" baseline="-250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30</a:t>
            </a:r>
            <a:r>
              <a:rPr lang="de-DE" sz="22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Zn</a:t>
            </a:r>
            <a:r>
              <a:rPr lang="de-DE" sz="2200" baseline="-2500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</a:rPr>
              <a:t>42</a:t>
            </a:r>
          </a:p>
        </p:txBody>
      </p:sp>
      <p:cxnSp>
        <p:nvCxnSpPr>
          <p:cNvPr id="47" name="Gerade Verbindung 46"/>
          <p:cNvCxnSpPr/>
          <p:nvPr/>
        </p:nvCxnSpPr>
        <p:spPr>
          <a:xfrm>
            <a:off x="7554381" y="3860012"/>
            <a:ext cx="821267" cy="1588"/>
          </a:xfrm>
          <a:prstGeom prst="line">
            <a:avLst/>
          </a:prstGeom>
          <a:ln w="476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7457021" y="3555326"/>
            <a:ext cx="448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>
                <a:solidFill>
                  <a:srgbClr val="FFFFFF"/>
                </a:solidFill>
              </a:rPr>
              <a:t>2</a:t>
            </a:r>
            <a:r>
              <a:rPr lang="de-DE" sz="1600" baseline="30000">
                <a:solidFill>
                  <a:srgbClr val="FFFFFF"/>
                </a:solidFill>
              </a:rPr>
              <a:t>+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8180911" y="3614595"/>
            <a:ext cx="491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>
                <a:ln>
                  <a:solidFill>
                    <a:srgbClr val="FFFFFF"/>
                  </a:solidFill>
                </a:ln>
              </a:rPr>
              <a:t>?</a:t>
            </a:r>
          </a:p>
        </p:txBody>
      </p:sp>
      <p:cxnSp>
        <p:nvCxnSpPr>
          <p:cNvPr id="51" name="Gerade Verbindung mit Pfeil 50"/>
          <p:cNvCxnSpPr/>
          <p:nvPr/>
        </p:nvCxnSpPr>
        <p:spPr>
          <a:xfrm rot="16200000" flipH="1">
            <a:off x="7433671" y="4429458"/>
            <a:ext cx="939915" cy="211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7948079" y="4184021"/>
            <a:ext cx="829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V</a:t>
            </a:r>
            <a:r>
              <a:rPr lang="de-DE" sz="2000" baseline="-25000">
                <a:solidFill>
                  <a:srgbClr val="FFFFFF"/>
                </a:solidFill>
              </a:rPr>
              <a:t>pn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uppierung 48"/>
          <p:cNvGrpSpPr/>
          <p:nvPr/>
        </p:nvGrpSpPr>
        <p:grpSpPr>
          <a:xfrm>
            <a:off x="3083352" y="3543300"/>
            <a:ext cx="3568144" cy="2294548"/>
            <a:chOff x="2060053" y="2078032"/>
            <a:chExt cx="3568144" cy="2294548"/>
          </a:xfrm>
        </p:grpSpPr>
        <p:pic>
          <p:nvPicPr>
            <p:cNvPr id="11" name="Bild 10" descr="formel2.png"/>
            <p:cNvPicPr>
              <a:picLocks noChangeAspect="1"/>
            </p:cNvPicPr>
            <p:nvPr/>
          </p:nvPicPr>
          <p:blipFill>
            <a:blip r:embed="rId2">
              <a:duotone>
                <a:schemeClr val="bg1"/>
                <a:srgbClr val="FFF1C1"/>
              </a:duotone>
            </a:blip>
            <a:stretch>
              <a:fillRect/>
            </a:stretch>
          </p:blipFill>
          <p:spPr>
            <a:xfrm>
              <a:off x="2060053" y="3391189"/>
              <a:ext cx="3568144" cy="981391"/>
            </a:xfrm>
            <a:prstGeom prst="rect">
              <a:avLst/>
            </a:prstGeom>
          </p:spPr>
        </p:pic>
        <p:pic>
          <p:nvPicPr>
            <p:cNvPr id="12" name="Bild 11" descr="formel2.png"/>
            <p:cNvPicPr>
              <a:picLocks noChangeAspect="1"/>
            </p:cNvPicPr>
            <p:nvPr/>
          </p:nvPicPr>
          <p:blipFill>
            <a:blip r:embed="rId3">
              <a:duotone>
                <a:schemeClr val="bg1"/>
                <a:srgbClr val="FFF1C1"/>
              </a:duotone>
            </a:blip>
            <a:stretch>
              <a:fillRect/>
            </a:stretch>
          </p:blipFill>
          <p:spPr>
            <a:xfrm>
              <a:off x="2060053" y="2078032"/>
              <a:ext cx="3456202" cy="981391"/>
            </a:xfrm>
            <a:prstGeom prst="rect">
              <a:avLst/>
            </a:prstGeom>
          </p:spPr>
        </p:pic>
      </p:grpSp>
      <p:pic>
        <p:nvPicPr>
          <p:cNvPr id="5" name="Bild 4"/>
          <p:cNvPicPr>
            <a:picLocks noChangeAspect="1"/>
          </p:cNvPicPr>
          <p:nvPr/>
        </p:nvPicPr>
        <p:blipFill>
          <a:blip r:embed="rId4"/>
          <a:srcRect l="1770" r="3687"/>
          <a:stretch>
            <a:fillRect/>
          </a:stretch>
        </p:blipFill>
        <p:spPr>
          <a:xfrm>
            <a:off x="127000" y="105566"/>
            <a:ext cx="8953500" cy="2359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rcRect r="1830"/>
          <a:stretch>
            <a:fillRect/>
          </a:stretch>
        </p:blipFill>
        <p:spPr>
          <a:xfrm>
            <a:off x="184150" y="341293"/>
            <a:ext cx="8858250" cy="768885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50" y="2100566"/>
            <a:ext cx="6902450" cy="991348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50" y="3471795"/>
            <a:ext cx="5238750" cy="419660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84150" y="1538219"/>
            <a:ext cx="6769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K. Heyde and J. Sau, Phys. Rev. C, 33, 1050 (1986):</a:t>
            </a:r>
            <a:endParaRPr lang="de-DE" sz="200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84150" y="4101505"/>
            <a:ext cx="93535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smtClean="0">
                <a:solidFill>
                  <a:srgbClr val="FCD5B5"/>
                </a:solidFill>
              </a:rPr>
              <a:t>R. Fossion et al., Phys. Rev. C 65, 044309 (2002):</a:t>
            </a:r>
          </a:p>
          <a:p>
            <a:r>
              <a:rPr lang="de-DE" sz="2400" smtClean="0">
                <a:solidFill>
                  <a:schemeClr val="bg1"/>
                </a:solidFill>
              </a:rPr>
              <a:t>&lt;Q</a:t>
            </a:r>
            <a:r>
              <a:rPr lang="de-DE" sz="2400" baseline="-25000" smtClean="0">
                <a:solidFill>
                  <a:schemeClr val="bg1"/>
                </a:solidFill>
              </a:rPr>
              <a:t>ρ</a:t>
            </a:r>
            <a:r>
              <a:rPr lang="de-DE" sz="2400" smtClean="0">
                <a:solidFill>
                  <a:schemeClr val="bg1"/>
                </a:solidFill>
              </a:rPr>
              <a:t>&gt; almost independent of j</a:t>
            </a:r>
            <a:r>
              <a:rPr lang="de-DE" sz="2400" baseline="-25000" smtClean="0">
                <a:solidFill>
                  <a:schemeClr val="bg1"/>
                </a:solidFill>
              </a:rPr>
              <a:t>ρ  </a:t>
            </a:r>
            <a:r>
              <a:rPr lang="de-DE" sz="2400" smtClean="0">
                <a:solidFill>
                  <a:schemeClr val="bg1"/>
                </a:solidFill>
              </a:rPr>
              <a:t>for h.o. wavefunctions</a:t>
            </a:r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03200" y="5966559"/>
            <a:ext cx="6565900" cy="430877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de-DE" sz="2200">
                <a:solidFill>
                  <a:srgbClr val="FFFFFF"/>
                </a:solidFill>
              </a:rPr>
              <a:t>Heyde et al., PRC 49, 5 (1994), 2499</a:t>
            </a:r>
          </a:p>
        </p:txBody>
      </p:sp>
      <p:pic>
        <p:nvPicPr>
          <p:cNvPr id="11" name="Bild 10" descr="formel2.png"/>
          <p:cNvPicPr>
            <a:picLocks noChangeAspect="1"/>
          </p:cNvPicPr>
          <p:nvPr/>
        </p:nvPicPr>
        <p:blipFill>
          <a:blip r:embed="rId5">
            <a:duotone>
              <a:schemeClr val="bg1"/>
              <a:srgbClr val="FFF1C1"/>
            </a:duotone>
          </a:blip>
          <a:stretch>
            <a:fillRect/>
          </a:stretch>
        </p:blipFill>
        <p:spPr>
          <a:xfrm>
            <a:off x="228330" y="5027521"/>
            <a:ext cx="5131070" cy="977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1250</Words>
  <Application>Microsoft Macintosh PowerPoint</Application>
  <PresentationFormat>Bildschirmpräsentation (4:3)</PresentationFormat>
  <Paragraphs>156</Paragraphs>
  <Slides>32</Slides>
  <Notes>1</Notes>
  <HiddenSlides>0</HiddenSlides>
  <MMClips>0</MMClips>
  <ScaleCrop>false</ScaleCrop>
  <HeadingPairs>
    <vt:vector size="6" baseType="variant">
      <vt:variant>
        <vt:lpstr>Entwurfsvorlage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4" baseType="lpstr">
      <vt:lpstr>Office-Design</vt:lpstr>
      <vt:lpstr>Formel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  <vt:lpstr>Folie 24</vt:lpstr>
      <vt:lpstr>Folie 25</vt:lpstr>
      <vt:lpstr>Folie 26</vt:lpstr>
      <vt:lpstr>Folie 27</vt:lpstr>
      <vt:lpstr>Folie 28</vt:lpstr>
      <vt:lpstr>Folie 29</vt:lpstr>
      <vt:lpstr>Folie 30</vt:lpstr>
      <vt:lpstr>Folie 31</vt:lpstr>
      <vt:lpstr>Folie 32</vt:lpstr>
    </vt:vector>
  </TitlesOfParts>
  <Company>Technische Universität München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  -  Folie 1</dc:title>
  <dc:creator>Dennis Mücher</dc:creator>
  <cp:keywords/>
  <cp:lastModifiedBy>Dennis Mücher</cp:lastModifiedBy>
  <cp:revision>129</cp:revision>
  <cp:lastPrinted>2010-08-23T23:22:26Z</cp:lastPrinted>
  <dcterms:created xsi:type="dcterms:W3CDTF">2010-11-12T10:13:28Z</dcterms:created>
  <dcterms:modified xsi:type="dcterms:W3CDTF">2010-11-12T11:16:41Z</dcterms:modified>
</cp:coreProperties>
</file>