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22"/>
  </p:notesMasterIdLst>
  <p:sldIdLst>
    <p:sldId id="256" r:id="rId2"/>
    <p:sldId id="261" r:id="rId3"/>
    <p:sldId id="262" r:id="rId4"/>
    <p:sldId id="260" r:id="rId5"/>
    <p:sldId id="258" r:id="rId6"/>
    <p:sldId id="259" r:id="rId7"/>
    <p:sldId id="271" r:id="rId8"/>
    <p:sldId id="272" r:id="rId9"/>
    <p:sldId id="273" r:id="rId10"/>
    <p:sldId id="274" r:id="rId11"/>
    <p:sldId id="267" r:id="rId12"/>
    <p:sldId id="257" r:id="rId13"/>
    <p:sldId id="266" r:id="rId14"/>
    <p:sldId id="265" r:id="rId15"/>
    <p:sldId id="263" r:id="rId16"/>
    <p:sldId id="264" r:id="rId17"/>
    <p:sldId id="278" r:id="rId18"/>
    <p:sldId id="277" r:id="rId19"/>
    <p:sldId id="275" r:id="rId20"/>
    <p:sldId id="276"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954" autoAdjust="0"/>
  </p:normalViewPr>
  <p:slideViewPr>
    <p:cSldViewPr snapToGrid="0" snapToObjects="1">
      <p:cViewPr varScale="1">
        <p:scale>
          <a:sx n="57" d="100"/>
          <a:sy n="57" d="100"/>
        </p:scale>
        <p:origin x="-87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6ED92E-164C-CD4F-B900-E736E907D0AB}" type="datetimeFigureOut">
              <a:rPr lang="en-US" smtClean="0"/>
              <a:pPr/>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16ABE-E80F-034B-93ED-0545816859F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6E829E-3A93-EC46-BE7B-1F8E0F1113DA}" type="slidenum">
              <a:rPr lang="en-GB"/>
              <a:pPr/>
              <a:t>2</a:t>
            </a:fld>
            <a:endParaRPr lang="en-GB"/>
          </a:p>
        </p:txBody>
      </p:sp>
      <p:sp>
        <p:nvSpPr>
          <p:cNvPr id="14338" name="Rectangle 1026"/>
          <p:cNvSpPr>
            <a:spLocks noGrp="1" noRot="1" noChangeAspect="1" noChangeArrowheads="1" noTextEdit="1"/>
          </p:cNvSpPr>
          <p:nvPr>
            <p:ph type="sldImg"/>
          </p:nvPr>
        </p:nvSpPr>
        <p:spPr>
          <a:ln/>
        </p:spPr>
      </p:sp>
      <p:sp>
        <p:nvSpPr>
          <p:cNvPr id="14339" name="Rectangle 1027"/>
          <p:cNvSpPr>
            <a:spLocks noGrp="1" noChangeArrowheads="1"/>
          </p:cNvSpPr>
          <p:nvPr>
            <p:ph type="body" idx="1"/>
          </p:nvPr>
        </p:nvSpPr>
        <p:spPr/>
        <p:txBody>
          <a:bodyPr/>
          <a:lstStyle/>
          <a:p>
            <a:r>
              <a:rPr lang="en-GB" dirty="0" smtClean="0"/>
              <a:t>Some general introduction to shape</a:t>
            </a:r>
            <a:r>
              <a:rPr lang="en-GB" baseline="0" dirty="0" smtClean="0"/>
              <a:t> coexistence. The region around Z=82 is of course a prominent one where you find 3 different shapes in 186Pb.</a:t>
            </a:r>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kinematics for</a:t>
            </a:r>
            <a:r>
              <a:rPr lang="en-US" baseline="0" dirty="0" smtClean="0"/>
              <a:t> the proposed Coulomb excitation show that it is not possible to separate </a:t>
            </a:r>
            <a:r>
              <a:rPr lang="en-US" baseline="0" dirty="0" err="1" smtClean="0"/>
              <a:t>kinematically</a:t>
            </a:r>
            <a:r>
              <a:rPr lang="en-US" baseline="0" dirty="0" smtClean="0"/>
              <a:t> the projectile ions from target recoils for the smaller lab angles (CD covers about 15 to 50 degrees in the lab). Hence, we propose to use alpha decay to separate the projectile-like. This also allows us to separate isomers.</a:t>
            </a:r>
            <a:endParaRPr lang="en-US" dirty="0"/>
          </a:p>
        </p:txBody>
      </p:sp>
      <p:sp>
        <p:nvSpPr>
          <p:cNvPr id="4" name="Slide Number Placeholder 3"/>
          <p:cNvSpPr>
            <a:spLocks noGrp="1"/>
          </p:cNvSpPr>
          <p:nvPr>
            <p:ph type="sldNum" sz="quarter" idx="10"/>
          </p:nvPr>
        </p:nvSpPr>
        <p:spPr/>
        <p:txBody>
          <a:bodyPr/>
          <a:lstStyle/>
          <a:p>
            <a:fld id="{C2516ABE-E80F-034B-93ED-0545816859F6}"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E32EC40-707D-4EE5-87BD-1C57B9A64917}" type="slidenum">
              <a:rPr lang="en-US" smtClean="0"/>
              <a:pPr>
                <a:defRPr/>
              </a:pPr>
              <a:t>15</a:t>
            </a:fld>
            <a:endParaRPr lang="en-US" smtClean="0"/>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dirty="0" smtClean="0">
                <a:ea typeface="ＭＳ Ｐゴシック" pitchFamily="24" charset="-128"/>
                <a:cs typeface="ＭＳ Ｐゴシック" pitchFamily="24" charset="-128"/>
              </a:rPr>
              <a:t>It is worth reminding about the RDT technique as this has become a key approach at</a:t>
            </a:r>
            <a:r>
              <a:rPr lang="en-US" baseline="0" dirty="0" smtClean="0">
                <a:ea typeface="ＭＳ Ｐゴシック" pitchFamily="24" charset="-128"/>
                <a:cs typeface="ＭＳ Ｐゴシック" pitchFamily="24" charset="-128"/>
              </a:rPr>
              <a:t> JYFL and other places for tagging exotic proton-rich nuclei.</a:t>
            </a:r>
            <a:endParaRPr lang="en-US" dirty="0">
              <a:ea typeface="ＭＳ Ｐゴシック" pitchFamily="24" charset="-128"/>
              <a:cs typeface="ＭＳ Ｐゴシック" pitchFamily="2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these special </a:t>
            </a:r>
            <a:r>
              <a:rPr lang="en-US" dirty="0" err="1" smtClean="0"/>
              <a:t>Mesytec</a:t>
            </a:r>
            <a:r>
              <a:rPr lang="en-US" baseline="0" dirty="0" smtClean="0"/>
              <a:t> </a:t>
            </a:r>
            <a:r>
              <a:rPr lang="en-US" baseline="0" dirty="0" err="1" smtClean="0"/>
              <a:t>lin</a:t>
            </a:r>
            <a:r>
              <a:rPr lang="en-US" baseline="0" dirty="0" smtClean="0"/>
              <a:t>-log preamplifiers. They give a linear response up to 10 MeV and logarithmic up to 3 </a:t>
            </a:r>
            <a:r>
              <a:rPr lang="en-US" baseline="0" dirty="0" err="1" smtClean="0"/>
              <a:t>GeV</a:t>
            </a:r>
            <a:r>
              <a:rPr lang="en-US" baseline="0" dirty="0" smtClean="0"/>
              <a:t>. This is perfect for tagged-Coulomb excitation as projectile ions have energies of about 500-600 MeV while alphas are around 6 MeV. We have access to these preamps.</a:t>
            </a:r>
            <a:endParaRPr lang="en-US" dirty="0"/>
          </a:p>
        </p:txBody>
      </p:sp>
      <p:sp>
        <p:nvSpPr>
          <p:cNvPr id="4" name="Slide Number Placeholder 3"/>
          <p:cNvSpPr>
            <a:spLocks noGrp="1"/>
          </p:cNvSpPr>
          <p:nvPr>
            <p:ph type="sldNum" sz="quarter" idx="10"/>
          </p:nvPr>
        </p:nvSpPr>
        <p:spPr/>
        <p:txBody>
          <a:bodyPr/>
          <a:lstStyle/>
          <a:p>
            <a:fld id="{C2516ABE-E80F-034B-93ED-0545816859F6}"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2CDA62-BDEC-184B-B8C6-E56E53743642}" type="slidenum">
              <a:rPr lang="en-GB"/>
              <a:pPr/>
              <a:t>3</a:t>
            </a:fld>
            <a:endParaRPr lang="en-GB"/>
          </a:p>
        </p:txBody>
      </p:sp>
      <p:sp>
        <p:nvSpPr>
          <p:cNvPr id="25602"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3"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GB" dirty="0" smtClean="0"/>
              <a:t>You can see at a glance that something is happening in the</a:t>
            </a:r>
            <a:r>
              <a:rPr lang="en-GB" baseline="0" dirty="0" smtClean="0"/>
              <a:t> light radon nuclei and that the 2+ level comes down. In 202Rn, non-</a:t>
            </a:r>
            <a:r>
              <a:rPr lang="en-GB" baseline="0" dirty="0" err="1" smtClean="0"/>
              <a:t>yrast</a:t>
            </a:r>
            <a:r>
              <a:rPr lang="en-GB" baseline="0" dirty="0" smtClean="0"/>
              <a:t> states are seen. I guess the second 2+ in 202Rn becomes the first 2+ in 198Rn.</a:t>
            </a:r>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902EE-D715-9E4C-8CCB-7483C37BD8DC}" type="slidenum">
              <a:rPr lang="en-GB"/>
              <a:pPr/>
              <a:t>4</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GB" dirty="0" smtClean="0"/>
              <a:t>This is the details of the </a:t>
            </a:r>
            <a:r>
              <a:rPr lang="en-GB" dirty="0" err="1" smtClean="0"/>
              <a:t>Rn</a:t>
            </a:r>
            <a:r>
              <a:rPr lang="en-GB" dirty="0" smtClean="0"/>
              <a:t> </a:t>
            </a:r>
            <a:r>
              <a:rPr lang="en-GB" dirty="0" err="1" smtClean="0"/>
              <a:t>coulex</a:t>
            </a:r>
            <a:r>
              <a:rPr lang="en-GB" dirty="0" smtClean="0"/>
              <a:t> experiments</a:t>
            </a:r>
            <a:r>
              <a:rPr lang="en-GB" baseline="0" dirty="0" smtClean="0"/>
              <a:t> – intensities and running times are given. I have asterisked the 202Rn measurement as this was the one we had to come back to finish this summer due to the failure of the 9-gap resonator in the original run. In fact, we continued running after that so got some data at a lower energy.</a:t>
            </a:r>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72266-E9DA-3C4A-9AA2-A7B8753369C8}" type="slidenum">
              <a:rPr lang="en-GB"/>
              <a:pPr/>
              <a:t>5</a:t>
            </a:fld>
            <a:endParaRPr lang="en-GB"/>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GB" dirty="0" smtClean="0"/>
              <a:t>This is typical</a:t>
            </a:r>
            <a:r>
              <a:rPr lang="en-GB" baseline="0" dirty="0" smtClean="0"/>
              <a:t> on-line data for Coulomb excitation of 204Rn on a Ag target. This was the normalisation for the B(E2) of the 2+ -&gt; 0+. Ag is readily excited and so we can compare to that. The B(E2) for the silver lines is very well-known.</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72266-E9DA-3C4A-9AA2-A7B8753369C8}" type="slidenum">
              <a:rPr lang="en-GB"/>
              <a:pPr/>
              <a:t>6</a:t>
            </a:fld>
            <a:endParaRPr lang="en-GB"/>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GB" dirty="0" smtClean="0"/>
              <a:t>This is the follow-up</a:t>
            </a:r>
            <a:r>
              <a:rPr lang="en-GB" baseline="0" dirty="0" smtClean="0"/>
              <a:t> to the Ag run. Here we use a Sn-120 target. The idea is that while the </a:t>
            </a:r>
            <a:r>
              <a:rPr lang="en-GB" baseline="0" dirty="0" err="1" smtClean="0"/>
              <a:t>Sn</a:t>
            </a:r>
            <a:r>
              <a:rPr lang="en-GB" baseline="0" dirty="0" smtClean="0"/>
              <a:t> is poorly excited, the spectrum is very clean because the </a:t>
            </a:r>
            <a:r>
              <a:rPr lang="en-GB" baseline="0" dirty="0" err="1" smtClean="0"/>
              <a:t>Sn</a:t>
            </a:r>
            <a:r>
              <a:rPr lang="en-GB" baseline="0" dirty="0" smtClean="0"/>
              <a:t> line lies at high energy i.e. 1.2 MeV so you can see that there is essentially no background. This is important in this case because we want to search for transitions from non-</a:t>
            </a:r>
            <a:r>
              <a:rPr lang="en-GB" baseline="0" dirty="0" err="1" smtClean="0"/>
              <a:t>yrast</a:t>
            </a:r>
            <a:r>
              <a:rPr lang="en-GB" baseline="0" dirty="0" smtClean="0"/>
              <a:t> states which have been Coulomb-excited.</a:t>
            </a: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the discussion shifts to Francium where</a:t>
            </a:r>
            <a:r>
              <a:rPr lang="en-US" baseline="0" dirty="0" smtClean="0"/>
              <a:t> we have similar Physics going on but an odd proton coupled to the underlying Radon cores which we have already studied. </a:t>
            </a:r>
            <a:endParaRPr lang="en-US" dirty="0"/>
          </a:p>
        </p:txBody>
      </p:sp>
      <p:sp>
        <p:nvSpPr>
          <p:cNvPr id="4" name="Slide Number Placeholder 3"/>
          <p:cNvSpPr>
            <a:spLocks noGrp="1"/>
          </p:cNvSpPr>
          <p:nvPr>
            <p:ph type="sldNum" sz="quarter" idx="10"/>
          </p:nvPr>
        </p:nvSpPr>
        <p:spPr/>
        <p:txBody>
          <a:bodyPr/>
          <a:lstStyle/>
          <a:p>
            <a:fld id="{C2516ABE-E80F-034B-93ED-0545816859F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a:t>
            </a:r>
            <a:r>
              <a:rPr lang="en-US" baseline="0" dirty="0" smtClean="0"/>
              <a:t> reminder of what is in the proposal</a:t>
            </a:r>
            <a:endParaRPr lang="en-US" dirty="0"/>
          </a:p>
        </p:txBody>
      </p:sp>
      <p:sp>
        <p:nvSpPr>
          <p:cNvPr id="4" name="Slide Number Placeholder 3"/>
          <p:cNvSpPr>
            <a:spLocks noGrp="1"/>
          </p:cNvSpPr>
          <p:nvPr>
            <p:ph type="sldNum" sz="quarter" idx="10"/>
          </p:nvPr>
        </p:nvSpPr>
        <p:spPr/>
        <p:txBody>
          <a:bodyPr/>
          <a:lstStyle/>
          <a:p>
            <a:fld id="{C2516ABE-E80F-034B-93ED-0545816859F6}"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0CEDD-336C-7042-B52F-9EC9BED5C5C0}" type="slidenum">
              <a:rPr lang="en-GB"/>
              <a:pPr/>
              <a:t>12</a:t>
            </a:fld>
            <a:endParaRPr lang="en-GB"/>
          </a:p>
        </p:txBody>
      </p:sp>
      <p:sp>
        <p:nvSpPr>
          <p:cNvPr id="43010"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GB" dirty="0" smtClean="0"/>
              <a:t>Just a quick summary of the present proposal. We propose to use the same methodology as for the earlier Radon experiment. One can comment that the Francium</a:t>
            </a:r>
            <a:r>
              <a:rPr lang="en-GB" baseline="0" dirty="0" smtClean="0"/>
              <a:t> beam should be extremely clean and that </a:t>
            </a:r>
            <a:r>
              <a:rPr lang="en-GB" baseline="0" dirty="0" err="1" smtClean="0"/>
              <a:t>Tl</a:t>
            </a:r>
            <a:r>
              <a:rPr lang="en-GB" baseline="0" dirty="0" smtClean="0"/>
              <a:t> contaminant may be readily suppressed.</a:t>
            </a:r>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typical level schemes for odd-A and odd-odd</a:t>
            </a:r>
            <a:r>
              <a:rPr lang="en-US" baseline="0" dirty="0" smtClean="0"/>
              <a:t> Fr isotopes. We have no experimental information on 203Fr and 204Fr as yet but can extrapolate from these heavier cases as well as from 202Rn. Essentially we expect one ground state for odd-A with 9/2- and multiple isomers for 204Fr. We don’t know the isomeric ratio but we will separate them using the alpha decay.</a:t>
            </a:r>
            <a:endParaRPr lang="en-US" dirty="0"/>
          </a:p>
        </p:txBody>
      </p:sp>
      <p:sp>
        <p:nvSpPr>
          <p:cNvPr id="4" name="Slide Number Placeholder 3"/>
          <p:cNvSpPr>
            <a:spLocks noGrp="1"/>
          </p:cNvSpPr>
          <p:nvPr>
            <p:ph type="sldNum" sz="quarter" idx="10"/>
          </p:nvPr>
        </p:nvSpPr>
        <p:spPr/>
        <p:txBody>
          <a:bodyPr/>
          <a:lstStyle/>
          <a:p>
            <a:fld id="{C2516ABE-E80F-034B-93ED-0545816859F6}"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GB"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GB" smtClean="0"/>
              <a:t>Click to edit Master text styles</a:t>
            </a:r>
          </a:p>
        </p:txBody>
      </p:sp>
      <p:sp>
        <p:nvSpPr>
          <p:cNvPr id="5" name="Date Placeholder 4"/>
          <p:cNvSpPr>
            <a:spLocks noGrp="1"/>
          </p:cNvSpPr>
          <p:nvPr>
            <p:ph type="dt" sz="half" idx="10"/>
          </p:nvPr>
        </p:nvSpPr>
        <p:spPr/>
        <p:txBody>
          <a:bodyPr/>
          <a:lstStyle/>
          <a:p>
            <a:fld id="{6E70A0AE-1792-B341-AD2D-CE5989B9ED8C}"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GB" smtClean="0"/>
              <a:t>Click to edit Master text styles</a:t>
            </a:r>
          </a:p>
        </p:txBody>
      </p:sp>
      <p:sp>
        <p:nvSpPr>
          <p:cNvPr id="5" name="Date Placeholder 4"/>
          <p:cNvSpPr>
            <a:spLocks noGrp="1"/>
          </p:cNvSpPr>
          <p:nvPr>
            <p:ph type="dt" sz="half" idx="10"/>
          </p:nvPr>
        </p:nvSpPr>
        <p:spPr/>
        <p:txBody>
          <a:bodyPr/>
          <a:lstStyle/>
          <a:p>
            <a:fld id="{6E70A0AE-1792-B341-AD2D-CE5989B9ED8C}"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GB"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GB"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GB"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E70A0AE-1792-B341-AD2D-CE5989B9ED8C}"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A4F113-9637-9D4B-8144-50C8A390F1A4}" type="slidenum">
              <a:rPr lang="en-US" smtClean="0"/>
              <a:pPr/>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6E70A0AE-1792-B341-AD2D-CE5989B9ED8C}"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6E70A0AE-1792-B341-AD2D-CE5989B9ED8C}" type="datetimeFigureOut">
              <a:rPr lang="en-US" smtClean="0"/>
              <a:pPr/>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A4F113-9637-9D4B-8144-50C8A390F1A4}" type="slidenum">
              <a:rPr lang="en-US" smtClean="0"/>
              <a:pPr/>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6E70A0AE-1792-B341-AD2D-CE5989B9ED8C}" type="datetimeFigureOut">
              <a:rPr lang="en-US" smtClean="0"/>
              <a:pPr/>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6E70A0AE-1792-B341-AD2D-CE5989B9ED8C}" type="datetimeFigureOut">
              <a:rPr lang="en-US" smtClean="0"/>
              <a:pPr/>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A4F113-9637-9D4B-8144-50C8A390F1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GB"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E70A0AE-1792-B341-AD2D-CE5989B9ED8C}" type="datetimeFigureOut">
              <a:rPr lang="en-US" smtClean="0"/>
              <a:pPr/>
              <a:t>11/4/2010</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B0A4F113-9637-9D4B-8144-50C8A390F1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6E70A0AE-1792-B341-AD2D-CE5989B9ED8C}" type="datetimeFigureOut">
              <a:rPr lang="en-US" smtClean="0"/>
              <a:pPr/>
              <a:t>11/4/2010</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B0A4F113-9637-9D4B-8144-50C8A390F1A4}" type="slidenum">
              <a:rPr lang="en-US" smtClean="0"/>
              <a:pPr/>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4.pd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Shape coexistence in the light francium isotopes</a:t>
            </a:r>
            <a:endParaRPr lang="en-US" sz="4400" dirty="0"/>
          </a:p>
        </p:txBody>
      </p:sp>
      <p:sp>
        <p:nvSpPr>
          <p:cNvPr id="3" name="Subtitle 2"/>
          <p:cNvSpPr>
            <a:spLocks noGrp="1"/>
          </p:cNvSpPr>
          <p:nvPr>
            <p:ph type="subTitle" idx="1"/>
          </p:nvPr>
        </p:nvSpPr>
        <p:spPr/>
        <p:txBody>
          <a:bodyPr>
            <a:normAutofit fontScale="92500" lnSpcReduction="20000"/>
          </a:bodyPr>
          <a:lstStyle/>
          <a:p>
            <a:r>
              <a:rPr lang="en-GB" dirty="0" smtClean="0"/>
              <a:t>Kieran Flanagan</a:t>
            </a:r>
          </a:p>
          <a:p>
            <a:r>
              <a:rPr lang="en-GB" dirty="0" smtClean="0"/>
              <a:t>University of Manchester </a:t>
            </a:r>
          </a:p>
          <a:p>
            <a:r>
              <a:rPr lang="en-GB" dirty="0" smtClean="0"/>
              <a:t>On behalf of the </a:t>
            </a:r>
            <a:r>
              <a:rPr lang="en-GB" dirty="0" err="1" smtClean="0"/>
              <a:t>Miniball</a:t>
            </a:r>
            <a:r>
              <a:rPr lang="en-GB" dirty="0" smtClean="0"/>
              <a:t> collaboration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2"/>
          <p:cNvPicPr>
            <a:picLocks noChangeAspect="1" noChangeArrowheads="1"/>
          </p:cNvPicPr>
          <p:nvPr/>
        </p:nvPicPr>
        <p:blipFill>
          <a:blip r:embed="rId3"/>
          <a:srcRect/>
          <a:stretch>
            <a:fillRect/>
          </a:stretch>
        </p:blipFill>
        <p:spPr bwMode="auto">
          <a:xfrm>
            <a:off x="0" y="1511300"/>
            <a:ext cx="6318250" cy="4229100"/>
          </a:xfrm>
          <a:prstGeom prst="rect">
            <a:avLst/>
          </a:prstGeom>
          <a:noFill/>
          <a:ln w="12700">
            <a:noFill/>
            <a:miter lim="800000"/>
            <a:headEnd type="none" w="sm" len="sm"/>
            <a:tailEnd type="none" w="sm" len="sm"/>
          </a:ln>
        </p:spPr>
      </p:pic>
      <p:sp>
        <p:nvSpPr>
          <p:cNvPr id="49156" name="Rectangle 4"/>
          <p:cNvSpPr>
            <a:spLocks noChangeArrowheads="1"/>
          </p:cNvSpPr>
          <p:nvPr/>
        </p:nvSpPr>
        <p:spPr bwMode="auto">
          <a:xfrm>
            <a:off x="1066800" y="-254000"/>
            <a:ext cx="7772400" cy="1143000"/>
          </a:xfrm>
          <a:prstGeom prst="rect">
            <a:avLst/>
          </a:prstGeom>
          <a:noFill/>
          <a:ln w="9525">
            <a:noFill/>
            <a:miter lim="800000"/>
            <a:headEnd/>
            <a:tailEnd/>
          </a:ln>
        </p:spPr>
        <p:txBody>
          <a:bodyPr anchor="ctr">
            <a:prstTxWarp prst="textNoShape">
              <a:avLst/>
            </a:prstTxWarp>
          </a:bodyPr>
          <a:lstStyle/>
          <a:p>
            <a:pPr algn="ctr" eaLnBrk="1" hangingPunct="1"/>
            <a:r>
              <a:rPr lang="en-GB" sz="4400">
                <a:solidFill>
                  <a:schemeClr val="tx2"/>
                </a:solidFill>
                <a:effectLst>
                  <a:outerShdw blurRad="38100" dist="38100" dir="2700000" algn="tl">
                    <a:srgbClr val="DDDDDD"/>
                  </a:outerShdw>
                </a:effectLst>
              </a:rPr>
              <a:t>A study of deformation in Y</a:t>
            </a:r>
            <a:endParaRPr lang="en-US" sz="4400">
              <a:solidFill>
                <a:schemeClr val="tx2"/>
              </a:solidFill>
              <a:effectLst>
                <a:outerShdw blurRad="38100" dist="38100" dir="2700000" algn="tl">
                  <a:srgbClr val="DDDDDD"/>
                </a:outerShdw>
              </a:effectLst>
            </a:endParaRPr>
          </a:p>
        </p:txBody>
      </p:sp>
      <p:sp>
        <p:nvSpPr>
          <p:cNvPr id="1030" name="Rectangle 5"/>
          <p:cNvSpPr>
            <a:spLocks noChangeArrowheads="1"/>
          </p:cNvSpPr>
          <p:nvPr/>
        </p:nvSpPr>
        <p:spPr bwMode="auto">
          <a:xfrm>
            <a:off x="976313" y="1131888"/>
            <a:ext cx="184150" cy="457200"/>
          </a:xfrm>
          <a:prstGeom prst="rect">
            <a:avLst/>
          </a:prstGeom>
          <a:noFill/>
          <a:ln w="9525">
            <a:noFill/>
            <a:miter lim="800000"/>
            <a:headEnd/>
            <a:tailEnd/>
          </a:ln>
        </p:spPr>
        <p:txBody>
          <a:bodyPr wrap="none" anchor="ctr">
            <a:prstTxWarp prst="textNoShape">
              <a:avLst/>
            </a:prstTxWarp>
            <a:spAutoFit/>
          </a:bodyPr>
          <a:lstStyle/>
          <a:p>
            <a:pPr algn="ctr"/>
            <a:endParaRPr lang="en-US" sz="2400">
              <a:latin typeface="Arial" charset="0"/>
              <a:ea typeface="ＭＳ Ｐゴシック" charset="-128"/>
              <a:cs typeface="ＭＳ Ｐゴシック" charset="-128"/>
            </a:endParaRPr>
          </a:p>
        </p:txBody>
      </p:sp>
      <p:graphicFrame>
        <p:nvGraphicFramePr>
          <p:cNvPr id="1026" name="Object 9"/>
          <p:cNvGraphicFramePr>
            <a:graphicFrameLocks noChangeAspect="1"/>
          </p:cNvGraphicFramePr>
          <p:nvPr/>
        </p:nvGraphicFramePr>
        <p:xfrm>
          <a:off x="5702300" y="768350"/>
          <a:ext cx="3441700" cy="771525"/>
        </p:xfrm>
        <a:graphic>
          <a:graphicData uri="http://schemas.openxmlformats.org/presentationml/2006/ole">
            <p:oleObj spid="_x0000_s117762" name="Equation" r:id="rId4" imgW="2361960" imgH="419040" progId="Equation.3">
              <p:embed/>
            </p:oleObj>
          </a:graphicData>
        </a:graphic>
      </p:graphicFrame>
      <p:graphicFrame>
        <p:nvGraphicFramePr>
          <p:cNvPr id="1027" name="Object 12"/>
          <p:cNvGraphicFramePr>
            <a:graphicFrameLocks noChangeAspect="1"/>
          </p:cNvGraphicFramePr>
          <p:nvPr/>
        </p:nvGraphicFramePr>
        <p:xfrm>
          <a:off x="1054100" y="655638"/>
          <a:ext cx="3219450" cy="755650"/>
        </p:xfrm>
        <a:graphic>
          <a:graphicData uri="http://schemas.openxmlformats.org/presentationml/2006/ole">
            <p:oleObj spid="_x0000_s117763" name="Equation" r:id="rId5" imgW="2031840" imgH="520560" progId="Equation.3">
              <p:embed/>
            </p:oleObj>
          </a:graphicData>
        </a:graphic>
      </p:graphicFrame>
      <p:sp>
        <p:nvSpPr>
          <p:cNvPr id="1031" name="Text Box 14"/>
          <p:cNvSpPr txBox="1">
            <a:spLocks noChangeArrowheads="1"/>
          </p:cNvSpPr>
          <p:nvPr/>
        </p:nvSpPr>
        <p:spPr bwMode="auto">
          <a:xfrm>
            <a:off x="0" y="769938"/>
            <a:ext cx="992188" cy="461962"/>
          </a:xfrm>
          <a:prstGeom prst="rect">
            <a:avLst/>
          </a:prstGeom>
          <a:noFill/>
          <a:ln w="12700">
            <a:noFill/>
            <a:miter lim="800000"/>
            <a:headEnd type="none" w="sm" len="sm"/>
            <a:tailEnd type="none" w="sm" len="sm"/>
          </a:ln>
        </p:spPr>
        <p:txBody>
          <a:bodyPr wrap="none">
            <a:prstTxWarp prst="textNoShape">
              <a:avLst/>
            </a:prstTxWarp>
            <a:spAutoFit/>
          </a:bodyPr>
          <a:lstStyle/>
          <a:p>
            <a:r>
              <a:rPr lang="en-GB" sz="2400"/>
              <a:t>Static:</a:t>
            </a:r>
            <a:endParaRPr lang="en-US" sz="2400"/>
          </a:p>
        </p:txBody>
      </p:sp>
      <p:sp>
        <p:nvSpPr>
          <p:cNvPr id="1032" name="Text Box 15"/>
          <p:cNvSpPr txBox="1">
            <a:spLocks noChangeArrowheads="1"/>
          </p:cNvSpPr>
          <p:nvPr/>
        </p:nvSpPr>
        <p:spPr bwMode="auto">
          <a:xfrm>
            <a:off x="4365625" y="833438"/>
            <a:ext cx="1377950" cy="461962"/>
          </a:xfrm>
          <a:prstGeom prst="rect">
            <a:avLst/>
          </a:prstGeom>
          <a:noFill/>
          <a:ln w="12700">
            <a:noFill/>
            <a:miter lim="800000"/>
            <a:headEnd type="none" w="sm" len="sm"/>
            <a:tailEnd type="none" w="sm" len="sm"/>
          </a:ln>
        </p:spPr>
        <p:txBody>
          <a:bodyPr wrap="none">
            <a:prstTxWarp prst="textNoShape">
              <a:avLst/>
            </a:prstTxWarp>
            <a:spAutoFit/>
          </a:bodyPr>
          <a:lstStyle/>
          <a:p>
            <a:r>
              <a:rPr lang="en-GB" sz="2400"/>
              <a:t>Dynamic</a:t>
            </a:r>
            <a:endParaRPr lang="en-US" sz="2400"/>
          </a:p>
        </p:txBody>
      </p:sp>
      <p:sp>
        <p:nvSpPr>
          <p:cNvPr id="1033" name="Oval 16"/>
          <p:cNvSpPr>
            <a:spLocks noChangeArrowheads="1"/>
          </p:cNvSpPr>
          <p:nvPr/>
        </p:nvSpPr>
        <p:spPr bwMode="auto">
          <a:xfrm>
            <a:off x="4470400" y="1600200"/>
            <a:ext cx="1397000" cy="762000"/>
          </a:xfrm>
          <a:prstGeom prst="ellipse">
            <a:avLst/>
          </a:prstGeom>
          <a:noFill/>
          <a:ln w="38100">
            <a:solidFill>
              <a:srgbClr val="FF0000"/>
            </a:solidFill>
            <a:round/>
            <a:headEnd type="none" w="sm" len="sm"/>
            <a:tailEnd type="none" w="sm" len="sm"/>
          </a:ln>
        </p:spPr>
        <p:txBody>
          <a:bodyPr wrap="none" anchor="ctr">
            <a:prstTxWarp prst="textNoShape">
              <a:avLst/>
            </a:prstTxWarp>
          </a:bodyPr>
          <a:lstStyle/>
          <a:p>
            <a:endParaRPr lang="en-US"/>
          </a:p>
        </p:txBody>
      </p:sp>
      <p:sp>
        <p:nvSpPr>
          <p:cNvPr id="1034" name="Line 17"/>
          <p:cNvSpPr>
            <a:spLocks noChangeShapeType="1"/>
          </p:cNvSpPr>
          <p:nvPr/>
        </p:nvSpPr>
        <p:spPr bwMode="auto">
          <a:xfrm>
            <a:off x="5930900" y="2006600"/>
            <a:ext cx="546100" cy="660400"/>
          </a:xfrm>
          <a:prstGeom prst="line">
            <a:avLst/>
          </a:prstGeom>
          <a:noFill/>
          <a:ln w="38100">
            <a:solidFill>
              <a:srgbClr val="FF0000"/>
            </a:solidFill>
            <a:round/>
            <a:headEnd type="triangle" w="lg" len="lg"/>
            <a:tailEnd type="none" w="lg" len="lg"/>
          </a:ln>
        </p:spPr>
        <p:txBody>
          <a:bodyPr>
            <a:prstTxWarp prst="textNoShape">
              <a:avLst/>
            </a:prstTxWarp>
          </a:bodyPr>
          <a:lstStyle/>
          <a:p>
            <a:endParaRPr lang="en-US"/>
          </a:p>
        </p:txBody>
      </p:sp>
      <p:sp>
        <p:nvSpPr>
          <p:cNvPr id="1035" name="Text Box 18"/>
          <p:cNvSpPr txBox="1">
            <a:spLocks noChangeArrowheads="1"/>
          </p:cNvSpPr>
          <p:nvPr/>
        </p:nvSpPr>
        <p:spPr bwMode="auto">
          <a:xfrm>
            <a:off x="6410325" y="1938338"/>
            <a:ext cx="2171700" cy="1323975"/>
          </a:xfrm>
          <a:prstGeom prst="rect">
            <a:avLst/>
          </a:prstGeom>
          <a:noFill/>
          <a:ln w="12700">
            <a:noFill/>
            <a:miter lim="800000"/>
            <a:headEnd type="none" w="sm" len="sm"/>
            <a:tailEnd type="none" w="sm" len="sm"/>
          </a:ln>
        </p:spPr>
        <p:txBody>
          <a:bodyPr wrap="none">
            <a:prstTxWarp prst="textNoShape">
              <a:avLst/>
            </a:prstTxWarp>
            <a:spAutoFit/>
          </a:bodyPr>
          <a:lstStyle/>
          <a:p>
            <a:r>
              <a:rPr lang="en-GB" sz="2000"/>
              <a:t>Decreasingly</a:t>
            </a:r>
          </a:p>
          <a:p>
            <a:r>
              <a:rPr lang="en-GB" sz="2000"/>
              <a:t>prolate which is</a:t>
            </a:r>
          </a:p>
          <a:p>
            <a:r>
              <a:rPr lang="en-GB" sz="2000"/>
              <a:t>dominanted by </a:t>
            </a:r>
          </a:p>
          <a:p>
            <a:r>
              <a:rPr lang="en-GB" sz="2000"/>
              <a:t>static deformation</a:t>
            </a:r>
            <a:endParaRPr lang="en-US" sz="2000"/>
          </a:p>
        </p:txBody>
      </p:sp>
      <p:sp>
        <p:nvSpPr>
          <p:cNvPr id="1036" name="Oval 19"/>
          <p:cNvSpPr>
            <a:spLocks noChangeArrowheads="1"/>
          </p:cNvSpPr>
          <p:nvPr/>
        </p:nvSpPr>
        <p:spPr bwMode="auto">
          <a:xfrm rot="-1849774">
            <a:off x="1276350" y="4087813"/>
            <a:ext cx="2786063" cy="850900"/>
          </a:xfrm>
          <a:prstGeom prst="ellipse">
            <a:avLst/>
          </a:prstGeom>
          <a:noFill/>
          <a:ln w="38100">
            <a:solidFill>
              <a:srgbClr val="FF0000"/>
            </a:solidFill>
            <a:round/>
            <a:headEnd type="none" w="sm" len="sm"/>
            <a:tailEnd type="none" w="sm" len="sm"/>
          </a:ln>
        </p:spPr>
        <p:txBody>
          <a:bodyPr wrap="none" anchor="ctr">
            <a:prstTxWarp prst="textNoShape">
              <a:avLst/>
            </a:prstTxWarp>
          </a:bodyPr>
          <a:lstStyle/>
          <a:p>
            <a:endParaRPr lang="en-US"/>
          </a:p>
        </p:txBody>
      </p:sp>
      <p:sp>
        <p:nvSpPr>
          <p:cNvPr id="1037" name="Line 20"/>
          <p:cNvSpPr>
            <a:spLocks noChangeShapeType="1"/>
          </p:cNvSpPr>
          <p:nvPr/>
        </p:nvSpPr>
        <p:spPr bwMode="auto">
          <a:xfrm flipV="1">
            <a:off x="3708400" y="4292600"/>
            <a:ext cx="2692400" cy="330200"/>
          </a:xfrm>
          <a:prstGeom prst="line">
            <a:avLst/>
          </a:prstGeom>
          <a:noFill/>
          <a:ln w="38100">
            <a:solidFill>
              <a:srgbClr val="FF0000"/>
            </a:solidFill>
            <a:round/>
            <a:headEnd type="triangle" w="lg" len="lg"/>
            <a:tailEnd type="none" w="lg" len="lg"/>
          </a:ln>
        </p:spPr>
        <p:txBody>
          <a:bodyPr>
            <a:prstTxWarp prst="textNoShape">
              <a:avLst/>
            </a:prstTxWarp>
          </a:bodyPr>
          <a:lstStyle/>
          <a:p>
            <a:endParaRPr lang="en-US"/>
          </a:p>
        </p:txBody>
      </p:sp>
      <p:sp>
        <p:nvSpPr>
          <p:cNvPr id="1038" name="Text Box 21"/>
          <p:cNvSpPr txBox="1">
            <a:spLocks noChangeArrowheads="1"/>
          </p:cNvSpPr>
          <p:nvPr/>
        </p:nvSpPr>
        <p:spPr bwMode="auto">
          <a:xfrm>
            <a:off x="6472238" y="3767138"/>
            <a:ext cx="2671762" cy="1016000"/>
          </a:xfrm>
          <a:prstGeom prst="rect">
            <a:avLst/>
          </a:prstGeom>
          <a:noFill/>
          <a:ln w="12700">
            <a:noFill/>
            <a:miter lim="800000"/>
            <a:headEnd type="none" w="sm" len="sm"/>
            <a:tailEnd type="none" w="sm" len="sm"/>
          </a:ln>
        </p:spPr>
        <p:txBody>
          <a:bodyPr>
            <a:prstTxWarp prst="textNoShape">
              <a:avLst/>
            </a:prstTxWarp>
            <a:spAutoFit/>
          </a:bodyPr>
          <a:lstStyle/>
          <a:p>
            <a:r>
              <a:rPr lang="en-GB" sz="2000"/>
              <a:t>Increasingly oblate with an increasing dynamic deformation</a:t>
            </a:r>
            <a:endParaRPr lang="en-US" sz="2000"/>
          </a:p>
        </p:txBody>
      </p:sp>
      <p:sp>
        <p:nvSpPr>
          <p:cNvPr id="1039" name="Rectangle 21"/>
          <p:cNvSpPr>
            <a:spLocks noChangeArrowheads="1"/>
          </p:cNvSpPr>
          <p:nvPr/>
        </p:nvSpPr>
        <p:spPr bwMode="auto">
          <a:xfrm>
            <a:off x="711200" y="5842000"/>
            <a:ext cx="6235700" cy="1016000"/>
          </a:xfrm>
          <a:prstGeom prst="rect">
            <a:avLst/>
          </a:prstGeom>
          <a:noFill/>
          <a:ln w="9525">
            <a:noFill/>
            <a:miter lim="800000"/>
            <a:headEnd/>
            <a:tailEnd/>
          </a:ln>
        </p:spPr>
        <p:txBody>
          <a:bodyPr>
            <a:prstTxWarp prst="textNoShape">
              <a:avLst/>
            </a:prstTxWarp>
            <a:spAutoFit/>
          </a:bodyPr>
          <a:lstStyle/>
          <a:p>
            <a:r>
              <a:rPr lang="en-US" sz="2000"/>
              <a:t>Open symbols indicate mean square charge radii calculated using only the contribution from the static deformation.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smtClean="0"/>
              <a:t>Proposal</a:t>
            </a:r>
            <a:endParaRPr lang="en-US" sz="4000" dirty="0"/>
          </a:p>
        </p:txBody>
      </p:sp>
      <p:sp>
        <p:nvSpPr>
          <p:cNvPr id="4" name="Content Placeholder 3"/>
          <p:cNvSpPr>
            <a:spLocks noGrp="1"/>
          </p:cNvSpPr>
          <p:nvPr>
            <p:ph idx="1"/>
          </p:nvPr>
        </p:nvSpPr>
        <p:spPr/>
        <p:txBody>
          <a:bodyPr>
            <a:normAutofit fontScale="25000" lnSpcReduction="20000"/>
          </a:bodyPr>
          <a:lstStyle/>
          <a:p>
            <a:r>
              <a:rPr lang="en-US" sz="7200" dirty="0" smtClean="0"/>
              <a:t>We propose to carry out Coulomb excitation of </a:t>
            </a:r>
            <a:r>
              <a:rPr lang="en-US" sz="7200" baseline="30000" dirty="0" smtClean="0"/>
              <a:t>203</a:t>
            </a:r>
            <a:r>
              <a:rPr lang="en-US" sz="7200" dirty="0" smtClean="0"/>
              <a:t>Fr and </a:t>
            </a:r>
            <a:r>
              <a:rPr lang="en-US" sz="7200" baseline="30000" dirty="0" smtClean="0"/>
              <a:t>204</a:t>
            </a:r>
            <a:r>
              <a:rPr lang="en-US" sz="7200" dirty="0" smtClean="0"/>
              <a:t>Fr.This will allow us to:</a:t>
            </a:r>
          </a:p>
          <a:p>
            <a:pPr lvl="1"/>
            <a:r>
              <a:rPr lang="en-US" sz="7200" dirty="0" smtClean="0"/>
              <a:t>Identify excited (non-isomeric) states in these nuclei for the first time</a:t>
            </a:r>
          </a:p>
          <a:p>
            <a:pPr lvl="1"/>
            <a:r>
              <a:rPr lang="en-US" sz="7200" dirty="0" smtClean="0"/>
              <a:t>Probe collectivity and shape coexistence in these exotic proton-rich nuclei</a:t>
            </a:r>
          </a:p>
          <a:p>
            <a:pPr lvl="1"/>
            <a:r>
              <a:rPr lang="en-US" sz="7200" dirty="0" smtClean="0"/>
              <a:t>See the effect of the unpaired nucleons relative to the </a:t>
            </a:r>
            <a:r>
              <a:rPr lang="en-US" sz="7200" baseline="30000" dirty="0" smtClean="0"/>
              <a:t>202</a:t>
            </a:r>
            <a:r>
              <a:rPr lang="en-US" sz="7200" dirty="0" smtClean="0"/>
              <a:t>Rn core</a:t>
            </a:r>
          </a:p>
          <a:p>
            <a:pPr lvl="1"/>
            <a:r>
              <a:rPr lang="en-US" sz="7200" dirty="0" smtClean="0"/>
              <a:t>Complement laser spectroscopy measurements: The spin of the </a:t>
            </a:r>
            <a:r>
              <a:rPr lang="en-US" sz="7200" baseline="30000" dirty="0" smtClean="0"/>
              <a:t>203</a:t>
            </a:r>
            <a:r>
              <a:rPr lang="en-US" sz="7200" dirty="0" smtClean="0"/>
              <a:t>Fr and </a:t>
            </a:r>
            <a:r>
              <a:rPr lang="en-US" sz="7200" baseline="30000" dirty="0" smtClean="0"/>
              <a:t>204</a:t>
            </a:r>
            <a:r>
              <a:rPr lang="en-US" sz="7200" dirty="0" smtClean="0"/>
              <a:t>Fr isomers should be determined directly, in a parallel CRIS study, along with the associated </a:t>
            </a:r>
            <a:r>
              <a:rPr lang="en-US" sz="7200" dirty="0" err="1" smtClean="0"/>
              <a:t>quadrupole</a:t>
            </a:r>
            <a:r>
              <a:rPr lang="en-US" sz="7200" dirty="0" smtClean="0"/>
              <a:t> moments. This will help considerably in the Coulomb excitation analysis. We can therefore probe in detail the evolution of collectivity in these nuclei.</a:t>
            </a:r>
          </a:p>
          <a:p>
            <a:pPr lvl="1"/>
            <a:r>
              <a:rPr lang="en-US" sz="7200" dirty="0" smtClean="0"/>
              <a:t>Develop a novel technique of alpha-tagged Coulomb excitation, which will allow us to separate excitation of the different isomers and suppress isobaric contamination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8"/>
          <p:cNvGrpSpPr>
            <a:grpSpLocks/>
          </p:cNvGrpSpPr>
          <p:nvPr/>
        </p:nvGrpSpPr>
        <p:grpSpPr bwMode="auto">
          <a:xfrm>
            <a:off x="3124200" y="1905000"/>
            <a:ext cx="5486400" cy="2592388"/>
            <a:chOff x="2400" y="1161"/>
            <a:chExt cx="3456" cy="1633"/>
          </a:xfrm>
        </p:grpSpPr>
        <p:grpSp>
          <p:nvGrpSpPr>
            <p:cNvPr id="3" name="Group 76"/>
            <p:cNvGrpSpPr>
              <a:grpSpLocks/>
            </p:cNvGrpSpPr>
            <p:nvPr/>
          </p:nvGrpSpPr>
          <p:grpSpPr bwMode="auto">
            <a:xfrm>
              <a:off x="2400" y="1161"/>
              <a:ext cx="3360" cy="1633"/>
              <a:chOff x="2400" y="1161"/>
              <a:chExt cx="3360" cy="1633"/>
            </a:xfrm>
          </p:grpSpPr>
          <p:pic>
            <p:nvPicPr>
              <p:cNvPr id="42055" name="Picture 71" descr="setup"/>
              <p:cNvPicPr>
                <a:picLocks noChangeAspect="1" noChangeArrowheads="1"/>
              </p:cNvPicPr>
              <p:nvPr/>
            </p:nvPicPr>
            <p:blipFill>
              <a:blip r:embed="rId3"/>
              <a:srcRect/>
              <a:stretch>
                <a:fillRect/>
              </a:stretch>
            </p:blipFill>
            <p:spPr bwMode="auto">
              <a:xfrm>
                <a:off x="3024" y="1440"/>
                <a:ext cx="2736" cy="1327"/>
              </a:xfrm>
              <a:prstGeom prst="rect">
                <a:avLst/>
              </a:prstGeom>
              <a:noFill/>
            </p:spPr>
          </p:pic>
          <p:sp>
            <p:nvSpPr>
              <p:cNvPr id="42056" name="Text Box 72"/>
              <p:cNvSpPr txBox="1">
                <a:spLocks noChangeArrowheads="1"/>
              </p:cNvSpPr>
              <p:nvPr/>
            </p:nvSpPr>
            <p:spPr bwMode="auto">
              <a:xfrm>
                <a:off x="3120" y="1161"/>
                <a:ext cx="1444" cy="231"/>
              </a:xfrm>
              <a:prstGeom prst="rect">
                <a:avLst/>
              </a:prstGeom>
              <a:noFill/>
              <a:ln w="9525">
                <a:noFill/>
                <a:miter lim="800000"/>
                <a:headEnd/>
                <a:tailEnd/>
              </a:ln>
            </p:spPr>
            <p:txBody>
              <a:bodyPr wrap="none">
                <a:prstTxWarp prst="textNoShape">
                  <a:avLst/>
                </a:prstTxWarp>
                <a:spAutoFit/>
              </a:bodyPr>
              <a:lstStyle/>
              <a:p>
                <a:r>
                  <a:rPr lang="en-GB" sz="1800" b="1">
                    <a:effectLst>
                      <a:outerShdw blurRad="38100" dist="38100" dir="2700000" algn="tl">
                        <a:srgbClr val="DDDDDD"/>
                      </a:outerShdw>
                    </a:effectLst>
                  </a:rPr>
                  <a:t>x8 Miniball clusters</a:t>
                </a:r>
              </a:p>
            </p:txBody>
          </p:sp>
          <p:sp>
            <p:nvSpPr>
              <p:cNvPr id="42058" name="Text Box 74"/>
              <p:cNvSpPr txBox="1">
                <a:spLocks noChangeArrowheads="1"/>
              </p:cNvSpPr>
              <p:nvPr/>
            </p:nvSpPr>
            <p:spPr bwMode="auto">
              <a:xfrm>
                <a:off x="4080" y="2352"/>
                <a:ext cx="816" cy="442"/>
              </a:xfrm>
              <a:prstGeom prst="rect">
                <a:avLst/>
              </a:prstGeom>
              <a:noFill/>
              <a:ln w="9525">
                <a:noFill/>
                <a:miter lim="800000"/>
                <a:headEnd/>
                <a:tailEnd/>
              </a:ln>
            </p:spPr>
            <p:txBody>
              <a:bodyPr>
                <a:prstTxWarp prst="textNoShape">
                  <a:avLst/>
                </a:prstTxWarp>
                <a:spAutoFit/>
              </a:bodyPr>
              <a:lstStyle/>
              <a:p>
                <a:pPr algn="ctr"/>
                <a:r>
                  <a:rPr lang="en-GB" sz="2000" b="1" baseline="30000" dirty="0" smtClean="0">
                    <a:effectLst>
                      <a:outerShdw blurRad="38100" dist="38100" dir="2700000" algn="tl">
                        <a:srgbClr val="DDDDDD"/>
                      </a:outerShdw>
                    </a:effectLst>
                  </a:rPr>
                  <a:t>120</a:t>
                </a:r>
                <a:r>
                  <a:rPr lang="en-GB" sz="2000" b="1" dirty="0" smtClean="0">
                    <a:effectLst>
                      <a:outerShdw blurRad="38100" dist="38100" dir="2700000" algn="tl">
                        <a:srgbClr val="DDDDDD"/>
                      </a:outerShdw>
                    </a:effectLst>
                  </a:rPr>
                  <a:t>Sn/Ag</a:t>
                </a:r>
              </a:p>
              <a:p>
                <a:pPr algn="ctr"/>
                <a:r>
                  <a:rPr lang="en-GB" sz="2000" b="1" dirty="0">
                    <a:effectLst>
                      <a:outerShdw blurRad="38100" dist="38100" dir="2700000" algn="tl">
                        <a:srgbClr val="DDDDDD"/>
                      </a:outerShdw>
                    </a:effectLst>
                  </a:rPr>
                  <a:t>2 mgcm</a:t>
                </a:r>
                <a:r>
                  <a:rPr lang="en-GB" sz="2000" b="1" baseline="30000" dirty="0">
                    <a:effectLst>
                      <a:outerShdw blurRad="38100" dist="38100" dir="2700000" algn="tl">
                        <a:srgbClr val="DDDDDD"/>
                      </a:outerShdw>
                    </a:effectLst>
                  </a:rPr>
                  <a:t>-2</a:t>
                </a:r>
                <a:endParaRPr lang="en-GB" sz="2000" b="1" dirty="0">
                  <a:effectLst>
                    <a:outerShdw blurRad="38100" dist="38100" dir="2700000" algn="tl">
                      <a:srgbClr val="DDDDDD"/>
                    </a:outerShdw>
                  </a:effectLst>
                </a:endParaRPr>
              </a:p>
            </p:txBody>
          </p:sp>
          <p:sp>
            <p:nvSpPr>
              <p:cNvPr id="42059" name="Text Box 75"/>
              <p:cNvSpPr txBox="1">
                <a:spLocks noChangeArrowheads="1"/>
              </p:cNvSpPr>
              <p:nvPr/>
            </p:nvSpPr>
            <p:spPr bwMode="auto">
              <a:xfrm>
                <a:off x="2400" y="1996"/>
                <a:ext cx="880" cy="407"/>
              </a:xfrm>
              <a:prstGeom prst="rect">
                <a:avLst/>
              </a:prstGeom>
              <a:noFill/>
              <a:ln w="9525">
                <a:noFill/>
                <a:miter lim="800000"/>
                <a:headEnd/>
                <a:tailEnd/>
              </a:ln>
            </p:spPr>
            <p:txBody>
              <a:bodyPr wrap="none">
                <a:prstTxWarp prst="textNoShape">
                  <a:avLst/>
                </a:prstTxWarp>
                <a:spAutoFit/>
              </a:bodyPr>
              <a:lstStyle/>
              <a:p>
                <a:r>
                  <a:rPr lang="en-GB" sz="1800" b="1" baseline="30000" dirty="0" smtClean="0">
                    <a:effectLst>
                      <a:outerShdw blurRad="38100" dist="38100" dir="2700000" algn="tl">
                        <a:srgbClr val="DDDDDD"/>
                      </a:outerShdw>
                    </a:effectLst>
                  </a:rPr>
                  <a:t>203,204</a:t>
                </a:r>
                <a:r>
                  <a:rPr lang="en-GB" b="1" dirty="0" smtClean="0">
                    <a:effectLst>
                      <a:outerShdw blurRad="38100" dist="38100" dir="2700000" algn="tl">
                        <a:srgbClr val="DDDDDD"/>
                      </a:outerShdw>
                    </a:effectLst>
                  </a:rPr>
                  <a:t>Fr</a:t>
                </a:r>
                <a:r>
                  <a:rPr lang="en-GB" sz="1800" b="1" dirty="0" smtClean="0">
                    <a:effectLst>
                      <a:outerShdw blurRad="38100" dist="38100" dir="2700000" algn="tl">
                        <a:srgbClr val="DDDDDD"/>
                      </a:outerShdw>
                    </a:effectLst>
                  </a:rPr>
                  <a:t> </a:t>
                </a:r>
                <a:r>
                  <a:rPr lang="en-GB" sz="1800" b="1" dirty="0">
                    <a:effectLst>
                      <a:outerShdw blurRad="38100" dist="38100" dir="2700000" algn="tl">
                        <a:srgbClr val="DDDDDD"/>
                      </a:outerShdw>
                    </a:effectLst>
                  </a:rPr>
                  <a:t>from </a:t>
                </a:r>
              </a:p>
              <a:p>
                <a:r>
                  <a:rPr lang="en-GB" sz="1800" b="1" dirty="0">
                    <a:effectLst>
                      <a:outerShdw blurRad="38100" dist="38100" dir="2700000" algn="tl">
                        <a:srgbClr val="DDDDDD"/>
                      </a:outerShdw>
                    </a:effectLst>
                  </a:rPr>
                  <a:t>REX-ISOLDE</a:t>
                </a:r>
              </a:p>
            </p:txBody>
          </p:sp>
        </p:grpSp>
        <p:sp>
          <p:nvSpPr>
            <p:cNvPr id="42057" name="Text Box 73"/>
            <p:cNvSpPr txBox="1">
              <a:spLocks noChangeArrowheads="1"/>
            </p:cNvSpPr>
            <p:nvPr/>
          </p:nvSpPr>
          <p:spPr bwMode="auto">
            <a:xfrm>
              <a:off x="4752" y="1296"/>
              <a:ext cx="1104" cy="442"/>
            </a:xfrm>
            <a:prstGeom prst="rect">
              <a:avLst/>
            </a:prstGeom>
            <a:noFill/>
            <a:ln w="9525">
              <a:noFill/>
              <a:miter lim="800000"/>
              <a:headEnd/>
              <a:tailEnd/>
            </a:ln>
          </p:spPr>
          <p:txBody>
            <a:bodyPr>
              <a:prstTxWarp prst="textNoShape">
                <a:avLst/>
              </a:prstTxWarp>
              <a:spAutoFit/>
            </a:bodyPr>
            <a:lstStyle/>
            <a:p>
              <a:r>
                <a:rPr lang="en-GB" sz="2000" b="1">
                  <a:effectLst>
                    <a:outerShdw blurRad="38100" dist="38100" dir="2700000" algn="tl">
                      <a:srgbClr val="DDDDDD"/>
                    </a:outerShdw>
                  </a:effectLst>
                </a:rPr>
                <a:t>CD detector</a:t>
              </a:r>
            </a:p>
            <a:p>
              <a:r>
                <a:rPr lang="en-GB" sz="2000" b="1">
                  <a:effectLst>
                    <a:outerShdw blurRad="38100" dist="38100" dir="2700000" algn="tl">
                      <a:srgbClr val="DDDDDD"/>
                    </a:outerShdw>
                  </a:effectLst>
                </a:rPr>
                <a:t>(16</a:t>
              </a:r>
              <a:r>
                <a:rPr lang="en-GB" sz="2000" b="1" baseline="30000">
                  <a:effectLst>
                    <a:outerShdw blurRad="38100" dist="38100" dir="2700000" algn="tl">
                      <a:srgbClr val="DDDDDD"/>
                    </a:outerShdw>
                  </a:effectLst>
                </a:rPr>
                <a:t>o</a:t>
              </a:r>
              <a:r>
                <a:rPr lang="en-GB" sz="2000" b="1">
                  <a:effectLst>
                    <a:outerShdw blurRad="38100" dist="38100" dir="2700000" algn="tl">
                      <a:srgbClr val="DDDDDD"/>
                    </a:outerShdw>
                  </a:effectLst>
                </a:rPr>
                <a:t>-53</a:t>
              </a:r>
              <a:r>
                <a:rPr lang="en-GB" sz="2000" b="1" baseline="30000">
                  <a:effectLst>
                    <a:outerShdw blurRad="38100" dist="38100" dir="2700000" algn="tl">
                      <a:srgbClr val="DDDDDD"/>
                    </a:outerShdw>
                  </a:effectLst>
                </a:rPr>
                <a:t>o</a:t>
              </a:r>
              <a:r>
                <a:rPr lang="en-GB" sz="2000" b="1">
                  <a:effectLst>
                    <a:outerShdw blurRad="38100" dist="38100" dir="2700000" algn="tl">
                      <a:srgbClr val="DDDDDD"/>
                    </a:outerShdw>
                  </a:effectLst>
                </a:rPr>
                <a:t>)</a:t>
              </a:r>
            </a:p>
          </p:txBody>
        </p:sp>
      </p:grpSp>
      <p:pic>
        <p:nvPicPr>
          <p:cNvPr id="42049" name="Picture 65"/>
          <p:cNvPicPr>
            <a:picLocks noChangeAspect="1" noChangeArrowheads="1"/>
          </p:cNvPicPr>
          <p:nvPr/>
        </p:nvPicPr>
        <p:blipFill>
          <a:blip r:embed="rId4"/>
          <a:srcRect/>
          <a:stretch>
            <a:fillRect/>
          </a:stretch>
        </p:blipFill>
        <p:spPr bwMode="auto">
          <a:xfrm>
            <a:off x="7086600" y="4800600"/>
            <a:ext cx="1905000" cy="1308100"/>
          </a:xfrm>
          <a:prstGeom prst="rect">
            <a:avLst/>
          </a:prstGeom>
          <a:noFill/>
          <a:ln w="9525">
            <a:noFill/>
            <a:miter lim="800000"/>
            <a:headEnd/>
            <a:tailEnd/>
          </a:ln>
          <a:effectLst/>
        </p:spPr>
      </p:pic>
      <p:pic>
        <p:nvPicPr>
          <p:cNvPr id="42052" name="Picture 68"/>
          <p:cNvPicPr>
            <a:picLocks noChangeAspect="1" noChangeArrowheads="1"/>
          </p:cNvPicPr>
          <p:nvPr/>
        </p:nvPicPr>
        <p:blipFill>
          <a:blip r:embed="rId5"/>
          <a:srcRect/>
          <a:stretch>
            <a:fillRect/>
          </a:stretch>
        </p:blipFill>
        <p:spPr bwMode="auto">
          <a:xfrm>
            <a:off x="228600" y="3886200"/>
            <a:ext cx="3022600" cy="2354263"/>
          </a:xfrm>
          <a:prstGeom prst="rect">
            <a:avLst/>
          </a:prstGeom>
          <a:noFill/>
          <a:ln w="9525">
            <a:noFill/>
            <a:miter lim="800000"/>
            <a:headEnd/>
            <a:tailEnd/>
          </a:ln>
          <a:effectLst/>
        </p:spPr>
      </p:pic>
      <p:pic>
        <p:nvPicPr>
          <p:cNvPr id="42053" name="Picture 69" descr="miniball4"/>
          <p:cNvPicPr>
            <a:picLocks noChangeAspect="1" noChangeArrowheads="1"/>
          </p:cNvPicPr>
          <p:nvPr/>
        </p:nvPicPr>
        <p:blipFill>
          <a:blip r:embed="rId6"/>
          <a:srcRect/>
          <a:stretch>
            <a:fillRect/>
          </a:stretch>
        </p:blipFill>
        <p:spPr bwMode="auto">
          <a:xfrm>
            <a:off x="304800" y="990600"/>
            <a:ext cx="2971800" cy="2228850"/>
          </a:xfrm>
          <a:prstGeom prst="rect">
            <a:avLst/>
          </a:prstGeom>
          <a:noFill/>
        </p:spPr>
      </p:pic>
      <p:sp>
        <p:nvSpPr>
          <p:cNvPr id="42063" name="AutoShape 79"/>
          <p:cNvSpPr>
            <a:spLocks noChangeArrowheads="1"/>
          </p:cNvSpPr>
          <p:nvPr/>
        </p:nvSpPr>
        <p:spPr bwMode="auto">
          <a:xfrm rot="1093323">
            <a:off x="2811463" y="2216150"/>
            <a:ext cx="2176462" cy="282575"/>
          </a:xfrm>
          <a:prstGeom prst="rightArrow">
            <a:avLst>
              <a:gd name="adj1" fmla="val 50000"/>
              <a:gd name="adj2" fmla="val 192556"/>
            </a:avLst>
          </a:prstGeom>
          <a:gradFill rotWithShape="1">
            <a:gsLst>
              <a:gs pos="0">
                <a:schemeClr val="accent2">
                  <a:alpha val="75000"/>
                </a:schemeClr>
              </a:gs>
              <a:gs pos="100000">
                <a:schemeClr val="accent2">
                  <a:gamma/>
                  <a:tint val="54118"/>
                  <a:invGamma/>
                </a:schemeClr>
              </a:gs>
            </a:gsLst>
            <a:path path="rect">
              <a:fillToRect r="100000" b="100000"/>
            </a:path>
          </a:gradFill>
          <a:ln w="9525">
            <a:solidFill>
              <a:schemeClr val="tx1"/>
            </a:solidFill>
            <a:miter lim="800000"/>
            <a:headEnd/>
            <a:tailEnd/>
          </a:ln>
          <a:effectLst/>
        </p:spPr>
        <p:txBody>
          <a:bodyPr wrap="none" anchor="ctr">
            <a:prstTxWarp prst="textNoShape">
              <a:avLst/>
            </a:prstTxWarp>
          </a:bodyPr>
          <a:lstStyle/>
          <a:p>
            <a:endParaRPr lang="en-GB"/>
          </a:p>
        </p:txBody>
      </p:sp>
      <p:sp>
        <p:nvSpPr>
          <p:cNvPr id="42064" name="AutoShape 80"/>
          <p:cNvSpPr>
            <a:spLocks noChangeArrowheads="1"/>
          </p:cNvSpPr>
          <p:nvPr/>
        </p:nvSpPr>
        <p:spPr bwMode="auto">
          <a:xfrm rot="-1042800">
            <a:off x="2933700" y="4114800"/>
            <a:ext cx="3276600" cy="282575"/>
          </a:xfrm>
          <a:prstGeom prst="rightArrow">
            <a:avLst>
              <a:gd name="adj1" fmla="val 50000"/>
              <a:gd name="adj2" fmla="val 289888"/>
            </a:avLst>
          </a:prstGeom>
          <a:gradFill rotWithShape="1">
            <a:gsLst>
              <a:gs pos="0">
                <a:schemeClr val="accent2">
                  <a:alpha val="75000"/>
                </a:schemeClr>
              </a:gs>
              <a:gs pos="100000">
                <a:schemeClr val="accent2">
                  <a:gamma/>
                  <a:tint val="54118"/>
                  <a:invGamma/>
                </a:schemeClr>
              </a:gs>
            </a:gsLst>
            <a:path path="rect">
              <a:fillToRect r="100000" b="100000"/>
            </a:path>
          </a:gradFill>
          <a:ln w="9525">
            <a:solidFill>
              <a:schemeClr val="tx1"/>
            </a:solidFill>
            <a:miter lim="800000"/>
            <a:headEnd/>
            <a:tailEnd/>
          </a:ln>
          <a:effectLst/>
        </p:spPr>
        <p:txBody>
          <a:bodyPr wrap="none" anchor="ctr">
            <a:prstTxWarp prst="textNoShape">
              <a:avLst/>
            </a:prstTxWarp>
          </a:bodyPr>
          <a:lstStyle/>
          <a:p>
            <a:endParaRPr lang="en-GB"/>
          </a:p>
        </p:txBody>
      </p:sp>
      <p:sp>
        <p:nvSpPr>
          <p:cNvPr id="42072" name="AutoShape 88"/>
          <p:cNvSpPr>
            <a:spLocks noChangeArrowheads="1"/>
          </p:cNvSpPr>
          <p:nvPr/>
        </p:nvSpPr>
        <p:spPr bwMode="auto">
          <a:xfrm rot="-6587140">
            <a:off x="7070725" y="4435475"/>
            <a:ext cx="1381125" cy="282575"/>
          </a:xfrm>
          <a:prstGeom prst="rightArrow">
            <a:avLst>
              <a:gd name="adj1" fmla="val 50000"/>
              <a:gd name="adj2" fmla="val 122191"/>
            </a:avLst>
          </a:prstGeom>
          <a:gradFill rotWithShape="1">
            <a:gsLst>
              <a:gs pos="0">
                <a:schemeClr val="accent2">
                  <a:alpha val="75000"/>
                </a:schemeClr>
              </a:gs>
              <a:gs pos="100000">
                <a:schemeClr val="accent2">
                  <a:gamma/>
                  <a:tint val="54118"/>
                  <a:invGamma/>
                </a:schemeClr>
              </a:gs>
            </a:gsLst>
            <a:path path="rect">
              <a:fillToRect r="100000" b="100000"/>
            </a:path>
          </a:gradFill>
          <a:ln w="9525">
            <a:solidFill>
              <a:schemeClr val="tx1"/>
            </a:solidFill>
            <a:miter lim="800000"/>
            <a:headEnd/>
            <a:tailEnd/>
          </a:ln>
          <a:effectLst/>
        </p:spPr>
        <p:txBody>
          <a:bodyPr wrap="none" anchor="ctr">
            <a:prstTxWarp prst="textNoShape">
              <a:avLst/>
            </a:prstTxWarp>
          </a:bodyPr>
          <a:lstStyle/>
          <a:p>
            <a:endParaRPr lang="en-GB"/>
          </a:p>
        </p:txBody>
      </p:sp>
      <p:sp>
        <p:nvSpPr>
          <p:cNvPr id="22" name="Title 21"/>
          <p:cNvSpPr>
            <a:spLocks noGrp="1"/>
          </p:cNvSpPr>
          <p:nvPr>
            <p:ph type="title"/>
          </p:nvPr>
        </p:nvSpPr>
        <p:spPr>
          <a:xfrm>
            <a:off x="792162" y="-235520"/>
            <a:ext cx="7570787" cy="1411941"/>
          </a:xfrm>
        </p:spPr>
        <p:txBody>
          <a:bodyPr/>
          <a:lstStyle/>
          <a:p>
            <a:r>
              <a:rPr lang="en-US" sz="4000" dirty="0" smtClean="0"/>
              <a:t>Proposed experiment</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0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06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0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63" grpId="0" animBg="1"/>
      <p:bldP spid="42064" grpId="0" animBg="1"/>
      <p:bldP spid="420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Structure of light Francium isotopes</a:t>
            </a:r>
            <a:endParaRPr lang="en-US" sz="3600" dirty="0"/>
          </a:p>
        </p:txBody>
      </p:sp>
      <p:pic>
        <p:nvPicPr>
          <p:cNvPr id="5" name="Picture 4"/>
          <p:cNvPicPr/>
          <p:nvPr/>
        </p:nvPicPr>
        <p:blipFill>
          <a:blip r:embed="rId3"/>
          <a:srcRect/>
          <a:stretch>
            <a:fillRect/>
          </a:stretch>
        </p:blipFill>
        <p:spPr bwMode="auto">
          <a:xfrm>
            <a:off x="0" y="2468847"/>
            <a:ext cx="4398211" cy="2775884"/>
          </a:xfrm>
          <a:prstGeom prst="rect">
            <a:avLst/>
          </a:prstGeom>
          <a:noFill/>
          <a:ln w="9525">
            <a:noFill/>
            <a:miter lim="800000"/>
            <a:headEnd/>
            <a:tailEnd/>
          </a:ln>
        </p:spPr>
      </p:pic>
      <p:pic>
        <p:nvPicPr>
          <p:cNvPr id="6" name="Picture 5"/>
          <p:cNvPicPr/>
          <p:nvPr/>
        </p:nvPicPr>
        <p:blipFill>
          <a:blip r:embed="rId4"/>
          <a:srcRect/>
          <a:stretch>
            <a:fillRect/>
          </a:stretch>
        </p:blipFill>
        <p:spPr bwMode="auto">
          <a:xfrm>
            <a:off x="4705684" y="1889044"/>
            <a:ext cx="4438316" cy="44833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Kinematics</a:t>
            </a:r>
            <a:endParaRPr lang="en-US" dirty="0"/>
          </a:p>
        </p:txBody>
      </p:sp>
      <p:pic>
        <p:nvPicPr>
          <p:cNvPr id="5" name="Picture 4"/>
          <p:cNvPicPr/>
          <p:nvPr/>
        </p:nvPicPr>
        <mc:AlternateContent xmlns:mc="http://schemas.openxmlformats.org/markup-compatibility/2006">
          <mc:Choice xmlns:ma="http://schemas.microsoft.com/office/mac/drawingml/2008/main" xmlns:mv="urn:schemas-microsoft-com:mac:vml" xmlns="" Requires="ma">
            <p:blipFill>
              <a:blip r:embed="rId3"/>
              <a:srcRect/>
              <a:stretch>
                <a:fillRect/>
              </a:stretch>
            </p:blipFill>
          </mc:Choice>
          <mc:Fallback>
            <p:blipFill>
              <a:blip r:embed="rId4"/>
              <a:srcRect/>
              <a:stretch>
                <a:fillRect/>
              </a:stretch>
            </p:blipFill>
          </mc:Fallback>
        </mc:AlternateContent>
        <p:spPr bwMode="auto">
          <a:xfrm>
            <a:off x="2663643" y="1985210"/>
            <a:ext cx="5905514" cy="4404895"/>
          </a:xfrm>
          <a:prstGeom prst="rect">
            <a:avLst/>
          </a:prstGeom>
          <a:noFill/>
          <a:ln w="9525">
            <a:noFill/>
            <a:miter lim="800000"/>
            <a:headEnd/>
            <a:tailEnd/>
          </a:ln>
        </p:spPr>
      </p:pic>
      <p:sp>
        <p:nvSpPr>
          <p:cNvPr id="6" name="Round Diagonal Corner Rectangle 5"/>
          <p:cNvSpPr/>
          <p:nvPr/>
        </p:nvSpPr>
        <p:spPr>
          <a:xfrm>
            <a:off x="4251158" y="2941053"/>
            <a:ext cx="641684" cy="962526"/>
          </a:xfrm>
          <a:prstGeom prst="round2DiagRect">
            <a:avLst/>
          </a:prstGeom>
          <a:solidFill>
            <a:schemeClr val="bg2">
              <a:alpha val="2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a:endCxn id="6" idx="2"/>
          </p:cNvCxnSpPr>
          <p:nvPr/>
        </p:nvCxnSpPr>
        <p:spPr>
          <a:xfrm>
            <a:off x="2419684" y="3154947"/>
            <a:ext cx="1831474" cy="2673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60421" y="1991154"/>
            <a:ext cx="2259263" cy="2862323"/>
          </a:xfrm>
          <a:prstGeom prst="rect">
            <a:avLst/>
          </a:prstGeom>
          <a:noFill/>
        </p:spPr>
        <p:txBody>
          <a:bodyPr wrap="square" rtlCol="0">
            <a:spAutoFit/>
          </a:bodyPr>
          <a:lstStyle/>
          <a:p>
            <a:r>
              <a:rPr lang="en-US" dirty="0" smtClean="0"/>
              <a:t>Not possible to distinguish projectile ions and target recoils in this angular range </a:t>
            </a:r>
          </a:p>
          <a:p>
            <a:endParaRPr lang="en-US" dirty="0" smtClean="0"/>
          </a:p>
          <a:p>
            <a:r>
              <a:rPr lang="en-US" dirty="0" smtClean="0"/>
              <a:t>Solution to tag projectile ions via their characteristic alpha decay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228600"/>
            <a:ext cx="7772400" cy="1143000"/>
          </a:xfrm>
        </p:spPr>
        <p:txBody>
          <a:bodyPr/>
          <a:lstStyle/>
          <a:p>
            <a:pPr eaLnBrk="1" hangingPunct="1">
              <a:defRPr/>
            </a:pPr>
            <a:r>
              <a:rPr lang="en-GB" sz="4400" dirty="0"/>
              <a:t>Recoil-decay tagging</a:t>
            </a:r>
            <a:endParaRPr lang="en-US" sz="4400" dirty="0"/>
          </a:p>
        </p:txBody>
      </p:sp>
      <p:pic>
        <p:nvPicPr>
          <p:cNvPr id="95235" name="Picture 4"/>
          <p:cNvPicPr>
            <a:picLocks noChangeAspect="1" noChangeArrowheads="1"/>
          </p:cNvPicPr>
          <p:nvPr/>
        </p:nvPicPr>
        <p:blipFill>
          <a:blip r:embed="rId3"/>
          <a:srcRect/>
          <a:stretch>
            <a:fillRect/>
          </a:stretch>
        </p:blipFill>
        <p:spPr bwMode="auto">
          <a:xfrm>
            <a:off x="684213" y="1484313"/>
            <a:ext cx="8064500" cy="497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err="1" smtClean="0"/>
              <a:t>Mesytec</a:t>
            </a:r>
            <a:r>
              <a:rPr lang="en-US" sz="4400" dirty="0" smtClean="0"/>
              <a:t> </a:t>
            </a:r>
            <a:r>
              <a:rPr lang="en-US" sz="4400" dirty="0" err="1" smtClean="0"/>
              <a:t>lin</a:t>
            </a:r>
            <a:r>
              <a:rPr lang="en-US" sz="4400" dirty="0" smtClean="0"/>
              <a:t>-log preamplifiers</a:t>
            </a:r>
            <a:endParaRPr lang="en-US" sz="4400" dirty="0"/>
          </a:p>
        </p:txBody>
      </p:sp>
      <p:pic>
        <p:nvPicPr>
          <p:cNvPr id="5" name="Picture 4"/>
          <p:cNvPicPr>
            <a:picLocks noChangeAspect="1"/>
          </p:cNvPicPr>
          <p:nvPr/>
        </p:nvPicPr>
        <p:blipFill>
          <a:blip r:embed="rId3"/>
          <a:stretch>
            <a:fillRect/>
          </a:stretch>
        </p:blipFill>
        <p:spPr>
          <a:xfrm>
            <a:off x="787400" y="2161674"/>
            <a:ext cx="3276600" cy="4165600"/>
          </a:xfrm>
          <a:prstGeom prst="rect">
            <a:avLst/>
          </a:prstGeom>
        </p:spPr>
      </p:pic>
      <p:pic>
        <p:nvPicPr>
          <p:cNvPr id="6" name="Picture 5"/>
          <p:cNvPicPr>
            <a:picLocks noChangeAspect="1"/>
          </p:cNvPicPr>
          <p:nvPr/>
        </p:nvPicPr>
        <p:blipFill>
          <a:blip r:embed="rId4"/>
          <a:stretch>
            <a:fillRect/>
          </a:stretch>
        </p:blipFill>
        <p:spPr>
          <a:xfrm>
            <a:off x="4465053" y="2161674"/>
            <a:ext cx="3619500" cy="275525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Summary of beam request</a:t>
            </a:r>
            <a:endParaRPr lang="en-US" sz="4800" dirty="0"/>
          </a:p>
        </p:txBody>
      </p:sp>
      <p:sp>
        <p:nvSpPr>
          <p:cNvPr id="3" name="Content Placeholder 2"/>
          <p:cNvSpPr>
            <a:spLocks noGrp="1"/>
          </p:cNvSpPr>
          <p:nvPr>
            <p:ph idx="1"/>
          </p:nvPr>
        </p:nvSpPr>
        <p:spPr/>
        <p:txBody>
          <a:bodyPr/>
          <a:lstStyle/>
          <a:p>
            <a:r>
              <a:rPr lang="en-US" dirty="0" smtClean="0"/>
              <a:t>6 shifts of </a:t>
            </a:r>
            <a:r>
              <a:rPr lang="en-US" baseline="30000" dirty="0" smtClean="0"/>
              <a:t>204</a:t>
            </a:r>
            <a:r>
              <a:rPr lang="en-US" dirty="0" smtClean="0"/>
              <a:t>Fr:</a:t>
            </a:r>
          </a:p>
          <a:p>
            <a:pPr lvl="1"/>
            <a:r>
              <a:rPr lang="en-US" dirty="0" smtClean="0"/>
              <a:t>2 X 10</a:t>
            </a:r>
            <a:r>
              <a:rPr lang="en-US" baseline="30000" dirty="0" smtClean="0"/>
              <a:t>6</a:t>
            </a:r>
            <a:r>
              <a:rPr lang="en-US" dirty="0" smtClean="0"/>
              <a:t>/</a:t>
            </a:r>
            <a:r>
              <a:rPr lang="en-US" dirty="0" smtClean="0">
                <a:latin typeface="Symbol" charset="2"/>
                <a:cs typeface="Symbol" charset="2"/>
              </a:rPr>
              <a:t>m</a:t>
            </a:r>
            <a:r>
              <a:rPr lang="en-US" dirty="0" smtClean="0"/>
              <a:t>C measured from </a:t>
            </a:r>
            <a:r>
              <a:rPr lang="en-US" dirty="0" err="1" smtClean="0"/>
              <a:t>ThC</a:t>
            </a:r>
            <a:r>
              <a:rPr lang="en-US" baseline="-25000" dirty="0" err="1" smtClean="0"/>
              <a:t>x</a:t>
            </a:r>
            <a:r>
              <a:rPr lang="en-US" dirty="0" smtClean="0"/>
              <a:t> target</a:t>
            </a:r>
          </a:p>
          <a:p>
            <a:r>
              <a:rPr lang="en-US" dirty="0" smtClean="0"/>
              <a:t>9 shifts of </a:t>
            </a:r>
            <a:r>
              <a:rPr lang="en-US" baseline="30000" dirty="0" smtClean="0"/>
              <a:t>203</a:t>
            </a:r>
            <a:r>
              <a:rPr lang="en-US" dirty="0" smtClean="0"/>
              <a:t>Fr:</a:t>
            </a:r>
          </a:p>
          <a:p>
            <a:pPr lvl="1"/>
            <a:r>
              <a:rPr lang="en-US" dirty="0" smtClean="0"/>
              <a:t>2 X 10</a:t>
            </a:r>
            <a:r>
              <a:rPr lang="en-US" baseline="30000" dirty="0" smtClean="0"/>
              <a:t>5</a:t>
            </a:r>
            <a:r>
              <a:rPr lang="en-US" dirty="0" smtClean="0"/>
              <a:t>/</a:t>
            </a:r>
            <a:r>
              <a:rPr lang="en-US" dirty="0" smtClean="0">
                <a:latin typeface="Symbol" charset="2"/>
                <a:cs typeface="Symbol" charset="2"/>
              </a:rPr>
              <a:t>m</a:t>
            </a:r>
            <a:r>
              <a:rPr lang="en-US" dirty="0" smtClean="0"/>
              <a:t>C measured from </a:t>
            </a:r>
            <a:r>
              <a:rPr lang="en-US" dirty="0" err="1" smtClean="0"/>
              <a:t>ThC</a:t>
            </a:r>
            <a:r>
              <a:rPr lang="en-US" baseline="-25000" dirty="0" err="1" smtClean="0"/>
              <a:t>x</a:t>
            </a:r>
            <a:r>
              <a:rPr lang="en-US" dirty="0" smtClean="0"/>
              <a:t> target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Finis</a:t>
            </a:r>
            <a:endParaRPr lang="en-US" dirty="0"/>
          </a:p>
        </p:txBody>
      </p:sp>
      <p:sp>
        <p:nvSpPr>
          <p:cNvPr id="4" name="Subtitle 3"/>
          <p:cNvSpPr>
            <a:spLocks noGrp="1"/>
          </p:cNvSpPr>
          <p:nvPr>
            <p:ph type="subTitle" idx="1"/>
          </p:nvPr>
        </p:nvSpPr>
        <p:spPr/>
        <p:txBody>
          <a:bodyPr/>
          <a:lstStyle/>
          <a:p>
            <a:endParaRPr lang="en-US"/>
          </a:p>
        </p:txBody>
      </p:sp>
      <p:sp>
        <p:nvSpPr>
          <p:cNvPr id="5" name="Picture Placeholder 4"/>
          <p:cNvSpPr>
            <a:spLocks noGrp="1"/>
          </p:cNvSpPr>
          <p:nvPr>
            <p:ph type="pic" sz="quarter" idx="12"/>
          </p:nvPr>
        </p:nvSpPr>
        <p:spPr/>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00034" y="214290"/>
            <a:ext cx="8072494" cy="6357982"/>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2050" name="Picture 2"/>
          <p:cNvPicPr>
            <a:picLocks noGrp="1" noChangeAspect="1" noChangeArrowheads="1"/>
          </p:cNvPicPr>
          <p:nvPr>
            <p:ph idx="4294967295"/>
          </p:nvPr>
        </p:nvPicPr>
        <p:blipFill>
          <a:blip r:embed="rId2"/>
          <a:srcRect/>
          <a:stretch>
            <a:fillRect/>
          </a:stretch>
        </p:blipFill>
        <p:spPr bwMode="auto">
          <a:xfrm>
            <a:off x="785786" y="642918"/>
            <a:ext cx="7599363" cy="5786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7" name="Picture 17" descr="186Pb_levels"/>
          <p:cNvPicPr>
            <a:picLocks noChangeAspect="1" noChangeArrowheads="1"/>
          </p:cNvPicPr>
          <p:nvPr/>
        </p:nvPicPr>
        <p:blipFill>
          <a:blip r:embed="rId3"/>
          <a:srcRect/>
          <a:stretch>
            <a:fillRect/>
          </a:stretch>
        </p:blipFill>
        <p:spPr bwMode="auto">
          <a:xfrm>
            <a:off x="4572000" y="990600"/>
            <a:ext cx="2971800" cy="2662238"/>
          </a:xfrm>
          <a:prstGeom prst="rect">
            <a:avLst/>
          </a:prstGeom>
          <a:noFill/>
          <a:ln w="25400">
            <a:solidFill>
              <a:srgbClr val="000080"/>
            </a:solidFill>
            <a:miter lim="800000"/>
            <a:headEnd/>
            <a:tailEnd/>
          </a:ln>
        </p:spPr>
      </p:pic>
      <p:grpSp>
        <p:nvGrpSpPr>
          <p:cNvPr id="2" name="Group 25"/>
          <p:cNvGrpSpPr>
            <a:grpSpLocks/>
          </p:cNvGrpSpPr>
          <p:nvPr/>
        </p:nvGrpSpPr>
        <p:grpSpPr bwMode="auto">
          <a:xfrm>
            <a:off x="5791200" y="2971800"/>
            <a:ext cx="3352800" cy="3346450"/>
            <a:chOff x="3648" y="1872"/>
            <a:chExt cx="2112" cy="2108"/>
          </a:xfrm>
        </p:grpSpPr>
        <p:pic>
          <p:nvPicPr>
            <p:cNvPr id="5132" name="Picture 12" descr="186Pb"/>
            <p:cNvPicPr>
              <a:picLocks noChangeAspect="1" noChangeArrowheads="1"/>
            </p:cNvPicPr>
            <p:nvPr/>
          </p:nvPicPr>
          <p:blipFill>
            <a:blip r:embed="rId4"/>
            <a:srcRect/>
            <a:stretch>
              <a:fillRect/>
            </a:stretch>
          </p:blipFill>
          <p:spPr bwMode="auto">
            <a:xfrm>
              <a:off x="4032" y="2352"/>
              <a:ext cx="1728" cy="1628"/>
            </a:xfrm>
            <a:prstGeom prst="rect">
              <a:avLst/>
            </a:prstGeom>
            <a:noFill/>
          </p:spPr>
        </p:pic>
        <p:sp>
          <p:nvSpPr>
            <p:cNvPr id="5139" name="Line 19"/>
            <p:cNvSpPr>
              <a:spLocks noChangeShapeType="1"/>
            </p:cNvSpPr>
            <p:nvPr/>
          </p:nvSpPr>
          <p:spPr bwMode="auto">
            <a:xfrm>
              <a:off x="3648" y="2160"/>
              <a:ext cx="624" cy="384"/>
            </a:xfrm>
            <a:prstGeom prst="line">
              <a:avLst/>
            </a:prstGeom>
            <a:noFill/>
            <a:ln w="25400">
              <a:solidFill>
                <a:srgbClr val="000080"/>
              </a:solidFill>
              <a:round/>
              <a:headEnd/>
              <a:tailEnd type="triangle" w="med" len="med"/>
            </a:ln>
          </p:spPr>
          <p:txBody>
            <a:bodyPr wrap="none" anchor="ctr">
              <a:prstTxWarp prst="textNoShape">
                <a:avLst/>
              </a:prstTxWarp>
            </a:bodyPr>
            <a:lstStyle/>
            <a:p>
              <a:endParaRPr lang="en-GB"/>
            </a:p>
          </p:txBody>
        </p:sp>
        <p:sp>
          <p:nvSpPr>
            <p:cNvPr id="5140" name="Line 20"/>
            <p:cNvSpPr>
              <a:spLocks noChangeShapeType="1"/>
            </p:cNvSpPr>
            <p:nvPr/>
          </p:nvSpPr>
          <p:spPr bwMode="auto">
            <a:xfrm>
              <a:off x="3744" y="1920"/>
              <a:ext cx="1056" cy="624"/>
            </a:xfrm>
            <a:prstGeom prst="line">
              <a:avLst/>
            </a:prstGeom>
            <a:noFill/>
            <a:ln w="25400">
              <a:solidFill>
                <a:srgbClr val="000080"/>
              </a:solidFill>
              <a:round/>
              <a:headEnd/>
              <a:tailEnd type="triangle" w="med" len="med"/>
            </a:ln>
          </p:spPr>
          <p:txBody>
            <a:bodyPr wrap="none" anchor="ctr">
              <a:prstTxWarp prst="textNoShape">
                <a:avLst/>
              </a:prstTxWarp>
            </a:bodyPr>
            <a:lstStyle/>
            <a:p>
              <a:endParaRPr lang="en-GB"/>
            </a:p>
          </p:txBody>
        </p:sp>
        <p:sp>
          <p:nvSpPr>
            <p:cNvPr id="5141" name="Line 21"/>
            <p:cNvSpPr>
              <a:spLocks noChangeShapeType="1"/>
            </p:cNvSpPr>
            <p:nvPr/>
          </p:nvSpPr>
          <p:spPr bwMode="auto">
            <a:xfrm>
              <a:off x="3792" y="1872"/>
              <a:ext cx="1392" cy="624"/>
            </a:xfrm>
            <a:prstGeom prst="line">
              <a:avLst/>
            </a:prstGeom>
            <a:noFill/>
            <a:ln w="25400">
              <a:solidFill>
                <a:srgbClr val="000080"/>
              </a:solidFill>
              <a:round/>
              <a:headEnd/>
              <a:tailEnd type="triangle" w="med" len="med"/>
            </a:ln>
          </p:spPr>
          <p:txBody>
            <a:bodyPr wrap="none" anchor="ctr">
              <a:prstTxWarp prst="textNoShape">
                <a:avLst/>
              </a:prstTxWarp>
            </a:bodyPr>
            <a:lstStyle/>
            <a:p>
              <a:endParaRPr lang="en-GB"/>
            </a:p>
          </p:txBody>
        </p:sp>
      </p:grpSp>
      <p:sp>
        <p:nvSpPr>
          <p:cNvPr id="5143" name="Text Box 23"/>
          <p:cNvSpPr txBox="1">
            <a:spLocks noChangeArrowheads="1"/>
          </p:cNvSpPr>
          <p:nvPr/>
        </p:nvSpPr>
        <p:spPr bwMode="auto">
          <a:xfrm>
            <a:off x="228600" y="1101725"/>
            <a:ext cx="3962400" cy="1031875"/>
          </a:xfrm>
          <a:prstGeom prst="rect">
            <a:avLst/>
          </a:prstGeom>
          <a:gradFill rotWithShape="0">
            <a:gsLst>
              <a:gs pos="0">
                <a:srgbClr val="000080"/>
              </a:gs>
              <a:gs pos="100000">
                <a:srgbClr val="003F9A"/>
              </a:gs>
            </a:gsLst>
            <a:lin ang="2700000" scaled="1"/>
          </a:gradFill>
          <a:ln w="25400">
            <a:solidFill>
              <a:srgbClr val="000080"/>
            </a:solidFill>
            <a:miter lim="800000"/>
            <a:headEnd/>
            <a:tailEnd/>
          </a:ln>
        </p:spPr>
        <p:txBody>
          <a:bodyPr>
            <a:prstTxWarp prst="textNoShape">
              <a:avLst/>
            </a:prstTxWarp>
            <a:spAutoFit/>
          </a:bodyPr>
          <a:lstStyle/>
          <a:p>
            <a:pPr algn="just"/>
            <a:r>
              <a:rPr lang="en-GB" sz="2000" dirty="0">
                <a:solidFill>
                  <a:schemeClr val="bg1"/>
                </a:solidFill>
              </a:rPr>
              <a:t>Atomic nucleus minimises its energy by adopting different deformed mean-field shapes.</a:t>
            </a:r>
            <a:endParaRPr lang="en-GB" sz="1800" dirty="0">
              <a:solidFill>
                <a:schemeClr val="bg1"/>
              </a:solidFill>
            </a:endParaRPr>
          </a:p>
        </p:txBody>
      </p:sp>
      <p:pic>
        <p:nvPicPr>
          <p:cNvPr id="5144" name="Picture 24" descr="oblate-prolate"/>
          <p:cNvPicPr>
            <a:picLocks noChangeAspect="1" noChangeArrowheads="1"/>
          </p:cNvPicPr>
          <p:nvPr/>
        </p:nvPicPr>
        <p:blipFill>
          <a:blip r:embed="rId5"/>
          <a:srcRect/>
          <a:stretch>
            <a:fillRect/>
          </a:stretch>
        </p:blipFill>
        <p:spPr bwMode="auto">
          <a:xfrm>
            <a:off x="844550" y="2286000"/>
            <a:ext cx="2813050" cy="3810000"/>
          </a:xfrm>
          <a:prstGeom prst="rect">
            <a:avLst/>
          </a:prstGeom>
          <a:noFill/>
          <a:ln w="25400">
            <a:solidFill>
              <a:srgbClr val="000080"/>
            </a:solidFill>
            <a:miter lim="800000"/>
            <a:headEnd/>
            <a:tailEnd/>
          </a:ln>
        </p:spPr>
      </p:pic>
      <p:sp>
        <p:nvSpPr>
          <p:cNvPr id="16" name="Text Box 23"/>
          <p:cNvSpPr txBox="1">
            <a:spLocks noChangeArrowheads="1"/>
          </p:cNvSpPr>
          <p:nvPr/>
        </p:nvSpPr>
        <p:spPr bwMode="auto">
          <a:xfrm>
            <a:off x="4343400" y="3733800"/>
            <a:ext cx="2286000" cy="584776"/>
          </a:xfrm>
          <a:prstGeom prst="rect">
            <a:avLst/>
          </a:prstGeom>
          <a:noFill/>
          <a:ln w="25400">
            <a:noFill/>
            <a:miter lim="800000"/>
            <a:headEnd/>
            <a:tailEnd/>
          </a:ln>
        </p:spPr>
        <p:txBody>
          <a:bodyPr wrap="square">
            <a:prstTxWarp prst="textNoShape">
              <a:avLst/>
            </a:prstTxWarp>
            <a:spAutoFit/>
          </a:bodyPr>
          <a:lstStyle/>
          <a:p>
            <a:pPr>
              <a:spcBef>
                <a:spcPct val="50000"/>
              </a:spcBef>
            </a:pPr>
            <a:r>
              <a:rPr lang="en-GB" sz="1600" i="1" dirty="0" smtClean="0"/>
              <a:t>A. Andreyev </a:t>
            </a:r>
            <a:r>
              <a:rPr lang="en-GB" sz="1600" i="1" dirty="0"/>
              <a:t>et al.,</a:t>
            </a:r>
            <a:r>
              <a:rPr lang="en-GB" sz="1600" i="1" dirty="0" smtClean="0"/>
              <a:t> Nature 405, 430 </a:t>
            </a:r>
            <a:r>
              <a:rPr lang="en-GB" sz="1600" i="1" dirty="0"/>
              <a:t>(</a:t>
            </a:r>
            <a:r>
              <a:rPr lang="en-GB" sz="1600" i="1" dirty="0" smtClean="0"/>
              <a:t>2000)</a:t>
            </a:r>
            <a:endParaRPr lang="en-GB" sz="2000" dirty="0"/>
          </a:p>
        </p:txBody>
      </p:sp>
      <p:sp>
        <p:nvSpPr>
          <p:cNvPr id="17" name="Title 16"/>
          <p:cNvSpPr>
            <a:spLocks noGrp="1"/>
          </p:cNvSpPr>
          <p:nvPr>
            <p:ph type="title"/>
          </p:nvPr>
        </p:nvSpPr>
        <p:spPr>
          <a:xfrm>
            <a:off x="792162" y="-310216"/>
            <a:ext cx="7570787" cy="1411941"/>
          </a:xfrm>
        </p:spPr>
        <p:txBody>
          <a:bodyPr/>
          <a:lstStyle/>
          <a:p>
            <a:r>
              <a:rPr lang="en-US" sz="4400" dirty="0" smtClean="0"/>
              <a:t>Shape coexistence</a:t>
            </a:r>
            <a:endParaRPr lang="en-US" sz="4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857224" y="500042"/>
            <a:ext cx="7512087" cy="5651518"/>
          </a:xfrm>
          <a:prstGeom prst="rect">
            <a:avLst/>
          </a:prstGeom>
          <a:noFill/>
          <a:ln w="9525">
            <a:noFill/>
            <a:miter lim="800000"/>
            <a:headEnd/>
            <a:tailEnd/>
          </a:ln>
          <a:effectLst/>
        </p:spPr>
      </p:pic>
      <p:sp>
        <p:nvSpPr>
          <p:cNvPr id="3" name="Title 2"/>
          <p:cNvSpPr>
            <a:spLocks noGrp="1"/>
          </p:cNvSpPr>
          <p:nvPr>
            <p:ph type="title"/>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6" name="Picture 10" descr="Radons"/>
          <p:cNvPicPr>
            <a:picLocks noChangeAspect="1" noChangeArrowheads="1"/>
          </p:cNvPicPr>
          <p:nvPr/>
        </p:nvPicPr>
        <p:blipFill>
          <a:blip r:embed="rId3"/>
          <a:srcRect/>
          <a:stretch>
            <a:fillRect/>
          </a:stretch>
        </p:blipFill>
        <p:spPr bwMode="auto">
          <a:xfrm>
            <a:off x="304800" y="1447800"/>
            <a:ext cx="8534400" cy="4257675"/>
          </a:xfrm>
          <a:prstGeom prst="rect">
            <a:avLst/>
          </a:prstGeom>
          <a:noFill/>
          <a:ln w="25400">
            <a:solidFill>
              <a:srgbClr val="000080"/>
            </a:solidFill>
            <a:miter lim="800000"/>
            <a:headEnd/>
            <a:tailEnd/>
          </a:ln>
        </p:spPr>
      </p:pic>
      <p:sp>
        <p:nvSpPr>
          <p:cNvPr id="10" name="Title 9"/>
          <p:cNvSpPr>
            <a:spLocks noGrp="1"/>
          </p:cNvSpPr>
          <p:nvPr>
            <p:ph type="title"/>
          </p:nvPr>
        </p:nvSpPr>
        <p:spPr/>
        <p:txBody>
          <a:bodyPr/>
          <a:lstStyle/>
          <a:p>
            <a:r>
              <a:rPr lang="en-US" sz="3600" dirty="0" smtClean="0"/>
              <a:t>Low Lying Levels in </a:t>
            </a:r>
            <a:r>
              <a:rPr lang="en-US" sz="3600" dirty="0" err="1" smtClean="0"/>
              <a:t>Rn</a:t>
            </a:r>
            <a:r>
              <a:rPr lang="en-US" sz="3600" dirty="0" smtClean="0"/>
              <a:t> Isotopes</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2" name="Picture 12" descr="REX-ISOLDE"/>
          <p:cNvPicPr>
            <a:picLocks noChangeAspect="1" noChangeArrowheads="1"/>
          </p:cNvPicPr>
          <p:nvPr/>
        </p:nvPicPr>
        <p:blipFill>
          <a:blip r:embed="rId3"/>
          <a:srcRect/>
          <a:stretch>
            <a:fillRect/>
          </a:stretch>
        </p:blipFill>
        <p:spPr bwMode="auto">
          <a:xfrm>
            <a:off x="5257800" y="1482298"/>
            <a:ext cx="3657600" cy="3033713"/>
          </a:xfrm>
          <a:prstGeom prst="rect">
            <a:avLst/>
          </a:prstGeom>
          <a:noFill/>
        </p:spPr>
      </p:pic>
      <p:sp>
        <p:nvSpPr>
          <p:cNvPr id="13" name="Text Box 10"/>
          <p:cNvSpPr txBox="1">
            <a:spLocks noChangeArrowheads="1"/>
          </p:cNvSpPr>
          <p:nvPr/>
        </p:nvSpPr>
        <p:spPr bwMode="auto">
          <a:xfrm>
            <a:off x="150813" y="1482298"/>
            <a:ext cx="4700776" cy="830997"/>
          </a:xfrm>
          <a:prstGeom prst="rect">
            <a:avLst/>
          </a:prstGeom>
          <a:noFill/>
          <a:ln w="9525">
            <a:noFill/>
            <a:miter lim="800000"/>
            <a:headEnd/>
            <a:tailEnd/>
          </a:ln>
        </p:spPr>
        <p:txBody>
          <a:bodyPr wrap="none">
            <a:prstTxWarp prst="textNoShape">
              <a:avLst/>
            </a:prstTxWarp>
            <a:spAutoFit/>
          </a:bodyPr>
          <a:lstStyle/>
          <a:p>
            <a:r>
              <a:rPr lang="en-GB" b="1" dirty="0" smtClean="0">
                <a:solidFill>
                  <a:srgbClr val="081D7A"/>
                </a:solidFill>
                <a:effectLst>
                  <a:outerShdw blurRad="50800" dist="38100" dir="2700000">
                    <a:srgbClr val="000000">
                      <a:alpha val="43000"/>
                    </a:srgbClr>
                  </a:outerShdw>
                </a:effectLst>
              </a:rPr>
              <a:t>Noble gas </a:t>
            </a:r>
            <a:r>
              <a:rPr lang="en-US" dirty="0" smtClean="0"/>
              <a:t>–</a:t>
            </a:r>
            <a:r>
              <a:rPr lang="en-GB" dirty="0" smtClean="0"/>
              <a:t> easily purified using</a:t>
            </a:r>
          </a:p>
          <a:p>
            <a:r>
              <a:rPr lang="en-US" b="1" dirty="0" smtClean="0">
                <a:solidFill>
                  <a:srgbClr val="081D7A"/>
                </a:solidFill>
                <a:effectLst>
                  <a:outerShdw blurRad="50800" dist="38100" dir="2700000">
                    <a:srgbClr val="000000">
                      <a:alpha val="43000"/>
                    </a:srgbClr>
                  </a:outerShdw>
                </a:effectLst>
              </a:rPr>
              <a:t>P</a:t>
            </a:r>
            <a:r>
              <a:rPr lang="en-GB" b="1" dirty="0" err="1" smtClean="0">
                <a:solidFill>
                  <a:srgbClr val="081D7A"/>
                </a:solidFill>
                <a:effectLst>
                  <a:outerShdw blurRad="50800" dist="38100" dir="2700000">
                    <a:srgbClr val="000000">
                      <a:alpha val="43000"/>
                    </a:srgbClr>
                  </a:outerShdw>
                </a:effectLst>
              </a:rPr>
              <a:t>lasma</a:t>
            </a:r>
            <a:r>
              <a:rPr lang="en-GB" b="1" dirty="0" smtClean="0">
                <a:solidFill>
                  <a:srgbClr val="081D7A"/>
                </a:solidFill>
                <a:effectLst>
                  <a:outerShdw blurRad="50800" dist="38100" dir="2700000">
                    <a:srgbClr val="000000">
                      <a:alpha val="43000"/>
                    </a:srgbClr>
                  </a:outerShdw>
                </a:effectLst>
              </a:rPr>
              <a:t> cooled </a:t>
            </a:r>
            <a:r>
              <a:rPr lang="en-GB" dirty="0" smtClean="0"/>
              <a:t>transfer line.</a:t>
            </a:r>
          </a:p>
        </p:txBody>
      </p:sp>
      <p:sp>
        <p:nvSpPr>
          <p:cNvPr id="15" name="Text Box 11"/>
          <p:cNvSpPr txBox="1">
            <a:spLocks noChangeArrowheads="1"/>
          </p:cNvSpPr>
          <p:nvPr/>
        </p:nvSpPr>
        <p:spPr bwMode="auto">
          <a:xfrm>
            <a:off x="152400" y="2438400"/>
            <a:ext cx="3959888" cy="1200328"/>
          </a:xfrm>
          <a:prstGeom prst="rect">
            <a:avLst/>
          </a:prstGeom>
          <a:noFill/>
          <a:ln w="9525">
            <a:noFill/>
            <a:miter lim="800000"/>
            <a:headEnd/>
            <a:tailEnd/>
          </a:ln>
        </p:spPr>
        <p:txBody>
          <a:bodyPr wrap="none">
            <a:prstTxWarp prst="textNoShape">
              <a:avLst/>
            </a:prstTxWarp>
            <a:spAutoFit/>
          </a:bodyPr>
          <a:lstStyle/>
          <a:p>
            <a:r>
              <a:rPr lang="en-GB" dirty="0"/>
              <a:t>PS Booster and </a:t>
            </a:r>
            <a:r>
              <a:rPr lang="en-GB" dirty="0" err="1"/>
              <a:t>ThC</a:t>
            </a:r>
            <a:r>
              <a:rPr lang="en-GB" dirty="0"/>
              <a:t> target:</a:t>
            </a:r>
          </a:p>
          <a:p>
            <a:r>
              <a:rPr lang="en-GB" b="1" baseline="30000" dirty="0">
                <a:solidFill>
                  <a:srgbClr val="081D7A"/>
                </a:solidFill>
                <a:effectLst>
                  <a:outerShdw blurRad="38100" dist="38100" dir="2700000" algn="tl">
                    <a:srgbClr val="DDDDDD"/>
                  </a:outerShdw>
                </a:effectLst>
              </a:rPr>
              <a:t>202</a:t>
            </a:r>
            <a:r>
              <a:rPr lang="en-GB" b="1" dirty="0">
                <a:solidFill>
                  <a:srgbClr val="081D7A"/>
                </a:solidFill>
                <a:effectLst>
                  <a:outerShdw blurRad="38100" dist="38100" dir="2700000" algn="tl">
                    <a:srgbClr val="DDDDDD"/>
                  </a:outerShdw>
                </a:effectLst>
              </a:rPr>
              <a:t>Rn - 9 </a:t>
            </a:r>
            <a:r>
              <a:rPr lang="en-GB" b="1" dirty="0" err="1">
                <a:solidFill>
                  <a:srgbClr val="081D7A"/>
                </a:solidFill>
                <a:effectLst>
                  <a:outerShdw blurRad="38100" dist="38100" dir="2700000" algn="tl">
                    <a:srgbClr val="DDDDDD"/>
                  </a:outerShdw>
                </a:effectLst>
              </a:rPr>
              <a:t>x</a:t>
            </a:r>
            <a:r>
              <a:rPr lang="en-GB" b="1" dirty="0">
                <a:solidFill>
                  <a:srgbClr val="081D7A"/>
                </a:solidFill>
                <a:effectLst>
                  <a:outerShdw blurRad="38100" dist="38100" dir="2700000" algn="tl">
                    <a:srgbClr val="DDDDDD"/>
                  </a:outerShdw>
                </a:effectLst>
              </a:rPr>
              <a:t> 10</a:t>
            </a:r>
            <a:r>
              <a:rPr lang="en-GB" b="1" baseline="30000" dirty="0">
                <a:solidFill>
                  <a:srgbClr val="081D7A"/>
                </a:solidFill>
                <a:effectLst>
                  <a:outerShdw blurRad="38100" dist="38100" dir="2700000" algn="tl">
                    <a:srgbClr val="DDDDDD"/>
                  </a:outerShdw>
                </a:effectLst>
              </a:rPr>
              <a:t>5</a:t>
            </a:r>
            <a:r>
              <a:rPr lang="en-GB" b="1" dirty="0">
                <a:solidFill>
                  <a:srgbClr val="081D7A"/>
                </a:solidFill>
                <a:effectLst>
                  <a:outerShdw blurRad="38100" dist="38100" dir="2700000" algn="tl">
                    <a:srgbClr val="DDDDDD"/>
                  </a:outerShdw>
                </a:effectLst>
              </a:rPr>
              <a:t> ions/</a:t>
            </a:r>
            <a:r>
              <a:rPr lang="en-GB" b="1" dirty="0">
                <a:solidFill>
                  <a:srgbClr val="081D7A"/>
                </a:solidFill>
                <a:effectLst>
                  <a:outerShdw blurRad="38100" dist="38100" dir="2700000" algn="tl">
                    <a:srgbClr val="DDDDDD"/>
                  </a:outerShdw>
                </a:effectLst>
                <a:latin typeface="Symbol" pitchFamily="-112" charset="2"/>
                <a:sym typeface="Symbol" pitchFamily="-112" charset="2"/>
              </a:rPr>
              <a:t></a:t>
            </a:r>
            <a:r>
              <a:rPr lang="en-GB" b="1" dirty="0">
                <a:solidFill>
                  <a:srgbClr val="081D7A"/>
                </a:solidFill>
                <a:effectLst>
                  <a:outerShdw blurRad="38100" dist="38100" dir="2700000" algn="tl">
                    <a:srgbClr val="DDDDDD"/>
                  </a:outerShdw>
                </a:effectLst>
              </a:rPr>
              <a:t>C</a:t>
            </a:r>
          </a:p>
          <a:p>
            <a:r>
              <a:rPr lang="en-GB" b="1" baseline="30000" dirty="0">
                <a:solidFill>
                  <a:srgbClr val="081D7A"/>
                </a:solidFill>
                <a:effectLst>
                  <a:outerShdw blurRad="38100" dist="38100" dir="2700000" algn="tl">
                    <a:srgbClr val="DDDDDD"/>
                  </a:outerShdw>
                </a:effectLst>
              </a:rPr>
              <a:t>204</a:t>
            </a:r>
            <a:r>
              <a:rPr lang="en-GB" b="1" dirty="0">
                <a:solidFill>
                  <a:srgbClr val="081D7A"/>
                </a:solidFill>
                <a:effectLst>
                  <a:outerShdw blurRad="38100" dist="38100" dir="2700000" algn="tl">
                    <a:srgbClr val="DDDDDD"/>
                  </a:outerShdw>
                </a:effectLst>
              </a:rPr>
              <a:t>Rn - 2 </a:t>
            </a:r>
            <a:r>
              <a:rPr lang="en-GB" b="1" dirty="0" err="1">
                <a:solidFill>
                  <a:srgbClr val="081D7A"/>
                </a:solidFill>
                <a:effectLst>
                  <a:outerShdw blurRad="38100" dist="38100" dir="2700000" algn="tl">
                    <a:srgbClr val="DDDDDD"/>
                  </a:outerShdw>
                </a:effectLst>
              </a:rPr>
              <a:t>x</a:t>
            </a:r>
            <a:r>
              <a:rPr lang="en-GB" b="1" dirty="0">
                <a:solidFill>
                  <a:srgbClr val="081D7A"/>
                </a:solidFill>
                <a:effectLst>
                  <a:outerShdw blurRad="38100" dist="38100" dir="2700000" algn="tl">
                    <a:srgbClr val="DDDDDD"/>
                  </a:outerShdw>
                </a:effectLst>
              </a:rPr>
              <a:t> 10</a:t>
            </a:r>
            <a:r>
              <a:rPr lang="en-GB" b="1" baseline="30000" dirty="0">
                <a:solidFill>
                  <a:srgbClr val="081D7A"/>
                </a:solidFill>
                <a:effectLst>
                  <a:outerShdw blurRad="38100" dist="38100" dir="2700000" algn="tl">
                    <a:srgbClr val="DDDDDD"/>
                  </a:outerShdw>
                </a:effectLst>
              </a:rPr>
              <a:t>7</a:t>
            </a:r>
            <a:r>
              <a:rPr lang="en-GB" b="1" dirty="0">
                <a:solidFill>
                  <a:srgbClr val="081D7A"/>
                </a:solidFill>
                <a:effectLst>
                  <a:outerShdw blurRad="38100" dist="38100" dir="2700000" algn="tl">
                    <a:srgbClr val="DDDDDD"/>
                  </a:outerShdw>
                </a:effectLst>
              </a:rPr>
              <a:t> ions/</a:t>
            </a:r>
            <a:r>
              <a:rPr lang="en-GB" b="1" dirty="0">
                <a:solidFill>
                  <a:srgbClr val="081D7A"/>
                </a:solidFill>
                <a:effectLst>
                  <a:outerShdw blurRad="38100" dist="38100" dir="2700000" algn="tl">
                    <a:srgbClr val="DDDDDD"/>
                  </a:outerShdw>
                </a:effectLst>
                <a:latin typeface="Symbol" pitchFamily="-112" charset="2"/>
                <a:sym typeface="Symbol" pitchFamily="-112" charset="2"/>
              </a:rPr>
              <a:t></a:t>
            </a:r>
            <a:r>
              <a:rPr lang="en-GB" b="1" dirty="0" smtClean="0">
                <a:solidFill>
                  <a:srgbClr val="081D7A"/>
                </a:solidFill>
                <a:effectLst>
                  <a:outerShdw blurRad="38100" dist="38100" dir="2700000" algn="tl">
                    <a:srgbClr val="DDDDDD"/>
                  </a:outerShdw>
                </a:effectLst>
              </a:rPr>
              <a:t>C</a:t>
            </a:r>
            <a:endParaRPr lang="en-GB" dirty="0">
              <a:solidFill>
                <a:srgbClr val="081D7A"/>
              </a:solidFill>
            </a:endParaRPr>
          </a:p>
        </p:txBody>
      </p:sp>
      <p:sp>
        <p:nvSpPr>
          <p:cNvPr id="16" name="Text Box 11"/>
          <p:cNvSpPr txBox="1">
            <a:spLocks noChangeArrowheads="1"/>
          </p:cNvSpPr>
          <p:nvPr/>
        </p:nvSpPr>
        <p:spPr bwMode="auto">
          <a:xfrm>
            <a:off x="152400" y="4286072"/>
            <a:ext cx="3469570" cy="1200328"/>
          </a:xfrm>
          <a:prstGeom prst="rect">
            <a:avLst/>
          </a:prstGeom>
          <a:noFill/>
          <a:ln w="9525">
            <a:noFill/>
            <a:miter lim="800000"/>
            <a:headEnd/>
            <a:tailEnd/>
          </a:ln>
        </p:spPr>
        <p:txBody>
          <a:bodyPr wrap="none">
            <a:prstTxWarp prst="textNoShape">
              <a:avLst/>
            </a:prstTxWarp>
            <a:spAutoFit/>
          </a:bodyPr>
          <a:lstStyle/>
          <a:p>
            <a:r>
              <a:rPr lang="en-GB" b="1" dirty="0" smtClean="0">
                <a:solidFill>
                  <a:srgbClr val="081D7A"/>
                </a:solidFill>
                <a:effectLst>
                  <a:outerShdw blurRad="50800" dist="38100" dir="2700000">
                    <a:srgbClr val="000000">
                      <a:alpha val="43000"/>
                    </a:srgbClr>
                  </a:outerShdw>
                </a:effectLst>
              </a:rPr>
              <a:t>Intensity at Miniball</a:t>
            </a:r>
            <a:r>
              <a:rPr lang="en-GB" dirty="0" smtClean="0"/>
              <a:t>:</a:t>
            </a:r>
            <a:endParaRPr lang="en-GB" dirty="0"/>
          </a:p>
          <a:p>
            <a:r>
              <a:rPr lang="en-GB" b="1" baseline="30000" dirty="0" smtClean="0">
                <a:solidFill>
                  <a:srgbClr val="FF0000"/>
                </a:solidFill>
                <a:effectLst>
                  <a:outerShdw blurRad="38100" dist="38100" dir="2700000" algn="tl">
                    <a:srgbClr val="DDDDDD"/>
                  </a:outerShdw>
                </a:effectLst>
              </a:rPr>
              <a:t>202</a:t>
            </a:r>
            <a:r>
              <a:rPr lang="en-GB" b="1" dirty="0" smtClean="0">
                <a:solidFill>
                  <a:srgbClr val="FF0000"/>
                </a:solidFill>
                <a:effectLst>
                  <a:outerShdw blurRad="38100" dist="38100" dir="2700000" algn="tl">
                    <a:srgbClr val="DDDDDD"/>
                  </a:outerShdw>
                </a:effectLst>
              </a:rPr>
              <a:t>Rn </a:t>
            </a:r>
            <a:r>
              <a:rPr lang="en-US" b="1" dirty="0" smtClean="0">
                <a:solidFill>
                  <a:srgbClr val="FF0000"/>
                </a:solidFill>
                <a:effectLst>
                  <a:outerShdw blurRad="38100" dist="38100" dir="2700000" algn="tl">
                    <a:srgbClr val="DDDDDD"/>
                  </a:outerShdw>
                </a:effectLst>
              </a:rPr>
              <a:t>–</a:t>
            </a:r>
            <a:r>
              <a:rPr lang="en-GB" b="1" dirty="0" smtClean="0">
                <a:solidFill>
                  <a:srgbClr val="FF0000"/>
                </a:solidFill>
                <a:effectLst>
                  <a:outerShdw blurRad="38100" dist="38100" dir="2700000" algn="tl">
                    <a:srgbClr val="DDDDDD"/>
                  </a:outerShdw>
                </a:effectLst>
              </a:rPr>
              <a:t> 3 </a:t>
            </a:r>
            <a:r>
              <a:rPr lang="en-GB" b="1" dirty="0" err="1">
                <a:solidFill>
                  <a:srgbClr val="FF0000"/>
                </a:solidFill>
                <a:effectLst>
                  <a:outerShdw blurRad="38100" dist="38100" dir="2700000" algn="tl">
                    <a:srgbClr val="DDDDDD"/>
                  </a:outerShdw>
                </a:effectLst>
              </a:rPr>
              <a:t>x</a:t>
            </a:r>
            <a:r>
              <a:rPr lang="en-GB" b="1" dirty="0">
                <a:solidFill>
                  <a:srgbClr val="FF0000"/>
                </a:solidFill>
                <a:effectLst>
                  <a:outerShdw blurRad="38100" dist="38100" dir="2700000" algn="tl">
                    <a:srgbClr val="DDDDDD"/>
                  </a:outerShdw>
                </a:effectLst>
              </a:rPr>
              <a:t> </a:t>
            </a:r>
            <a:r>
              <a:rPr lang="en-GB" b="1" dirty="0" smtClean="0">
                <a:solidFill>
                  <a:srgbClr val="FF0000"/>
                </a:solidFill>
                <a:effectLst>
                  <a:outerShdw blurRad="38100" dist="38100" dir="2700000" algn="tl">
                    <a:srgbClr val="DDDDDD"/>
                  </a:outerShdw>
                </a:effectLst>
              </a:rPr>
              <a:t>10</a:t>
            </a:r>
            <a:r>
              <a:rPr lang="en-GB" b="1" baseline="30000" dirty="0">
                <a:solidFill>
                  <a:srgbClr val="FF0000"/>
                </a:solidFill>
                <a:effectLst>
                  <a:outerShdw blurRad="38100" dist="38100" dir="2700000" algn="tl">
                    <a:srgbClr val="DDDDDD"/>
                  </a:outerShdw>
                </a:effectLst>
              </a:rPr>
              <a:t>4</a:t>
            </a:r>
            <a:r>
              <a:rPr lang="en-GB" b="1" dirty="0" smtClean="0">
                <a:solidFill>
                  <a:srgbClr val="FF0000"/>
                </a:solidFill>
                <a:effectLst>
                  <a:outerShdw blurRad="38100" dist="38100" dir="2700000" algn="tl">
                    <a:srgbClr val="DDDDDD"/>
                  </a:outerShdw>
                </a:effectLst>
              </a:rPr>
              <a:t> ions / </a:t>
            </a:r>
            <a:r>
              <a:rPr lang="en-GB" b="1" dirty="0" err="1" smtClean="0">
                <a:solidFill>
                  <a:srgbClr val="FF0000"/>
                </a:solidFill>
                <a:effectLst>
                  <a:outerShdw blurRad="38100" dist="38100" dir="2700000" algn="tl">
                    <a:srgbClr val="DDDDDD"/>
                  </a:outerShdw>
                </a:effectLst>
              </a:rPr>
              <a:t>s</a:t>
            </a:r>
            <a:endParaRPr lang="en-GB" b="1" dirty="0" smtClean="0">
              <a:solidFill>
                <a:srgbClr val="FF0000"/>
              </a:solidFill>
              <a:effectLst>
                <a:outerShdw blurRad="38100" dist="38100" dir="2700000" algn="tl">
                  <a:srgbClr val="DDDDDD"/>
                </a:outerShdw>
              </a:effectLst>
            </a:endParaRPr>
          </a:p>
          <a:p>
            <a:r>
              <a:rPr lang="en-GB" b="1" baseline="30000" dirty="0">
                <a:solidFill>
                  <a:srgbClr val="FF0000"/>
                </a:solidFill>
                <a:effectLst>
                  <a:outerShdw blurRad="38100" dist="38100" dir="2700000" algn="tl">
                    <a:srgbClr val="DDDDDD"/>
                  </a:outerShdw>
                </a:effectLst>
              </a:rPr>
              <a:t>204</a:t>
            </a:r>
            <a:r>
              <a:rPr lang="en-GB" b="1" dirty="0">
                <a:solidFill>
                  <a:srgbClr val="FF0000"/>
                </a:solidFill>
                <a:effectLst>
                  <a:outerShdw blurRad="38100" dist="38100" dir="2700000" algn="tl">
                    <a:srgbClr val="DDDDDD"/>
                  </a:outerShdw>
                </a:effectLst>
              </a:rPr>
              <a:t>Rn</a:t>
            </a:r>
            <a:r>
              <a:rPr lang="en-GB" b="1" dirty="0" smtClean="0">
                <a:solidFill>
                  <a:srgbClr val="FF0000"/>
                </a:solidFill>
                <a:effectLst>
                  <a:outerShdw blurRad="38100" dist="38100" dir="2700000" algn="tl">
                    <a:srgbClr val="DDDDDD"/>
                  </a:outerShdw>
                </a:effectLst>
              </a:rPr>
              <a:t> </a:t>
            </a:r>
            <a:r>
              <a:rPr lang="en-US" b="1" dirty="0" smtClean="0">
                <a:solidFill>
                  <a:srgbClr val="FF0000"/>
                </a:solidFill>
                <a:effectLst>
                  <a:outerShdw blurRad="38100" dist="38100" dir="2700000" algn="tl">
                    <a:srgbClr val="DDDDDD"/>
                  </a:outerShdw>
                </a:effectLst>
              </a:rPr>
              <a:t>–</a:t>
            </a:r>
            <a:r>
              <a:rPr lang="en-GB" b="1" dirty="0" smtClean="0">
                <a:solidFill>
                  <a:srgbClr val="FF0000"/>
                </a:solidFill>
                <a:effectLst>
                  <a:outerShdw blurRad="38100" dist="38100" dir="2700000" algn="tl">
                    <a:srgbClr val="DDDDDD"/>
                  </a:outerShdw>
                </a:effectLst>
              </a:rPr>
              <a:t> 2 </a:t>
            </a:r>
            <a:r>
              <a:rPr lang="en-GB" b="1" dirty="0" err="1" smtClean="0">
                <a:solidFill>
                  <a:srgbClr val="FF0000"/>
                </a:solidFill>
                <a:effectLst>
                  <a:outerShdw blurRad="38100" dist="38100" dir="2700000" algn="tl">
                    <a:srgbClr val="DDDDDD"/>
                  </a:outerShdw>
                </a:effectLst>
              </a:rPr>
              <a:t>x</a:t>
            </a:r>
            <a:r>
              <a:rPr lang="en-GB" b="1" dirty="0" smtClean="0">
                <a:solidFill>
                  <a:srgbClr val="FF0000"/>
                </a:solidFill>
                <a:effectLst>
                  <a:outerShdw blurRad="38100" dist="38100" dir="2700000" algn="tl">
                    <a:srgbClr val="DDDDDD"/>
                  </a:outerShdw>
                </a:effectLst>
              </a:rPr>
              <a:t> 10</a:t>
            </a:r>
            <a:r>
              <a:rPr lang="en-GB" b="1" baseline="30000" dirty="0">
                <a:solidFill>
                  <a:srgbClr val="FF0000"/>
                </a:solidFill>
                <a:effectLst>
                  <a:outerShdw blurRad="38100" dist="38100" dir="2700000" algn="tl">
                    <a:srgbClr val="DDDDDD"/>
                  </a:outerShdw>
                </a:effectLst>
              </a:rPr>
              <a:t>5</a:t>
            </a:r>
            <a:r>
              <a:rPr lang="en-GB" b="1" dirty="0" smtClean="0">
                <a:solidFill>
                  <a:srgbClr val="FF0000"/>
                </a:solidFill>
                <a:effectLst>
                  <a:outerShdw blurRad="38100" dist="38100" dir="2700000" algn="tl">
                    <a:srgbClr val="DDDDDD"/>
                  </a:outerShdw>
                </a:effectLst>
              </a:rPr>
              <a:t> ions / </a:t>
            </a:r>
            <a:r>
              <a:rPr lang="en-GB" b="1" dirty="0" err="1" smtClean="0">
                <a:solidFill>
                  <a:srgbClr val="FF0000"/>
                </a:solidFill>
                <a:effectLst>
                  <a:outerShdw blurRad="38100" dist="38100" dir="2700000" algn="tl">
                    <a:srgbClr val="DDDDDD"/>
                  </a:outerShdw>
                </a:effectLst>
              </a:rPr>
              <a:t>s</a:t>
            </a:r>
            <a:endParaRPr lang="en-GB" dirty="0"/>
          </a:p>
        </p:txBody>
      </p:sp>
      <p:graphicFrame>
        <p:nvGraphicFramePr>
          <p:cNvPr id="17" name="Group 56"/>
          <p:cNvGraphicFramePr>
            <a:graphicFrameLocks noGrp="1"/>
          </p:cNvGraphicFramePr>
          <p:nvPr/>
        </p:nvGraphicFramePr>
        <p:xfrm>
          <a:off x="4572000" y="5013960"/>
          <a:ext cx="4343400" cy="1493520"/>
        </p:xfrm>
        <a:graphic>
          <a:graphicData uri="http://schemas.openxmlformats.org/drawingml/2006/table">
            <a:tbl>
              <a:tblPr>
                <a:effectLst>
                  <a:outerShdw blurRad="50800" dist="38100" dir="2700000">
                    <a:srgbClr val="000000">
                      <a:alpha val="43000"/>
                    </a:srgbClr>
                  </a:outerShdw>
                </a:effectLst>
              </a:tblPr>
              <a:tblGrid>
                <a:gridCol w="1447800"/>
                <a:gridCol w="1676400"/>
                <a:gridCol w="1219200"/>
              </a:tblGrid>
              <a:tr h="355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Energy</a:t>
                      </a:r>
                      <a:endParaRPr kumimoji="0" lang="en-GB" sz="2000" b="1"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Hours</a:t>
                      </a:r>
                      <a:endParaRPr kumimoji="0" lang="en-GB" sz="2000" b="1"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30000" dirty="0" smtClean="0">
                          <a:ln>
                            <a:noFill/>
                          </a:ln>
                          <a:solidFill>
                            <a:srgbClr val="002569"/>
                          </a:solidFill>
                          <a:effectLst>
                            <a:outerShdw blurRad="50800" dist="38100" dir="2700000">
                              <a:srgbClr val="000000">
                                <a:alpha val="43000"/>
                              </a:srgbClr>
                            </a:outerShdw>
                          </a:effectLst>
                          <a:latin typeface="Arial" pitchFamily="-112" charset="0"/>
                          <a:ea typeface="ＭＳ Ｐゴシック" pitchFamily="-112" charset="-128"/>
                          <a:cs typeface="ＭＳ Ｐゴシック" pitchFamily="-112" charset="-128"/>
                        </a:rPr>
                        <a:t>204</a:t>
                      </a:r>
                      <a:r>
                        <a:rPr kumimoji="0" lang="en-GB" sz="1800" b="1" i="0" u="none" strike="noStrike" cap="none" normalizeH="0" baseline="0" dirty="0" smtClean="0">
                          <a:ln>
                            <a:noFill/>
                          </a:ln>
                          <a:solidFill>
                            <a:srgbClr val="002569"/>
                          </a:solidFill>
                          <a:effectLst>
                            <a:outerShdw blurRad="50800" dist="38100" dir="2700000">
                              <a:srgbClr val="000000">
                                <a:alpha val="43000"/>
                              </a:srgbClr>
                            </a:outerShdw>
                          </a:effectLst>
                          <a:latin typeface="Arial" pitchFamily="-112" charset="0"/>
                          <a:ea typeface="ＭＳ Ｐゴシック" pitchFamily="-112" charset="-128"/>
                          <a:cs typeface="ＭＳ Ｐゴシック" pitchFamily="-112" charset="-128"/>
                        </a:rPr>
                        <a:t>Rn</a:t>
                      </a:r>
                      <a:endParaRPr kumimoji="0" lang="en-GB" sz="1800" b="1" i="0" u="none" strike="noStrike" cap="none" normalizeH="0" baseline="0" dirty="0">
                        <a:ln>
                          <a:noFill/>
                        </a:ln>
                        <a:solidFill>
                          <a:srgbClr val="002569"/>
                        </a:solidFill>
                        <a:effectLst>
                          <a:outerShdw blurRad="50800" dist="38100" dir="2700000">
                            <a:srgbClr val="000000">
                              <a:alpha val="43000"/>
                            </a:srgbClr>
                          </a:outerShdw>
                        </a:effectLst>
                        <a:latin typeface="Arial" pitchFamily="-112" charset="0"/>
                        <a:ea typeface="ＭＳ Ｐゴシック" pitchFamily="-112" charset="-128"/>
                        <a:cs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2.9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MeV</a:t>
                      </a: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u</a:t>
                      </a:r>
                      <a:endParaRPr kumimoji="0" lang="en-GB" sz="18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69</a:t>
                      </a:r>
                      <a:endParaRPr kumimoji="0" lang="en-GB" sz="18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30000" dirty="0" smtClean="0">
                          <a:ln>
                            <a:noFill/>
                          </a:ln>
                          <a:solidFill>
                            <a:srgbClr val="002569"/>
                          </a:solidFill>
                          <a:effectLst/>
                          <a:latin typeface="Arial" pitchFamily="-112" charset="0"/>
                          <a:ea typeface="ＭＳ Ｐゴシック" pitchFamily="-112" charset="-128"/>
                          <a:cs typeface="ＭＳ Ｐゴシック" pitchFamily="-112" charset="-128"/>
                        </a:rPr>
                        <a:t>202</a:t>
                      </a:r>
                      <a:r>
                        <a:rPr kumimoji="0" lang="en-GB" sz="1800" b="1" i="0" u="none" strike="noStrike" cap="none" normalizeH="0" baseline="0" dirty="0" smtClean="0">
                          <a:ln>
                            <a:noFill/>
                          </a:ln>
                          <a:solidFill>
                            <a:srgbClr val="002569"/>
                          </a:solidFill>
                          <a:effectLst/>
                          <a:latin typeface="Arial" pitchFamily="-112" charset="0"/>
                          <a:ea typeface="ＭＳ Ｐゴシック" pitchFamily="-112" charset="-128"/>
                          <a:cs typeface="ＭＳ Ｐゴシック" pitchFamily="-112" charset="-128"/>
                        </a:rPr>
                        <a:t>Rn</a:t>
                      </a:r>
                      <a:endParaRPr kumimoji="0" lang="en-GB" sz="1800" b="1" i="0" u="none" strike="noStrike" cap="none" normalizeH="0" baseline="0" dirty="0">
                        <a:ln>
                          <a:noFill/>
                        </a:ln>
                        <a:solidFill>
                          <a:srgbClr val="002569"/>
                        </a:solidFill>
                        <a:effectLst/>
                        <a:latin typeface="Arial" pitchFamily="-112" charset="0"/>
                        <a:ea typeface="ＭＳ Ｐゴシック" pitchFamily="-112" charset="-128"/>
                        <a:cs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2.9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MeV</a:t>
                      </a: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u</a:t>
                      </a:r>
                      <a:endPar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40</a:t>
                      </a:r>
                      <a:r>
                        <a:rPr kumimoji="0" lang="en-GB" sz="1800" b="0" i="0" u="none" strike="noStrike" cap="none" normalizeH="0" baseline="30000" dirty="0" smtClean="0">
                          <a:ln>
                            <a:noFill/>
                          </a:ln>
                          <a:solidFill>
                            <a:schemeClr val="tx1"/>
                          </a:solidFill>
                          <a:effectLst/>
                          <a:latin typeface="Arial" pitchFamily="-112" charset="0"/>
                          <a:ea typeface="ＭＳ Ｐゴシック" pitchFamily="-112" charset="-128"/>
                          <a:cs typeface="ＭＳ Ｐゴシック" pitchFamily="-112" charset="-128"/>
                        </a:rPr>
                        <a:t>*</a:t>
                      </a:r>
                      <a:endParaRPr kumimoji="0" lang="en-GB" sz="1800" b="0" i="0" u="none" strike="noStrike" cap="none" normalizeH="0" baseline="30000" dirty="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30000" dirty="0" smtClean="0">
                          <a:ln>
                            <a:noFill/>
                          </a:ln>
                          <a:solidFill>
                            <a:srgbClr val="002569"/>
                          </a:solidFill>
                          <a:effectLst/>
                          <a:latin typeface="Arial" pitchFamily="-112" charset="0"/>
                          <a:ea typeface="ＭＳ Ｐゴシック" pitchFamily="-112" charset="-128"/>
                          <a:cs typeface="ＭＳ Ｐゴシック" pitchFamily="-112" charset="-128"/>
                        </a:rPr>
                        <a:t>202</a:t>
                      </a:r>
                      <a:r>
                        <a:rPr kumimoji="0" lang="en-GB" sz="1800" b="1" i="0" u="none" strike="noStrike" cap="none" normalizeH="0" baseline="0" dirty="0" smtClean="0">
                          <a:ln>
                            <a:noFill/>
                          </a:ln>
                          <a:solidFill>
                            <a:srgbClr val="002569"/>
                          </a:solidFill>
                          <a:effectLst/>
                          <a:latin typeface="Arial" pitchFamily="-112" charset="0"/>
                          <a:ea typeface="ＭＳ Ｐゴシック" pitchFamily="-112" charset="-128"/>
                          <a:cs typeface="ＭＳ Ｐゴシック" pitchFamily="-112" charset="-128"/>
                        </a:rPr>
                        <a:t>Rn</a:t>
                      </a:r>
                      <a:endParaRPr kumimoji="0" lang="en-GB" sz="1800" b="1" i="0" u="none" strike="noStrike" cap="none" normalizeH="0" baseline="0" dirty="0">
                        <a:ln>
                          <a:noFill/>
                        </a:ln>
                        <a:solidFill>
                          <a:srgbClr val="002569"/>
                        </a:solidFill>
                        <a:effectLst/>
                        <a:latin typeface="Arial" pitchFamily="-112" charset="0"/>
                        <a:ea typeface="ＭＳ Ｐゴシック" pitchFamily="-112" charset="-128"/>
                        <a:cs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2.28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MeV</a:t>
                      </a: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 </a:t>
                      </a:r>
                      <a:r>
                        <a:rPr kumimoji="0" lang="en-GB" sz="18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u</a:t>
                      </a:r>
                      <a:endPar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26</a:t>
                      </a:r>
                      <a:endParaRPr kumimoji="0" lang="en-GB" sz="18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 name="Title 13"/>
          <p:cNvSpPr>
            <a:spLocks noGrp="1"/>
          </p:cNvSpPr>
          <p:nvPr>
            <p:ph type="title"/>
          </p:nvPr>
        </p:nvSpPr>
        <p:spPr>
          <a:xfrm>
            <a:off x="786606" y="-160421"/>
            <a:ext cx="7570787" cy="1411941"/>
          </a:xfrm>
        </p:spPr>
        <p:txBody>
          <a:bodyPr/>
          <a:lstStyle/>
          <a:p>
            <a:r>
              <a:rPr lang="en-US" sz="4000" dirty="0" smtClean="0"/>
              <a:t>Summary of </a:t>
            </a:r>
            <a:r>
              <a:rPr lang="en-US" sz="4000" dirty="0" err="1" smtClean="0"/>
              <a:t>Rn</a:t>
            </a:r>
            <a:r>
              <a:rPr lang="en-US" sz="4000" dirty="0" smtClean="0"/>
              <a:t> experiments</a:t>
            </a:r>
            <a:endParaRPr lang="en-US"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04Rn-109Ag-3Mev.gif"/>
          <p:cNvPicPr>
            <a:picLocks noChangeAspect="1"/>
          </p:cNvPicPr>
          <p:nvPr/>
        </p:nvPicPr>
        <p:blipFill>
          <a:blip r:embed="rId3">
            <a:biLevel thresh="50000"/>
          </a:blip>
          <a:stretch>
            <a:fillRect/>
          </a:stretch>
        </p:blipFill>
        <p:spPr>
          <a:xfrm>
            <a:off x="304800" y="1295400"/>
            <a:ext cx="6829147" cy="4597399"/>
          </a:xfrm>
          <a:prstGeom prst="rect">
            <a:avLst/>
          </a:prstGeom>
        </p:spPr>
      </p:pic>
      <p:sp>
        <p:nvSpPr>
          <p:cNvPr id="12" name="TextBox 11"/>
          <p:cNvSpPr txBox="1"/>
          <p:nvPr/>
        </p:nvSpPr>
        <p:spPr>
          <a:xfrm>
            <a:off x="3657600" y="1981200"/>
            <a:ext cx="1838965" cy="461665"/>
          </a:xfrm>
          <a:prstGeom prst="rect">
            <a:avLst/>
          </a:prstGeom>
          <a:noFill/>
        </p:spPr>
        <p:txBody>
          <a:bodyPr wrap="none" rtlCol="0">
            <a:spAutoFit/>
          </a:bodyPr>
          <a:lstStyle/>
          <a:p>
            <a:r>
              <a:rPr lang="en-GB" b="1" baseline="30000" dirty="0" smtClean="0">
                <a:solidFill>
                  <a:srgbClr val="000080"/>
                </a:solidFill>
                <a:effectLst>
                  <a:outerShdw blurRad="50800" dist="38100" dir="2700000">
                    <a:srgbClr val="000000">
                      <a:alpha val="43000"/>
                    </a:srgbClr>
                  </a:outerShdw>
                </a:effectLst>
              </a:rPr>
              <a:t>204</a:t>
            </a:r>
            <a:r>
              <a:rPr lang="en-GB" b="1" dirty="0" smtClean="0">
                <a:solidFill>
                  <a:srgbClr val="000080"/>
                </a:solidFill>
                <a:effectLst>
                  <a:outerShdw blurRad="50800" dist="38100" dir="2700000">
                    <a:srgbClr val="000000">
                      <a:alpha val="43000"/>
                    </a:srgbClr>
                  </a:outerShdw>
                </a:effectLst>
              </a:rPr>
              <a:t>Rn </a:t>
            </a:r>
            <a:r>
              <a:rPr lang="en-GB" sz="2000" b="1" dirty="0" smtClean="0">
                <a:solidFill>
                  <a:srgbClr val="000080"/>
                </a:solidFill>
                <a:effectLst>
                  <a:outerShdw blurRad="50800" dist="38100" dir="2700000">
                    <a:srgbClr val="000000">
                      <a:alpha val="43000"/>
                    </a:srgbClr>
                  </a:outerShdw>
                </a:effectLst>
              </a:rPr>
              <a:t>2</a:t>
            </a:r>
            <a:r>
              <a:rPr lang="en-GB" sz="2000" b="1" baseline="30000" dirty="0" smtClean="0">
                <a:solidFill>
                  <a:srgbClr val="000080"/>
                </a:solidFill>
                <a:effectLst>
                  <a:outerShdw blurRad="50800" dist="38100" dir="2700000">
                    <a:srgbClr val="000000">
                      <a:alpha val="43000"/>
                    </a:srgbClr>
                  </a:outerShdw>
                </a:effectLst>
              </a:rPr>
              <a:t>+</a:t>
            </a:r>
            <a:r>
              <a:rPr lang="en-GB" sz="2000" b="1" dirty="0" smtClean="0">
                <a:solidFill>
                  <a:srgbClr val="000080"/>
                </a:solidFill>
                <a:effectLst>
                  <a:outerShdw blurRad="50800" dist="38100" dir="2700000">
                    <a:srgbClr val="000000">
                      <a:alpha val="43000"/>
                    </a:srgbClr>
                  </a:outerShdw>
                </a:effectLst>
              </a:rPr>
              <a:t> </a:t>
            </a:r>
            <a:r>
              <a:rPr lang="en-GB" sz="2000" b="1" dirty="0" smtClean="0">
                <a:solidFill>
                  <a:srgbClr val="000080"/>
                </a:solidFill>
                <a:effectLst>
                  <a:outerShdw blurRad="50800" dist="38100" dir="2700000">
                    <a:srgbClr val="000000">
                      <a:alpha val="43000"/>
                    </a:srgbClr>
                  </a:outerShdw>
                </a:effectLst>
                <a:latin typeface="Wingdings"/>
                <a:ea typeface="Wingdings"/>
                <a:cs typeface="Wingdings"/>
              </a:rPr>
              <a:t></a:t>
            </a:r>
            <a:r>
              <a:rPr lang="en-GB" sz="2000" b="1" dirty="0" smtClean="0">
                <a:solidFill>
                  <a:srgbClr val="000080"/>
                </a:solidFill>
                <a:effectLst>
                  <a:outerShdw blurRad="50800" dist="38100" dir="2700000">
                    <a:srgbClr val="000000">
                      <a:alpha val="43000"/>
                    </a:srgbClr>
                  </a:outerShdw>
                </a:effectLst>
              </a:rPr>
              <a:t>0</a:t>
            </a:r>
            <a:r>
              <a:rPr lang="en-GB" sz="2000" b="1" baseline="30000" dirty="0" smtClean="0">
                <a:solidFill>
                  <a:srgbClr val="000080"/>
                </a:solidFill>
                <a:effectLst>
                  <a:outerShdw blurRad="50800" dist="38100" dir="2700000">
                    <a:srgbClr val="000000">
                      <a:alpha val="43000"/>
                    </a:srgbClr>
                  </a:outerShdw>
                </a:effectLst>
              </a:rPr>
              <a:t>+</a:t>
            </a:r>
            <a:endParaRPr lang="en-GB" sz="2000" b="1" baseline="30000" dirty="0">
              <a:solidFill>
                <a:srgbClr val="000080"/>
              </a:solidFill>
              <a:effectLst>
                <a:outerShdw blurRad="50800" dist="38100" dir="2700000">
                  <a:srgbClr val="000000">
                    <a:alpha val="43000"/>
                  </a:srgbClr>
                </a:outerShdw>
              </a:effectLst>
            </a:endParaRPr>
          </a:p>
        </p:txBody>
      </p:sp>
      <p:cxnSp>
        <p:nvCxnSpPr>
          <p:cNvPr id="16" name="Straight Arrow Connector 15"/>
          <p:cNvCxnSpPr/>
          <p:nvPr/>
        </p:nvCxnSpPr>
        <p:spPr bwMode="auto">
          <a:xfrm rot="5400000">
            <a:off x="3505200" y="2362200"/>
            <a:ext cx="533400" cy="533400"/>
          </a:xfrm>
          <a:prstGeom prst="straightConnector1">
            <a:avLst/>
          </a:prstGeom>
          <a:solidFill>
            <a:schemeClr val="accent1"/>
          </a:solidFill>
          <a:ln w="38100" cap="flat" cmpd="sng" algn="ctr">
            <a:solidFill>
              <a:srgbClr val="000080"/>
            </a:solidFill>
            <a:prstDash val="solid"/>
            <a:round/>
            <a:headEnd type="none" w="med" len="med"/>
            <a:tailEnd type="arrow"/>
          </a:ln>
          <a:effectLst/>
        </p:spPr>
      </p:cxnSp>
      <p:pic>
        <p:nvPicPr>
          <p:cNvPr id="17" name="Picture 16" descr="Rn204.gif"/>
          <p:cNvPicPr>
            <a:picLocks noChangeAspect="1"/>
          </p:cNvPicPr>
          <p:nvPr/>
        </p:nvPicPr>
        <p:blipFill>
          <a:blip r:embed="rId4"/>
          <a:stretch>
            <a:fillRect/>
          </a:stretch>
        </p:blipFill>
        <p:spPr>
          <a:xfrm>
            <a:off x="7315200" y="2496000"/>
            <a:ext cx="1637069" cy="3600000"/>
          </a:xfrm>
          <a:prstGeom prst="rect">
            <a:avLst/>
          </a:prstGeom>
        </p:spPr>
      </p:pic>
      <p:cxnSp>
        <p:nvCxnSpPr>
          <p:cNvPr id="20" name="Straight Arrow Connector 19"/>
          <p:cNvCxnSpPr/>
          <p:nvPr/>
        </p:nvCxnSpPr>
        <p:spPr bwMode="auto">
          <a:xfrm rot="5400000">
            <a:off x="7518793" y="5295900"/>
            <a:ext cx="990600" cy="1588"/>
          </a:xfrm>
          <a:prstGeom prst="straightConnector1">
            <a:avLst/>
          </a:prstGeom>
          <a:solidFill>
            <a:schemeClr val="accent1"/>
          </a:solidFill>
          <a:ln w="38100" cap="flat" cmpd="sng" algn="ctr">
            <a:solidFill>
              <a:srgbClr val="002569"/>
            </a:solidFill>
            <a:prstDash val="solid"/>
            <a:round/>
            <a:headEnd type="none" w="med" len="med"/>
            <a:tailEnd type="arrow"/>
          </a:ln>
          <a:effectLst/>
        </p:spPr>
      </p:cxnSp>
      <p:cxnSp>
        <p:nvCxnSpPr>
          <p:cNvPr id="21" name="Straight Arrow Connector 20"/>
          <p:cNvCxnSpPr/>
          <p:nvPr/>
        </p:nvCxnSpPr>
        <p:spPr bwMode="auto">
          <a:xfrm rot="5400000">
            <a:off x="7470940" y="4325382"/>
            <a:ext cx="1080000" cy="1588"/>
          </a:xfrm>
          <a:prstGeom prst="straightConnector1">
            <a:avLst/>
          </a:prstGeom>
          <a:solidFill>
            <a:schemeClr val="accent1"/>
          </a:solidFill>
          <a:ln w="38100" cap="flat" cmpd="sng" algn="ctr">
            <a:solidFill>
              <a:srgbClr val="002569"/>
            </a:solidFill>
            <a:prstDash val="solid"/>
            <a:round/>
            <a:headEnd type="none" w="med" len="med"/>
            <a:tailEnd type="arrow"/>
          </a:ln>
          <a:effectLst/>
        </p:spPr>
      </p:cxnSp>
      <p:sp>
        <p:nvSpPr>
          <p:cNvPr id="22" name="TextBox 21"/>
          <p:cNvSpPr txBox="1"/>
          <p:nvPr/>
        </p:nvSpPr>
        <p:spPr>
          <a:xfrm>
            <a:off x="8077200" y="5086290"/>
            <a:ext cx="612593" cy="400110"/>
          </a:xfrm>
          <a:prstGeom prst="rect">
            <a:avLst/>
          </a:prstGeom>
          <a:noFill/>
        </p:spPr>
        <p:txBody>
          <a:bodyPr wrap="none" rtlCol="0">
            <a:spAutoFit/>
          </a:bodyPr>
          <a:lstStyle/>
          <a:p>
            <a:r>
              <a:rPr lang="en-GB" sz="2000" b="1" dirty="0" smtClean="0">
                <a:solidFill>
                  <a:srgbClr val="002569"/>
                </a:solidFill>
              </a:rPr>
              <a:t>543</a:t>
            </a:r>
            <a:endParaRPr lang="en-GB" sz="2000" b="1" dirty="0">
              <a:solidFill>
                <a:srgbClr val="002569"/>
              </a:solidFill>
            </a:endParaRPr>
          </a:p>
        </p:txBody>
      </p:sp>
      <p:sp>
        <p:nvSpPr>
          <p:cNvPr id="23" name="TextBox 22"/>
          <p:cNvSpPr txBox="1"/>
          <p:nvPr/>
        </p:nvSpPr>
        <p:spPr>
          <a:xfrm>
            <a:off x="8077200" y="4114800"/>
            <a:ext cx="612593" cy="400110"/>
          </a:xfrm>
          <a:prstGeom prst="rect">
            <a:avLst/>
          </a:prstGeom>
          <a:noFill/>
        </p:spPr>
        <p:txBody>
          <a:bodyPr wrap="none" rtlCol="0">
            <a:spAutoFit/>
          </a:bodyPr>
          <a:lstStyle/>
          <a:p>
            <a:r>
              <a:rPr lang="en-GB" sz="2000" b="1" dirty="0" smtClean="0">
                <a:solidFill>
                  <a:srgbClr val="002569"/>
                </a:solidFill>
              </a:rPr>
              <a:t>589</a:t>
            </a:r>
            <a:endParaRPr lang="en-GB" sz="2000" b="1" dirty="0">
              <a:solidFill>
                <a:srgbClr val="002569"/>
              </a:solidFill>
            </a:endParaRPr>
          </a:p>
        </p:txBody>
      </p:sp>
      <p:sp>
        <p:nvSpPr>
          <p:cNvPr id="25" name="TextBox 24"/>
          <p:cNvSpPr txBox="1"/>
          <p:nvPr/>
        </p:nvSpPr>
        <p:spPr>
          <a:xfrm>
            <a:off x="6692507" y="6160106"/>
            <a:ext cx="2362200" cy="584776"/>
          </a:xfrm>
          <a:prstGeom prst="rect">
            <a:avLst/>
          </a:prstGeom>
          <a:solidFill>
            <a:schemeClr val="bg1"/>
          </a:solidFill>
          <a:ln>
            <a:solidFill>
              <a:schemeClr val="tx1"/>
            </a:solidFill>
          </a:ln>
        </p:spPr>
        <p:txBody>
          <a:bodyPr wrap="square" rtlCol="0">
            <a:spAutoFit/>
          </a:bodyPr>
          <a:lstStyle/>
          <a:p>
            <a:pPr lvl="0"/>
            <a:r>
              <a:rPr lang="en-GB" sz="1600" i="1" dirty="0" smtClean="0">
                <a:solidFill>
                  <a:srgbClr val="000000"/>
                </a:solidFill>
              </a:rPr>
              <a:t>D.J. Dobson et al., </a:t>
            </a:r>
            <a:br>
              <a:rPr lang="en-GB" sz="1600" i="1" dirty="0" smtClean="0">
                <a:solidFill>
                  <a:srgbClr val="000000"/>
                </a:solidFill>
              </a:rPr>
            </a:br>
            <a:r>
              <a:rPr lang="en-GB" sz="1600" i="1" dirty="0" smtClean="0">
                <a:solidFill>
                  <a:srgbClr val="000000"/>
                </a:solidFill>
              </a:rPr>
              <a:t>PRC </a:t>
            </a:r>
            <a:r>
              <a:rPr lang="en-GB" sz="1600" b="1" i="1" dirty="0" smtClean="0">
                <a:solidFill>
                  <a:srgbClr val="000000"/>
                </a:solidFill>
              </a:rPr>
              <a:t>66</a:t>
            </a:r>
            <a:r>
              <a:rPr lang="en-GB" sz="1600" i="1" dirty="0" smtClean="0">
                <a:solidFill>
                  <a:srgbClr val="000000"/>
                </a:solidFill>
              </a:rPr>
              <a:t> 064321 (2002)</a:t>
            </a:r>
            <a:endParaRPr lang="en-GB" dirty="0"/>
          </a:p>
        </p:txBody>
      </p:sp>
      <p:sp>
        <p:nvSpPr>
          <p:cNvPr id="27" name="Text Box 23"/>
          <p:cNvSpPr txBox="1">
            <a:spLocks noChangeArrowheads="1"/>
          </p:cNvSpPr>
          <p:nvPr/>
        </p:nvSpPr>
        <p:spPr bwMode="auto">
          <a:xfrm>
            <a:off x="914400" y="1367135"/>
            <a:ext cx="3429000" cy="461665"/>
          </a:xfrm>
          <a:prstGeom prst="rect">
            <a:avLst/>
          </a:prstGeom>
          <a:gradFill flip="none" rotWithShape="1">
            <a:gsLst>
              <a:gs pos="0">
                <a:srgbClr val="0000FF"/>
              </a:gs>
              <a:gs pos="95000">
                <a:srgbClr val="FFFFFF"/>
              </a:gs>
            </a:gsLst>
            <a:lin ang="3300000" scaled="0"/>
            <a:tileRect/>
          </a:gradFill>
          <a:ln w="25400">
            <a:solidFill>
              <a:srgbClr val="0000FF"/>
            </a:solidFill>
            <a:miter lim="800000"/>
            <a:headEnd/>
            <a:tailEnd/>
          </a:ln>
        </p:spPr>
        <p:txBody>
          <a:bodyPr wrap="square">
            <a:prstTxWarp prst="textNoShape">
              <a:avLst/>
            </a:prstTxWarp>
            <a:spAutoFit/>
          </a:bodyPr>
          <a:lstStyle/>
          <a:p>
            <a:pPr algn="ctr">
              <a:spcBef>
                <a:spcPct val="50000"/>
              </a:spcBef>
            </a:pPr>
            <a:r>
              <a:rPr lang="en-US" b="1" dirty="0" smtClean="0">
                <a:solidFill>
                  <a:schemeClr val="bg1"/>
                </a:solidFill>
                <a:effectLst>
                  <a:outerShdw blurRad="38100" dist="38100" dir="2700000" algn="tl">
                    <a:srgbClr val="000000"/>
                  </a:outerShdw>
                </a:effectLst>
              </a:rPr>
              <a:t>D.C. for Beam (</a:t>
            </a:r>
            <a:r>
              <a:rPr lang="en-US" b="1" baseline="30000" dirty="0" smtClean="0">
                <a:solidFill>
                  <a:schemeClr val="bg1"/>
                </a:solidFill>
                <a:effectLst>
                  <a:outerShdw blurRad="38100" dist="38100" dir="2700000" algn="tl">
                    <a:srgbClr val="000000"/>
                  </a:outerShdw>
                </a:effectLst>
              </a:rPr>
              <a:t>204</a:t>
            </a:r>
            <a:r>
              <a:rPr lang="en-US" b="1" dirty="0" smtClean="0">
                <a:solidFill>
                  <a:schemeClr val="bg1"/>
                </a:solidFill>
                <a:effectLst>
                  <a:outerShdw blurRad="38100" dist="38100" dir="2700000" algn="tl">
                    <a:srgbClr val="000000"/>
                  </a:outerShdw>
                </a:effectLst>
              </a:rPr>
              <a:t>Rn)</a:t>
            </a:r>
          </a:p>
        </p:txBody>
      </p:sp>
      <p:sp>
        <p:nvSpPr>
          <p:cNvPr id="24" name="Title 23"/>
          <p:cNvSpPr>
            <a:spLocks noGrp="1"/>
          </p:cNvSpPr>
          <p:nvPr>
            <p:ph type="title"/>
          </p:nvPr>
        </p:nvSpPr>
        <p:spPr>
          <a:xfrm>
            <a:off x="792162" y="-116541"/>
            <a:ext cx="7570787" cy="1411941"/>
          </a:xfrm>
        </p:spPr>
        <p:txBody>
          <a:bodyPr/>
          <a:lstStyle/>
          <a:p>
            <a:r>
              <a:rPr lang="en-US" sz="3200" dirty="0" smtClean="0"/>
              <a:t>Coulomb excitation of </a:t>
            </a:r>
            <a:r>
              <a:rPr lang="en-US" sz="3200" baseline="30000" dirty="0" smtClean="0"/>
              <a:t>204</a:t>
            </a:r>
            <a:r>
              <a:rPr lang="en-US" sz="3200" dirty="0" smtClean="0"/>
              <a:t>Rn on Ag target</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04Rn-109Ag-3Mev.gif"/>
          <p:cNvPicPr>
            <a:picLocks noChangeAspect="1"/>
          </p:cNvPicPr>
          <p:nvPr/>
        </p:nvPicPr>
        <p:blipFill>
          <a:blip r:embed="rId3">
            <a:biLevel thresh="50000"/>
          </a:blip>
          <a:stretch>
            <a:fillRect/>
          </a:stretch>
        </p:blipFill>
        <p:spPr>
          <a:xfrm>
            <a:off x="304800" y="1295400"/>
            <a:ext cx="6829146" cy="4597399"/>
          </a:xfrm>
          <a:prstGeom prst="rect">
            <a:avLst/>
          </a:prstGeom>
        </p:spPr>
      </p:pic>
      <p:sp>
        <p:nvSpPr>
          <p:cNvPr id="12" name="TextBox 11"/>
          <p:cNvSpPr txBox="1"/>
          <p:nvPr/>
        </p:nvSpPr>
        <p:spPr>
          <a:xfrm>
            <a:off x="2809235" y="1828800"/>
            <a:ext cx="1838965" cy="461665"/>
          </a:xfrm>
          <a:prstGeom prst="rect">
            <a:avLst/>
          </a:prstGeom>
          <a:noFill/>
        </p:spPr>
        <p:txBody>
          <a:bodyPr wrap="none" rtlCol="0">
            <a:spAutoFit/>
          </a:bodyPr>
          <a:lstStyle/>
          <a:p>
            <a:r>
              <a:rPr lang="en-GB" b="1" baseline="30000" dirty="0" smtClean="0">
                <a:solidFill>
                  <a:srgbClr val="000080"/>
                </a:solidFill>
                <a:effectLst>
                  <a:outerShdw blurRad="50800" dist="38100" dir="2700000">
                    <a:srgbClr val="000000">
                      <a:alpha val="43000"/>
                    </a:srgbClr>
                  </a:outerShdw>
                </a:effectLst>
              </a:rPr>
              <a:t>204</a:t>
            </a:r>
            <a:r>
              <a:rPr lang="en-GB" b="1" dirty="0" smtClean="0">
                <a:solidFill>
                  <a:srgbClr val="000080"/>
                </a:solidFill>
                <a:effectLst>
                  <a:outerShdw blurRad="50800" dist="38100" dir="2700000">
                    <a:srgbClr val="000000">
                      <a:alpha val="43000"/>
                    </a:srgbClr>
                  </a:outerShdw>
                </a:effectLst>
              </a:rPr>
              <a:t>Rn </a:t>
            </a:r>
            <a:r>
              <a:rPr lang="en-GB" sz="2000" b="1" dirty="0" smtClean="0">
                <a:solidFill>
                  <a:srgbClr val="000080"/>
                </a:solidFill>
                <a:effectLst>
                  <a:outerShdw blurRad="50800" dist="38100" dir="2700000">
                    <a:srgbClr val="000000">
                      <a:alpha val="43000"/>
                    </a:srgbClr>
                  </a:outerShdw>
                </a:effectLst>
              </a:rPr>
              <a:t>2</a:t>
            </a:r>
            <a:r>
              <a:rPr lang="en-GB" sz="2000" b="1" baseline="30000" dirty="0" smtClean="0">
                <a:solidFill>
                  <a:srgbClr val="000080"/>
                </a:solidFill>
                <a:effectLst>
                  <a:outerShdw blurRad="50800" dist="38100" dir="2700000">
                    <a:srgbClr val="000000">
                      <a:alpha val="43000"/>
                    </a:srgbClr>
                  </a:outerShdw>
                </a:effectLst>
              </a:rPr>
              <a:t>+</a:t>
            </a:r>
            <a:r>
              <a:rPr lang="en-GB" sz="2000" b="1" dirty="0" smtClean="0">
                <a:solidFill>
                  <a:srgbClr val="000080"/>
                </a:solidFill>
                <a:effectLst>
                  <a:outerShdw blurRad="50800" dist="38100" dir="2700000">
                    <a:srgbClr val="000000">
                      <a:alpha val="43000"/>
                    </a:srgbClr>
                  </a:outerShdw>
                </a:effectLst>
              </a:rPr>
              <a:t> </a:t>
            </a:r>
            <a:r>
              <a:rPr lang="en-GB" sz="2000" b="1" dirty="0" smtClean="0">
                <a:solidFill>
                  <a:srgbClr val="000080"/>
                </a:solidFill>
                <a:effectLst>
                  <a:outerShdw blurRad="50800" dist="38100" dir="2700000">
                    <a:srgbClr val="000000">
                      <a:alpha val="43000"/>
                    </a:srgbClr>
                  </a:outerShdw>
                </a:effectLst>
                <a:latin typeface="Wingdings"/>
                <a:ea typeface="Wingdings"/>
                <a:cs typeface="Wingdings"/>
              </a:rPr>
              <a:t></a:t>
            </a:r>
            <a:r>
              <a:rPr lang="en-GB" sz="2000" b="1" dirty="0" smtClean="0">
                <a:solidFill>
                  <a:srgbClr val="000080"/>
                </a:solidFill>
                <a:effectLst>
                  <a:outerShdw blurRad="50800" dist="38100" dir="2700000">
                    <a:srgbClr val="000000">
                      <a:alpha val="43000"/>
                    </a:srgbClr>
                  </a:outerShdw>
                </a:effectLst>
              </a:rPr>
              <a:t>0</a:t>
            </a:r>
            <a:r>
              <a:rPr lang="en-GB" sz="2000" b="1" baseline="30000" dirty="0" smtClean="0">
                <a:solidFill>
                  <a:srgbClr val="000080"/>
                </a:solidFill>
                <a:effectLst>
                  <a:outerShdw blurRad="50800" dist="38100" dir="2700000">
                    <a:srgbClr val="000000">
                      <a:alpha val="43000"/>
                    </a:srgbClr>
                  </a:outerShdw>
                </a:effectLst>
              </a:rPr>
              <a:t>+</a:t>
            </a:r>
            <a:endParaRPr lang="en-GB" sz="2000" b="1" baseline="30000" dirty="0">
              <a:solidFill>
                <a:srgbClr val="000080"/>
              </a:solidFill>
              <a:effectLst>
                <a:outerShdw blurRad="50800" dist="38100" dir="2700000">
                  <a:srgbClr val="000000">
                    <a:alpha val="43000"/>
                  </a:srgbClr>
                </a:outerShdw>
              </a:effectLst>
            </a:endParaRPr>
          </a:p>
        </p:txBody>
      </p:sp>
      <p:cxnSp>
        <p:nvCxnSpPr>
          <p:cNvPr id="16" name="Straight Arrow Connector 15"/>
          <p:cNvCxnSpPr/>
          <p:nvPr/>
        </p:nvCxnSpPr>
        <p:spPr bwMode="auto">
          <a:xfrm>
            <a:off x="3876035" y="2362200"/>
            <a:ext cx="609600" cy="266700"/>
          </a:xfrm>
          <a:prstGeom prst="straightConnector1">
            <a:avLst/>
          </a:prstGeom>
          <a:solidFill>
            <a:schemeClr val="accent1"/>
          </a:solidFill>
          <a:ln w="38100" cap="flat" cmpd="sng" algn="ctr">
            <a:solidFill>
              <a:srgbClr val="000080"/>
            </a:solidFill>
            <a:prstDash val="solid"/>
            <a:round/>
            <a:headEnd type="none" w="med" len="med"/>
            <a:tailEnd type="arrow"/>
          </a:ln>
          <a:effectLst/>
        </p:spPr>
      </p:cxnSp>
      <p:pic>
        <p:nvPicPr>
          <p:cNvPr id="13" name="Picture 12" descr="Rn204.gif"/>
          <p:cNvPicPr>
            <a:picLocks noChangeAspect="1"/>
          </p:cNvPicPr>
          <p:nvPr/>
        </p:nvPicPr>
        <p:blipFill>
          <a:blip r:embed="rId4"/>
          <a:stretch>
            <a:fillRect/>
          </a:stretch>
        </p:blipFill>
        <p:spPr>
          <a:xfrm>
            <a:off x="7315200" y="2496000"/>
            <a:ext cx="1637069" cy="3600000"/>
          </a:xfrm>
          <a:prstGeom prst="rect">
            <a:avLst/>
          </a:prstGeom>
        </p:spPr>
      </p:pic>
      <p:cxnSp>
        <p:nvCxnSpPr>
          <p:cNvPr id="14" name="Straight Arrow Connector 13"/>
          <p:cNvCxnSpPr/>
          <p:nvPr/>
        </p:nvCxnSpPr>
        <p:spPr bwMode="auto">
          <a:xfrm rot="5400000">
            <a:off x="7518793" y="5295900"/>
            <a:ext cx="990600" cy="1588"/>
          </a:xfrm>
          <a:prstGeom prst="straightConnector1">
            <a:avLst/>
          </a:prstGeom>
          <a:solidFill>
            <a:schemeClr val="accent1"/>
          </a:solidFill>
          <a:ln w="38100" cap="flat" cmpd="sng" algn="ctr">
            <a:solidFill>
              <a:srgbClr val="002569"/>
            </a:solidFill>
            <a:prstDash val="solid"/>
            <a:round/>
            <a:headEnd type="none" w="med" len="med"/>
            <a:tailEnd type="arrow"/>
          </a:ln>
          <a:effectLst/>
        </p:spPr>
      </p:cxnSp>
      <p:cxnSp>
        <p:nvCxnSpPr>
          <p:cNvPr id="15" name="Straight Arrow Connector 14"/>
          <p:cNvCxnSpPr/>
          <p:nvPr/>
        </p:nvCxnSpPr>
        <p:spPr bwMode="auto">
          <a:xfrm rot="5400000">
            <a:off x="7470940" y="4325382"/>
            <a:ext cx="1080000" cy="1588"/>
          </a:xfrm>
          <a:prstGeom prst="straightConnector1">
            <a:avLst/>
          </a:prstGeom>
          <a:solidFill>
            <a:schemeClr val="accent1"/>
          </a:solidFill>
          <a:ln w="38100" cap="flat" cmpd="sng" algn="ctr">
            <a:solidFill>
              <a:srgbClr val="002569"/>
            </a:solidFill>
            <a:prstDash val="solid"/>
            <a:round/>
            <a:headEnd type="none" w="med" len="med"/>
            <a:tailEnd type="arrow"/>
          </a:ln>
          <a:effectLst/>
        </p:spPr>
      </p:cxnSp>
      <p:sp>
        <p:nvSpPr>
          <p:cNvPr id="17" name="TextBox 16"/>
          <p:cNvSpPr txBox="1"/>
          <p:nvPr/>
        </p:nvSpPr>
        <p:spPr>
          <a:xfrm>
            <a:off x="8077200" y="5086290"/>
            <a:ext cx="612593" cy="400110"/>
          </a:xfrm>
          <a:prstGeom prst="rect">
            <a:avLst/>
          </a:prstGeom>
          <a:noFill/>
        </p:spPr>
        <p:txBody>
          <a:bodyPr wrap="none" rtlCol="0">
            <a:spAutoFit/>
          </a:bodyPr>
          <a:lstStyle/>
          <a:p>
            <a:r>
              <a:rPr lang="en-GB" sz="2000" b="1" dirty="0" smtClean="0">
                <a:solidFill>
                  <a:srgbClr val="002569"/>
                </a:solidFill>
              </a:rPr>
              <a:t>543</a:t>
            </a:r>
            <a:endParaRPr lang="en-GB" sz="2000" b="1" dirty="0">
              <a:solidFill>
                <a:srgbClr val="002569"/>
              </a:solidFill>
            </a:endParaRPr>
          </a:p>
        </p:txBody>
      </p:sp>
      <p:sp>
        <p:nvSpPr>
          <p:cNvPr id="18" name="TextBox 17"/>
          <p:cNvSpPr txBox="1"/>
          <p:nvPr/>
        </p:nvSpPr>
        <p:spPr>
          <a:xfrm>
            <a:off x="8077200" y="4114800"/>
            <a:ext cx="612593" cy="400110"/>
          </a:xfrm>
          <a:prstGeom prst="rect">
            <a:avLst/>
          </a:prstGeom>
          <a:noFill/>
        </p:spPr>
        <p:txBody>
          <a:bodyPr wrap="none" rtlCol="0">
            <a:spAutoFit/>
          </a:bodyPr>
          <a:lstStyle/>
          <a:p>
            <a:r>
              <a:rPr lang="en-GB" sz="2000" b="1" dirty="0" smtClean="0">
                <a:solidFill>
                  <a:srgbClr val="002569"/>
                </a:solidFill>
              </a:rPr>
              <a:t>589</a:t>
            </a:r>
            <a:endParaRPr lang="en-GB" sz="2000" b="1" dirty="0">
              <a:solidFill>
                <a:srgbClr val="002569"/>
              </a:solidFill>
            </a:endParaRPr>
          </a:p>
        </p:txBody>
      </p:sp>
      <p:sp>
        <p:nvSpPr>
          <p:cNvPr id="21" name="TextBox 20"/>
          <p:cNvSpPr txBox="1"/>
          <p:nvPr/>
        </p:nvSpPr>
        <p:spPr>
          <a:xfrm>
            <a:off x="6692507" y="6160106"/>
            <a:ext cx="2362200" cy="584776"/>
          </a:xfrm>
          <a:prstGeom prst="rect">
            <a:avLst/>
          </a:prstGeom>
          <a:solidFill>
            <a:schemeClr val="bg1"/>
          </a:solidFill>
          <a:ln>
            <a:solidFill>
              <a:schemeClr val="tx1"/>
            </a:solidFill>
          </a:ln>
        </p:spPr>
        <p:txBody>
          <a:bodyPr wrap="square" rtlCol="0">
            <a:spAutoFit/>
          </a:bodyPr>
          <a:lstStyle/>
          <a:p>
            <a:pPr lvl="0"/>
            <a:r>
              <a:rPr lang="en-GB" sz="1600" i="1" dirty="0" smtClean="0">
                <a:solidFill>
                  <a:srgbClr val="000000"/>
                </a:solidFill>
              </a:rPr>
              <a:t>D.J. Dobson et al., </a:t>
            </a:r>
            <a:br>
              <a:rPr lang="en-GB" sz="1600" i="1" dirty="0" smtClean="0">
                <a:solidFill>
                  <a:srgbClr val="000000"/>
                </a:solidFill>
              </a:rPr>
            </a:br>
            <a:r>
              <a:rPr lang="en-GB" sz="1600" i="1" dirty="0" smtClean="0">
                <a:solidFill>
                  <a:srgbClr val="000000"/>
                </a:solidFill>
              </a:rPr>
              <a:t>PRC </a:t>
            </a:r>
            <a:r>
              <a:rPr lang="en-GB" sz="1600" b="1" i="1" dirty="0" smtClean="0">
                <a:solidFill>
                  <a:srgbClr val="000000"/>
                </a:solidFill>
              </a:rPr>
              <a:t>66</a:t>
            </a:r>
            <a:r>
              <a:rPr lang="en-GB" sz="1600" i="1" dirty="0" smtClean="0">
                <a:solidFill>
                  <a:srgbClr val="000000"/>
                </a:solidFill>
              </a:rPr>
              <a:t> 064321 (2002)</a:t>
            </a:r>
            <a:endParaRPr lang="en-GB" dirty="0"/>
          </a:p>
        </p:txBody>
      </p:sp>
      <p:sp>
        <p:nvSpPr>
          <p:cNvPr id="23" name="TextBox 22"/>
          <p:cNvSpPr txBox="1"/>
          <p:nvPr/>
        </p:nvSpPr>
        <p:spPr>
          <a:xfrm>
            <a:off x="1097150" y="2209800"/>
            <a:ext cx="1950850" cy="707886"/>
          </a:xfrm>
          <a:prstGeom prst="rect">
            <a:avLst/>
          </a:prstGeom>
          <a:noFill/>
        </p:spPr>
        <p:txBody>
          <a:bodyPr wrap="none" rtlCol="0">
            <a:spAutoFit/>
          </a:bodyPr>
          <a:lstStyle/>
          <a:p>
            <a:r>
              <a:rPr lang="en-GB" sz="2000" b="1" dirty="0" smtClean="0">
                <a:solidFill>
                  <a:srgbClr val="000080"/>
                </a:solidFill>
                <a:effectLst>
                  <a:outerShdw blurRad="50800" dist="38100" dir="2700000">
                    <a:srgbClr val="000000">
                      <a:alpha val="43000"/>
                    </a:srgbClr>
                  </a:outerShdw>
                </a:effectLst>
              </a:rPr>
              <a:t>k</a:t>
            </a:r>
            <a:r>
              <a:rPr lang="en-GB" sz="2000" b="1" dirty="0" smtClean="0">
                <a:solidFill>
                  <a:srgbClr val="000080"/>
                </a:solidFill>
                <a:effectLst>
                  <a:outerShdw blurRad="50800" dist="38100" dir="2700000">
                    <a:srgbClr val="000000">
                      <a:alpha val="43000"/>
                    </a:srgbClr>
                  </a:outerShdw>
                </a:effectLst>
                <a:latin typeface="Symbol" charset="2"/>
                <a:cs typeface="Symbol" charset="2"/>
              </a:rPr>
              <a:t>a</a:t>
            </a:r>
            <a:r>
              <a:rPr lang="en-GB" sz="2000" b="1" dirty="0" smtClean="0">
                <a:solidFill>
                  <a:srgbClr val="000080"/>
                </a:solidFill>
                <a:effectLst>
                  <a:outerShdw blurRad="50800" dist="38100" dir="2700000">
                    <a:srgbClr val="000000">
                      <a:alpha val="43000"/>
                    </a:srgbClr>
                  </a:outerShdw>
                </a:effectLst>
              </a:rPr>
              <a:t>1 = 83.8 keV</a:t>
            </a:r>
          </a:p>
          <a:p>
            <a:r>
              <a:rPr lang="en-GB" sz="2000" b="1" dirty="0" smtClean="0">
                <a:solidFill>
                  <a:srgbClr val="000080"/>
                </a:solidFill>
                <a:effectLst>
                  <a:outerShdw blurRad="50800" dist="38100" dir="2700000">
                    <a:srgbClr val="000000">
                      <a:alpha val="43000"/>
                    </a:srgbClr>
                  </a:outerShdw>
                </a:effectLst>
              </a:rPr>
              <a:t>k</a:t>
            </a:r>
            <a:r>
              <a:rPr lang="en-GB" sz="2000" b="1" dirty="0" smtClean="0">
                <a:solidFill>
                  <a:srgbClr val="000080"/>
                </a:solidFill>
                <a:effectLst>
                  <a:outerShdw blurRad="50800" dist="38100" dir="2700000">
                    <a:srgbClr val="000000">
                      <a:alpha val="43000"/>
                    </a:srgbClr>
                  </a:outerShdw>
                </a:effectLst>
                <a:latin typeface="Symbol" charset="2"/>
                <a:cs typeface="Symbol" charset="2"/>
              </a:rPr>
              <a:t>a</a:t>
            </a:r>
            <a:r>
              <a:rPr lang="en-GB" sz="2000" b="1" dirty="0" smtClean="0">
                <a:solidFill>
                  <a:srgbClr val="000080"/>
                </a:solidFill>
                <a:effectLst>
                  <a:outerShdw blurRad="50800" dist="38100" dir="2700000">
                    <a:srgbClr val="000000">
                      <a:alpha val="43000"/>
                    </a:srgbClr>
                  </a:outerShdw>
                </a:effectLst>
              </a:rPr>
              <a:t>2 = 81.1 keV</a:t>
            </a:r>
            <a:endParaRPr lang="en-GB" sz="2000" b="1" baseline="30000" dirty="0">
              <a:solidFill>
                <a:srgbClr val="000080"/>
              </a:solidFill>
              <a:effectLst>
                <a:outerShdw blurRad="50800" dist="38100" dir="2700000">
                  <a:srgbClr val="000000">
                    <a:alpha val="43000"/>
                  </a:srgbClr>
                </a:outerShdw>
              </a:effectLst>
            </a:endParaRPr>
          </a:p>
        </p:txBody>
      </p:sp>
      <p:cxnSp>
        <p:nvCxnSpPr>
          <p:cNvPr id="24" name="Straight Arrow Connector 23"/>
          <p:cNvCxnSpPr/>
          <p:nvPr/>
        </p:nvCxnSpPr>
        <p:spPr bwMode="auto">
          <a:xfrm rot="5400000">
            <a:off x="1600200" y="3048000"/>
            <a:ext cx="609600" cy="457200"/>
          </a:xfrm>
          <a:prstGeom prst="straightConnector1">
            <a:avLst/>
          </a:prstGeom>
          <a:solidFill>
            <a:schemeClr val="accent1"/>
          </a:solidFill>
          <a:ln w="38100" cap="flat" cmpd="sng" algn="ctr">
            <a:solidFill>
              <a:srgbClr val="000080"/>
            </a:solidFill>
            <a:prstDash val="solid"/>
            <a:round/>
            <a:headEnd type="none" w="med" len="med"/>
            <a:tailEnd type="arrow"/>
          </a:ln>
          <a:effectLst/>
        </p:spPr>
      </p:cxnSp>
      <p:sp>
        <p:nvSpPr>
          <p:cNvPr id="27" name="Text Box 23"/>
          <p:cNvSpPr txBox="1">
            <a:spLocks noChangeArrowheads="1"/>
          </p:cNvSpPr>
          <p:nvPr/>
        </p:nvSpPr>
        <p:spPr bwMode="auto">
          <a:xfrm>
            <a:off x="914400" y="1367135"/>
            <a:ext cx="3429000" cy="461665"/>
          </a:xfrm>
          <a:prstGeom prst="rect">
            <a:avLst/>
          </a:prstGeom>
          <a:gradFill flip="none" rotWithShape="1">
            <a:gsLst>
              <a:gs pos="0">
                <a:srgbClr val="0000FF"/>
              </a:gs>
              <a:gs pos="95000">
                <a:srgbClr val="FFFFFF"/>
              </a:gs>
            </a:gsLst>
            <a:lin ang="3300000" scaled="0"/>
            <a:tileRect/>
          </a:gradFill>
          <a:ln w="25400">
            <a:solidFill>
              <a:srgbClr val="0000FF"/>
            </a:solidFill>
            <a:miter lim="800000"/>
            <a:headEnd/>
            <a:tailEnd/>
          </a:ln>
        </p:spPr>
        <p:txBody>
          <a:bodyPr wrap="square">
            <a:prstTxWarp prst="textNoShape">
              <a:avLst/>
            </a:prstTxWarp>
            <a:spAutoFit/>
          </a:bodyPr>
          <a:lstStyle/>
          <a:p>
            <a:pPr algn="ctr">
              <a:spcBef>
                <a:spcPct val="50000"/>
              </a:spcBef>
            </a:pPr>
            <a:r>
              <a:rPr lang="en-US" b="1" dirty="0" smtClean="0">
                <a:solidFill>
                  <a:schemeClr val="bg1"/>
                </a:solidFill>
                <a:effectLst>
                  <a:outerShdw blurRad="38100" dist="38100" dir="2700000" algn="tl">
                    <a:srgbClr val="000000"/>
                  </a:outerShdw>
                </a:effectLst>
              </a:rPr>
              <a:t>D.C. for Beam (</a:t>
            </a:r>
            <a:r>
              <a:rPr lang="en-US" b="1" baseline="30000" dirty="0" smtClean="0">
                <a:solidFill>
                  <a:schemeClr val="bg1"/>
                </a:solidFill>
                <a:effectLst>
                  <a:outerShdw blurRad="38100" dist="38100" dir="2700000" algn="tl">
                    <a:srgbClr val="000000"/>
                  </a:outerShdw>
                </a:effectLst>
              </a:rPr>
              <a:t>204</a:t>
            </a:r>
            <a:r>
              <a:rPr lang="en-US" b="1" dirty="0" smtClean="0">
                <a:solidFill>
                  <a:schemeClr val="bg1"/>
                </a:solidFill>
                <a:effectLst>
                  <a:outerShdw blurRad="38100" dist="38100" dir="2700000" algn="tl">
                    <a:srgbClr val="000000"/>
                  </a:outerShdw>
                </a:effectLst>
              </a:rPr>
              <a:t>Rn)</a:t>
            </a:r>
          </a:p>
        </p:txBody>
      </p:sp>
      <p:sp>
        <p:nvSpPr>
          <p:cNvPr id="25" name="Text Box 23"/>
          <p:cNvSpPr txBox="1">
            <a:spLocks noChangeArrowheads="1"/>
          </p:cNvSpPr>
          <p:nvPr/>
        </p:nvSpPr>
        <p:spPr bwMode="auto">
          <a:xfrm>
            <a:off x="4821147" y="2971800"/>
            <a:ext cx="3812993" cy="707886"/>
          </a:xfrm>
          <a:prstGeom prst="rect">
            <a:avLst/>
          </a:prstGeom>
          <a:gradFill flip="none" rotWithShape="1">
            <a:gsLst>
              <a:gs pos="0">
                <a:srgbClr val="FF0000"/>
              </a:gs>
              <a:gs pos="100000">
                <a:srgbClr val="FF9D8D"/>
              </a:gs>
            </a:gsLst>
            <a:lin ang="19800000" scaled="0"/>
            <a:tileRect/>
          </a:gradFill>
          <a:ln w="25400">
            <a:solidFill>
              <a:srgbClr val="A90303"/>
            </a:solidFill>
            <a:miter lim="800000"/>
            <a:headEnd/>
            <a:tailEnd/>
          </a:ln>
        </p:spPr>
        <p:txBody>
          <a:bodyPr wrap="square" anchor="ctr">
            <a:prstTxWarp prst="textNoShape">
              <a:avLst/>
            </a:prstTxWarp>
            <a:spAutoFit/>
          </a:bodyPr>
          <a:lstStyle/>
          <a:p>
            <a:pPr algn="ctr">
              <a:spcBef>
                <a:spcPct val="50000"/>
              </a:spcBef>
            </a:pPr>
            <a:r>
              <a:rPr lang="en-US" sz="2000" b="1" dirty="0" smtClean="0">
                <a:solidFill>
                  <a:schemeClr val="bg1"/>
                </a:solidFill>
                <a:effectLst>
                  <a:outerShdw blurRad="38100" dist="38100" dir="2700000" algn="tl">
                    <a:srgbClr val="000000"/>
                  </a:outerShdw>
                </a:effectLst>
              </a:rPr>
              <a:t>Analysis ongoing using GOSIA code to extract matrix elements.</a:t>
            </a:r>
          </a:p>
        </p:txBody>
      </p:sp>
      <p:sp>
        <p:nvSpPr>
          <p:cNvPr id="28" name="Title 27"/>
          <p:cNvSpPr>
            <a:spLocks noGrp="1"/>
          </p:cNvSpPr>
          <p:nvPr>
            <p:ph type="title"/>
          </p:nvPr>
        </p:nvSpPr>
        <p:spPr/>
        <p:txBody>
          <a:bodyPr/>
          <a:lstStyle/>
          <a:p>
            <a:r>
              <a:rPr lang="en-US" sz="2800" dirty="0" smtClean="0"/>
              <a:t>Coulomb excitation of </a:t>
            </a:r>
            <a:r>
              <a:rPr lang="en-US" sz="2800" baseline="30000" dirty="0" smtClean="0"/>
              <a:t>204</a:t>
            </a:r>
            <a:r>
              <a:rPr lang="en-US" sz="2800" dirty="0" smtClean="0"/>
              <a:t>Rn on </a:t>
            </a:r>
            <a:r>
              <a:rPr lang="en-US" sz="2800" baseline="30000" dirty="0" smtClean="0"/>
              <a:t>120</a:t>
            </a:r>
            <a:r>
              <a:rPr lang="en-US" sz="2800" dirty="0" smtClean="0"/>
              <a:t>Sn target</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81" y="0"/>
            <a:ext cx="8229600" cy="1143000"/>
          </a:xfrm>
        </p:spPr>
        <p:txBody>
          <a:bodyPr>
            <a:noAutofit/>
          </a:bodyPr>
          <a:lstStyle/>
          <a:p>
            <a:r>
              <a:rPr lang="en-GB" sz="3600" dirty="0" smtClean="0"/>
              <a:t>Intruder levels and large deformation in neutron deficient francium</a:t>
            </a:r>
            <a:endParaRPr lang="en-GB" sz="3600" dirty="0"/>
          </a:p>
        </p:txBody>
      </p:sp>
      <p:cxnSp>
        <p:nvCxnSpPr>
          <p:cNvPr id="4" name="Straight Connector 3"/>
          <p:cNvCxnSpPr/>
          <p:nvPr/>
        </p:nvCxnSpPr>
        <p:spPr>
          <a:xfrm>
            <a:off x="6858016" y="2143116"/>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858016" y="2714620"/>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858016" y="3284536"/>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86314" y="2143116"/>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786314" y="2714620"/>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86314" y="3284536"/>
            <a:ext cx="1071570" cy="1588"/>
          </a:xfrm>
          <a:prstGeom prst="line">
            <a:avLst/>
          </a:prstGeom>
          <a:ln w="41275"/>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862774" y="1928802"/>
            <a:ext cx="638316" cy="369332"/>
          </a:xfrm>
          <a:prstGeom prst="rect">
            <a:avLst/>
          </a:prstGeom>
          <a:noFill/>
        </p:spPr>
        <p:txBody>
          <a:bodyPr wrap="none" rtlCol="0">
            <a:spAutoFit/>
          </a:bodyPr>
          <a:lstStyle/>
          <a:p>
            <a:r>
              <a:rPr lang="en-GB" dirty="0" smtClean="0"/>
              <a:t>1/2</a:t>
            </a:r>
            <a:r>
              <a:rPr lang="en-GB" baseline="30000" dirty="0" smtClean="0"/>
              <a:t>+</a:t>
            </a:r>
            <a:endParaRPr lang="en-GB" dirty="0"/>
          </a:p>
        </p:txBody>
      </p:sp>
      <p:sp>
        <p:nvSpPr>
          <p:cNvPr id="12" name="TextBox 11"/>
          <p:cNvSpPr txBox="1"/>
          <p:nvPr/>
        </p:nvSpPr>
        <p:spPr>
          <a:xfrm>
            <a:off x="7858148" y="2488164"/>
            <a:ext cx="590226" cy="369332"/>
          </a:xfrm>
          <a:prstGeom prst="rect">
            <a:avLst/>
          </a:prstGeom>
          <a:noFill/>
        </p:spPr>
        <p:txBody>
          <a:bodyPr wrap="none" rtlCol="0">
            <a:spAutoFit/>
          </a:bodyPr>
          <a:lstStyle/>
          <a:p>
            <a:r>
              <a:rPr lang="en-GB" dirty="0" smtClean="0"/>
              <a:t>7/2</a:t>
            </a:r>
            <a:r>
              <a:rPr lang="en-GB" baseline="30000" dirty="0" smtClean="0"/>
              <a:t>-</a:t>
            </a:r>
            <a:endParaRPr lang="en-GB" dirty="0"/>
          </a:p>
        </p:txBody>
      </p:sp>
      <p:sp>
        <p:nvSpPr>
          <p:cNvPr id="13" name="TextBox 12"/>
          <p:cNvSpPr txBox="1"/>
          <p:nvPr/>
        </p:nvSpPr>
        <p:spPr>
          <a:xfrm>
            <a:off x="7862774" y="3059668"/>
            <a:ext cx="590226" cy="369332"/>
          </a:xfrm>
          <a:prstGeom prst="rect">
            <a:avLst/>
          </a:prstGeom>
          <a:noFill/>
        </p:spPr>
        <p:txBody>
          <a:bodyPr wrap="none" rtlCol="0">
            <a:spAutoFit/>
          </a:bodyPr>
          <a:lstStyle/>
          <a:p>
            <a:r>
              <a:rPr lang="en-GB" dirty="0" smtClean="0"/>
              <a:t>9/2</a:t>
            </a:r>
            <a:r>
              <a:rPr lang="en-GB" baseline="30000" dirty="0" smtClean="0"/>
              <a:t>-</a:t>
            </a:r>
            <a:endParaRPr lang="en-GB" dirty="0"/>
          </a:p>
        </p:txBody>
      </p:sp>
      <p:sp>
        <p:nvSpPr>
          <p:cNvPr id="14" name="TextBox 13"/>
          <p:cNvSpPr txBox="1"/>
          <p:nvPr/>
        </p:nvSpPr>
        <p:spPr>
          <a:xfrm>
            <a:off x="5862510" y="2488164"/>
            <a:ext cx="638316" cy="369332"/>
          </a:xfrm>
          <a:prstGeom prst="rect">
            <a:avLst/>
          </a:prstGeom>
          <a:noFill/>
        </p:spPr>
        <p:txBody>
          <a:bodyPr wrap="none" rtlCol="0">
            <a:spAutoFit/>
          </a:bodyPr>
          <a:lstStyle/>
          <a:p>
            <a:r>
              <a:rPr lang="en-GB" dirty="0" smtClean="0"/>
              <a:t>1/2</a:t>
            </a:r>
            <a:r>
              <a:rPr lang="en-GB" baseline="30000" dirty="0" smtClean="0"/>
              <a:t>+</a:t>
            </a:r>
            <a:endParaRPr lang="en-GB" dirty="0"/>
          </a:p>
        </p:txBody>
      </p:sp>
      <p:sp>
        <p:nvSpPr>
          <p:cNvPr id="15" name="TextBox 14"/>
          <p:cNvSpPr txBox="1"/>
          <p:nvPr/>
        </p:nvSpPr>
        <p:spPr>
          <a:xfrm>
            <a:off x="5910600" y="1916660"/>
            <a:ext cx="590226" cy="369332"/>
          </a:xfrm>
          <a:prstGeom prst="rect">
            <a:avLst/>
          </a:prstGeom>
          <a:noFill/>
        </p:spPr>
        <p:txBody>
          <a:bodyPr wrap="none" rtlCol="0">
            <a:spAutoFit/>
          </a:bodyPr>
          <a:lstStyle/>
          <a:p>
            <a:r>
              <a:rPr lang="en-GB" dirty="0" smtClean="0"/>
              <a:t>7/2</a:t>
            </a:r>
            <a:r>
              <a:rPr lang="en-GB" baseline="30000" dirty="0" smtClean="0"/>
              <a:t>-</a:t>
            </a:r>
            <a:endParaRPr lang="en-GB" dirty="0"/>
          </a:p>
        </p:txBody>
      </p:sp>
      <p:sp>
        <p:nvSpPr>
          <p:cNvPr id="16" name="TextBox 15"/>
          <p:cNvSpPr txBox="1"/>
          <p:nvPr/>
        </p:nvSpPr>
        <p:spPr>
          <a:xfrm>
            <a:off x="5910600" y="3000372"/>
            <a:ext cx="590226" cy="369332"/>
          </a:xfrm>
          <a:prstGeom prst="rect">
            <a:avLst/>
          </a:prstGeom>
          <a:noFill/>
        </p:spPr>
        <p:txBody>
          <a:bodyPr wrap="none" rtlCol="0">
            <a:spAutoFit/>
          </a:bodyPr>
          <a:lstStyle/>
          <a:p>
            <a:r>
              <a:rPr lang="en-GB" dirty="0" smtClean="0"/>
              <a:t>9/2</a:t>
            </a:r>
            <a:r>
              <a:rPr lang="en-GB" baseline="30000" dirty="0" smtClean="0"/>
              <a:t>-</a:t>
            </a:r>
            <a:endParaRPr lang="en-GB" dirty="0"/>
          </a:p>
        </p:txBody>
      </p:sp>
      <p:sp>
        <p:nvSpPr>
          <p:cNvPr id="17" name="TextBox 16"/>
          <p:cNvSpPr txBox="1"/>
          <p:nvPr/>
        </p:nvSpPr>
        <p:spPr>
          <a:xfrm>
            <a:off x="5000628" y="3324525"/>
            <a:ext cx="814647" cy="461665"/>
          </a:xfrm>
          <a:prstGeom prst="rect">
            <a:avLst/>
          </a:prstGeom>
          <a:noFill/>
        </p:spPr>
        <p:txBody>
          <a:bodyPr wrap="none" rtlCol="0">
            <a:spAutoFit/>
          </a:bodyPr>
          <a:lstStyle/>
          <a:p>
            <a:r>
              <a:rPr lang="en-GB" sz="2400" baseline="30000" dirty="0" smtClean="0"/>
              <a:t>201</a:t>
            </a:r>
            <a:r>
              <a:rPr lang="en-GB" sz="2400" dirty="0" smtClean="0"/>
              <a:t>Fr</a:t>
            </a:r>
            <a:endParaRPr lang="en-GB" sz="2400" dirty="0"/>
          </a:p>
        </p:txBody>
      </p:sp>
      <p:sp>
        <p:nvSpPr>
          <p:cNvPr id="18" name="TextBox 17"/>
          <p:cNvSpPr txBox="1"/>
          <p:nvPr/>
        </p:nvSpPr>
        <p:spPr>
          <a:xfrm>
            <a:off x="7043501" y="3357562"/>
            <a:ext cx="814647" cy="461665"/>
          </a:xfrm>
          <a:prstGeom prst="rect">
            <a:avLst/>
          </a:prstGeom>
          <a:noFill/>
        </p:spPr>
        <p:txBody>
          <a:bodyPr wrap="none" rtlCol="0">
            <a:spAutoFit/>
          </a:bodyPr>
          <a:lstStyle/>
          <a:p>
            <a:r>
              <a:rPr lang="en-GB" sz="2400" baseline="30000" dirty="0" smtClean="0"/>
              <a:t>203</a:t>
            </a:r>
            <a:r>
              <a:rPr lang="en-GB" sz="2400" dirty="0" smtClean="0"/>
              <a:t>Fr</a:t>
            </a:r>
            <a:endParaRPr lang="en-GB" sz="2400" dirty="0"/>
          </a:p>
        </p:txBody>
      </p:sp>
      <p:sp>
        <p:nvSpPr>
          <p:cNvPr id="19" name="Rectangle 18"/>
          <p:cNvSpPr/>
          <p:nvPr/>
        </p:nvSpPr>
        <p:spPr>
          <a:xfrm>
            <a:off x="214282" y="2643182"/>
            <a:ext cx="4572000" cy="646331"/>
          </a:xfrm>
          <a:prstGeom prst="rect">
            <a:avLst/>
          </a:prstGeom>
        </p:spPr>
        <p:txBody>
          <a:bodyPr>
            <a:spAutoFit/>
          </a:bodyPr>
          <a:lstStyle/>
          <a:p>
            <a:r>
              <a:rPr lang="en-GB" dirty="0" smtClean="0"/>
              <a:t> </a:t>
            </a:r>
            <a:r>
              <a:rPr lang="el-GR" i="1" dirty="0" smtClean="0"/>
              <a:t>π</a:t>
            </a:r>
            <a:r>
              <a:rPr lang="en-GB" i="1" dirty="0" smtClean="0"/>
              <a:t>(1/2+) proton intruder state </a:t>
            </a:r>
            <a:r>
              <a:rPr lang="en-GB" dirty="0" smtClean="0"/>
              <a:t>becomes the ground state in 195At and 185Bi</a:t>
            </a:r>
            <a:endParaRPr lang="en-GB" dirty="0"/>
          </a:p>
        </p:txBody>
      </p:sp>
      <p:sp>
        <p:nvSpPr>
          <p:cNvPr id="20" name="TextBox 19"/>
          <p:cNvSpPr txBox="1"/>
          <p:nvPr/>
        </p:nvSpPr>
        <p:spPr>
          <a:xfrm>
            <a:off x="357158" y="1643050"/>
            <a:ext cx="4174989" cy="923330"/>
          </a:xfrm>
          <a:prstGeom prst="rect">
            <a:avLst/>
          </a:prstGeom>
          <a:noFill/>
        </p:spPr>
        <p:txBody>
          <a:bodyPr wrap="none" rtlCol="0">
            <a:spAutoFit/>
          </a:bodyPr>
          <a:lstStyle/>
          <a:p>
            <a:r>
              <a:rPr lang="en-GB" dirty="0" smtClean="0"/>
              <a:t>Systematic reduction in energy of the </a:t>
            </a:r>
          </a:p>
          <a:p>
            <a:r>
              <a:rPr lang="en-GB" dirty="0" smtClean="0"/>
              <a:t>Deformed  </a:t>
            </a:r>
            <a:r>
              <a:rPr lang="el-GR" i="1" dirty="0" smtClean="0"/>
              <a:t>π</a:t>
            </a:r>
            <a:r>
              <a:rPr lang="en-GB" i="1" dirty="0" smtClean="0"/>
              <a:t>(1/2+)  </a:t>
            </a:r>
            <a:r>
              <a:rPr lang="en-GB" dirty="0" smtClean="0"/>
              <a:t>in isotopes in </a:t>
            </a:r>
          </a:p>
          <a:p>
            <a:r>
              <a:rPr lang="en-GB" dirty="0" smtClean="0"/>
              <a:t>This region of the chart</a:t>
            </a:r>
            <a:endParaRPr lang="en-GB" dirty="0"/>
          </a:p>
        </p:txBody>
      </p:sp>
      <p:sp>
        <p:nvSpPr>
          <p:cNvPr id="22" name="Down Arrow 21"/>
          <p:cNvSpPr/>
          <p:nvPr/>
        </p:nvSpPr>
        <p:spPr>
          <a:xfrm>
            <a:off x="6000760" y="3714752"/>
            <a:ext cx="928694"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5072066" y="4786322"/>
            <a:ext cx="3707746" cy="1569660"/>
          </a:xfrm>
          <a:prstGeom prst="rect">
            <a:avLst/>
          </a:prstGeom>
          <a:noFill/>
        </p:spPr>
        <p:txBody>
          <a:bodyPr wrap="none" rtlCol="0">
            <a:spAutoFit/>
          </a:bodyPr>
          <a:lstStyle/>
          <a:p>
            <a:r>
              <a:rPr lang="en-GB" sz="2400" dirty="0" smtClean="0"/>
              <a:t>Suggests that </a:t>
            </a:r>
            <a:r>
              <a:rPr lang="en-GB" sz="2400" baseline="30000" dirty="0" smtClean="0"/>
              <a:t>199</a:t>
            </a:r>
            <a:r>
              <a:rPr lang="en-GB" sz="2400" dirty="0" smtClean="0"/>
              <a:t>Fr has </a:t>
            </a:r>
          </a:p>
          <a:p>
            <a:r>
              <a:rPr lang="en-GB" sz="2400" dirty="0" smtClean="0"/>
              <a:t>I=1/2</a:t>
            </a:r>
            <a:r>
              <a:rPr lang="en-GB" sz="2400" baseline="30000" dirty="0" smtClean="0"/>
              <a:t>+</a:t>
            </a:r>
            <a:r>
              <a:rPr lang="en-GB" sz="2400" dirty="0" smtClean="0"/>
              <a:t> ground state spin </a:t>
            </a:r>
          </a:p>
          <a:p>
            <a:r>
              <a:rPr lang="en-GB" sz="2400" dirty="0" smtClean="0"/>
              <a:t>with an associated  large</a:t>
            </a:r>
          </a:p>
          <a:p>
            <a:r>
              <a:rPr lang="en-GB" sz="2400" dirty="0" smtClean="0"/>
              <a:t>oblate deformation.</a:t>
            </a:r>
            <a:endParaRPr lang="en-GB" sz="2400" dirty="0"/>
          </a:p>
        </p:txBody>
      </p:sp>
      <p:grpSp>
        <p:nvGrpSpPr>
          <p:cNvPr id="3" name="Group 25"/>
          <p:cNvGrpSpPr/>
          <p:nvPr/>
        </p:nvGrpSpPr>
        <p:grpSpPr>
          <a:xfrm>
            <a:off x="285720" y="3396041"/>
            <a:ext cx="5155001" cy="2912787"/>
            <a:chOff x="285720" y="3396041"/>
            <a:chExt cx="5155001" cy="2912787"/>
          </a:xfrm>
        </p:grpSpPr>
        <p:sp>
          <p:nvSpPr>
            <p:cNvPr id="24" name="Down Arrow 23"/>
            <p:cNvSpPr/>
            <p:nvPr/>
          </p:nvSpPr>
          <p:spPr>
            <a:xfrm rot="2307856">
              <a:off x="3508939" y="3396041"/>
              <a:ext cx="857256"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285720" y="4000504"/>
              <a:ext cx="5155001" cy="2308324"/>
            </a:xfrm>
            <a:prstGeom prst="rect">
              <a:avLst/>
            </a:prstGeom>
            <a:noFill/>
          </p:spPr>
          <p:txBody>
            <a:bodyPr wrap="square" rtlCol="0">
              <a:spAutoFit/>
            </a:bodyPr>
            <a:lstStyle/>
            <a:p>
              <a:r>
                <a:rPr lang="en-GB" sz="2400" dirty="0" smtClean="0"/>
                <a:t>The isomer shifts of </a:t>
              </a:r>
              <a:r>
                <a:rPr lang="en-GB" sz="2400" baseline="30000" dirty="0" smtClean="0"/>
                <a:t>201,203</a:t>
              </a:r>
              <a:r>
                <a:rPr lang="en-GB" sz="2400" dirty="0" smtClean="0"/>
                <a:t>Fr </a:t>
              </a:r>
            </a:p>
            <a:p>
              <a:r>
                <a:rPr lang="en-GB" sz="2400" dirty="0" smtClean="0"/>
                <a:t>And their magnetic moments </a:t>
              </a:r>
            </a:p>
            <a:p>
              <a:r>
                <a:rPr lang="en-GB" sz="2400" dirty="0" smtClean="0"/>
                <a:t>will provide important </a:t>
              </a:r>
            </a:p>
            <a:p>
              <a:r>
                <a:rPr lang="en-GB" sz="2400" dirty="0" smtClean="0"/>
                <a:t>information to better </a:t>
              </a:r>
            </a:p>
            <a:p>
              <a:r>
                <a:rPr lang="en-GB" sz="2400" dirty="0" smtClean="0"/>
                <a:t>understand the evolution of </a:t>
              </a:r>
            </a:p>
            <a:p>
              <a:r>
                <a:rPr lang="en-GB" sz="2400" dirty="0" smtClean="0"/>
                <a:t>nuclear structure in this region</a:t>
              </a:r>
              <a:r>
                <a:rPr lang="en-GB" sz="2000" dirty="0" smtClean="0"/>
                <a:t>. </a:t>
              </a:r>
            </a:p>
          </p:txBody>
        </p:sp>
      </p:grpSp>
      <p:pic>
        <p:nvPicPr>
          <p:cNvPr id="6146" name="Picture 2"/>
          <p:cNvPicPr>
            <a:picLocks noChangeAspect="1" noChangeArrowheads="1"/>
          </p:cNvPicPr>
          <p:nvPr/>
        </p:nvPicPr>
        <p:blipFill>
          <a:blip r:embed="rId3"/>
          <a:srcRect/>
          <a:stretch>
            <a:fillRect/>
          </a:stretch>
        </p:blipFill>
        <p:spPr bwMode="auto">
          <a:xfrm>
            <a:off x="4643438" y="1571612"/>
            <a:ext cx="4032917" cy="478275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CRIS beam line and method</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428596" y="1500174"/>
            <a:ext cx="8229600" cy="2617732"/>
          </a:xfrm>
          <a:prstGeom prst="rect">
            <a:avLst/>
          </a:prstGeom>
          <a:ln>
            <a:noFill/>
          </a:ln>
          <a:effectLst>
            <a:softEdge rad="112500"/>
          </a:effectLst>
        </p:spPr>
      </p:pic>
      <p:pic>
        <p:nvPicPr>
          <p:cNvPr id="1027" name="Picture 3"/>
          <p:cNvPicPr>
            <a:picLocks noChangeAspect="1" noChangeArrowheads="1"/>
          </p:cNvPicPr>
          <p:nvPr/>
        </p:nvPicPr>
        <p:blipFill>
          <a:blip r:embed="rId3"/>
          <a:srcRect/>
          <a:stretch>
            <a:fillRect/>
          </a:stretch>
        </p:blipFill>
        <p:spPr bwMode="auto">
          <a:xfrm>
            <a:off x="285720" y="4000504"/>
            <a:ext cx="2500330" cy="2646047"/>
          </a:xfrm>
          <a:prstGeom prst="rect">
            <a:avLst/>
          </a:prstGeom>
          <a:ln>
            <a:noFill/>
          </a:ln>
          <a:effectLst>
            <a:outerShdw blurRad="292100" dist="139700" dir="2700000" algn="tl" rotWithShape="0">
              <a:srgbClr val="333333">
                <a:alpha val="65000"/>
              </a:srgbClr>
            </a:outerShdw>
          </a:effectLst>
        </p:spPr>
      </p:pic>
      <p:pic>
        <p:nvPicPr>
          <p:cNvPr id="4098" name="Picture 2"/>
          <p:cNvPicPr>
            <a:picLocks noChangeAspect="1" noChangeArrowheads="1"/>
          </p:cNvPicPr>
          <p:nvPr/>
        </p:nvPicPr>
        <p:blipFill>
          <a:blip r:embed="rId4"/>
          <a:srcRect/>
          <a:stretch>
            <a:fillRect/>
          </a:stretch>
        </p:blipFill>
        <p:spPr bwMode="auto">
          <a:xfrm>
            <a:off x="3571868" y="1428736"/>
            <a:ext cx="3987800" cy="512763"/>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a:srcRect/>
          <a:stretch>
            <a:fillRect/>
          </a:stretch>
        </p:blipFill>
        <p:spPr bwMode="auto">
          <a:xfrm>
            <a:off x="2857488" y="4071942"/>
            <a:ext cx="3074297" cy="252253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5929322" y="4143380"/>
            <a:ext cx="3164841" cy="2031325"/>
          </a:xfrm>
          <a:prstGeom prst="rect">
            <a:avLst/>
          </a:prstGeom>
          <a:noFill/>
        </p:spPr>
        <p:txBody>
          <a:bodyPr wrap="none" rtlCol="0">
            <a:spAutoFit/>
          </a:bodyPr>
          <a:lstStyle/>
          <a:p>
            <a:r>
              <a:rPr lang="en-GB" dirty="0" smtClean="0"/>
              <a:t>Combining high resolution</a:t>
            </a:r>
          </a:p>
          <a:p>
            <a:r>
              <a:rPr lang="en-GB" dirty="0" smtClean="0"/>
              <a:t>nature of collinear beams</a:t>
            </a:r>
          </a:p>
          <a:p>
            <a:r>
              <a:rPr lang="en-GB" dirty="0" smtClean="0"/>
              <a:t>method with high sensitivity</a:t>
            </a:r>
          </a:p>
          <a:p>
            <a:r>
              <a:rPr lang="en-GB" dirty="0" smtClean="0"/>
              <a:t>of in-source spectroscopy.</a:t>
            </a:r>
          </a:p>
          <a:p>
            <a:r>
              <a:rPr lang="en-GB" dirty="0" smtClean="0"/>
              <a:t>Allowing extraction of </a:t>
            </a:r>
          </a:p>
          <a:p>
            <a:r>
              <a:rPr lang="en-GB" dirty="0" smtClean="0"/>
              <a:t>B factors and </a:t>
            </a:r>
            <a:r>
              <a:rPr lang="en-GB" dirty="0" err="1" smtClean="0"/>
              <a:t>quadrupole</a:t>
            </a:r>
            <a:r>
              <a:rPr lang="en-GB" dirty="0" smtClean="0"/>
              <a:t> </a:t>
            </a:r>
          </a:p>
          <a:p>
            <a:r>
              <a:rPr lang="en-GB" dirty="0" smtClean="0"/>
              <a:t>moments.</a:t>
            </a:r>
          </a:p>
        </p:txBody>
      </p:sp>
      <p:sp>
        <p:nvSpPr>
          <p:cNvPr id="10" name="TextBox 9"/>
          <p:cNvSpPr txBox="1"/>
          <p:nvPr/>
        </p:nvSpPr>
        <p:spPr>
          <a:xfrm>
            <a:off x="2857488" y="6286520"/>
            <a:ext cx="3071834" cy="369332"/>
          </a:xfrm>
          <a:prstGeom prst="rect">
            <a:avLst/>
          </a:prstGeom>
          <a:solidFill>
            <a:schemeClr val="bg1"/>
          </a:solidFill>
        </p:spPr>
        <p:txBody>
          <a:bodyPr wrap="square" rtlCol="0">
            <a:spAutoFit/>
          </a:bodyPr>
          <a:lstStyle/>
          <a:p>
            <a:r>
              <a:rPr lang="en-GB" dirty="0" smtClean="0"/>
              <a:t>  Relative Frequency (MHz)</a:t>
            </a:r>
            <a:endParaRPr lang="en-GB" dirty="0"/>
          </a:p>
        </p:txBody>
      </p:sp>
      <p:sp>
        <p:nvSpPr>
          <p:cNvPr id="11" name="TextBox 10"/>
          <p:cNvSpPr txBox="1"/>
          <p:nvPr/>
        </p:nvSpPr>
        <p:spPr>
          <a:xfrm>
            <a:off x="3286116" y="4429132"/>
            <a:ext cx="655949" cy="369332"/>
          </a:xfrm>
          <a:prstGeom prst="rect">
            <a:avLst/>
          </a:prstGeom>
          <a:noFill/>
        </p:spPr>
        <p:txBody>
          <a:bodyPr wrap="none" rtlCol="0">
            <a:spAutoFit/>
          </a:bodyPr>
          <a:lstStyle/>
          <a:p>
            <a:r>
              <a:rPr lang="en-GB" baseline="30000" dirty="0" smtClean="0">
                <a:solidFill>
                  <a:schemeClr val="bg1"/>
                </a:solidFill>
              </a:rPr>
              <a:t>68</a:t>
            </a:r>
            <a:r>
              <a:rPr lang="en-GB" dirty="0" smtClean="0">
                <a:solidFill>
                  <a:schemeClr val="bg1"/>
                </a:solidFill>
              </a:rPr>
              <a:t>Cu</a:t>
            </a:r>
            <a:endParaRPr lang="en-GB"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28600" y="1371600"/>
            <a:ext cx="6299200" cy="4216400"/>
          </a:xfrm>
          <a:prstGeom prst="rect">
            <a:avLst/>
          </a:prstGeom>
          <a:noFill/>
          <a:ln w="12700">
            <a:noFill/>
            <a:miter lim="800000"/>
            <a:headEnd type="none" w="sm" len="sm"/>
            <a:tailEnd type="none" w="sm" len="sm"/>
          </a:ln>
        </p:spPr>
      </p:pic>
      <p:sp>
        <p:nvSpPr>
          <p:cNvPr id="3075" name="Rectangle 2"/>
          <p:cNvSpPr>
            <a:spLocks noGrp="1" noRot="1" noChangeArrowheads="1"/>
          </p:cNvSpPr>
          <p:nvPr>
            <p:ph type="title"/>
          </p:nvPr>
        </p:nvSpPr>
        <p:spPr/>
        <p:txBody>
          <a:bodyPr/>
          <a:lstStyle/>
          <a:p>
            <a:r>
              <a:rPr lang="en-GB" sz="3600" dirty="0"/>
              <a:t>Changes in mean square charge radii</a:t>
            </a:r>
            <a:endParaRPr lang="en-US" sz="3600" dirty="0"/>
          </a:p>
        </p:txBody>
      </p:sp>
      <p:grpSp>
        <p:nvGrpSpPr>
          <p:cNvPr id="2" name="Group 4"/>
          <p:cNvGrpSpPr>
            <a:grpSpLocks/>
          </p:cNvGrpSpPr>
          <p:nvPr/>
        </p:nvGrpSpPr>
        <p:grpSpPr bwMode="auto">
          <a:xfrm>
            <a:off x="3581400" y="4318000"/>
            <a:ext cx="2311400" cy="647700"/>
            <a:chOff x="3210" y="3397"/>
            <a:chExt cx="2460" cy="637"/>
          </a:xfrm>
        </p:grpSpPr>
        <p:pic>
          <p:nvPicPr>
            <p:cNvPr id="3080" name="Picture 5"/>
            <p:cNvPicPr>
              <a:picLocks noChangeAspect="1" noChangeArrowheads="1"/>
            </p:cNvPicPr>
            <p:nvPr/>
          </p:nvPicPr>
          <p:blipFill>
            <a:blip r:embed="rId3"/>
            <a:srcRect l="48904" t="63188" r="11185" b="22029"/>
            <a:stretch>
              <a:fillRect/>
            </a:stretch>
          </p:blipFill>
          <p:spPr bwMode="auto">
            <a:xfrm>
              <a:off x="3210" y="3397"/>
              <a:ext cx="2460" cy="637"/>
            </a:xfrm>
            <a:prstGeom prst="rect">
              <a:avLst/>
            </a:prstGeom>
            <a:noFill/>
            <a:ln w="9525">
              <a:noFill/>
              <a:miter lim="800000"/>
              <a:headEnd/>
              <a:tailEnd/>
            </a:ln>
          </p:spPr>
        </p:pic>
        <p:pic>
          <p:nvPicPr>
            <p:cNvPr id="3081" name="Picture 6"/>
            <p:cNvPicPr>
              <a:picLocks noChangeAspect="1" noChangeArrowheads="1"/>
            </p:cNvPicPr>
            <p:nvPr/>
          </p:nvPicPr>
          <p:blipFill>
            <a:blip r:embed="rId4"/>
            <a:srcRect/>
            <a:stretch>
              <a:fillRect/>
            </a:stretch>
          </p:blipFill>
          <p:spPr bwMode="auto">
            <a:xfrm>
              <a:off x="3254" y="3402"/>
              <a:ext cx="2416" cy="567"/>
            </a:xfrm>
            <a:prstGeom prst="rect">
              <a:avLst/>
            </a:prstGeom>
            <a:noFill/>
            <a:ln w="9525">
              <a:noFill/>
              <a:miter lim="800000"/>
              <a:headEnd/>
              <a:tailEnd/>
            </a:ln>
          </p:spPr>
        </p:pic>
      </p:grpSp>
      <p:sp>
        <p:nvSpPr>
          <p:cNvPr id="3077" name="Oval 7"/>
          <p:cNvSpPr>
            <a:spLocks noChangeArrowheads="1"/>
          </p:cNvSpPr>
          <p:nvPr/>
        </p:nvSpPr>
        <p:spPr bwMode="auto">
          <a:xfrm>
            <a:off x="4318000" y="1612900"/>
            <a:ext cx="673100" cy="1701800"/>
          </a:xfrm>
          <a:prstGeom prst="ellipse">
            <a:avLst/>
          </a:prstGeom>
          <a:noFill/>
          <a:ln w="38100">
            <a:solidFill>
              <a:srgbClr val="FF0000"/>
            </a:solidFill>
            <a:round/>
            <a:headEnd type="none" w="sm" len="sm"/>
            <a:tailEnd type="none" w="sm" len="sm"/>
          </a:ln>
        </p:spPr>
        <p:txBody>
          <a:bodyPr wrap="none" anchor="ctr">
            <a:prstTxWarp prst="textNoShape">
              <a:avLst/>
            </a:prstTxWarp>
          </a:bodyPr>
          <a:lstStyle/>
          <a:p>
            <a:endParaRPr lang="en-US"/>
          </a:p>
        </p:txBody>
      </p:sp>
      <p:sp>
        <p:nvSpPr>
          <p:cNvPr id="3078" name="Line 8"/>
          <p:cNvSpPr>
            <a:spLocks noChangeShapeType="1"/>
          </p:cNvSpPr>
          <p:nvPr/>
        </p:nvSpPr>
        <p:spPr bwMode="auto">
          <a:xfrm flipH="1" flipV="1">
            <a:off x="4914900" y="2768600"/>
            <a:ext cx="2146300" cy="2870200"/>
          </a:xfrm>
          <a:prstGeom prst="line">
            <a:avLst/>
          </a:prstGeom>
          <a:noFill/>
          <a:ln w="38100">
            <a:solidFill>
              <a:srgbClr val="FF0000"/>
            </a:solidFill>
            <a:round/>
            <a:headEnd type="none" w="sm" len="sm"/>
            <a:tailEnd type="triangle" w="lg" len="lg"/>
          </a:ln>
        </p:spPr>
        <p:txBody>
          <a:bodyPr>
            <a:prstTxWarp prst="textNoShape">
              <a:avLst/>
            </a:prstTxWarp>
          </a:bodyPr>
          <a:lstStyle/>
          <a:p>
            <a:endParaRPr lang="en-US"/>
          </a:p>
        </p:txBody>
      </p:sp>
      <p:sp>
        <p:nvSpPr>
          <p:cNvPr id="3079" name="Text Box 9"/>
          <p:cNvSpPr txBox="1">
            <a:spLocks noChangeArrowheads="1"/>
          </p:cNvSpPr>
          <p:nvPr/>
        </p:nvSpPr>
        <p:spPr bwMode="auto">
          <a:xfrm>
            <a:off x="2185068" y="5588000"/>
            <a:ext cx="6445249" cy="1015663"/>
          </a:xfrm>
          <a:prstGeom prst="rect">
            <a:avLst/>
          </a:prstGeom>
          <a:noFill/>
          <a:ln w="12700">
            <a:noFill/>
            <a:miter lim="800000"/>
            <a:headEnd type="none" w="sm" len="sm"/>
            <a:tailEnd type="none" w="sm" len="sm"/>
          </a:ln>
        </p:spPr>
        <p:txBody>
          <a:bodyPr wrap="square">
            <a:prstTxWarp prst="textNoShape">
              <a:avLst/>
            </a:prstTxWarp>
            <a:spAutoFit/>
          </a:bodyPr>
          <a:lstStyle/>
          <a:p>
            <a:r>
              <a:rPr lang="en-GB" sz="2000" dirty="0"/>
              <a:t>Shape coexistence </a:t>
            </a:r>
            <a:r>
              <a:rPr lang="en-GB" sz="2000" baseline="30000" dirty="0"/>
              <a:t>98</a:t>
            </a:r>
            <a:r>
              <a:rPr lang="en-GB" sz="2000" dirty="0"/>
              <a:t>Y the </a:t>
            </a:r>
            <a:r>
              <a:rPr lang="el-GR" sz="2000" dirty="0"/>
              <a:t>δ</a:t>
            </a:r>
            <a:r>
              <a:rPr lang="en-GB" sz="2000" dirty="0"/>
              <a:t>&lt;r</a:t>
            </a:r>
            <a:r>
              <a:rPr lang="en-GB" sz="2000" baseline="30000" dirty="0"/>
              <a:t>2</a:t>
            </a:r>
            <a:r>
              <a:rPr lang="en-GB" sz="2000" dirty="0"/>
              <a:t>&gt;</a:t>
            </a:r>
            <a:r>
              <a:rPr lang="en-GB" sz="2000" baseline="30000" dirty="0" err="1"/>
              <a:t>g,m</a:t>
            </a:r>
            <a:r>
              <a:rPr lang="en-GB" sz="2000" dirty="0"/>
              <a:t> occurs at the most extreme position where </a:t>
            </a:r>
            <a:r>
              <a:rPr lang="en-GB" sz="2000" dirty="0" smtClean="0"/>
              <a:t>spherical and </a:t>
            </a:r>
            <a:r>
              <a:rPr lang="en-GB" sz="2000" dirty="0"/>
              <a:t>deformed potentials are almost degenerate.</a:t>
            </a:r>
            <a:endParaRPr lang="el-GR" sz="2000" baseline="30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ＭＳ Ｐ明朝"/>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3837</TotalTime>
  <Words>1184</Words>
  <Application>Microsoft Office PowerPoint</Application>
  <PresentationFormat>On-screen Show (4:3)</PresentationFormat>
  <Paragraphs>139</Paragraphs>
  <Slides>20</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Infusion</vt:lpstr>
      <vt:lpstr>Equation</vt:lpstr>
      <vt:lpstr>Shape coexistence in the light francium isotopes</vt:lpstr>
      <vt:lpstr>Shape coexistence</vt:lpstr>
      <vt:lpstr>Low Lying Levels in Rn Isotopes</vt:lpstr>
      <vt:lpstr>Summary of Rn experiments</vt:lpstr>
      <vt:lpstr>Coulomb excitation of 204Rn on Ag target</vt:lpstr>
      <vt:lpstr>Coulomb excitation of 204Rn on 120Sn target</vt:lpstr>
      <vt:lpstr>Intruder levels and large deformation in neutron deficient francium</vt:lpstr>
      <vt:lpstr>CRIS beam line and method</vt:lpstr>
      <vt:lpstr>Changes in mean square charge radii</vt:lpstr>
      <vt:lpstr>Slide 10</vt:lpstr>
      <vt:lpstr>Proposal</vt:lpstr>
      <vt:lpstr>Proposed experiment</vt:lpstr>
      <vt:lpstr>Structure of light Francium isotopes</vt:lpstr>
      <vt:lpstr>Kinematics</vt:lpstr>
      <vt:lpstr>Recoil-decay tagging</vt:lpstr>
      <vt:lpstr>Mesytec lin-log preamplifiers</vt:lpstr>
      <vt:lpstr>Summary of beam request</vt:lpstr>
      <vt:lpstr>Finis</vt:lpstr>
      <vt:lpstr>Slide 19</vt:lpstr>
      <vt:lpstr>Slide 20</vt:lpstr>
    </vt:vector>
  </TitlesOfParts>
  <Company>University of York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Jenkins</dc:creator>
  <cp:lastModifiedBy>Your User Name</cp:lastModifiedBy>
  <cp:revision>25</cp:revision>
  <dcterms:created xsi:type="dcterms:W3CDTF">2010-10-31T17:38:30Z</dcterms:created>
  <dcterms:modified xsi:type="dcterms:W3CDTF">2010-11-04T16:23:33Z</dcterms:modified>
</cp:coreProperties>
</file>