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Default Extension="jpeg" ContentType="image/jpeg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app.xml" ContentType="application/vnd.openxmlformats-officedocument.extended-properties+xml"/>
  <Override PartName="/ppt/slideLayouts/slideLayout28.xml" ContentType="application/vnd.openxmlformats-officedocument.presentationml.slideLayout+xml"/>
  <Default Extension="xml" ContentType="application/xml"/>
  <Override PartName="/ppt/slides/slide19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4.xml" ContentType="application/vnd.openxmlformats-officedocument.presentationml.slideLayout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Layouts/slideLayout32.xml" ContentType="application/vnd.openxmlformats-officedocument.presentationml.slideLayout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s/slide1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33.xml" ContentType="application/vnd.openxmlformats-officedocument.presentationml.slideLayout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Default Extension="wmf" ContentType="image/x-wmf"/>
  <Override PartName="/ppt/slideLayouts/slideLayout34.xml" ContentType="application/vnd.openxmlformats-officedocument.presentationml.slideLayout+xml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0.xml" ContentType="application/vnd.openxmlformats-officedocument.presentationml.slideLayout+xml"/>
  <Override PartName="/ppt/theme/theme1.xml" ContentType="application/vnd.openxmlformats-officedocument.theme+xml"/>
  <Override PartName="/ppt/slideLayouts/slideLayout19.xml" ContentType="application/vnd.openxmlformats-officedocument.presentationml.slideLayout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2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56" r:id="rId1"/>
    <p:sldMasterId id="2147484247" r:id="rId2"/>
    <p:sldMasterId id="2147484914" r:id="rId3"/>
  </p:sldMasterIdLst>
  <p:notesMasterIdLst>
    <p:notesMasterId r:id="rId23"/>
  </p:notesMasterIdLst>
  <p:handoutMasterIdLst>
    <p:handoutMasterId r:id="rId24"/>
  </p:handoutMasterIdLst>
  <p:sldIdLst>
    <p:sldId id="466" r:id="rId4"/>
    <p:sldId id="581" r:id="rId5"/>
    <p:sldId id="542" r:id="rId6"/>
    <p:sldId id="540" r:id="rId7"/>
    <p:sldId id="541" r:id="rId8"/>
    <p:sldId id="594" r:id="rId9"/>
    <p:sldId id="595" r:id="rId10"/>
    <p:sldId id="603" r:id="rId11"/>
    <p:sldId id="606" r:id="rId12"/>
    <p:sldId id="596" r:id="rId13"/>
    <p:sldId id="607" r:id="rId14"/>
    <p:sldId id="608" r:id="rId15"/>
    <p:sldId id="459" r:id="rId16"/>
    <p:sldId id="593" r:id="rId17"/>
    <p:sldId id="609" r:id="rId18"/>
    <p:sldId id="610" r:id="rId19"/>
    <p:sldId id="611" r:id="rId20"/>
    <p:sldId id="599" r:id="rId21"/>
    <p:sldId id="600" r:id="rId22"/>
  </p:sldIdLst>
  <p:sldSz cx="9144000" cy="6858000" type="screen4x3"/>
  <p:notesSz cx="6797675" cy="9874250"/>
  <p:defaultTextStyle>
    <a:defPPr>
      <a:defRPr lang="en-US"/>
    </a:defPPr>
    <a:lvl1pPr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1pPr>
    <a:lvl2pPr marL="456929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2pPr>
    <a:lvl3pPr marL="913861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3pPr>
    <a:lvl4pPr marL="1370793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4pPr>
    <a:lvl5pPr marL="1827722" algn="l" rtl="0" fontAlgn="base">
      <a:lnSpc>
        <a:spcPct val="125000"/>
      </a:lnSpc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5pPr>
    <a:lvl6pPr marL="2284653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6pPr>
    <a:lvl7pPr marL="2741584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7pPr>
    <a:lvl8pPr marL="3198515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8pPr>
    <a:lvl9pPr marL="3655444" algn="l" defTabSz="456929" rtl="0" eaLnBrk="1" latinLnBrk="0" hangingPunct="1">
      <a:defRPr kern="1200">
        <a:solidFill>
          <a:schemeClr val="tx1"/>
        </a:solidFill>
        <a:latin typeface="Times New Roman" pitchFamily="-11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scaleToFitPaper="1"/>
  <p:showPr showNarration="1" showAnimation="0" useTimings="0">
    <p:present/>
    <p:sldAll/>
    <p:penClr>
      <a:schemeClr val="tx1"/>
    </p:penClr>
  </p:showPr>
  <p:clrMru>
    <a:srgbClr val="FF3300"/>
    <a:srgbClr val="B82C00"/>
    <a:srgbClr val="EC1CCE"/>
    <a:srgbClr val="D8D030"/>
    <a:srgbClr val="CC3300"/>
    <a:srgbClr val="0000FF"/>
    <a:srgbClr val="FF0000"/>
    <a:srgbClr val="B8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0829" autoAdjust="0"/>
    <p:restoredTop sz="96593" autoAdjust="0"/>
  </p:normalViewPr>
  <p:slideViewPr>
    <p:cSldViewPr snapToGrid="0" snapToObjects="1">
      <p:cViewPr>
        <p:scale>
          <a:sx n="100" d="100"/>
          <a:sy n="100" d="100"/>
        </p:scale>
        <p:origin x="-592" y="-352"/>
      </p:cViewPr>
      <p:guideLst>
        <p:guide orient="horz" pos="1386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EDA70982-6630-5347-A59C-15D9F0A8AE29}" type="datetime1">
              <a:rPr lang="en-US"/>
              <a:pPr>
                <a:defRPr/>
              </a:pPr>
              <a:t>10/1/10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CD3E279B-B0A3-314C-A2EE-BAFA24820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pitchFamily="-112" charset="0"/>
              </a:defRPr>
            </a:lvl1pPr>
          </a:lstStyle>
          <a:p>
            <a:pPr>
              <a:defRPr/>
            </a:pPr>
            <a:fld id="{95B5C2F0-CA85-DA4A-81F4-3F0A9D262C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692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3861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079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772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4653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584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515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444" algn="l" defTabSz="45692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EC1DFA-2B88-1A41-9684-4E834DA8DAC6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wmf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 algn="ctr">
              <a:buNone/>
              <a:defRPr>
                <a:latin typeface="Arial"/>
              </a:defRPr>
            </a:lvl1pPr>
            <a:lvl2pPr marL="456929" indent="0" algn="ctr">
              <a:buNone/>
              <a:defRPr/>
            </a:lvl2pPr>
            <a:lvl3pPr marL="913861" indent="0" algn="ctr">
              <a:buNone/>
              <a:defRPr/>
            </a:lvl3pPr>
            <a:lvl4pPr marL="1370793" indent="0" algn="ctr">
              <a:buNone/>
              <a:defRPr/>
            </a:lvl4pPr>
            <a:lvl5pPr marL="1827722" indent="0" algn="ctr">
              <a:buNone/>
              <a:defRPr/>
            </a:lvl5pPr>
            <a:lvl6pPr marL="2284653" indent="0" algn="ctr">
              <a:buNone/>
              <a:defRPr/>
            </a:lvl6pPr>
            <a:lvl7pPr marL="2741584" indent="0" algn="ctr">
              <a:buNone/>
              <a:defRPr/>
            </a:lvl7pPr>
            <a:lvl8pPr marL="3198515" indent="0" algn="ctr">
              <a:buNone/>
              <a:defRPr/>
            </a:lvl8pPr>
            <a:lvl9pPr marL="3655444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3A08D0A3-1E23-C74B-89BE-2E1B03C11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eaVert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1B88885C-56D2-2249-B1DD-A7D944EE93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16013" y="6381750"/>
            <a:ext cx="51038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301625"/>
            <a:ext cx="2057400" cy="5824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1625"/>
            <a:ext cx="6019800" cy="5824538"/>
          </a:xfrm>
          <a:prstGeom prst="rect">
            <a:avLst/>
          </a:prstGeom>
        </p:spPr>
        <p:txBody>
          <a:bodyPr vert="eaVert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51EED8B0-B6AC-CF4B-991B-DE377EA35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1600" y="73025"/>
            <a:ext cx="39751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AF14-2D8B-5643-B0CE-E714A7C306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D5AE0-81BC-194C-947D-AA261BA161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  <a:prstGeom prst="rect">
            <a:avLst/>
          </a:prstGeom>
        </p:spPr>
        <p:txBody>
          <a:bodyPr lIns="91385" tIns="45693" rIns="91385" bIns="45693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0"/>
            <a:ext cx="7772400" cy="1500187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000"/>
            </a:lvl1pPr>
            <a:lvl2pPr marL="456929" indent="0">
              <a:buNone/>
              <a:defRPr sz="1800"/>
            </a:lvl2pPr>
            <a:lvl3pPr marL="913861" indent="0">
              <a:buNone/>
              <a:defRPr sz="1600"/>
            </a:lvl3pPr>
            <a:lvl4pPr marL="1370793" indent="0">
              <a:buNone/>
              <a:defRPr sz="1400"/>
            </a:lvl4pPr>
            <a:lvl5pPr marL="1827722" indent="0">
              <a:buNone/>
              <a:defRPr sz="1400"/>
            </a:lvl5pPr>
            <a:lvl6pPr marL="2284653" indent="0">
              <a:buNone/>
              <a:defRPr sz="1400"/>
            </a:lvl6pPr>
            <a:lvl7pPr marL="2741584" indent="0">
              <a:buNone/>
              <a:defRPr sz="1400"/>
            </a:lvl7pPr>
            <a:lvl8pPr marL="3198515" indent="0">
              <a:buNone/>
              <a:defRPr sz="1400"/>
            </a:lvl8pPr>
            <a:lvl9pPr marL="365544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4640A6-2522-9C43-AFF1-525E89213D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52596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7"/>
            <a:ext cx="4038600" cy="452596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040336-5F4B-C643-A5CF-287685CFC0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400" b="1"/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  <a:prstGeom prst="rect">
            <a:avLst/>
          </a:prstGeom>
        </p:spPr>
        <p:txBody>
          <a:bodyPr lIns="91385" tIns="45693" rIns="91385" bIns="45693" anchor="b"/>
          <a:lstStyle>
            <a:lvl1pPr marL="0" indent="0">
              <a:buNone/>
              <a:defRPr sz="2400" b="1"/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B4E0C0-9D99-9340-B739-2B5088FC90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64AAC-621E-2E48-A1BD-F446DBEABB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E6B9AA-5C55-2945-96E1-39EB807F4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lIns="91385" tIns="45693" rIns="91385" bIns="45693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7"/>
            <a:ext cx="5111750" cy="5853113"/>
          </a:xfrm>
          <a:prstGeom prst="rect">
            <a:avLst/>
          </a:prstGeom>
        </p:spPr>
        <p:txBody>
          <a:bodyPr lIns="91385" tIns="45693" rIns="91385" bIns="45693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1400"/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A712C-24E9-F349-9ED7-98A5CDB1EA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588EB5EA-CA1E-6247-9A89-288470C7A7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11225" y="6381750"/>
            <a:ext cx="5308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lIns="91385" tIns="45693" rIns="91385" bIns="45693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3200"/>
            </a:lvl1pPr>
            <a:lvl2pPr marL="456929" indent="0">
              <a:buNone/>
              <a:defRPr sz="2800"/>
            </a:lvl2pPr>
            <a:lvl3pPr marL="913861" indent="0">
              <a:buNone/>
              <a:defRPr sz="2400"/>
            </a:lvl3pPr>
            <a:lvl4pPr marL="1370793" indent="0">
              <a:buNone/>
              <a:defRPr sz="2000"/>
            </a:lvl4pPr>
            <a:lvl5pPr marL="1827722" indent="0">
              <a:buNone/>
              <a:defRPr sz="2000"/>
            </a:lvl5pPr>
            <a:lvl6pPr marL="2284653" indent="0">
              <a:buNone/>
              <a:defRPr sz="2000"/>
            </a:lvl6pPr>
            <a:lvl7pPr marL="2741584" indent="0">
              <a:buNone/>
              <a:defRPr sz="2000"/>
            </a:lvl7pPr>
            <a:lvl8pPr marL="3198515" indent="0">
              <a:buNone/>
              <a:defRPr sz="2000"/>
            </a:lvl8pPr>
            <a:lvl9pPr marL="3655444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>
              <a:buNone/>
              <a:defRPr sz="1400"/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1F5008-5E4B-2041-A76C-82BAAEC575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7"/>
            <a:ext cx="8229600" cy="4525963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505AA4-8C94-5747-AD64-E211EAC4C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2" y="274638"/>
            <a:ext cx="2057400" cy="5851525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 lIns="91385" tIns="45693" rIns="91385" bIns="45693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8DFD4-8322-804C-88CC-FA06919F6D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2"/>
            <a:ext cx="7772400" cy="1470025"/>
          </a:xfrm>
          <a:prstGeom prst="rect">
            <a:avLst/>
          </a:prstGeom>
        </p:spPr>
        <p:txBody>
          <a:bodyPr lIns="91385" tIns="45693" rIns="91385" bIns="45693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lIns="91385" tIns="45693" rIns="91385" bIns="45693"/>
          <a:lstStyle>
            <a:lvl1pPr marL="0" indent="0" algn="ctr">
              <a:buNone/>
              <a:defRPr/>
            </a:lvl1pPr>
            <a:lvl2pPr marL="456929" indent="0" algn="ctr">
              <a:buNone/>
              <a:defRPr/>
            </a:lvl2pPr>
            <a:lvl3pPr marL="913861" indent="0" algn="ctr">
              <a:buNone/>
              <a:defRPr/>
            </a:lvl3pPr>
            <a:lvl4pPr marL="1370793" indent="0" algn="ctr">
              <a:buNone/>
              <a:defRPr/>
            </a:lvl4pPr>
            <a:lvl5pPr marL="1827722" indent="0" algn="ctr">
              <a:buNone/>
              <a:defRPr/>
            </a:lvl5pPr>
            <a:lvl6pPr marL="2284653" indent="0" algn="ctr">
              <a:buNone/>
              <a:defRPr/>
            </a:lvl6pPr>
            <a:lvl7pPr marL="2741584" indent="0" algn="ctr">
              <a:buNone/>
              <a:defRPr/>
            </a:lvl7pPr>
            <a:lvl8pPr marL="3198515" indent="0" algn="ctr">
              <a:buNone/>
              <a:defRPr/>
            </a:lvl8pPr>
            <a:lvl9pPr marL="3655444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9CA46D-0CB1-8D4D-A82D-9CA390AC9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6" charset="0"/>
              </a:defRPr>
            </a:lvl1pPr>
          </a:lstStyle>
          <a:p>
            <a:fld id="{AF875759-C523-DD44-AE5A-5A164FC811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</a:defRPr>
            </a:lvl1pPr>
          </a:lstStyle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6" charset="0"/>
              </a:defRPr>
            </a:lvl1pPr>
          </a:lstStyle>
          <a:p>
            <a:fld id="{B34803FC-14E1-6D42-AAEA-39B133598F2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11225" y="6381750"/>
            <a:ext cx="5308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</a:defRPr>
            </a:lvl1pPr>
          </a:lstStyle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6" charset="0"/>
              </a:defRPr>
            </a:lvl1pPr>
          </a:lstStyle>
          <a:p>
            <a:fld id="{140FEA7B-E194-7F4A-B652-0F1362FA03B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41413" y="6381750"/>
            <a:ext cx="50784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</a:defRPr>
            </a:lvl1pPr>
          </a:lstStyle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3D949FD0-8C30-4347-A17C-136C810CD8D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85825" y="6381750"/>
            <a:ext cx="53340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9D3BD6EC-5DDF-B64B-BE32-829DBB3A2F2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98525" y="6381750"/>
            <a:ext cx="53213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4DE71B10-4FBB-1C44-B20A-8F27D1C8E0F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0"/>
            <a:ext cx="7772400" cy="1500187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000">
                <a:latin typeface="Arial"/>
              </a:defRPr>
            </a:lvl1pPr>
            <a:lvl2pPr marL="456929" indent="0">
              <a:buNone/>
              <a:defRPr sz="1800"/>
            </a:lvl2pPr>
            <a:lvl3pPr marL="913861" indent="0">
              <a:buNone/>
              <a:defRPr sz="1600"/>
            </a:lvl3pPr>
            <a:lvl4pPr marL="1370793" indent="0">
              <a:buNone/>
              <a:defRPr sz="1400"/>
            </a:lvl4pPr>
            <a:lvl5pPr marL="1827722" indent="0">
              <a:buNone/>
              <a:defRPr sz="1400"/>
            </a:lvl5pPr>
            <a:lvl6pPr marL="2284653" indent="0">
              <a:buNone/>
              <a:defRPr sz="1400"/>
            </a:lvl6pPr>
            <a:lvl7pPr marL="2741584" indent="0">
              <a:buNone/>
              <a:defRPr sz="1400"/>
            </a:lvl7pPr>
            <a:lvl8pPr marL="3198515" indent="0">
              <a:buNone/>
              <a:defRPr sz="1400"/>
            </a:lvl8pPr>
            <a:lvl9pPr marL="3655444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B4EDDD8B-A483-184D-88FC-DBC7CF0FB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41413" y="6381750"/>
            <a:ext cx="50784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06" charset="0"/>
              </a:defRPr>
            </a:lvl1pPr>
          </a:lstStyle>
          <a:p>
            <a:fld id="{3F25B445-14CC-5347-92FC-E2348E75379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219200" y="6381750"/>
            <a:ext cx="5000625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-106" charset="0"/>
              </a:defRPr>
            </a:lvl1pPr>
          </a:lstStyle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D350300D-2CE4-0C4B-9CAC-666CC3B1EB1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2924175" y="6381750"/>
            <a:ext cx="329565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latin typeface="Arial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CABC827C-701E-B243-88E7-7B23B88D2E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23925" y="6381750"/>
            <a:ext cx="52959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DF97F0A1-CF0B-B34F-8BD2-4ECB3BBAA0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116013" y="6381750"/>
            <a:ext cx="51038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01625"/>
            <a:ext cx="2057400" cy="5824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1625"/>
            <a:ext cx="6019800" cy="5824538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Arial"/>
              </a:defRPr>
            </a:lvl1pPr>
            <a:lvl2pPr>
              <a:defRPr>
                <a:latin typeface="Arial"/>
              </a:defRPr>
            </a:lvl2pPr>
            <a:lvl3pPr>
              <a:defRPr>
                <a:latin typeface="Arial"/>
              </a:defRPr>
            </a:lvl3pPr>
            <a:lvl4pPr>
              <a:defRPr>
                <a:latin typeface="Arial"/>
              </a:defRPr>
            </a:lvl4pPr>
            <a:lvl5pPr>
              <a:defRPr>
                <a:latin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38" y="6381750"/>
            <a:ext cx="2133600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fld id="{0A4D979D-5162-3D45-A1B0-8255042E748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06" charset="0"/>
              </a:defRPr>
            </a:lvl1pPr>
          </a:lstStyle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7"/>
            <a:ext cx="4038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1" y="1600207"/>
            <a:ext cx="4038600" cy="452596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800">
                <a:latin typeface="Arial"/>
              </a:defRPr>
            </a:lvl1pPr>
            <a:lvl2pPr>
              <a:defRPr sz="2400">
                <a:latin typeface="Arial"/>
              </a:defRPr>
            </a:lvl2pPr>
            <a:lvl3pPr>
              <a:defRPr sz="2000">
                <a:latin typeface="Arial"/>
              </a:defRPr>
            </a:lvl3pPr>
            <a:lvl4pPr>
              <a:defRPr sz="1800">
                <a:latin typeface="Arial"/>
              </a:defRPr>
            </a:lvl4pPr>
            <a:lvl5pPr>
              <a:defRPr sz="1800">
                <a:latin typeface="Arial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6A14B94E-FEB6-8F47-8D98-9654120FD5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85825" y="6381750"/>
            <a:ext cx="53340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41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400" b="1">
                <a:latin typeface="Arial"/>
              </a:defRPr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9"/>
            <a:ext cx="4040188" cy="3951288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2" y="1535116"/>
            <a:ext cx="4041775" cy="639762"/>
          </a:xfrm>
          <a:prstGeom prst="rect">
            <a:avLst/>
          </a:prstGeom>
        </p:spPr>
        <p:txBody>
          <a:bodyPr vert="horz" lIns="91385" tIns="45693" rIns="91385" bIns="45693" anchor="b"/>
          <a:lstStyle>
            <a:lvl1pPr marL="0" indent="0">
              <a:buNone/>
              <a:defRPr sz="2400" b="1">
                <a:latin typeface="Arial"/>
              </a:defRPr>
            </a:lvl1pPr>
            <a:lvl2pPr marL="456929" indent="0">
              <a:buNone/>
              <a:defRPr sz="2000" b="1"/>
            </a:lvl2pPr>
            <a:lvl3pPr marL="913861" indent="0">
              <a:buNone/>
              <a:defRPr sz="1800" b="1"/>
            </a:lvl3pPr>
            <a:lvl4pPr marL="1370793" indent="0">
              <a:buNone/>
              <a:defRPr sz="1600" b="1"/>
            </a:lvl4pPr>
            <a:lvl5pPr marL="1827722" indent="0">
              <a:buNone/>
              <a:defRPr sz="1600" b="1"/>
            </a:lvl5pPr>
            <a:lvl6pPr marL="2284653" indent="0">
              <a:buNone/>
              <a:defRPr sz="1600" b="1"/>
            </a:lvl6pPr>
            <a:lvl7pPr marL="2741584" indent="0">
              <a:buNone/>
              <a:defRPr sz="1600" b="1"/>
            </a:lvl7pPr>
            <a:lvl8pPr marL="3198515" indent="0">
              <a:buNone/>
              <a:defRPr sz="1600" b="1"/>
            </a:lvl8pPr>
            <a:lvl9pPr marL="3655444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2" y="2174879"/>
            <a:ext cx="4041775" cy="3951288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2400">
                <a:latin typeface="Arial"/>
              </a:defRPr>
            </a:lvl1pPr>
            <a:lvl2pPr>
              <a:defRPr sz="2000">
                <a:latin typeface="Arial"/>
              </a:defRPr>
            </a:lvl2pPr>
            <a:lvl3pPr>
              <a:defRPr sz="1800">
                <a:latin typeface="Arial"/>
              </a:defRPr>
            </a:lvl3pPr>
            <a:lvl4pPr>
              <a:defRPr sz="1600">
                <a:latin typeface="Arial"/>
              </a:defRPr>
            </a:lvl4pPr>
            <a:lvl5pPr>
              <a:defRPr sz="1600">
                <a:latin typeface="Arial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26B63816-60BB-0F4E-8784-E5E7681DD5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898525" y="6381750"/>
            <a:ext cx="53213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E10AEAE3-925A-1D4C-9F81-D66C0F0ED6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039813" y="6381750"/>
            <a:ext cx="5180012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-112" charset="0"/>
              </a:defRPr>
            </a:lvl1pPr>
          </a:lstStyle>
          <a:p>
            <a:pPr>
              <a:defRPr/>
            </a:pPr>
            <a:fld id="{D8541689-009A-8348-94B6-72327A7F9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1219203" y="6381750"/>
            <a:ext cx="5000625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7"/>
            <a:ext cx="5111750" cy="5853113"/>
          </a:xfrm>
          <a:prstGeom prst="rect">
            <a:avLst/>
          </a:prstGeom>
        </p:spPr>
        <p:txBody>
          <a:bodyPr vert="horz" lIns="91385" tIns="45693" rIns="91385" bIns="45693"/>
          <a:lstStyle>
            <a:lvl1pPr>
              <a:defRPr sz="3200">
                <a:latin typeface="Arial"/>
              </a:defRPr>
            </a:lvl1pPr>
            <a:lvl2pPr>
              <a:defRPr sz="2800">
                <a:latin typeface="Arial"/>
              </a:defRPr>
            </a:lvl2pPr>
            <a:lvl3pPr>
              <a:defRPr sz="2400">
                <a:latin typeface="Arial"/>
              </a:defRPr>
            </a:lvl3pPr>
            <a:lvl4pPr>
              <a:defRPr sz="2000">
                <a:latin typeface="Arial"/>
              </a:defRPr>
            </a:lvl4pPr>
            <a:lvl5pPr>
              <a:defRPr sz="2000">
                <a:latin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691063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1400">
                <a:latin typeface="Arial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A8E89B29-B0E7-7E47-B991-153F396DE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2924175" y="6381750"/>
            <a:ext cx="329565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3200">
                <a:latin typeface="Arial"/>
              </a:defRPr>
            </a:lvl1pPr>
            <a:lvl2pPr marL="456929" indent="0">
              <a:buNone/>
              <a:defRPr sz="2800"/>
            </a:lvl2pPr>
            <a:lvl3pPr marL="913861" indent="0">
              <a:buNone/>
              <a:defRPr sz="2400"/>
            </a:lvl3pPr>
            <a:lvl4pPr marL="1370793" indent="0">
              <a:buNone/>
              <a:defRPr sz="2000"/>
            </a:lvl4pPr>
            <a:lvl5pPr marL="1827722" indent="0">
              <a:buNone/>
              <a:defRPr sz="2000"/>
            </a:lvl5pPr>
            <a:lvl6pPr marL="2284653" indent="0">
              <a:buNone/>
              <a:defRPr sz="2000"/>
            </a:lvl6pPr>
            <a:lvl7pPr marL="2741584" indent="0">
              <a:buNone/>
              <a:defRPr sz="2000"/>
            </a:lvl7pPr>
            <a:lvl8pPr marL="3198515" indent="0">
              <a:buNone/>
              <a:defRPr sz="2000"/>
            </a:lvl8pPr>
            <a:lvl9pPr marL="3655444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 lIns="91385" tIns="45693" rIns="91385" bIns="45693"/>
          <a:lstStyle>
            <a:lvl1pPr marL="0" indent="0">
              <a:buNone/>
              <a:defRPr sz="1400">
                <a:latin typeface="Arial"/>
              </a:defRPr>
            </a:lvl1pPr>
            <a:lvl2pPr marL="456929" indent="0">
              <a:buNone/>
              <a:defRPr sz="1200"/>
            </a:lvl2pPr>
            <a:lvl3pPr marL="913861" indent="0">
              <a:buNone/>
              <a:defRPr sz="1000"/>
            </a:lvl3pPr>
            <a:lvl4pPr marL="1370793" indent="0">
              <a:buNone/>
              <a:defRPr sz="900"/>
            </a:lvl4pPr>
            <a:lvl5pPr marL="1827722" indent="0">
              <a:buNone/>
              <a:defRPr sz="900"/>
            </a:lvl5pPr>
            <a:lvl6pPr marL="2284653" indent="0">
              <a:buNone/>
              <a:defRPr sz="900"/>
            </a:lvl6pPr>
            <a:lvl7pPr marL="2741584" indent="0">
              <a:buNone/>
              <a:defRPr sz="900"/>
            </a:lvl7pPr>
            <a:lvl8pPr marL="3198515" indent="0">
              <a:buNone/>
              <a:defRPr sz="900"/>
            </a:lvl8pPr>
            <a:lvl9pPr marL="3655444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802440" y="6381750"/>
            <a:ext cx="21336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pitchFamily="-112" charset="0"/>
              </a:defRPr>
            </a:lvl1pPr>
          </a:lstStyle>
          <a:p>
            <a:pPr>
              <a:defRPr/>
            </a:pPr>
            <a:fld id="{B7408CC4-F5EB-824B-A9DD-B7AF2CC7E2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923925" y="6381750"/>
            <a:ext cx="5295900" cy="476250"/>
          </a:xfrm>
          <a:prstGeom prst="rect">
            <a:avLst/>
          </a:prstGeom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mtClean="0">
                <a:latin typeface="Arial" pitchFamily="-112" charset="0"/>
              </a:defRPr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4" Type="http://schemas.openxmlformats.org/officeDocument/2006/relationships/image" Target="../media/image3.w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4120" y="6357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385" tIns="45693" rIns="91385" bIns="4569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27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801" y="80963"/>
            <a:ext cx="22352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ogo_white_bg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077202" y="7"/>
            <a:ext cx="1066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37" r:id="rId1"/>
    <p:sldLayoutId id="2147484838" r:id="rId2"/>
    <p:sldLayoutId id="2147484839" r:id="rId3"/>
    <p:sldLayoutId id="2147484840" r:id="rId4"/>
    <p:sldLayoutId id="2147484841" r:id="rId5"/>
    <p:sldLayoutId id="2147484842" r:id="rId6"/>
    <p:sldLayoutId id="2147484843" r:id="rId7"/>
    <p:sldLayoutId id="2147484844" r:id="rId8"/>
    <p:sldLayoutId id="2147484845" r:id="rId9"/>
    <p:sldLayoutId id="2147484846" r:id="rId10"/>
    <p:sldLayoutId id="2147484847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/>
          <a:ea typeface="ＭＳ Ｐゴシック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6929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6pPr>
      <a:lvl7pPr marL="913861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7pPr>
      <a:lvl8pPr marL="1370793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8pPr>
      <a:lvl9pPr marL="1827722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9pPr>
    </p:titleStyle>
    <p:bodyStyle>
      <a:lvl1pPr marL="342698" indent="-342698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512" indent="-28558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328" indent="-22846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258" indent="-22846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189" indent="-22846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118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0050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698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391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9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1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3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22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53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84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15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44" algn="l" defTabSz="45692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85" tIns="45693" rIns="91385" bIns="45693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7421B2E-12B5-CF4A-80A3-A8AF670F27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3317" name="Picture 2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101604" y="101604"/>
            <a:ext cx="2989263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848" r:id="rId1"/>
    <p:sldLayoutId id="2147484826" r:id="rId2"/>
    <p:sldLayoutId id="2147484827" r:id="rId3"/>
    <p:sldLayoutId id="2147484828" r:id="rId4"/>
    <p:sldLayoutId id="2147484829" r:id="rId5"/>
    <p:sldLayoutId id="2147484830" r:id="rId6"/>
    <p:sldLayoutId id="2147484831" r:id="rId7"/>
    <p:sldLayoutId id="2147484832" r:id="rId8"/>
    <p:sldLayoutId id="2147484833" r:id="rId9"/>
    <p:sldLayoutId id="2147484834" r:id="rId10"/>
    <p:sldLayoutId id="2147484835" r:id="rId11"/>
    <p:sldLayoutId id="2147484836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6929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3861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079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7722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698" indent="-342698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512" indent="-285582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2328" indent="-228467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599258" indent="-228467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6189" indent="-228467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3118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0050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698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3911" indent="-228467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29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861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79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722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653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58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515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444" algn="l" defTabSz="91386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24113" y="6350"/>
            <a:ext cx="5646737" cy="930275"/>
          </a:xfrm>
          <a:prstGeom prst="rect">
            <a:avLst/>
          </a:prstGeom>
          <a:solidFill>
            <a:srgbClr val="D5EE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pic>
        <p:nvPicPr>
          <p:cNvPr id="1027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800" y="80963"/>
            <a:ext cx="2235200" cy="65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logo_white_bg.jpg"/>
          <p:cNvPicPr>
            <a:picLocks noChangeAspect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8077200" y="0"/>
            <a:ext cx="1066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915" r:id="rId1"/>
    <p:sldLayoutId id="2147484916" r:id="rId2"/>
    <p:sldLayoutId id="2147484917" r:id="rId3"/>
    <p:sldLayoutId id="2147484918" r:id="rId4"/>
    <p:sldLayoutId id="2147484919" r:id="rId5"/>
    <p:sldLayoutId id="2147484920" r:id="rId6"/>
    <p:sldLayoutId id="2147484921" r:id="rId7"/>
    <p:sldLayoutId id="2147484922" r:id="rId8"/>
    <p:sldLayoutId id="2147484923" r:id="rId9"/>
    <p:sldLayoutId id="2147484924" r:id="rId10"/>
    <p:sldLayoutId id="2147484925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/>
          <a:ea typeface="ＭＳ Ｐゴシック" charset="-128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lcd.web.cern.ch/LCD/Documents/Documents.html" TargetMode="External"/><Relationship Id="rId4" Type="http://schemas.openxmlformats.org/officeDocument/2006/relationships/hyperlink" Target="https://twiki.cern.ch/twiki//bin/view/CLIC/Detector" TargetMode="External"/><Relationship Id="rId5" Type="http://schemas.openxmlformats.org/officeDocument/2006/relationships/hyperlink" Target="http://indico.cern.ch/categoryDisplay.py?categId=1954" TargetMode="External"/><Relationship Id="rId1" Type="http://schemas.openxmlformats.org/officeDocument/2006/relationships/slideLayout" Target="../slideLayouts/slideLayout25.xml"/><Relationship Id="rId2" Type="http://schemas.openxmlformats.org/officeDocument/2006/relationships/hyperlink" Target="http://lcd.web.cern.ch/LCD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4.jpeg"/><Relationship Id="rId3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6325" y="901700"/>
            <a:ext cx="7077075" cy="3200399"/>
          </a:xfrm>
        </p:spPr>
        <p:txBody>
          <a:bodyPr/>
          <a:lstStyle/>
          <a:p>
            <a:r>
              <a:rPr lang="en-US" sz="3600" dirty="0" smtClean="0">
                <a:solidFill>
                  <a:srgbClr val="000090"/>
                </a:solidFill>
              </a:rPr>
              <a:t>This is not a balanced presentation,</a:t>
            </a:r>
            <a:br>
              <a:rPr lang="en-US" sz="3600" dirty="0" smtClean="0">
                <a:solidFill>
                  <a:srgbClr val="000090"/>
                </a:solidFill>
              </a:rPr>
            </a:br>
            <a:r>
              <a:rPr lang="en-US" sz="3600" dirty="0" smtClean="0">
                <a:solidFill>
                  <a:srgbClr val="000090"/>
                </a:solidFill>
              </a:rPr>
              <a:t>but rather collection of slides to illustrate the needs</a:t>
            </a:r>
            <a:r>
              <a:rPr lang="en-US" sz="3600" dirty="0" smtClean="0">
                <a:solidFill>
                  <a:srgbClr val="000090"/>
                </a:solidFill>
              </a:rPr>
              <a:t> of </a:t>
            </a:r>
            <a:r>
              <a:rPr lang="en-US" sz="3600" dirty="0" smtClean="0">
                <a:solidFill>
                  <a:srgbClr val="000090"/>
                </a:solidFill>
              </a:rPr>
              <a:t>detector R&amp;D for CLIC</a:t>
            </a:r>
            <a:endParaRPr lang="en-US" sz="3600" dirty="0">
              <a:solidFill>
                <a:srgbClr val="00009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1/10/2010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Slide Number Placeholder 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02449F45-66D3-1E48-860A-E8D5B5A08611}" type="slidenum">
              <a:rPr lang="en-GB"/>
              <a:pPr/>
              <a:t>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CLIC vertex detector</a:t>
            </a:r>
            <a:endParaRPr lang="en-US" dirty="0"/>
          </a:p>
        </p:txBody>
      </p:sp>
      <p:pic>
        <p:nvPicPr>
          <p:cNvPr id="8" name="Picture 7" descr="Screen shot 2010-09-01 at 5.13.3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570" y="1279526"/>
            <a:ext cx="7939329" cy="40290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14500" y="5651500"/>
            <a:ext cx="6253259" cy="773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….first layouts are now being implemented in full simulation</a:t>
            </a:r>
          </a:p>
          <a:p>
            <a:r>
              <a:rPr lang="en-US" dirty="0" smtClean="0">
                <a:latin typeface="Arial"/>
                <a:cs typeface="Arial"/>
              </a:rPr>
              <a:t>This the layout we currently have in mind for CLIC_ILD</a:t>
            </a: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Tungsten-based HCAL and R&amp;D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803FC-14E1-6D42-AAEA-39B133598F2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1501" y="936626"/>
            <a:ext cx="7912100" cy="5314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As a result of various simulations, an HCAL depth of 7.5Λ</a:t>
            </a:r>
            <a:r>
              <a:rPr lang="en-US" sz="1600" baseline="-25000" dirty="0" smtClean="0">
                <a:latin typeface="Arial"/>
                <a:cs typeface="Arial"/>
              </a:rPr>
              <a:t>i </a:t>
            </a:r>
            <a:r>
              <a:rPr lang="en-US" sz="1600" dirty="0" smtClean="0">
                <a:latin typeface="Arial"/>
                <a:cs typeface="Arial"/>
              </a:rPr>
              <a:t>was chosen for CLIC.</a:t>
            </a:r>
          </a:p>
          <a:p>
            <a:r>
              <a:rPr lang="en-US" sz="1600" dirty="0" smtClean="0">
                <a:latin typeface="Arial"/>
                <a:cs typeface="Arial"/>
              </a:rPr>
              <a:t>For the absorber, we propose: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Arial"/>
                <a:cs typeface="Arial"/>
              </a:rPr>
              <a:t> 10 mm tungsten platen in the barrel (70 layers)</a:t>
            </a:r>
          </a:p>
          <a:p>
            <a:pPr>
              <a:buFontTx/>
              <a:buChar char="-"/>
            </a:pPr>
            <a:r>
              <a:rPr lang="en-US" sz="1600" dirty="0" smtClean="0">
                <a:latin typeface="Arial"/>
                <a:cs typeface="Arial"/>
              </a:rPr>
              <a:t> 20 mm steel plates in the end-cap (60 layers)</a:t>
            </a:r>
          </a:p>
          <a:p>
            <a:r>
              <a:rPr lang="en-US" sz="1600" dirty="0" smtClean="0">
                <a:latin typeface="Arial"/>
                <a:cs typeface="Arial"/>
              </a:rPr>
              <a:t>The  motivation for those choices is illustrated in the next slides.</a:t>
            </a:r>
          </a:p>
          <a:p>
            <a:endParaRPr lang="en-US" sz="1600" dirty="0" smtClean="0">
              <a:latin typeface="Arial"/>
              <a:cs typeface="Arial"/>
            </a:endParaRPr>
          </a:p>
          <a:p>
            <a:r>
              <a:rPr lang="en-US" sz="1600" dirty="0" smtClean="0">
                <a:latin typeface="Arial"/>
                <a:cs typeface="Arial"/>
              </a:rPr>
              <a:t>The </a:t>
            </a:r>
            <a:r>
              <a:rPr lang="en-US" sz="1600" dirty="0" err="1" smtClean="0">
                <a:latin typeface="Arial"/>
                <a:cs typeface="Arial"/>
              </a:rPr>
              <a:t>hadronic</a:t>
            </a:r>
            <a:r>
              <a:rPr lang="en-US" sz="1600" dirty="0" smtClean="0">
                <a:latin typeface="Arial"/>
                <a:cs typeface="Arial"/>
              </a:rPr>
              <a:t> shower development in tungsten is slower than in steel, because the shower in tungsten has an important slow-neutron component.</a:t>
            </a:r>
          </a:p>
          <a:p>
            <a:r>
              <a:rPr lang="en-US" sz="1600" dirty="0" smtClean="0">
                <a:latin typeface="Arial"/>
                <a:cs typeface="Arial"/>
              </a:rPr>
              <a:t>It is important to understand the shower development precisely, because at CLIC we need to apply time-stamping in the calorimeter to suppress the </a:t>
            </a:r>
            <a:r>
              <a:rPr lang="en-US" sz="1600" dirty="0" err="1" smtClean="0">
                <a:latin typeface="Arial"/>
                <a:cs typeface="Arial"/>
              </a:rPr>
              <a:t>γγ</a:t>
            </a:r>
            <a:r>
              <a:rPr lang="en-US" sz="1600" dirty="0" smtClean="0">
                <a:latin typeface="Arial"/>
                <a:cs typeface="Arial"/>
              </a:rPr>
              <a:t>=&gt;</a:t>
            </a:r>
            <a:r>
              <a:rPr lang="en-US" sz="1600" dirty="0" err="1" smtClean="0">
                <a:latin typeface="Arial"/>
                <a:cs typeface="Arial"/>
              </a:rPr>
              <a:t>hadron</a:t>
            </a:r>
            <a:r>
              <a:rPr lang="en-US" sz="1600" dirty="0" smtClean="0">
                <a:latin typeface="Arial"/>
                <a:cs typeface="Arial"/>
              </a:rPr>
              <a:t> background.</a:t>
            </a:r>
          </a:p>
          <a:p>
            <a:r>
              <a:rPr lang="en-US" sz="1600" dirty="0" smtClean="0">
                <a:latin typeface="Arial"/>
                <a:cs typeface="Arial"/>
              </a:rPr>
              <a:t>Ultimately, we hope to use time-resolved shower development modeling in the reconstruction software in order to separate the background and the signals in the HCAL. </a:t>
            </a:r>
          </a:p>
          <a:p>
            <a:r>
              <a:rPr lang="en-US" sz="1600" dirty="0" smtClean="0">
                <a:latin typeface="Arial"/>
                <a:cs typeface="Arial"/>
              </a:rPr>
              <a:t>This will drive some of the tungsten-based HCAL R&amp;D, as we have to understand the shower development precisely.</a:t>
            </a:r>
          </a:p>
          <a:p>
            <a:r>
              <a:rPr lang="en-US" sz="1600" dirty="0" smtClean="0">
                <a:latin typeface="Arial"/>
                <a:cs typeface="Arial"/>
              </a:rPr>
              <a:t> </a:t>
            </a:r>
            <a:endParaRPr lang="en-US" sz="16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Pandora PFA studies of HCAL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4803FC-14E1-6D42-AAEA-39B133598F2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http://www.cern.ch/lcd   1/10/2010</a:t>
            </a:r>
            <a:endParaRPr lang="en-US"/>
          </a:p>
        </p:txBody>
      </p:sp>
      <p:pic>
        <p:nvPicPr>
          <p:cNvPr id="6" name="Picture 5" descr="Screen shot 2010-09-30 at 2.59.3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00" y="949332"/>
            <a:ext cx="8992787" cy="5922522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-112" charset="0"/>
                <a:ea typeface="ＭＳ Ｐゴシック" pitchFamily="-112" charset="-128"/>
              </a:rPr>
              <a:t>Tungsten HCAL =&gt; prototype</a:t>
            </a:r>
          </a:p>
        </p:txBody>
      </p:sp>
      <p:sp>
        <p:nvSpPr>
          <p:cNvPr id="30723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206507"/>
            <a:ext cx="8229600" cy="4525963"/>
          </a:xfrm>
          <a:noFill/>
          <a:ln>
            <a:miter lim="800000"/>
            <a:headEnd/>
            <a:tailEnd/>
          </a:ln>
        </p:spPr>
        <p:txBody>
          <a:bodyPr wrap="square" lIns="91385" tIns="45693" rIns="91385" bIns="45693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000" b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Motivation</a:t>
            </a:r>
            <a:r>
              <a:rPr lang="en-US" sz="2400" b="1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: 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</a:rPr>
              <a:t>To limit longitudinal leakage CLIC HCAL </a:t>
            </a:r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</a:rPr>
              <a:t>needs</a:t>
            </a:r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</a:rPr>
              <a:t> 7.5</a:t>
            </a:r>
            <a:r>
              <a:rPr lang="en-US" sz="1800" dirty="0" smtClean="0">
                <a:solidFill>
                  <a:srgbClr val="FF0000"/>
                </a:solidFill>
                <a:latin typeface="Arial" pitchFamily="-112" charset="0"/>
              </a:rPr>
              <a:t>Λ</a:t>
            </a:r>
            <a:r>
              <a:rPr lang="en-US" sz="1800" baseline="-25000" dirty="0" smtClean="0">
                <a:solidFill>
                  <a:srgbClr val="FF0000"/>
                </a:solidFill>
                <a:latin typeface="Arial" pitchFamily="-112" charset="0"/>
              </a:rPr>
              <a:t>i</a:t>
            </a:r>
            <a:endParaRPr lang="en-US" sz="1800" baseline="-25000" dirty="0" smtClean="0">
              <a:solidFill>
                <a:srgbClr val="FF0000"/>
              </a:solidFill>
              <a:latin typeface="Arial" pitchFamily="-112" charset="0"/>
            </a:endParaRPr>
          </a:p>
          <a:p>
            <a:pPr lvl="1"/>
            <a:r>
              <a:rPr lang="en-US" sz="1800" dirty="0" smtClean="0">
                <a:latin typeface="Arial" pitchFamily="-112" charset="0"/>
              </a:rPr>
              <a:t>A deep HCAL pushes the coil/yoke to larger radius (would give a significant increase in cost and risk for the coil/yoke)</a:t>
            </a:r>
          </a:p>
          <a:p>
            <a:pPr lvl="1"/>
            <a:r>
              <a:rPr lang="en-US" sz="1800" dirty="0" smtClean="0">
                <a:latin typeface="Arial" pitchFamily="-112" charset="0"/>
              </a:rPr>
              <a:t>A tungsten HCAL (CLIC option) is more compact than Fe-based HCAL, (ILC option) while Geant4 </a:t>
            </a:r>
            <a:r>
              <a:rPr lang="en-US" sz="1800" dirty="0" smtClean="0">
                <a:latin typeface="Arial" pitchFamily="-112" charset="0"/>
              </a:rPr>
              <a:t>performance (resolution) </a:t>
            </a:r>
            <a:r>
              <a:rPr lang="en-US" sz="1800" dirty="0" smtClean="0">
                <a:latin typeface="Arial" pitchFamily="-112" charset="0"/>
              </a:rPr>
              <a:t>is similar </a:t>
            </a:r>
          </a:p>
          <a:p>
            <a:pPr lvl="1"/>
            <a:r>
              <a:rPr lang="en-US" sz="1800" dirty="0" smtClean="0">
                <a:latin typeface="Arial" pitchFamily="-112" charset="0"/>
              </a:rPr>
              <a:t>Increased cost of tungsten barrel HCAL compensates gain in coil cost</a:t>
            </a:r>
          </a:p>
          <a:p>
            <a:pPr>
              <a:buNone/>
            </a:pPr>
            <a:endParaRPr lang="en-US" sz="1100" dirty="0" smtClean="0">
              <a:solidFill>
                <a:srgbClr val="FF0000"/>
              </a:solidFill>
              <a:latin typeface="Wingdings"/>
              <a:ea typeface="Wingdings"/>
              <a:cs typeface="Wingdings"/>
            </a:endParaRPr>
          </a:p>
          <a:p>
            <a:pPr>
              <a:buNone/>
            </a:pPr>
            <a:r>
              <a:rPr lang="en-US" sz="2200" dirty="0" smtClean="0">
                <a:solidFill>
                  <a:srgbClr val="FF0000"/>
                </a:solidFill>
                <a:latin typeface="Arial" pitchFamily="-112" charset="0"/>
              </a:rPr>
              <a:t>Prototype tungsten HCAL: check simulation in test beam</a:t>
            </a:r>
          </a:p>
          <a:p>
            <a:pPr lvl="1"/>
            <a:r>
              <a:rPr lang="en-US" sz="1800" dirty="0" smtClean="0">
                <a:latin typeface="Arial" pitchFamily="-112" charset="0"/>
              </a:rPr>
              <a:t>Prototype tests performed within CALICE </a:t>
            </a:r>
            <a:r>
              <a:rPr lang="en-US" sz="1800" dirty="0" err="1" smtClean="0">
                <a:latin typeface="Arial" pitchFamily="-112" charset="0"/>
              </a:rPr>
              <a:t>collab</a:t>
            </a:r>
            <a:r>
              <a:rPr lang="en-US" sz="1800" dirty="0" smtClean="0">
                <a:latin typeface="Arial" pitchFamily="-112" charset="0"/>
              </a:rPr>
              <a:t>.</a:t>
            </a:r>
          </a:p>
          <a:p>
            <a:pPr lvl="1"/>
            <a:r>
              <a:rPr lang="en-US" sz="1800" dirty="0" smtClean="0">
                <a:latin typeface="Arial" pitchFamily="-112" charset="0"/>
              </a:rPr>
              <a:t>Use 30-40 layers of Tungsten, 1 cm thick, 80 cm Ø</a:t>
            </a:r>
          </a:p>
          <a:p>
            <a:pPr lvl="1"/>
            <a:r>
              <a:rPr lang="en-US" sz="1800" dirty="0" smtClean="0">
                <a:latin typeface="Arial" pitchFamily="-112" charset="0"/>
              </a:rPr>
              <a:t>Use different active materials</a:t>
            </a:r>
          </a:p>
          <a:p>
            <a:pPr lvl="1"/>
            <a:r>
              <a:rPr lang="en-US" sz="1800" dirty="0" smtClean="0">
                <a:latin typeface="Arial" pitchFamily="-112" charset="0"/>
              </a:rPr>
              <a:t>Start in Nov 2010, with 30 W plates, and </a:t>
            </a:r>
            <a:r>
              <a:rPr lang="en-US" sz="1800" dirty="0" err="1" smtClean="0">
                <a:latin typeface="Arial" pitchFamily="-112" charset="0"/>
              </a:rPr>
              <a:t>scintillator</a:t>
            </a:r>
            <a:r>
              <a:rPr lang="en-US" sz="1800" dirty="0" smtClean="0">
                <a:latin typeface="Arial" pitchFamily="-112" charset="0"/>
              </a:rPr>
              <a:t> planes</a:t>
            </a:r>
          </a:p>
          <a:p>
            <a:pPr>
              <a:buNone/>
            </a:pPr>
            <a:endParaRPr lang="en-US" sz="2200" dirty="0" smtClean="0">
              <a:solidFill>
                <a:srgbClr val="FF0000"/>
              </a:solidFill>
              <a:latin typeface="Arial" pitchFamily="-112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D583FC8-17BD-1149-B702-CEA16445F4AB}" type="slidenum">
              <a:rPr lang="en-US" smtClean="0"/>
              <a:pPr/>
              <a:t>13</a:t>
            </a:fld>
            <a:endParaRPr lang="en-US" dirty="0" smtClean="0"/>
          </a:p>
        </p:txBody>
      </p:sp>
      <p:sp>
        <p:nvSpPr>
          <p:cNvPr id="3072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1/10/2010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Tungsten HCAL prototype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pic>
        <p:nvPicPr>
          <p:cNvPr id="6" name="Picture 5" descr="IMG_346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8490" y="2425700"/>
            <a:ext cx="5275509" cy="395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36632"/>
            <a:ext cx="3429000" cy="2335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6" descr="end of stack_3478.JPG"/>
          <p:cNvPicPr>
            <a:picLocks noChangeAspect="1"/>
          </p:cNvPicPr>
          <p:nvPr/>
        </p:nvPicPr>
        <p:blipFill>
          <a:blip r:embed="rId4"/>
          <a:srcRect l="20500" t="3673" r="14297" b="6584"/>
          <a:stretch>
            <a:fillRect/>
          </a:stretch>
        </p:blipFill>
        <p:spPr bwMode="auto">
          <a:xfrm>
            <a:off x="1" y="3362965"/>
            <a:ext cx="2959099" cy="3055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424120" y="3733800"/>
            <a:ext cx="1040031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W-plane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16551" y="1117600"/>
            <a:ext cx="1878376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Arial"/>
                <a:cs typeface="Arial"/>
              </a:rPr>
              <a:t>Scintillator</a:t>
            </a:r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 plane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57664" y="1697040"/>
            <a:ext cx="1741432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Tungsten stack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Tungsten HCAL, more info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11225" y="2235200"/>
            <a:ext cx="7635875" cy="2850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For more information on time-development of the shower in tungsten HCAL, please look at the presentation of Christian </a:t>
            </a:r>
            <a:r>
              <a:rPr lang="en-US" dirty="0" err="1" smtClean="0">
                <a:latin typeface="Arial"/>
                <a:cs typeface="Arial"/>
              </a:rPr>
              <a:t>Soldner</a:t>
            </a:r>
            <a:r>
              <a:rPr lang="en-US" dirty="0" smtClean="0">
                <a:latin typeface="Arial"/>
                <a:cs typeface="Arial"/>
              </a:rPr>
              <a:t> at the High-Energy session of the last CALICE meeting:</a:t>
            </a:r>
          </a:p>
          <a:p>
            <a:r>
              <a:rPr lang="en-US" dirty="0" smtClean="0">
                <a:latin typeface="Arial"/>
                <a:cs typeface="Arial"/>
              </a:rPr>
              <a:t>http://</a:t>
            </a:r>
            <a:r>
              <a:rPr lang="en-US" dirty="0" err="1" smtClean="0">
                <a:latin typeface="Arial"/>
                <a:cs typeface="Arial"/>
              </a:rPr>
              <a:t>ilcagenda.linearcollider.org/conferenceDisplay.py?confId</a:t>
            </a:r>
            <a:r>
              <a:rPr lang="en-US" dirty="0" smtClean="0">
                <a:latin typeface="Arial"/>
                <a:cs typeface="Arial"/>
              </a:rPr>
              <a:t>=4776</a:t>
            </a:r>
            <a:endParaRPr lang="en-US" dirty="0" smtClean="0">
              <a:latin typeface="Arial"/>
              <a:cs typeface="Arial"/>
            </a:endParaRPr>
          </a:p>
          <a:p>
            <a:endParaRPr lang="en-US" dirty="0" smtClean="0">
              <a:latin typeface="Arial"/>
              <a:cs typeface="Arial"/>
            </a:endParaRPr>
          </a:p>
          <a:p>
            <a:r>
              <a:rPr lang="en-US" dirty="0" smtClean="0">
                <a:latin typeface="Arial"/>
                <a:cs typeface="Arial"/>
              </a:rPr>
              <a:t>For more information and pictures of the tungsten HCAL beam test, please look at the presentation of Nils </a:t>
            </a:r>
            <a:r>
              <a:rPr lang="en-US" dirty="0" err="1" smtClean="0">
                <a:latin typeface="Arial"/>
                <a:cs typeface="Arial"/>
              </a:rPr>
              <a:t>Feege</a:t>
            </a:r>
            <a:r>
              <a:rPr lang="en-US" dirty="0" smtClean="0">
                <a:latin typeface="Arial"/>
                <a:cs typeface="Arial"/>
              </a:rPr>
              <a:t> </a:t>
            </a:r>
            <a:r>
              <a:rPr lang="en-US" dirty="0" smtClean="0">
                <a:latin typeface="Arial"/>
                <a:cs typeface="Arial"/>
              </a:rPr>
              <a:t>at the High-Energy session of</a:t>
            </a:r>
            <a:r>
              <a:rPr lang="en-US" dirty="0" smtClean="0">
                <a:latin typeface="Arial"/>
                <a:cs typeface="Arial"/>
              </a:rPr>
              <a:t> the same CALICE </a:t>
            </a:r>
            <a:r>
              <a:rPr lang="en-US" dirty="0" smtClean="0">
                <a:latin typeface="Arial"/>
                <a:cs typeface="Arial"/>
              </a:rPr>
              <a:t>meeting</a:t>
            </a:r>
            <a:endParaRPr 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DQ0 stability, more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1800" dirty="0" smtClean="0"/>
              <a:t>For a few slides on the QD0 stability, please look at slide 1-5 of this presentation:</a:t>
            </a:r>
          </a:p>
          <a:p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http://</a:t>
            </a:r>
            <a:r>
              <a:rPr lang="en-US" sz="1800" dirty="0" err="1" smtClean="0"/>
              <a:t>indico.cern.ch/</a:t>
            </a:r>
            <a:r>
              <a:rPr lang="en-US" sz="1800" dirty="0" err="1" smtClean="0"/>
              <a:t>materialDisplay.py?contribId</a:t>
            </a:r>
            <a:r>
              <a:rPr lang="en-US" sz="1800" dirty="0" smtClean="0"/>
              <a:t>=25&amp;sessionId=2&amp;materialId=</a:t>
            </a:r>
            <a:r>
              <a:rPr lang="en-US" sz="1800" dirty="0" err="1" smtClean="0"/>
              <a:t>slides&amp;confId</a:t>
            </a:r>
            <a:r>
              <a:rPr lang="en-US" sz="1800" dirty="0" smtClean="0"/>
              <a:t>=107327</a:t>
            </a:r>
          </a:p>
          <a:p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magnet system R&amp;D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8001" y="1262063"/>
            <a:ext cx="8204200" cy="5080878"/>
          </a:xfrm>
          <a:prstGeom prst="rect">
            <a:avLst/>
          </a:prstGeom>
          <a:noFill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Main solenoid R&amp;D:</a:t>
            </a:r>
          </a:p>
          <a:p>
            <a:pPr marL="914129" lvl="1" indent="-457200">
              <a:buFont typeface="Arial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CLIC-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SiD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: B=5 T, inner-bore radius ~2.8 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m</a:t>
            </a: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914129" lvl="1" indent="-457200">
              <a:buFont typeface="Arial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CLIC_ILD: B= 4 T, inner-bore radius ~3.4 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m</a:t>
            </a: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914129" lvl="1" indent="-457200">
              <a:buFont typeface="Arial"/>
              <a:buChar char="•"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914129" lvl="1" indent="-457200">
              <a:buFont typeface="Arial"/>
              <a:buChar char="•"/>
            </a:pP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The hardware R&amp;D for the main solenoid mainly focuses on re-</a:t>
            </a:r>
            <a:r>
              <a:rPr lang="en-US" sz="2000" dirty="0" err="1" smtClean="0">
                <a:latin typeface="Arial" charset="0"/>
                <a:ea typeface="Arial" charset="0"/>
                <a:cs typeface="Arial" charset="0"/>
              </a:rPr>
              <a:t>inforced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 conductors (material studies and co-extrusion tests)</a:t>
            </a:r>
          </a:p>
          <a:p>
            <a:pPr marL="914129" lvl="1" indent="-457200"/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914129" lvl="1" indent="-457200"/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457200" indent="-457200"/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The CLIC detector also requires a strong anti-solenoid surrounding QD0. R&amp;D is needed for the anti-solenoid as well (with similar requirements as the production magnets </a:t>
            </a:r>
            <a:r>
              <a:rPr lang="en-US" sz="2000" smtClean="0">
                <a:latin typeface="Arial" charset="0"/>
                <a:ea typeface="Arial" charset="0"/>
                <a:cs typeface="Arial" charset="0"/>
              </a:rPr>
              <a:t>for the COMET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sz="2000" smtClean="0">
                <a:latin typeface="Arial" charset="0"/>
                <a:ea typeface="Arial" charset="0"/>
                <a:cs typeface="Arial" charset="0"/>
              </a:rPr>
              <a:t>Mu23 experiments). </a:t>
            </a: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  <a:p>
            <a:pPr marL="914129" lvl="1" indent="-457200">
              <a:buFont typeface="+mj-lt"/>
              <a:buAutoNum type="arabicPeriod"/>
            </a:pPr>
            <a:endParaRPr lang="en-US" sz="2000" dirty="0" smtClean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sz="60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en-US" sz="6000" dirty="0" smtClean="0">
                <a:solidFill>
                  <a:srgbClr val="FF0000"/>
                </a:solidFill>
              </a:rPr>
              <a:t>CLIC </a:t>
            </a:r>
            <a:r>
              <a:rPr lang="en-US" sz="6000" smtClean="0">
                <a:solidFill>
                  <a:srgbClr val="FF0000"/>
                </a:solidFill>
              </a:rPr>
              <a:t>detector study</a:t>
            </a:r>
          </a:p>
          <a:p>
            <a:pPr algn="ctr">
              <a:buNone/>
            </a:pPr>
            <a:r>
              <a:rPr lang="en-US" sz="6000" smtClean="0">
                <a:solidFill>
                  <a:srgbClr val="FF0000"/>
                </a:solidFill>
              </a:rPr>
              <a:t>LINKS</a:t>
            </a:r>
            <a:endParaRPr lang="en-US" sz="6000" dirty="0" smtClean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4907"/>
            <a:ext cx="8229600" cy="5118093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LCD project web page: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2"/>
              </a:rPr>
              <a:t>http://lcd.web.cern.ch/LCD/</a:t>
            </a:r>
          </a:p>
          <a:p>
            <a:pPr>
              <a:buNone/>
            </a:pPr>
            <a:endParaRPr lang="en-US" sz="2000" u="sng" dirty="0" smtClean="0">
              <a:solidFill>
                <a:srgbClr val="000000"/>
              </a:solidFill>
              <a:hlinkClick r:id="rId2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LCD internal notes: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3"/>
              </a:rPr>
              <a:t>http://lcd.web.cern.ch/LCD/Documents/Documents.html</a:t>
            </a:r>
          </a:p>
          <a:p>
            <a:pPr>
              <a:buNone/>
            </a:pPr>
            <a:endParaRPr lang="en-US" sz="2000" u="sng" dirty="0" smtClean="0">
              <a:solidFill>
                <a:srgbClr val="000000"/>
              </a:solidFill>
              <a:hlinkClick r:id="rId3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Wiki page with various documentation: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4"/>
              </a:rPr>
              <a:t>https://twiki.cern.ch/twiki//bin/view/CLIC/Detector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For example, in the wiki page you can find the </a:t>
            </a:r>
            <a:r>
              <a:rPr lang="en-US" sz="2000" dirty="0" err="1" smtClean="0">
                <a:solidFill>
                  <a:srgbClr val="000000"/>
                </a:solidFill>
              </a:rPr>
              <a:t>SiD</a:t>
            </a:r>
            <a:r>
              <a:rPr lang="en-US" sz="2000" dirty="0" smtClean="0">
                <a:solidFill>
                  <a:srgbClr val="000000"/>
                </a:solidFill>
              </a:rPr>
              <a:t>’ and ILD’ modified detector geometries for CLIC, and the software documentation</a:t>
            </a:r>
          </a:p>
          <a:p>
            <a:pPr>
              <a:buNone/>
            </a:pPr>
            <a:endParaRPr lang="en-US" sz="2000" u="sng" dirty="0" smtClean="0">
              <a:solidFill>
                <a:srgbClr val="000000"/>
              </a:solidFill>
              <a:hlinkClick r:id="rId4"/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LCD </a:t>
            </a:r>
            <a:r>
              <a:rPr lang="en-US" sz="2000" dirty="0" err="1" smtClean="0">
                <a:solidFill>
                  <a:srgbClr val="000000"/>
                </a:solidFill>
              </a:rPr>
              <a:t>indico</a:t>
            </a:r>
            <a:r>
              <a:rPr lang="en-US" sz="2000" dirty="0" smtClean="0">
                <a:solidFill>
                  <a:srgbClr val="000000"/>
                </a:solidFill>
              </a:rPr>
              <a:t> pages:</a:t>
            </a:r>
          </a:p>
          <a:p>
            <a:pPr>
              <a:buNone/>
            </a:pPr>
            <a:r>
              <a:rPr lang="en-US" sz="2000" u="sng" dirty="0" smtClean="0">
                <a:solidFill>
                  <a:srgbClr val="000000"/>
                </a:solidFill>
                <a:hlinkClick r:id="rId5"/>
              </a:rPr>
              <a:t>http://indico.cern.ch/categoryDisplay.py?categId=1954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-112" charset="0"/>
                <a:ea typeface="ＭＳ Ｐゴシック" pitchFamily="-112" charset="-128"/>
              </a:rPr>
              <a:t>CLIC detector R</a:t>
            </a:r>
            <a:r>
              <a:rPr lang="en-US" dirty="0" smtClean="0">
                <a:latin typeface="Arial" pitchFamily="-112" charset="0"/>
                <a:ea typeface="ＭＳ Ｐゴシック" pitchFamily="-112" charset="-128"/>
              </a:rPr>
              <a:t>&amp;</a:t>
            </a:r>
            <a:r>
              <a:rPr lang="en-US" dirty="0" smtClean="0">
                <a:latin typeface="Arial" pitchFamily="-112" charset="0"/>
                <a:ea typeface="ＭＳ Ｐゴシック" pitchFamily="-112" charset="-128"/>
              </a:rPr>
              <a:t>D, overview</a:t>
            </a:r>
            <a:endParaRPr lang="en-US" dirty="0" smtClean="0">
              <a:latin typeface="Arial" pitchFamily="-112" charset="0"/>
              <a:ea typeface="ＭＳ Ｐゴシック" pitchFamily="-112" charset="-128"/>
            </a:endParaRPr>
          </a:p>
        </p:txBody>
      </p:sp>
      <p:sp>
        <p:nvSpPr>
          <p:cNvPr id="29699" name="Content Placeholder 2"/>
          <p:cNvSpPr>
            <a:spLocks noGrp="1"/>
          </p:cNvSpPr>
          <p:nvPr>
            <p:ph idx="1"/>
          </p:nvPr>
        </p:nvSpPr>
        <p:spPr bwMode="auto">
          <a:xfrm>
            <a:off x="393702" y="1066800"/>
            <a:ext cx="8542335" cy="5314950"/>
          </a:xfrm>
          <a:noFill/>
          <a:ln>
            <a:miter lim="800000"/>
            <a:headEnd/>
            <a:tailEnd/>
          </a:ln>
        </p:spPr>
        <p:txBody>
          <a:bodyPr wrap="square" lIns="91385" tIns="45693" rIns="91385" bIns="45693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2000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CLIC </a:t>
            </a:r>
            <a:r>
              <a:rPr lang="en-US" sz="2000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hardware/engineering R&amp;D (</a:t>
            </a:r>
            <a:r>
              <a:rPr lang="en-US" sz="2000" u="sng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needed</a:t>
            </a:r>
            <a:r>
              <a:rPr lang="en-US" sz="2000" dirty="0" smtClean="0">
                <a:solidFill>
                  <a:srgbClr val="FF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beyond  ILC developments):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Vertex detector</a:t>
            </a:r>
          </a:p>
          <a:p>
            <a:pPr lvl="1"/>
            <a:r>
              <a:rPr lang="en-US" sz="1600" dirty="0" smtClean="0">
                <a:latin typeface="Arial" pitchFamily="-112" charset="0"/>
                <a:ea typeface="Arial" pitchFamily="-112" charset="0"/>
                <a:cs typeface="Arial" pitchFamily="-112" charset="0"/>
              </a:rPr>
              <a:t>trade-off between pixel size, amount of material and timing resolution</a:t>
            </a:r>
          </a:p>
          <a:p>
            <a:r>
              <a:rPr lang="en-US" sz="2000" dirty="0" err="1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Hadron</a:t>
            </a:r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</a:t>
            </a:r>
            <a:r>
              <a:rPr lang="en-US" sz="2000" dirty="0" err="1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calorimetry</a:t>
            </a:r>
            <a:endParaRPr lang="en-US" sz="2000" dirty="0" smtClean="0">
              <a:solidFill>
                <a:srgbClr val="0000FF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Tungsten-based HCAL (PFA </a:t>
            </a:r>
            <a:r>
              <a:rPr lang="en-US" sz="1600" dirty="0" err="1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calo</a:t>
            </a:r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, within CALICE)</a:t>
            </a:r>
            <a:endParaRPr lang="en-US" sz="1600" dirty="0" smtClean="0">
              <a:solidFill>
                <a:srgbClr val="000000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Solenoid </a:t>
            </a:r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coil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Large high-field solenoid concept</a:t>
            </a:r>
            <a:r>
              <a:rPr lang="en-US" sz="20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, </a:t>
            </a:r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reinforced conductor (CMS/ATLAS experience)</a:t>
            </a:r>
            <a:endParaRPr lang="en-US" sz="1600" dirty="0" smtClean="0">
              <a:solidFill>
                <a:srgbClr val="000000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  <a:p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R&amp;D to support mechanical stability modeling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In view of sub-nm precision required for FF </a:t>
            </a:r>
            <a:r>
              <a:rPr lang="en-US" sz="1600" dirty="0" err="1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quadrupoles</a:t>
            </a:r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(QD0)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QD0 </a:t>
            </a:r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is located inside the experiment, but will be suspended from the accelerator tunnel floor. 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Model of a mechanical solution exist. Lab-tests will be carried out to test the model.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Time stamping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Needed for (almost) all </a:t>
            </a:r>
            <a:r>
              <a:rPr lang="en-US" sz="1600" dirty="0" err="1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subdetectors</a:t>
            </a:r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(typically 5-10 </a:t>
            </a:r>
            <a:r>
              <a:rPr lang="en-US" sz="1600" dirty="0" err="1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nsec</a:t>
            </a:r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 resolution required)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Power pulsing</a:t>
            </a:r>
          </a:p>
          <a:p>
            <a:pPr lvl="1"/>
            <a:r>
              <a:rPr lang="en-US" sz="1600" dirty="0" smtClean="0">
                <a:solidFill>
                  <a:srgbClr val="000000"/>
                </a:solidFill>
                <a:latin typeface="Arial" pitchFamily="-112" charset="0"/>
                <a:ea typeface="Arial" pitchFamily="-112" charset="0"/>
                <a:cs typeface="Arial" pitchFamily="-112" charset="0"/>
              </a:rPr>
              <a:t>In view of the 50 Hz CLIC time structure =&gt; allows for low-mass detectors</a:t>
            </a:r>
          </a:p>
          <a:p>
            <a:endParaRPr lang="en-US" sz="2000" dirty="0" smtClean="0">
              <a:solidFill>
                <a:srgbClr val="000000"/>
              </a:solidFill>
              <a:latin typeface="Arial" pitchFamily="-112" charset="0"/>
              <a:ea typeface="Arial" pitchFamily="-112" charset="0"/>
              <a:cs typeface="Arial" pitchFamily="-112" charset="0"/>
            </a:endParaRPr>
          </a:p>
        </p:txBody>
      </p:sp>
      <p:sp>
        <p:nvSpPr>
          <p:cNvPr id="29700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18AC81D1-E603-214E-9406-FC42719ACF6D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2970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CLIC tracking/</a:t>
            </a:r>
            <a:r>
              <a:rPr lang="en-US" dirty="0" err="1" smtClean="0">
                <a:latin typeface="Arial" pitchFamily="-106" charset="0"/>
                <a:ea typeface="ＭＳ Ｐゴシック" pitchFamily="-106" charset="-128"/>
              </a:rPr>
              <a:t>calorimetry</a:t>
            </a:r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 issues</a:t>
            </a:r>
          </a:p>
        </p:txBody>
      </p:sp>
      <p:sp>
        <p:nvSpPr>
          <p:cNvPr id="57347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003300"/>
            <a:ext cx="8229600" cy="4525963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Due to </a:t>
            </a:r>
            <a:r>
              <a:rPr lang="en-US" sz="2000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beam-induced background </a:t>
            </a:r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and </a:t>
            </a:r>
            <a:r>
              <a:rPr lang="en-US" sz="2000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short time between bunches</a:t>
            </a:r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:</a:t>
            </a:r>
          </a:p>
          <a:p>
            <a:pPr lvl="1"/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High occupancy in the inner regions (incoherent, tridents)</a:t>
            </a:r>
          </a:p>
          <a:p>
            <a:pPr lvl="1"/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Jets scale and resolution are affected (</a:t>
            </a:r>
            <a:r>
              <a:rPr lang="en-US" sz="20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γγ</a:t>
            </a:r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=&gt;hadrons)</a:t>
            </a:r>
          </a:p>
          <a:p>
            <a:pPr lvl="1"/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Time-stamping is a must for almost all detectors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Narrow jets at high energy</a:t>
            </a:r>
          </a:p>
          <a:p>
            <a:pPr lvl="1"/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Calorimeter has to measure high-energy particles (leakage)</a:t>
            </a:r>
          </a:p>
          <a:p>
            <a:pPr lvl="1"/>
            <a:r>
              <a:rPr lang="en-US" sz="2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Separation of tracks in dense jets</a:t>
            </a:r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6C89C6B-0742-CE4E-B7D7-80F8D8FEA78D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5734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1/10/2010</a:t>
            </a:r>
            <a:endParaRPr lang="en-US"/>
          </a:p>
        </p:txBody>
      </p:sp>
      <p:pic>
        <p:nvPicPr>
          <p:cNvPr id="57350" name="Picture 7" descr="tt_3TeV_sid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18100" y="3695700"/>
            <a:ext cx="3297238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Picture 9" descr="tt_3TeV_fron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9300" y="3711575"/>
            <a:ext cx="3276600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65213" y="5834970"/>
            <a:ext cx="2717800" cy="464230"/>
          </a:xfrm>
          <a:prstGeom prst="rect">
            <a:avLst/>
          </a:prstGeom>
          <a:noFill/>
          <a:effectLst>
            <a:glow rad="63500">
              <a:schemeClr val="accent1">
                <a:alpha val="75000"/>
              </a:schemeClr>
            </a:glo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FF0000"/>
                </a:solidFill>
                <a:latin typeface="Arial" pitchFamily="-106" charset="0"/>
              </a:rPr>
              <a:t>3TeV       e</a:t>
            </a:r>
            <a:r>
              <a:rPr lang="en-US" sz="2000" baseline="30000">
                <a:solidFill>
                  <a:srgbClr val="FF0000"/>
                </a:solidFill>
                <a:latin typeface="Arial" pitchFamily="-106" charset="0"/>
              </a:rPr>
              <a:t>+</a:t>
            </a:r>
            <a:r>
              <a:rPr lang="en-US" sz="2000">
                <a:solidFill>
                  <a:srgbClr val="FF0000"/>
                </a:solidFill>
                <a:latin typeface="Arial" pitchFamily="-106" charset="0"/>
              </a:rPr>
              <a:t>e</a:t>
            </a:r>
            <a:r>
              <a:rPr lang="en-US" sz="2000" baseline="30000">
                <a:solidFill>
                  <a:srgbClr val="FF0000"/>
                </a:solidFill>
                <a:latin typeface="Arial" pitchFamily="-106" charset="0"/>
              </a:rPr>
              <a:t>-</a:t>
            </a:r>
            <a:r>
              <a:rPr lang="en-US" sz="2000">
                <a:solidFill>
                  <a:srgbClr val="FF0000"/>
                </a:solidFill>
                <a:latin typeface="Arial" pitchFamily="-106" charset="0"/>
              </a:rPr>
              <a:t> </a:t>
            </a:r>
            <a:r>
              <a:rPr lang="en-US">
                <a:solidFill>
                  <a:srgbClr val="FF0000"/>
                </a:solidFill>
                <a:latin typeface="Wingdings" pitchFamily="-106" charset="2"/>
                <a:ea typeface="Wingdings" pitchFamily="-106" charset="2"/>
                <a:cs typeface="Wingdings" pitchFamily="-106" charset="2"/>
                <a:sym typeface="Symbol" pitchFamily="-106" charset="2"/>
              </a:rPr>
              <a:t></a:t>
            </a:r>
            <a:r>
              <a:rPr lang="en-US" sz="2000">
                <a:solidFill>
                  <a:srgbClr val="FF0000"/>
                </a:solidFill>
                <a:latin typeface="Arial" pitchFamily="-106" charset="0"/>
                <a:sym typeface="Symbol" pitchFamily="-106" charset="2"/>
              </a:rPr>
              <a:t> t t</a:t>
            </a:r>
            <a:r>
              <a:rPr lang="en-US" sz="2000" baseline="30000">
                <a:solidFill>
                  <a:srgbClr val="FF0000"/>
                </a:solidFill>
                <a:latin typeface="Arial" pitchFamily="-106" charset="0"/>
                <a:sym typeface="Symbol" pitchFamily="-106" charset="2"/>
              </a:rPr>
              <a:t>bar</a:t>
            </a:r>
            <a:endParaRPr lang="en-US" sz="2000" baseline="30000">
              <a:solidFill>
                <a:srgbClr val="FF0000"/>
              </a:solidFill>
              <a:latin typeface="Arial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Arial" pitchFamily="-106" charset="0"/>
                <a:ea typeface="ＭＳ Ｐゴシック" pitchFamily="-106" charset="-128"/>
              </a:rPr>
              <a:t>CLIC time structure</a:t>
            </a:r>
          </a:p>
        </p:txBody>
      </p:sp>
      <p:sp>
        <p:nvSpPr>
          <p:cNvPr id="52227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5831D9-C9F3-E244-A1CB-1C9A1248A26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52228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1/10/2010</a:t>
            </a:r>
            <a:endParaRPr lang="en-US"/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57225" y="2032000"/>
            <a:ext cx="7191375" cy="1524000"/>
            <a:chOff x="657225" y="1143000"/>
            <a:chExt cx="7191375" cy="1524000"/>
          </a:xfrm>
        </p:grpSpPr>
        <p:sp>
          <p:nvSpPr>
            <p:cNvPr id="52232" name="Text Box 7"/>
            <p:cNvSpPr txBox="1">
              <a:spLocks noChangeArrowheads="1"/>
            </p:cNvSpPr>
            <p:nvPr/>
          </p:nvSpPr>
          <p:spPr bwMode="auto">
            <a:xfrm>
              <a:off x="1371600" y="1143000"/>
              <a:ext cx="4784725" cy="464331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CC0000"/>
                  </a:solidFill>
                  <a:latin typeface="Comic Sans MS" pitchFamily="-106" charset="0"/>
                </a:rPr>
                <a:t>Train repetition rate 50 Hz</a:t>
              </a:r>
            </a:p>
          </p:txBody>
        </p:sp>
        <p:sp>
          <p:nvSpPr>
            <p:cNvPr id="52233" name="Text Box 8"/>
            <p:cNvSpPr txBox="1">
              <a:spLocks noChangeArrowheads="1"/>
            </p:cNvSpPr>
            <p:nvPr/>
          </p:nvSpPr>
          <p:spPr bwMode="auto">
            <a:xfrm>
              <a:off x="657225" y="1752600"/>
              <a:ext cx="885825" cy="457200"/>
            </a:xfrm>
            <a:prstGeom prst="rect">
              <a:avLst/>
            </a:prstGeom>
            <a:solidFill>
              <a:schemeClr val="bg1"/>
            </a:solidFill>
            <a:ln w="3175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>
                  <a:solidFill>
                    <a:srgbClr val="000099"/>
                  </a:solidFill>
                  <a:latin typeface="Comic Sans MS" pitchFamily="-106" charset="0"/>
                </a:rPr>
                <a:t>CLIC</a:t>
              </a:r>
            </a:p>
          </p:txBody>
        </p:sp>
        <p:sp>
          <p:nvSpPr>
            <p:cNvPr id="52234" name="Line 18"/>
            <p:cNvSpPr>
              <a:spLocks noChangeShapeType="1"/>
            </p:cNvSpPr>
            <p:nvPr/>
          </p:nvSpPr>
          <p:spPr bwMode="auto">
            <a:xfrm>
              <a:off x="1981200" y="1981200"/>
              <a:ext cx="4876800" cy="0"/>
            </a:xfrm>
            <a:prstGeom prst="line">
              <a:avLst/>
            </a:prstGeom>
            <a:noFill/>
            <a:ln w="57150">
              <a:solidFill>
                <a:srgbClr val="0000FF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5" name="Oval 19"/>
            <p:cNvSpPr>
              <a:spLocks noChangeArrowheads="1"/>
            </p:cNvSpPr>
            <p:nvPr/>
          </p:nvSpPr>
          <p:spPr bwMode="auto">
            <a:xfrm>
              <a:off x="2667000" y="18288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 pitchFamily="-106" charset="0"/>
              </a:endParaRPr>
            </a:p>
          </p:txBody>
        </p:sp>
        <p:sp>
          <p:nvSpPr>
            <p:cNvPr id="52236" name="Line 20"/>
            <p:cNvSpPr>
              <a:spLocks noChangeShapeType="1"/>
            </p:cNvSpPr>
            <p:nvPr/>
          </p:nvSpPr>
          <p:spPr bwMode="auto">
            <a:xfrm>
              <a:off x="2971800" y="2133600"/>
              <a:ext cx="914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7" name="Oval 21"/>
            <p:cNvSpPr>
              <a:spLocks noChangeArrowheads="1"/>
            </p:cNvSpPr>
            <p:nvPr/>
          </p:nvSpPr>
          <p:spPr bwMode="auto">
            <a:xfrm>
              <a:off x="3810000" y="2286000"/>
              <a:ext cx="40386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 pitchFamily="-106" charset="0"/>
              </a:endParaRPr>
            </a:p>
          </p:txBody>
        </p:sp>
        <p:sp>
          <p:nvSpPr>
            <p:cNvPr id="52238" name="Line 22"/>
            <p:cNvSpPr>
              <a:spLocks noChangeShapeType="1"/>
            </p:cNvSpPr>
            <p:nvPr/>
          </p:nvSpPr>
          <p:spPr bwMode="auto">
            <a:xfrm>
              <a:off x="4114800" y="2438400"/>
              <a:ext cx="32004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230" name="TextBox 14"/>
          <p:cNvSpPr txBox="1">
            <a:spLocks noChangeArrowheads="1"/>
          </p:cNvSpPr>
          <p:nvPr/>
        </p:nvSpPr>
        <p:spPr bwMode="auto">
          <a:xfrm>
            <a:off x="657225" y="3695700"/>
            <a:ext cx="7908925" cy="77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CLIC: </a:t>
            </a:r>
            <a:r>
              <a:rPr lang="en-US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1 train = 312 bunches		0.5 ns apart	50 Hz</a:t>
            </a:r>
          </a:p>
          <a:p>
            <a:r>
              <a:rPr lang="en-US" b="1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ILC:</a:t>
            </a:r>
            <a:r>
              <a:rPr lang="en-US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1 train = 2820 bunches		308 ns apart	5 Hz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 and ILC time 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Beam-induced background (1)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 bwMode="auto">
          <a:xfrm>
            <a:off x="152400" y="1193800"/>
            <a:ext cx="8858250" cy="506095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US" sz="18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r>
              <a:rPr lang="en-US" sz="1800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Main backgrounds: </a:t>
            </a:r>
            <a:endParaRPr lang="en-US" sz="18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CLIC 3TeV </a:t>
            </a:r>
            <a:r>
              <a:rPr lang="en-US" sz="18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beamstrahlung</a:t>
            </a:r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ΔE/E = 29% </a:t>
            </a:r>
            <a:r>
              <a:rPr lang="en-US" sz="18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(10×ILC</a:t>
            </a:r>
            <a:r>
              <a:rPr lang="en-US" sz="1800" baseline="-250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value</a:t>
            </a:r>
            <a:r>
              <a:rPr lang="en-US" sz="18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)</a:t>
            </a:r>
          </a:p>
          <a:p>
            <a:pPr lvl="1"/>
            <a:r>
              <a:rPr lang="en-US" sz="1600" b="1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Coherent pairs 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(3.8×10</a:t>
            </a:r>
            <a:r>
              <a:rPr lang="en-US" sz="1600" baseline="30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8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per bunch crossing)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disappear in beam pipe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Incoherent pairs 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(3.0×10</a:t>
            </a:r>
            <a:r>
              <a:rPr lang="en-US" sz="1600" baseline="30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5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per bunch crossing)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suppressed by strong solenoid-field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“Tridents”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give an impact “similar” to incoherent pairs</a:t>
            </a:r>
          </a:p>
          <a:p>
            <a:pPr lvl="1"/>
            <a:r>
              <a:rPr lang="en-US" sz="16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γγ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interactions =&gt; hadrons (</a:t>
            </a:r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3.3 </a:t>
            </a:r>
            <a:r>
              <a:rPr lang="en-US" sz="1600" b="1" dirty="0" err="1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hadron</a:t>
            </a:r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events per bunch crossing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)</a:t>
            </a:r>
          </a:p>
          <a:p>
            <a:pPr lvl="1"/>
            <a:endParaRPr lang="en-US" sz="9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 lvl="1"/>
            <a:endParaRPr lang="en-US" sz="4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In addition: </a:t>
            </a:r>
            <a:r>
              <a:rPr lang="en-US" sz="18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Muon</a:t>
            </a:r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background from upstream </a:t>
            </a:r>
            <a:r>
              <a:rPr lang="en-US" sz="18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linac</a:t>
            </a:r>
            <a:endParaRPr lang="en-US" sz="18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 lvl="1"/>
            <a:endParaRPr lang="en-US" sz="9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53252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135D3F2-9EA1-6240-98D4-9A9BDDA6A0C7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325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http://www.cern.ch/lcd   1/10/2010</a:t>
            </a:r>
            <a:endParaRPr lang="en-US" dirty="0"/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" y="1308100"/>
            <a:ext cx="289242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 bwMode="auto">
          <a:xfrm rot="16200000" flipV="1">
            <a:off x="7505700" y="3771900"/>
            <a:ext cx="444500" cy="3683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 l="2643" r="11789" b="28255"/>
          <a:stretch>
            <a:fillRect/>
          </a:stretch>
        </p:blipFill>
        <p:spPr bwMode="auto">
          <a:xfrm>
            <a:off x="4432555" y="957075"/>
            <a:ext cx="4503331" cy="32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232400" y="1206500"/>
            <a:ext cx="3025438" cy="773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CLIC luminosity spectrum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30% in “1% highest energy”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17" descr="ASailer_MDI_16July2010 3.jpg"/>
          <p:cNvPicPr>
            <a:picLocks noChangeAspect="1"/>
          </p:cNvPicPr>
          <p:nvPr/>
        </p:nvPicPr>
        <p:blipFill>
          <a:blip r:embed="rId2"/>
          <a:srcRect l="50578" t="30106" r="2457" b="9683"/>
          <a:stretch>
            <a:fillRect/>
          </a:stretch>
        </p:blipFill>
        <p:spPr bwMode="auto">
          <a:xfrm>
            <a:off x="179388" y="1514475"/>
            <a:ext cx="4762500" cy="457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6" name="TextBox 8"/>
          <p:cNvSpPr txBox="1">
            <a:spLocks noChangeArrowheads="1"/>
          </p:cNvSpPr>
          <p:nvPr/>
        </p:nvSpPr>
        <p:spPr bwMode="auto">
          <a:xfrm>
            <a:off x="376238" y="1038225"/>
            <a:ext cx="81999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CLIC </a:t>
            </a:r>
            <a:r>
              <a:rPr lang="en-GB" sz="2400" dirty="0" err="1" smtClean="0">
                <a:solidFill>
                  <a:srgbClr val="0000FF"/>
                </a:solidFill>
                <a:latin typeface="Arial"/>
                <a:cs typeface="Arial"/>
              </a:rPr>
              <a:t>beamstrahlung</a:t>
            </a:r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: coherent</a:t>
            </a:r>
            <a:r>
              <a:rPr lang="en-GB" sz="2400" dirty="0">
                <a:solidFill>
                  <a:srgbClr val="0000FF"/>
                </a:solidFill>
                <a:latin typeface="Arial"/>
                <a:cs typeface="Arial"/>
              </a:rPr>
              <a:t>, incoherent + trident pairs</a:t>
            </a:r>
          </a:p>
        </p:txBody>
      </p:sp>
      <p:cxnSp>
        <p:nvCxnSpPr>
          <p:cNvPr id="54277" name="Straight Arrow Connector 12"/>
          <p:cNvCxnSpPr>
            <a:cxnSpLocks noChangeShapeType="1"/>
          </p:cNvCxnSpPr>
          <p:nvPr/>
        </p:nvCxnSpPr>
        <p:spPr bwMode="auto">
          <a:xfrm rot="16200000" flipH="1">
            <a:off x="1607741" y="5745560"/>
            <a:ext cx="361950" cy="334168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 type="triangle" w="med" len="med"/>
            <a:tailEnd/>
          </a:ln>
        </p:spPr>
      </p:cxnSp>
      <p:sp>
        <p:nvSpPr>
          <p:cNvPr id="54278" name="TextBox 14"/>
          <p:cNvSpPr txBox="1">
            <a:spLocks noChangeArrowheads="1"/>
          </p:cNvSpPr>
          <p:nvPr/>
        </p:nvSpPr>
        <p:spPr bwMode="auto">
          <a:xfrm>
            <a:off x="1619250" y="6059488"/>
            <a:ext cx="4637320" cy="427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FF0000"/>
                </a:solidFill>
                <a:latin typeface="Arial"/>
                <a:cs typeface="Arial"/>
              </a:rPr>
              <a:t>governs opening angle of forward geometry</a:t>
            </a:r>
          </a:p>
        </p:txBody>
      </p:sp>
      <p:cxnSp>
        <p:nvCxnSpPr>
          <p:cNvPr id="54279" name="Straight Arrow Connector 16"/>
          <p:cNvCxnSpPr>
            <a:cxnSpLocks noChangeShapeType="1"/>
          </p:cNvCxnSpPr>
          <p:nvPr/>
        </p:nvCxnSpPr>
        <p:spPr bwMode="auto">
          <a:xfrm flipV="1">
            <a:off x="2952750" y="3141663"/>
            <a:ext cx="1763713" cy="1414462"/>
          </a:xfrm>
          <a:prstGeom prst="straightConnector1">
            <a:avLst/>
          </a:prstGeom>
          <a:noFill/>
          <a:ln w="25400">
            <a:solidFill>
              <a:srgbClr val="00B050"/>
            </a:solidFill>
            <a:round/>
            <a:headEnd type="triangle" w="med" len="med"/>
            <a:tailEnd/>
          </a:ln>
        </p:spPr>
      </p:cxnSp>
      <p:sp>
        <p:nvSpPr>
          <p:cNvPr id="54280" name="TextBox 17"/>
          <p:cNvSpPr txBox="1">
            <a:spLocks noChangeArrowheads="1"/>
          </p:cNvSpPr>
          <p:nvPr/>
        </p:nvSpPr>
        <p:spPr bwMode="auto">
          <a:xfrm>
            <a:off x="4810125" y="2930525"/>
            <a:ext cx="3848404" cy="238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rgbClr val="00B050"/>
                </a:solidFill>
                <a:latin typeface="Arial"/>
                <a:cs typeface="Arial"/>
              </a:rPr>
              <a:t>Impact on vertex detector radius</a:t>
            </a:r>
          </a:p>
          <a:p>
            <a:r>
              <a:rPr lang="en-GB" sz="2000" dirty="0">
                <a:solidFill>
                  <a:srgbClr val="00B050"/>
                </a:solidFill>
                <a:latin typeface="Arial"/>
                <a:cs typeface="Arial"/>
              </a:rPr>
              <a:t>(vs. solenoid field), </a:t>
            </a:r>
          </a:p>
          <a:p>
            <a:r>
              <a:rPr lang="en-GB" sz="2000" dirty="0">
                <a:solidFill>
                  <a:srgbClr val="00B050"/>
                </a:solidFill>
                <a:latin typeface="Arial"/>
                <a:cs typeface="Arial"/>
              </a:rPr>
              <a:t>+ very forward calorimeter radii, </a:t>
            </a:r>
          </a:p>
          <a:p>
            <a:r>
              <a:rPr lang="en-GB" sz="2000" dirty="0">
                <a:solidFill>
                  <a:srgbClr val="00B050"/>
                </a:solidFill>
                <a:latin typeface="Arial"/>
                <a:cs typeface="Arial"/>
              </a:rPr>
              <a:t>+ choice of materials to reduce </a:t>
            </a:r>
          </a:p>
          <a:p>
            <a:r>
              <a:rPr lang="en-GB" sz="2000" dirty="0">
                <a:solidFill>
                  <a:srgbClr val="00B050"/>
                </a:solidFill>
                <a:latin typeface="Arial"/>
                <a:cs typeface="Arial"/>
              </a:rPr>
              <a:t>backscattering,</a:t>
            </a:r>
          </a:p>
          <a:p>
            <a:r>
              <a:rPr lang="en-GB" sz="2000" dirty="0">
                <a:solidFill>
                  <a:srgbClr val="00B050"/>
                </a:solidFill>
                <a:latin typeface="Arial"/>
                <a:cs typeface="Arial"/>
              </a:rPr>
              <a:t>    etc.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869113" y="5975350"/>
            <a:ext cx="2284412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Sailer, CERN+Berlin</a:t>
            </a:r>
          </a:p>
        </p:txBody>
      </p:sp>
      <p:sp>
        <p:nvSpPr>
          <p:cNvPr id="54282" name="Slide Number Placeholder 15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5914E986-8575-6E4C-9000-3C5195629125}" type="slidenum">
              <a:rPr lang="en-GB"/>
              <a:pPr/>
              <a:t>6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424113" y="6350"/>
            <a:ext cx="5646737" cy="930275"/>
          </a:xfrm>
        </p:spPr>
        <p:txBody>
          <a:bodyPr/>
          <a:lstStyle/>
          <a:p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Beam-induced background (2)</a:t>
            </a: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extBox 8"/>
          <p:cNvSpPr txBox="1">
            <a:spLocks noChangeArrowheads="1"/>
          </p:cNvSpPr>
          <p:nvPr/>
        </p:nvSpPr>
        <p:spPr bwMode="auto">
          <a:xfrm>
            <a:off x="376238" y="1127125"/>
            <a:ext cx="509797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CLIC </a:t>
            </a:r>
            <a:r>
              <a:rPr lang="en-GB" sz="2400" dirty="0" err="1" smtClean="0">
                <a:solidFill>
                  <a:srgbClr val="0000FF"/>
                </a:solidFill>
                <a:latin typeface="Arial"/>
                <a:cs typeface="Arial"/>
              </a:rPr>
              <a:t>beamstrahlung</a:t>
            </a:r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: </a:t>
            </a:r>
            <a:r>
              <a:rPr lang="en-GB" sz="2400" dirty="0" err="1" smtClean="0">
                <a:solidFill>
                  <a:srgbClr val="0000FF"/>
                </a:solidFill>
                <a:latin typeface="Arial"/>
                <a:cs typeface="Arial"/>
              </a:rPr>
              <a:t>γγ</a:t>
            </a:r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GB" sz="2400" dirty="0">
                <a:solidFill>
                  <a:srgbClr val="0000FF"/>
                </a:solidFill>
                <a:latin typeface="Arial"/>
                <a:cs typeface="Arial"/>
              </a:rPr>
              <a:t>hadrons</a:t>
            </a:r>
          </a:p>
        </p:txBody>
      </p:sp>
      <p:sp>
        <p:nvSpPr>
          <p:cNvPr id="55300" name="TextBox 10"/>
          <p:cNvSpPr txBox="1">
            <a:spLocks noChangeArrowheads="1"/>
          </p:cNvSpPr>
          <p:nvPr/>
        </p:nvSpPr>
        <p:spPr bwMode="auto">
          <a:xfrm>
            <a:off x="6161233" y="1622425"/>
            <a:ext cx="2954191" cy="43704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b="1" dirty="0" smtClean="0">
                <a:latin typeface="Arial"/>
                <a:cs typeface="Arial"/>
              </a:rPr>
              <a:t>Per bunch crossing: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3.3 such events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~28 particles into the detector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50 </a:t>
            </a:r>
            <a:r>
              <a:rPr lang="en-GB" dirty="0" err="1" smtClean="0">
                <a:latin typeface="Arial"/>
                <a:cs typeface="Arial"/>
              </a:rPr>
              <a:t>GeV</a:t>
            </a:r>
            <a:endParaRPr lang="en-GB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Forward-peaked</a:t>
            </a:r>
          </a:p>
          <a:p>
            <a:endParaRPr lang="en-GB" dirty="0" smtClean="0">
              <a:latin typeface="Arial"/>
              <a:cs typeface="Arial"/>
            </a:endParaRPr>
          </a:p>
          <a:p>
            <a:r>
              <a:rPr lang="en-GB" dirty="0" smtClean="0">
                <a:solidFill>
                  <a:srgbClr val="0000FF"/>
                </a:solidFill>
                <a:latin typeface="Arial"/>
                <a:cs typeface="Arial"/>
              </a:rPr>
              <a:t>15 </a:t>
            </a:r>
            <a:r>
              <a:rPr lang="en-GB" dirty="0" err="1" smtClean="0">
                <a:solidFill>
                  <a:srgbClr val="0000FF"/>
                </a:solidFill>
                <a:latin typeface="Arial"/>
                <a:cs typeface="Arial"/>
              </a:rPr>
              <a:t>TeV</a:t>
            </a:r>
            <a:r>
              <a:rPr lang="en-GB" dirty="0" smtClean="0">
                <a:solidFill>
                  <a:srgbClr val="0000FF"/>
                </a:solidFill>
                <a:latin typeface="Arial"/>
                <a:cs typeface="Arial"/>
              </a:rPr>
              <a:t> dumped in the detector per 156 ns bunch train ! </a:t>
            </a:r>
          </a:p>
          <a:p>
            <a:endParaRPr lang="en-GB" sz="700" dirty="0">
              <a:solidFill>
                <a:srgbClr val="0000FF"/>
              </a:solidFill>
              <a:latin typeface="Arial"/>
              <a:cs typeface="Arial"/>
            </a:endParaRPr>
          </a:p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we need</a:t>
            </a:r>
          </a:p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TIME STAMPING !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981825" y="6102350"/>
            <a:ext cx="1678464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O. </a:t>
            </a:r>
            <a:r>
              <a:rPr lang="en-US" sz="1600" dirty="0" err="1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Sahin</a:t>
            </a:r>
            <a:r>
              <a:rPr lang="en-US" sz="1600" dirty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CERN</a:t>
            </a:r>
          </a:p>
        </p:txBody>
      </p:sp>
      <p:sp>
        <p:nvSpPr>
          <p:cNvPr id="55302" name="Slide Number Placeholder 9"/>
          <p:cNvSpPr>
            <a:spLocks noGrp="1"/>
          </p:cNvSpPr>
          <p:nvPr>
            <p:ph type="sldNum" sz="quarter" idx="4294967295"/>
          </p:nvPr>
        </p:nvSpPr>
        <p:spPr bwMode="auto">
          <a:xfrm>
            <a:off x="6553200" y="6356350"/>
            <a:ext cx="2133600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fld id="{54878A64-6A10-EF4D-AC92-DA3FDE0B05C5}" type="slidenum">
              <a:rPr lang="en-GB"/>
              <a:pPr/>
              <a:t>7</a:t>
            </a:fld>
            <a:endParaRPr lang="en-GB"/>
          </a:p>
        </p:txBody>
      </p:sp>
      <p:pic>
        <p:nvPicPr>
          <p:cNvPr id="55303" name="Picture 2"/>
          <p:cNvPicPr>
            <a:picLocks noChangeAspect="1" noChangeArrowheads="1"/>
          </p:cNvPicPr>
          <p:nvPr/>
        </p:nvPicPr>
        <p:blipFill>
          <a:blip r:embed="rId2"/>
          <a:srcRect r="8807"/>
          <a:stretch>
            <a:fillRect/>
          </a:stretch>
        </p:blipFill>
        <p:spPr bwMode="auto">
          <a:xfrm>
            <a:off x="0" y="1979612"/>
            <a:ext cx="5996134" cy="422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424113" y="6350"/>
            <a:ext cx="5646737" cy="930275"/>
          </a:xfrm>
        </p:spPr>
        <p:txBody>
          <a:bodyPr/>
          <a:lstStyle/>
          <a:p>
            <a:r>
              <a:rPr lang="en-US" dirty="0" smtClean="0">
                <a:latin typeface="Arial" pitchFamily="-106" charset="0"/>
                <a:ea typeface="ＭＳ Ｐゴシック" pitchFamily="-106" charset="-128"/>
              </a:rPr>
              <a:t>Beam-induced background (3)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>
          <a:solidFill>
            <a:srgbClr val="D6F1FF"/>
          </a:solidFill>
        </p:spPr>
        <p:txBody>
          <a:bodyPr/>
          <a:lstStyle/>
          <a:p>
            <a:r>
              <a:rPr lang="en-US" dirty="0" err="1">
                <a:solidFill>
                  <a:srgbClr val="0000FF"/>
                </a:solidFill>
                <a:latin typeface="Arial" charset="0"/>
              </a:rPr>
              <a:t>Vertexing</a:t>
            </a:r>
            <a:r>
              <a:rPr lang="en-US" dirty="0">
                <a:solidFill>
                  <a:srgbClr val="0000FF"/>
                </a:solidFill>
                <a:latin typeface="Arial" charset="0"/>
              </a:rPr>
              <a:t> - Background</a:t>
            </a:r>
          </a:p>
        </p:txBody>
      </p:sp>
      <p:sp>
        <p:nvSpPr>
          <p:cNvPr id="91139" name="Slide Number Placeholder 3"/>
          <p:cNvSpPr>
            <a:spLocks noGrp="1"/>
          </p:cNvSpPr>
          <p:nvPr>
            <p:ph type="sldNum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A8BCB6B-19AA-5F49-977B-8F47C035B7EE}" type="slidenum">
              <a:rPr lang="en-US"/>
              <a:pPr/>
              <a:t>8</a:t>
            </a:fld>
            <a:endParaRPr lang="en-US"/>
          </a:p>
        </p:txBody>
      </p:sp>
      <p:sp>
        <p:nvSpPr>
          <p:cNvPr id="91141" name="TextBox 8"/>
          <p:cNvSpPr txBox="1">
            <a:spLocks noChangeArrowheads="1"/>
          </p:cNvSpPr>
          <p:nvPr/>
        </p:nvSpPr>
        <p:spPr bwMode="auto">
          <a:xfrm>
            <a:off x="673100" y="992188"/>
            <a:ext cx="8082586" cy="464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solidFill>
                  <a:srgbClr val="FF3300"/>
                </a:solidFill>
                <a:latin typeface="Arial" charset="0"/>
                <a:ea typeface="BatangChe" pitchFamily="49" charset="-127"/>
                <a:cs typeface="BatangChe" pitchFamily="49" charset="-127"/>
              </a:rPr>
              <a:t>incoherent pairs </a:t>
            </a:r>
            <a:r>
              <a:rPr lang="en-GB" sz="2000" dirty="0">
                <a:latin typeface="Arial" charset="0"/>
                <a:ea typeface="BatangChe" pitchFamily="49" charset="-127"/>
                <a:cs typeface="BatangChe" pitchFamily="49" charset="-127"/>
              </a:rPr>
              <a:t>(and </a:t>
            </a:r>
            <a:r>
              <a:rPr lang="en-GB" sz="2000" dirty="0" smtClean="0">
                <a:latin typeface="Arial" charset="0"/>
                <a:ea typeface="BatangChe" pitchFamily="49" charset="-127"/>
                <a:cs typeface="BatangChe" pitchFamily="49" charset="-127"/>
              </a:rPr>
              <a:t>backscattering) </a:t>
            </a:r>
            <a:r>
              <a:rPr lang="en-GB" sz="2000" dirty="0">
                <a:latin typeface="Arial" charset="0"/>
                <a:ea typeface="BatangChe" pitchFamily="49" charset="-127"/>
                <a:cs typeface="BatangChe" pitchFamily="49" charset="-127"/>
              </a:rPr>
              <a:t>hitting the CLIC vertex detector:</a:t>
            </a:r>
          </a:p>
        </p:txBody>
      </p:sp>
      <p:sp>
        <p:nvSpPr>
          <p:cNvPr id="91143" name="Rectangle 9"/>
          <p:cNvSpPr>
            <a:spLocks noChangeArrowheads="1"/>
          </p:cNvSpPr>
          <p:nvPr/>
        </p:nvSpPr>
        <p:spPr bwMode="auto">
          <a:xfrm>
            <a:off x="3419475" y="1728788"/>
            <a:ext cx="757238" cy="53975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>
              <a:lnSpc>
                <a:spcPct val="125000"/>
              </a:lnSpc>
            </a:pPr>
            <a:endParaRPr lang="en-GB" sz="1400">
              <a:solidFill>
                <a:srgbClr val="0000FF"/>
              </a:solidFill>
              <a:latin typeface="Arial" charset="0"/>
            </a:endParaRPr>
          </a:p>
        </p:txBody>
      </p:sp>
      <p:pic>
        <p:nvPicPr>
          <p:cNvPr id="91145" name="Content Placeholder 13" descr="HitsInVXDXY.png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688" y="1628775"/>
            <a:ext cx="4538663" cy="3952875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91146" name="Text Box 8"/>
          <p:cNvSpPr txBox="1">
            <a:spLocks noChangeArrowheads="1"/>
          </p:cNvSpPr>
          <p:nvPr/>
        </p:nvSpPr>
        <p:spPr bwMode="auto">
          <a:xfrm>
            <a:off x="892175" y="1584326"/>
            <a:ext cx="1905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FF"/>
                </a:solidFill>
                <a:latin typeface="Arial" charset="0"/>
              </a:rPr>
              <a:t>Hits for 312 BX</a:t>
            </a:r>
          </a:p>
        </p:txBody>
      </p:sp>
      <p:sp>
        <p:nvSpPr>
          <p:cNvPr id="91147" name="TextBox 12"/>
          <p:cNvSpPr txBox="1">
            <a:spLocks noChangeArrowheads="1"/>
          </p:cNvSpPr>
          <p:nvPr/>
        </p:nvSpPr>
        <p:spPr bwMode="auto">
          <a:xfrm>
            <a:off x="673100" y="5505450"/>
            <a:ext cx="3116533" cy="84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dirty="0">
                <a:latin typeface="Arial" charset="0"/>
              </a:rPr>
              <a:t>X-Y distribution of BG </a:t>
            </a:r>
            <a:r>
              <a:rPr lang="en-GB" sz="2000" dirty="0" smtClean="0">
                <a:latin typeface="Arial" charset="0"/>
              </a:rPr>
              <a:t>hits</a:t>
            </a:r>
          </a:p>
          <a:p>
            <a:r>
              <a:rPr lang="en-GB" sz="2000" dirty="0" smtClean="0">
                <a:latin typeface="Arial" charset="0"/>
              </a:rPr>
              <a:t>in barrel vertex </a:t>
            </a:r>
            <a:endParaRPr lang="en-GB" sz="2000" dirty="0">
              <a:latin typeface="Arial" charset="0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132513" y="6419850"/>
            <a:ext cx="2284412" cy="4000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25000"/>
              </a:lnSpc>
              <a:defRPr/>
            </a:pPr>
            <a:r>
              <a:rPr lang="en-US" sz="1600" dirty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</a:t>
            </a:r>
            <a:r>
              <a:rPr lang="en-US" sz="1600" dirty="0" err="1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Sailer</a:t>
            </a:r>
            <a:r>
              <a:rPr lang="en-US" sz="1600" dirty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</a:t>
            </a:r>
            <a:r>
              <a:rPr lang="en-US" sz="1600" dirty="0" err="1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CERN+Berlin</a:t>
            </a:r>
            <a:endParaRPr lang="en-US" sz="1600" dirty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  <p:sp>
        <p:nvSpPr>
          <p:cNvPr id="16" name="TextBox 12"/>
          <p:cNvSpPr txBox="1">
            <a:spLocks noChangeArrowheads="1"/>
          </p:cNvSpPr>
          <p:nvPr/>
        </p:nvSpPr>
        <p:spPr bwMode="auto">
          <a:xfrm>
            <a:off x="5210175" y="5491163"/>
            <a:ext cx="3751389" cy="84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000" dirty="0" smtClean="0">
                <a:latin typeface="Arial" charset="0"/>
              </a:rPr>
              <a:t>time distribution of BG hits</a:t>
            </a:r>
          </a:p>
          <a:p>
            <a:r>
              <a:rPr lang="en-GB" sz="2000" dirty="0" smtClean="0">
                <a:latin typeface="Arial" charset="0"/>
              </a:rPr>
              <a:t>=&gt; ~0.036 hits/mm</a:t>
            </a:r>
            <a:r>
              <a:rPr lang="en-GB" sz="2000" baseline="30000" dirty="0" smtClean="0">
                <a:latin typeface="Arial" charset="0"/>
              </a:rPr>
              <a:t>2</a:t>
            </a:r>
            <a:r>
              <a:rPr lang="en-GB" sz="2000" dirty="0" smtClean="0">
                <a:latin typeface="Arial" charset="0"/>
              </a:rPr>
              <a:t>ns average</a:t>
            </a:r>
            <a:endParaRPr lang="en-GB" sz="2000" dirty="0">
              <a:latin typeface="Arial" charset="0"/>
            </a:endParaRPr>
          </a:p>
        </p:txBody>
      </p:sp>
      <p:pic>
        <p:nvPicPr>
          <p:cNvPr id="17" name="Picture 16" descr="Screen shot 2010-06-02 at 4.38.1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2686" y="1593850"/>
            <a:ext cx="4313514" cy="3987800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 bwMode="auto">
          <a:xfrm>
            <a:off x="5248275" y="1782762"/>
            <a:ext cx="2219325" cy="9526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994400" y="1368425"/>
            <a:ext cx="633707" cy="4270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train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24121" y="6357"/>
            <a:ext cx="5246680" cy="930275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CLIC vertex detector requirements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68400"/>
            <a:ext cx="8229600" cy="5264149"/>
          </a:xfrm>
        </p:spPr>
        <p:txBody>
          <a:bodyPr/>
          <a:lstStyle/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Requirements for the vertex detector need to be determined more precisely. However, we have already a global view on the needs:</a:t>
            </a:r>
          </a:p>
          <a:p>
            <a:pPr>
              <a:buNone/>
            </a:pPr>
            <a:endParaRPr lang="en-US" sz="2000" dirty="0" smtClean="0">
              <a:solidFill>
                <a:srgbClr val="0000FF"/>
              </a:solidFill>
            </a:endParaRPr>
          </a:p>
          <a:p>
            <a:pPr>
              <a:buNone/>
            </a:pPr>
            <a:endParaRPr lang="en-US" sz="900" dirty="0" smtClean="0"/>
          </a:p>
          <a:p>
            <a:r>
              <a:rPr lang="en-US" sz="2000" dirty="0" smtClean="0"/>
              <a:t>Single-layer </a:t>
            </a:r>
            <a:r>
              <a:rPr lang="en-US" sz="2000" dirty="0" smtClean="0">
                <a:solidFill>
                  <a:srgbClr val="0000FF"/>
                </a:solidFill>
              </a:rPr>
              <a:t>position resolution </a:t>
            </a:r>
            <a:r>
              <a:rPr lang="en-US" sz="2000" dirty="0" smtClean="0"/>
              <a:t>~3μm – 5 </a:t>
            </a:r>
            <a:r>
              <a:rPr lang="en-US" sz="2000" dirty="0" err="1" smtClean="0"/>
              <a:t>μm</a:t>
            </a:r>
            <a:endParaRPr lang="en-US" sz="2000" dirty="0" smtClean="0"/>
          </a:p>
          <a:p>
            <a:pPr marL="742950" lvl="2" indent="-342900">
              <a:buFont typeface="Courier New"/>
              <a:buChar char="o"/>
            </a:pPr>
            <a:r>
              <a:rPr lang="en-US" sz="1600" dirty="0" smtClean="0"/>
              <a:t>Typically achieved with 20*20 micron pixels</a:t>
            </a:r>
          </a:p>
          <a:p>
            <a:r>
              <a:rPr lang="en-US" sz="2000" dirty="0" smtClean="0"/>
              <a:t>Single-layer </a:t>
            </a:r>
            <a:r>
              <a:rPr lang="en-US" sz="2000" dirty="0" smtClean="0">
                <a:solidFill>
                  <a:srgbClr val="0000FF"/>
                </a:solidFill>
              </a:rPr>
              <a:t>material thickness </a:t>
            </a:r>
            <a:r>
              <a:rPr lang="en-US" sz="2000" dirty="0" smtClean="0"/>
              <a:t>0.1%X</a:t>
            </a:r>
            <a:r>
              <a:rPr lang="en-US" sz="2000" baseline="-25000" dirty="0" smtClean="0"/>
              <a:t>0</a:t>
            </a:r>
            <a:r>
              <a:rPr lang="en-US" sz="2000" dirty="0" smtClean="0"/>
              <a:t> – 0.2%X</a:t>
            </a:r>
            <a:r>
              <a:rPr lang="en-US" sz="2000" baseline="-25000" dirty="0" smtClean="0"/>
              <a:t>0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Time-stamping </a:t>
            </a:r>
            <a:r>
              <a:rPr lang="en-US" sz="2000" dirty="0" smtClean="0"/>
              <a:t>~5-10 ns (?)</a:t>
            </a:r>
          </a:p>
          <a:p>
            <a:pPr lvl="1">
              <a:buFont typeface="Courier New"/>
              <a:buChar char="o"/>
            </a:pPr>
            <a:r>
              <a:rPr lang="en-US" sz="1600" dirty="0" smtClean="0"/>
              <a:t>Still needs more study with full simulation</a:t>
            </a:r>
            <a:endParaRPr lang="en-US" sz="900" dirty="0" smtClean="0"/>
          </a:p>
          <a:p>
            <a:r>
              <a:rPr lang="en-US" sz="2000" dirty="0" smtClean="0">
                <a:solidFill>
                  <a:srgbClr val="0000FF"/>
                </a:solidFill>
              </a:rPr>
              <a:t>Occupancy</a:t>
            </a:r>
          </a:p>
          <a:p>
            <a:pPr lvl="1">
              <a:buFont typeface="Courier New"/>
              <a:buChar char="o"/>
            </a:pPr>
            <a:r>
              <a:rPr lang="en-US" sz="1600" dirty="0" smtClean="0"/>
              <a:t>Will be at the ~10% level for the innermost layer</a:t>
            </a:r>
          </a:p>
          <a:p>
            <a:pPr lvl="1">
              <a:buFont typeface="Courier New"/>
              <a:buChar char="o"/>
            </a:pPr>
            <a:r>
              <a:rPr lang="en-US" sz="1600" dirty="0" smtClean="0"/>
              <a:t>Therefore we need multi-hit capability</a:t>
            </a:r>
          </a:p>
          <a:p>
            <a:pPr>
              <a:buFont typeface="Courier New"/>
              <a:buChar char="o"/>
            </a:pPr>
            <a:r>
              <a:rPr lang="en-US" sz="2000" dirty="0" err="1" smtClean="0">
                <a:solidFill>
                  <a:srgbClr val="0000FF"/>
                </a:solidFill>
              </a:rPr>
              <a:t>Triggerless</a:t>
            </a:r>
            <a:r>
              <a:rPr lang="en-US" sz="2000" dirty="0" smtClean="0">
                <a:solidFill>
                  <a:srgbClr val="0000FF"/>
                </a:solidFill>
              </a:rPr>
              <a:t> readout over the 156 ns bunch-train</a:t>
            </a:r>
          </a:p>
          <a:p>
            <a:pPr lvl="1">
              <a:buFont typeface="Courier New"/>
              <a:buChar char="o"/>
            </a:pPr>
            <a:r>
              <a:rPr lang="en-US" sz="1600" dirty="0" smtClean="0"/>
              <a:t>With full data readout in less than 200-400 </a:t>
            </a:r>
            <a:r>
              <a:rPr lang="en-US" sz="1600" dirty="0" err="1" smtClean="0"/>
              <a:t>μsec</a:t>
            </a:r>
            <a:r>
              <a:rPr lang="en-US" sz="1600" dirty="0" smtClean="0"/>
              <a:t> to allow power-pulsing</a:t>
            </a:r>
          </a:p>
          <a:p>
            <a:pPr>
              <a:buFont typeface="Courier New"/>
              <a:buChar char="o"/>
            </a:pPr>
            <a:endParaRPr lang="en-US" sz="2000" dirty="0" smtClean="0">
              <a:solidFill>
                <a:srgbClr val="0000FF"/>
              </a:solidFill>
            </a:endParaRPr>
          </a:p>
          <a:p>
            <a:pPr algn="ctr">
              <a:buNone/>
            </a:pPr>
            <a:r>
              <a:rPr lang="en-US" sz="2000" dirty="0" smtClean="0">
                <a:solidFill>
                  <a:srgbClr val="FF3300"/>
                </a:solidFill>
              </a:rPr>
              <a:t>Very challenging hardware project</a:t>
            </a:r>
          </a:p>
          <a:p>
            <a:pPr>
              <a:buFont typeface="Courier New"/>
              <a:buChar char="o"/>
            </a:pPr>
            <a:endParaRPr lang="en-US" sz="2000" dirty="0" smtClean="0">
              <a:solidFill>
                <a:srgbClr val="0000FF"/>
              </a:solidFill>
            </a:endParaRPr>
          </a:p>
          <a:p>
            <a:pPr lvl="1">
              <a:buFont typeface="Courier New"/>
              <a:buChar char="o"/>
            </a:pPr>
            <a:endParaRPr lang="en-US" sz="1600" dirty="0" smtClean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88EB5EA-CA1E-6247-9A89-288470C7A73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http://www.cern.ch/lcd   1/10/2010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LIC CTF3">
  <a:themeElements>
    <a:clrScheme name="CLIC CTF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C CTF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LIC CTF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LIC CTF3">
  <a:themeElements>
    <a:clrScheme name="CLIC CTF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LIC CTF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5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CLIC CTF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LIC CTF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LIC CTF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13980</TotalTime>
  <Words>1632</Words>
  <Application>Microsoft Macintosh PowerPoint</Application>
  <PresentationFormat>On-screen Show (4:3)</PresentationFormat>
  <Paragraphs>205</Paragraphs>
  <Slides>19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CLIC CTF3</vt:lpstr>
      <vt:lpstr>1_Default Design</vt:lpstr>
      <vt:lpstr>2_CLIC CTF3</vt:lpstr>
      <vt:lpstr>This is not a balanced presentation, but rather collection of slides to illustrate the needs of detector R&amp;D for CLIC</vt:lpstr>
      <vt:lpstr>CLIC detector R&amp;D, overview</vt:lpstr>
      <vt:lpstr>CLIC tracking/calorimetry issues</vt:lpstr>
      <vt:lpstr>CLIC time structure</vt:lpstr>
      <vt:lpstr>Beam-induced background (1)</vt:lpstr>
      <vt:lpstr>Beam-induced background (2)</vt:lpstr>
      <vt:lpstr>Beam-induced background (3)</vt:lpstr>
      <vt:lpstr>Vertexing - Background</vt:lpstr>
      <vt:lpstr>CLIC vertex detector requirements</vt:lpstr>
      <vt:lpstr>CLIC vertex detector</vt:lpstr>
      <vt:lpstr>Tungsten-based HCAL and R&amp;D</vt:lpstr>
      <vt:lpstr>Pandora PFA studies of HCAL</vt:lpstr>
      <vt:lpstr>Tungsten HCAL =&gt; prototype</vt:lpstr>
      <vt:lpstr>Tungsten HCAL prototype</vt:lpstr>
      <vt:lpstr>Tungsten HCAL, more info</vt:lpstr>
      <vt:lpstr>DQ0 stability, more info</vt:lpstr>
      <vt:lpstr>CLIC magnet system R&amp;D</vt:lpstr>
      <vt:lpstr>Slide 18</vt:lpstr>
      <vt:lpstr>Links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geschonk</dc:creator>
  <cp:lastModifiedBy>L. Linssen</cp:lastModifiedBy>
  <cp:revision>405</cp:revision>
  <dcterms:created xsi:type="dcterms:W3CDTF">2010-10-01T17:52:20Z</dcterms:created>
  <dcterms:modified xsi:type="dcterms:W3CDTF">2010-10-01T18:45:59Z</dcterms:modified>
</cp:coreProperties>
</file>