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9"/>
  </p:notesMasterIdLst>
  <p:handoutMasterIdLst>
    <p:handoutMasterId r:id="rId60"/>
  </p:handoutMasterIdLst>
  <p:sldIdLst>
    <p:sldId id="400" r:id="rId2"/>
    <p:sldId id="466" r:id="rId3"/>
    <p:sldId id="452" r:id="rId4"/>
    <p:sldId id="453" r:id="rId5"/>
    <p:sldId id="564" r:id="rId6"/>
    <p:sldId id="465" r:id="rId7"/>
    <p:sldId id="468" r:id="rId8"/>
    <p:sldId id="474" r:id="rId9"/>
    <p:sldId id="489" r:id="rId10"/>
    <p:sldId id="525" r:id="rId11"/>
    <p:sldId id="469" r:id="rId12"/>
    <p:sldId id="523" r:id="rId13"/>
    <p:sldId id="455" r:id="rId14"/>
    <p:sldId id="470" r:id="rId15"/>
    <p:sldId id="471" r:id="rId16"/>
    <p:sldId id="472" r:id="rId17"/>
    <p:sldId id="473" r:id="rId18"/>
    <p:sldId id="457" r:id="rId19"/>
    <p:sldId id="490" r:id="rId20"/>
    <p:sldId id="477" r:id="rId21"/>
    <p:sldId id="565" r:id="rId22"/>
    <p:sldId id="467" r:id="rId23"/>
    <p:sldId id="524" r:id="rId24"/>
    <p:sldId id="526" r:id="rId25"/>
    <p:sldId id="527" r:id="rId26"/>
    <p:sldId id="475" r:id="rId27"/>
    <p:sldId id="459" r:id="rId28"/>
    <p:sldId id="460" r:id="rId29"/>
    <p:sldId id="461" r:id="rId30"/>
    <p:sldId id="462" r:id="rId31"/>
    <p:sldId id="463" r:id="rId32"/>
    <p:sldId id="464" r:id="rId33"/>
    <p:sldId id="476" r:id="rId34"/>
    <p:sldId id="486" r:id="rId35"/>
    <p:sldId id="500" r:id="rId36"/>
    <p:sldId id="485" r:id="rId37"/>
    <p:sldId id="487" r:id="rId38"/>
    <p:sldId id="503" r:id="rId39"/>
    <p:sldId id="504" r:id="rId40"/>
    <p:sldId id="505" r:id="rId41"/>
    <p:sldId id="553" r:id="rId42"/>
    <p:sldId id="554" r:id="rId43"/>
    <p:sldId id="555" r:id="rId44"/>
    <p:sldId id="556" r:id="rId45"/>
    <p:sldId id="557" r:id="rId46"/>
    <p:sldId id="558" r:id="rId47"/>
    <p:sldId id="559" r:id="rId48"/>
    <p:sldId id="560" r:id="rId49"/>
    <p:sldId id="561" r:id="rId50"/>
    <p:sldId id="562" r:id="rId51"/>
    <p:sldId id="563" r:id="rId52"/>
    <p:sldId id="491" r:id="rId53"/>
    <p:sldId id="492" r:id="rId54"/>
    <p:sldId id="493" r:id="rId55"/>
    <p:sldId id="494" r:id="rId56"/>
    <p:sldId id="495" r:id="rId57"/>
    <p:sldId id="496" r:id="rId58"/>
  </p:sldIdLst>
  <p:sldSz cx="9144000" cy="6858000" type="screen4x3"/>
  <p:notesSz cx="7099300" cy="10234613"/>
  <p:defaultTextStyle>
    <a:defPPr>
      <a:defRPr lang="en-US"/>
    </a:defPPr>
    <a:lvl1pPr algn="l" rtl="0" eaLnBrk="0" fontAlgn="base" hangingPunct="0">
      <a:spcBef>
        <a:spcPct val="0"/>
      </a:spcBef>
      <a:spcAft>
        <a:spcPct val="0"/>
      </a:spcAft>
      <a:defRPr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Times" charset="0"/>
        <a:ea typeface="ＭＳ Ｐゴシック" charset="0"/>
        <a:cs typeface="+mn-cs"/>
      </a:defRPr>
    </a:lvl5pPr>
    <a:lvl6pPr marL="2286000" algn="l" defTabSz="457200" rtl="0" eaLnBrk="1" latinLnBrk="0" hangingPunct="1">
      <a:defRPr kern="1200">
        <a:solidFill>
          <a:schemeClr val="tx1"/>
        </a:solidFill>
        <a:latin typeface="Times" charset="0"/>
        <a:ea typeface="ＭＳ Ｐゴシック" charset="0"/>
        <a:cs typeface="+mn-cs"/>
      </a:defRPr>
    </a:lvl6pPr>
    <a:lvl7pPr marL="2743200" algn="l" defTabSz="457200" rtl="0" eaLnBrk="1" latinLnBrk="0" hangingPunct="1">
      <a:defRPr kern="1200">
        <a:solidFill>
          <a:schemeClr val="tx1"/>
        </a:solidFill>
        <a:latin typeface="Times" charset="0"/>
        <a:ea typeface="ＭＳ Ｐゴシック" charset="0"/>
        <a:cs typeface="+mn-cs"/>
      </a:defRPr>
    </a:lvl7pPr>
    <a:lvl8pPr marL="3200400" algn="l" defTabSz="457200" rtl="0" eaLnBrk="1" latinLnBrk="0" hangingPunct="1">
      <a:defRPr kern="1200">
        <a:solidFill>
          <a:schemeClr val="tx1"/>
        </a:solidFill>
        <a:latin typeface="Times" charset="0"/>
        <a:ea typeface="ＭＳ Ｐゴシック" charset="0"/>
        <a:cs typeface="+mn-cs"/>
      </a:defRPr>
    </a:lvl8pPr>
    <a:lvl9pPr marL="3657600" algn="l" defTabSz="457200" rtl="0" eaLnBrk="1" latinLnBrk="0" hangingPunct="1">
      <a:defRPr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15:guide id="1" orient="horz" pos="2205">
          <p15:clr>
            <a:srgbClr val="A4A3A4"/>
          </p15:clr>
        </p15:guide>
        <p15:guide id="2" pos="2835">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F7B17"/>
    <a:srgbClr val="364E3E"/>
    <a:srgbClr val="D8003B"/>
    <a:srgbClr val="CC66FF"/>
    <a:srgbClr val="000066"/>
    <a:srgbClr val="008000"/>
    <a:srgbClr val="FF9900"/>
    <a:srgbClr val="FF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72" autoAdjust="0"/>
    <p:restoredTop sz="95034" autoAdjust="0"/>
  </p:normalViewPr>
  <p:slideViewPr>
    <p:cSldViewPr snapToGrid="0" snapToObjects="1">
      <p:cViewPr varScale="1">
        <p:scale>
          <a:sx n="121" d="100"/>
          <a:sy n="121" d="100"/>
        </p:scale>
        <p:origin x="2200" y="184"/>
      </p:cViewPr>
      <p:guideLst>
        <p:guide orient="horz" pos="2205"/>
        <p:guide pos="28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8" d="100"/>
          <a:sy n="68" d="100"/>
        </p:scale>
        <p:origin x="-2968" y="-10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image" Target="../media/image6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en-US"/>
          </a:p>
        </p:txBody>
      </p:sp>
      <p:sp>
        <p:nvSpPr>
          <p:cNvPr id="11267" name="Rectangle 3"/>
          <p:cNvSpPr>
            <a:spLocks noGrp="1" noChangeArrowheads="1"/>
          </p:cNvSpPr>
          <p:nvPr>
            <p:ph type="dt" sz="quarter" idx="1"/>
          </p:nvPr>
        </p:nvSpPr>
        <p:spPr bwMode="auto">
          <a:xfrm>
            <a:off x="4022725" y="0"/>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en-US"/>
          </a:p>
        </p:txBody>
      </p:sp>
      <p:sp>
        <p:nvSpPr>
          <p:cNvPr id="11268" name="Rectangle 4"/>
          <p:cNvSpPr>
            <a:spLocks noGrp="1" noChangeArrowheads="1"/>
          </p:cNvSpPr>
          <p:nvPr>
            <p:ph type="ftr" sz="quarter" idx="2"/>
          </p:nvPr>
        </p:nvSpPr>
        <p:spPr bwMode="auto">
          <a:xfrm>
            <a:off x="0" y="9723438"/>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en-US"/>
          </a:p>
        </p:txBody>
      </p:sp>
      <p:sp>
        <p:nvSpPr>
          <p:cNvPr id="11269" name="Rectangle 5"/>
          <p:cNvSpPr>
            <a:spLocks noGrp="1" noChangeArrowheads="1"/>
          </p:cNvSpPr>
          <p:nvPr>
            <p:ph type="sldNum" sz="quarter" idx="3"/>
          </p:nvPr>
        </p:nvSpPr>
        <p:spPr bwMode="auto">
          <a:xfrm>
            <a:off x="4022725" y="9723438"/>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0F65C373-26B3-684A-8A00-A472E52A5268}" type="slidenum">
              <a:rPr lang="en-US"/>
              <a:pPr/>
              <a:t>‹#›</a:t>
            </a:fld>
            <a:endParaRPr lang="en-US"/>
          </a:p>
        </p:txBody>
      </p:sp>
    </p:spTree>
    <p:extLst>
      <p:ext uri="{BB962C8B-B14F-4D97-AF65-F5344CB8AC3E}">
        <p14:creationId xmlns:p14="http://schemas.microsoft.com/office/powerpoint/2010/main" val="17861108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en-US"/>
          </a:p>
        </p:txBody>
      </p:sp>
      <p:sp>
        <p:nvSpPr>
          <p:cNvPr id="7171" name="Rectangle 3"/>
          <p:cNvSpPr>
            <a:spLocks noGrp="1" noChangeArrowheads="1"/>
          </p:cNvSpPr>
          <p:nvPr>
            <p:ph type="dt" idx="1"/>
          </p:nvPr>
        </p:nvSpPr>
        <p:spPr bwMode="auto">
          <a:xfrm>
            <a:off x="4022725" y="0"/>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en-US"/>
          </a:p>
        </p:txBody>
      </p:sp>
      <p:sp>
        <p:nvSpPr>
          <p:cNvPr id="717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7173" name="Rectangle 5"/>
          <p:cNvSpPr>
            <a:spLocks noGrp="1" noChangeArrowheads="1"/>
          </p:cNvSpPr>
          <p:nvPr>
            <p:ph type="body" sz="quarter" idx="3"/>
          </p:nvPr>
        </p:nvSpPr>
        <p:spPr bwMode="auto">
          <a:xfrm>
            <a:off x="946150" y="4860925"/>
            <a:ext cx="5207000" cy="4605338"/>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ftr" sz="quarter" idx="4"/>
          </p:nvPr>
        </p:nvSpPr>
        <p:spPr bwMode="auto">
          <a:xfrm>
            <a:off x="0" y="9723438"/>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en-US"/>
          </a:p>
        </p:txBody>
      </p:sp>
      <p:sp>
        <p:nvSpPr>
          <p:cNvPr id="7175" name="Rectangle 7"/>
          <p:cNvSpPr>
            <a:spLocks noGrp="1" noChangeArrowheads="1"/>
          </p:cNvSpPr>
          <p:nvPr>
            <p:ph type="sldNum" sz="quarter" idx="5"/>
          </p:nvPr>
        </p:nvSpPr>
        <p:spPr bwMode="auto">
          <a:xfrm>
            <a:off x="4022725" y="9723438"/>
            <a:ext cx="3076575" cy="51117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66DC72F9-8EFA-F74B-AEBB-F5401DDD3087}" type="slidenum">
              <a:rPr lang="en-US"/>
              <a:pPr/>
              <a:t>‹#›</a:t>
            </a:fld>
            <a:endParaRPr lang="en-US"/>
          </a:p>
        </p:txBody>
      </p:sp>
    </p:spTree>
    <p:extLst>
      <p:ext uri="{BB962C8B-B14F-4D97-AF65-F5344CB8AC3E}">
        <p14:creationId xmlns:p14="http://schemas.microsoft.com/office/powerpoint/2010/main" val="178202839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charset="0"/>
        <a:ea typeface="ＭＳ Ｐゴシック" charset="0"/>
        <a:cs typeface="+mn-cs"/>
      </a:defRPr>
    </a:lvl1pPr>
    <a:lvl2pPr marL="457200" algn="l" rtl="0" fontAlgn="base">
      <a:spcBef>
        <a:spcPct val="30000"/>
      </a:spcBef>
      <a:spcAft>
        <a:spcPct val="0"/>
      </a:spcAft>
      <a:defRPr sz="1200" kern="1200">
        <a:solidFill>
          <a:schemeClr val="tx1"/>
        </a:solidFill>
        <a:latin typeface="Times" charset="0"/>
        <a:ea typeface="ＭＳ Ｐゴシック" charset="0"/>
        <a:cs typeface="+mn-cs"/>
      </a:defRPr>
    </a:lvl2pPr>
    <a:lvl3pPr marL="914400" algn="l" rtl="0" fontAlgn="base">
      <a:spcBef>
        <a:spcPct val="30000"/>
      </a:spcBef>
      <a:spcAft>
        <a:spcPct val="0"/>
      </a:spcAft>
      <a:defRPr sz="1200" kern="1200">
        <a:solidFill>
          <a:schemeClr val="tx1"/>
        </a:solidFill>
        <a:latin typeface="Times" charset="0"/>
        <a:ea typeface="ＭＳ Ｐゴシック" charset="0"/>
        <a:cs typeface="+mn-cs"/>
      </a:defRPr>
    </a:lvl3pPr>
    <a:lvl4pPr marL="1371600" algn="l" rtl="0" fontAlgn="base">
      <a:spcBef>
        <a:spcPct val="30000"/>
      </a:spcBef>
      <a:spcAft>
        <a:spcPct val="0"/>
      </a:spcAft>
      <a:defRPr sz="1200" kern="1200">
        <a:solidFill>
          <a:schemeClr val="tx1"/>
        </a:solidFill>
        <a:latin typeface="Times" charset="0"/>
        <a:ea typeface="ＭＳ Ｐゴシック" charset="0"/>
        <a:cs typeface="+mn-cs"/>
      </a:defRPr>
    </a:lvl4pPr>
    <a:lvl5pPr marL="1828800" algn="l" rtl="0" fontAlgn="base">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
        <p:nvSpPr>
          <p:cNvPr id="3584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9033C34-FE01-4C62-B1A2-881801A22925}" type="slidenum">
              <a:rPr lang="en-US" b="0"/>
              <a:pPr eaLnBrk="1" hangingPunct="1"/>
              <a:t>4</a:t>
            </a:fld>
            <a:endParaRPr lang="en-US" b="0"/>
          </a:p>
        </p:txBody>
      </p:sp>
    </p:spTree>
    <p:extLst>
      <p:ext uri="{BB962C8B-B14F-4D97-AF65-F5344CB8AC3E}">
        <p14:creationId xmlns:p14="http://schemas.microsoft.com/office/powerpoint/2010/main" val="3449878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Photon: passes through the tracker without bending in the magnetic field or leaving hits,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419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18B19D6-5FB6-41CF-B681-1F2CB8EFE529}" type="slidenum">
              <a:rPr lang="en-US" b="0">
                <a:latin typeface="Calibri" panose="020F0502020204030204" pitchFamily="34" charset="0"/>
              </a:rPr>
              <a:pPr eaLnBrk="1" hangingPunct="1"/>
              <a:t>32</a:t>
            </a:fld>
            <a:endParaRPr lang="en-US" b="0">
              <a:latin typeface="Calibri" panose="020F0502020204030204" pitchFamily="34" charset="0"/>
            </a:endParaRPr>
          </a:p>
        </p:txBody>
      </p:sp>
    </p:spTree>
    <p:extLst>
      <p:ext uri="{BB962C8B-B14F-4D97-AF65-F5344CB8AC3E}">
        <p14:creationId xmlns:p14="http://schemas.microsoft.com/office/powerpoint/2010/main" val="1653850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1"/>
          <p:cNvSpPr>
            <a:spLocks noGrp="1" noRot="1" noChangeAspect="1" noChangeArrowheads="1" noTextEdit="1"/>
          </p:cNvSpPr>
          <p:nvPr>
            <p:ph type="sldImg"/>
          </p:nvPr>
        </p:nvSpPr>
        <p:spPr bwMode="auto">
          <a:xfrm>
            <a:off x="1087438" y="938213"/>
            <a:ext cx="4506912" cy="3381375"/>
          </a:xfrm>
          <a:solidFill>
            <a:srgbClr val="FFFFFF"/>
          </a:solidFill>
          <a:ln>
            <a:solidFill>
              <a:srgbClr val="000000"/>
            </a:solidFill>
            <a:miter lim="800000"/>
            <a:headEnd/>
            <a:tailEnd/>
          </a:ln>
        </p:spPr>
      </p:sp>
      <p:sp>
        <p:nvSpPr>
          <p:cNvPr id="132099" name="Rectangle 2"/>
          <p:cNvSpPr>
            <a:spLocks noGrp="1" noChangeArrowheads="1"/>
          </p:cNvSpPr>
          <p:nvPr>
            <p:ph type="body" idx="1"/>
          </p:nvPr>
        </p:nvSpPr>
        <p:spPr bwMode="auto">
          <a:xfrm>
            <a:off x="1033672" y="4646444"/>
            <a:ext cx="4619475" cy="3754468"/>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9EF981-2512-4A90-9701-6C41C957224D}" type="slidenum">
              <a:rPr lang="en-US" smtClean="0"/>
              <a:pPr fontAlgn="base">
                <a:spcBef>
                  <a:spcPct val="0"/>
                </a:spcBef>
                <a:spcAft>
                  <a:spcPct val="0"/>
                </a:spcAft>
                <a:defRPr/>
              </a:pPr>
              <a:t>34</a:t>
            </a:fld>
            <a:endParaRPr lang="en-US"/>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B87C-76F1-5B45-AFCE-70495A37CC9B}" type="slidenum">
              <a:rPr lang="en-US"/>
              <a:pPr/>
              <a:t>36</a:t>
            </a:fld>
            <a:endParaRPr lang="en-US"/>
          </a:p>
        </p:txBody>
      </p:sp>
      <p:sp>
        <p:nvSpPr>
          <p:cNvPr id="212994" name="Rectangle 2"/>
          <p:cNvSpPr>
            <a:spLocks noGrp="1" noRot="1" noChangeAspect="1" noChangeArrowheads="1"/>
          </p:cNvSpPr>
          <p:nvPr>
            <p:ph type="sldImg"/>
          </p:nvPr>
        </p:nvSpPr>
        <p:spPr bwMode="auto">
          <a:xfrm>
            <a:off x="992188" y="768350"/>
            <a:ext cx="5118100" cy="383857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12995" name="Rectangle 3"/>
          <p:cNvSpPr>
            <a:spLocks noGrp="1" noChangeArrowheads="1"/>
          </p:cNvSpPr>
          <p:nvPr>
            <p:ph type="body" idx="1"/>
          </p:nvPr>
        </p:nvSpPr>
        <p:spPr bwMode="auto">
          <a:xfrm>
            <a:off x="946150" y="4859338"/>
            <a:ext cx="5207000" cy="460692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lIns="95555" tIns="47777" rIns="95555" bIns="47777"/>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54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57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26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a typeface="ＭＳ Ｐゴシック" panose="020B0600070205080204" pitchFamily="34" charset="-128"/>
            </a:endParaRPr>
          </a:p>
        </p:txBody>
      </p:sp>
      <p:sp>
        <p:nvSpPr>
          <p:cNvPr id="3686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B311CEB-2E8B-4AB0-9F8E-EA026C7094C6}" type="slidenum">
              <a:rPr lang="en-US" b="0">
                <a:latin typeface="Calibri" panose="020F0502020204030204" pitchFamily="34" charset="0"/>
              </a:rPr>
              <a:pPr eaLnBrk="1" hangingPunct="1"/>
              <a:t>27</a:t>
            </a:fld>
            <a:endParaRPr lang="en-US" b="0">
              <a:latin typeface="Calibri" panose="020F0502020204030204" pitchFamily="34" charset="0"/>
            </a:endParaRPr>
          </a:p>
        </p:txBody>
      </p:sp>
    </p:spTree>
    <p:extLst>
      <p:ext uri="{BB962C8B-B14F-4D97-AF65-F5344CB8AC3E}">
        <p14:creationId xmlns:p14="http://schemas.microsoft.com/office/powerpoint/2010/main" val="1290553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Muon: passing through CMS, bending in the field (both ways, depending on when it is inside or outside of the solenoid) leaving hits in the Tracker layers and the muon chambers before escaping completely</a:t>
            </a:r>
          </a:p>
        </p:txBody>
      </p:sp>
      <p:sp>
        <p:nvSpPr>
          <p:cNvPr id="3789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4AE24423-FC68-4785-8364-AA6F29B88108}" type="slidenum">
              <a:rPr lang="en-US" b="0">
                <a:latin typeface="Calibri" panose="020F0502020204030204" pitchFamily="34" charset="0"/>
              </a:rPr>
              <a:pPr eaLnBrk="1" hangingPunct="1"/>
              <a:t>28</a:t>
            </a:fld>
            <a:endParaRPr lang="en-US" b="0">
              <a:latin typeface="Calibri" panose="020F0502020204030204" pitchFamily="34" charset="0"/>
            </a:endParaRPr>
          </a:p>
        </p:txBody>
      </p:sp>
    </p:spTree>
    <p:extLst>
      <p:ext uri="{BB962C8B-B14F-4D97-AF65-F5344CB8AC3E}">
        <p14:creationId xmlns:p14="http://schemas.microsoft.com/office/powerpoint/2010/main" val="613499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Electron: Bending in the magnetic field, leaving hits in the tracker layers and being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3891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ED4C46B-32FB-4C0C-9E17-C0A50C9CAE51}" type="slidenum">
              <a:rPr lang="en-US" b="0">
                <a:latin typeface="Calibri" panose="020F0502020204030204" pitchFamily="34" charset="0"/>
              </a:rPr>
              <a:pPr eaLnBrk="1" hangingPunct="1"/>
              <a:t>29</a:t>
            </a:fld>
            <a:endParaRPr lang="en-US" b="0">
              <a:latin typeface="Calibri" panose="020F0502020204030204" pitchFamily="34" charset="0"/>
            </a:endParaRPr>
          </a:p>
        </p:txBody>
      </p:sp>
    </p:spTree>
    <p:extLst>
      <p:ext uri="{BB962C8B-B14F-4D97-AF65-F5344CB8AC3E}">
        <p14:creationId xmlns:p14="http://schemas.microsoft.com/office/powerpoint/2010/main" val="1067216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Charged hadron: Bends in the magnetic field and leaves signals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p:txBody>
      </p:sp>
      <p:sp>
        <p:nvSpPr>
          <p:cNvPr id="3994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23C6D8A-0A34-4C70-989F-DDD0AB109CE1}" type="slidenum">
              <a:rPr lang="en-US" b="0">
                <a:latin typeface="Calibri" panose="020F0502020204030204" pitchFamily="34" charset="0"/>
              </a:rPr>
              <a:pPr eaLnBrk="1" hangingPunct="1"/>
              <a:t>30</a:t>
            </a:fld>
            <a:endParaRPr lang="en-US" b="0">
              <a:latin typeface="Calibri" panose="020F0502020204030204" pitchFamily="34" charset="0"/>
            </a:endParaRPr>
          </a:p>
        </p:txBody>
      </p:sp>
    </p:spTree>
    <p:extLst>
      <p:ext uri="{BB962C8B-B14F-4D97-AF65-F5344CB8AC3E}">
        <p14:creationId xmlns:p14="http://schemas.microsoft.com/office/powerpoint/2010/main" val="1523789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Arial" panose="020B0604020202020204" pitchFamily="34" charset="0"/>
                <a:ea typeface="ＭＳ Ｐゴシック" panose="020B0600070205080204" pitchFamily="34" charset="-128"/>
              </a:rPr>
              <a:t>Neutral hadron: Does not bend in the magnetic field and does not leave any signal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a:p>
            <a:pPr eaLnBrk="1" hangingPunct="1"/>
            <a:endParaRPr lang="en-US">
              <a:latin typeface="Arial" panose="020B0604020202020204" pitchFamily="34" charset="0"/>
              <a:ea typeface="ＭＳ Ｐゴシック" panose="020B0600070205080204" pitchFamily="34" charset="-128"/>
            </a:endParaRPr>
          </a:p>
        </p:txBody>
      </p:sp>
      <p:sp>
        <p:nvSpPr>
          <p:cNvPr id="4096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593B8DF-FD49-47DD-AF86-8D826341DDCF}" type="slidenum">
              <a:rPr lang="en-US" b="0">
                <a:latin typeface="Calibri" panose="020F0502020204030204" pitchFamily="34" charset="0"/>
              </a:rPr>
              <a:pPr eaLnBrk="1" hangingPunct="1"/>
              <a:t>31</a:t>
            </a:fld>
            <a:endParaRPr lang="en-US" b="0">
              <a:latin typeface="Calibri" panose="020F0502020204030204" pitchFamily="34" charset="0"/>
            </a:endParaRPr>
          </a:p>
        </p:txBody>
      </p:sp>
    </p:spTree>
    <p:extLst>
      <p:ext uri="{BB962C8B-B14F-4D97-AF65-F5344CB8AC3E}">
        <p14:creationId xmlns:p14="http://schemas.microsoft.com/office/powerpoint/2010/main" val="692035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CE3D1B-279C-8445-B29E-4F43ED285724}" type="slidenum">
              <a:rPr lang="en-US"/>
              <a:pPr/>
              <a:t>‹#›</a:t>
            </a:fld>
            <a:endParaRPr lang="en-US"/>
          </a:p>
        </p:txBody>
      </p:sp>
    </p:spTree>
    <p:extLst>
      <p:ext uri="{BB962C8B-B14F-4D97-AF65-F5344CB8AC3E}">
        <p14:creationId xmlns:p14="http://schemas.microsoft.com/office/powerpoint/2010/main" val="2474925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6D0FCD-89E8-1445-A464-49F5EA054FF9}" type="slidenum">
              <a:rPr lang="en-US"/>
              <a:pPr/>
              <a:t>‹#›</a:t>
            </a:fld>
            <a:endParaRPr lang="en-US"/>
          </a:p>
        </p:txBody>
      </p:sp>
    </p:spTree>
    <p:extLst>
      <p:ext uri="{BB962C8B-B14F-4D97-AF65-F5344CB8AC3E}">
        <p14:creationId xmlns:p14="http://schemas.microsoft.com/office/powerpoint/2010/main" val="803850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228600"/>
            <a:ext cx="21145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228600"/>
            <a:ext cx="61912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7A3561-AD89-1E4A-9AAC-73102BFEB11C}" type="slidenum">
              <a:rPr lang="en-US"/>
              <a:pPr/>
              <a:t>‹#›</a:t>
            </a:fld>
            <a:endParaRPr lang="en-US"/>
          </a:p>
        </p:txBody>
      </p:sp>
    </p:spTree>
    <p:extLst>
      <p:ext uri="{BB962C8B-B14F-4D97-AF65-F5344CB8AC3E}">
        <p14:creationId xmlns:p14="http://schemas.microsoft.com/office/powerpoint/2010/main" val="90020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0" y="228600"/>
            <a:ext cx="4191000" cy="533400"/>
          </a:xfrm>
        </p:spPr>
        <p:txBody>
          <a:bodyPr/>
          <a:lstStyle/>
          <a:p>
            <a:r>
              <a:rPr lang="en-US"/>
              <a:t>Click to edit Master title style</a:t>
            </a:r>
          </a:p>
        </p:txBody>
      </p:sp>
      <p:sp>
        <p:nvSpPr>
          <p:cNvPr id="3" name="Text Placeholder 2"/>
          <p:cNvSpPr>
            <a:spLocks noGrp="1"/>
          </p:cNvSpPr>
          <p:nvPr>
            <p:ph type="body" sz="half" idx="1"/>
          </p:nvPr>
        </p:nvSpPr>
        <p:spPr>
          <a:xfrm>
            <a:off x="304800" y="1143000"/>
            <a:ext cx="41529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143000"/>
            <a:ext cx="41529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27000" y="6553200"/>
            <a:ext cx="3771900" cy="304800"/>
          </a:xfrm>
        </p:spPr>
        <p:txBody>
          <a:bodyPr/>
          <a:lstStyle>
            <a:lvl1pPr>
              <a:defRPr/>
            </a:lvl1pPr>
          </a:lstStyle>
          <a:p>
            <a:endParaRPr lang="en-US"/>
          </a:p>
        </p:txBody>
      </p:sp>
      <p:sp>
        <p:nvSpPr>
          <p:cNvPr id="6" name="Footer Placeholder 5"/>
          <p:cNvSpPr>
            <a:spLocks noGrp="1"/>
          </p:cNvSpPr>
          <p:nvPr>
            <p:ph type="ftr" sz="quarter" idx="11"/>
          </p:nvPr>
        </p:nvSpPr>
        <p:spPr>
          <a:xfrm>
            <a:off x="4211638" y="6553200"/>
            <a:ext cx="2895600" cy="304800"/>
          </a:xfrm>
        </p:spPr>
        <p:txBody>
          <a:bodyPr/>
          <a:lstStyle>
            <a:lvl1pPr>
              <a:defRPr/>
            </a:lvl1pPr>
          </a:lstStyle>
          <a:p>
            <a:endParaRPr lang="en-US"/>
          </a:p>
        </p:txBody>
      </p:sp>
      <p:sp>
        <p:nvSpPr>
          <p:cNvPr id="7" name="Slide Number Placeholder 6"/>
          <p:cNvSpPr>
            <a:spLocks noGrp="1"/>
          </p:cNvSpPr>
          <p:nvPr>
            <p:ph type="sldNum" sz="quarter" idx="12"/>
          </p:nvPr>
        </p:nvSpPr>
        <p:spPr>
          <a:xfrm>
            <a:off x="7204075" y="6553200"/>
            <a:ext cx="1905000" cy="304800"/>
          </a:xfrm>
        </p:spPr>
        <p:txBody>
          <a:bodyPr/>
          <a:lstStyle>
            <a:lvl1pPr>
              <a:defRPr/>
            </a:lvl1pPr>
          </a:lstStyle>
          <a:p>
            <a:fld id="{A5ADA9E6-E151-4544-9BFA-67F87637798E}" type="slidenum">
              <a:rPr lang="en-US"/>
              <a:pPr/>
              <a:t>‹#›</a:t>
            </a:fld>
            <a:endParaRPr lang="en-US"/>
          </a:p>
        </p:txBody>
      </p:sp>
    </p:spTree>
    <p:extLst>
      <p:ext uri="{BB962C8B-B14F-4D97-AF65-F5344CB8AC3E}">
        <p14:creationId xmlns:p14="http://schemas.microsoft.com/office/powerpoint/2010/main" val="3915930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0" y="228600"/>
            <a:ext cx="4191000" cy="533400"/>
          </a:xfrm>
        </p:spPr>
        <p:txBody>
          <a:bodyPr/>
          <a:lstStyle/>
          <a:p>
            <a:r>
              <a:rPr lang="en-US"/>
              <a:t>Click to edit Master title style</a:t>
            </a:r>
          </a:p>
        </p:txBody>
      </p:sp>
      <p:sp>
        <p:nvSpPr>
          <p:cNvPr id="3" name="Content Placeholder 2"/>
          <p:cNvSpPr>
            <a:spLocks noGrp="1"/>
          </p:cNvSpPr>
          <p:nvPr>
            <p:ph sz="quarter" idx="1"/>
          </p:nvPr>
        </p:nvSpPr>
        <p:spPr>
          <a:xfrm>
            <a:off x="304800" y="1143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10100" y="1143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304800" y="3810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10100" y="3810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27000" y="6553200"/>
            <a:ext cx="3771900" cy="304800"/>
          </a:xfrm>
        </p:spPr>
        <p:txBody>
          <a:bodyPr/>
          <a:lstStyle>
            <a:lvl1pPr>
              <a:defRPr/>
            </a:lvl1pPr>
          </a:lstStyle>
          <a:p>
            <a:endParaRPr lang="en-US"/>
          </a:p>
        </p:txBody>
      </p:sp>
      <p:sp>
        <p:nvSpPr>
          <p:cNvPr id="8" name="Footer Placeholder 7"/>
          <p:cNvSpPr>
            <a:spLocks noGrp="1"/>
          </p:cNvSpPr>
          <p:nvPr>
            <p:ph type="ftr" sz="quarter" idx="11"/>
          </p:nvPr>
        </p:nvSpPr>
        <p:spPr>
          <a:xfrm>
            <a:off x="4211638" y="6553200"/>
            <a:ext cx="2895600" cy="304800"/>
          </a:xfrm>
        </p:spPr>
        <p:txBody>
          <a:bodyPr/>
          <a:lstStyle>
            <a:lvl1pPr>
              <a:defRPr/>
            </a:lvl1pPr>
          </a:lstStyle>
          <a:p>
            <a:endParaRPr lang="en-US"/>
          </a:p>
        </p:txBody>
      </p:sp>
      <p:sp>
        <p:nvSpPr>
          <p:cNvPr id="9" name="Slide Number Placeholder 8"/>
          <p:cNvSpPr>
            <a:spLocks noGrp="1"/>
          </p:cNvSpPr>
          <p:nvPr>
            <p:ph type="sldNum" sz="quarter" idx="12"/>
          </p:nvPr>
        </p:nvSpPr>
        <p:spPr>
          <a:xfrm>
            <a:off x="7204075" y="6553200"/>
            <a:ext cx="1905000" cy="304800"/>
          </a:xfrm>
        </p:spPr>
        <p:txBody>
          <a:bodyPr/>
          <a:lstStyle>
            <a:lvl1pPr>
              <a:defRPr/>
            </a:lvl1pPr>
          </a:lstStyle>
          <a:p>
            <a:fld id="{20904BB0-C1B8-B741-9450-297BAFDCA376}" type="slidenum">
              <a:rPr lang="en-US"/>
              <a:pPr/>
              <a:t>‹#›</a:t>
            </a:fld>
            <a:endParaRPr lang="en-US"/>
          </a:p>
        </p:txBody>
      </p:sp>
    </p:spTree>
    <p:extLst>
      <p:ext uri="{BB962C8B-B14F-4D97-AF65-F5344CB8AC3E}">
        <p14:creationId xmlns:p14="http://schemas.microsoft.com/office/powerpoint/2010/main" val="4015067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0" y="228600"/>
            <a:ext cx="4191000" cy="533400"/>
          </a:xfrm>
        </p:spPr>
        <p:txBody>
          <a:bodyPr/>
          <a:lstStyle/>
          <a:p>
            <a:r>
              <a:rPr lang="en-US"/>
              <a:t>Click to edit Master title style</a:t>
            </a:r>
          </a:p>
        </p:txBody>
      </p:sp>
      <p:sp>
        <p:nvSpPr>
          <p:cNvPr id="3" name="Text Placeholder 2"/>
          <p:cNvSpPr>
            <a:spLocks noGrp="1"/>
          </p:cNvSpPr>
          <p:nvPr>
            <p:ph type="body" sz="half" idx="1"/>
          </p:nvPr>
        </p:nvSpPr>
        <p:spPr>
          <a:xfrm>
            <a:off x="304800" y="1143000"/>
            <a:ext cx="84582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4800" y="3810000"/>
            <a:ext cx="84582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27000" y="6553200"/>
            <a:ext cx="3771900" cy="304800"/>
          </a:xfrm>
        </p:spPr>
        <p:txBody>
          <a:bodyPr/>
          <a:lstStyle>
            <a:lvl1pPr>
              <a:defRPr/>
            </a:lvl1pPr>
          </a:lstStyle>
          <a:p>
            <a:endParaRPr lang="en-US"/>
          </a:p>
        </p:txBody>
      </p:sp>
      <p:sp>
        <p:nvSpPr>
          <p:cNvPr id="6" name="Footer Placeholder 5"/>
          <p:cNvSpPr>
            <a:spLocks noGrp="1"/>
          </p:cNvSpPr>
          <p:nvPr>
            <p:ph type="ftr" sz="quarter" idx="11"/>
          </p:nvPr>
        </p:nvSpPr>
        <p:spPr>
          <a:xfrm>
            <a:off x="4211638" y="6553200"/>
            <a:ext cx="2895600" cy="304800"/>
          </a:xfrm>
        </p:spPr>
        <p:txBody>
          <a:bodyPr/>
          <a:lstStyle>
            <a:lvl1pPr>
              <a:defRPr/>
            </a:lvl1pPr>
          </a:lstStyle>
          <a:p>
            <a:endParaRPr lang="en-US"/>
          </a:p>
        </p:txBody>
      </p:sp>
      <p:sp>
        <p:nvSpPr>
          <p:cNvPr id="7" name="Slide Number Placeholder 6"/>
          <p:cNvSpPr>
            <a:spLocks noGrp="1"/>
          </p:cNvSpPr>
          <p:nvPr>
            <p:ph type="sldNum" sz="quarter" idx="12"/>
          </p:nvPr>
        </p:nvSpPr>
        <p:spPr>
          <a:xfrm>
            <a:off x="7204075" y="6553200"/>
            <a:ext cx="1905000" cy="304800"/>
          </a:xfrm>
        </p:spPr>
        <p:txBody>
          <a:bodyPr/>
          <a:lstStyle>
            <a:lvl1pPr>
              <a:defRPr/>
            </a:lvl1pPr>
          </a:lstStyle>
          <a:p>
            <a:fld id="{29AEBFBF-E029-8A49-A299-3EE58D749F81}" type="slidenum">
              <a:rPr lang="en-US"/>
              <a:pPr/>
              <a:t>‹#›</a:t>
            </a:fld>
            <a:endParaRPr lang="en-US"/>
          </a:p>
        </p:txBody>
      </p:sp>
    </p:spTree>
    <p:extLst>
      <p:ext uri="{BB962C8B-B14F-4D97-AF65-F5344CB8AC3E}">
        <p14:creationId xmlns:p14="http://schemas.microsoft.com/office/powerpoint/2010/main" val="4055722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A2B60D-2C16-234D-B992-A5CB7E0D7813}" type="slidenum">
              <a:rPr lang="en-US"/>
              <a:pPr/>
              <a:t>‹#›</a:t>
            </a:fld>
            <a:endParaRPr lang="en-US"/>
          </a:p>
        </p:txBody>
      </p:sp>
    </p:spTree>
    <p:extLst>
      <p:ext uri="{BB962C8B-B14F-4D97-AF65-F5344CB8AC3E}">
        <p14:creationId xmlns:p14="http://schemas.microsoft.com/office/powerpoint/2010/main" val="4009671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D1F53A-19B0-5746-9D83-434441C3272F}" type="slidenum">
              <a:rPr lang="en-US"/>
              <a:pPr/>
              <a:t>‹#›</a:t>
            </a:fld>
            <a:endParaRPr lang="en-US"/>
          </a:p>
        </p:txBody>
      </p:sp>
    </p:spTree>
    <p:extLst>
      <p:ext uri="{BB962C8B-B14F-4D97-AF65-F5344CB8AC3E}">
        <p14:creationId xmlns:p14="http://schemas.microsoft.com/office/powerpoint/2010/main" val="329712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5786C0-6741-FD4C-B8C0-DE7DC18D718A}" type="slidenum">
              <a:rPr lang="en-US"/>
              <a:pPr/>
              <a:t>‹#›</a:t>
            </a:fld>
            <a:endParaRPr lang="en-US"/>
          </a:p>
        </p:txBody>
      </p:sp>
    </p:spTree>
    <p:extLst>
      <p:ext uri="{BB962C8B-B14F-4D97-AF65-F5344CB8AC3E}">
        <p14:creationId xmlns:p14="http://schemas.microsoft.com/office/powerpoint/2010/main" val="211919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lgn="l">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2B65E92-2CCA-F549-9FE5-F9C541CB6EC7}" type="slidenum">
              <a:rPr lang="en-US"/>
              <a:pPr/>
              <a:t>‹#›</a:t>
            </a:fld>
            <a:endParaRPr lang="en-US"/>
          </a:p>
        </p:txBody>
      </p:sp>
    </p:spTree>
    <p:extLst>
      <p:ext uri="{BB962C8B-B14F-4D97-AF65-F5344CB8AC3E}">
        <p14:creationId xmlns:p14="http://schemas.microsoft.com/office/powerpoint/2010/main" val="2866223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BE84AD9-EEAD-B147-A457-8A1155A84242}" type="slidenum">
              <a:rPr lang="en-US"/>
              <a:pPr/>
              <a:t>‹#›</a:t>
            </a:fld>
            <a:endParaRPr lang="en-US"/>
          </a:p>
        </p:txBody>
      </p:sp>
    </p:spTree>
    <p:extLst>
      <p:ext uri="{BB962C8B-B14F-4D97-AF65-F5344CB8AC3E}">
        <p14:creationId xmlns:p14="http://schemas.microsoft.com/office/powerpoint/2010/main" val="227639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27FE51-417D-AB40-B9CE-23E551131A25}" type="slidenum">
              <a:rPr lang="en-US"/>
              <a:pPr/>
              <a:t>‹#›</a:t>
            </a:fld>
            <a:endParaRPr lang="en-US"/>
          </a:p>
        </p:txBody>
      </p:sp>
    </p:spTree>
    <p:extLst>
      <p:ext uri="{BB962C8B-B14F-4D97-AF65-F5344CB8AC3E}">
        <p14:creationId xmlns:p14="http://schemas.microsoft.com/office/powerpoint/2010/main" val="3773139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7BB53CB-D5A6-E84E-8F0D-FE5129ECBD2D}" type="slidenum">
              <a:rPr lang="en-US"/>
              <a:pPr/>
              <a:t>‹#›</a:t>
            </a:fld>
            <a:endParaRPr lang="en-US"/>
          </a:p>
        </p:txBody>
      </p:sp>
    </p:spTree>
    <p:extLst>
      <p:ext uri="{BB962C8B-B14F-4D97-AF65-F5344CB8AC3E}">
        <p14:creationId xmlns:p14="http://schemas.microsoft.com/office/powerpoint/2010/main" val="1621323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356B5A-A527-564E-8F64-9971B715691F}" type="slidenum">
              <a:rPr lang="en-US"/>
              <a:pPr/>
              <a:t>‹#›</a:t>
            </a:fld>
            <a:endParaRPr lang="en-US"/>
          </a:p>
        </p:txBody>
      </p:sp>
    </p:spTree>
    <p:extLst>
      <p:ext uri="{BB962C8B-B14F-4D97-AF65-F5344CB8AC3E}">
        <p14:creationId xmlns:p14="http://schemas.microsoft.com/office/powerpoint/2010/main" val="3768015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000" y="101594"/>
            <a:ext cx="4191000" cy="5334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54000" y="812800"/>
            <a:ext cx="8636000" cy="55245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127000" y="6553200"/>
            <a:ext cx="3771900" cy="3048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latin typeface="+mn-lt"/>
              </a:defRPr>
            </a:lvl1pPr>
          </a:lstStyle>
          <a:p>
            <a:endParaRPr lang="en-US"/>
          </a:p>
        </p:txBody>
      </p:sp>
      <p:sp>
        <p:nvSpPr>
          <p:cNvPr id="1029" name="Rectangle 5"/>
          <p:cNvSpPr>
            <a:spLocks noGrp="1" noChangeArrowheads="1"/>
          </p:cNvSpPr>
          <p:nvPr>
            <p:ph type="ftr" sz="quarter" idx="3"/>
          </p:nvPr>
        </p:nvSpPr>
        <p:spPr bwMode="auto">
          <a:xfrm>
            <a:off x="4211638" y="6553200"/>
            <a:ext cx="2895600" cy="3048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defRPr>
            </a:lvl1pPr>
          </a:lstStyle>
          <a:p>
            <a:endParaRPr lang="en-US"/>
          </a:p>
        </p:txBody>
      </p:sp>
      <p:sp>
        <p:nvSpPr>
          <p:cNvPr id="1030" name="Rectangle 6"/>
          <p:cNvSpPr>
            <a:spLocks noGrp="1" noChangeArrowheads="1"/>
          </p:cNvSpPr>
          <p:nvPr>
            <p:ph type="sldNum" sz="quarter" idx="4"/>
          </p:nvPr>
        </p:nvSpPr>
        <p:spPr bwMode="auto">
          <a:xfrm>
            <a:off x="0" y="6565900"/>
            <a:ext cx="1905000" cy="3048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90"/>
                </a:solidFill>
                <a:latin typeface="+mn-lt"/>
              </a:defRPr>
            </a:lvl1pPr>
          </a:lstStyle>
          <a:p>
            <a:fld id="{1081459B-D103-AB47-B09B-53AB95C8CD8A}" type="slidenum">
              <a:rPr lang="en-US" smtClean="0"/>
              <a:pPr/>
              <a:t>‹#›</a:t>
            </a:fld>
            <a:endParaRPr lang="en-US"/>
          </a:p>
        </p:txBody>
      </p:sp>
      <p:pic>
        <p:nvPicPr>
          <p:cNvPr id="9" name="Picture 8"/>
          <p:cNvPicPr>
            <a:picLocks noChangeAspect="1"/>
          </p:cNvPicPr>
          <p:nvPr userDrawn="1"/>
        </p:nvPicPr>
        <p:blipFill rotWithShape="1">
          <a:blip r:embed="rId16">
            <a:alphaModFix amt="24000"/>
          </a:blip>
          <a:srcRect t="47788" b="37398"/>
          <a:stretch/>
        </p:blipFill>
        <p:spPr>
          <a:xfrm>
            <a:off x="-101600" y="0"/>
            <a:ext cx="9245600" cy="647694"/>
          </a:xfrm>
          <a:prstGeom prst="rect">
            <a:avLst/>
          </a:prstGeom>
        </p:spPr>
      </p:pic>
      <p:pic>
        <p:nvPicPr>
          <p:cNvPr id="10" name="Picture 9"/>
          <p:cNvPicPr>
            <a:picLocks noChangeAspect="1"/>
          </p:cNvPicPr>
          <p:nvPr userDrawn="1"/>
        </p:nvPicPr>
        <p:blipFill rotWithShape="1">
          <a:blip r:embed="rId16">
            <a:alphaModFix amt="56000"/>
          </a:blip>
          <a:srcRect l="-1250" t="74126" r="-972" b="20804"/>
          <a:stretch/>
        </p:blipFill>
        <p:spPr>
          <a:xfrm>
            <a:off x="-177800" y="6635318"/>
            <a:ext cx="9436100" cy="22268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r" rtl="0" fontAlgn="base">
        <a:spcBef>
          <a:spcPct val="0"/>
        </a:spcBef>
        <a:spcAft>
          <a:spcPct val="0"/>
        </a:spcAft>
        <a:defRPr sz="2400">
          <a:solidFill>
            <a:srgbClr val="000090"/>
          </a:solidFill>
          <a:latin typeface="+mj-lt"/>
          <a:ea typeface="+mj-ea"/>
          <a:cs typeface="+mj-cs"/>
        </a:defRPr>
      </a:lvl1pPr>
      <a:lvl2pPr algn="r" rtl="0" fontAlgn="base">
        <a:spcBef>
          <a:spcPct val="0"/>
        </a:spcBef>
        <a:spcAft>
          <a:spcPct val="0"/>
        </a:spcAft>
        <a:defRPr sz="2400">
          <a:solidFill>
            <a:schemeClr val="bg1"/>
          </a:solidFill>
          <a:latin typeface="Verdana" charset="0"/>
          <a:ea typeface="ＭＳ Ｐゴシック" charset="0"/>
        </a:defRPr>
      </a:lvl2pPr>
      <a:lvl3pPr algn="r" rtl="0" fontAlgn="base">
        <a:spcBef>
          <a:spcPct val="0"/>
        </a:spcBef>
        <a:spcAft>
          <a:spcPct val="0"/>
        </a:spcAft>
        <a:defRPr sz="2400">
          <a:solidFill>
            <a:schemeClr val="bg1"/>
          </a:solidFill>
          <a:latin typeface="Verdana" charset="0"/>
          <a:ea typeface="ＭＳ Ｐゴシック" charset="0"/>
        </a:defRPr>
      </a:lvl3pPr>
      <a:lvl4pPr algn="r" rtl="0" fontAlgn="base">
        <a:spcBef>
          <a:spcPct val="0"/>
        </a:spcBef>
        <a:spcAft>
          <a:spcPct val="0"/>
        </a:spcAft>
        <a:defRPr sz="2400">
          <a:solidFill>
            <a:schemeClr val="bg1"/>
          </a:solidFill>
          <a:latin typeface="Verdana" charset="0"/>
          <a:ea typeface="ＭＳ Ｐゴシック" charset="0"/>
        </a:defRPr>
      </a:lvl4pPr>
      <a:lvl5pPr algn="r" rtl="0" fontAlgn="base">
        <a:spcBef>
          <a:spcPct val="0"/>
        </a:spcBef>
        <a:spcAft>
          <a:spcPct val="0"/>
        </a:spcAft>
        <a:defRPr sz="2400">
          <a:solidFill>
            <a:schemeClr val="bg1"/>
          </a:solidFill>
          <a:latin typeface="Verdana" charset="0"/>
          <a:ea typeface="ＭＳ Ｐゴシック" charset="0"/>
        </a:defRPr>
      </a:lvl5pPr>
      <a:lvl6pPr marL="457200" algn="r" rtl="0" fontAlgn="base">
        <a:spcBef>
          <a:spcPct val="0"/>
        </a:spcBef>
        <a:spcAft>
          <a:spcPct val="0"/>
        </a:spcAft>
        <a:defRPr sz="2400">
          <a:solidFill>
            <a:schemeClr val="bg1"/>
          </a:solidFill>
          <a:latin typeface="Verdana" charset="0"/>
          <a:ea typeface="ＭＳ Ｐゴシック" charset="0"/>
        </a:defRPr>
      </a:lvl6pPr>
      <a:lvl7pPr marL="914400" algn="r" rtl="0" fontAlgn="base">
        <a:spcBef>
          <a:spcPct val="0"/>
        </a:spcBef>
        <a:spcAft>
          <a:spcPct val="0"/>
        </a:spcAft>
        <a:defRPr sz="2400">
          <a:solidFill>
            <a:schemeClr val="bg1"/>
          </a:solidFill>
          <a:latin typeface="Verdana" charset="0"/>
          <a:ea typeface="ＭＳ Ｐゴシック" charset="0"/>
        </a:defRPr>
      </a:lvl7pPr>
      <a:lvl8pPr marL="1371600" algn="r" rtl="0" fontAlgn="base">
        <a:spcBef>
          <a:spcPct val="0"/>
        </a:spcBef>
        <a:spcAft>
          <a:spcPct val="0"/>
        </a:spcAft>
        <a:defRPr sz="2400">
          <a:solidFill>
            <a:schemeClr val="bg1"/>
          </a:solidFill>
          <a:latin typeface="Verdana" charset="0"/>
          <a:ea typeface="ＭＳ Ｐゴシック" charset="0"/>
        </a:defRPr>
      </a:lvl8pPr>
      <a:lvl9pPr marL="1828800" algn="r" rtl="0" fontAlgn="base">
        <a:spcBef>
          <a:spcPct val="0"/>
        </a:spcBef>
        <a:spcAft>
          <a:spcPct val="0"/>
        </a:spcAft>
        <a:defRPr sz="2400">
          <a:solidFill>
            <a:schemeClr val="bg1"/>
          </a:solidFill>
          <a:latin typeface="Verdana" charset="0"/>
          <a:ea typeface="ＭＳ Ｐゴシック" charset="0"/>
        </a:defRPr>
      </a:lvl9pPr>
    </p:titleStyle>
    <p:bodyStyle>
      <a:lvl1pPr marL="342900" indent="-342900" algn="l" rtl="0" fontAlgn="base">
        <a:spcBef>
          <a:spcPct val="20000"/>
        </a:spcBef>
        <a:spcAft>
          <a:spcPct val="0"/>
        </a:spcAft>
        <a:defRPr sz="2400">
          <a:solidFill>
            <a:srgbClr val="000090"/>
          </a:solidFill>
          <a:latin typeface="+mn-lt"/>
          <a:ea typeface="+mn-ea"/>
          <a:cs typeface="+mn-cs"/>
        </a:defRPr>
      </a:lvl1pPr>
      <a:lvl2pPr marL="742950" indent="-285750" algn="l" rtl="0" fontAlgn="base">
        <a:spcBef>
          <a:spcPct val="20000"/>
        </a:spcBef>
        <a:spcAft>
          <a:spcPct val="0"/>
        </a:spcAft>
        <a:buChar char="–"/>
        <a:defRPr sz="2800">
          <a:solidFill>
            <a:srgbClr val="0000FF"/>
          </a:solidFill>
          <a:latin typeface="Times" charset="0"/>
          <a:ea typeface="+mn-ea"/>
        </a:defRPr>
      </a:lvl2pPr>
      <a:lvl3pPr marL="1143000" indent="-228600" algn="l" rtl="0" fontAlgn="base">
        <a:spcBef>
          <a:spcPct val="20000"/>
        </a:spcBef>
        <a:spcAft>
          <a:spcPct val="0"/>
        </a:spcAft>
        <a:buChar char="•"/>
        <a:defRPr sz="2400">
          <a:solidFill>
            <a:srgbClr val="3366FF"/>
          </a:solidFill>
          <a:latin typeface="Times" charset="0"/>
          <a:ea typeface="+mn-ea"/>
        </a:defRPr>
      </a:lvl3pPr>
      <a:lvl4pPr marL="1600200" indent="-228600" algn="l" rtl="0" fontAlgn="base">
        <a:spcBef>
          <a:spcPct val="20000"/>
        </a:spcBef>
        <a:spcAft>
          <a:spcPct val="0"/>
        </a:spcAft>
        <a:buChar char="–"/>
        <a:defRPr sz="2000">
          <a:solidFill>
            <a:schemeClr val="accent1">
              <a:lumMod val="25000"/>
            </a:schemeClr>
          </a:solidFill>
          <a:latin typeface="Times" charset="0"/>
          <a:ea typeface="+mn-ea"/>
        </a:defRPr>
      </a:lvl4pPr>
      <a:lvl5pPr marL="2057400" indent="-228600" algn="l" rtl="0" fontAlgn="base">
        <a:spcBef>
          <a:spcPct val="20000"/>
        </a:spcBef>
        <a:spcAft>
          <a:spcPct val="0"/>
        </a:spcAft>
        <a:buChar char="»"/>
        <a:defRPr sz="2000">
          <a:solidFill>
            <a:srgbClr val="000090"/>
          </a:solidFill>
          <a:latin typeface="Times" charset="0"/>
          <a:ea typeface="+mn-ea"/>
        </a:defRPr>
      </a:lvl5pPr>
      <a:lvl6pPr marL="2514600" indent="-228600" algn="l" rtl="0" fontAlgn="base">
        <a:spcBef>
          <a:spcPct val="20000"/>
        </a:spcBef>
        <a:spcAft>
          <a:spcPct val="0"/>
        </a:spcAft>
        <a:buChar char="»"/>
        <a:defRPr sz="2000">
          <a:solidFill>
            <a:schemeClr val="tx1"/>
          </a:solidFill>
          <a:latin typeface="Times" charset="0"/>
          <a:ea typeface="+mn-ea"/>
        </a:defRPr>
      </a:lvl6pPr>
      <a:lvl7pPr marL="2971800" indent="-228600" algn="l" rtl="0" fontAlgn="base">
        <a:spcBef>
          <a:spcPct val="20000"/>
        </a:spcBef>
        <a:spcAft>
          <a:spcPct val="0"/>
        </a:spcAft>
        <a:buChar char="»"/>
        <a:defRPr sz="2000">
          <a:solidFill>
            <a:schemeClr val="tx1"/>
          </a:solidFill>
          <a:latin typeface="Times" charset="0"/>
          <a:ea typeface="+mn-ea"/>
        </a:defRPr>
      </a:lvl7pPr>
      <a:lvl8pPr marL="3429000" indent="-228600" algn="l" rtl="0" fontAlgn="base">
        <a:spcBef>
          <a:spcPct val="20000"/>
        </a:spcBef>
        <a:spcAft>
          <a:spcPct val="0"/>
        </a:spcAft>
        <a:buChar char="»"/>
        <a:defRPr sz="2000">
          <a:solidFill>
            <a:schemeClr val="tx1"/>
          </a:solidFill>
          <a:latin typeface="Times" charset="0"/>
          <a:ea typeface="+mn-ea"/>
        </a:defRPr>
      </a:lvl8pPr>
      <a:lvl9pPr marL="3886200" indent="-228600" algn="l" rtl="0" fontAlgn="base">
        <a:spcBef>
          <a:spcPct val="20000"/>
        </a:spcBef>
        <a:spcAft>
          <a:spcPct val="0"/>
        </a:spcAft>
        <a:buChar char="»"/>
        <a:defRPr sz="2000">
          <a:solidFill>
            <a:schemeClr val="tx1"/>
          </a:solidFill>
          <a:latin typeface="Times"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0.png"/><Relationship Id="rId7"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7.emf"/><Relationship Id="rId10" Type="http://schemas.openxmlformats.org/officeDocument/2006/relationships/image" Target="../media/image21.png"/><Relationship Id="rId4" Type="http://schemas.openxmlformats.org/officeDocument/2006/relationships/oleObject" Target="../embeddings/oleObject1.bin"/><Relationship Id="rId9" Type="http://schemas.openxmlformats.org/officeDocument/2006/relationships/image" Target="../media/image19.emf"/></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0.png"/><Relationship Id="rId4" Type="http://schemas.openxmlformats.org/officeDocument/2006/relationships/image" Target="../media/image39.emf"/></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slide" Target="slide9.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2.xml"/><Relationship Id="rId4" Type="http://schemas.openxmlformats.org/officeDocument/2006/relationships/slide" Target="slide8.xml"/></Relationships>
</file>

<file path=ppt/slides/_rels/slide28.xml.rels><?xml version="1.0" encoding="UTF-8" standalone="yes"?>
<Relationships xmlns="http://schemas.openxmlformats.org/package/2006/relationships"><Relationship Id="rId8" Type="http://schemas.openxmlformats.org/officeDocument/2006/relationships/slide" Target="slide39.xml"/><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slide" Target="slide39.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slide" Target="slide39.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slide" Target="slide39.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slide" Target="slide39.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2.wmf"/></Relationships>
</file>

<file path=ppt/slides/_rels/slide3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68.emf"/><Relationship Id="rId5" Type="http://schemas.openxmlformats.org/officeDocument/2006/relationships/oleObject" Target="../embeddings/oleObject6.bin"/><Relationship Id="rId4" Type="http://schemas.openxmlformats.org/officeDocument/2006/relationships/image" Target="../media/image67.em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5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54.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5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5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88900" y="50800"/>
            <a:ext cx="4191000" cy="533400"/>
          </a:xfrm>
        </p:spPr>
        <p:txBody>
          <a:bodyPr/>
          <a:lstStyle/>
          <a:p>
            <a:pPr algn="l"/>
            <a:r>
              <a:rPr lang="en-US" b="1" dirty="0"/>
              <a:t>I </a:t>
            </a:r>
            <a:r>
              <a:rPr lang="en-US" b="1" dirty="0" err="1"/>
              <a:t>rivelatori</a:t>
            </a:r>
            <a:endParaRPr lang="en-US" b="1" dirty="0"/>
          </a:p>
        </p:txBody>
      </p:sp>
      <p:sp>
        <p:nvSpPr>
          <p:cNvPr id="7" name="Slide Number Placeholder 6"/>
          <p:cNvSpPr>
            <a:spLocks noGrp="1"/>
          </p:cNvSpPr>
          <p:nvPr>
            <p:ph type="sldNum" sz="quarter" idx="12"/>
          </p:nvPr>
        </p:nvSpPr>
        <p:spPr/>
        <p:txBody>
          <a:bodyPr/>
          <a:lstStyle/>
          <a:p>
            <a:fld id="{20904BB0-C1B8-B741-9450-297BAFDCA376}" type="slidenum">
              <a:rPr lang="en-US" smtClean="0"/>
              <a:pPr/>
              <a:t>1</a:t>
            </a:fld>
            <a:endParaRPr lang="en-US"/>
          </a:p>
        </p:txBody>
      </p:sp>
      <p:sp>
        <p:nvSpPr>
          <p:cNvPr id="5" name="Content Placeholder 2"/>
          <p:cNvSpPr>
            <a:spLocks noGrp="1"/>
          </p:cNvSpPr>
          <p:nvPr>
            <p:ph idx="1"/>
          </p:nvPr>
        </p:nvSpPr>
        <p:spPr>
          <a:xfrm>
            <a:off x="281112" y="4758804"/>
            <a:ext cx="8820472" cy="1939876"/>
          </a:xfrm>
        </p:spPr>
        <p:txBody>
          <a:bodyPr>
            <a:normAutofit/>
          </a:bodyPr>
          <a:lstStyle/>
          <a:p>
            <a:pPr>
              <a:buNone/>
            </a:pPr>
            <a:r>
              <a:rPr lang="en-US" sz="1800" dirty="0" err="1">
                <a:latin typeface="+mj-lt"/>
              </a:rPr>
              <a:t>Sistema</a:t>
            </a:r>
            <a:r>
              <a:rPr lang="en-US" sz="1800" dirty="0">
                <a:latin typeface="+mj-lt"/>
              </a:rPr>
              <a:t> </a:t>
            </a:r>
            <a:r>
              <a:rPr lang="en-US" sz="1800" dirty="0" err="1">
                <a:latin typeface="+mj-lt"/>
              </a:rPr>
              <a:t>di</a:t>
            </a:r>
            <a:r>
              <a:rPr lang="en-US" sz="1800" b="1" dirty="0">
                <a:latin typeface="+mj-lt"/>
              </a:rPr>
              <a:t> </a:t>
            </a:r>
            <a:r>
              <a:rPr lang="en-US" sz="1800" b="1" dirty="0" err="1">
                <a:latin typeface="+mj-lt"/>
              </a:rPr>
              <a:t>migliaia</a:t>
            </a:r>
            <a:r>
              <a:rPr lang="en-US" sz="1800" b="1" dirty="0">
                <a:latin typeface="+mj-lt"/>
              </a:rPr>
              <a:t> </a:t>
            </a:r>
            <a:r>
              <a:rPr lang="en-US" sz="1800" b="1" dirty="0" err="1">
                <a:latin typeface="+mj-lt"/>
              </a:rPr>
              <a:t>di</a:t>
            </a:r>
            <a:r>
              <a:rPr lang="en-US" sz="1800" b="1" dirty="0">
                <a:latin typeface="+mj-lt"/>
              </a:rPr>
              <a:t> </a:t>
            </a:r>
            <a:r>
              <a:rPr lang="en-US" sz="1800" b="1" dirty="0" err="1">
                <a:latin typeface="+mj-lt"/>
              </a:rPr>
              <a:t>sensori</a:t>
            </a:r>
            <a:r>
              <a:rPr lang="en-US" sz="1800" b="1" dirty="0">
                <a:latin typeface="+mj-lt"/>
              </a:rPr>
              <a:t> </a:t>
            </a:r>
            <a:r>
              <a:rPr lang="en-US" sz="1800" b="1" dirty="0" err="1">
                <a:latin typeface="+mj-lt"/>
              </a:rPr>
              <a:t>specializzati</a:t>
            </a:r>
            <a:endParaRPr lang="en-US" sz="1800" b="1" dirty="0">
              <a:latin typeface="+mj-lt"/>
            </a:endParaRPr>
          </a:p>
          <a:p>
            <a:pPr lvl="1"/>
            <a:r>
              <a:rPr lang="en-US" sz="1800" dirty="0" err="1">
                <a:latin typeface="+mj-lt"/>
              </a:rPr>
              <a:t>Sfruttano</a:t>
            </a:r>
            <a:r>
              <a:rPr lang="en-US" sz="1800" dirty="0">
                <a:latin typeface="+mj-lt"/>
              </a:rPr>
              <a:t> </a:t>
            </a:r>
            <a:r>
              <a:rPr lang="en-US" sz="1800" dirty="0" err="1">
                <a:latin typeface="+mj-lt"/>
              </a:rPr>
              <a:t>l’interazione</a:t>
            </a:r>
            <a:r>
              <a:rPr lang="en-US" sz="1800" dirty="0">
                <a:latin typeface="+mj-lt"/>
              </a:rPr>
              <a:t> </a:t>
            </a:r>
            <a:r>
              <a:rPr lang="en-US" sz="1800" dirty="0" err="1">
                <a:latin typeface="+mj-lt"/>
              </a:rPr>
              <a:t>delle</a:t>
            </a:r>
            <a:r>
              <a:rPr lang="en-US" sz="1800" dirty="0">
                <a:latin typeface="+mj-lt"/>
              </a:rPr>
              <a:t> </a:t>
            </a:r>
            <a:r>
              <a:rPr lang="en-US" sz="1800" dirty="0" err="1">
                <a:latin typeface="+mj-lt"/>
              </a:rPr>
              <a:t>particelle</a:t>
            </a:r>
            <a:r>
              <a:rPr lang="en-US" sz="1800" dirty="0">
                <a:latin typeface="+mj-lt"/>
              </a:rPr>
              <a:t> con la </a:t>
            </a:r>
            <a:r>
              <a:rPr lang="en-US" sz="1800" dirty="0" err="1">
                <a:latin typeface="+mj-lt"/>
              </a:rPr>
              <a:t>materia</a:t>
            </a:r>
            <a:r>
              <a:rPr lang="en-US" sz="1800" dirty="0">
                <a:latin typeface="+mj-lt"/>
              </a:rPr>
              <a:t> per </a:t>
            </a:r>
            <a:r>
              <a:rPr lang="en-US" sz="1800" dirty="0" err="1">
                <a:latin typeface="+mj-lt"/>
              </a:rPr>
              <a:t>ricavare</a:t>
            </a:r>
            <a:r>
              <a:rPr lang="en-US" sz="1800" dirty="0">
                <a:latin typeface="+mj-lt"/>
              </a:rPr>
              <a:t> </a:t>
            </a:r>
            <a:br>
              <a:rPr lang="en-US" sz="1800" dirty="0">
                <a:latin typeface="+mj-lt"/>
              </a:rPr>
            </a:br>
            <a:r>
              <a:rPr lang="en-US" sz="1800" b="1" dirty="0" err="1">
                <a:latin typeface="+mj-lt"/>
              </a:rPr>
              <a:t>misure</a:t>
            </a:r>
            <a:r>
              <a:rPr lang="en-US" sz="1800" b="1" dirty="0">
                <a:latin typeface="+mj-lt"/>
              </a:rPr>
              <a:t> </a:t>
            </a:r>
            <a:r>
              <a:rPr lang="en-US" sz="1800" b="1" dirty="0" err="1">
                <a:latin typeface="+mj-lt"/>
              </a:rPr>
              <a:t>indipendenti</a:t>
            </a:r>
            <a:r>
              <a:rPr lang="en-US" sz="1800" b="1" dirty="0">
                <a:latin typeface="+mj-lt"/>
              </a:rPr>
              <a:t> </a:t>
            </a:r>
            <a:r>
              <a:rPr lang="en-US" sz="1800" b="1" dirty="0" err="1">
                <a:latin typeface="+mj-lt"/>
              </a:rPr>
              <a:t>di</a:t>
            </a:r>
            <a:r>
              <a:rPr lang="en-US" sz="1800" b="1" dirty="0">
                <a:latin typeface="+mj-lt"/>
              </a:rPr>
              <a:t> </a:t>
            </a:r>
            <a:r>
              <a:rPr lang="en-US" sz="1800" b="1" dirty="0" err="1">
                <a:latin typeface="+mj-lt"/>
              </a:rPr>
              <a:t>posizione</a:t>
            </a:r>
            <a:r>
              <a:rPr lang="en-US" sz="1800" b="1" dirty="0">
                <a:latin typeface="+mj-lt"/>
              </a:rPr>
              <a:t>, </a:t>
            </a:r>
            <a:r>
              <a:rPr lang="en-US" sz="1800" b="1" dirty="0" err="1">
                <a:latin typeface="+mj-lt"/>
              </a:rPr>
              <a:t>energia</a:t>
            </a:r>
            <a:r>
              <a:rPr lang="en-US" sz="1800" b="1" dirty="0">
                <a:latin typeface="+mj-lt"/>
              </a:rPr>
              <a:t>, </a:t>
            </a:r>
            <a:r>
              <a:rPr lang="en-US" sz="1800" b="1" dirty="0" err="1">
                <a:latin typeface="+mj-lt"/>
              </a:rPr>
              <a:t>quantità</a:t>
            </a:r>
            <a:r>
              <a:rPr lang="en-US" sz="1800" b="1" dirty="0">
                <a:latin typeface="+mj-lt"/>
              </a:rPr>
              <a:t> </a:t>
            </a:r>
            <a:r>
              <a:rPr lang="en-US" sz="1800" b="1" dirty="0" err="1">
                <a:latin typeface="+mj-lt"/>
              </a:rPr>
              <a:t>di</a:t>
            </a:r>
            <a:r>
              <a:rPr lang="en-US" sz="1800" b="1" dirty="0">
                <a:latin typeface="+mj-lt"/>
              </a:rPr>
              <a:t> </a:t>
            </a:r>
            <a:r>
              <a:rPr lang="en-US" sz="1800" b="1" dirty="0" err="1">
                <a:latin typeface="+mj-lt"/>
              </a:rPr>
              <a:t>moto</a:t>
            </a:r>
            <a:endParaRPr lang="en-US" sz="1800" b="1" dirty="0">
              <a:latin typeface="+mj-lt"/>
            </a:endParaRPr>
          </a:p>
          <a:p>
            <a:pPr lvl="1"/>
            <a:r>
              <a:rPr lang="en-US" sz="1800" dirty="0" err="1">
                <a:latin typeface="+mj-lt"/>
              </a:rPr>
              <a:t>Misure</a:t>
            </a:r>
            <a:r>
              <a:rPr lang="en-US" sz="1800" dirty="0">
                <a:latin typeface="+mj-lt"/>
              </a:rPr>
              <a:t> </a:t>
            </a:r>
            <a:r>
              <a:rPr lang="en-US" sz="1800" dirty="0" err="1">
                <a:latin typeface="+mj-lt"/>
              </a:rPr>
              <a:t>che</a:t>
            </a:r>
            <a:r>
              <a:rPr lang="en-US" sz="1800" dirty="0">
                <a:latin typeface="+mj-lt"/>
              </a:rPr>
              <a:t> </a:t>
            </a:r>
            <a:r>
              <a:rPr lang="en-US" sz="1800" dirty="0" err="1">
                <a:latin typeface="+mj-lt"/>
              </a:rPr>
              <a:t>vanno</a:t>
            </a:r>
            <a:r>
              <a:rPr lang="en-US" sz="1800" dirty="0">
                <a:latin typeface="+mj-lt"/>
              </a:rPr>
              <a:t> poi </a:t>
            </a:r>
            <a:r>
              <a:rPr lang="en-US" sz="1800" dirty="0" err="1">
                <a:latin typeface="+mj-lt"/>
              </a:rPr>
              <a:t>messe</a:t>
            </a:r>
            <a:r>
              <a:rPr lang="en-US" sz="1800" dirty="0">
                <a:latin typeface="+mj-lt"/>
              </a:rPr>
              <a:t> </a:t>
            </a:r>
            <a:r>
              <a:rPr lang="en-US" sz="1800" dirty="0" err="1">
                <a:latin typeface="+mj-lt"/>
              </a:rPr>
              <a:t>insieme</a:t>
            </a:r>
            <a:r>
              <a:rPr lang="en-US" sz="1800" dirty="0">
                <a:latin typeface="+mj-lt"/>
              </a:rPr>
              <a:t> per </a:t>
            </a:r>
            <a:r>
              <a:rPr lang="en-US" sz="1800" dirty="0" err="1">
                <a:latin typeface="+mj-lt"/>
              </a:rPr>
              <a:t>ricostruire</a:t>
            </a:r>
            <a:r>
              <a:rPr lang="en-US" sz="1800" dirty="0">
                <a:latin typeface="+mj-lt"/>
              </a:rPr>
              <a:t> </a:t>
            </a:r>
            <a:r>
              <a:rPr lang="en-US" sz="1800" dirty="0" err="1">
                <a:latin typeface="+mj-lt"/>
              </a:rPr>
              <a:t>cosa</a:t>
            </a:r>
            <a:r>
              <a:rPr lang="en-US" sz="1800" dirty="0">
                <a:latin typeface="+mj-lt"/>
              </a:rPr>
              <a:t> è </a:t>
            </a:r>
            <a:r>
              <a:rPr lang="en-US" sz="1800" dirty="0" err="1">
                <a:latin typeface="+mj-lt"/>
              </a:rPr>
              <a:t>successo</a:t>
            </a:r>
            <a:endParaRPr lang="en-US" sz="1800" dirty="0">
              <a:latin typeface="+mj-lt"/>
            </a:endParaRPr>
          </a:p>
        </p:txBody>
      </p:sp>
      <p:grpSp>
        <p:nvGrpSpPr>
          <p:cNvPr id="6" name="Group 42"/>
          <p:cNvGrpSpPr/>
          <p:nvPr/>
        </p:nvGrpSpPr>
        <p:grpSpPr>
          <a:xfrm>
            <a:off x="101600" y="362710"/>
            <a:ext cx="4950478" cy="4396094"/>
            <a:chOff x="0" y="138002"/>
            <a:chExt cx="2920300" cy="2660365"/>
          </a:xfrm>
        </p:grpSpPr>
        <p:pic>
          <p:nvPicPr>
            <p:cNvPr id="9" name="Picture 5" descr="https://cdsweb.cern.ch/record/1406073/files/gg-run177878-evt188723900-3d-with-barrel.gif?subformat=icon-640"/>
            <p:cNvPicPr>
              <a:picLocks noChangeAspect="1" noChangeArrowheads="1"/>
            </p:cNvPicPr>
            <p:nvPr/>
          </p:nvPicPr>
          <p:blipFill>
            <a:blip r:embed="rId2" cstate="print"/>
            <a:srcRect/>
            <a:stretch>
              <a:fillRect/>
            </a:stretch>
          </p:blipFill>
          <p:spPr bwMode="auto">
            <a:xfrm rot="21364510">
              <a:off x="123553" y="138002"/>
              <a:ext cx="2796747" cy="190091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 name="Picture 9" descr="C:\Documents and Settings\namapane\Local Settings\Temporary Internet Files\Content.IE5\L06KKI9G\MP900404910[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1084301"/>
              <a:ext cx="2399691" cy="1714066"/>
            </a:xfrm>
            <a:prstGeom prst="rect">
              <a:avLst/>
            </a:prstGeom>
            <a:noFill/>
          </p:spPr>
        </p:pic>
      </p:grpSp>
      <p:sp>
        <p:nvSpPr>
          <p:cNvPr id="11" name="Content Placeholder 2"/>
          <p:cNvSpPr txBox="1">
            <a:spLocks/>
          </p:cNvSpPr>
          <p:nvPr/>
        </p:nvSpPr>
        <p:spPr bwMode="auto">
          <a:xfrm>
            <a:off x="5753720" y="2238524"/>
            <a:ext cx="3203847" cy="115212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Autofit/>
          </a:bodyPr>
          <a:lstStyle/>
          <a:p>
            <a:pPr marL="1588" lvl="0" indent="-1588" eaLnBrk="0" fontAlgn="base" hangingPunct="0">
              <a:spcBef>
                <a:spcPct val="20000"/>
              </a:spcBef>
              <a:spcAft>
                <a:spcPct val="0"/>
              </a:spcAft>
              <a:buSzPct val="96000"/>
            </a:pPr>
            <a:r>
              <a:rPr lang="en-US" sz="2000" kern="0" dirty="0">
                <a:solidFill>
                  <a:srgbClr val="000000"/>
                </a:solidFill>
                <a:latin typeface="+mj-lt"/>
              </a:rPr>
              <a:t>Un </a:t>
            </a:r>
            <a:r>
              <a:rPr lang="en-US" sz="2000" kern="0" dirty="0" err="1">
                <a:solidFill>
                  <a:srgbClr val="000000"/>
                </a:solidFill>
                <a:latin typeface="+mj-lt"/>
              </a:rPr>
              <a:t>rivelatore</a:t>
            </a:r>
            <a:r>
              <a:rPr lang="en-US" sz="2000" kern="0" dirty="0">
                <a:solidFill>
                  <a:srgbClr val="000000"/>
                </a:solidFill>
                <a:latin typeface="+mj-lt"/>
              </a:rPr>
              <a:t> </a:t>
            </a:r>
            <a:r>
              <a:rPr lang="en-US" sz="2000" b="1" i="1" kern="0" dirty="0">
                <a:solidFill>
                  <a:srgbClr val="000000"/>
                </a:solidFill>
                <a:latin typeface="+mj-lt"/>
              </a:rPr>
              <a:t>non</a:t>
            </a:r>
            <a:r>
              <a:rPr lang="en-US" sz="2000" kern="0" dirty="0">
                <a:solidFill>
                  <a:srgbClr val="000000"/>
                </a:solidFill>
                <a:latin typeface="+mj-lt"/>
              </a:rPr>
              <a:t> è </a:t>
            </a:r>
            <a:br>
              <a:rPr lang="en-US" sz="2000" kern="0" dirty="0">
                <a:solidFill>
                  <a:srgbClr val="000000"/>
                </a:solidFill>
                <a:latin typeface="+mj-lt"/>
              </a:rPr>
            </a:br>
            <a:r>
              <a:rPr lang="en-US" sz="2000" kern="0" dirty="0" err="1">
                <a:solidFill>
                  <a:srgbClr val="000000"/>
                </a:solidFill>
                <a:latin typeface="+mj-lt"/>
              </a:rPr>
              <a:t>una</a:t>
            </a:r>
            <a:r>
              <a:rPr lang="en-US" sz="2000" kern="0" dirty="0">
                <a:solidFill>
                  <a:srgbClr val="000000"/>
                </a:solidFill>
                <a:latin typeface="+mj-lt"/>
              </a:rPr>
              <a:t> </a:t>
            </a:r>
            <a:r>
              <a:rPr lang="en-US" sz="2000" kern="0" dirty="0" err="1">
                <a:solidFill>
                  <a:srgbClr val="000000"/>
                </a:solidFill>
                <a:latin typeface="+mj-lt"/>
              </a:rPr>
              <a:t>grossa</a:t>
            </a:r>
            <a:r>
              <a:rPr lang="en-US" sz="2000" kern="0" dirty="0">
                <a:solidFill>
                  <a:srgbClr val="000000"/>
                </a:solidFill>
                <a:latin typeface="+mj-lt"/>
              </a:rPr>
              <a:t> </a:t>
            </a:r>
            <a:r>
              <a:rPr lang="en-US" sz="2000" kern="0" dirty="0" err="1">
                <a:solidFill>
                  <a:srgbClr val="000000"/>
                </a:solidFill>
                <a:latin typeface="+mj-lt"/>
              </a:rPr>
              <a:t>macchina</a:t>
            </a:r>
            <a:r>
              <a:rPr lang="en-US" sz="2000" kern="0" dirty="0">
                <a:solidFill>
                  <a:srgbClr val="000000"/>
                </a:solidFill>
                <a:latin typeface="+mj-lt"/>
              </a:rPr>
              <a:t> </a:t>
            </a:r>
            <a:r>
              <a:rPr lang="en-US" sz="2000" kern="0" dirty="0" err="1">
                <a:solidFill>
                  <a:srgbClr val="000000"/>
                </a:solidFill>
                <a:latin typeface="+mj-lt"/>
              </a:rPr>
              <a:t>fotografica</a:t>
            </a:r>
            <a:r>
              <a:rPr lang="en-US" sz="2000" kern="0" dirty="0">
                <a:solidFill>
                  <a:srgbClr val="000000"/>
                </a:solidFill>
                <a:latin typeface="+mj-lt"/>
              </a:rPr>
              <a:t>…</a:t>
            </a:r>
          </a:p>
        </p:txBody>
      </p:sp>
    </p:spTree>
    <p:extLst>
      <p:ext uri="{BB962C8B-B14F-4D97-AF65-F5344CB8AC3E}">
        <p14:creationId xmlns:p14="http://schemas.microsoft.com/office/powerpoint/2010/main" val="2069083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3311525"/>
            <a:ext cx="4354131" cy="3044825"/>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007782" y="876299"/>
            <a:ext cx="5777630" cy="1927248"/>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7000" y="101594"/>
            <a:ext cx="4965700" cy="533400"/>
          </a:xfrm>
        </p:spPr>
        <p:txBody>
          <a:bodyPr/>
          <a:lstStyle/>
          <a:p>
            <a:pPr algn="l"/>
            <a:r>
              <a:rPr lang="en-US" b="1" dirty="0"/>
              <a:t>Compact MUON Solenoid</a:t>
            </a:r>
          </a:p>
        </p:txBody>
      </p:sp>
      <p:sp>
        <p:nvSpPr>
          <p:cNvPr id="4" name="Date Placeholder 3"/>
          <p:cNvSpPr>
            <a:spLocks noGrp="1"/>
          </p:cNvSpPr>
          <p:nvPr>
            <p:ph type="dt" sz="half" idx="10"/>
          </p:nvPr>
        </p:nvSpPr>
        <p:spPr/>
        <p:txBody>
          <a:bodyPr/>
          <a:lstStyle/>
          <a:p>
            <a:r>
              <a:rPr lang="en-US"/>
              <a:t>Otranto 2013</a:t>
            </a:r>
          </a:p>
        </p:txBody>
      </p:sp>
      <p:sp>
        <p:nvSpPr>
          <p:cNvPr id="5" name="Footer Placeholder 4"/>
          <p:cNvSpPr>
            <a:spLocks noGrp="1"/>
          </p:cNvSpPr>
          <p:nvPr>
            <p:ph type="ftr" sz="quarter" idx="11"/>
          </p:nvPr>
        </p:nvSpPr>
        <p:spPr/>
        <p:txBody>
          <a:bodyPr/>
          <a:lstStyle/>
          <a:p>
            <a:r>
              <a:rPr lang="en-US"/>
              <a:t>Tiziano Camporesi, CERN</a:t>
            </a:r>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39644"/>
            <a:ext cx="2783207" cy="20455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7" name="Object 4"/>
          <p:cNvGraphicFramePr>
            <a:graphicFrameLocks noChangeAspect="1"/>
          </p:cNvGraphicFramePr>
          <p:nvPr>
            <p:extLst>
              <p:ext uri="{D42A27DB-BD31-4B8C-83A1-F6EECF244321}">
                <p14:modId xmlns:p14="http://schemas.microsoft.com/office/powerpoint/2010/main" val="4181415730"/>
              </p:ext>
            </p:extLst>
          </p:nvPr>
        </p:nvGraphicFramePr>
        <p:xfrm>
          <a:off x="3007782" y="888999"/>
          <a:ext cx="5777630" cy="1927248"/>
        </p:xfrm>
        <a:graphic>
          <a:graphicData uri="http://schemas.openxmlformats.org/presentationml/2006/ole">
            <mc:AlternateContent xmlns:mc="http://schemas.openxmlformats.org/markup-compatibility/2006">
              <mc:Choice xmlns:v="urn:schemas-microsoft-com:vml" Requires="v">
                <p:oleObj spid="_x0000_s287910" name="Equation" r:id="rId4" imgW="1219200" imgH="406400" progId="Equation.3">
                  <p:embed/>
                </p:oleObj>
              </mc:Choice>
              <mc:Fallback>
                <p:oleObj name="Equation" r:id="rId4" imgW="1219200" imgH="406400" progId="Equation.3">
                  <p:embed/>
                  <p:pic>
                    <p:nvPicPr>
                      <p:cNvPr id="0" name=""/>
                      <p:cNvPicPr>
                        <a:picLocks noChangeAspect="1" noChangeArrowheads="1"/>
                      </p:cNvPicPr>
                      <p:nvPr/>
                    </p:nvPicPr>
                    <p:blipFill>
                      <a:blip r:embed="rId5"/>
                      <a:srcRect/>
                      <a:stretch>
                        <a:fillRect/>
                      </a:stretch>
                    </p:blipFill>
                    <p:spPr bwMode="auto">
                      <a:xfrm>
                        <a:off x="3007782" y="888999"/>
                        <a:ext cx="5777630" cy="1927248"/>
                      </a:xfrm>
                      <a:prstGeom prst="rect">
                        <a:avLst/>
                      </a:prstGeom>
                      <a:solidFill>
                        <a:schemeClr val="bg1"/>
                      </a:solidFill>
                      <a:ln>
                        <a:noFill/>
                      </a:ln>
                    </p:spPr>
                  </p:pic>
                </p:oleObj>
              </mc:Fallback>
            </mc:AlternateContent>
          </a:graphicData>
        </a:graphic>
      </p:graphicFrame>
      <p:sp>
        <p:nvSpPr>
          <p:cNvPr id="11" name="Rectangle 10"/>
          <p:cNvSpPr/>
          <p:nvPr/>
        </p:nvSpPr>
        <p:spPr>
          <a:xfrm>
            <a:off x="119480" y="1072556"/>
            <a:ext cx="1024139" cy="369332"/>
          </a:xfrm>
          <a:prstGeom prst="rect">
            <a:avLst/>
          </a:prstGeom>
        </p:spPr>
        <p:txBody>
          <a:bodyPr wrap="none">
            <a:spAutoFit/>
          </a:bodyPr>
          <a:lstStyle/>
          <a:p>
            <a:r>
              <a:rPr lang="en-US" dirty="0">
                <a:solidFill>
                  <a:srgbClr val="FF0000"/>
                </a:solidFill>
              </a:rPr>
              <a:t>B field☉</a:t>
            </a:r>
            <a:r>
              <a:rPr lang="en-US" dirty="0"/>
              <a:t> </a:t>
            </a:r>
          </a:p>
        </p:txBody>
      </p:sp>
      <p:graphicFrame>
        <p:nvGraphicFramePr>
          <p:cNvPr id="12" name="Content Placeholder 3"/>
          <p:cNvGraphicFramePr>
            <a:graphicFrameLocks noGrp="1" noChangeAspect="1"/>
          </p:cNvGraphicFramePr>
          <p:nvPr>
            <p:ph idx="1"/>
            <p:extLst>
              <p:ext uri="{D42A27DB-BD31-4B8C-83A1-F6EECF244321}">
                <p14:modId xmlns:p14="http://schemas.microsoft.com/office/powerpoint/2010/main" val="1939390297"/>
              </p:ext>
            </p:extLst>
          </p:nvPr>
        </p:nvGraphicFramePr>
        <p:xfrm>
          <a:off x="135746" y="3143687"/>
          <a:ext cx="3994150" cy="847725"/>
        </p:xfrm>
        <a:graphic>
          <a:graphicData uri="http://schemas.openxmlformats.org/presentationml/2006/ole">
            <mc:AlternateContent xmlns:mc="http://schemas.openxmlformats.org/markup-compatibility/2006">
              <mc:Choice xmlns:v="urn:schemas-microsoft-com:vml" Requires="v">
                <p:oleObj spid="_x0000_s287911" name="Equation" r:id="rId6" imgW="838200" imgH="177800" progId="Equation.3">
                  <p:embed/>
                </p:oleObj>
              </mc:Choice>
              <mc:Fallback>
                <p:oleObj name="Equation" r:id="rId6" imgW="838200" imgH="177800"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746" y="3143687"/>
                        <a:ext cx="3994150" cy="847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6"/>
          <p:cNvGraphicFramePr>
            <a:graphicFrameLocks noChangeAspect="1"/>
          </p:cNvGraphicFramePr>
          <p:nvPr>
            <p:extLst>
              <p:ext uri="{D42A27DB-BD31-4B8C-83A1-F6EECF244321}">
                <p14:modId xmlns:p14="http://schemas.microsoft.com/office/powerpoint/2010/main" val="952256545"/>
              </p:ext>
            </p:extLst>
          </p:nvPr>
        </p:nvGraphicFramePr>
        <p:xfrm>
          <a:off x="494898" y="4097222"/>
          <a:ext cx="3222625" cy="1443038"/>
        </p:xfrm>
        <a:graphic>
          <a:graphicData uri="http://schemas.openxmlformats.org/presentationml/2006/ole">
            <mc:AlternateContent xmlns:mc="http://schemas.openxmlformats.org/markup-compatibility/2006">
              <mc:Choice xmlns:v="urn:schemas-microsoft-com:vml" Requires="v">
                <p:oleObj spid="_x0000_s287912" name="Equation" r:id="rId8" imgW="965200" imgH="431800" progId="Equation.3">
                  <p:embed/>
                </p:oleObj>
              </mc:Choice>
              <mc:Fallback>
                <p:oleObj name="Equation" r:id="rId8" imgW="965200" imgH="431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4898" y="4097222"/>
                        <a:ext cx="3222625" cy="1443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pic>
        <p:nvPicPr>
          <p:cNvPr id="17" name="Picture 16"/>
          <p:cNvPicPr>
            <a:picLocks noChangeAspect="1"/>
          </p:cNvPicPr>
          <p:nvPr/>
        </p:nvPicPr>
        <p:blipFill>
          <a:blip r:embed="rId10"/>
          <a:stretch>
            <a:fillRect/>
          </a:stretch>
        </p:blipFill>
        <p:spPr>
          <a:xfrm>
            <a:off x="4965933" y="2878561"/>
            <a:ext cx="3819479" cy="3495683"/>
          </a:xfrm>
          <a:prstGeom prst="rect">
            <a:avLst/>
          </a:prstGeom>
        </p:spPr>
      </p:pic>
      <p:sp>
        <p:nvSpPr>
          <p:cNvPr id="18" name="TextBox 17"/>
          <p:cNvSpPr txBox="1"/>
          <p:nvPr/>
        </p:nvSpPr>
        <p:spPr>
          <a:xfrm>
            <a:off x="1624244" y="5314771"/>
            <a:ext cx="3818533" cy="1200329"/>
          </a:xfrm>
          <a:prstGeom prst="rect">
            <a:avLst/>
          </a:prstGeom>
          <a:solidFill>
            <a:schemeClr val="bg1"/>
          </a:solidFill>
          <a:ln w="28575" cmpd="sng">
            <a:solidFill>
              <a:srgbClr val="000090"/>
            </a:solidFill>
          </a:ln>
        </p:spPr>
        <p:txBody>
          <a:bodyPr wrap="square" rtlCol="0">
            <a:spAutoFit/>
          </a:bodyPr>
          <a:lstStyle/>
          <a:p>
            <a:r>
              <a:rPr lang="en-US" dirty="0">
                <a:solidFill>
                  <a:srgbClr val="000090"/>
                </a:solidFill>
              </a:rPr>
              <a:t>ℓ (path length in uniform B)  is ~1.1 m for the Si-tracker, but more important is  the first layer of the Muon chambers ( ~3m)</a:t>
            </a:r>
          </a:p>
        </p:txBody>
      </p:sp>
      <p:sp>
        <p:nvSpPr>
          <p:cNvPr id="3" name="Oval 2"/>
          <p:cNvSpPr/>
          <p:nvPr/>
        </p:nvSpPr>
        <p:spPr>
          <a:xfrm>
            <a:off x="1966189" y="4761296"/>
            <a:ext cx="915927" cy="55347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pPr/>
              <a:t>10</a:t>
            </a:fld>
            <a:endParaRPr lang="en-US" dirty="0"/>
          </a:p>
        </p:txBody>
      </p:sp>
    </p:spTree>
    <p:extLst>
      <p:ext uri="{BB962C8B-B14F-4D97-AF65-F5344CB8AC3E}">
        <p14:creationId xmlns:p14="http://schemas.microsoft.com/office/powerpoint/2010/main" val="1114521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al </a:t>
            </a:r>
            <a:r>
              <a:rPr lang="en-US" b="1" dirty="0" err="1"/>
              <a:t>silicio</a:t>
            </a:r>
            <a:endParaRPr lang="en-US" b="1" dirty="0"/>
          </a:p>
        </p:txBody>
      </p:sp>
      <p:sp>
        <p:nvSpPr>
          <p:cNvPr id="3" name="Content Placeholder 2"/>
          <p:cNvSpPr>
            <a:spLocks noGrp="1"/>
          </p:cNvSpPr>
          <p:nvPr>
            <p:ph idx="1"/>
          </p:nvPr>
        </p:nvSpPr>
        <p:spPr/>
        <p:txBody>
          <a:bodyPr/>
          <a:lstStyle/>
          <a:p>
            <a:r>
              <a:rPr lang="en-US" dirty="0" err="1"/>
              <a:t>Invece</a:t>
            </a:r>
            <a:r>
              <a:rPr lang="en-US" dirty="0"/>
              <a:t> di un gas, </a:t>
            </a:r>
            <a:r>
              <a:rPr lang="en-US" dirty="0" err="1"/>
              <a:t>si</a:t>
            </a:r>
            <a:r>
              <a:rPr lang="en-US" dirty="0"/>
              <a:t> </a:t>
            </a:r>
            <a:r>
              <a:rPr lang="en-US" dirty="0" err="1"/>
              <a:t>usa</a:t>
            </a:r>
            <a:r>
              <a:rPr lang="en-US" dirty="0"/>
              <a:t> un </a:t>
            </a:r>
            <a:r>
              <a:rPr lang="en-US" dirty="0" err="1"/>
              <a:t>materiale</a:t>
            </a:r>
            <a:r>
              <a:rPr lang="en-US" dirty="0"/>
              <a:t> </a:t>
            </a:r>
            <a:r>
              <a:rPr lang="en-US" dirty="0" err="1"/>
              <a:t>semiconduttore</a:t>
            </a:r>
            <a:r>
              <a:rPr lang="en-US" dirty="0"/>
              <a:t>:</a:t>
            </a:r>
          </a:p>
          <a:p>
            <a:r>
              <a:rPr lang="en-US" dirty="0"/>
              <a:t>   </a:t>
            </a:r>
            <a:r>
              <a:rPr lang="en-US" dirty="0" err="1"/>
              <a:t>il</a:t>
            </a:r>
            <a:r>
              <a:rPr lang="en-US" dirty="0"/>
              <a:t> </a:t>
            </a:r>
            <a:r>
              <a:rPr lang="en-US" dirty="0" err="1"/>
              <a:t>silicio</a:t>
            </a:r>
            <a:r>
              <a:rPr lang="en-US" dirty="0"/>
              <a:t>, </a:t>
            </a:r>
            <a:r>
              <a:rPr lang="en-US" dirty="0" err="1"/>
              <a:t>opportunamente</a:t>
            </a:r>
            <a:r>
              <a:rPr lang="en-US" dirty="0"/>
              <a:t> </a:t>
            </a:r>
            <a:r>
              <a:rPr lang="en-US" dirty="0" err="1"/>
              <a:t>drogato</a:t>
            </a:r>
            <a:r>
              <a:rPr lang="en-US" dirty="0"/>
              <a:t> e </a:t>
            </a:r>
            <a:r>
              <a:rPr lang="en-US" dirty="0" err="1"/>
              <a:t>lavorato</a:t>
            </a:r>
            <a:r>
              <a:rPr lang="en-US" dirty="0"/>
              <a:t>:</a:t>
            </a:r>
          </a:p>
          <a:p>
            <a:endParaRPr lang="en-US"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11</a:t>
            </a:fld>
            <a:endParaRPr lang="en-US"/>
          </a:p>
        </p:txBody>
      </p:sp>
      <p:pic>
        <p:nvPicPr>
          <p:cNvPr id="5" name="Picture 4"/>
          <p:cNvPicPr>
            <a:picLocks noChangeAspect="1"/>
          </p:cNvPicPr>
          <p:nvPr/>
        </p:nvPicPr>
        <p:blipFill rotWithShape="1">
          <a:blip r:embed="rId2"/>
          <a:srcRect t="17407"/>
          <a:stretch/>
        </p:blipFill>
        <p:spPr>
          <a:xfrm>
            <a:off x="1104900" y="1913079"/>
            <a:ext cx="7114194" cy="4424221"/>
          </a:xfrm>
          <a:prstGeom prst="rect">
            <a:avLst/>
          </a:prstGeom>
        </p:spPr>
      </p:pic>
      <p:cxnSp>
        <p:nvCxnSpPr>
          <p:cNvPr id="8" name="Straight Arrow Connector 7"/>
          <p:cNvCxnSpPr/>
          <p:nvPr/>
        </p:nvCxnSpPr>
        <p:spPr bwMode="auto">
          <a:xfrm>
            <a:off x="4851400" y="5054600"/>
            <a:ext cx="12700" cy="457200"/>
          </a:xfrm>
          <a:prstGeom prst="straightConnector1">
            <a:avLst/>
          </a:prstGeom>
          <a:solidFill>
            <a:schemeClr val="accent1"/>
          </a:solidFill>
          <a:ln w="9525" cap="flat" cmpd="sng" algn="ctr">
            <a:solidFill>
              <a:srgbClr val="3366FF"/>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Arrow Connector 9"/>
          <p:cNvCxnSpPr/>
          <p:nvPr/>
        </p:nvCxnSpPr>
        <p:spPr bwMode="auto">
          <a:xfrm flipV="1">
            <a:off x="5130800" y="4546600"/>
            <a:ext cx="127000" cy="292100"/>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662944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al </a:t>
            </a:r>
            <a:r>
              <a:rPr lang="en-US" b="1" dirty="0" err="1"/>
              <a:t>vertice</a:t>
            </a:r>
            <a:endParaRPr lang="en-US" b="1" dirty="0"/>
          </a:p>
        </p:txBody>
      </p:sp>
      <p:sp>
        <p:nvSpPr>
          <p:cNvPr id="3" name="Content Placeholder 2"/>
          <p:cNvSpPr>
            <a:spLocks noGrp="1"/>
          </p:cNvSpPr>
          <p:nvPr>
            <p:ph idx="1"/>
          </p:nvPr>
        </p:nvSpPr>
        <p:spPr/>
        <p:txBody>
          <a:bodyPr/>
          <a:lstStyle/>
          <a:p>
            <a:r>
              <a:rPr lang="en-US" sz="1800" dirty="0"/>
              <a:t>Il </a:t>
            </a:r>
            <a:r>
              <a:rPr lang="en-US" sz="1800" dirty="0" err="1"/>
              <a:t>rivelatori</a:t>
            </a:r>
            <a:r>
              <a:rPr lang="en-US" sz="1800" dirty="0"/>
              <a:t> al </a:t>
            </a:r>
            <a:r>
              <a:rPr lang="en-US" sz="1800" dirty="0" err="1"/>
              <a:t>silicio</a:t>
            </a:r>
            <a:r>
              <a:rPr lang="en-US" sz="1800" dirty="0"/>
              <a:t> </a:t>
            </a:r>
            <a:r>
              <a:rPr lang="en-US" sz="1800" dirty="0" err="1"/>
              <a:t>permettono</a:t>
            </a:r>
            <a:endParaRPr lang="en-US" sz="1800" dirty="0"/>
          </a:p>
          <a:p>
            <a:r>
              <a:rPr lang="en-US" sz="1800" dirty="0"/>
              <a:t> </a:t>
            </a:r>
            <a:r>
              <a:rPr lang="en-US" sz="1800" dirty="0" err="1"/>
              <a:t>misure</a:t>
            </a:r>
            <a:r>
              <a:rPr lang="en-US" sz="1800" dirty="0"/>
              <a:t> di </a:t>
            </a:r>
            <a:r>
              <a:rPr lang="en-US" sz="1800" dirty="0" err="1"/>
              <a:t>posizione</a:t>
            </a:r>
            <a:r>
              <a:rPr lang="en-US" sz="1800" dirty="0"/>
              <a:t> con </a:t>
            </a:r>
            <a:r>
              <a:rPr lang="en-US" sz="1800" dirty="0" err="1"/>
              <a:t>altissime</a:t>
            </a:r>
            <a:endParaRPr lang="en-US" sz="1800" dirty="0"/>
          </a:p>
          <a:p>
            <a:r>
              <a:rPr lang="en-US" sz="1800" dirty="0"/>
              <a:t> </a:t>
            </a:r>
            <a:r>
              <a:rPr lang="en-US" sz="1800" dirty="0" err="1"/>
              <a:t>precisioni</a:t>
            </a:r>
            <a:r>
              <a:rPr lang="en-US" sz="1800" dirty="0"/>
              <a:t> (~10</a:t>
            </a:r>
            <a:r>
              <a:rPr lang="en-US" sz="1800" dirty="0">
                <a:latin typeface="Symbol" charset="2"/>
                <a:cs typeface="Symbol" charset="2"/>
              </a:rPr>
              <a:t>m</a:t>
            </a:r>
            <a:r>
              <a:rPr lang="en-US" sz="1800" dirty="0"/>
              <a:t>m)</a:t>
            </a:r>
          </a:p>
          <a:p>
            <a:endParaRPr lang="en-US" sz="1800" dirty="0"/>
          </a:p>
          <a:p>
            <a:r>
              <a:rPr lang="en-US" sz="1800" dirty="0" err="1"/>
              <a:t>Sono</a:t>
            </a:r>
            <a:r>
              <a:rPr lang="en-US" sz="1800" dirty="0"/>
              <a:t> </a:t>
            </a:r>
            <a:r>
              <a:rPr lang="en-US" sz="1800" dirty="0" err="1"/>
              <a:t>ideali</a:t>
            </a:r>
            <a:r>
              <a:rPr lang="en-US" sz="1800" dirty="0"/>
              <a:t> per </a:t>
            </a:r>
            <a:r>
              <a:rPr lang="en-US" sz="1800" dirty="0" err="1"/>
              <a:t>misurare</a:t>
            </a:r>
            <a:r>
              <a:rPr lang="en-US" sz="1800" dirty="0"/>
              <a:t> </a:t>
            </a:r>
            <a:r>
              <a:rPr lang="en-US" sz="1800" dirty="0" err="1"/>
              <a:t>il</a:t>
            </a:r>
            <a:r>
              <a:rPr lang="en-US" sz="1800" dirty="0"/>
              <a:t> </a:t>
            </a:r>
            <a:r>
              <a:rPr lang="en-US" sz="1800" dirty="0" err="1"/>
              <a:t>vertice</a:t>
            </a:r>
            <a:r>
              <a:rPr lang="en-US" sz="1800" dirty="0"/>
              <a:t> </a:t>
            </a:r>
          </a:p>
          <a:p>
            <a:r>
              <a:rPr lang="en-US" sz="1800" dirty="0"/>
              <a:t> </a:t>
            </a:r>
            <a:r>
              <a:rPr lang="en-US" sz="1800" dirty="0" err="1"/>
              <a:t>dell’interazione</a:t>
            </a:r>
            <a:r>
              <a:rPr lang="en-US" sz="1800" dirty="0"/>
              <a:t> </a:t>
            </a:r>
            <a:r>
              <a:rPr lang="en-US" sz="1800" dirty="0" err="1"/>
              <a:t>ed</a:t>
            </a:r>
            <a:r>
              <a:rPr lang="en-US" sz="1800" dirty="0"/>
              <a:t> </a:t>
            </a:r>
            <a:r>
              <a:rPr lang="en-US" sz="1800" dirty="0" err="1"/>
              <a:t>eventuali</a:t>
            </a:r>
            <a:r>
              <a:rPr lang="en-US" sz="1800" dirty="0"/>
              <a:t> </a:t>
            </a:r>
          </a:p>
          <a:p>
            <a:r>
              <a:rPr lang="en-US" sz="1800" dirty="0"/>
              <a:t> </a:t>
            </a:r>
            <a:r>
              <a:rPr lang="en-US" sz="1800" dirty="0" err="1"/>
              <a:t>vertici</a:t>
            </a:r>
            <a:r>
              <a:rPr lang="en-US" sz="1800" dirty="0"/>
              <a:t> </a:t>
            </a:r>
            <a:r>
              <a:rPr lang="en-US" sz="1800" dirty="0" err="1"/>
              <a:t>secondari</a:t>
            </a:r>
            <a:r>
              <a:rPr lang="en-US" sz="1800" dirty="0"/>
              <a:t> di </a:t>
            </a:r>
            <a:r>
              <a:rPr lang="en-US" sz="1800" dirty="0" err="1"/>
              <a:t>particelle</a:t>
            </a:r>
            <a:r>
              <a:rPr lang="en-US" sz="1800" dirty="0"/>
              <a:t> </a:t>
            </a:r>
          </a:p>
          <a:p>
            <a:r>
              <a:rPr lang="en-US" sz="1800" dirty="0"/>
              <a:t> con </a:t>
            </a:r>
            <a:r>
              <a:rPr lang="en-US" sz="1800" dirty="0" err="1"/>
              <a:t>lunga</a:t>
            </a:r>
            <a:r>
              <a:rPr lang="en-US" sz="1800" dirty="0"/>
              <a:t> vita media.</a:t>
            </a:r>
          </a:p>
          <a:p>
            <a:endParaRPr lang="en-US" sz="1800" dirty="0"/>
          </a:p>
          <a:p>
            <a:r>
              <a:rPr lang="en-US" sz="1800" dirty="0" err="1"/>
              <a:t>Sono</a:t>
            </a:r>
            <a:r>
              <a:rPr lang="en-US" sz="1800" dirty="0"/>
              <a:t> molto </a:t>
            </a:r>
            <a:r>
              <a:rPr lang="en-US" sz="1800" dirty="0" err="1"/>
              <a:t>costosi</a:t>
            </a:r>
            <a:r>
              <a:rPr lang="en-US" sz="1800" dirty="0"/>
              <a:t> (~8 euro/cm</a:t>
            </a:r>
            <a:r>
              <a:rPr lang="en-US" sz="1800" baseline="30000" dirty="0"/>
              <a:t>2</a:t>
            </a:r>
            <a:r>
              <a:rPr lang="en-US" sz="1800" dirty="0"/>
              <a:t>)</a:t>
            </a:r>
          </a:p>
          <a:p>
            <a:r>
              <a:rPr lang="en-US" sz="1800" dirty="0"/>
              <a:t> e </a:t>
            </a:r>
            <a:r>
              <a:rPr lang="en-US" sz="1800" dirty="0" err="1"/>
              <a:t>vengono</a:t>
            </a:r>
            <a:r>
              <a:rPr lang="en-US" sz="1800" dirty="0"/>
              <a:t> </a:t>
            </a:r>
            <a:r>
              <a:rPr lang="en-US" sz="1800" dirty="0" err="1"/>
              <a:t>usati</a:t>
            </a:r>
            <a:r>
              <a:rPr lang="en-US" sz="1800" dirty="0"/>
              <a:t> solo </a:t>
            </a:r>
            <a:r>
              <a:rPr lang="en-US" sz="1800" dirty="0" err="1"/>
              <a:t>nelle</a:t>
            </a:r>
            <a:r>
              <a:rPr lang="en-US" sz="1800" dirty="0"/>
              <a:t> zone </a:t>
            </a:r>
          </a:p>
          <a:p>
            <a:r>
              <a:rPr lang="en-US" sz="1800" dirty="0"/>
              <a:t> </a:t>
            </a:r>
            <a:r>
              <a:rPr lang="en-US" sz="1800" dirty="0" err="1"/>
              <a:t>vicino</a:t>
            </a:r>
            <a:r>
              <a:rPr lang="en-US" sz="1800" dirty="0"/>
              <a:t> al </a:t>
            </a:r>
            <a:r>
              <a:rPr lang="en-US" sz="1800" dirty="0" err="1"/>
              <a:t>vertice</a:t>
            </a:r>
            <a:r>
              <a:rPr lang="en-US" sz="1800" dirty="0"/>
              <a:t> </a:t>
            </a:r>
            <a:r>
              <a:rPr lang="en-US" sz="1800" dirty="0" err="1"/>
              <a:t>dell’interazione</a:t>
            </a:r>
            <a:r>
              <a:rPr lang="en-US" sz="1800" dirty="0"/>
              <a:t>.</a:t>
            </a:r>
          </a:p>
          <a:p>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12</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4505325" y="698500"/>
            <a:ext cx="4545013" cy="5867400"/>
          </a:xfrm>
          <a:prstGeom prst="rect">
            <a:avLst/>
          </a:prstGeom>
          <a:noFill/>
          <a:ln w="9525">
            <a:noFill/>
            <a:miter lim="800000"/>
            <a:headEnd/>
            <a:tailEnd/>
          </a:ln>
        </p:spPr>
      </p:pic>
      <p:sp>
        <p:nvSpPr>
          <p:cNvPr id="7" name="Textfeld 5"/>
          <p:cNvSpPr txBox="1"/>
          <p:nvPr/>
        </p:nvSpPr>
        <p:spPr>
          <a:xfrm>
            <a:off x="4268994" y="4859337"/>
            <a:ext cx="1050513" cy="1477328"/>
          </a:xfrm>
          <a:prstGeom prst="rect">
            <a:avLst/>
          </a:prstGeom>
          <a:solidFill>
            <a:schemeClr val="bg1"/>
          </a:solidFill>
          <a:ln>
            <a:solidFill>
              <a:srgbClr val="000090"/>
            </a:solidFill>
          </a:ln>
        </p:spPr>
        <p:txBody>
          <a:bodyPr wrap="none">
            <a:spAutoFit/>
          </a:bodyPr>
          <a:lstStyle/>
          <a:p>
            <a:pPr algn="ctr" fontAlgn="auto">
              <a:spcBef>
                <a:spcPts val="0"/>
              </a:spcBef>
              <a:spcAft>
                <a:spcPts val="0"/>
              </a:spcAft>
              <a:defRPr/>
            </a:pPr>
            <a:r>
              <a:rPr lang="de-DE" dirty="0">
                <a:solidFill>
                  <a:srgbClr val="000090"/>
                </a:solidFill>
                <a:latin typeface="+mn-lt"/>
                <a:cs typeface="+mn-cs"/>
              </a:rPr>
              <a:t>~3 mm </a:t>
            </a:r>
          </a:p>
          <a:p>
            <a:pPr algn="ctr" fontAlgn="auto">
              <a:spcBef>
                <a:spcPts val="0"/>
              </a:spcBef>
              <a:spcAft>
                <a:spcPts val="0"/>
              </a:spcAft>
              <a:defRPr/>
            </a:pPr>
            <a:r>
              <a:rPr lang="de-DE" dirty="0">
                <a:solidFill>
                  <a:srgbClr val="000090"/>
                </a:solidFill>
                <a:latin typeface="+mn-lt"/>
                <a:cs typeface="+mn-cs"/>
              </a:rPr>
              <a:t>= </a:t>
            </a:r>
          </a:p>
          <a:p>
            <a:pPr algn="ctr" fontAlgn="auto">
              <a:spcBef>
                <a:spcPts val="0"/>
              </a:spcBef>
              <a:spcAft>
                <a:spcPts val="0"/>
              </a:spcAft>
              <a:defRPr/>
            </a:pPr>
            <a:r>
              <a:rPr lang="de-DE" dirty="0">
                <a:solidFill>
                  <a:srgbClr val="000090"/>
                </a:solidFill>
                <a:latin typeface="+mn-lt"/>
                <a:cs typeface="+mn-cs"/>
              </a:rPr>
              <a:t>~1ps</a:t>
            </a:r>
          </a:p>
          <a:p>
            <a:pPr algn="ctr" fontAlgn="auto">
              <a:spcBef>
                <a:spcPts val="0"/>
              </a:spcBef>
              <a:spcAft>
                <a:spcPts val="0"/>
              </a:spcAft>
              <a:defRPr/>
            </a:pPr>
            <a:r>
              <a:rPr lang="de-DE" dirty="0">
                <a:solidFill>
                  <a:srgbClr val="000090"/>
                </a:solidFill>
                <a:latin typeface="+mn-lt"/>
                <a:cs typeface="+mn-cs"/>
              </a:rPr>
              <a:t>=</a:t>
            </a:r>
          </a:p>
          <a:p>
            <a:pPr algn="ctr" fontAlgn="auto">
              <a:spcBef>
                <a:spcPts val="0"/>
              </a:spcBef>
              <a:spcAft>
                <a:spcPts val="0"/>
              </a:spcAft>
              <a:defRPr/>
            </a:pPr>
            <a:r>
              <a:rPr lang="de-DE" dirty="0" err="1">
                <a:solidFill>
                  <a:srgbClr val="000090"/>
                </a:solidFill>
                <a:latin typeface="Symbol" pitchFamily="18" charset="2"/>
                <a:cs typeface="+mn-cs"/>
              </a:rPr>
              <a:t>t</a:t>
            </a:r>
            <a:r>
              <a:rPr lang="de-DE" sz="1880" baseline="-25000" dirty="0" err="1">
                <a:solidFill>
                  <a:srgbClr val="000090"/>
                </a:solidFill>
                <a:latin typeface="+mn-lt"/>
                <a:cs typeface="+mn-cs"/>
              </a:rPr>
              <a:t>b</a:t>
            </a:r>
            <a:endParaRPr lang="de-DE" sz="1880" baseline="-25000" dirty="0">
              <a:solidFill>
                <a:srgbClr val="000090"/>
              </a:solidFill>
              <a:latin typeface="+mn-lt"/>
              <a:cs typeface="+mn-cs"/>
            </a:endParaRPr>
          </a:p>
        </p:txBody>
      </p:sp>
    </p:spTree>
    <p:extLst>
      <p:ext uri="{BB962C8B-B14F-4D97-AF65-F5344CB8AC3E}">
        <p14:creationId xmlns:p14="http://schemas.microsoft.com/office/powerpoint/2010/main" val="3461460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302500" cy="533400"/>
          </a:xfrm>
        </p:spPr>
        <p:txBody>
          <a:bodyPr/>
          <a:lstStyle/>
          <a:p>
            <a:pPr algn="l"/>
            <a:r>
              <a:rPr lang="en-US" b="1" dirty="0" err="1"/>
              <a:t>Misura</a:t>
            </a:r>
            <a:r>
              <a:rPr lang="en-US" b="1" dirty="0"/>
              <a:t> </a:t>
            </a:r>
            <a:r>
              <a:rPr lang="en-US" b="1" dirty="0" err="1"/>
              <a:t>della</a:t>
            </a:r>
            <a:r>
              <a:rPr lang="en-US" b="1" dirty="0"/>
              <a:t> </a:t>
            </a:r>
            <a:r>
              <a:rPr lang="en-US" b="1" dirty="0" err="1"/>
              <a:t>traiettoria</a:t>
            </a:r>
            <a:r>
              <a:rPr lang="en-US" b="1" dirty="0"/>
              <a:t>: </a:t>
            </a:r>
            <a:r>
              <a:rPr lang="en-US" b="1" dirty="0" err="1"/>
              <a:t>i</a:t>
            </a:r>
            <a:r>
              <a:rPr lang="en-US" b="1" dirty="0"/>
              <a:t> </a:t>
            </a:r>
            <a:r>
              <a:rPr lang="en-US" b="1" dirty="0" err="1"/>
              <a:t>tracciatori</a:t>
            </a:r>
            <a:endParaRPr lang="en-US" b="1" dirty="0"/>
          </a:p>
        </p:txBody>
      </p:sp>
      <p:sp>
        <p:nvSpPr>
          <p:cNvPr id="30" name="Content Placeholder 2"/>
          <p:cNvSpPr txBox="1">
            <a:spLocks/>
          </p:cNvSpPr>
          <p:nvPr/>
        </p:nvSpPr>
        <p:spPr bwMode="auto">
          <a:xfrm>
            <a:off x="433388" y="2708920"/>
            <a:ext cx="8582025" cy="382046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Pct val="96000"/>
              <a:tabLst/>
              <a:defRPr/>
            </a:pPr>
            <a:endParaRPr kumimoji="0" lang="en-US" sz="2400" b="0" i="0" u="none" strike="noStrike" kern="0" cap="none" spc="0" normalizeH="0" baseline="0" noProof="0" dirty="0">
              <a:ln>
                <a:noFill/>
              </a:ln>
              <a:solidFill>
                <a:schemeClr val="tx1"/>
              </a:solidFill>
              <a:effectLst/>
              <a:uLnTx/>
              <a:uFillTx/>
              <a:latin typeface="Candara" pitchFamily="34" charset="0"/>
              <a:ea typeface="+mn-ea"/>
              <a:cs typeface="+mn-cs"/>
            </a:endParaRPr>
          </a:p>
        </p:txBody>
      </p:sp>
      <p:pic>
        <p:nvPicPr>
          <p:cNvPr id="31" name="Picture 30" descr="0610026_01-A4-at-144-dpi"/>
          <p:cNvPicPr>
            <a:picLocks noChangeAspect="1" noChangeArrowheads="1"/>
          </p:cNvPicPr>
          <p:nvPr/>
        </p:nvPicPr>
        <p:blipFill>
          <a:blip r:embed="rId2" cstate="print"/>
          <a:srcRect/>
          <a:stretch>
            <a:fillRect/>
          </a:stretch>
        </p:blipFill>
        <p:spPr bwMode="auto">
          <a:xfrm>
            <a:off x="4356919" y="3246667"/>
            <a:ext cx="5111625" cy="3422693"/>
          </a:xfrm>
          <a:prstGeom prst="rect">
            <a:avLst/>
          </a:prstGeom>
          <a:noFill/>
          <a:ln w="9525">
            <a:noFill/>
            <a:miter lim="800000"/>
            <a:headEnd/>
            <a:tailEnd/>
          </a:ln>
        </p:spPr>
      </p:pic>
      <p:sp>
        <p:nvSpPr>
          <p:cNvPr id="33" name="Content Placeholder 2"/>
          <p:cNvSpPr txBox="1">
            <a:spLocks/>
          </p:cNvSpPr>
          <p:nvPr/>
        </p:nvSpPr>
        <p:spPr bwMode="auto">
          <a:xfrm>
            <a:off x="0" y="836712"/>
            <a:ext cx="8856984" cy="186786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342900" lvl="0" indent="-342900" eaLnBrk="0" fontAlgn="base" hangingPunct="0">
              <a:spcBef>
                <a:spcPct val="20000"/>
              </a:spcBef>
              <a:spcAft>
                <a:spcPct val="0"/>
              </a:spcAft>
              <a:buSzPct val="96000"/>
              <a:buBlip>
                <a:blip r:embed="rId3"/>
              </a:buBlip>
            </a:pPr>
            <a:endParaRPr kumimoji="0" lang="en-US" sz="2400" b="1" i="0" u="none" strike="noStrike" kern="0" cap="none" spc="0" normalizeH="0" baseline="0" noProof="0" dirty="0">
              <a:ln>
                <a:noFill/>
              </a:ln>
              <a:solidFill>
                <a:schemeClr val="tx1"/>
              </a:solidFill>
              <a:effectLst/>
              <a:uLnTx/>
              <a:uFillTx/>
              <a:latin typeface="+mj-lt"/>
            </a:endParaRPr>
          </a:p>
        </p:txBody>
      </p:sp>
      <p:sp>
        <p:nvSpPr>
          <p:cNvPr id="80" name="Content Placeholder 79"/>
          <p:cNvSpPr>
            <a:spLocks noGrp="1"/>
          </p:cNvSpPr>
          <p:nvPr>
            <p:ph idx="1"/>
          </p:nvPr>
        </p:nvSpPr>
        <p:spPr>
          <a:xfrm>
            <a:off x="280988" y="836712"/>
            <a:ext cx="8582025" cy="2304256"/>
          </a:xfrm>
        </p:spPr>
        <p:txBody>
          <a:bodyPr/>
          <a:lstStyle/>
          <a:p>
            <a:pPr lvl="0">
              <a:defRPr/>
            </a:pPr>
            <a:r>
              <a:rPr lang="en-US" dirty="0" err="1"/>
              <a:t>Ricostruzione</a:t>
            </a:r>
            <a:r>
              <a:rPr lang="en-US" dirty="0"/>
              <a:t> </a:t>
            </a:r>
            <a:r>
              <a:rPr lang="en-US" dirty="0" err="1"/>
              <a:t>della</a:t>
            </a:r>
            <a:r>
              <a:rPr lang="en-US" dirty="0"/>
              <a:t> </a:t>
            </a:r>
            <a:r>
              <a:rPr lang="en-US" dirty="0" err="1"/>
              <a:t>traiettoria</a:t>
            </a:r>
            <a:r>
              <a:rPr lang="en-US" dirty="0"/>
              <a:t>: </a:t>
            </a:r>
            <a:r>
              <a:rPr lang="en-US" dirty="0" err="1"/>
              <a:t>dai</a:t>
            </a:r>
            <a:r>
              <a:rPr lang="en-US" dirty="0"/>
              <a:t> “</a:t>
            </a:r>
            <a:r>
              <a:rPr lang="en-US" dirty="0" err="1"/>
              <a:t>punti</a:t>
            </a:r>
            <a:r>
              <a:rPr lang="en-US" dirty="0"/>
              <a:t>” in strati </a:t>
            </a:r>
            <a:r>
              <a:rPr lang="en-US" dirty="0" err="1"/>
              <a:t>successivi</a:t>
            </a:r>
            <a:endParaRPr lang="en-US" dirty="0"/>
          </a:p>
          <a:p>
            <a:pPr lvl="0"/>
            <a:r>
              <a:rPr lang="en-US" dirty="0" err="1"/>
              <a:t>Misura</a:t>
            </a:r>
            <a:r>
              <a:rPr lang="en-US" dirty="0"/>
              <a:t> </a:t>
            </a:r>
            <a:r>
              <a:rPr lang="en-US" dirty="0" err="1"/>
              <a:t>della</a:t>
            </a:r>
            <a:r>
              <a:rPr lang="en-US" dirty="0"/>
              <a:t> </a:t>
            </a:r>
            <a:r>
              <a:rPr lang="en-US" dirty="0" err="1"/>
              <a:t>quantità</a:t>
            </a:r>
            <a:r>
              <a:rPr lang="en-US" dirty="0"/>
              <a:t> di </a:t>
            </a:r>
            <a:r>
              <a:rPr lang="en-US" dirty="0" err="1"/>
              <a:t>moto</a:t>
            </a:r>
            <a:r>
              <a:rPr lang="en-US" dirty="0"/>
              <a:t>:  </a:t>
            </a:r>
            <a:r>
              <a:rPr lang="en-US" dirty="0" err="1"/>
              <a:t>dalla</a:t>
            </a:r>
            <a:r>
              <a:rPr lang="en-US" dirty="0"/>
              <a:t> </a:t>
            </a:r>
            <a:r>
              <a:rPr lang="en-US" dirty="0" err="1"/>
              <a:t>curvatura</a:t>
            </a:r>
            <a:r>
              <a:rPr lang="en-US" dirty="0"/>
              <a:t> </a:t>
            </a:r>
            <a:r>
              <a:rPr lang="en-US" dirty="0" err="1"/>
              <a:t>nel</a:t>
            </a:r>
            <a:r>
              <a:rPr lang="en-US" dirty="0"/>
              <a:t> campo </a:t>
            </a:r>
            <a:r>
              <a:rPr lang="en-US" dirty="0" err="1"/>
              <a:t>magnetico</a:t>
            </a:r>
            <a:endParaRPr lang="en-US" dirty="0"/>
          </a:p>
        </p:txBody>
      </p:sp>
      <p:grpSp>
        <p:nvGrpSpPr>
          <p:cNvPr id="3" name="Group 114"/>
          <p:cNvGrpSpPr/>
          <p:nvPr/>
        </p:nvGrpSpPr>
        <p:grpSpPr>
          <a:xfrm>
            <a:off x="-1116632" y="2420888"/>
            <a:ext cx="6628284" cy="6696744"/>
            <a:chOff x="-1116632" y="2420888"/>
            <a:chExt cx="6628284" cy="6696744"/>
          </a:xfrm>
        </p:grpSpPr>
        <p:pic>
          <p:nvPicPr>
            <p:cNvPr id="81" name="Picture 1"/>
            <p:cNvPicPr>
              <a:picLocks noChangeAspect="1" noChangeArrowheads="1"/>
            </p:cNvPicPr>
            <p:nvPr/>
          </p:nvPicPr>
          <p:blipFill>
            <a:blip r:embed="rId4" cstate="print"/>
            <a:srcRect l="15909" t="9698" r="15909" b="9615"/>
            <a:stretch>
              <a:fillRect/>
            </a:stretch>
          </p:blipFill>
          <p:spPr bwMode="auto">
            <a:xfrm>
              <a:off x="-1116632" y="2420888"/>
              <a:ext cx="6628284" cy="6696744"/>
            </a:xfrm>
            <a:prstGeom prst="ellipse">
              <a:avLst/>
            </a:prstGeom>
            <a:ln>
              <a:noFill/>
            </a:ln>
            <a:effectLst>
              <a:glow rad="228600">
                <a:schemeClr val="accent3">
                  <a:satMod val="175000"/>
                  <a:alpha val="40000"/>
                </a:schemeClr>
              </a:glow>
              <a:softEdge rad="112500"/>
            </a:effectLst>
          </p:spPr>
        </p:pic>
        <p:sp>
          <p:nvSpPr>
            <p:cNvPr id="82" name="Oval 81"/>
            <p:cNvSpPr/>
            <p:nvPr/>
          </p:nvSpPr>
          <p:spPr bwMode="auto">
            <a:xfrm>
              <a:off x="982683" y="470186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3" name="Oval 82"/>
            <p:cNvSpPr/>
            <p:nvPr/>
          </p:nvSpPr>
          <p:spPr bwMode="auto">
            <a:xfrm>
              <a:off x="-4817" y="446738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4" name="Oval 83"/>
            <p:cNvSpPr/>
            <p:nvPr/>
          </p:nvSpPr>
          <p:spPr bwMode="auto">
            <a:xfrm>
              <a:off x="281208" y="449588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5" name="Oval 84"/>
            <p:cNvSpPr/>
            <p:nvPr/>
          </p:nvSpPr>
          <p:spPr bwMode="auto">
            <a:xfrm>
              <a:off x="1425772" y="485788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6" name="Oval 85"/>
            <p:cNvSpPr/>
            <p:nvPr/>
          </p:nvSpPr>
          <p:spPr bwMode="auto">
            <a:xfrm>
              <a:off x="1377054" y="489412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7" name="Oval 86"/>
            <p:cNvSpPr/>
            <p:nvPr/>
          </p:nvSpPr>
          <p:spPr bwMode="auto">
            <a:xfrm>
              <a:off x="992531" y="455712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8" name="Oval 87"/>
            <p:cNvSpPr/>
            <p:nvPr/>
          </p:nvSpPr>
          <p:spPr bwMode="auto">
            <a:xfrm>
              <a:off x="896141" y="4485788"/>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9" name="Oval 88"/>
            <p:cNvSpPr/>
            <p:nvPr/>
          </p:nvSpPr>
          <p:spPr bwMode="auto">
            <a:xfrm>
              <a:off x="695545" y="459304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0" name="Oval 89"/>
            <p:cNvSpPr/>
            <p:nvPr/>
          </p:nvSpPr>
          <p:spPr bwMode="auto">
            <a:xfrm>
              <a:off x="522954" y="454370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1" name="Oval 90"/>
            <p:cNvSpPr/>
            <p:nvPr/>
          </p:nvSpPr>
          <p:spPr bwMode="auto">
            <a:xfrm>
              <a:off x="994814" y="396583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2" name="Oval 91"/>
            <p:cNvSpPr/>
            <p:nvPr/>
          </p:nvSpPr>
          <p:spPr bwMode="auto">
            <a:xfrm>
              <a:off x="1075776" y="420033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3" name="Oval 92"/>
            <p:cNvSpPr/>
            <p:nvPr/>
          </p:nvSpPr>
          <p:spPr bwMode="auto">
            <a:xfrm>
              <a:off x="1197790" y="449131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4" name="Oval 93"/>
            <p:cNvSpPr/>
            <p:nvPr/>
          </p:nvSpPr>
          <p:spPr bwMode="auto">
            <a:xfrm>
              <a:off x="1608507" y="5101391"/>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5" name="Oval 94"/>
            <p:cNvSpPr/>
            <p:nvPr/>
          </p:nvSpPr>
          <p:spPr bwMode="auto">
            <a:xfrm>
              <a:off x="1687658" y="519358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6" name="Oval 95"/>
            <p:cNvSpPr/>
            <p:nvPr/>
          </p:nvSpPr>
          <p:spPr bwMode="auto">
            <a:xfrm>
              <a:off x="1757856" y="526435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7" name="Oval 96"/>
            <p:cNvSpPr/>
            <p:nvPr/>
          </p:nvSpPr>
          <p:spPr bwMode="auto">
            <a:xfrm>
              <a:off x="2009945" y="551860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8" name="Oval 97"/>
            <p:cNvSpPr/>
            <p:nvPr/>
          </p:nvSpPr>
          <p:spPr bwMode="auto">
            <a:xfrm>
              <a:off x="2064367" y="558153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9" name="Oval 98"/>
            <p:cNvSpPr/>
            <p:nvPr/>
          </p:nvSpPr>
          <p:spPr bwMode="auto">
            <a:xfrm>
              <a:off x="1229019" y="475514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0" name="Oval 99"/>
            <p:cNvSpPr/>
            <p:nvPr/>
          </p:nvSpPr>
          <p:spPr bwMode="auto">
            <a:xfrm>
              <a:off x="650947" y="426517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1" name="Oval 100"/>
            <p:cNvSpPr/>
            <p:nvPr/>
          </p:nvSpPr>
          <p:spPr bwMode="auto">
            <a:xfrm>
              <a:off x="1611160" y="528730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2" name="Oval 101"/>
            <p:cNvSpPr/>
            <p:nvPr/>
          </p:nvSpPr>
          <p:spPr bwMode="auto">
            <a:xfrm>
              <a:off x="2122088" y="563449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3" name="Oval 102"/>
            <p:cNvSpPr/>
            <p:nvPr/>
          </p:nvSpPr>
          <p:spPr bwMode="auto">
            <a:xfrm>
              <a:off x="474834" y="412297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6" name="Oval 105"/>
            <p:cNvSpPr/>
            <p:nvPr/>
          </p:nvSpPr>
          <p:spPr bwMode="auto">
            <a:xfrm>
              <a:off x="1353340" y="492632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7" name="Oval 106"/>
            <p:cNvSpPr/>
            <p:nvPr/>
          </p:nvSpPr>
          <p:spPr bwMode="auto">
            <a:xfrm>
              <a:off x="1364879" y="4750098"/>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8" name="Oval 107"/>
            <p:cNvSpPr/>
            <p:nvPr/>
          </p:nvSpPr>
          <p:spPr bwMode="auto">
            <a:xfrm>
              <a:off x="329578" y="401343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9" name="Oval 108"/>
            <p:cNvSpPr/>
            <p:nvPr/>
          </p:nvSpPr>
          <p:spPr bwMode="auto">
            <a:xfrm>
              <a:off x="81929" y="383245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0" name="Oval 109"/>
            <p:cNvSpPr/>
            <p:nvPr/>
          </p:nvSpPr>
          <p:spPr bwMode="auto">
            <a:xfrm>
              <a:off x="951951" y="383124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1" name="Oval 110"/>
            <p:cNvSpPr/>
            <p:nvPr/>
          </p:nvSpPr>
          <p:spPr bwMode="auto">
            <a:xfrm>
              <a:off x="878161" y="345757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2" name="Oval 111"/>
            <p:cNvSpPr/>
            <p:nvPr/>
          </p:nvSpPr>
          <p:spPr bwMode="auto">
            <a:xfrm>
              <a:off x="849557" y="322640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3" name="Oval 112"/>
            <p:cNvSpPr/>
            <p:nvPr/>
          </p:nvSpPr>
          <p:spPr bwMode="auto">
            <a:xfrm>
              <a:off x="3038968" y="523101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grpSp>
      <p:sp>
        <p:nvSpPr>
          <p:cNvPr id="105" name="Rectangle 104"/>
          <p:cNvSpPr/>
          <p:nvPr/>
        </p:nvSpPr>
        <p:spPr>
          <a:xfrm>
            <a:off x="3851920" y="2239124"/>
            <a:ext cx="5328592" cy="1261884"/>
          </a:xfrm>
          <a:prstGeom prst="rect">
            <a:avLst/>
          </a:prstGeom>
        </p:spPr>
        <p:txBody>
          <a:bodyPr wrap="square">
            <a:spAutoFit/>
          </a:bodyPr>
          <a:lstStyle/>
          <a:p>
            <a:r>
              <a:rPr lang="en-US" sz="2000" kern="0" dirty="0">
                <a:solidFill>
                  <a:srgbClr val="000000"/>
                </a:solidFill>
                <a:latin typeface="Candara" pitchFamily="34" charset="0"/>
              </a:rPr>
              <a:t>CMS Tracker: </a:t>
            </a:r>
          </a:p>
          <a:p>
            <a:r>
              <a:rPr lang="en-US" sz="2000" kern="0" dirty="0">
                <a:solidFill>
                  <a:srgbClr val="000000"/>
                </a:solidFill>
                <a:latin typeface="Candara" pitchFamily="34" charset="0"/>
              </a:rPr>
              <a:t>silicon strips: 200 m</a:t>
            </a:r>
            <a:r>
              <a:rPr lang="en-US" sz="2000" kern="0" baseline="30000" dirty="0">
                <a:solidFill>
                  <a:srgbClr val="000000"/>
                </a:solidFill>
                <a:latin typeface="Candara" pitchFamily="34" charset="0"/>
              </a:rPr>
              <a:t>2</a:t>
            </a:r>
            <a:r>
              <a:rPr lang="en-US" sz="2000" kern="0" dirty="0">
                <a:solidFill>
                  <a:srgbClr val="000000"/>
                </a:solidFill>
                <a:latin typeface="Candara" pitchFamily="34" charset="0"/>
              </a:rPr>
              <a:t>, 10M </a:t>
            </a:r>
            <a:r>
              <a:rPr lang="en-US" sz="2000" kern="0" dirty="0" err="1">
                <a:solidFill>
                  <a:srgbClr val="000000"/>
                </a:solidFill>
                <a:latin typeface="Candara" pitchFamily="34" charset="0"/>
              </a:rPr>
              <a:t>canali</a:t>
            </a:r>
            <a:r>
              <a:rPr lang="en-US" sz="2000" kern="0" dirty="0">
                <a:solidFill>
                  <a:srgbClr val="000000"/>
                </a:solidFill>
                <a:latin typeface="Candara" pitchFamily="34" charset="0"/>
              </a:rPr>
              <a:t>, </a:t>
            </a:r>
            <a:r>
              <a:rPr lang="en-US" sz="2000" kern="0" dirty="0">
                <a:solidFill>
                  <a:srgbClr val="000000"/>
                </a:solidFill>
                <a:latin typeface="Symbol" pitchFamily="18" charset="2"/>
              </a:rPr>
              <a:t>s</a:t>
            </a:r>
            <a:r>
              <a:rPr lang="en-US" sz="2000" kern="0" dirty="0">
                <a:solidFill>
                  <a:srgbClr val="000000"/>
                </a:solidFill>
                <a:latin typeface="Candara" pitchFamily="34" charset="0"/>
              </a:rPr>
              <a:t> = 80-180 </a:t>
            </a:r>
            <a:r>
              <a:rPr lang="en-US" sz="2000" kern="0" dirty="0">
                <a:solidFill>
                  <a:srgbClr val="000000"/>
                </a:solidFill>
                <a:latin typeface="Symbol" pitchFamily="18" charset="2"/>
              </a:rPr>
              <a:t>m</a:t>
            </a:r>
            <a:r>
              <a:rPr lang="en-US" sz="2000" kern="0" dirty="0">
                <a:solidFill>
                  <a:srgbClr val="000000"/>
                </a:solidFill>
                <a:latin typeface="Candara" pitchFamily="34" charset="0"/>
              </a:rPr>
              <a:t>m</a:t>
            </a:r>
          </a:p>
          <a:p>
            <a:r>
              <a:rPr lang="en-US" sz="2000" kern="0" dirty="0">
                <a:solidFill>
                  <a:srgbClr val="000000"/>
                </a:solidFill>
                <a:latin typeface="Candara" pitchFamily="34" charset="0"/>
              </a:rPr>
              <a:t>Silicon pixels: 16m</a:t>
            </a:r>
            <a:r>
              <a:rPr lang="en-US" sz="2000" kern="0" baseline="30000" dirty="0">
                <a:solidFill>
                  <a:srgbClr val="000000"/>
                </a:solidFill>
                <a:latin typeface="Candara" pitchFamily="34" charset="0"/>
              </a:rPr>
              <a:t>2</a:t>
            </a:r>
            <a:r>
              <a:rPr lang="en-US" sz="2000" kern="0" dirty="0">
                <a:solidFill>
                  <a:srgbClr val="000000"/>
                </a:solidFill>
                <a:latin typeface="Candara" pitchFamily="34" charset="0"/>
              </a:rPr>
              <a:t>,    66M </a:t>
            </a:r>
            <a:r>
              <a:rPr lang="en-US" sz="2000" kern="0" dirty="0" err="1">
                <a:solidFill>
                  <a:srgbClr val="000000"/>
                </a:solidFill>
                <a:latin typeface="Candara" pitchFamily="34" charset="0"/>
              </a:rPr>
              <a:t>canali</a:t>
            </a:r>
            <a:r>
              <a:rPr lang="en-US" sz="2000" kern="0" dirty="0">
                <a:solidFill>
                  <a:srgbClr val="000000"/>
                </a:solidFill>
                <a:latin typeface="Candara" pitchFamily="34" charset="0"/>
              </a:rPr>
              <a:t>, </a:t>
            </a:r>
            <a:r>
              <a:rPr lang="en-US" sz="2000" kern="0" dirty="0">
                <a:solidFill>
                  <a:srgbClr val="000000"/>
                </a:solidFill>
                <a:latin typeface="Symbol" pitchFamily="18" charset="2"/>
              </a:rPr>
              <a:t>s</a:t>
            </a:r>
            <a:r>
              <a:rPr lang="en-US" sz="2000" kern="0" dirty="0">
                <a:solidFill>
                  <a:srgbClr val="000000"/>
                </a:solidFill>
                <a:latin typeface="Candara" pitchFamily="34" charset="0"/>
              </a:rPr>
              <a:t> = ~15 </a:t>
            </a:r>
            <a:r>
              <a:rPr lang="en-US" sz="2000" kern="0" dirty="0">
                <a:solidFill>
                  <a:srgbClr val="000000"/>
                </a:solidFill>
                <a:latin typeface="Symbol" pitchFamily="18" charset="2"/>
              </a:rPr>
              <a:t>m</a:t>
            </a:r>
            <a:r>
              <a:rPr lang="en-US" sz="2000" kern="0" dirty="0">
                <a:solidFill>
                  <a:srgbClr val="000000"/>
                </a:solidFill>
                <a:latin typeface="Candara" pitchFamily="34" charset="0"/>
              </a:rPr>
              <a:t>m </a:t>
            </a:r>
            <a:br>
              <a:rPr lang="en-US" sz="2000" kern="0" dirty="0">
                <a:solidFill>
                  <a:srgbClr val="000000"/>
                </a:solidFill>
                <a:latin typeface="Candara" pitchFamily="34" charset="0"/>
              </a:rPr>
            </a:br>
            <a:endParaRPr lang="en-US" sz="1600" dirty="0"/>
          </a:p>
        </p:txBody>
      </p:sp>
    </p:spTree>
    <p:extLst>
      <p:ext uri="{BB962C8B-B14F-4D97-AF65-F5344CB8AC3E}">
        <p14:creationId xmlns:p14="http://schemas.microsoft.com/office/powerpoint/2010/main" val="4152328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el 3"/>
          <p:cNvSpPr>
            <a:spLocks noGrp="1"/>
          </p:cNvSpPr>
          <p:nvPr>
            <p:ph type="title"/>
          </p:nvPr>
        </p:nvSpPr>
        <p:spPr>
          <a:xfrm>
            <a:off x="127000" y="142875"/>
            <a:ext cx="9144000" cy="454025"/>
          </a:xfrm>
        </p:spPr>
        <p:txBody>
          <a:bodyPr/>
          <a:lstStyle/>
          <a:p>
            <a:pPr algn="l" eaLnBrk="1" hangingPunct="1"/>
            <a:r>
              <a:rPr lang="en-GB" b="1" dirty="0" err="1"/>
              <a:t>Misura</a:t>
            </a:r>
            <a:r>
              <a:rPr lang="en-GB" b="1" dirty="0"/>
              <a:t> </a:t>
            </a:r>
            <a:r>
              <a:rPr lang="en-GB" b="1" dirty="0" err="1"/>
              <a:t>dell’energia</a:t>
            </a:r>
            <a:r>
              <a:rPr lang="en-GB" b="1" dirty="0"/>
              <a:t>: </a:t>
            </a:r>
            <a:r>
              <a:rPr lang="en-GB" b="1" dirty="0" err="1"/>
              <a:t>il</a:t>
            </a:r>
            <a:r>
              <a:rPr lang="en-GB" b="1" dirty="0"/>
              <a:t> </a:t>
            </a:r>
            <a:r>
              <a:rPr lang="en-GB" b="1" dirty="0" err="1"/>
              <a:t>calorimetro</a:t>
            </a:r>
            <a:endParaRPr lang="en-GB" b="1" dirty="0"/>
          </a:p>
        </p:txBody>
      </p:sp>
      <p:sp>
        <p:nvSpPr>
          <p:cNvPr id="5" name="Inhaltsplatzhalter 4"/>
          <p:cNvSpPr>
            <a:spLocks noGrp="1"/>
          </p:cNvSpPr>
          <p:nvPr>
            <p:ph idx="1"/>
          </p:nvPr>
        </p:nvSpPr>
        <p:spPr>
          <a:xfrm>
            <a:off x="225425" y="965200"/>
            <a:ext cx="8677275" cy="5270500"/>
          </a:xfrm>
        </p:spPr>
        <p:txBody>
          <a:bodyPr rtlCol="0">
            <a:normAutofit fontScale="92500" lnSpcReduction="20000"/>
          </a:bodyPr>
          <a:lstStyle/>
          <a:p>
            <a:pPr eaLnBrk="1" fontAlgn="auto" hangingPunct="1">
              <a:spcAft>
                <a:spcPts val="0"/>
              </a:spcAft>
              <a:defRPr/>
            </a:pPr>
            <a:r>
              <a:rPr lang="en-GB" sz="2100" u="sng" dirty="0" err="1">
                <a:solidFill>
                  <a:srgbClr val="7030A0"/>
                </a:solidFill>
              </a:rPr>
              <a:t>Misura</a:t>
            </a:r>
            <a:r>
              <a:rPr lang="en-GB" sz="2100" u="sng" dirty="0">
                <a:solidFill>
                  <a:srgbClr val="7030A0"/>
                </a:solidFill>
              </a:rPr>
              <a:t> </a:t>
            </a:r>
            <a:r>
              <a:rPr lang="en-GB" sz="2100" u="sng" dirty="0" err="1">
                <a:solidFill>
                  <a:srgbClr val="7030A0"/>
                </a:solidFill>
              </a:rPr>
              <a:t>dell’energia</a:t>
            </a:r>
            <a:r>
              <a:rPr lang="en-GB" sz="2100" u="sng" dirty="0">
                <a:solidFill>
                  <a:srgbClr val="7030A0"/>
                </a:solidFill>
              </a:rPr>
              <a:t> </a:t>
            </a:r>
            <a:r>
              <a:rPr lang="en-GB" sz="2100" dirty="0">
                <a:solidFill>
                  <a:srgbClr val="7030A0"/>
                </a:solidFill>
              </a:rPr>
              <a:t>via </a:t>
            </a:r>
            <a:r>
              <a:rPr lang="en-GB" sz="2100" dirty="0" err="1">
                <a:solidFill>
                  <a:srgbClr val="7030A0"/>
                </a:solidFill>
              </a:rPr>
              <a:t>assorbimento</a:t>
            </a:r>
            <a:r>
              <a:rPr lang="en-GB" sz="2100" dirty="0">
                <a:solidFill>
                  <a:srgbClr val="7030A0"/>
                </a:solidFill>
              </a:rPr>
              <a:t> </a:t>
            </a:r>
            <a:r>
              <a:rPr lang="en-GB" sz="2100" i="1" dirty="0" err="1">
                <a:solidFill>
                  <a:srgbClr val="7030A0"/>
                </a:solidFill>
              </a:rPr>
              <a:t>totale</a:t>
            </a:r>
            <a:r>
              <a:rPr lang="en-GB" sz="2100" dirty="0">
                <a:solidFill>
                  <a:srgbClr val="7030A0"/>
                </a:solidFill>
              </a:rPr>
              <a:t> </a:t>
            </a:r>
          </a:p>
          <a:p>
            <a:pPr eaLnBrk="1" fontAlgn="auto" hangingPunct="1">
              <a:spcAft>
                <a:spcPts val="0"/>
              </a:spcAft>
              <a:defRPr/>
            </a:pPr>
            <a:r>
              <a:rPr lang="en-GB" sz="2100" dirty="0">
                <a:solidFill>
                  <a:srgbClr val="7030A0"/>
                </a:solidFill>
              </a:rPr>
              <a:t>   (</a:t>
            </a:r>
            <a:r>
              <a:rPr lang="en-GB" sz="2100" dirty="0" err="1">
                <a:solidFill>
                  <a:srgbClr val="7030A0"/>
                </a:solidFill>
              </a:rPr>
              <a:t>misura</a:t>
            </a:r>
            <a:r>
              <a:rPr lang="en-GB" sz="2100" dirty="0">
                <a:solidFill>
                  <a:srgbClr val="7030A0"/>
                </a:solidFill>
              </a:rPr>
              <a:t> </a:t>
            </a:r>
            <a:r>
              <a:rPr lang="en-GB" sz="2100" dirty="0" err="1">
                <a:solidFill>
                  <a:srgbClr val="7030A0"/>
                </a:solidFill>
              </a:rPr>
              <a:t>distruttiva</a:t>
            </a:r>
            <a:r>
              <a:rPr lang="en-GB" sz="2100" dirty="0">
                <a:solidFill>
                  <a:srgbClr val="7030A0"/>
                </a:solidFill>
              </a:rPr>
              <a:t>)</a:t>
            </a:r>
          </a:p>
          <a:p>
            <a:pPr eaLnBrk="1" fontAlgn="auto" hangingPunct="1">
              <a:spcAft>
                <a:spcPts val="0"/>
              </a:spcAft>
              <a:defRPr/>
            </a:pPr>
            <a:endParaRPr lang="en-GB" sz="2100" dirty="0">
              <a:solidFill>
                <a:srgbClr val="7030A0"/>
              </a:solidFill>
            </a:endParaRPr>
          </a:p>
          <a:p>
            <a:pPr eaLnBrk="1" fontAlgn="auto" hangingPunct="1">
              <a:spcAft>
                <a:spcPts val="0"/>
              </a:spcAft>
              <a:defRPr/>
            </a:pPr>
            <a:r>
              <a:rPr lang="en-GB" sz="2100" dirty="0">
                <a:solidFill>
                  <a:srgbClr val="0000FF"/>
                </a:solidFill>
              </a:rPr>
              <a:t>La </a:t>
            </a:r>
            <a:r>
              <a:rPr lang="en-GB" sz="2100" dirty="0" err="1">
                <a:solidFill>
                  <a:srgbClr val="0000FF"/>
                </a:solidFill>
              </a:rPr>
              <a:t>risposta</a:t>
            </a:r>
            <a:r>
              <a:rPr lang="en-GB" sz="2100" dirty="0">
                <a:solidFill>
                  <a:srgbClr val="0000FF"/>
                </a:solidFill>
              </a:rPr>
              <a:t> del </a:t>
            </a:r>
            <a:r>
              <a:rPr lang="en-GB" sz="2100" dirty="0" err="1">
                <a:solidFill>
                  <a:srgbClr val="0000FF"/>
                </a:solidFill>
              </a:rPr>
              <a:t>rivelatore</a:t>
            </a:r>
            <a:r>
              <a:rPr lang="en-GB" sz="2100" dirty="0">
                <a:solidFill>
                  <a:srgbClr val="0000FF"/>
                </a:solidFill>
              </a:rPr>
              <a:t> </a:t>
            </a:r>
            <a:r>
              <a:rPr lang="en-GB" sz="2100" dirty="0" err="1">
                <a:solidFill>
                  <a:srgbClr val="0000FF"/>
                </a:solidFill>
              </a:rPr>
              <a:t>deve</a:t>
            </a:r>
            <a:r>
              <a:rPr lang="en-GB" sz="2100" dirty="0">
                <a:solidFill>
                  <a:srgbClr val="0000FF"/>
                </a:solidFill>
              </a:rPr>
              <a:t> </a:t>
            </a:r>
            <a:r>
              <a:rPr lang="en-GB" sz="2100" dirty="0" err="1">
                <a:solidFill>
                  <a:srgbClr val="0000FF"/>
                </a:solidFill>
              </a:rPr>
              <a:t>essere</a:t>
            </a:r>
            <a:r>
              <a:rPr lang="en-GB" sz="2100" dirty="0">
                <a:solidFill>
                  <a:srgbClr val="0000FF"/>
                </a:solidFill>
              </a:rPr>
              <a:t> </a:t>
            </a:r>
            <a:r>
              <a:rPr lang="en-GB" sz="2100" b="1" dirty="0" err="1">
                <a:solidFill>
                  <a:srgbClr val="0000FF"/>
                </a:solidFill>
              </a:rPr>
              <a:t>proporzionale</a:t>
            </a:r>
            <a:r>
              <a:rPr lang="en-GB" sz="2100" b="1" dirty="0">
                <a:solidFill>
                  <a:srgbClr val="0000FF"/>
                </a:solidFill>
              </a:rPr>
              <a:t> ad E </a:t>
            </a:r>
            <a:r>
              <a:rPr lang="en-GB" sz="2100" dirty="0">
                <a:solidFill>
                  <a:srgbClr val="0000FF"/>
                </a:solidFill>
              </a:rPr>
              <a:t>per </a:t>
            </a:r>
          </a:p>
          <a:p>
            <a:pPr eaLnBrk="1" fontAlgn="auto" hangingPunct="1">
              <a:spcAft>
                <a:spcPts val="0"/>
              </a:spcAft>
              <a:buFont typeface="Arial"/>
              <a:buChar char="•"/>
              <a:defRPr/>
            </a:pPr>
            <a:r>
              <a:rPr lang="en-GB" sz="2100" dirty="0">
                <a:solidFill>
                  <a:srgbClr val="0000FF"/>
                </a:solidFill>
              </a:rPr>
              <a:t>    	</a:t>
            </a:r>
            <a:r>
              <a:rPr lang="en-GB" sz="2100" dirty="0" err="1">
                <a:solidFill>
                  <a:srgbClr val="0000FF"/>
                </a:solidFill>
              </a:rPr>
              <a:t>Particelle</a:t>
            </a:r>
            <a:r>
              <a:rPr lang="en-GB" sz="2100" dirty="0">
                <a:solidFill>
                  <a:srgbClr val="0000FF"/>
                </a:solidFill>
              </a:rPr>
              <a:t> </a:t>
            </a:r>
            <a:r>
              <a:rPr lang="en-GB" sz="2100" dirty="0" err="1">
                <a:solidFill>
                  <a:srgbClr val="0000FF"/>
                </a:solidFill>
              </a:rPr>
              <a:t>cariche</a:t>
            </a:r>
            <a:r>
              <a:rPr lang="en-GB" sz="2100" dirty="0">
                <a:solidFill>
                  <a:srgbClr val="0000FF"/>
                </a:solidFill>
              </a:rPr>
              <a:t>:  </a:t>
            </a:r>
            <a:r>
              <a:rPr lang="en-GB" sz="2100" dirty="0" err="1">
                <a:solidFill>
                  <a:srgbClr val="0000FF"/>
                </a:solidFill>
              </a:rPr>
              <a:t>elettroni</a:t>
            </a:r>
            <a:r>
              <a:rPr lang="en-GB" sz="2100" dirty="0">
                <a:solidFill>
                  <a:srgbClr val="0000FF"/>
                </a:solidFill>
              </a:rPr>
              <a:t> e </a:t>
            </a:r>
            <a:r>
              <a:rPr lang="en-GB" sz="2100" dirty="0" err="1">
                <a:solidFill>
                  <a:srgbClr val="0000FF"/>
                </a:solidFill>
              </a:rPr>
              <a:t>adroni</a:t>
            </a:r>
            <a:endParaRPr lang="en-GB" sz="2100" dirty="0">
              <a:solidFill>
                <a:srgbClr val="0000FF"/>
              </a:solidFill>
            </a:endParaRPr>
          </a:p>
          <a:p>
            <a:pPr eaLnBrk="1" fontAlgn="auto" hangingPunct="1">
              <a:spcAft>
                <a:spcPts val="0"/>
              </a:spcAft>
              <a:buFont typeface="Arial"/>
              <a:buChar char="•"/>
              <a:defRPr/>
            </a:pPr>
            <a:r>
              <a:rPr lang="en-GB" sz="2100" dirty="0">
                <a:solidFill>
                  <a:srgbClr val="0000FF"/>
                </a:solidFill>
              </a:rPr>
              <a:t>       </a:t>
            </a:r>
            <a:r>
              <a:rPr lang="en-GB" sz="2100" dirty="0" err="1">
                <a:solidFill>
                  <a:srgbClr val="0000FF"/>
                </a:solidFill>
              </a:rPr>
              <a:t>Particelle</a:t>
            </a:r>
            <a:r>
              <a:rPr lang="en-GB" sz="2100" dirty="0">
                <a:solidFill>
                  <a:srgbClr val="0000FF"/>
                </a:solidFill>
              </a:rPr>
              <a:t> </a:t>
            </a:r>
            <a:r>
              <a:rPr lang="en-GB" sz="2100" dirty="0" err="1">
                <a:solidFill>
                  <a:srgbClr val="0000FF"/>
                </a:solidFill>
              </a:rPr>
              <a:t>neutre</a:t>
            </a:r>
            <a:r>
              <a:rPr lang="en-GB" sz="2100" dirty="0">
                <a:solidFill>
                  <a:srgbClr val="0000FF"/>
                </a:solidFill>
              </a:rPr>
              <a:t>:  </a:t>
            </a:r>
            <a:r>
              <a:rPr lang="en-GB" sz="2100" dirty="0" err="1">
                <a:solidFill>
                  <a:srgbClr val="0000FF"/>
                </a:solidFill>
              </a:rPr>
              <a:t>fotoni</a:t>
            </a:r>
            <a:r>
              <a:rPr lang="en-GB" sz="2100" dirty="0">
                <a:solidFill>
                  <a:srgbClr val="0000FF"/>
                </a:solidFill>
              </a:rPr>
              <a:t> e </a:t>
            </a:r>
            <a:r>
              <a:rPr lang="en-GB" sz="2100" dirty="0" err="1">
                <a:solidFill>
                  <a:srgbClr val="0000FF"/>
                </a:solidFill>
              </a:rPr>
              <a:t>neutroni</a:t>
            </a:r>
            <a:endParaRPr lang="en-GB" sz="2100" dirty="0">
              <a:solidFill>
                <a:srgbClr val="0000FF"/>
              </a:solidFill>
            </a:endParaRPr>
          </a:p>
          <a:p>
            <a:pPr lvl="2" eaLnBrk="1" fontAlgn="auto" hangingPunct="1">
              <a:spcAft>
                <a:spcPts val="0"/>
              </a:spcAft>
              <a:defRPr/>
            </a:pPr>
            <a:endParaRPr lang="en-GB" sz="2100" dirty="0">
              <a:solidFill>
                <a:srgbClr val="0000FF"/>
              </a:solidFill>
            </a:endParaRPr>
          </a:p>
          <a:p>
            <a:pPr eaLnBrk="1" fontAlgn="auto" hangingPunct="1">
              <a:spcAft>
                <a:spcPts val="0"/>
              </a:spcAft>
              <a:defRPr/>
            </a:pPr>
            <a:r>
              <a:rPr lang="en-GB" sz="2100" dirty="0">
                <a:solidFill>
                  <a:srgbClr val="008000"/>
                </a:solidFill>
              </a:rPr>
              <a:t>Principio di </a:t>
            </a:r>
            <a:r>
              <a:rPr lang="en-GB" sz="2100" dirty="0" err="1">
                <a:solidFill>
                  <a:srgbClr val="008000"/>
                </a:solidFill>
              </a:rPr>
              <a:t>misura</a:t>
            </a:r>
            <a:r>
              <a:rPr lang="en-GB" sz="2100" dirty="0">
                <a:solidFill>
                  <a:srgbClr val="008000"/>
                </a:solidFill>
              </a:rPr>
              <a:t>: </a:t>
            </a:r>
          </a:p>
          <a:p>
            <a:pPr marL="457200" indent="-457200" eaLnBrk="1" fontAlgn="auto" hangingPunct="1">
              <a:spcAft>
                <a:spcPts val="0"/>
              </a:spcAft>
              <a:buFont typeface="Arial"/>
              <a:buChar char="•"/>
              <a:defRPr/>
            </a:pPr>
            <a:r>
              <a:rPr lang="en-GB" sz="2100" dirty="0" err="1">
                <a:solidFill>
                  <a:srgbClr val="008000"/>
                </a:solidFill>
              </a:rPr>
              <a:t>Sciame</a:t>
            </a:r>
            <a:r>
              <a:rPr lang="en-GB" sz="2100" dirty="0">
                <a:solidFill>
                  <a:srgbClr val="008000"/>
                </a:solidFill>
              </a:rPr>
              <a:t> </a:t>
            </a:r>
            <a:r>
              <a:rPr lang="en-GB" sz="2100" dirty="0" err="1">
                <a:solidFill>
                  <a:srgbClr val="008000"/>
                </a:solidFill>
              </a:rPr>
              <a:t>electromagnetico</a:t>
            </a:r>
            <a:r>
              <a:rPr lang="en-GB" sz="2100" dirty="0">
                <a:solidFill>
                  <a:srgbClr val="008000"/>
                </a:solidFill>
              </a:rPr>
              <a:t> </a:t>
            </a:r>
            <a:r>
              <a:rPr lang="en-GB" sz="1700" dirty="0">
                <a:solidFill>
                  <a:srgbClr val="008000"/>
                </a:solidFill>
              </a:rPr>
              <a:t>(</a:t>
            </a:r>
            <a:r>
              <a:rPr lang="en-GB" sz="1700" dirty="0" err="1">
                <a:solidFill>
                  <a:srgbClr val="008000"/>
                </a:solidFill>
              </a:rPr>
              <a:t>interazioni</a:t>
            </a:r>
            <a:r>
              <a:rPr lang="en-GB" sz="1700" dirty="0">
                <a:solidFill>
                  <a:srgbClr val="008000"/>
                </a:solidFill>
              </a:rPr>
              <a:t> </a:t>
            </a:r>
            <a:r>
              <a:rPr lang="en-GB" sz="1700" dirty="0" err="1">
                <a:solidFill>
                  <a:srgbClr val="008000"/>
                </a:solidFill>
              </a:rPr>
              <a:t>elettromagnetico</a:t>
            </a:r>
            <a:r>
              <a:rPr lang="en-GB" sz="1700" dirty="0">
                <a:solidFill>
                  <a:srgbClr val="008000"/>
                </a:solidFill>
              </a:rPr>
              <a:t> </a:t>
            </a:r>
            <a:r>
              <a:rPr lang="en-GB" sz="1700" dirty="0" err="1">
                <a:solidFill>
                  <a:srgbClr val="008000"/>
                </a:solidFill>
              </a:rPr>
              <a:t>delle</a:t>
            </a:r>
            <a:r>
              <a:rPr lang="en-GB" sz="1700" dirty="0">
                <a:solidFill>
                  <a:srgbClr val="008000"/>
                </a:solidFill>
              </a:rPr>
              <a:t> </a:t>
            </a:r>
            <a:r>
              <a:rPr lang="en-GB" sz="1700" dirty="0" err="1">
                <a:solidFill>
                  <a:srgbClr val="008000"/>
                </a:solidFill>
              </a:rPr>
              <a:t>particelle</a:t>
            </a:r>
            <a:r>
              <a:rPr lang="en-GB" sz="1700" dirty="0">
                <a:solidFill>
                  <a:srgbClr val="008000"/>
                </a:solidFill>
              </a:rPr>
              <a:t> con </a:t>
            </a:r>
            <a:r>
              <a:rPr lang="en-GB" sz="1700" dirty="0" err="1">
                <a:solidFill>
                  <a:srgbClr val="008000"/>
                </a:solidFill>
              </a:rPr>
              <a:t>il</a:t>
            </a:r>
            <a:r>
              <a:rPr lang="en-GB" sz="1700" dirty="0">
                <a:solidFill>
                  <a:srgbClr val="008000"/>
                </a:solidFill>
              </a:rPr>
              <a:t> </a:t>
            </a:r>
            <a:r>
              <a:rPr lang="en-GB" sz="1700" dirty="0" err="1">
                <a:solidFill>
                  <a:srgbClr val="008000"/>
                </a:solidFill>
              </a:rPr>
              <a:t>materiale</a:t>
            </a:r>
            <a:r>
              <a:rPr lang="en-GB" sz="1700" dirty="0">
                <a:solidFill>
                  <a:srgbClr val="008000"/>
                </a:solidFill>
              </a:rPr>
              <a:t>)</a:t>
            </a:r>
          </a:p>
          <a:p>
            <a:pPr marL="457200" indent="-457200" eaLnBrk="1" fontAlgn="auto" hangingPunct="1">
              <a:spcAft>
                <a:spcPts val="0"/>
              </a:spcAft>
              <a:buFont typeface="Arial"/>
              <a:buChar char="•"/>
              <a:defRPr/>
            </a:pPr>
            <a:r>
              <a:rPr lang="en-GB" sz="2100" dirty="0" err="1">
                <a:solidFill>
                  <a:srgbClr val="008000"/>
                </a:solidFill>
              </a:rPr>
              <a:t>Sciame</a:t>
            </a:r>
            <a:r>
              <a:rPr lang="en-GB" sz="2100" dirty="0">
                <a:solidFill>
                  <a:srgbClr val="008000"/>
                </a:solidFill>
              </a:rPr>
              <a:t> </a:t>
            </a:r>
            <a:r>
              <a:rPr lang="en-GB" sz="2100" dirty="0" err="1">
                <a:solidFill>
                  <a:srgbClr val="008000"/>
                </a:solidFill>
              </a:rPr>
              <a:t>adronico</a:t>
            </a:r>
            <a:r>
              <a:rPr lang="en-GB" sz="2100" dirty="0">
                <a:solidFill>
                  <a:srgbClr val="008000"/>
                </a:solidFill>
              </a:rPr>
              <a:t> </a:t>
            </a:r>
            <a:r>
              <a:rPr lang="en-GB" sz="1700" dirty="0">
                <a:solidFill>
                  <a:srgbClr val="008000"/>
                </a:solidFill>
              </a:rPr>
              <a:t>(</a:t>
            </a:r>
            <a:r>
              <a:rPr lang="en-GB" sz="1700" dirty="0" err="1">
                <a:solidFill>
                  <a:srgbClr val="008000"/>
                </a:solidFill>
              </a:rPr>
              <a:t>dominato</a:t>
            </a:r>
            <a:r>
              <a:rPr lang="en-GB" sz="1700" dirty="0">
                <a:solidFill>
                  <a:srgbClr val="008000"/>
                </a:solidFill>
              </a:rPr>
              <a:t> da </a:t>
            </a:r>
            <a:r>
              <a:rPr lang="en-GB" sz="1700" dirty="0" err="1">
                <a:solidFill>
                  <a:srgbClr val="008000"/>
                </a:solidFill>
              </a:rPr>
              <a:t>interazioni</a:t>
            </a:r>
            <a:r>
              <a:rPr lang="en-GB" sz="1700" dirty="0">
                <a:solidFill>
                  <a:srgbClr val="008000"/>
                </a:solidFill>
              </a:rPr>
              <a:t> forte </a:t>
            </a:r>
            <a:r>
              <a:rPr lang="en-GB" sz="1700" dirty="0" err="1">
                <a:solidFill>
                  <a:srgbClr val="008000"/>
                </a:solidFill>
              </a:rPr>
              <a:t>delle</a:t>
            </a:r>
            <a:r>
              <a:rPr lang="en-GB" sz="1700" dirty="0">
                <a:solidFill>
                  <a:srgbClr val="008000"/>
                </a:solidFill>
              </a:rPr>
              <a:t> </a:t>
            </a:r>
            <a:r>
              <a:rPr lang="en-GB" sz="1700" dirty="0" err="1">
                <a:solidFill>
                  <a:srgbClr val="008000"/>
                </a:solidFill>
              </a:rPr>
              <a:t>particelle</a:t>
            </a:r>
            <a:r>
              <a:rPr lang="en-GB" sz="1700" dirty="0">
                <a:solidFill>
                  <a:srgbClr val="008000"/>
                </a:solidFill>
              </a:rPr>
              <a:t> con </a:t>
            </a:r>
            <a:r>
              <a:rPr lang="en-GB" sz="1700" dirty="0" err="1">
                <a:solidFill>
                  <a:srgbClr val="008000"/>
                </a:solidFill>
              </a:rPr>
              <a:t>il</a:t>
            </a:r>
            <a:r>
              <a:rPr lang="en-GB" sz="1700" dirty="0">
                <a:solidFill>
                  <a:srgbClr val="008000"/>
                </a:solidFill>
              </a:rPr>
              <a:t> </a:t>
            </a:r>
            <a:r>
              <a:rPr lang="en-GB" sz="1700" dirty="0" err="1">
                <a:solidFill>
                  <a:srgbClr val="008000"/>
                </a:solidFill>
              </a:rPr>
              <a:t>materiale</a:t>
            </a:r>
            <a:r>
              <a:rPr lang="en-GB" sz="1700" dirty="0">
                <a:solidFill>
                  <a:srgbClr val="008000"/>
                </a:solidFill>
              </a:rPr>
              <a:t>)</a:t>
            </a:r>
            <a:endParaRPr lang="en-GB" sz="2100" dirty="0">
              <a:solidFill>
                <a:srgbClr val="008000"/>
              </a:solidFill>
            </a:endParaRPr>
          </a:p>
          <a:p>
            <a:pPr marL="0" indent="0" eaLnBrk="1" fontAlgn="auto" hangingPunct="1">
              <a:spcAft>
                <a:spcPts val="0"/>
              </a:spcAft>
              <a:defRPr/>
            </a:pPr>
            <a:endParaRPr lang="en-GB" sz="2100" dirty="0">
              <a:solidFill>
                <a:srgbClr val="00B050"/>
              </a:solidFill>
            </a:endParaRPr>
          </a:p>
          <a:p>
            <a:pPr eaLnBrk="1" fontAlgn="auto" hangingPunct="1">
              <a:spcAft>
                <a:spcPts val="0"/>
              </a:spcAft>
              <a:defRPr/>
            </a:pPr>
            <a:r>
              <a:rPr lang="en-GB" sz="2100" dirty="0">
                <a:solidFill>
                  <a:schemeClr val="accent1">
                    <a:lumMod val="25000"/>
                  </a:schemeClr>
                </a:solidFill>
              </a:rPr>
              <a:t>Il </a:t>
            </a:r>
            <a:r>
              <a:rPr lang="en-GB" sz="2100" dirty="0" err="1">
                <a:solidFill>
                  <a:schemeClr val="accent1">
                    <a:lumMod val="25000"/>
                  </a:schemeClr>
                </a:solidFill>
              </a:rPr>
              <a:t>segnale</a:t>
            </a:r>
            <a:r>
              <a:rPr lang="en-GB" sz="2100" dirty="0">
                <a:solidFill>
                  <a:schemeClr val="accent1">
                    <a:lumMod val="25000"/>
                  </a:schemeClr>
                </a:solidFill>
              </a:rPr>
              <a:t> </a:t>
            </a:r>
            <a:r>
              <a:rPr lang="en-GB" sz="2100" dirty="0" err="1">
                <a:solidFill>
                  <a:schemeClr val="accent1">
                    <a:lumMod val="25000"/>
                  </a:schemeClr>
                </a:solidFill>
              </a:rPr>
              <a:t>che</a:t>
            </a:r>
            <a:r>
              <a:rPr lang="en-GB" sz="2100" dirty="0">
                <a:solidFill>
                  <a:schemeClr val="accent1">
                    <a:lumMod val="25000"/>
                  </a:schemeClr>
                </a:solidFill>
              </a:rPr>
              <a:t> </a:t>
            </a:r>
            <a:r>
              <a:rPr lang="en-GB" sz="2100" dirty="0" err="1">
                <a:solidFill>
                  <a:schemeClr val="accent1">
                    <a:lumMod val="25000"/>
                  </a:schemeClr>
                </a:solidFill>
              </a:rPr>
              <a:t>leggiamo</a:t>
            </a:r>
            <a:r>
              <a:rPr lang="en-GB" sz="2100" dirty="0">
                <a:solidFill>
                  <a:schemeClr val="accent1">
                    <a:lumMod val="25000"/>
                  </a:schemeClr>
                </a:solidFill>
              </a:rPr>
              <a:t> e’ la </a:t>
            </a:r>
            <a:r>
              <a:rPr lang="en-GB" sz="2100" dirty="0" err="1">
                <a:solidFill>
                  <a:schemeClr val="accent1">
                    <a:lumMod val="25000"/>
                  </a:schemeClr>
                </a:solidFill>
              </a:rPr>
              <a:t>conversione</a:t>
            </a:r>
            <a:r>
              <a:rPr lang="en-GB" sz="2100" dirty="0">
                <a:solidFill>
                  <a:schemeClr val="accent1">
                    <a:lumMod val="25000"/>
                  </a:schemeClr>
                </a:solidFill>
              </a:rPr>
              <a:t> </a:t>
            </a:r>
            <a:r>
              <a:rPr lang="en-GB" sz="2100" dirty="0" err="1">
                <a:solidFill>
                  <a:schemeClr val="accent1">
                    <a:lumMod val="25000"/>
                  </a:schemeClr>
                </a:solidFill>
              </a:rPr>
              <a:t>della</a:t>
            </a:r>
            <a:r>
              <a:rPr lang="en-GB" sz="2100" dirty="0">
                <a:solidFill>
                  <a:schemeClr val="accent1">
                    <a:lumMod val="25000"/>
                  </a:schemeClr>
                </a:solidFill>
              </a:rPr>
              <a:t> </a:t>
            </a:r>
            <a:r>
              <a:rPr lang="en-GB" sz="2100" dirty="0" err="1">
                <a:solidFill>
                  <a:schemeClr val="accent1">
                    <a:lumMod val="25000"/>
                  </a:schemeClr>
                </a:solidFill>
              </a:rPr>
              <a:t>ionizzazione</a:t>
            </a:r>
            <a:r>
              <a:rPr lang="en-GB" sz="2100" dirty="0">
                <a:solidFill>
                  <a:schemeClr val="accent1">
                    <a:lumMod val="25000"/>
                  </a:schemeClr>
                </a:solidFill>
              </a:rPr>
              <a:t> o </a:t>
            </a:r>
            <a:r>
              <a:rPr lang="en-GB" sz="2100" dirty="0" err="1">
                <a:solidFill>
                  <a:schemeClr val="accent1">
                    <a:lumMod val="25000"/>
                  </a:schemeClr>
                </a:solidFill>
              </a:rPr>
              <a:t>dell’eccittazione</a:t>
            </a:r>
            <a:r>
              <a:rPr lang="en-GB" sz="2100" dirty="0">
                <a:solidFill>
                  <a:schemeClr val="accent1">
                    <a:lumMod val="25000"/>
                  </a:schemeClr>
                </a:solidFill>
              </a:rPr>
              <a:t> - </a:t>
            </a:r>
            <a:r>
              <a:rPr lang="en-GB" sz="2100" dirty="0" err="1">
                <a:solidFill>
                  <a:schemeClr val="accent1">
                    <a:lumMod val="25000"/>
                  </a:schemeClr>
                </a:solidFill>
              </a:rPr>
              <a:t>provocata</a:t>
            </a:r>
            <a:r>
              <a:rPr lang="en-GB" sz="2100" dirty="0">
                <a:solidFill>
                  <a:schemeClr val="accent1">
                    <a:lumMod val="25000"/>
                  </a:schemeClr>
                </a:solidFill>
              </a:rPr>
              <a:t> </a:t>
            </a:r>
            <a:r>
              <a:rPr lang="en-GB" sz="2100" dirty="0" err="1">
                <a:solidFill>
                  <a:schemeClr val="accent1">
                    <a:lumMod val="25000"/>
                  </a:schemeClr>
                </a:solidFill>
              </a:rPr>
              <a:t>dalle</a:t>
            </a:r>
            <a:r>
              <a:rPr lang="en-GB" sz="2100" dirty="0">
                <a:solidFill>
                  <a:schemeClr val="accent1">
                    <a:lumMod val="25000"/>
                  </a:schemeClr>
                </a:solidFill>
              </a:rPr>
              <a:t> </a:t>
            </a:r>
            <a:r>
              <a:rPr lang="en-GB" sz="2100" dirty="0" err="1">
                <a:solidFill>
                  <a:schemeClr val="accent1">
                    <a:lumMod val="25000"/>
                  </a:schemeClr>
                </a:solidFill>
              </a:rPr>
              <a:t>particelle</a:t>
            </a:r>
            <a:r>
              <a:rPr lang="en-GB" sz="2100" dirty="0">
                <a:solidFill>
                  <a:schemeClr val="accent1">
                    <a:lumMod val="25000"/>
                  </a:schemeClr>
                </a:solidFill>
              </a:rPr>
              <a:t> </a:t>
            </a:r>
            <a:r>
              <a:rPr lang="en-GB" sz="2100" dirty="0" err="1">
                <a:solidFill>
                  <a:schemeClr val="accent1">
                    <a:lumMod val="25000"/>
                  </a:schemeClr>
                </a:solidFill>
              </a:rPr>
              <a:t>dello</a:t>
            </a:r>
            <a:r>
              <a:rPr lang="en-GB" sz="2100" dirty="0">
                <a:solidFill>
                  <a:schemeClr val="accent1">
                    <a:lumMod val="25000"/>
                  </a:schemeClr>
                </a:solidFill>
              </a:rPr>
              <a:t> </a:t>
            </a:r>
            <a:r>
              <a:rPr lang="en-GB" sz="2100" dirty="0" err="1">
                <a:solidFill>
                  <a:schemeClr val="accent1">
                    <a:lumMod val="25000"/>
                  </a:schemeClr>
                </a:solidFill>
              </a:rPr>
              <a:t>sciame</a:t>
            </a:r>
            <a:r>
              <a:rPr lang="en-GB" sz="2100" dirty="0">
                <a:solidFill>
                  <a:schemeClr val="accent1">
                    <a:lumMod val="25000"/>
                  </a:schemeClr>
                </a:solidFill>
              </a:rPr>
              <a:t> - del </a:t>
            </a:r>
            <a:r>
              <a:rPr lang="en-GB" sz="2100" dirty="0" err="1">
                <a:solidFill>
                  <a:schemeClr val="accent1">
                    <a:lumMod val="25000"/>
                  </a:schemeClr>
                </a:solidFill>
              </a:rPr>
              <a:t>materiale</a:t>
            </a:r>
            <a:r>
              <a:rPr lang="en-GB" sz="2100" dirty="0">
                <a:solidFill>
                  <a:schemeClr val="accent1">
                    <a:lumMod val="25000"/>
                  </a:schemeClr>
                </a:solidFill>
              </a:rPr>
              <a:t> del </a:t>
            </a:r>
            <a:r>
              <a:rPr lang="en-GB" sz="2100" dirty="0" err="1">
                <a:solidFill>
                  <a:schemeClr val="accent1">
                    <a:lumMod val="25000"/>
                  </a:schemeClr>
                </a:solidFill>
              </a:rPr>
              <a:t>rivelatore</a:t>
            </a:r>
            <a:r>
              <a:rPr lang="en-GB" sz="2100" dirty="0">
                <a:solidFill>
                  <a:schemeClr val="accent1">
                    <a:lumMod val="25000"/>
                  </a:schemeClr>
                </a:solidFill>
              </a:rPr>
              <a:t>: </a:t>
            </a:r>
            <a:r>
              <a:rPr lang="en-GB" sz="2100" dirty="0" err="1">
                <a:solidFill>
                  <a:schemeClr val="accent1">
                    <a:lumMod val="25000"/>
                  </a:schemeClr>
                </a:solidFill>
              </a:rPr>
              <a:t>si</a:t>
            </a:r>
            <a:r>
              <a:rPr lang="en-GB" sz="2100" dirty="0">
                <a:solidFill>
                  <a:schemeClr val="accent1">
                    <a:lumMod val="25000"/>
                  </a:schemeClr>
                </a:solidFill>
              </a:rPr>
              <a:t> </a:t>
            </a:r>
            <a:r>
              <a:rPr lang="en-GB" sz="2100" dirty="0" err="1">
                <a:solidFill>
                  <a:schemeClr val="accent1">
                    <a:lumMod val="25000"/>
                  </a:schemeClr>
                </a:solidFill>
              </a:rPr>
              <a:t>misura</a:t>
            </a:r>
            <a:r>
              <a:rPr lang="en-GB" sz="2100" dirty="0">
                <a:solidFill>
                  <a:schemeClr val="accent1">
                    <a:lumMod val="25000"/>
                  </a:schemeClr>
                </a:solidFill>
              </a:rPr>
              <a:t> </a:t>
            </a:r>
            <a:r>
              <a:rPr lang="en-GB" sz="2100" dirty="0" err="1">
                <a:solidFill>
                  <a:schemeClr val="accent1">
                    <a:lumMod val="25000"/>
                  </a:schemeClr>
                </a:solidFill>
              </a:rPr>
              <a:t>corrente</a:t>
            </a:r>
            <a:r>
              <a:rPr lang="en-GB" sz="2100" dirty="0">
                <a:solidFill>
                  <a:schemeClr val="accent1">
                    <a:lumMod val="25000"/>
                  </a:schemeClr>
                </a:solidFill>
              </a:rPr>
              <a:t> e </a:t>
            </a:r>
            <a:r>
              <a:rPr lang="en-GB" sz="2100" dirty="0" err="1">
                <a:solidFill>
                  <a:schemeClr val="accent1">
                    <a:lumMod val="25000"/>
                  </a:schemeClr>
                </a:solidFill>
              </a:rPr>
              <a:t>tensione</a:t>
            </a:r>
            <a:r>
              <a:rPr lang="en-GB" sz="2100" dirty="0">
                <a:solidFill>
                  <a:schemeClr val="accent1">
                    <a:lumMod val="25000"/>
                  </a:schemeClr>
                </a:solidFill>
              </a:rPr>
              <a:t>.</a:t>
            </a:r>
          </a:p>
          <a:p>
            <a:pPr eaLnBrk="1" fontAlgn="auto" hangingPunct="1">
              <a:spcAft>
                <a:spcPts val="0"/>
              </a:spcAft>
              <a:defRPr/>
            </a:pPr>
            <a:endParaRPr lang="en-GB" sz="2200" dirty="0">
              <a:solidFill>
                <a:schemeClr val="accent1">
                  <a:lumMod val="25000"/>
                </a:schemeClr>
              </a:solidFill>
            </a:endParaRPr>
          </a:p>
          <a:p>
            <a:pPr fontAlgn="auto">
              <a:spcAft>
                <a:spcPts val="0"/>
              </a:spcAft>
              <a:defRPr/>
            </a:pPr>
            <a:r>
              <a:rPr lang="en-US" sz="2100" b="1" dirty="0"/>
              <a:t>Il </a:t>
            </a:r>
            <a:r>
              <a:rPr lang="en-US" sz="2100" b="1" dirty="0" err="1"/>
              <a:t>numero</a:t>
            </a:r>
            <a:r>
              <a:rPr lang="en-US" sz="2100" b="1" dirty="0"/>
              <a:t> di </a:t>
            </a:r>
            <a:r>
              <a:rPr lang="en-US" sz="2100" b="1" dirty="0" err="1"/>
              <a:t>particelle</a:t>
            </a:r>
            <a:r>
              <a:rPr lang="en-US" sz="2100" b="1" dirty="0"/>
              <a:t> </a:t>
            </a:r>
            <a:r>
              <a:rPr lang="en-US" sz="2100" b="1" dirty="0" err="1"/>
              <a:t>prodotte</a:t>
            </a:r>
            <a:r>
              <a:rPr lang="en-US" sz="2100" b="1" dirty="0"/>
              <a:t> </a:t>
            </a:r>
            <a:r>
              <a:rPr lang="en-US" sz="2100" b="1" dirty="0" err="1"/>
              <a:t>è</a:t>
            </a:r>
            <a:r>
              <a:rPr lang="en-US" sz="2100" b="1" dirty="0"/>
              <a:t> </a:t>
            </a:r>
            <a:r>
              <a:rPr lang="en-US" sz="2100" b="1" dirty="0" err="1"/>
              <a:t>proporzionale</a:t>
            </a:r>
            <a:r>
              <a:rPr lang="en-US" sz="2100" b="1" dirty="0"/>
              <a:t> </a:t>
            </a:r>
            <a:r>
              <a:rPr lang="en-US" sz="2100" b="1" dirty="0" err="1"/>
              <a:t>all’energia</a:t>
            </a:r>
            <a:r>
              <a:rPr lang="en-US" sz="2100" b="1" dirty="0"/>
              <a:t> </a:t>
            </a:r>
            <a:r>
              <a:rPr lang="en-US" sz="2100" b="1" dirty="0" err="1"/>
              <a:t>incidente</a:t>
            </a:r>
            <a:endParaRPr lang="en-US" sz="2100" b="1" dirty="0"/>
          </a:p>
          <a:p>
            <a:pPr eaLnBrk="1" fontAlgn="auto" hangingPunct="1">
              <a:spcAft>
                <a:spcPts val="0"/>
              </a:spcAft>
              <a:defRPr/>
            </a:pPr>
            <a:endParaRPr lang="en-GB" sz="2200" dirty="0">
              <a:solidFill>
                <a:schemeClr val="accent1">
                  <a:lumMod val="25000"/>
                </a:schemeClr>
              </a:solidFill>
            </a:endParaRPr>
          </a:p>
        </p:txBody>
      </p:sp>
      <p:sp>
        <p:nvSpPr>
          <p:cNvPr id="4" name="Foliennummernplatzhalter 3"/>
          <p:cNvSpPr>
            <a:spLocks noGrp="1"/>
          </p:cNvSpPr>
          <p:nvPr>
            <p:ph type="sldNum" sz="quarter" idx="12"/>
          </p:nvPr>
        </p:nvSpPr>
        <p:spPr/>
        <p:txBody>
          <a:bodyPr/>
          <a:lstStyle/>
          <a:p>
            <a:pPr>
              <a:defRPr/>
            </a:pPr>
            <a:fld id="{E9A3E05E-D7B2-457B-B4E1-6570F8689E73}" type="slidenum">
              <a:rPr lang="en-GB" smtClean="0"/>
              <a:pPr>
                <a:defRPr/>
              </a:pPr>
              <a:t>14</a:t>
            </a:fld>
            <a:endParaRPr lang="en-GB"/>
          </a:p>
        </p:txBody>
      </p:sp>
    </p:spTree>
    <p:extLst>
      <p:ext uri="{BB962C8B-B14F-4D97-AF65-F5344CB8AC3E}">
        <p14:creationId xmlns:p14="http://schemas.microsoft.com/office/powerpoint/2010/main" val="2635545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el 1"/>
          <p:cNvSpPr>
            <a:spLocks noGrp="1"/>
          </p:cNvSpPr>
          <p:nvPr>
            <p:ph type="title"/>
          </p:nvPr>
        </p:nvSpPr>
        <p:spPr>
          <a:xfrm>
            <a:off x="127000" y="101594"/>
            <a:ext cx="5232400" cy="533400"/>
          </a:xfrm>
        </p:spPr>
        <p:txBody>
          <a:bodyPr/>
          <a:lstStyle/>
          <a:p>
            <a:pPr algn="l" eaLnBrk="1" hangingPunct="1"/>
            <a:r>
              <a:rPr lang="en-GB" b="1" dirty="0" err="1"/>
              <a:t>Sciame</a:t>
            </a:r>
            <a:r>
              <a:rPr lang="en-GB" b="1" dirty="0"/>
              <a:t> </a:t>
            </a:r>
            <a:r>
              <a:rPr lang="en-GB" b="1" dirty="0" err="1"/>
              <a:t>elettromagnetico</a:t>
            </a:r>
            <a:endParaRPr lang="en-GB" b="1" dirty="0"/>
          </a:p>
        </p:txBody>
      </p:sp>
      <p:pic>
        <p:nvPicPr>
          <p:cNvPr id="4" name="Picture 15" descr="cascadepic"/>
          <p:cNvPicPr>
            <a:picLocks noChangeAspect="1" noChangeArrowheads="1"/>
          </p:cNvPicPr>
          <p:nvPr/>
        </p:nvPicPr>
        <p:blipFill>
          <a:blip r:embed="rId2" cstate="print"/>
          <a:srcRect/>
          <a:stretch>
            <a:fillRect/>
          </a:stretch>
        </p:blipFill>
        <p:spPr bwMode="auto">
          <a:xfrm>
            <a:off x="2362200" y="673100"/>
            <a:ext cx="3721100" cy="4737100"/>
          </a:xfrm>
          <a:prstGeom prst="rect">
            <a:avLst/>
          </a:prstGeom>
          <a:noFill/>
          <a:ln w="9525">
            <a:noFill/>
            <a:miter lim="800000"/>
            <a:headEnd/>
            <a:tailEnd/>
          </a:ln>
        </p:spPr>
      </p:pic>
      <p:sp>
        <p:nvSpPr>
          <p:cNvPr id="60420" name="AutoShape 5"/>
          <p:cNvSpPr>
            <a:spLocks noChangeArrowheads="1"/>
          </p:cNvSpPr>
          <p:nvPr/>
        </p:nvSpPr>
        <p:spPr bwMode="auto">
          <a:xfrm>
            <a:off x="2133600" y="1282700"/>
            <a:ext cx="4800600" cy="3581400"/>
          </a:xfrm>
          <a:prstGeom prst="cube">
            <a:avLst>
              <a:gd name="adj" fmla="val 7815"/>
            </a:avLst>
          </a:prstGeom>
          <a:solidFill>
            <a:srgbClr val="DDDDDD">
              <a:alpha val="50195"/>
            </a:srgbClr>
          </a:solidFill>
          <a:ln w="9525">
            <a:solidFill>
              <a:schemeClr val="tx1"/>
            </a:solidFill>
            <a:miter lim="800000"/>
            <a:headEnd/>
            <a:tailEnd/>
          </a:ln>
        </p:spPr>
        <p:txBody>
          <a:bodyPr anchor="ctr">
            <a:spAutoFit/>
          </a:bodyPr>
          <a:lstStyle/>
          <a:p>
            <a:endParaRPr lang="en-US">
              <a:latin typeface="Calibri" pitchFamily="34" charset="0"/>
            </a:endParaRPr>
          </a:p>
        </p:txBody>
      </p:sp>
      <p:grpSp>
        <p:nvGrpSpPr>
          <p:cNvPr id="60421" name="Group 7"/>
          <p:cNvGrpSpPr>
            <a:grpSpLocks/>
          </p:cNvGrpSpPr>
          <p:nvPr/>
        </p:nvGrpSpPr>
        <p:grpSpPr bwMode="auto">
          <a:xfrm>
            <a:off x="4191000" y="1587500"/>
            <a:ext cx="533400" cy="533400"/>
            <a:chOff x="2640" y="1488"/>
            <a:chExt cx="336" cy="336"/>
          </a:xfrm>
        </p:grpSpPr>
        <p:sp>
          <p:nvSpPr>
            <p:cNvPr id="60433" name="Oval 8"/>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latin typeface="Calibri" pitchFamily="34" charset="0"/>
              </a:endParaRPr>
            </a:p>
          </p:txBody>
        </p:sp>
        <p:sp>
          <p:nvSpPr>
            <p:cNvPr id="60434" name="Oval 9"/>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latin typeface="Calibri" pitchFamily="34" charset="0"/>
              </a:endParaRPr>
            </a:p>
          </p:txBody>
        </p:sp>
      </p:grpSp>
      <p:sp>
        <p:nvSpPr>
          <p:cNvPr id="60422" name="Text Box 10"/>
          <p:cNvSpPr txBox="1">
            <a:spLocks noChangeArrowheads="1"/>
          </p:cNvSpPr>
          <p:nvPr/>
        </p:nvSpPr>
        <p:spPr bwMode="auto">
          <a:xfrm>
            <a:off x="5181600" y="1739900"/>
            <a:ext cx="1069975" cy="304800"/>
          </a:xfrm>
          <a:prstGeom prst="rect">
            <a:avLst/>
          </a:prstGeom>
          <a:solidFill>
            <a:schemeClr val="bg1"/>
          </a:solidFill>
          <a:ln w="9525">
            <a:noFill/>
            <a:miter lim="800000"/>
            <a:headEnd/>
            <a:tailEnd/>
          </a:ln>
        </p:spPr>
        <p:txBody>
          <a:bodyPr wrap="none">
            <a:spAutoFit/>
          </a:bodyPr>
          <a:lstStyle/>
          <a:p>
            <a:r>
              <a:rPr lang="en-US" sz="1400" b="1"/>
              <a:t>Lead atom</a:t>
            </a:r>
            <a:endParaRPr lang="en-US" sz="2400" b="1">
              <a:latin typeface="Times New Roman" pitchFamily="18" charset="0"/>
            </a:endParaRPr>
          </a:p>
        </p:txBody>
      </p:sp>
      <p:sp>
        <p:nvSpPr>
          <p:cNvPr id="60423" name="Line 11"/>
          <p:cNvSpPr>
            <a:spLocks noChangeShapeType="1"/>
          </p:cNvSpPr>
          <p:nvPr/>
        </p:nvSpPr>
        <p:spPr bwMode="auto">
          <a:xfrm flipH="1">
            <a:off x="4800600" y="1892300"/>
            <a:ext cx="381000" cy="0"/>
          </a:xfrm>
          <a:prstGeom prst="line">
            <a:avLst/>
          </a:prstGeom>
          <a:noFill/>
          <a:ln w="9525">
            <a:solidFill>
              <a:schemeClr val="tx1"/>
            </a:solidFill>
            <a:round/>
            <a:headEnd/>
            <a:tailEnd type="triangle" w="med" len="med"/>
          </a:ln>
        </p:spPr>
        <p:txBody>
          <a:bodyPr wrap="none" anchor="ctr">
            <a:spAutoFit/>
          </a:bodyPr>
          <a:lstStyle/>
          <a:p>
            <a:endParaRPr lang="en-GB"/>
          </a:p>
        </p:txBody>
      </p:sp>
      <p:grpSp>
        <p:nvGrpSpPr>
          <p:cNvPr id="60424" name="Group 12"/>
          <p:cNvGrpSpPr>
            <a:grpSpLocks/>
          </p:cNvGrpSpPr>
          <p:nvPr/>
        </p:nvGrpSpPr>
        <p:grpSpPr bwMode="auto">
          <a:xfrm>
            <a:off x="3200400" y="3340100"/>
            <a:ext cx="533400" cy="533400"/>
            <a:chOff x="2640" y="1488"/>
            <a:chExt cx="336" cy="336"/>
          </a:xfrm>
        </p:grpSpPr>
        <p:sp>
          <p:nvSpPr>
            <p:cNvPr id="60431" name="Oval 13"/>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latin typeface="Calibri" pitchFamily="34" charset="0"/>
              </a:endParaRPr>
            </a:p>
          </p:txBody>
        </p:sp>
        <p:sp>
          <p:nvSpPr>
            <p:cNvPr id="60432" name="Oval 14"/>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latin typeface="Calibri" pitchFamily="34" charset="0"/>
              </a:endParaRPr>
            </a:p>
          </p:txBody>
        </p:sp>
      </p:grpSp>
      <p:sp>
        <p:nvSpPr>
          <p:cNvPr id="14" name="Textfeld 13"/>
          <p:cNvSpPr txBox="1"/>
          <p:nvPr/>
        </p:nvSpPr>
        <p:spPr>
          <a:xfrm>
            <a:off x="569913" y="1638300"/>
            <a:ext cx="349566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solidFill>
                  <a:srgbClr val="1E4649"/>
                </a:solidFill>
              </a:rPr>
              <a:t>Bremsstrahlung (</a:t>
            </a:r>
            <a:r>
              <a:rPr lang="de-DE" dirty="0" err="1">
                <a:solidFill>
                  <a:srgbClr val="1E4649"/>
                </a:solidFill>
                <a:latin typeface="Symbol" pitchFamily="18" charset="2"/>
              </a:rPr>
              <a:t>g</a:t>
            </a:r>
            <a:r>
              <a:rPr lang="de-DE" dirty="0">
                <a:solidFill>
                  <a:srgbClr val="1E4649"/>
                </a:solidFill>
              </a:rPr>
              <a:t> </a:t>
            </a:r>
            <a:r>
              <a:rPr lang="de-DE" dirty="0" err="1">
                <a:solidFill>
                  <a:srgbClr val="1E4649"/>
                </a:solidFill>
              </a:rPr>
              <a:t>emission</a:t>
            </a:r>
            <a:r>
              <a:rPr lang="de-DE" dirty="0">
                <a:solidFill>
                  <a:srgbClr val="1E4649"/>
                </a:solidFill>
              </a:rPr>
              <a:t>)</a:t>
            </a:r>
          </a:p>
        </p:txBody>
      </p:sp>
      <p:sp>
        <p:nvSpPr>
          <p:cNvPr id="25" name="Textfeld 24"/>
          <p:cNvSpPr txBox="1"/>
          <p:nvPr/>
        </p:nvSpPr>
        <p:spPr>
          <a:xfrm>
            <a:off x="5143500" y="2801938"/>
            <a:ext cx="420597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solidFill>
                  <a:srgbClr val="1E4649"/>
                </a:solidFill>
              </a:rPr>
              <a:t>Pair </a:t>
            </a:r>
            <a:r>
              <a:rPr lang="de-DE">
                <a:solidFill>
                  <a:srgbClr val="1E4649"/>
                </a:solidFill>
              </a:rPr>
              <a:t>production (electron-positron)</a:t>
            </a:r>
            <a:endParaRPr lang="de-DE" dirty="0">
              <a:solidFill>
                <a:srgbClr val="1E4649"/>
              </a:solidFill>
            </a:endParaRPr>
          </a:p>
        </p:txBody>
      </p:sp>
      <p:sp>
        <p:nvSpPr>
          <p:cNvPr id="26" name="Textfeld 25"/>
          <p:cNvSpPr txBox="1"/>
          <p:nvPr/>
        </p:nvSpPr>
        <p:spPr>
          <a:xfrm>
            <a:off x="7072313" y="4445000"/>
            <a:ext cx="761597"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sz="2400" dirty="0">
                <a:solidFill>
                  <a:srgbClr val="1E4649"/>
                </a:solidFill>
              </a:rPr>
              <a:t>etc. </a:t>
            </a:r>
          </a:p>
        </p:txBody>
      </p:sp>
      <p:sp>
        <p:nvSpPr>
          <p:cNvPr id="37" name="Textfeld 36"/>
          <p:cNvSpPr txBox="1"/>
          <p:nvPr/>
        </p:nvSpPr>
        <p:spPr>
          <a:xfrm>
            <a:off x="571500" y="5230813"/>
            <a:ext cx="434382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en-GB">
                <a:solidFill>
                  <a:srgbClr val="1E4649"/>
                </a:solidFill>
              </a:rPr>
              <a:t>Until all particle energy is  spent ;-)</a:t>
            </a:r>
          </a:p>
        </p:txBody>
      </p:sp>
      <p:sp>
        <p:nvSpPr>
          <p:cNvPr id="40" name="Rechteck 39"/>
          <p:cNvSpPr/>
          <p:nvPr/>
        </p:nvSpPr>
        <p:spPr>
          <a:xfrm>
            <a:off x="0" y="5789613"/>
            <a:ext cx="9144000" cy="5847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lvl="2" fontAlgn="auto">
              <a:spcBef>
                <a:spcPts val="0"/>
              </a:spcBef>
              <a:spcAft>
                <a:spcPts val="0"/>
              </a:spcAft>
              <a:buSzPct val="33000"/>
              <a:tabLst>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31338" algn="l"/>
              </a:tabLst>
              <a:defRPr/>
            </a:pPr>
            <a:r>
              <a:rPr lang="en-GB" sz="1600" dirty="0">
                <a:solidFill>
                  <a:srgbClr val="1E4649"/>
                </a:solidFill>
              </a:rPr>
              <a:t>Radiation length: X</a:t>
            </a:r>
            <a:r>
              <a:rPr lang="en-GB" sz="1600" baseline="-33000" dirty="0">
                <a:solidFill>
                  <a:srgbClr val="1E4649"/>
                </a:solidFill>
              </a:rPr>
              <a:t>0</a:t>
            </a:r>
            <a:r>
              <a:rPr lang="en-GB" sz="1600" dirty="0">
                <a:solidFill>
                  <a:srgbClr val="1E4649"/>
                </a:solidFill>
              </a:rPr>
              <a:t> =  Length, where 1/e particle energy is emitted via Bremsstrahlung</a:t>
            </a:r>
          </a:p>
        </p:txBody>
      </p:sp>
      <p:sp>
        <p:nvSpPr>
          <p:cNvPr id="18" name="Foliennummernplatzhalter 17"/>
          <p:cNvSpPr>
            <a:spLocks noGrp="1"/>
          </p:cNvSpPr>
          <p:nvPr>
            <p:ph type="sldNum" sz="quarter" idx="12"/>
          </p:nvPr>
        </p:nvSpPr>
        <p:spPr>
          <a:xfrm>
            <a:off x="0" y="6553200"/>
            <a:ext cx="1905000" cy="304800"/>
          </a:xfrm>
        </p:spPr>
        <p:txBody>
          <a:bodyPr/>
          <a:lstStyle/>
          <a:p>
            <a:pPr>
              <a:defRPr/>
            </a:pPr>
            <a:fld id="{444C2661-DBFC-453F-8D2F-3BB9895BBB51}" type="slidenum">
              <a:rPr lang="de-DE" smtClean="0"/>
              <a:pPr>
                <a:defRPr/>
              </a:pPr>
              <a:t>15</a:t>
            </a:fld>
            <a:endParaRPr lang="de-DE" dirty="0"/>
          </a:p>
        </p:txBody>
      </p:sp>
      <p:sp>
        <p:nvSpPr>
          <p:cNvPr id="2" name="Action Button: Custom 1">
            <a:hlinkClick r:id="" action="ppaction://noaction" highlightClick="1"/>
          </p:cNvPr>
          <p:cNvSpPr/>
          <p:nvPr/>
        </p:nvSpPr>
        <p:spPr bwMode="auto">
          <a:xfrm>
            <a:off x="9550400" y="3183970"/>
            <a:ext cx="1042416" cy="1042416"/>
          </a:xfrm>
          <a:prstGeom prst="actionButtonBlank">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spTree>
    <p:extLst>
      <p:ext uri="{BB962C8B-B14F-4D97-AF65-F5344CB8AC3E}">
        <p14:creationId xmlns:p14="http://schemas.microsoft.com/office/powerpoint/2010/main" val="3985453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el 2"/>
          <p:cNvSpPr>
            <a:spLocks noGrp="1"/>
          </p:cNvSpPr>
          <p:nvPr>
            <p:ph type="title"/>
          </p:nvPr>
        </p:nvSpPr>
        <p:spPr>
          <a:xfrm>
            <a:off x="0" y="152399"/>
            <a:ext cx="8686800" cy="568325"/>
          </a:xfrm>
        </p:spPr>
        <p:txBody>
          <a:bodyPr/>
          <a:lstStyle/>
          <a:p>
            <a:pPr algn="l" eaLnBrk="1" hangingPunct="1"/>
            <a:r>
              <a:rPr lang="de-DE" b="1" dirty="0" err="1"/>
              <a:t>Calorimetro</a:t>
            </a:r>
            <a:r>
              <a:rPr lang="de-DE" b="1" dirty="0"/>
              <a:t> </a:t>
            </a:r>
            <a:r>
              <a:rPr lang="de-DE" b="1" dirty="0" err="1"/>
              <a:t>adronico</a:t>
            </a:r>
            <a:endParaRPr lang="de-DE" b="1" dirty="0"/>
          </a:p>
        </p:txBody>
      </p:sp>
      <p:pic>
        <p:nvPicPr>
          <p:cNvPr id="61443" name="Picture 2"/>
          <p:cNvPicPr>
            <a:picLocks noChangeAspect="1" noChangeArrowheads="1"/>
          </p:cNvPicPr>
          <p:nvPr/>
        </p:nvPicPr>
        <p:blipFill>
          <a:blip r:embed="rId2" cstate="print"/>
          <a:srcRect/>
          <a:stretch>
            <a:fillRect/>
          </a:stretch>
        </p:blipFill>
        <p:spPr bwMode="auto">
          <a:xfrm>
            <a:off x="498475" y="1154113"/>
            <a:ext cx="8270875" cy="4194175"/>
          </a:xfrm>
          <a:prstGeom prst="rect">
            <a:avLst/>
          </a:prstGeom>
          <a:noFill/>
          <a:ln w="9525">
            <a:noFill/>
            <a:miter lim="800000"/>
            <a:headEnd/>
            <a:tailEnd/>
          </a:ln>
        </p:spPr>
      </p:pic>
      <p:sp>
        <p:nvSpPr>
          <p:cNvPr id="61444" name="Inhaltsplatzhalter 1"/>
          <p:cNvSpPr>
            <a:spLocks noGrp="1"/>
          </p:cNvSpPr>
          <p:nvPr>
            <p:ph idx="1"/>
          </p:nvPr>
        </p:nvSpPr>
        <p:spPr>
          <a:xfrm>
            <a:off x="357188" y="796925"/>
            <a:ext cx="8229600" cy="1071563"/>
          </a:xfrm>
        </p:spPr>
        <p:txBody>
          <a:bodyPr/>
          <a:lstStyle/>
          <a:p>
            <a:pPr eaLnBrk="1" hangingPunct="1"/>
            <a:r>
              <a:rPr lang="de-DE" dirty="0" err="1"/>
              <a:t>Cascata</a:t>
            </a:r>
            <a:r>
              <a:rPr lang="de-DE" dirty="0"/>
              <a:t> di </a:t>
            </a:r>
            <a:r>
              <a:rPr lang="de-DE" dirty="0" err="1"/>
              <a:t>particelle</a:t>
            </a:r>
            <a:r>
              <a:rPr lang="de-DE" dirty="0"/>
              <a:t> </a:t>
            </a:r>
            <a:r>
              <a:rPr lang="de-DE" dirty="0" err="1"/>
              <a:t>con</a:t>
            </a:r>
            <a:r>
              <a:rPr lang="de-DE" dirty="0"/>
              <a:t> </a:t>
            </a:r>
            <a:r>
              <a:rPr lang="de-DE" dirty="0" err="1"/>
              <a:t>componenti</a:t>
            </a:r>
            <a:r>
              <a:rPr lang="de-DE" dirty="0"/>
              <a:t> </a:t>
            </a:r>
            <a:r>
              <a:rPr lang="de-DE" dirty="0" err="1"/>
              <a:t>elettromagnetiche</a:t>
            </a:r>
            <a:r>
              <a:rPr lang="de-DE" dirty="0"/>
              <a:t> </a:t>
            </a:r>
            <a:r>
              <a:rPr lang="de-DE" dirty="0" err="1"/>
              <a:t>e</a:t>
            </a:r>
            <a:r>
              <a:rPr lang="de-DE" dirty="0"/>
              <a:t> </a:t>
            </a:r>
            <a:r>
              <a:rPr lang="de-DE" dirty="0" err="1"/>
              <a:t>adroniche</a:t>
            </a:r>
            <a:endParaRPr lang="de-DE" dirty="0"/>
          </a:p>
        </p:txBody>
      </p:sp>
      <p:pic>
        <p:nvPicPr>
          <p:cNvPr id="61445" name="Picture 1"/>
          <p:cNvPicPr>
            <a:picLocks noChangeAspect="1" noChangeArrowheads="1"/>
          </p:cNvPicPr>
          <p:nvPr/>
        </p:nvPicPr>
        <p:blipFill>
          <a:blip r:embed="rId3" cstate="print"/>
          <a:srcRect/>
          <a:stretch>
            <a:fillRect/>
          </a:stretch>
        </p:blipFill>
        <p:spPr bwMode="auto">
          <a:xfrm>
            <a:off x="177800" y="4643438"/>
            <a:ext cx="4573588" cy="2214562"/>
          </a:xfrm>
          <a:prstGeom prst="rect">
            <a:avLst/>
          </a:prstGeom>
          <a:noFill/>
          <a:ln w="9525">
            <a:noFill/>
            <a:miter lim="800000"/>
            <a:headEnd/>
            <a:tailEnd/>
          </a:ln>
        </p:spPr>
      </p:pic>
      <p:sp>
        <p:nvSpPr>
          <p:cNvPr id="6" name="Foliennummernplatzhalter 5"/>
          <p:cNvSpPr>
            <a:spLocks noGrp="1"/>
          </p:cNvSpPr>
          <p:nvPr>
            <p:ph type="sldNum" sz="quarter" idx="12"/>
          </p:nvPr>
        </p:nvSpPr>
        <p:spPr/>
        <p:txBody>
          <a:bodyPr/>
          <a:lstStyle/>
          <a:p>
            <a:pPr>
              <a:defRPr/>
            </a:pPr>
            <a:fld id="{907C869D-A68D-4DCB-B3B1-44907FDA5848}" type="slidenum">
              <a:rPr lang="de-DE" smtClean="0"/>
              <a:pPr>
                <a:defRPr/>
              </a:pPr>
              <a:t>16</a:t>
            </a:fld>
            <a:endParaRPr lang="de-DE" dirty="0"/>
          </a:p>
        </p:txBody>
      </p:sp>
      <p:sp>
        <p:nvSpPr>
          <p:cNvPr id="61447" name="Rechteck 6"/>
          <p:cNvSpPr>
            <a:spLocks noChangeArrowheads="1"/>
          </p:cNvSpPr>
          <p:nvPr/>
        </p:nvSpPr>
        <p:spPr bwMode="auto">
          <a:xfrm>
            <a:off x="4857750" y="5691188"/>
            <a:ext cx="4143375" cy="761234"/>
          </a:xfrm>
          <a:prstGeom prst="rect">
            <a:avLst/>
          </a:prstGeom>
          <a:noFill/>
          <a:ln w="9525">
            <a:solidFill>
              <a:srgbClr val="000090"/>
            </a:solidFill>
            <a:miter lim="800000"/>
            <a:headEnd/>
            <a:tailEnd/>
          </a:ln>
        </p:spPr>
        <p:txBody>
          <a:bodyPr>
            <a:spAutoFit/>
          </a:bodyPr>
          <a:lstStyle/>
          <a:p>
            <a:pPr>
              <a:lnSpc>
                <a:spcPct val="90000"/>
              </a:lnSpc>
            </a:pPr>
            <a:r>
              <a:rPr lang="en-GB" sz="1600" dirty="0" err="1">
                <a:solidFill>
                  <a:srgbClr val="000090"/>
                </a:solidFill>
              </a:rPr>
              <a:t>Misura</a:t>
            </a:r>
            <a:r>
              <a:rPr lang="en-GB" sz="1600" dirty="0">
                <a:solidFill>
                  <a:srgbClr val="000090"/>
                </a:solidFill>
              </a:rPr>
              <a:t> </a:t>
            </a:r>
            <a:r>
              <a:rPr lang="en-GB" sz="1600" dirty="0" err="1">
                <a:solidFill>
                  <a:srgbClr val="000090"/>
                </a:solidFill>
              </a:rPr>
              <a:t>dell’energia</a:t>
            </a:r>
            <a:r>
              <a:rPr lang="en-GB" sz="1600" dirty="0">
                <a:solidFill>
                  <a:srgbClr val="000090"/>
                </a:solidFill>
              </a:rPr>
              <a:t> e’  </a:t>
            </a:r>
            <a:r>
              <a:rPr lang="en-GB" sz="1600" dirty="0" err="1">
                <a:solidFill>
                  <a:srgbClr val="000090"/>
                </a:solidFill>
              </a:rPr>
              <a:t>meno</a:t>
            </a:r>
            <a:r>
              <a:rPr lang="en-GB" sz="1600" dirty="0">
                <a:solidFill>
                  <a:srgbClr val="000090"/>
                </a:solidFill>
              </a:rPr>
              <a:t> </a:t>
            </a:r>
            <a:r>
              <a:rPr lang="en-GB" sz="1600" dirty="0" err="1">
                <a:solidFill>
                  <a:srgbClr val="000090"/>
                </a:solidFill>
              </a:rPr>
              <a:t>precisa</a:t>
            </a:r>
            <a:r>
              <a:rPr lang="en-GB" sz="1600" dirty="0">
                <a:solidFill>
                  <a:srgbClr val="000090"/>
                </a:solidFill>
              </a:rPr>
              <a:t> </a:t>
            </a:r>
            <a:r>
              <a:rPr lang="en-GB" sz="1600" dirty="0" err="1">
                <a:solidFill>
                  <a:srgbClr val="000090"/>
                </a:solidFill>
              </a:rPr>
              <a:t>dei</a:t>
            </a:r>
            <a:r>
              <a:rPr lang="en-GB" sz="1600" dirty="0">
                <a:solidFill>
                  <a:srgbClr val="000090"/>
                </a:solidFill>
              </a:rPr>
              <a:t> </a:t>
            </a:r>
            <a:r>
              <a:rPr lang="en-GB" sz="1600" dirty="0" err="1">
                <a:solidFill>
                  <a:srgbClr val="000090"/>
                </a:solidFill>
              </a:rPr>
              <a:t>calorimetri</a:t>
            </a:r>
            <a:r>
              <a:rPr lang="en-GB" sz="1600" dirty="0">
                <a:solidFill>
                  <a:srgbClr val="000090"/>
                </a:solidFill>
              </a:rPr>
              <a:t> </a:t>
            </a:r>
            <a:r>
              <a:rPr lang="en-GB" sz="1600" dirty="0" err="1">
                <a:solidFill>
                  <a:srgbClr val="000090"/>
                </a:solidFill>
              </a:rPr>
              <a:t>elettromagnetici</a:t>
            </a:r>
            <a:r>
              <a:rPr lang="en-GB" sz="1600" dirty="0">
                <a:solidFill>
                  <a:srgbClr val="000090"/>
                </a:solidFill>
              </a:rPr>
              <a:t>,  a </a:t>
            </a:r>
            <a:r>
              <a:rPr lang="en-GB" sz="1600" dirty="0" err="1">
                <a:solidFill>
                  <a:srgbClr val="000090"/>
                </a:solidFill>
              </a:rPr>
              <a:t>causa</a:t>
            </a:r>
            <a:r>
              <a:rPr lang="en-GB" sz="1600" dirty="0">
                <a:solidFill>
                  <a:srgbClr val="000090"/>
                </a:solidFill>
              </a:rPr>
              <a:t> di </a:t>
            </a:r>
            <a:r>
              <a:rPr lang="en-GB" sz="1600" dirty="0" err="1">
                <a:solidFill>
                  <a:srgbClr val="000090"/>
                </a:solidFill>
              </a:rPr>
              <a:t>grandi</a:t>
            </a:r>
            <a:r>
              <a:rPr lang="en-GB" sz="1600" dirty="0">
                <a:solidFill>
                  <a:srgbClr val="000090"/>
                </a:solidFill>
              </a:rPr>
              <a:t> </a:t>
            </a:r>
            <a:r>
              <a:rPr lang="en-GB" sz="1600" dirty="0" err="1">
                <a:solidFill>
                  <a:srgbClr val="000090"/>
                </a:solidFill>
              </a:rPr>
              <a:t>fluttuazioni</a:t>
            </a:r>
            <a:r>
              <a:rPr lang="en-GB" sz="1600" dirty="0">
                <a:solidFill>
                  <a:srgbClr val="000090"/>
                </a:solidFill>
              </a:rPr>
              <a:t> </a:t>
            </a:r>
            <a:r>
              <a:rPr lang="en-GB" sz="1600" dirty="0" err="1">
                <a:solidFill>
                  <a:srgbClr val="000090"/>
                </a:solidFill>
              </a:rPr>
              <a:t>negli</a:t>
            </a:r>
            <a:r>
              <a:rPr lang="en-GB" sz="1600" dirty="0">
                <a:solidFill>
                  <a:srgbClr val="000090"/>
                </a:solidFill>
              </a:rPr>
              <a:t> </a:t>
            </a:r>
            <a:r>
              <a:rPr lang="en-GB" sz="1600" dirty="0" err="1">
                <a:solidFill>
                  <a:srgbClr val="000090"/>
                </a:solidFill>
              </a:rPr>
              <a:t>sciami</a:t>
            </a:r>
            <a:r>
              <a:rPr lang="en-GB" sz="1600" dirty="0">
                <a:solidFill>
                  <a:srgbClr val="000090"/>
                </a:solidFill>
              </a:rPr>
              <a:t> </a:t>
            </a:r>
            <a:r>
              <a:rPr lang="en-GB" sz="1600" dirty="0" err="1">
                <a:solidFill>
                  <a:srgbClr val="000090"/>
                </a:solidFill>
              </a:rPr>
              <a:t>adronici</a:t>
            </a:r>
            <a:endParaRPr lang="en-GB" sz="1100" dirty="0">
              <a:solidFill>
                <a:srgbClr val="000090"/>
              </a:solidFill>
            </a:endParaRPr>
          </a:p>
        </p:txBody>
      </p:sp>
    </p:spTree>
    <p:extLst>
      <p:ext uri="{BB962C8B-B14F-4D97-AF65-F5344CB8AC3E}">
        <p14:creationId xmlns:p14="http://schemas.microsoft.com/office/powerpoint/2010/main" val="3294442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53977"/>
            <a:ext cx="8826500" cy="888997"/>
          </a:xfrm>
        </p:spPr>
        <p:txBody>
          <a:bodyPr rtlCol="0">
            <a:normAutofit/>
          </a:bodyPr>
          <a:lstStyle/>
          <a:p>
            <a:pPr algn="l" eaLnBrk="1" fontAlgn="auto" hangingPunct="1">
              <a:spcAft>
                <a:spcPts val="0"/>
              </a:spcAft>
              <a:defRPr/>
            </a:pPr>
            <a:r>
              <a:rPr lang="en-GB" b="1" dirty="0" err="1"/>
              <a:t>Sciami</a:t>
            </a:r>
            <a:r>
              <a:rPr lang="en-GB" b="1" dirty="0"/>
              <a:t>: </a:t>
            </a:r>
            <a:r>
              <a:rPr lang="en-GB" b="1" dirty="0" err="1"/>
              <a:t>l’energia</a:t>
            </a:r>
            <a:r>
              <a:rPr lang="en-GB" b="1" dirty="0"/>
              <a:t> e’ </a:t>
            </a:r>
            <a:r>
              <a:rPr lang="en-GB" b="1" dirty="0" err="1"/>
              <a:t>proporzionale</a:t>
            </a:r>
            <a:r>
              <a:rPr lang="en-GB" b="1" dirty="0"/>
              <a:t> al </a:t>
            </a:r>
            <a:r>
              <a:rPr lang="en-GB" b="1" dirty="0" err="1"/>
              <a:t>numero</a:t>
            </a:r>
            <a:r>
              <a:rPr lang="en-GB" b="1" dirty="0"/>
              <a:t> di </a:t>
            </a:r>
            <a:r>
              <a:rPr lang="en-GB" b="1" dirty="0" err="1"/>
              <a:t>particelle</a:t>
            </a:r>
            <a:r>
              <a:rPr lang="en-GB" b="1" dirty="0"/>
              <a:t> </a:t>
            </a:r>
            <a:r>
              <a:rPr lang="en-GB" b="1" dirty="0" err="1"/>
              <a:t>prodotto</a:t>
            </a:r>
            <a:endParaRPr lang="en-GB" b="1" dirty="0"/>
          </a:p>
        </p:txBody>
      </p:sp>
      <p:pic>
        <p:nvPicPr>
          <p:cNvPr id="62467" name="Picture 2"/>
          <p:cNvPicPr>
            <a:picLocks noChangeAspect="1" noChangeArrowheads="1"/>
          </p:cNvPicPr>
          <p:nvPr/>
        </p:nvPicPr>
        <p:blipFill>
          <a:blip r:embed="rId2" cstate="print"/>
          <a:srcRect/>
          <a:stretch>
            <a:fillRect/>
          </a:stretch>
        </p:blipFill>
        <p:spPr bwMode="auto">
          <a:xfrm>
            <a:off x="0" y="955676"/>
            <a:ext cx="5487558" cy="2150160"/>
          </a:xfrm>
          <a:prstGeom prst="rect">
            <a:avLst/>
          </a:prstGeom>
          <a:noFill/>
          <a:ln w="9525">
            <a:noFill/>
            <a:miter lim="800000"/>
            <a:headEnd/>
            <a:tailEnd/>
          </a:ln>
        </p:spPr>
      </p:pic>
      <p:pic>
        <p:nvPicPr>
          <p:cNvPr id="62468" name="Picture 2"/>
          <p:cNvPicPr>
            <a:picLocks noChangeAspect="1" noChangeArrowheads="1"/>
          </p:cNvPicPr>
          <p:nvPr/>
        </p:nvPicPr>
        <p:blipFill>
          <a:blip r:embed="rId3" cstate="print"/>
          <a:srcRect/>
          <a:stretch>
            <a:fillRect/>
          </a:stretch>
        </p:blipFill>
        <p:spPr bwMode="auto">
          <a:xfrm>
            <a:off x="5487558" y="1489369"/>
            <a:ext cx="3656442" cy="1616467"/>
          </a:xfrm>
          <a:prstGeom prst="rect">
            <a:avLst/>
          </a:prstGeom>
          <a:noFill/>
          <a:ln w="9525">
            <a:noFill/>
            <a:miter lim="800000"/>
            <a:headEnd/>
            <a:tailEnd/>
          </a:ln>
        </p:spPr>
      </p:pic>
      <p:sp>
        <p:nvSpPr>
          <p:cNvPr id="8" name="Foliennummernplatzhalter 7"/>
          <p:cNvSpPr>
            <a:spLocks noGrp="1"/>
          </p:cNvSpPr>
          <p:nvPr>
            <p:ph type="sldNum" sz="quarter" idx="12"/>
          </p:nvPr>
        </p:nvSpPr>
        <p:spPr/>
        <p:txBody>
          <a:bodyPr/>
          <a:lstStyle/>
          <a:p>
            <a:pPr>
              <a:defRPr/>
            </a:pPr>
            <a:fld id="{FA3FCD43-2045-41DD-95BD-1FE0F68D7764}" type="slidenum">
              <a:rPr lang="en-GB" smtClean="0"/>
              <a:pPr>
                <a:defRPr/>
              </a:pPr>
              <a:t>17</a:t>
            </a:fld>
            <a:endParaRPr lang="en-GB"/>
          </a:p>
        </p:txBody>
      </p:sp>
      <p:sp>
        <p:nvSpPr>
          <p:cNvPr id="3" name="Rectangle 2"/>
          <p:cNvSpPr/>
          <p:nvPr/>
        </p:nvSpPr>
        <p:spPr>
          <a:xfrm>
            <a:off x="0" y="3156635"/>
            <a:ext cx="9144000" cy="646331"/>
          </a:xfrm>
          <a:prstGeom prst="rect">
            <a:avLst/>
          </a:prstGeom>
          <a:ln>
            <a:solidFill>
              <a:srgbClr val="000090"/>
            </a:solidFill>
          </a:ln>
        </p:spPr>
        <p:txBody>
          <a:bodyPr wrap="square">
            <a:spAutoFit/>
          </a:bodyPr>
          <a:lstStyle/>
          <a:p>
            <a:pPr marL="6350" indent="20638">
              <a:spcBef>
                <a:spcPct val="20000"/>
              </a:spcBef>
              <a:buClr>
                <a:srgbClr val="0000FF"/>
              </a:buClr>
              <a:buSzPct val="96000"/>
              <a:defRPr/>
            </a:pPr>
            <a:r>
              <a:rPr lang="en-US" kern="0" dirty="0" err="1">
                <a:solidFill>
                  <a:srgbClr val="0000FF"/>
                </a:solidFill>
                <a:latin typeface="+mj-lt"/>
              </a:rPr>
              <a:t>Possono</a:t>
            </a:r>
            <a:r>
              <a:rPr lang="en-US" kern="0" dirty="0">
                <a:solidFill>
                  <a:srgbClr val="0000FF"/>
                </a:solidFill>
                <a:latin typeface="+mj-lt"/>
              </a:rPr>
              <a:t> </a:t>
            </a:r>
            <a:r>
              <a:rPr lang="en-US" kern="0" dirty="0" err="1">
                <a:solidFill>
                  <a:srgbClr val="0000FF"/>
                </a:solidFill>
                <a:latin typeface="+mj-lt"/>
              </a:rPr>
              <a:t>essere</a:t>
            </a:r>
            <a:r>
              <a:rPr lang="en-US" kern="0" dirty="0">
                <a:solidFill>
                  <a:srgbClr val="0000FF"/>
                </a:solidFill>
                <a:latin typeface="+mj-lt"/>
              </a:rPr>
              <a:t> </a:t>
            </a:r>
            <a:r>
              <a:rPr lang="en-US" kern="0" dirty="0" err="1">
                <a:solidFill>
                  <a:srgbClr val="0000FF"/>
                </a:solidFill>
                <a:latin typeface="+mj-lt"/>
              </a:rPr>
              <a:t>composti</a:t>
            </a:r>
            <a:r>
              <a:rPr lang="en-US" kern="0" dirty="0">
                <a:solidFill>
                  <a:srgbClr val="0000FF"/>
                </a:solidFill>
                <a:latin typeface="+mj-lt"/>
              </a:rPr>
              <a:t> da </a:t>
            </a:r>
            <a:r>
              <a:rPr lang="en-US" kern="0" dirty="0" err="1">
                <a:solidFill>
                  <a:srgbClr val="008000"/>
                </a:solidFill>
                <a:latin typeface="+mj-lt"/>
              </a:rPr>
              <a:t>assorbitori</a:t>
            </a:r>
            <a:r>
              <a:rPr lang="en-US" kern="0" dirty="0">
                <a:solidFill>
                  <a:srgbClr val="008000"/>
                </a:solidFill>
                <a:latin typeface="+mj-lt"/>
              </a:rPr>
              <a:t> </a:t>
            </a:r>
            <a:r>
              <a:rPr lang="en-US" kern="0" dirty="0" err="1">
                <a:solidFill>
                  <a:srgbClr val="008000"/>
                </a:solidFill>
                <a:latin typeface="+mj-lt"/>
              </a:rPr>
              <a:t>passivi</a:t>
            </a:r>
            <a:r>
              <a:rPr lang="en-US" kern="0" dirty="0">
                <a:solidFill>
                  <a:srgbClr val="008000"/>
                </a:solidFill>
                <a:latin typeface="+mj-lt"/>
              </a:rPr>
              <a:t> </a:t>
            </a:r>
            <a:r>
              <a:rPr lang="en-US" sz="1600" kern="0" dirty="0">
                <a:solidFill>
                  <a:schemeClr val="bg2">
                    <a:lumMod val="75000"/>
                  </a:schemeClr>
                </a:solidFill>
                <a:latin typeface="+mj-lt"/>
              </a:rPr>
              <a:t>(</a:t>
            </a:r>
            <a:r>
              <a:rPr lang="en-US" sz="1600" kern="0" dirty="0" err="1">
                <a:solidFill>
                  <a:schemeClr val="bg2">
                    <a:lumMod val="75000"/>
                  </a:schemeClr>
                </a:solidFill>
                <a:latin typeface="+mj-lt"/>
              </a:rPr>
              <a:t>che</a:t>
            </a:r>
            <a:r>
              <a:rPr lang="en-US" sz="1600" kern="0" dirty="0">
                <a:solidFill>
                  <a:schemeClr val="bg2">
                    <a:lumMod val="75000"/>
                  </a:schemeClr>
                </a:solidFill>
                <a:latin typeface="+mj-lt"/>
              </a:rPr>
              <a:t> </a:t>
            </a:r>
            <a:r>
              <a:rPr lang="en-US" sz="1600" kern="0" dirty="0" err="1">
                <a:solidFill>
                  <a:schemeClr val="bg2">
                    <a:lumMod val="75000"/>
                  </a:schemeClr>
                </a:solidFill>
                <a:latin typeface="+mj-lt"/>
              </a:rPr>
              <a:t>fanno</a:t>
            </a:r>
            <a:r>
              <a:rPr lang="en-US" sz="1600" kern="0" dirty="0">
                <a:solidFill>
                  <a:schemeClr val="bg2">
                    <a:lumMod val="75000"/>
                  </a:schemeClr>
                </a:solidFill>
                <a:latin typeface="+mj-lt"/>
              </a:rPr>
              <a:t> </a:t>
            </a:r>
            <a:r>
              <a:rPr lang="en-US" sz="1600" kern="0" dirty="0" err="1">
                <a:solidFill>
                  <a:schemeClr val="bg2">
                    <a:lumMod val="75000"/>
                  </a:schemeClr>
                </a:solidFill>
                <a:latin typeface="+mj-lt"/>
              </a:rPr>
              <a:t>sciamare</a:t>
            </a:r>
            <a:r>
              <a:rPr lang="en-US" sz="1600" kern="0" dirty="0">
                <a:solidFill>
                  <a:schemeClr val="bg2">
                    <a:lumMod val="75000"/>
                  </a:schemeClr>
                </a:solidFill>
                <a:latin typeface="+mj-lt"/>
              </a:rPr>
              <a:t> le </a:t>
            </a:r>
            <a:r>
              <a:rPr lang="en-US" sz="1600" kern="0" dirty="0" err="1">
                <a:solidFill>
                  <a:schemeClr val="bg2">
                    <a:lumMod val="75000"/>
                  </a:schemeClr>
                </a:solidFill>
                <a:latin typeface="+mj-lt"/>
              </a:rPr>
              <a:t>particelle</a:t>
            </a:r>
            <a:r>
              <a:rPr lang="en-US" sz="1600" kern="0" dirty="0">
                <a:solidFill>
                  <a:schemeClr val="bg2">
                    <a:lumMod val="75000"/>
                  </a:schemeClr>
                </a:solidFill>
                <a:latin typeface="+mj-lt"/>
              </a:rPr>
              <a:t>)</a:t>
            </a:r>
            <a:br>
              <a:rPr lang="en-US" sz="1600" kern="0" dirty="0">
                <a:solidFill>
                  <a:schemeClr val="bg2">
                    <a:lumMod val="75000"/>
                  </a:schemeClr>
                </a:solidFill>
                <a:latin typeface="+mj-lt"/>
              </a:rPr>
            </a:br>
            <a:r>
              <a:rPr lang="en-US" kern="0" dirty="0" err="1">
                <a:solidFill>
                  <a:srgbClr val="0000FF"/>
                </a:solidFill>
                <a:latin typeface="+mj-lt"/>
              </a:rPr>
              <a:t>alternati</a:t>
            </a:r>
            <a:r>
              <a:rPr lang="en-US" kern="0" dirty="0">
                <a:solidFill>
                  <a:srgbClr val="0000FF"/>
                </a:solidFill>
                <a:latin typeface="+mj-lt"/>
              </a:rPr>
              <a:t> ad </a:t>
            </a:r>
            <a:r>
              <a:rPr lang="en-US" kern="0" dirty="0" err="1">
                <a:solidFill>
                  <a:schemeClr val="tx2">
                    <a:lumMod val="75000"/>
                  </a:schemeClr>
                </a:solidFill>
                <a:latin typeface="+mj-lt"/>
              </a:rPr>
              <a:t>elementi</a:t>
            </a:r>
            <a:r>
              <a:rPr lang="en-US" kern="0" dirty="0">
                <a:solidFill>
                  <a:schemeClr val="tx2">
                    <a:lumMod val="75000"/>
                  </a:schemeClr>
                </a:solidFill>
                <a:latin typeface="+mj-lt"/>
              </a:rPr>
              <a:t> </a:t>
            </a:r>
            <a:r>
              <a:rPr lang="en-US" kern="0" dirty="0" err="1">
                <a:solidFill>
                  <a:schemeClr val="tx2">
                    <a:lumMod val="75000"/>
                  </a:schemeClr>
                </a:solidFill>
                <a:latin typeface="+mj-lt"/>
              </a:rPr>
              <a:t>sensibili</a:t>
            </a:r>
            <a:r>
              <a:rPr lang="en-US" kern="0" dirty="0">
                <a:solidFill>
                  <a:schemeClr val="tx2">
                    <a:lumMod val="75000"/>
                  </a:schemeClr>
                </a:solidFill>
                <a:latin typeface="+mj-lt"/>
              </a:rPr>
              <a:t> </a:t>
            </a:r>
            <a:r>
              <a:rPr lang="en-US" sz="1600" kern="0" dirty="0">
                <a:solidFill>
                  <a:schemeClr val="bg2">
                    <a:lumMod val="75000"/>
                  </a:schemeClr>
                </a:solidFill>
                <a:latin typeface="+mj-lt"/>
              </a:rPr>
              <a:t>(</a:t>
            </a:r>
            <a:r>
              <a:rPr lang="en-US" sz="1600" kern="0" dirty="0" err="1">
                <a:solidFill>
                  <a:schemeClr val="bg2">
                    <a:lumMod val="75000"/>
                  </a:schemeClr>
                </a:solidFill>
                <a:latin typeface="+mj-lt"/>
              </a:rPr>
              <a:t>che</a:t>
            </a:r>
            <a:r>
              <a:rPr lang="en-US" sz="1600" kern="0" dirty="0">
                <a:solidFill>
                  <a:schemeClr val="bg2">
                    <a:lumMod val="75000"/>
                  </a:schemeClr>
                </a:solidFill>
                <a:latin typeface="+mj-lt"/>
              </a:rPr>
              <a:t> </a:t>
            </a:r>
            <a:r>
              <a:rPr lang="en-US" sz="1600" kern="0" dirty="0" err="1">
                <a:solidFill>
                  <a:schemeClr val="bg2">
                    <a:lumMod val="75000"/>
                  </a:schemeClr>
                </a:solidFill>
                <a:latin typeface="+mj-lt"/>
              </a:rPr>
              <a:t>permettono</a:t>
            </a:r>
            <a:r>
              <a:rPr lang="en-US" sz="1600" kern="0" dirty="0">
                <a:solidFill>
                  <a:schemeClr val="bg2">
                    <a:lumMod val="75000"/>
                  </a:schemeClr>
                </a:solidFill>
                <a:latin typeface="+mj-lt"/>
              </a:rPr>
              <a:t> di “</a:t>
            </a:r>
            <a:r>
              <a:rPr lang="en-US" sz="1600" kern="0" dirty="0" err="1">
                <a:solidFill>
                  <a:schemeClr val="bg2">
                    <a:lumMod val="75000"/>
                  </a:schemeClr>
                </a:solidFill>
                <a:latin typeface="+mj-lt"/>
              </a:rPr>
              <a:t>leggere</a:t>
            </a:r>
            <a:r>
              <a:rPr lang="en-US" sz="1600" kern="0" dirty="0">
                <a:solidFill>
                  <a:schemeClr val="bg2">
                    <a:lumMod val="75000"/>
                  </a:schemeClr>
                </a:solidFill>
                <a:latin typeface="+mj-lt"/>
              </a:rPr>
              <a:t>” la </a:t>
            </a:r>
            <a:r>
              <a:rPr lang="en-US" sz="1600" kern="0" dirty="0" err="1">
                <a:solidFill>
                  <a:schemeClr val="bg2">
                    <a:lumMod val="75000"/>
                  </a:schemeClr>
                </a:solidFill>
                <a:latin typeface="+mj-lt"/>
              </a:rPr>
              <a:t>particella</a:t>
            </a:r>
            <a:r>
              <a:rPr lang="en-US" sz="1600" kern="0" dirty="0">
                <a:solidFill>
                  <a:schemeClr val="bg2">
                    <a:lumMod val="75000"/>
                  </a:schemeClr>
                </a:solidFill>
                <a:latin typeface="+mj-lt"/>
              </a:rPr>
              <a:t>…)</a:t>
            </a:r>
          </a:p>
        </p:txBody>
      </p:sp>
      <p:grpSp>
        <p:nvGrpSpPr>
          <p:cNvPr id="68" name="Group 67"/>
          <p:cNvGrpSpPr/>
          <p:nvPr/>
        </p:nvGrpSpPr>
        <p:grpSpPr>
          <a:xfrm>
            <a:off x="2613462" y="4008978"/>
            <a:ext cx="3816705" cy="1955180"/>
            <a:chOff x="562602" y="914494"/>
            <a:chExt cx="3675730" cy="1841871"/>
          </a:xfrm>
        </p:grpSpPr>
        <p:sp>
          <p:nvSpPr>
            <p:cNvPr id="69" name="Rectangle 4"/>
            <p:cNvSpPr>
              <a:spLocks noChangeArrowheads="1"/>
            </p:cNvSpPr>
            <p:nvPr/>
          </p:nvSpPr>
          <p:spPr bwMode="auto">
            <a:xfrm>
              <a:off x="1028250"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0" name="Rectangle 5"/>
            <p:cNvSpPr>
              <a:spLocks noChangeArrowheads="1"/>
            </p:cNvSpPr>
            <p:nvPr/>
          </p:nvSpPr>
          <p:spPr bwMode="auto">
            <a:xfrm>
              <a:off x="4080627"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1" name="Rectangle 6"/>
            <p:cNvSpPr>
              <a:spLocks noChangeArrowheads="1"/>
            </p:cNvSpPr>
            <p:nvPr/>
          </p:nvSpPr>
          <p:spPr bwMode="auto">
            <a:xfrm>
              <a:off x="3469405"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2" name="Rectangle 7"/>
            <p:cNvSpPr>
              <a:spLocks noChangeArrowheads="1"/>
            </p:cNvSpPr>
            <p:nvPr/>
          </p:nvSpPr>
          <p:spPr bwMode="auto">
            <a:xfrm>
              <a:off x="1638539"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3" name="Rectangle 8"/>
            <p:cNvSpPr>
              <a:spLocks noChangeArrowheads="1"/>
            </p:cNvSpPr>
            <p:nvPr/>
          </p:nvSpPr>
          <p:spPr bwMode="auto">
            <a:xfrm>
              <a:off x="2248828"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4" name="Rectangle 9"/>
            <p:cNvSpPr>
              <a:spLocks noChangeArrowheads="1"/>
            </p:cNvSpPr>
            <p:nvPr/>
          </p:nvSpPr>
          <p:spPr bwMode="auto">
            <a:xfrm>
              <a:off x="2859117"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5" name="Rectangle 10"/>
            <p:cNvSpPr>
              <a:spLocks noChangeArrowheads="1"/>
            </p:cNvSpPr>
            <p:nvPr/>
          </p:nvSpPr>
          <p:spPr bwMode="auto">
            <a:xfrm>
              <a:off x="1180356"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6" name="Rectangle 11"/>
            <p:cNvSpPr>
              <a:spLocks noChangeArrowheads="1"/>
            </p:cNvSpPr>
            <p:nvPr/>
          </p:nvSpPr>
          <p:spPr bwMode="auto">
            <a:xfrm>
              <a:off x="1789712"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7" name="Rectangle 12"/>
            <p:cNvSpPr>
              <a:spLocks noChangeArrowheads="1"/>
            </p:cNvSpPr>
            <p:nvPr/>
          </p:nvSpPr>
          <p:spPr bwMode="auto">
            <a:xfrm>
              <a:off x="3620578"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8" name="Rectangle 13"/>
            <p:cNvSpPr>
              <a:spLocks noChangeArrowheads="1"/>
            </p:cNvSpPr>
            <p:nvPr/>
          </p:nvSpPr>
          <p:spPr bwMode="auto">
            <a:xfrm>
              <a:off x="3008423"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9" name="Rectangle 14"/>
            <p:cNvSpPr>
              <a:spLocks noChangeArrowheads="1"/>
            </p:cNvSpPr>
            <p:nvPr/>
          </p:nvSpPr>
          <p:spPr bwMode="auto">
            <a:xfrm>
              <a:off x="2402800"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80" name="Rectangle 15"/>
            <p:cNvSpPr>
              <a:spLocks noChangeArrowheads="1"/>
            </p:cNvSpPr>
            <p:nvPr/>
          </p:nvSpPr>
          <p:spPr bwMode="auto">
            <a:xfrm>
              <a:off x="562602"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grpSp>
      <p:grpSp>
        <p:nvGrpSpPr>
          <p:cNvPr id="81" name="Group 80"/>
          <p:cNvGrpSpPr/>
          <p:nvPr/>
        </p:nvGrpSpPr>
        <p:grpSpPr>
          <a:xfrm>
            <a:off x="2191835" y="4003204"/>
            <a:ext cx="4860032" cy="2664296"/>
            <a:chOff x="179512" y="908720"/>
            <a:chExt cx="4680520" cy="2509891"/>
          </a:xfrm>
        </p:grpSpPr>
        <p:grpSp>
          <p:nvGrpSpPr>
            <p:cNvPr id="82" name="Group 71"/>
            <p:cNvGrpSpPr>
              <a:grpSpLocks/>
            </p:cNvGrpSpPr>
            <p:nvPr/>
          </p:nvGrpSpPr>
          <p:grpSpPr bwMode="auto">
            <a:xfrm>
              <a:off x="971600" y="2780928"/>
              <a:ext cx="3391169" cy="637683"/>
              <a:chOff x="1584" y="3648"/>
              <a:chExt cx="3456" cy="624"/>
            </a:xfrm>
          </p:grpSpPr>
          <p:grpSp>
            <p:nvGrpSpPr>
              <p:cNvPr id="86" name="Group 33"/>
              <p:cNvGrpSpPr>
                <a:grpSpLocks/>
              </p:cNvGrpSpPr>
              <p:nvPr/>
            </p:nvGrpSpPr>
            <p:grpSpPr bwMode="auto">
              <a:xfrm>
                <a:off x="1584" y="3648"/>
                <a:ext cx="192" cy="336"/>
                <a:chOff x="1584" y="3840"/>
                <a:chExt cx="192" cy="336"/>
              </a:xfrm>
            </p:grpSpPr>
            <p:sp>
              <p:nvSpPr>
                <p:cNvPr id="118" name="AutoShape 27"/>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9" name="Line 29"/>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0" name="Line 30"/>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1" name="Line 32"/>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7" name="Group 34"/>
              <p:cNvGrpSpPr>
                <a:grpSpLocks/>
              </p:cNvGrpSpPr>
              <p:nvPr/>
            </p:nvGrpSpPr>
            <p:grpSpPr bwMode="auto">
              <a:xfrm>
                <a:off x="3456" y="3648"/>
                <a:ext cx="192" cy="336"/>
                <a:chOff x="1584" y="3840"/>
                <a:chExt cx="192" cy="336"/>
              </a:xfrm>
            </p:grpSpPr>
            <p:sp>
              <p:nvSpPr>
                <p:cNvPr id="114" name="AutoShape 3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5" name="Line 3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6" name="Line 3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7" name="Line 3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8" name="Group 39"/>
              <p:cNvGrpSpPr>
                <a:grpSpLocks/>
              </p:cNvGrpSpPr>
              <p:nvPr/>
            </p:nvGrpSpPr>
            <p:grpSpPr bwMode="auto">
              <a:xfrm>
                <a:off x="2832" y="3648"/>
                <a:ext cx="192" cy="336"/>
                <a:chOff x="1584" y="3840"/>
                <a:chExt cx="192" cy="336"/>
              </a:xfrm>
            </p:grpSpPr>
            <p:sp>
              <p:nvSpPr>
                <p:cNvPr id="110" name="AutoShape 40"/>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 name="Line 41"/>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Line 42"/>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 name="Line 43"/>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9" name="Group 44"/>
              <p:cNvGrpSpPr>
                <a:grpSpLocks/>
              </p:cNvGrpSpPr>
              <p:nvPr/>
            </p:nvGrpSpPr>
            <p:grpSpPr bwMode="auto">
              <a:xfrm>
                <a:off x="2208" y="3648"/>
                <a:ext cx="192" cy="336"/>
                <a:chOff x="1584" y="3840"/>
                <a:chExt cx="192" cy="336"/>
              </a:xfrm>
            </p:grpSpPr>
            <p:sp>
              <p:nvSpPr>
                <p:cNvPr id="106" name="AutoShape 4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 name="Line 4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 name="Line 4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 name="Line 4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90" name="Group 49"/>
              <p:cNvGrpSpPr>
                <a:grpSpLocks/>
              </p:cNvGrpSpPr>
              <p:nvPr/>
            </p:nvGrpSpPr>
            <p:grpSpPr bwMode="auto">
              <a:xfrm>
                <a:off x="4080" y="3648"/>
                <a:ext cx="192" cy="336"/>
                <a:chOff x="1584" y="3840"/>
                <a:chExt cx="192" cy="336"/>
              </a:xfrm>
            </p:grpSpPr>
            <p:sp>
              <p:nvSpPr>
                <p:cNvPr id="102" name="AutoShape 50"/>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 name="Line 51"/>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 name="Line 52"/>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 name="Line 53"/>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91" name="Group 54"/>
              <p:cNvGrpSpPr>
                <a:grpSpLocks/>
              </p:cNvGrpSpPr>
              <p:nvPr/>
            </p:nvGrpSpPr>
            <p:grpSpPr bwMode="auto">
              <a:xfrm>
                <a:off x="4704" y="3648"/>
                <a:ext cx="192" cy="336"/>
                <a:chOff x="1584" y="3840"/>
                <a:chExt cx="192" cy="336"/>
              </a:xfrm>
            </p:grpSpPr>
            <p:sp>
              <p:nvSpPr>
                <p:cNvPr id="98" name="AutoShape 5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 name="Line 5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 name="Line 5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 name="Line 5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92" name="Freeform 60"/>
              <p:cNvSpPr>
                <a:spLocks/>
              </p:cNvSpPr>
              <p:nvPr/>
            </p:nvSpPr>
            <p:spPr bwMode="auto">
              <a:xfrm>
                <a:off x="4320" y="3936"/>
                <a:ext cx="144" cy="96"/>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Freeform 61"/>
              <p:cNvSpPr>
                <a:spLocks/>
              </p:cNvSpPr>
              <p:nvPr/>
            </p:nvSpPr>
            <p:spPr bwMode="auto">
              <a:xfrm>
                <a:off x="3648" y="3888"/>
                <a:ext cx="288" cy="160"/>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Freeform 63"/>
              <p:cNvSpPr>
                <a:spLocks/>
              </p:cNvSpPr>
              <p:nvPr/>
            </p:nvSpPr>
            <p:spPr bwMode="auto">
              <a:xfrm>
                <a:off x="1776" y="3840"/>
                <a:ext cx="384" cy="336"/>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Freeform 64"/>
              <p:cNvSpPr>
                <a:spLocks/>
              </p:cNvSpPr>
              <p:nvPr/>
            </p:nvSpPr>
            <p:spPr bwMode="auto">
              <a:xfrm>
                <a:off x="4944" y="3936"/>
                <a:ext cx="96" cy="64"/>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 name="Freeform 65"/>
              <p:cNvSpPr>
                <a:spLocks/>
              </p:cNvSpPr>
              <p:nvPr/>
            </p:nvSpPr>
            <p:spPr bwMode="auto">
              <a:xfrm>
                <a:off x="3072" y="3888"/>
                <a:ext cx="336" cy="192"/>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Freeform 66"/>
              <p:cNvSpPr>
                <a:spLocks/>
              </p:cNvSpPr>
              <p:nvPr/>
            </p:nvSpPr>
            <p:spPr bwMode="auto">
              <a:xfrm>
                <a:off x="2400" y="3792"/>
                <a:ext cx="432" cy="480"/>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3" name="Group 20"/>
            <p:cNvGrpSpPr>
              <a:grpSpLocks/>
            </p:cNvGrpSpPr>
            <p:nvPr/>
          </p:nvGrpSpPr>
          <p:grpSpPr bwMode="auto">
            <a:xfrm>
              <a:off x="179512" y="908720"/>
              <a:ext cx="4680520" cy="1863996"/>
              <a:chOff x="707" y="1403"/>
              <a:chExt cx="4879" cy="1483"/>
            </a:xfrm>
          </p:grpSpPr>
          <p:sp>
            <p:nvSpPr>
              <p:cNvPr id="84" name="Line 18"/>
              <p:cNvSpPr>
                <a:spLocks noChangeShapeType="1"/>
              </p:cNvSpPr>
              <p:nvPr/>
            </p:nvSpPr>
            <p:spPr bwMode="auto">
              <a:xfrm flipH="1">
                <a:off x="707" y="2129"/>
                <a:ext cx="508" cy="0"/>
              </a:xfrm>
              <a:prstGeom prst="line">
                <a:avLst/>
              </a:prstGeom>
              <a:noFill/>
              <a:ln w="19050">
                <a:solidFill>
                  <a:srgbClr val="FF0000"/>
                </a:solidFill>
                <a:round/>
                <a:headEnd type="none" w="sm" len="sm"/>
                <a:tailEnd type="none" w="sm" len="sm"/>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85" name="Picture 19" descr="emshower"/>
              <p:cNvPicPr>
                <a:picLocks noChangeAspect="1" noChangeArrowheads="1"/>
              </p:cNvPicPr>
              <p:nvPr/>
            </p:nvPicPr>
            <p:blipFill>
              <a:blip r:embed="rId4" cstate="print"/>
              <a:srcRect/>
              <a:stretch>
                <a:fillRect/>
              </a:stretch>
            </p:blipFill>
            <p:spPr bwMode="auto">
              <a:xfrm>
                <a:off x="1182" y="1403"/>
                <a:ext cx="4404" cy="1483"/>
              </a:xfrm>
              <a:prstGeom prst="rect">
                <a:avLst/>
              </a:prstGeom>
              <a:noFill/>
              <a:ln w="9525">
                <a:noFill/>
                <a:miter lim="800000"/>
                <a:headEnd/>
                <a:tailEnd/>
              </a:ln>
            </p:spPr>
          </p:pic>
        </p:grpSp>
      </p:grpSp>
    </p:spTree>
    <p:extLst>
      <p:ext uri="{BB962C8B-B14F-4D97-AF65-F5344CB8AC3E}">
        <p14:creationId xmlns:p14="http://schemas.microsoft.com/office/powerpoint/2010/main" val="299493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280988" y="631826"/>
            <a:ext cx="8582025" cy="4397375"/>
          </a:xfrm>
        </p:spPr>
        <p:txBody>
          <a:bodyPr/>
          <a:lstStyle/>
          <a:p>
            <a:pPr eaLnBrk="1" hangingPunct="1">
              <a:buFontTx/>
              <a:buNone/>
            </a:pPr>
            <a:r>
              <a:rPr lang="en-US" sz="2000" dirty="0"/>
              <a:t>… I </a:t>
            </a:r>
            <a:r>
              <a:rPr lang="en-US" sz="2000" dirty="0" err="1"/>
              <a:t>calorimetri</a:t>
            </a:r>
            <a:r>
              <a:rPr lang="en-US" sz="2000" dirty="0"/>
              <a:t> </a:t>
            </a:r>
            <a:r>
              <a:rPr lang="en-US" sz="2000" dirty="0" err="1"/>
              <a:t>possono</a:t>
            </a:r>
            <a:r>
              <a:rPr lang="en-US" sz="2000" dirty="0"/>
              <a:t> </a:t>
            </a:r>
            <a:r>
              <a:rPr lang="en-US" sz="2000" dirty="0" err="1"/>
              <a:t>anche</a:t>
            </a:r>
            <a:r>
              <a:rPr lang="en-US" sz="2000" dirty="0"/>
              <a:t> </a:t>
            </a:r>
            <a:r>
              <a:rPr lang="en-US" sz="2000" dirty="0" err="1"/>
              <a:t>essere</a:t>
            </a:r>
            <a:r>
              <a:rPr lang="en-US" sz="2000" dirty="0"/>
              <a:t> </a:t>
            </a:r>
            <a:r>
              <a:rPr lang="en-US" sz="2000" dirty="0" err="1"/>
              <a:t>composti</a:t>
            </a:r>
            <a:r>
              <a:rPr lang="en-US" sz="2000" dirty="0"/>
              <a:t> da un </a:t>
            </a:r>
            <a:r>
              <a:rPr lang="en-US" sz="2000" dirty="0" err="1"/>
              <a:t>materiale</a:t>
            </a:r>
            <a:r>
              <a:rPr lang="en-US" sz="2000" dirty="0"/>
              <a:t> </a:t>
            </a:r>
            <a:r>
              <a:rPr lang="en-US" sz="2000" dirty="0" err="1"/>
              <a:t>omogeneo</a:t>
            </a:r>
            <a:r>
              <a:rPr lang="en-US" sz="2000" dirty="0"/>
              <a:t> </a:t>
            </a:r>
            <a:r>
              <a:rPr lang="en-US" sz="2000" dirty="0" err="1"/>
              <a:t>che</a:t>
            </a:r>
            <a:r>
              <a:rPr lang="en-US" sz="2000" dirty="0"/>
              <a:t> </a:t>
            </a:r>
            <a:r>
              <a:rPr lang="en-US" sz="2000" dirty="0" err="1"/>
              <a:t>agisce</a:t>
            </a:r>
            <a:r>
              <a:rPr lang="en-US" sz="2000" dirty="0"/>
              <a:t> </a:t>
            </a:r>
            <a:r>
              <a:rPr lang="en-US" sz="2000" dirty="0" err="1"/>
              <a:t>contemporaneamente</a:t>
            </a:r>
            <a:r>
              <a:rPr lang="en-US" sz="2000" dirty="0"/>
              <a:t> da </a:t>
            </a:r>
            <a:r>
              <a:rPr lang="en-US" sz="2000" dirty="0" err="1"/>
              <a:t>assorbitore</a:t>
            </a:r>
            <a:r>
              <a:rPr lang="en-US" sz="2000" dirty="0"/>
              <a:t> e da </a:t>
            </a:r>
            <a:r>
              <a:rPr lang="en-US" sz="2000" dirty="0" err="1"/>
              <a:t>materiale</a:t>
            </a:r>
            <a:r>
              <a:rPr lang="en-US" sz="2000" dirty="0"/>
              <a:t> </a:t>
            </a:r>
            <a:r>
              <a:rPr lang="en-US" sz="2000" dirty="0" err="1"/>
              <a:t>sensibile</a:t>
            </a:r>
            <a:endParaRPr lang="en-US" sz="2000" dirty="0"/>
          </a:p>
          <a:p>
            <a:pPr eaLnBrk="1" hangingPunct="1">
              <a:buFontTx/>
              <a:buNone/>
            </a:pPr>
            <a:endParaRPr lang="en-US" sz="2000" dirty="0"/>
          </a:p>
          <a:p>
            <a:pPr eaLnBrk="1" hangingPunct="1">
              <a:buFontTx/>
              <a:buNone/>
            </a:pPr>
            <a:r>
              <a:rPr lang="en-US" sz="2000" dirty="0"/>
              <a:t>Il </a:t>
            </a:r>
            <a:r>
              <a:rPr lang="en-US" sz="2000" dirty="0" err="1"/>
              <a:t>materiale</a:t>
            </a:r>
            <a:r>
              <a:rPr lang="en-US" sz="2000" dirty="0"/>
              <a:t> </a:t>
            </a:r>
            <a:r>
              <a:rPr lang="en-US" sz="2000" dirty="0" err="1"/>
              <a:t>deve</a:t>
            </a:r>
            <a:r>
              <a:rPr lang="en-US" sz="2000" dirty="0"/>
              <a:t> </a:t>
            </a:r>
            <a:r>
              <a:rPr lang="en-US" sz="2000" dirty="0" err="1"/>
              <a:t>essere</a:t>
            </a:r>
            <a:r>
              <a:rPr lang="en-US" sz="2000" dirty="0"/>
              <a:t> </a:t>
            </a:r>
            <a:r>
              <a:rPr lang="en-US" sz="2000" dirty="0" err="1"/>
              <a:t>speciale</a:t>
            </a:r>
            <a:r>
              <a:rPr lang="en-US" sz="2000" dirty="0"/>
              <a:t>:  ad alto “A” per far </a:t>
            </a:r>
            <a:r>
              <a:rPr lang="en-US" sz="2000" dirty="0" err="1"/>
              <a:t>sciamare</a:t>
            </a:r>
            <a:r>
              <a:rPr lang="en-US" sz="2000" dirty="0"/>
              <a:t> le </a:t>
            </a:r>
            <a:r>
              <a:rPr lang="en-US" sz="2000" dirty="0" err="1"/>
              <a:t>particelle</a:t>
            </a:r>
            <a:r>
              <a:rPr lang="en-US" sz="2000" dirty="0"/>
              <a:t>, ma </a:t>
            </a:r>
            <a:r>
              <a:rPr lang="en-US" sz="2000" dirty="0" err="1"/>
              <a:t>trasparente</a:t>
            </a:r>
            <a:r>
              <a:rPr lang="en-US" sz="2000" dirty="0"/>
              <a:t>, da porter </a:t>
            </a:r>
            <a:r>
              <a:rPr lang="en-US" sz="2000" dirty="0" err="1"/>
              <a:t>permettere</a:t>
            </a:r>
            <a:r>
              <a:rPr lang="en-US" sz="2000" dirty="0"/>
              <a:t> </a:t>
            </a:r>
            <a:r>
              <a:rPr lang="en-US" sz="2000" dirty="0" err="1"/>
              <a:t>alla</a:t>
            </a:r>
            <a:r>
              <a:rPr lang="en-US" sz="2000" dirty="0"/>
              <a:t> </a:t>
            </a:r>
            <a:r>
              <a:rPr lang="en-US" sz="2000" dirty="0" err="1"/>
              <a:t>luce</a:t>
            </a:r>
            <a:r>
              <a:rPr lang="en-US" sz="2000" dirty="0"/>
              <a:t> </a:t>
            </a:r>
            <a:r>
              <a:rPr lang="en-US" sz="2000" dirty="0" err="1"/>
              <a:t>generata</a:t>
            </a:r>
            <a:r>
              <a:rPr lang="en-US" sz="2000" dirty="0"/>
              <a:t> da </a:t>
            </a:r>
            <a:r>
              <a:rPr lang="en-US" sz="2000" dirty="0" err="1"/>
              <a:t>queste</a:t>
            </a:r>
            <a:r>
              <a:rPr lang="en-US" sz="2000" dirty="0"/>
              <a:t> di </a:t>
            </a:r>
            <a:r>
              <a:rPr lang="en-US" sz="2000" dirty="0" err="1"/>
              <a:t>arrivare</a:t>
            </a:r>
            <a:r>
              <a:rPr lang="en-US" sz="2000" dirty="0"/>
              <a:t> al </a:t>
            </a:r>
            <a:r>
              <a:rPr lang="en-US" sz="2000" dirty="0" err="1"/>
              <a:t>fotocatodo</a:t>
            </a:r>
            <a:r>
              <a:rPr lang="en-US" sz="2000" dirty="0"/>
              <a:t>. </a:t>
            </a:r>
          </a:p>
        </p:txBody>
      </p:sp>
      <p:grpSp>
        <p:nvGrpSpPr>
          <p:cNvPr id="18435" name="Group 6"/>
          <p:cNvGrpSpPr>
            <a:grpSpLocks/>
          </p:cNvGrpSpPr>
          <p:nvPr/>
        </p:nvGrpSpPr>
        <p:grpSpPr bwMode="auto">
          <a:xfrm>
            <a:off x="1485899" y="3003551"/>
            <a:ext cx="6704013" cy="2711450"/>
            <a:chOff x="1122363" y="1974850"/>
            <a:chExt cx="7696200" cy="4014788"/>
          </a:xfrm>
        </p:grpSpPr>
        <p:pic>
          <p:nvPicPr>
            <p:cNvPr id="18436" name="Picture 4" descr="crys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363" y="1974850"/>
              <a:ext cx="7696200" cy="4014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7" name="Text Box 7"/>
            <p:cNvSpPr txBox="1">
              <a:spLocks noChangeArrowheads="1"/>
            </p:cNvSpPr>
            <p:nvPr/>
          </p:nvSpPr>
          <p:spPr bwMode="auto">
            <a:xfrm>
              <a:off x="6227763" y="3143250"/>
              <a:ext cx="220980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atin typeface="Times New Roman" panose="02020603050405020304" pitchFamily="18" charset="0"/>
                  <a:ea typeface="ＭＳ Ｐゴシック" panose="020B0600070205080204" pitchFamily="34" charset="-128"/>
                </a:rPr>
                <a:t>Vacuum phototriode</a:t>
              </a:r>
            </a:p>
            <a:p>
              <a:pPr eaLnBrk="1" hangingPunct="1"/>
              <a:endParaRPr lang="en-US">
                <a:latin typeface="Times New Roman" panose="02020603050405020304" pitchFamily="18" charset="0"/>
                <a:ea typeface="ＭＳ Ｐゴシック" panose="020B0600070205080204" pitchFamily="34" charset="-128"/>
              </a:endParaRPr>
            </a:p>
          </p:txBody>
        </p:sp>
        <p:sp>
          <p:nvSpPr>
            <p:cNvPr id="18438" name="Line 8"/>
            <p:cNvSpPr>
              <a:spLocks noChangeShapeType="1"/>
            </p:cNvSpPr>
            <p:nvPr/>
          </p:nvSpPr>
          <p:spPr bwMode="auto">
            <a:xfrm flipH="1">
              <a:off x="6373813" y="3548063"/>
              <a:ext cx="804862" cy="546100"/>
            </a:xfrm>
            <a:prstGeom prst="line">
              <a:avLst/>
            </a:prstGeom>
            <a:noFill/>
            <a:ln w="28575">
              <a:solidFill>
                <a:schemeClr val="tx1"/>
              </a:solidFill>
              <a:round/>
              <a:headEnd type="none" w="sm" len="sm"/>
              <a:tailEnd type="triangle" w="sm" len="sm"/>
            </a:ln>
            <a:extLst>
              <a:ext uri="{909E8E84-426E-40dd-AFC4-6F175D3DCCD1}">
                <a14:hiddenFill xmlns="" xmlns:a14="http://schemas.microsoft.com/office/drawing/2010/main">
                  <a:noFill/>
                </a14:hiddenFill>
              </a:ext>
            </a:extLst>
          </p:spPr>
          <p:txBody>
            <a:bodyPr/>
            <a:lstStyle/>
            <a:p>
              <a:endParaRPr lang="en-US"/>
            </a:p>
          </p:txBody>
        </p:sp>
        <p:sp>
          <p:nvSpPr>
            <p:cNvPr id="18439" name="Rectangle 6"/>
            <p:cNvSpPr>
              <a:spLocks noChangeArrowheads="1"/>
            </p:cNvSpPr>
            <p:nvPr/>
          </p:nvSpPr>
          <p:spPr bwMode="auto">
            <a:xfrm>
              <a:off x="1331913" y="5373688"/>
              <a:ext cx="199231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t>Cristallo PbWO</a:t>
              </a:r>
              <a:r>
                <a:rPr lang="en-US" baseline="-25000"/>
                <a:t>4</a:t>
              </a:r>
              <a:endParaRPr lang="en-US"/>
            </a:p>
          </p:txBody>
        </p:sp>
      </p:grpSp>
      <p:pic>
        <p:nvPicPr>
          <p:cNvPr id="8" name="Picture 2" descr="http://www.lepp.cornell.edu/Research/EPP/CMS/rsrc/LEPP/Research/EPP/CMS/EventReconstruction/fe24elwhite_small.g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723387">
            <a:off x="4117533" y="5777046"/>
            <a:ext cx="2207322" cy="846050"/>
          </a:xfrm>
          <a:prstGeom prst="rect">
            <a:avLst/>
          </a:prstGeom>
          <a:noFill/>
        </p:spPr>
      </p:pic>
      <p:cxnSp>
        <p:nvCxnSpPr>
          <p:cNvPr id="9" name="Straight Connector 8"/>
          <p:cNvCxnSpPr/>
          <p:nvPr/>
        </p:nvCxnSpPr>
        <p:spPr bwMode="auto">
          <a:xfrm>
            <a:off x="3075114" y="6223963"/>
            <a:ext cx="1152128"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3698047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061200" cy="533400"/>
          </a:xfrm>
        </p:spPr>
        <p:txBody>
          <a:bodyPr/>
          <a:lstStyle/>
          <a:p>
            <a:pPr algn="l"/>
            <a:r>
              <a:rPr lang="en-US" b="1" dirty="0" err="1"/>
              <a:t>Calorimetro</a:t>
            </a:r>
            <a:r>
              <a:rPr lang="en-US" b="1" dirty="0"/>
              <a:t> </a:t>
            </a:r>
            <a:r>
              <a:rPr lang="en-US" b="1" dirty="0" err="1"/>
              <a:t>Elettromagnetico</a:t>
            </a:r>
            <a:r>
              <a:rPr lang="en-US" b="1" dirty="0"/>
              <a:t> di CMS</a:t>
            </a:r>
          </a:p>
        </p:txBody>
      </p:sp>
      <p:grpSp>
        <p:nvGrpSpPr>
          <p:cNvPr id="150" name="Group 149"/>
          <p:cNvGrpSpPr/>
          <p:nvPr/>
        </p:nvGrpSpPr>
        <p:grpSpPr>
          <a:xfrm>
            <a:off x="934368" y="1981086"/>
            <a:ext cx="6660232" cy="3907907"/>
            <a:chOff x="2483768" y="2950093"/>
            <a:chExt cx="6660232" cy="3907907"/>
          </a:xfrm>
        </p:grpSpPr>
        <p:pic>
          <p:nvPicPr>
            <p:cNvPr id="49157" name="Picture 5"/>
            <p:cNvPicPr>
              <a:picLocks noChangeAspect="1" noChangeArrowheads="1"/>
            </p:cNvPicPr>
            <p:nvPr/>
          </p:nvPicPr>
          <p:blipFill>
            <a:blip r:embed="rId3" cstate="print"/>
            <a:srcRect/>
            <a:stretch>
              <a:fillRect/>
            </a:stretch>
          </p:blipFill>
          <p:spPr bwMode="auto">
            <a:xfrm>
              <a:off x="3635896" y="2950093"/>
              <a:ext cx="5436096" cy="3907907"/>
            </a:xfrm>
            <a:prstGeom prst="rect">
              <a:avLst/>
            </a:prstGeom>
            <a:noFill/>
            <a:ln w="9525">
              <a:noFill/>
              <a:miter lim="800000"/>
              <a:headEnd/>
              <a:tailEnd/>
            </a:ln>
          </p:spPr>
        </p:pic>
        <p:sp>
          <p:nvSpPr>
            <p:cNvPr id="131" name="TextBox 130"/>
            <p:cNvSpPr txBox="1"/>
            <p:nvPr/>
          </p:nvSpPr>
          <p:spPr>
            <a:xfrm>
              <a:off x="2483768" y="5445224"/>
              <a:ext cx="1018227" cy="369332"/>
            </a:xfrm>
            <a:prstGeom prst="rect">
              <a:avLst/>
            </a:prstGeom>
            <a:noFill/>
          </p:spPr>
          <p:txBody>
            <a:bodyPr wrap="none" rtlCol="0">
              <a:spAutoFit/>
            </a:bodyPr>
            <a:lstStyle/>
            <a:p>
              <a:r>
                <a:rPr lang="en-US" b="1" dirty="0"/>
                <a:t>x 80000</a:t>
              </a:r>
            </a:p>
          </p:txBody>
        </p:sp>
        <p:cxnSp>
          <p:nvCxnSpPr>
            <p:cNvPr id="133" name="Straight Connector 132"/>
            <p:cNvCxnSpPr/>
            <p:nvPr/>
          </p:nvCxnSpPr>
          <p:spPr bwMode="auto">
            <a:xfrm flipV="1">
              <a:off x="3347864" y="4869160"/>
              <a:ext cx="1296144" cy="648072"/>
            </a:xfrm>
            <a:prstGeom prst="line">
              <a:avLst/>
            </a:prstGeom>
            <a:solidFill>
              <a:schemeClr val="accent1"/>
            </a:solidFill>
            <a:ln w="28575" cap="flat" cmpd="sng" algn="ctr">
              <a:solidFill>
                <a:schemeClr val="tx1"/>
              </a:solidFill>
              <a:prstDash val="solid"/>
              <a:round/>
              <a:headEnd type="none" w="med" len="med"/>
              <a:tailEnd type="oval" w="med" len="med"/>
            </a:ln>
            <a:effectLst/>
          </p:spPr>
        </p:cxnSp>
        <p:cxnSp>
          <p:nvCxnSpPr>
            <p:cNvPr id="137" name="Straight Connector 136"/>
            <p:cNvCxnSpPr/>
            <p:nvPr/>
          </p:nvCxnSpPr>
          <p:spPr bwMode="auto">
            <a:xfrm flipV="1">
              <a:off x="3275856" y="3933056"/>
              <a:ext cx="1944216" cy="1512168"/>
            </a:xfrm>
            <a:prstGeom prst="line">
              <a:avLst/>
            </a:prstGeom>
            <a:solidFill>
              <a:schemeClr val="accent1"/>
            </a:solidFill>
            <a:ln w="28575" cap="flat" cmpd="sng" algn="ctr">
              <a:solidFill>
                <a:schemeClr val="tx1"/>
              </a:solidFill>
              <a:prstDash val="solid"/>
              <a:round/>
              <a:headEnd type="none" w="med" len="med"/>
              <a:tailEnd type="oval" w="med" len="med"/>
            </a:ln>
            <a:effectLst/>
          </p:spPr>
        </p:cxnSp>
        <p:sp>
          <p:nvSpPr>
            <p:cNvPr id="141" name="TextBox 140"/>
            <p:cNvSpPr txBox="1"/>
            <p:nvPr/>
          </p:nvSpPr>
          <p:spPr>
            <a:xfrm>
              <a:off x="7753876" y="5301208"/>
              <a:ext cx="1390124" cy="369332"/>
            </a:xfrm>
            <a:prstGeom prst="rect">
              <a:avLst/>
            </a:prstGeom>
            <a:noFill/>
          </p:spPr>
          <p:txBody>
            <a:bodyPr wrap="none" rtlCol="0">
              <a:spAutoFit/>
            </a:bodyPr>
            <a:lstStyle/>
            <a:p>
              <a:r>
                <a:rPr lang="en-US" b="1" dirty="0"/>
                <a:t>CMS ECAL</a:t>
              </a:r>
            </a:p>
          </p:txBody>
        </p:sp>
      </p:grpSp>
      <p:sp>
        <p:nvSpPr>
          <p:cNvPr id="4" name="Content Placeholder 3"/>
          <p:cNvSpPr>
            <a:spLocks noGrp="1"/>
          </p:cNvSpPr>
          <p:nvPr>
            <p:ph idx="1"/>
          </p:nvPr>
        </p:nvSpPr>
        <p:spPr/>
        <p:txBody>
          <a:bodyPr/>
          <a:lstStyle/>
          <a:p>
            <a:r>
              <a:rPr lang="en-US" sz="2000" dirty="0"/>
              <a:t>80000 </a:t>
            </a:r>
            <a:r>
              <a:rPr lang="en-US" sz="2000" dirty="0" err="1"/>
              <a:t>cristalli</a:t>
            </a:r>
            <a:r>
              <a:rPr lang="en-US" sz="2000" dirty="0"/>
              <a:t> di PbWO</a:t>
            </a:r>
            <a:r>
              <a:rPr lang="en-US" sz="2000" baseline="-25000" dirty="0"/>
              <a:t>4</a:t>
            </a:r>
            <a:endParaRPr lang="en-US" sz="2000" dirty="0"/>
          </a:p>
          <a:p>
            <a:r>
              <a:rPr lang="en-US" sz="2000" dirty="0" err="1"/>
              <a:t>Puntano</a:t>
            </a:r>
            <a:r>
              <a:rPr lang="en-US" sz="2000" dirty="0"/>
              <a:t> verso </a:t>
            </a:r>
            <a:r>
              <a:rPr lang="en-US" sz="2000" dirty="0" err="1"/>
              <a:t>il</a:t>
            </a:r>
            <a:r>
              <a:rPr lang="en-US" sz="2000" dirty="0"/>
              <a:t> </a:t>
            </a:r>
            <a:r>
              <a:rPr lang="en-US" sz="2000" dirty="0" err="1"/>
              <a:t>vertice</a:t>
            </a:r>
            <a:r>
              <a:rPr lang="en-US" sz="2000" dirty="0"/>
              <a:t> </a:t>
            </a:r>
            <a:r>
              <a:rPr lang="en-US" sz="2000" dirty="0" err="1"/>
              <a:t>dell’interazione</a:t>
            </a:r>
            <a:r>
              <a:rPr lang="en-US" sz="2000" dirty="0"/>
              <a:t> </a:t>
            </a:r>
            <a:r>
              <a:rPr lang="en-US" sz="2000" dirty="0" err="1"/>
              <a:t>protone-protone</a:t>
            </a:r>
            <a:endParaRPr lang="en-US" sz="2000" baseline="-25000" dirty="0"/>
          </a:p>
        </p:txBody>
      </p:sp>
    </p:spTree>
    <p:extLst>
      <p:ext uri="{BB962C8B-B14F-4D97-AF65-F5344CB8AC3E}">
        <p14:creationId xmlns:p14="http://schemas.microsoft.com/office/powerpoint/2010/main" val="81196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88900" y="152400"/>
            <a:ext cx="4191000" cy="533400"/>
          </a:xfrm>
        </p:spPr>
        <p:txBody>
          <a:bodyPr/>
          <a:lstStyle/>
          <a:p>
            <a:pPr algn="l"/>
            <a:r>
              <a:rPr lang="en-US" b="1" dirty="0"/>
              <a:t>I </a:t>
            </a:r>
            <a:r>
              <a:rPr lang="en-US" b="1" dirty="0" err="1"/>
              <a:t>rivelatori</a:t>
            </a:r>
            <a:endParaRPr lang="en-US" b="1" dirty="0"/>
          </a:p>
        </p:txBody>
      </p:sp>
      <p:sp>
        <p:nvSpPr>
          <p:cNvPr id="7" name="Slide Number Placeholder 6"/>
          <p:cNvSpPr>
            <a:spLocks noGrp="1"/>
          </p:cNvSpPr>
          <p:nvPr>
            <p:ph type="sldNum" sz="quarter" idx="12"/>
          </p:nvPr>
        </p:nvSpPr>
        <p:spPr/>
        <p:txBody>
          <a:bodyPr/>
          <a:lstStyle/>
          <a:p>
            <a:fld id="{20904BB0-C1B8-B741-9450-297BAFDCA376}" type="slidenum">
              <a:rPr lang="en-US" smtClean="0"/>
              <a:pPr/>
              <a:t>2</a:t>
            </a:fld>
            <a:endParaRPr lang="en-US"/>
          </a:p>
        </p:txBody>
      </p:sp>
      <p:sp>
        <p:nvSpPr>
          <p:cNvPr id="8" name="TextBox 7"/>
          <p:cNvSpPr txBox="1"/>
          <p:nvPr/>
        </p:nvSpPr>
        <p:spPr>
          <a:xfrm>
            <a:off x="203200" y="965200"/>
            <a:ext cx="8340219" cy="5632312"/>
          </a:xfrm>
          <a:prstGeom prst="rect">
            <a:avLst/>
          </a:prstGeom>
          <a:noFill/>
        </p:spPr>
        <p:txBody>
          <a:bodyPr wrap="none" rtlCol="0">
            <a:spAutoFit/>
          </a:bodyPr>
          <a:lstStyle/>
          <a:p>
            <a:r>
              <a:rPr lang="en-US" dirty="0">
                <a:solidFill>
                  <a:srgbClr val="000090"/>
                </a:solidFill>
                <a:latin typeface="+mj-lt"/>
              </a:rPr>
              <a:t>Per </a:t>
            </a:r>
            <a:r>
              <a:rPr lang="en-US" dirty="0" err="1">
                <a:solidFill>
                  <a:srgbClr val="000090"/>
                </a:solidFill>
                <a:latin typeface="+mj-lt"/>
              </a:rPr>
              <a:t>ricostruire</a:t>
            </a:r>
            <a:r>
              <a:rPr lang="en-US" dirty="0">
                <a:solidFill>
                  <a:srgbClr val="000090"/>
                </a:solidFill>
                <a:latin typeface="+mj-lt"/>
              </a:rPr>
              <a:t> </a:t>
            </a:r>
            <a:r>
              <a:rPr lang="en-US" dirty="0" err="1">
                <a:solidFill>
                  <a:srgbClr val="000090"/>
                </a:solidFill>
                <a:latin typeface="+mj-lt"/>
              </a:rPr>
              <a:t>cosa</a:t>
            </a:r>
            <a:r>
              <a:rPr lang="en-US" dirty="0">
                <a:solidFill>
                  <a:srgbClr val="000090"/>
                </a:solidFill>
                <a:latin typeface="+mj-lt"/>
              </a:rPr>
              <a:t> e’ </a:t>
            </a:r>
            <a:r>
              <a:rPr lang="en-US" dirty="0" err="1">
                <a:solidFill>
                  <a:srgbClr val="000090"/>
                </a:solidFill>
                <a:latin typeface="+mj-lt"/>
              </a:rPr>
              <a:t>successo</a:t>
            </a:r>
            <a:r>
              <a:rPr lang="en-US" dirty="0">
                <a:solidFill>
                  <a:srgbClr val="000090"/>
                </a:solidFill>
                <a:latin typeface="+mj-lt"/>
              </a:rPr>
              <a:t> al </a:t>
            </a:r>
            <a:r>
              <a:rPr lang="en-US" dirty="0" err="1">
                <a:solidFill>
                  <a:srgbClr val="000090"/>
                </a:solidFill>
                <a:latin typeface="+mj-lt"/>
              </a:rPr>
              <a:t>momento</a:t>
            </a:r>
            <a:r>
              <a:rPr lang="en-US" dirty="0">
                <a:solidFill>
                  <a:srgbClr val="000090"/>
                </a:solidFill>
                <a:latin typeface="+mj-lt"/>
              </a:rPr>
              <a:t> </a:t>
            </a:r>
            <a:r>
              <a:rPr lang="en-US" dirty="0" err="1">
                <a:solidFill>
                  <a:srgbClr val="000090"/>
                </a:solidFill>
                <a:latin typeface="+mj-lt"/>
              </a:rPr>
              <a:t>dell’interazione</a:t>
            </a:r>
            <a:r>
              <a:rPr lang="en-US" dirty="0">
                <a:solidFill>
                  <a:srgbClr val="000090"/>
                </a:solidFill>
                <a:latin typeface="+mj-lt"/>
              </a:rPr>
              <a:t> </a:t>
            </a:r>
          </a:p>
          <a:p>
            <a:r>
              <a:rPr lang="en-US" dirty="0">
                <a:solidFill>
                  <a:srgbClr val="000090"/>
                </a:solidFill>
                <a:latin typeface="+mj-lt"/>
              </a:rPr>
              <a:t> </a:t>
            </a:r>
            <a:r>
              <a:rPr lang="en-US" dirty="0" err="1">
                <a:solidFill>
                  <a:srgbClr val="000090"/>
                </a:solidFill>
                <a:latin typeface="+mj-lt"/>
              </a:rPr>
              <a:t>tra</a:t>
            </a:r>
            <a:r>
              <a:rPr lang="en-US" dirty="0">
                <a:solidFill>
                  <a:srgbClr val="000090"/>
                </a:solidFill>
                <a:latin typeface="+mj-lt"/>
              </a:rPr>
              <a:t> </a:t>
            </a:r>
            <a:r>
              <a:rPr lang="en-US" dirty="0" err="1">
                <a:solidFill>
                  <a:srgbClr val="000090"/>
                </a:solidFill>
                <a:latin typeface="+mj-lt"/>
              </a:rPr>
              <a:t>i</a:t>
            </a:r>
            <a:r>
              <a:rPr lang="en-US" dirty="0">
                <a:solidFill>
                  <a:srgbClr val="000090"/>
                </a:solidFill>
                <a:latin typeface="+mj-lt"/>
              </a:rPr>
              <a:t> due </a:t>
            </a:r>
            <a:r>
              <a:rPr lang="en-US" dirty="0" err="1">
                <a:solidFill>
                  <a:srgbClr val="000090"/>
                </a:solidFill>
                <a:latin typeface="+mj-lt"/>
              </a:rPr>
              <a:t>protoni</a:t>
            </a:r>
            <a:r>
              <a:rPr lang="en-US" dirty="0">
                <a:solidFill>
                  <a:srgbClr val="000090"/>
                </a:solidFill>
                <a:latin typeface="+mj-lt"/>
              </a:rPr>
              <a:t>, </a:t>
            </a:r>
            <a:r>
              <a:rPr lang="en-US" dirty="0" err="1">
                <a:solidFill>
                  <a:srgbClr val="000090"/>
                </a:solidFill>
                <a:latin typeface="+mj-lt"/>
              </a:rPr>
              <a:t>dobbiamo</a:t>
            </a:r>
            <a:r>
              <a:rPr lang="en-US" dirty="0">
                <a:solidFill>
                  <a:srgbClr val="000090"/>
                </a:solidFill>
                <a:latin typeface="+mj-lt"/>
              </a:rPr>
              <a:t> </a:t>
            </a:r>
            <a:r>
              <a:rPr lang="en-US" dirty="0" err="1">
                <a:solidFill>
                  <a:srgbClr val="000090"/>
                </a:solidFill>
                <a:latin typeface="+mj-lt"/>
              </a:rPr>
              <a:t>ricostruire</a:t>
            </a:r>
            <a:r>
              <a:rPr lang="en-US" dirty="0">
                <a:solidFill>
                  <a:srgbClr val="000090"/>
                </a:solidFill>
                <a:latin typeface="+mj-lt"/>
              </a:rPr>
              <a:t> </a:t>
            </a:r>
            <a:r>
              <a:rPr lang="en-US" dirty="0" err="1">
                <a:solidFill>
                  <a:srgbClr val="000090"/>
                </a:solidFill>
                <a:latin typeface="+mj-lt"/>
              </a:rPr>
              <a:t>tutte</a:t>
            </a:r>
            <a:r>
              <a:rPr lang="en-US" dirty="0">
                <a:solidFill>
                  <a:srgbClr val="000090"/>
                </a:solidFill>
                <a:latin typeface="+mj-lt"/>
              </a:rPr>
              <a:t> le </a:t>
            </a:r>
            <a:r>
              <a:rPr lang="en-US" dirty="0" err="1">
                <a:solidFill>
                  <a:srgbClr val="000090"/>
                </a:solidFill>
                <a:latin typeface="+mj-lt"/>
              </a:rPr>
              <a:t>particelle</a:t>
            </a:r>
            <a:r>
              <a:rPr lang="en-US" dirty="0">
                <a:solidFill>
                  <a:srgbClr val="000090"/>
                </a:solidFill>
                <a:latin typeface="+mj-lt"/>
              </a:rPr>
              <a:t> </a:t>
            </a:r>
            <a:r>
              <a:rPr lang="en-US" dirty="0" err="1">
                <a:solidFill>
                  <a:srgbClr val="000090"/>
                </a:solidFill>
                <a:latin typeface="+mj-lt"/>
              </a:rPr>
              <a:t>che</a:t>
            </a:r>
            <a:r>
              <a:rPr lang="en-US" dirty="0">
                <a:solidFill>
                  <a:srgbClr val="000090"/>
                </a:solidFill>
                <a:latin typeface="+mj-lt"/>
              </a:rPr>
              <a:t> </a:t>
            </a:r>
          </a:p>
          <a:p>
            <a:r>
              <a:rPr lang="en-US" dirty="0">
                <a:solidFill>
                  <a:srgbClr val="000090"/>
                </a:solidFill>
                <a:latin typeface="+mj-lt"/>
              </a:rPr>
              <a:t> </a:t>
            </a:r>
            <a:r>
              <a:rPr lang="en-US" dirty="0" err="1">
                <a:solidFill>
                  <a:srgbClr val="000090"/>
                </a:solidFill>
                <a:latin typeface="+mj-lt"/>
              </a:rPr>
              <a:t>sono</a:t>
            </a:r>
            <a:r>
              <a:rPr lang="en-US" dirty="0">
                <a:solidFill>
                  <a:srgbClr val="000090"/>
                </a:solidFill>
                <a:latin typeface="+mj-lt"/>
              </a:rPr>
              <a:t> state </a:t>
            </a:r>
            <a:r>
              <a:rPr lang="en-US" dirty="0" err="1">
                <a:solidFill>
                  <a:srgbClr val="000090"/>
                </a:solidFill>
                <a:latin typeface="+mj-lt"/>
              </a:rPr>
              <a:t>prodotte</a:t>
            </a:r>
            <a:r>
              <a:rPr lang="en-US" dirty="0">
                <a:solidFill>
                  <a:srgbClr val="000090"/>
                </a:solidFill>
                <a:latin typeface="+mj-lt"/>
              </a:rPr>
              <a:t> </a:t>
            </a:r>
            <a:r>
              <a:rPr lang="en-US" dirty="0" err="1">
                <a:solidFill>
                  <a:srgbClr val="000090"/>
                </a:solidFill>
                <a:latin typeface="+mj-lt"/>
              </a:rPr>
              <a:t>nello</a:t>
            </a:r>
            <a:r>
              <a:rPr lang="en-US" dirty="0">
                <a:solidFill>
                  <a:srgbClr val="000090"/>
                </a:solidFill>
                <a:latin typeface="+mj-lt"/>
              </a:rPr>
              <a:t> </a:t>
            </a:r>
            <a:r>
              <a:rPr lang="en-US" dirty="0" err="1">
                <a:solidFill>
                  <a:srgbClr val="000090"/>
                </a:solidFill>
                <a:latin typeface="+mj-lt"/>
              </a:rPr>
              <a:t>stato</a:t>
            </a:r>
            <a:r>
              <a:rPr lang="en-US" dirty="0">
                <a:solidFill>
                  <a:srgbClr val="000090"/>
                </a:solidFill>
                <a:latin typeface="+mj-lt"/>
              </a:rPr>
              <a:t> finale.</a:t>
            </a:r>
          </a:p>
          <a:p>
            <a:endParaRPr lang="en-US" dirty="0">
              <a:solidFill>
                <a:srgbClr val="000090"/>
              </a:solidFill>
              <a:latin typeface="+mj-lt"/>
            </a:endParaRPr>
          </a:p>
          <a:p>
            <a:r>
              <a:rPr lang="en-US" dirty="0">
                <a:solidFill>
                  <a:srgbClr val="0000FF"/>
                </a:solidFill>
                <a:latin typeface="+mj-lt"/>
              </a:rPr>
              <a:t>Di </a:t>
            </a:r>
            <a:r>
              <a:rPr lang="en-US" dirty="0" err="1">
                <a:solidFill>
                  <a:srgbClr val="0000FF"/>
                </a:solidFill>
                <a:latin typeface="+mj-lt"/>
              </a:rPr>
              <a:t>queste</a:t>
            </a:r>
            <a:r>
              <a:rPr lang="en-US" dirty="0">
                <a:solidFill>
                  <a:srgbClr val="0000FF"/>
                </a:solidFill>
                <a:latin typeface="+mj-lt"/>
              </a:rPr>
              <a:t> </a:t>
            </a:r>
            <a:r>
              <a:rPr lang="en-US" dirty="0" err="1">
                <a:solidFill>
                  <a:srgbClr val="0000FF"/>
                </a:solidFill>
                <a:latin typeface="+mj-lt"/>
              </a:rPr>
              <a:t>vogliamo</a:t>
            </a:r>
            <a:r>
              <a:rPr lang="en-US" dirty="0">
                <a:solidFill>
                  <a:srgbClr val="0000FF"/>
                </a:solidFill>
                <a:latin typeface="+mj-lt"/>
              </a:rPr>
              <a:t> </a:t>
            </a:r>
            <a:r>
              <a:rPr lang="en-US" dirty="0" err="1">
                <a:solidFill>
                  <a:srgbClr val="0000FF"/>
                </a:solidFill>
                <a:latin typeface="+mj-lt"/>
              </a:rPr>
              <a:t>misurare</a:t>
            </a:r>
            <a:r>
              <a:rPr lang="en-US" dirty="0">
                <a:solidFill>
                  <a:srgbClr val="0000FF"/>
                </a:solidFill>
                <a:latin typeface="+mj-lt"/>
              </a:rPr>
              <a:t> </a:t>
            </a:r>
            <a:r>
              <a:rPr lang="en-US" dirty="0" err="1">
                <a:solidFill>
                  <a:srgbClr val="0000FF"/>
                </a:solidFill>
                <a:latin typeface="+mj-lt"/>
              </a:rPr>
              <a:t>tutto</a:t>
            </a:r>
            <a:r>
              <a:rPr lang="en-US" dirty="0">
                <a:solidFill>
                  <a:srgbClr val="0000FF"/>
                </a:solidFill>
                <a:latin typeface="+mj-lt"/>
              </a:rPr>
              <a:t>:</a:t>
            </a:r>
          </a:p>
          <a:p>
            <a:endParaRPr lang="en-US" dirty="0">
              <a:solidFill>
                <a:srgbClr val="000090"/>
              </a:solidFill>
              <a:latin typeface="+mj-lt"/>
            </a:endParaRPr>
          </a:p>
          <a:p>
            <a:r>
              <a:rPr lang="en-US" dirty="0">
                <a:solidFill>
                  <a:srgbClr val="000090"/>
                </a:solidFill>
                <a:latin typeface="+mj-lt"/>
              </a:rPr>
              <a:t>   - </a:t>
            </a:r>
            <a:r>
              <a:rPr lang="en-US" dirty="0" err="1">
                <a:solidFill>
                  <a:srgbClr val="0000FF"/>
                </a:solidFill>
                <a:latin typeface="+mj-lt"/>
              </a:rPr>
              <a:t>massa</a:t>
            </a:r>
            <a:r>
              <a:rPr lang="en-US" dirty="0">
                <a:solidFill>
                  <a:srgbClr val="000090"/>
                </a:solidFill>
                <a:latin typeface="+mj-lt"/>
              </a:rPr>
              <a:t>, </a:t>
            </a:r>
            <a:r>
              <a:rPr lang="en-US" dirty="0" err="1">
                <a:solidFill>
                  <a:srgbClr val="000090"/>
                </a:solidFill>
                <a:latin typeface="+mj-lt"/>
              </a:rPr>
              <a:t>dunque</a:t>
            </a:r>
            <a:r>
              <a:rPr lang="en-US" dirty="0">
                <a:solidFill>
                  <a:srgbClr val="000090"/>
                </a:solidFill>
                <a:latin typeface="+mj-lt"/>
              </a:rPr>
              <a:t> </a:t>
            </a:r>
            <a:r>
              <a:rPr lang="en-US" dirty="0" err="1">
                <a:solidFill>
                  <a:srgbClr val="0000FF"/>
                </a:solidFill>
                <a:latin typeface="+mj-lt"/>
              </a:rPr>
              <a:t>identita</a:t>
            </a:r>
            <a:r>
              <a:rPr lang="en-US" dirty="0">
                <a:solidFill>
                  <a:srgbClr val="0000FF"/>
                </a:solidFill>
                <a:latin typeface="+mj-lt"/>
              </a:rPr>
              <a:t>’ </a:t>
            </a:r>
            <a:r>
              <a:rPr lang="en-US" dirty="0">
                <a:solidFill>
                  <a:srgbClr val="000090"/>
                </a:solidFill>
                <a:latin typeface="+mj-lt"/>
              </a:rPr>
              <a:t>(</a:t>
            </a:r>
            <a:r>
              <a:rPr lang="en-US" dirty="0" err="1">
                <a:solidFill>
                  <a:srgbClr val="000090"/>
                </a:solidFill>
                <a:latin typeface="+mj-lt"/>
              </a:rPr>
              <a:t>elettroni</a:t>
            </a:r>
            <a:r>
              <a:rPr lang="en-US" dirty="0">
                <a:solidFill>
                  <a:srgbClr val="000090"/>
                </a:solidFill>
                <a:latin typeface="+mj-lt"/>
              </a:rPr>
              <a:t>, </a:t>
            </a:r>
            <a:r>
              <a:rPr lang="en-US" dirty="0" err="1">
                <a:solidFill>
                  <a:srgbClr val="000090"/>
                </a:solidFill>
                <a:latin typeface="+mj-lt"/>
              </a:rPr>
              <a:t>fotoni</a:t>
            </a:r>
            <a:r>
              <a:rPr lang="en-US" dirty="0">
                <a:solidFill>
                  <a:srgbClr val="000090"/>
                </a:solidFill>
                <a:latin typeface="+mj-lt"/>
              </a:rPr>
              <a:t>, </a:t>
            </a:r>
            <a:r>
              <a:rPr lang="en-US" dirty="0" err="1">
                <a:solidFill>
                  <a:srgbClr val="000090"/>
                </a:solidFill>
                <a:latin typeface="+mj-lt"/>
              </a:rPr>
              <a:t>muoni</a:t>
            </a:r>
            <a:r>
              <a:rPr lang="en-US" dirty="0">
                <a:solidFill>
                  <a:srgbClr val="000090"/>
                </a:solidFill>
                <a:latin typeface="+mj-lt"/>
              </a:rPr>
              <a:t>, </a:t>
            </a:r>
            <a:r>
              <a:rPr lang="en-US" dirty="0" err="1">
                <a:solidFill>
                  <a:srgbClr val="000090"/>
                </a:solidFill>
                <a:latin typeface="+mj-lt"/>
              </a:rPr>
              <a:t>tipo</a:t>
            </a:r>
            <a:r>
              <a:rPr lang="en-US" dirty="0">
                <a:solidFill>
                  <a:srgbClr val="000090"/>
                </a:solidFill>
                <a:latin typeface="+mj-lt"/>
              </a:rPr>
              <a:t> di </a:t>
            </a:r>
            <a:r>
              <a:rPr lang="en-US" dirty="0" err="1">
                <a:solidFill>
                  <a:srgbClr val="000090"/>
                </a:solidFill>
                <a:latin typeface="+mj-lt"/>
              </a:rPr>
              <a:t>adrone</a:t>
            </a:r>
            <a:r>
              <a:rPr lang="en-US" dirty="0">
                <a:solidFill>
                  <a:srgbClr val="000090"/>
                </a:solidFill>
                <a:latin typeface="+mj-lt"/>
              </a:rPr>
              <a:t>…)</a:t>
            </a:r>
          </a:p>
          <a:p>
            <a:r>
              <a:rPr lang="en-US" dirty="0">
                <a:solidFill>
                  <a:srgbClr val="000090"/>
                </a:solidFill>
                <a:latin typeface="+mj-lt"/>
              </a:rPr>
              <a:t>   - </a:t>
            </a:r>
            <a:r>
              <a:rPr lang="en-US" dirty="0" err="1">
                <a:solidFill>
                  <a:srgbClr val="0000FF"/>
                </a:solidFill>
                <a:latin typeface="+mj-lt"/>
              </a:rPr>
              <a:t>momento</a:t>
            </a:r>
            <a:r>
              <a:rPr lang="en-US" dirty="0">
                <a:solidFill>
                  <a:srgbClr val="000090"/>
                </a:solidFill>
                <a:latin typeface="+mj-lt"/>
              </a:rPr>
              <a:t> (</a:t>
            </a:r>
            <a:r>
              <a:rPr lang="en-US" dirty="0" err="1">
                <a:solidFill>
                  <a:srgbClr val="000090"/>
                </a:solidFill>
                <a:latin typeface="+mj-lt"/>
              </a:rPr>
              <a:t>ovvero</a:t>
            </a:r>
            <a:r>
              <a:rPr lang="en-US" dirty="0">
                <a:solidFill>
                  <a:srgbClr val="000090"/>
                </a:solidFill>
                <a:latin typeface="+mj-lt"/>
              </a:rPr>
              <a:t> </a:t>
            </a:r>
            <a:r>
              <a:rPr lang="en-US" dirty="0" err="1">
                <a:solidFill>
                  <a:srgbClr val="000090"/>
                </a:solidFill>
                <a:latin typeface="+mj-lt"/>
              </a:rPr>
              <a:t>velocita</a:t>
            </a:r>
            <a:r>
              <a:rPr lang="en-US" dirty="0">
                <a:solidFill>
                  <a:srgbClr val="000090"/>
                </a:solidFill>
                <a:latin typeface="+mj-lt"/>
              </a:rPr>
              <a:t>’) </a:t>
            </a:r>
            <a:r>
              <a:rPr lang="en-US" dirty="0" err="1">
                <a:solidFill>
                  <a:srgbClr val="000090"/>
                </a:solidFill>
                <a:latin typeface="+mj-lt"/>
              </a:rPr>
              <a:t>ed</a:t>
            </a:r>
            <a:r>
              <a:rPr lang="en-US" dirty="0">
                <a:solidFill>
                  <a:srgbClr val="000090"/>
                </a:solidFill>
                <a:latin typeface="+mj-lt"/>
              </a:rPr>
              <a:t> </a:t>
            </a:r>
            <a:r>
              <a:rPr lang="en-US" dirty="0" err="1">
                <a:solidFill>
                  <a:srgbClr val="000090"/>
                </a:solidFill>
                <a:latin typeface="+mj-lt"/>
              </a:rPr>
              <a:t>energia</a:t>
            </a:r>
            <a:endParaRPr lang="en-US" dirty="0">
              <a:solidFill>
                <a:srgbClr val="000090"/>
              </a:solidFill>
              <a:latin typeface="+mj-lt"/>
            </a:endParaRPr>
          </a:p>
          <a:p>
            <a:r>
              <a:rPr lang="en-US" dirty="0">
                <a:solidFill>
                  <a:srgbClr val="000090"/>
                </a:solidFill>
                <a:latin typeface="+mj-lt"/>
              </a:rPr>
              <a:t>   - </a:t>
            </a:r>
            <a:r>
              <a:rPr lang="en-US" dirty="0" err="1">
                <a:solidFill>
                  <a:srgbClr val="0000FF"/>
                </a:solidFill>
                <a:latin typeface="+mj-lt"/>
              </a:rPr>
              <a:t>traiettoria</a:t>
            </a:r>
            <a:r>
              <a:rPr lang="en-US" dirty="0">
                <a:solidFill>
                  <a:srgbClr val="000090"/>
                </a:solidFill>
                <a:latin typeface="+mj-lt"/>
              </a:rPr>
              <a:t>, </a:t>
            </a:r>
            <a:r>
              <a:rPr lang="en-US" dirty="0" err="1">
                <a:solidFill>
                  <a:srgbClr val="000090"/>
                </a:solidFill>
                <a:latin typeface="+mj-lt"/>
              </a:rPr>
              <a:t>dunque</a:t>
            </a:r>
            <a:r>
              <a:rPr lang="en-US" dirty="0">
                <a:solidFill>
                  <a:srgbClr val="000090"/>
                </a:solidFill>
                <a:latin typeface="+mj-lt"/>
              </a:rPr>
              <a:t> </a:t>
            </a:r>
            <a:r>
              <a:rPr lang="en-US" dirty="0" err="1">
                <a:solidFill>
                  <a:srgbClr val="000090"/>
                </a:solidFill>
                <a:latin typeface="+mj-lt"/>
              </a:rPr>
              <a:t>angoli</a:t>
            </a:r>
            <a:r>
              <a:rPr lang="en-US" dirty="0">
                <a:solidFill>
                  <a:srgbClr val="000090"/>
                </a:solidFill>
                <a:latin typeface="+mj-lt"/>
              </a:rPr>
              <a:t> e </a:t>
            </a:r>
            <a:r>
              <a:rPr lang="en-US" dirty="0" err="1">
                <a:solidFill>
                  <a:srgbClr val="000090"/>
                </a:solidFill>
                <a:latin typeface="+mj-lt"/>
              </a:rPr>
              <a:t>direzioni</a:t>
            </a:r>
            <a:endParaRPr lang="en-US" dirty="0">
              <a:solidFill>
                <a:srgbClr val="000090"/>
              </a:solidFill>
              <a:latin typeface="+mj-lt"/>
            </a:endParaRPr>
          </a:p>
          <a:p>
            <a:endParaRPr lang="en-US" dirty="0">
              <a:solidFill>
                <a:srgbClr val="000090"/>
              </a:solidFill>
              <a:latin typeface="+mj-lt"/>
            </a:endParaRPr>
          </a:p>
          <a:p>
            <a:r>
              <a:rPr lang="en-US" dirty="0">
                <a:solidFill>
                  <a:srgbClr val="000090"/>
                </a:solidFill>
                <a:latin typeface="+mj-lt"/>
              </a:rPr>
              <a:t>Per far </a:t>
            </a:r>
            <a:r>
              <a:rPr lang="en-US" dirty="0" err="1">
                <a:solidFill>
                  <a:srgbClr val="000090"/>
                </a:solidFill>
                <a:latin typeface="+mj-lt"/>
              </a:rPr>
              <a:t>questo</a:t>
            </a:r>
            <a:r>
              <a:rPr lang="en-US" dirty="0">
                <a:solidFill>
                  <a:srgbClr val="000090"/>
                </a:solidFill>
                <a:latin typeface="+mj-lt"/>
              </a:rPr>
              <a:t> </a:t>
            </a:r>
            <a:r>
              <a:rPr lang="en-US" dirty="0" err="1">
                <a:solidFill>
                  <a:srgbClr val="000090"/>
                </a:solidFill>
                <a:latin typeface="+mj-lt"/>
              </a:rPr>
              <a:t>combiniamo</a:t>
            </a:r>
            <a:r>
              <a:rPr lang="en-US" dirty="0">
                <a:solidFill>
                  <a:srgbClr val="000090"/>
                </a:solidFill>
                <a:latin typeface="+mj-lt"/>
              </a:rPr>
              <a:t> le </a:t>
            </a:r>
            <a:r>
              <a:rPr lang="en-US" dirty="0" err="1">
                <a:solidFill>
                  <a:srgbClr val="000090"/>
                </a:solidFill>
                <a:latin typeface="+mj-lt"/>
              </a:rPr>
              <a:t>informazioni</a:t>
            </a:r>
            <a:r>
              <a:rPr lang="en-US" dirty="0">
                <a:solidFill>
                  <a:srgbClr val="000090"/>
                </a:solidFill>
                <a:latin typeface="+mj-lt"/>
              </a:rPr>
              <a:t> di </a:t>
            </a:r>
            <a:r>
              <a:rPr lang="en-US" dirty="0" err="1">
                <a:solidFill>
                  <a:srgbClr val="000090"/>
                </a:solidFill>
                <a:latin typeface="+mj-lt"/>
              </a:rPr>
              <a:t>molti</a:t>
            </a:r>
            <a:r>
              <a:rPr lang="en-US" dirty="0">
                <a:solidFill>
                  <a:srgbClr val="000090"/>
                </a:solidFill>
                <a:latin typeface="+mj-lt"/>
              </a:rPr>
              <a:t> </a:t>
            </a:r>
            <a:r>
              <a:rPr lang="en-US" dirty="0" err="1">
                <a:solidFill>
                  <a:srgbClr val="000090"/>
                </a:solidFill>
                <a:latin typeface="+mj-lt"/>
              </a:rPr>
              <a:t>rivelatori</a:t>
            </a:r>
            <a:r>
              <a:rPr lang="en-US" dirty="0">
                <a:solidFill>
                  <a:srgbClr val="000090"/>
                </a:solidFill>
                <a:latin typeface="+mj-lt"/>
              </a:rPr>
              <a:t> </a:t>
            </a:r>
          </a:p>
          <a:p>
            <a:r>
              <a:rPr lang="en-US" dirty="0">
                <a:solidFill>
                  <a:srgbClr val="000090"/>
                </a:solidFill>
                <a:latin typeface="+mj-lt"/>
              </a:rPr>
              <a:t>  </a:t>
            </a:r>
            <a:r>
              <a:rPr lang="en-US" dirty="0" err="1">
                <a:solidFill>
                  <a:srgbClr val="000090"/>
                </a:solidFill>
                <a:latin typeface="+mj-lt"/>
              </a:rPr>
              <a:t>posti</a:t>
            </a:r>
            <a:r>
              <a:rPr lang="en-US" dirty="0">
                <a:solidFill>
                  <a:srgbClr val="000090"/>
                </a:solidFill>
                <a:latin typeface="+mj-lt"/>
              </a:rPr>
              <a:t> in </a:t>
            </a:r>
            <a:r>
              <a:rPr lang="en-US" dirty="0" err="1">
                <a:solidFill>
                  <a:srgbClr val="000090"/>
                </a:solidFill>
                <a:latin typeface="+mj-lt"/>
              </a:rPr>
              <a:t>successione</a:t>
            </a:r>
            <a:r>
              <a:rPr lang="en-US" dirty="0">
                <a:solidFill>
                  <a:srgbClr val="000090"/>
                </a:solidFill>
                <a:latin typeface="+mj-lt"/>
              </a:rPr>
              <a:t>.</a:t>
            </a:r>
          </a:p>
          <a:p>
            <a:endParaRPr lang="en-US" dirty="0">
              <a:solidFill>
                <a:srgbClr val="000090"/>
              </a:solidFill>
              <a:latin typeface="+mj-lt"/>
              <a:sym typeface="Wingdings"/>
            </a:endParaRPr>
          </a:p>
          <a:p>
            <a:r>
              <a:rPr lang="en-US" dirty="0" err="1">
                <a:solidFill>
                  <a:srgbClr val="000090"/>
                </a:solidFill>
                <a:latin typeface="+mj-lt"/>
                <a:sym typeface="Wingdings"/>
              </a:rPr>
              <a:t>Inoltre</a:t>
            </a:r>
            <a:r>
              <a:rPr lang="en-US" dirty="0">
                <a:solidFill>
                  <a:srgbClr val="000090"/>
                </a:solidFill>
                <a:latin typeface="+mj-lt"/>
                <a:sym typeface="Wingdings"/>
              </a:rPr>
              <a:t> </a:t>
            </a:r>
            <a:r>
              <a:rPr lang="en-US" dirty="0" err="1">
                <a:solidFill>
                  <a:srgbClr val="000090"/>
                </a:solidFill>
                <a:latin typeface="+mj-lt"/>
                <a:sym typeface="Wingdings"/>
              </a:rPr>
              <a:t>vogliamo</a:t>
            </a:r>
            <a:r>
              <a:rPr lang="en-US" dirty="0">
                <a:solidFill>
                  <a:srgbClr val="000090"/>
                </a:solidFill>
                <a:latin typeface="+mj-lt"/>
                <a:sym typeface="Wingdings"/>
              </a:rPr>
              <a:t> </a:t>
            </a:r>
            <a:r>
              <a:rPr lang="en-US" dirty="0" err="1">
                <a:solidFill>
                  <a:srgbClr val="000090"/>
                </a:solidFill>
                <a:latin typeface="+mj-lt"/>
                <a:sym typeface="Wingdings"/>
              </a:rPr>
              <a:t>dei</a:t>
            </a:r>
            <a:r>
              <a:rPr lang="en-US" dirty="0">
                <a:solidFill>
                  <a:srgbClr val="000090"/>
                </a:solidFill>
                <a:latin typeface="+mj-lt"/>
                <a:sym typeface="Wingdings"/>
              </a:rPr>
              <a:t> </a:t>
            </a:r>
            <a:r>
              <a:rPr lang="en-US" dirty="0" err="1">
                <a:solidFill>
                  <a:srgbClr val="000090"/>
                </a:solidFill>
                <a:latin typeface="+mj-lt"/>
                <a:sym typeface="Wingdings"/>
              </a:rPr>
              <a:t>rivelatori</a:t>
            </a:r>
            <a:r>
              <a:rPr lang="en-US" dirty="0">
                <a:solidFill>
                  <a:srgbClr val="000090"/>
                </a:solidFill>
                <a:latin typeface="+mj-lt"/>
                <a:sym typeface="Wingdings"/>
              </a:rPr>
              <a:t> </a:t>
            </a:r>
            <a:r>
              <a:rPr lang="en-US" dirty="0">
                <a:solidFill>
                  <a:srgbClr val="D8003B"/>
                </a:solidFill>
                <a:latin typeface="+mj-lt"/>
                <a:sym typeface="Wingdings"/>
              </a:rPr>
              <a:t>VELOCI</a:t>
            </a:r>
            <a:r>
              <a:rPr lang="en-US" dirty="0">
                <a:solidFill>
                  <a:srgbClr val="000090"/>
                </a:solidFill>
                <a:latin typeface="+mj-lt"/>
                <a:sym typeface="Wingdings"/>
              </a:rPr>
              <a:t> </a:t>
            </a:r>
            <a:r>
              <a:rPr lang="en-US" dirty="0" err="1">
                <a:solidFill>
                  <a:srgbClr val="000090"/>
                </a:solidFill>
                <a:latin typeface="+mj-lt"/>
                <a:sym typeface="Wingdings"/>
              </a:rPr>
              <a:t>perche</a:t>
            </a:r>
            <a:r>
              <a:rPr lang="en-US" dirty="0">
                <a:solidFill>
                  <a:srgbClr val="000090"/>
                </a:solidFill>
                <a:latin typeface="+mj-lt"/>
                <a:sym typeface="Wingdings"/>
              </a:rPr>
              <a:t>’ </a:t>
            </a:r>
            <a:r>
              <a:rPr lang="en-US" dirty="0" err="1">
                <a:solidFill>
                  <a:srgbClr val="000090"/>
                </a:solidFill>
                <a:latin typeface="+mj-lt"/>
                <a:sym typeface="Wingdings"/>
              </a:rPr>
              <a:t>vogliamo</a:t>
            </a:r>
            <a:r>
              <a:rPr lang="en-US" dirty="0">
                <a:solidFill>
                  <a:srgbClr val="000090"/>
                </a:solidFill>
                <a:latin typeface="+mj-lt"/>
                <a:sym typeface="Wingdings"/>
              </a:rPr>
              <a:t> </a:t>
            </a:r>
            <a:r>
              <a:rPr lang="en-US" dirty="0" err="1">
                <a:solidFill>
                  <a:srgbClr val="000090"/>
                </a:solidFill>
                <a:latin typeface="+mj-lt"/>
                <a:sym typeface="Wingdings"/>
              </a:rPr>
              <a:t>analizzare</a:t>
            </a:r>
            <a:r>
              <a:rPr lang="en-US" dirty="0">
                <a:solidFill>
                  <a:srgbClr val="000090"/>
                </a:solidFill>
                <a:latin typeface="+mj-lt"/>
                <a:sym typeface="Wingdings"/>
              </a:rPr>
              <a:t> </a:t>
            </a:r>
          </a:p>
          <a:p>
            <a:r>
              <a:rPr lang="en-US" dirty="0" err="1">
                <a:solidFill>
                  <a:srgbClr val="000090"/>
                </a:solidFill>
                <a:latin typeface="+mj-lt"/>
                <a:sym typeface="Wingdings"/>
              </a:rPr>
              <a:t>eventi</a:t>
            </a:r>
            <a:r>
              <a:rPr lang="en-US" dirty="0">
                <a:solidFill>
                  <a:srgbClr val="000090"/>
                </a:solidFill>
                <a:latin typeface="+mj-lt"/>
                <a:sym typeface="Wingdings"/>
              </a:rPr>
              <a:t> molto </a:t>
            </a:r>
            <a:r>
              <a:rPr lang="en-US" dirty="0" err="1">
                <a:solidFill>
                  <a:srgbClr val="000090"/>
                </a:solidFill>
                <a:latin typeface="+mj-lt"/>
                <a:sym typeface="Wingdings"/>
              </a:rPr>
              <a:t>rari</a:t>
            </a:r>
            <a:r>
              <a:rPr lang="en-US" dirty="0">
                <a:solidFill>
                  <a:srgbClr val="000090"/>
                </a:solidFill>
                <a:latin typeface="+mj-lt"/>
                <a:sym typeface="Wingdings"/>
              </a:rPr>
              <a:t>  (e </a:t>
            </a:r>
            <a:r>
              <a:rPr lang="en-US" dirty="0" err="1">
                <a:solidFill>
                  <a:srgbClr val="000090"/>
                </a:solidFill>
                <a:latin typeface="+mj-lt"/>
                <a:sym typeface="Wingdings"/>
              </a:rPr>
              <a:t>quindi</a:t>
            </a:r>
            <a:r>
              <a:rPr lang="en-US" dirty="0">
                <a:solidFill>
                  <a:srgbClr val="000090"/>
                </a:solidFill>
                <a:latin typeface="+mj-lt"/>
                <a:sym typeface="Wingdings"/>
              </a:rPr>
              <a:t> </a:t>
            </a:r>
            <a:r>
              <a:rPr lang="en-US" dirty="0" err="1">
                <a:solidFill>
                  <a:srgbClr val="000090"/>
                </a:solidFill>
                <a:latin typeface="+mj-lt"/>
                <a:sym typeface="Wingdings"/>
              </a:rPr>
              <a:t>registrare</a:t>
            </a:r>
            <a:r>
              <a:rPr lang="en-US" dirty="0">
                <a:solidFill>
                  <a:srgbClr val="000090"/>
                </a:solidFill>
                <a:latin typeface="+mj-lt"/>
                <a:sym typeface="Wingdings"/>
              </a:rPr>
              <a:t> </a:t>
            </a:r>
            <a:r>
              <a:rPr lang="en-US" dirty="0" err="1">
                <a:solidFill>
                  <a:srgbClr val="000090"/>
                </a:solidFill>
                <a:latin typeface="+mj-lt"/>
                <a:sym typeface="Wingdings"/>
              </a:rPr>
              <a:t>molte</a:t>
            </a:r>
            <a:r>
              <a:rPr lang="en-US" dirty="0">
                <a:solidFill>
                  <a:srgbClr val="000090"/>
                </a:solidFill>
                <a:latin typeface="+mj-lt"/>
                <a:sym typeface="Wingdings"/>
              </a:rPr>
              <a:t> </a:t>
            </a:r>
            <a:r>
              <a:rPr lang="en-US" dirty="0" err="1">
                <a:solidFill>
                  <a:srgbClr val="000090"/>
                </a:solidFill>
                <a:latin typeface="+mj-lt"/>
                <a:sym typeface="Wingdings"/>
              </a:rPr>
              <a:t>interazioni</a:t>
            </a:r>
            <a:r>
              <a:rPr lang="en-US" dirty="0">
                <a:solidFill>
                  <a:srgbClr val="000090"/>
                </a:solidFill>
                <a:latin typeface="+mj-lt"/>
                <a:sym typeface="Wingdings"/>
              </a:rPr>
              <a:t>)</a:t>
            </a:r>
          </a:p>
          <a:p>
            <a:r>
              <a:rPr lang="en-US" dirty="0">
                <a:solidFill>
                  <a:srgbClr val="000090"/>
                </a:solidFill>
                <a:latin typeface="+mj-lt"/>
                <a:sym typeface="Wingdings"/>
              </a:rPr>
              <a:t>E </a:t>
            </a:r>
            <a:r>
              <a:rPr lang="en-US" dirty="0" err="1">
                <a:solidFill>
                  <a:srgbClr val="000090"/>
                </a:solidFill>
                <a:latin typeface="+mj-lt"/>
                <a:sym typeface="Wingdings"/>
              </a:rPr>
              <a:t>rivelatori</a:t>
            </a:r>
            <a:r>
              <a:rPr lang="en-US" dirty="0">
                <a:solidFill>
                  <a:srgbClr val="000090"/>
                </a:solidFill>
                <a:latin typeface="+mj-lt"/>
                <a:sym typeface="Wingdings"/>
              </a:rPr>
              <a:t> </a:t>
            </a:r>
            <a:r>
              <a:rPr lang="en-US" dirty="0">
                <a:solidFill>
                  <a:srgbClr val="D8003B"/>
                </a:solidFill>
                <a:latin typeface="+mj-lt"/>
                <a:sym typeface="Wingdings"/>
              </a:rPr>
              <a:t>PRECIS</a:t>
            </a:r>
            <a:r>
              <a:rPr lang="en-US" dirty="0">
                <a:solidFill>
                  <a:srgbClr val="FF0000"/>
                </a:solidFill>
                <a:latin typeface="+mj-lt"/>
                <a:sym typeface="Wingdings"/>
              </a:rPr>
              <a:t>I</a:t>
            </a:r>
            <a:r>
              <a:rPr lang="en-US" dirty="0">
                <a:solidFill>
                  <a:srgbClr val="000090"/>
                </a:solidFill>
                <a:latin typeface="+mj-lt"/>
                <a:sym typeface="Wingdings"/>
              </a:rPr>
              <a:t>, per </a:t>
            </a:r>
            <a:r>
              <a:rPr lang="en-US" dirty="0" err="1">
                <a:solidFill>
                  <a:srgbClr val="000090"/>
                </a:solidFill>
                <a:latin typeface="+mj-lt"/>
                <a:sym typeface="Wingdings"/>
              </a:rPr>
              <a:t>essere</a:t>
            </a:r>
            <a:r>
              <a:rPr lang="en-US" dirty="0">
                <a:solidFill>
                  <a:srgbClr val="000090"/>
                </a:solidFill>
                <a:latin typeface="+mj-lt"/>
                <a:sym typeface="Wingdings"/>
              </a:rPr>
              <a:t> </a:t>
            </a:r>
            <a:r>
              <a:rPr lang="en-US" dirty="0" err="1">
                <a:solidFill>
                  <a:srgbClr val="000090"/>
                </a:solidFill>
                <a:latin typeface="+mj-lt"/>
                <a:sym typeface="Wingdings"/>
              </a:rPr>
              <a:t>piu</a:t>
            </a:r>
            <a:r>
              <a:rPr lang="en-US" dirty="0">
                <a:solidFill>
                  <a:srgbClr val="000090"/>
                </a:solidFill>
                <a:latin typeface="+mj-lt"/>
                <a:sym typeface="Wingdings"/>
              </a:rPr>
              <a:t>’ </a:t>
            </a:r>
            <a:r>
              <a:rPr lang="en-US" dirty="0" err="1">
                <a:solidFill>
                  <a:srgbClr val="000090"/>
                </a:solidFill>
                <a:latin typeface="+mj-lt"/>
                <a:sym typeface="Wingdings"/>
              </a:rPr>
              <a:t>efficienti</a:t>
            </a:r>
            <a:r>
              <a:rPr lang="en-US" dirty="0">
                <a:solidFill>
                  <a:srgbClr val="000090"/>
                </a:solidFill>
                <a:latin typeface="+mj-lt"/>
                <a:sym typeface="Wingdings"/>
              </a:rPr>
              <a:t>.</a:t>
            </a:r>
          </a:p>
          <a:p>
            <a:endParaRPr lang="en-US" dirty="0">
              <a:solidFill>
                <a:srgbClr val="000090"/>
              </a:solidFill>
              <a:latin typeface="+mj-lt"/>
            </a:endParaRPr>
          </a:p>
          <a:p>
            <a:r>
              <a:rPr lang="en-US" dirty="0">
                <a:solidFill>
                  <a:srgbClr val="000090"/>
                </a:solidFill>
              </a:rPr>
              <a:t> 			</a:t>
            </a:r>
            <a:r>
              <a:rPr lang="en-US" dirty="0">
                <a:solidFill>
                  <a:srgbClr val="000090"/>
                </a:solidFill>
                <a:sym typeface="Wingdings"/>
              </a:rPr>
              <a:t></a:t>
            </a:r>
            <a:r>
              <a:rPr lang="en-US" dirty="0">
                <a:solidFill>
                  <a:srgbClr val="000090"/>
                </a:solidFill>
              </a:rPr>
              <a:t> </a:t>
            </a:r>
            <a:r>
              <a:rPr lang="en-US" dirty="0" err="1">
                <a:solidFill>
                  <a:srgbClr val="000090"/>
                </a:solidFill>
              </a:rPr>
              <a:t>rapida</a:t>
            </a:r>
            <a:r>
              <a:rPr lang="en-US" dirty="0">
                <a:solidFill>
                  <a:srgbClr val="000090"/>
                </a:solidFill>
              </a:rPr>
              <a:t> </a:t>
            </a:r>
            <a:r>
              <a:rPr lang="en-US" dirty="0" err="1">
                <a:solidFill>
                  <a:srgbClr val="000090"/>
                </a:solidFill>
              </a:rPr>
              <a:t>carrellata</a:t>
            </a:r>
            <a:r>
              <a:rPr lang="en-US" dirty="0">
                <a:solidFill>
                  <a:srgbClr val="000090"/>
                </a:solidFill>
              </a:rPr>
              <a:t> sui </a:t>
            </a:r>
            <a:r>
              <a:rPr lang="en-US" dirty="0" err="1">
                <a:solidFill>
                  <a:srgbClr val="000090"/>
                </a:solidFill>
              </a:rPr>
              <a:t>rivelatori</a:t>
            </a:r>
            <a:r>
              <a:rPr lang="en-US" dirty="0">
                <a:solidFill>
                  <a:srgbClr val="000090"/>
                </a:solidFill>
              </a:rPr>
              <a:t> </a:t>
            </a:r>
          </a:p>
          <a:p>
            <a:r>
              <a:rPr lang="en-US" dirty="0">
                <a:solidFill>
                  <a:srgbClr val="000090"/>
                </a:solidFill>
              </a:rPr>
              <a:t>    			</a:t>
            </a:r>
            <a:r>
              <a:rPr lang="en-US" dirty="0">
                <a:solidFill>
                  <a:srgbClr val="000090"/>
                </a:solidFill>
                <a:sym typeface="Wingdings"/>
              </a:rPr>
              <a:t> </a:t>
            </a:r>
            <a:r>
              <a:rPr lang="en-US" dirty="0" err="1">
                <a:solidFill>
                  <a:srgbClr val="000090"/>
                </a:solidFill>
                <a:sym typeface="Wingdings"/>
              </a:rPr>
              <a:t>i</a:t>
            </a:r>
            <a:r>
              <a:rPr lang="en-US" dirty="0">
                <a:solidFill>
                  <a:srgbClr val="000090"/>
                </a:solidFill>
                <a:sym typeface="Wingdings"/>
              </a:rPr>
              <a:t> </a:t>
            </a:r>
            <a:r>
              <a:rPr lang="en-US" dirty="0" err="1">
                <a:solidFill>
                  <a:srgbClr val="000090"/>
                </a:solidFill>
                <a:sym typeface="Wingdings"/>
              </a:rPr>
              <a:t>rivelatori</a:t>
            </a:r>
            <a:r>
              <a:rPr lang="en-US" dirty="0">
                <a:solidFill>
                  <a:srgbClr val="000090"/>
                </a:solidFill>
                <a:sym typeface="Wingdings"/>
              </a:rPr>
              <a:t> a LHC</a:t>
            </a:r>
            <a:endParaRPr lang="en-US" dirty="0">
              <a:solidFill>
                <a:srgbClr val="000090"/>
              </a:solidFill>
              <a:latin typeface="+mj-lt"/>
            </a:endParaRPr>
          </a:p>
          <a:p>
            <a:endParaRPr lang="en-US" dirty="0">
              <a:solidFill>
                <a:srgbClr val="000090"/>
              </a:solidFill>
              <a:latin typeface="+mj-lt"/>
            </a:endParaRPr>
          </a:p>
        </p:txBody>
      </p:sp>
    </p:spTree>
    <p:extLst>
      <p:ext uri="{BB962C8B-B14F-4D97-AF65-F5344CB8AC3E}">
        <p14:creationId xmlns:p14="http://schemas.microsoft.com/office/powerpoint/2010/main" val="312451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Le diverse </a:t>
            </a:r>
            <a:r>
              <a:rPr lang="en-US" b="1" dirty="0" err="1"/>
              <a:t>particelle</a:t>
            </a:r>
            <a:endParaRPr lang="en-US" b="1" dirty="0"/>
          </a:p>
        </p:txBody>
      </p:sp>
      <p:sp>
        <p:nvSpPr>
          <p:cNvPr id="3" name="Content Placeholder 2"/>
          <p:cNvSpPr>
            <a:spLocks noGrp="1"/>
          </p:cNvSpPr>
          <p:nvPr>
            <p:ph idx="1"/>
          </p:nvPr>
        </p:nvSpPr>
        <p:spPr/>
        <p:txBody>
          <a:bodyPr/>
          <a:lstStyle/>
          <a:p>
            <a:r>
              <a:rPr lang="en-US" sz="1800" dirty="0"/>
              <a:t>Le </a:t>
            </a:r>
            <a:r>
              <a:rPr lang="en-US" sz="1800" dirty="0" err="1"/>
              <a:t>particelle</a:t>
            </a:r>
            <a:r>
              <a:rPr lang="en-US" sz="1800" dirty="0"/>
              <a:t> </a:t>
            </a:r>
            <a:r>
              <a:rPr lang="en-US" sz="1800" dirty="0" err="1"/>
              <a:t>interagiscono</a:t>
            </a:r>
            <a:r>
              <a:rPr lang="en-US" sz="1800" dirty="0"/>
              <a:t> </a:t>
            </a:r>
            <a:r>
              <a:rPr lang="en-US" sz="1800" dirty="0" err="1"/>
              <a:t>diversamente</a:t>
            </a:r>
            <a:r>
              <a:rPr lang="en-US" sz="1800" dirty="0"/>
              <a:t> con la </a:t>
            </a:r>
            <a:r>
              <a:rPr lang="en-US" sz="1800" dirty="0" err="1"/>
              <a:t>materia</a:t>
            </a:r>
            <a:r>
              <a:rPr lang="en-US" sz="1800" dirty="0"/>
              <a:t>:</a:t>
            </a:r>
          </a:p>
          <a:p>
            <a:endParaRPr lang="en-US" sz="1800" dirty="0"/>
          </a:p>
          <a:p>
            <a:r>
              <a:rPr lang="en-US" sz="1800" dirty="0" err="1">
                <a:solidFill>
                  <a:srgbClr val="0000FF"/>
                </a:solidFill>
              </a:rPr>
              <a:t>Tutte</a:t>
            </a:r>
            <a:r>
              <a:rPr lang="en-US" sz="1800" dirty="0">
                <a:solidFill>
                  <a:srgbClr val="0000FF"/>
                </a:solidFill>
              </a:rPr>
              <a:t> le </a:t>
            </a:r>
            <a:r>
              <a:rPr lang="en-US" sz="1800" dirty="0" err="1">
                <a:solidFill>
                  <a:srgbClr val="0000FF"/>
                </a:solidFill>
              </a:rPr>
              <a:t>particelle</a:t>
            </a:r>
            <a:r>
              <a:rPr lang="en-US" sz="1800" dirty="0">
                <a:solidFill>
                  <a:srgbClr val="0000FF"/>
                </a:solidFill>
              </a:rPr>
              <a:t> </a:t>
            </a:r>
            <a:r>
              <a:rPr lang="en-US" sz="1800" dirty="0" err="1">
                <a:solidFill>
                  <a:srgbClr val="0000FF"/>
                </a:solidFill>
              </a:rPr>
              <a:t>cariche</a:t>
            </a:r>
            <a:r>
              <a:rPr lang="en-US" sz="1800" dirty="0">
                <a:solidFill>
                  <a:srgbClr val="0000FF"/>
                </a:solidFill>
              </a:rPr>
              <a:t> </a:t>
            </a:r>
            <a:r>
              <a:rPr lang="en-US" sz="1800" dirty="0" err="1">
                <a:solidFill>
                  <a:srgbClr val="0000FF"/>
                </a:solidFill>
              </a:rPr>
              <a:t>sono</a:t>
            </a:r>
            <a:r>
              <a:rPr lang="en-US" sz="1800" dirty="0">
                <a:solidFill>
                  <a:srgbClr val="0000FF"/>
                </a:solidFill>
              </a:rPr>
              <a:t> “</a:t>
            </a:r>
            <a:r>
              <a:rPr lang="en-US" sz="1800" dirty="0" err="1">
                <a:solidFill>
                  <a:srgbClr val="0000FF"/>
                </a:solidFill>
              </a:rPr>
              <a:t>tracciabili</a:t>
            </a:r>
            <a:r>
              <a:rPr lang="en-US" sz="1800" dirty="0">
                <a:solidFill>
                  <a:srgbClr val="0000FF"/>
                </a:solidFill>
              </a:rPr>
              <a:t>”, </a:t>
            </a:r>
            <a:r>
              <a:rPr lang="en-US" sz="1800" dirty="0" err="1">
                <a:solidFill>
                  <a:srgbClr val="0000FF"/>
                </a:solidFill>
              </a:rPr>
              <a:t>ionizzano</a:t>
            </a:r>
            <a:r>
              <a:rPr lang="en-US" sz="1800" dirty="0">
                <a:solidFill>
                  <a:srgbClr val="0000FF"/>
                </a:solidFill>
              </a:rPr>
              <a:t> un gas o un </a:t>
            </a:r>
            <a:r>
              <a:rPr lang="en-US" sz="1800" dirty="0" err="1">
                <a:solidFill>
                  <a:srgbClr val="0000FF"/>
                </a:solidFill>
              </a:rPr>
              <a:t>silicio</a:t>
            </a:r>
            <a:r>
              <a:rPr lang="en-US" sz="1800" dirty="0">
                <a:solidFill>
                  <a:srgbClr val="0000FF"/>
                </a:solidFill>
              </a:rPr>
              <a:t>.</a:t>
            </a:r>
          </a:p>
          <a:p>
            <a:endParaRPr lang="en-US" sz="1800" dirty="0"/>
          </a:p>
          <a:p>
            <a:r>
              <a:rPr lang="en-US" sz="1800" dirty="0" err="1">
                <a:solidFill>
                  <a:srgbClr val="008000"/>
                </a:solidFill>
              </a:rPr>
              <a:t>Gli</a:t>
            </a:r>
            <a:r>
              <a:rPr lang="en-US" sz="1800" dirty="0">
                <a:solidFill>
                  <a:srgbClr val="008000"/>
                </a:solidFill>
              </a:rPr>
              <a:t> </a:t>
            </a:r>
            <a:r>
              <a:rPr lang="en-US" sz="1800" dirty="0" err="1">
                <a:solidFill>
                  <a:srgbClr val="008000"/>
                </a:solidFill>
              </a:rPr>
              <a:t>elettroni</a:t>
            </a:r>
            <a:r>
              <a:rPr lang="en-US" sz="1800" dirty="0">
                <a:solidFill>
                  <a:srgbClr val="008000"/>
                </a:solidFill>
              </a:rPr>
              <a:t> </a:t>
            </a:r>
            <a:r>
              <a:rPr lang="en-US" sz="1800" dirty="0" err="1"/>
              <a:t>sciamano</a:t>
            </a:r>
            <a:r>
              <a:rPr lang="en-US" sz="1800" dirty="0"/>
              <a:t> in </a:t>
            </a:r>
            <a:r>
              <a:rPr lang="en-US" sz="1800" dirty="0" err="1"/>
              <a:t>modo</a:t>
            </a:r>
            <a:r>
              <a:rPr lang="en-US" sz="1800" dirty="0"/>
              <a:t> “</a:t>
            </a:r>
            <a:r>
              <a:rPr lang="en-US" sz="1800" dirty="0" err="1"/>
              <a:t>elettromagnetico</a:t>
            </a:r>
            <a:r>
              <a:rPr lang="en-US" sz="1800" dirty="0"/>
              <a:t>”  (</a:t>
            </a:r>
            <a:r>
              <a:rPr lang="en-US" sz="1800" dirty="0" err="1"/>
              <a:t>risentono</a:t>
            </a:r>
            <a:r>
              <a:rPr lang="en-US" sz="1800" dirty="0"/>
              <a:t> </a:t>
            </a:r>
            <a:r>
              <a:rPr lang="en-US" sz="1800" dirty="0" err="1"/>
              <a:t>della</a:t>
            </a:r>
            <a:r>
              <a:rPr lang="en-US" sz="1800" dirty="0"/>
              <a:t> </a:t>
            </a:r>
            <a:r>
              <a:rPr lang="en-US" sz="1800" dirty="0" err="1"/>
              <a:t>forza</a:t>
            </a:r>
            <a:r>
              <a:rPr lang="en-US" sz="1800" dirty="0"/>
              <a:t> </a:t>
            </a:r>
            <a:r>
              <a:rPr lang="en-US" sz="1800" dirty="0" err="1"/>
              <a:t>elettromagnetica</a:t>
            </a:r>
            <a:r>
              <a:rPr lang="en-US" sz="1800" dirty="0"/>
              <a:t> e </a:t>
            </a:r>
            <a:r>
              <a:rPr lang="en-US" sz="1800" dirty="0" err="1"/>
              <a:t>debole</a:t>
            </a:r>
            <a:r>
              <a:rPr lang="en-US" sz="1800" dirty="0"/>
              <a:t>, ma non forte)</a:t>
            </a:r>
          </a:p>
          <a:p>
            <a:endParaRPr lang="en-US" sz="1800" dirty="0"/>
          </a:p>
          <a:p>
            <a:r>
              <a:rPr lang="en-US" sz="1800" dirty="0">
                <a:solidFill>
                  <a:srgbClr val="FF9900"/>
                </a:solidFill>
              </a:rPr>
              <a:t>I </a:t>
            </a:r>
            <a:r>
              <a:rPr lang="en-US" sz="1800" dirty="0" err="1">
                <a:solidFill>
                  <a:srgbClr val="FF9900"/>
                </a:solidFill>
              </a:rPr>
              <a:t>fotoni</a:t>
            </a:r>
            <a:r>
              <a:rPr lang="en-US" sz="1800" dirty="0">
                <a:solidFill>
                  <a:srgbClr val="FF9900"/>
                </a:solidFill>
              </a:rPr>
              <a:t> </a:t>
            </a:r>
            <a:r>
              <a:rPr lang="en-US" sz="1800" dirty="0" err="1"/>
              <a:t>sono</a:t>
            </a:r>
            <a:r>
              <a:rPr lang="en-US" sz="1800" dirty="0"/>
              <a:t> </a:t>
            </a:r>
            <a:r>
              <a:rPr lang="en-US" sz="1800" dirty="0" err="1"/>
              <a:t>neutri</a:t>
            </a:r>
            <a:r>
              <a:rPr lang="en-US" sz="1800" dirty="0"/>
              <a:t>: non </a:t>
            </a:r>
            <a:r>
              <a:rPr lang="en-US" sz="1800" dirty="0" err="1"/>
              <a:t>sono</a:t>
            </a:r>
            <a:r>
              <a:rPr lang="en-US" sz="1800" dirty="0"/>
              <a:t> </a:t>
            </a:r>
            <a:r>
              <a:rPr lang="en-US" sz="1800" dirty="0" err="1"/>
              <a:t>tracciabili</a:t>
            </a:r>
            <a:r>
              <a:rPr lang="en-US" sz="1800" dirty="0"/>
              <a:t> e </a:t>
            </a:r>
            <a:r>
              <a:rPr lang="en-US" sz="1800" dirty="0" err="1"/>
              <a:t>sciamano</a:t>
            </a:r>
            <a:r>
              <a:rPr lang="en-US" sz="1800" dirty="0"/>
              <a:t> in </a:t>
            </a:r>
            <a:r>
              <a:rPr lang="en-US" sz="1800" dirty="0" err="1"/>
              <a:t>modo</a:t>
            </a:r>
            <a:endParaRPr lang="en-US" sz="1800" dirty="0"/>
          </a:p>
          <a:p>
            <a:r>
              <a:rPr lang="en-US" sz="1800" dirty="0"/>
              <a:t>  </a:t>
            </a:r>
            <a:r>
              <a:rPr lang="en-US" sz="1800" dirty="0" err="1"/>
              <a:t>elettromagnetico</a:t>
            </a:r>
            <a:r>
              <a:rPr lang="en-US" sz="1800" dirty="0"/>
              <a:t> (</a:t>
            </a:r>
            <a:r>
              <a:rPr lang="en-US" sz="1800" dirty="0" err="1"/>
              <a:t>risentono</a:t>
            </a:r>
            <a:r>
              <a:rPr lang="en-US" sz="1800" dirty="0"/>
              <a:t> solo </a:t>
            </a:r>
            <a:r>
              <a:rPr lang="en-US" sz="1800" dirty="0" err="1"/>
              <a:t>della</a:t>
            </a:r>
            <a:r>
              <a:rPr lang="en-US" sz="1800" dirty="0"/>
              <a:t> </a:t>
            </a:r>
            <a:r>
              <a:rPr lang="en-US" sz="1800" dirty="0" err="1"/>
              <a:t>forza</a:t>
            </a:r>
            <a:r>
              <a:rPr lang="en-US" sz="1800" dirty="0"/>
              <a:t> </a:t>
            </a:r>
            <a:r>
              <a:rPr lang="en-US" sz="1800" dirty="0" err="1"/>
              <a:t>elettromagnetica</a:t>
            </a:r>
            <a:r>
              <a:rPr lang="en-US" sz="1800" dirty="0"/>
              <a:t>)</a:t>
            </a:r>
          </a:p>
          <a:p>
            <a:endParaRPr lang="en-US" sz="1800" dirty="0"/>
          </a:p>
          <a:p>
            <a:r>
              <a:rPr lang="en-US" sz="1800" dirty="0">
                <a:solidFill>
                  <a:srgbClr val="D8003B"/>
                </a:solidFill>
              </a:rPr>
              <a:t>I </a:t>
            </a:r>
            <a:r>
              <a:rPr lang="en-US" sz="1800" dirty="0" err="1">
                <a:solidFill>
                  <a:srgbClr val="D8003B"/>
                </a:solidFill>
              </a:rPr>
              <a:t>muoni</a:t>
            </a:r>
            <a:r>
              <a:rPr lang="en-US" sz="1800" dirty="0"/>
              <a:t>: </a:t>
            </a:r>
            <a:r>
              <a:rPr lang="en-US" sz="1800" dirty="0" err="1"/>
              <a:t>interagiscono</a:t>
            </a:r>
            <a:r>
              <a:rPr lang="en-US" sz="1800" dirty="0"/>
              <a:t> </a:t>
            </a:r>
            <a:r>
              <a:rPr lang="en-US" sz="1800" dirty="0" err="1"/>
              <a:t>pochissimo</a:t>
            </a:r>
            <a:r>
              <a:rPr lang="en-US" sz="1800" dirty="0"/>
              <a:t> con la </a:t>
            </a:r>
            <a:r>
              <a:rPr lang="en-US" sz="1800" dirty="0" err="1"/>
              <a:t>materia</a:t>
            </a:r>
            <a:r>
              <a:rPr lang="en-US" sz="1800" dirty="0"/>
              <a:t> (</a:t>
            </a:r>
            <a:r>
              <a:rPr lang="en-US" sz="1800" dirty="0" err="1"/>
              <a:t>risentono</a:t>
            </a:r>
            <a:r>
              <a:rPr lang="en-US" sz="1800" dirty="0"/>
              <a:t> </a:t>
            </a:r>
            <a:r>
              <a:rPr lang="en-US" sz="1800" dirty="0" err="1"/>
              <a:t>forza</a:t>
            </a:r>
            <a:r>
              <a:rPr lang="en-US" sz="1800" dirty="0"/>
              <a:t> </a:t>
            </a:r>
            <a:r>
              <a:rPr lang="en-US" sz="1800" dirty="0" err="1"/>
              <a:t>elettromagnetica</a:t>
            </a:r>
            <a:r>
              <a:rPr lang="en-US" sz="1800" dirty="0"/>
              <a:t> e </a:t>
            </a:r>
            <a:r>
              <a:rPr lang="en-US" sz="1800" dirty="0" err="1"/>
              <a:t>debole</a:t>
            </a:r>
            <a:r>
              <a:rPr lang="en-US" sz="1800" dirty="0"/>
              <a:t>): </a:t>
            </a:r>
            <a:r>
              <a:rPr lang="en-US" sz="1800" dirty="0" err="1"/>
              <a:t>possono</a:t>
            </a:r>
            <a:r>
              <a:rPr lang="en-US" sz="1800" dirty="0"/>
              <a:t> </a:t>
            </a:r>
            <a:r>
              <a:rPr lang="en-US" sz="1800" dirty="0" err="1"/>
              <a:t>attraversare</a:t>
            </a:r>
            <a:r>
              <a:rPr lang="en-US" sz="1800" dirty="0"/>
              <a:t> </a:t>
            </a:r>
            <a:r>
              <a:rPr lang="en-US" sz="1800" dirty="0" err="1"/>
              <a:t>spessi</a:t>
            </a:r>
            <a:r>
              <a:rPr lang="en-US" sz="1800" dirty="0"/>
              <a:t> strati di </a:t>
            </a:r>
            <a:r>
              <a:rPr lang="en-US" sz="1800" dirty="0" err="1"/>
              <a:t>materiale</a:t>
            </a:r>
            <a:r>
              <a:rPr lang="en-US" sz="1800" dirty="0"/>
              <a:t> – non </a:t>
            </a:r>
            <a:r>
              <a:rPr lang="en-US" sz="1800" dirty="0" err="1"/>
              <a:t>sciamano</a:t>
            </a:r>
            <a:r>
              <a:rPr lang="en-US" sz="1800" dirty="0"/>
              <a:t>, ma </a:t>
            </a:r>
            <a:r>
              <a:rPr lang="en-US" sz="1800" dirty="0" err="1"/>
              <a:t>ionizzano</a:t>
            </a:r>
            <a:r>
              <a:rPr lang="en-US" sz="1800" dirty="0"/>
              <a:t> un gas. </a:t>
            </a:r>
          </a:p>
          <a:p>
            <a:endParaRPr lang="en-US" sz="1800" dirty="0"/>
          </a:p>
          <a:p>
            <a:r>
              <a:rPr lang="en-US" sz="1800" dirty="0" err="1">
                <a:solidFill>
                  <a:srgbClr val="660066"/>
                </a:solidFill>
              </a:rPr>
              <a:t>Gli</a:t>
            </a:r>
            <a:r>
              <a:rPr lang="en-US" sz="1800" dirty="0">
                <a:solidFill>
                  <a:srgbClr val="660066"/>
                </a:solidFill>
              </a:rPr>
              <a:t> </a:t>
            </a:r>
            <a:r>
              <a:rPr lang="en-US" sz="1800" dirty="0" err="1">
                <a:solidFill>
                  <a:srgbClr val="660066"/>
                </a:solidFill>
              </a:rPr>
              <a:t>adroni</a:t>
            </a:r>
            <a:r>
              <a:rPr lang="en-US" sz="1800" dirty="0">
                <a:solidFill>
                  <a:srgbClr val="660066"/>
                </a:solidFill>
              </a:rPr>
              <a:t> </a:t>
            </a:r>
            <a:r>
              <a:rPr lang="en-US" sz="1800" dirty="0" err="1"/>
              <a:t>sciamano</a:t>
            </a:r>
            <a:r>
              <a:rPr lang="en-US" sz="1800" dirty="0"/>
              <a:t> </a:t>
            </a:r>
            <a:r>
              <a:rPr lang="en-US" sz="1800" dirty="0" err="1"/>
              <a:t>adronicamente</a:t>
            </a:r>
            <a:r>
              <a:rPr lang="en-US" sz="1800" dirty="0"/>
              <a:t>: </a:t>
            </a:r>
            <a:r>
              <a:rPr lang="en-US" sz="1800" dirty="0" err="1"/>
              <a:t>risentono</a:t>
            </a:r>
            <a:r>
              <a:rPr lang="en-US" sz="1800" dirty="0"/>
              <a:t> </a:t>
            </a:r>
            <a:r>
              <a:rPr lang="en-US" sz="1800" dirty="0" err="1"/>
              <a:t>della</a:t>
            </a:r>
            <a:r>
              <a:rPr lang="en-US" sz="1800" dirty="0"/>
              <a:t> </a:t>
            </a:r>
            <a:r>
              <a:rPr lang="en-US" sz="1800" dirty="0" err="1"/>
              <a:t>forza</a:t>
            </a:r>
            <a:r>
              <a:rPr lang="en-US" sz="1800" dirty="0"/>
              <a:t> forte.</a:t>
            </a:r>
          </a:p>
          <a:p>
            <a:endParaRPr lang="en-US" sz="1800" dirty="0"/>
          </a:p>
          <a:p>
            <a:r>
              <a:rPr lang="en-US" sz="1800" dirty="0">
                <a:solidFill>
                  <a:schemeClr val="tx2"/>
                </a:solidFill>
              </a:rPr>
              <a:t>I </a:t>
            </a:r>
            <a:r>
              <a:rPr lang="en-US" sz="1800" dirty="0" err="1">
                <a:solidFill>
                  <a:schemeClr val="tx2"/>
                </a:solidFill>
              </a:rPr>
              <a:t>neutrini</a:t>
            </a:r>
            <a:r>
              <a:rPr lang="en-US" sz="1800" dirty="0">
                <a:solidFill>
                  <a:schemeClr val="tx2"/>
                </a:solidFill>
              </a:rPr>
              <a:t> </a:t>
            </a:r>
            <a:r>
              <a:rPr lang="en-US" sz="1800" dirty="0"/>
              <a:t>“non” </a:t>
            </a:r>
            <a:r>
              <a:rPr lang="en-US" sz="1800" dirty="0" err="1"/>
              <a:t>interagiscono</a:t>
            </a:r>
            <a:r>
              <a:rPr lang="en-US" sz="1800" dirty="0"/>
              <a:t> (</a:t>
            </a:r>
            <a:r>
              <a:rPr lang="en-US" sz="1800" dirty="0" err="1"/>
              <a:t>risentono</a:t>
            </a:r>
            <a:r>
              <a:rPr lang="en-US" sz="1800" dirty="0"/>
              <a:t> solo </a:t>
            </a:r>
            <a:r>
              <a:rPr lang="en-US" sz="1800" dirty="0" err="1"/>
              <a:t>della</a:t>
            </a:r>
            <a:r>
              <a:rPr lang="en-US" sz="1800" dirty="0"/>
              <a:t> </a:t>
            </a:r>
            <a:r>
              <a:rPr lang="en-US" sz="1800" dirty="0" err="1"/>
              <a:t>forza</a:t>
            </a:r>
            <a:r>
              <a:rPr lang="en-US" sz="1800" dirty="0"/>
              <a:t> </a:t>
            </a:r>
            <a:r>
              <a:rPr lang="en-US" sz="1800" dirty="0" err="1"/>
              <a:t>debole</a:t>
            </a:r>
            <a:r>
              <a:rPr lang="en-US" sz="1800" dirty="0"/>
              <a:t>) </a:t>
            </a:r>
            <a:r>
              <a:rPr lang="en-US" sz="1800" dirty="0" err="1"/>
              <a:t>ed</a:t>
            </a:r>
            <a:r>
              <a:rPr lang="en-US" sz="1800" dirty="0"/>
              <a:t> </a:t>
            </a:r>
            <a:r>
              <a:rPr lang="en-US" sz="1800" dirty="0" err="1"/>
              <a:t>escono</a:t>
            </a:r>
            <a:r>
              <a:rPr lang="en-US" sz="1800" dirty="0"/>
              <a:t> dal </a:t>
            </a:r>
            <a:r>
              <a:rPr lang="en-US" sz="1800" dirty="0" err="1"/>
              <a:t>rivelatore</a:t>
            </a:r>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20</a:t>
            </a:fld>
            <a:endParaRPr lang="en-US"/>
          </a:p>
        </p:txBody>
      </p:sp>
    </p:spTree>
    <p:extLst>
      <p:ext uri="{BB962C8B-B14F-4D97-AF65-F5344CB8AC3E}">
        <p14:creationId xmlns:p14="http://schemas.microsoft.com/office/powerpoint/2010/main" val="3280559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406400"/>
            <a:ext cx="8318500" cy="533400"/>
          </a:xfrm>
        </p:spPr>
        <p:txBody>
          <a:bodyPr/>
          <a:lstStyle/>
          <a:p>
            <a:pPr algn="l"/>
            <a:r>
              <a:rPr lang="en-US" b="1" dirty="0"/>
              <a:t>Perdita di </a:t>
            </a:r>
            <a:r>
              <a:rPr lang="en-US" b="1" dirty="0" err="1"/>
              <a:t>energia</a:t>
            </a:r>
            <a:r>
              <a:rPr lang="en-US" b="1" dirty="0"/>
              <a:t> per </a:t>
            </a:r>
            <a:r>
              <a:rPr lang="en-US" b="1" dirty="0" err="1"/>
              <a:t>Bremmstrahlung</a:t>
            </a:r>
            <a:r>
              <a:rPr lang="en-US" b="1" dirty="0"/>
              <a:t> </a:t>
            </a:r>
            <a:br>
              <a:rPr lang="en-US" b="1" dirty="0"/>
            </a:br>
            <a:r>
              <a:rPr lang="en-US" b="1" dirty="0"/>
              <a:t>(</a:t>
            </a:r>
            <a:r>
              <a:rPr lang="en-US" b="1" dirty="0" err="1"/>
              <a:t>emissione</a:t>
            </a:r>
            <a:r>
              <a:rPr lang="en-US" b="1" dirty="0"/>
              <a:t> di </a:t>
            </a:r>
            <a:r>
              <a:rPr lang="en-US" b="1" dirty="0" err="1"/>
              <a:t>fotoni</a:t>
            </a:r>
            <a:r>
              <a:rPr lang="en-US" b="1" dirty="0"/>
              <a:t>)</a:t>
            </a:r>
            <a:br>
              <a:rPr lang="en-US" b="1" dirty="0"/>
            </a:br>
            <a:endParaRPr lang="en-US" b="1" dirty="0"/>
          </a:p>
        </p:txBody>
      </p:sp>
      <p:pic>
        <p:nvPicPr>
          <p:cNvPr id="5" name="Content Placeholder 4"/>
          <p:cNvPicPr>
            <a:picLocks noGrp="1" noChangeAspect="1"/>
          </p:cNvPicPr>
          <p:nvPr>
            <p:ph idx="1"/>
          </p:nvPr>
        </p:nvPicPr>
        <p:blipFill>
          <a:blip r:embed="rId2"/>
          <a:stretch>
            <a:fillRect/>
          </a:stretch>
        </p:blipFill>
        <p:spPr>
          <a:xfrm>
            <a:off x="698500" y="1488559"/>
            <a:ext cx="7747000" cy="3492500"/>
          </a:xfrm>
          <a:prstGeom prst="rect">
            <a:avLst/>
          </a:prstGeom>
        </p:spPr>
      </p:pic>
      <p:sp>
        <p:nvSpPr>
          <p:cNvPr id="4" name="Slide Number Placeholder 3"/>
          <p:cNvSpPr>
            <a:spLocks noGrp="1"/>
          </p:cNvSpPr>
          <p:nvPr>
            <p:ph type="sldNum" sz="quarter" idx="12"/>
          </p:nvPr>
        </p:nvSpPr>
        <p:spPr/>
        <p:txBody>
          <a:bodyPr/>
          <a:lstStyle/>
          <a:p>
            <a:fld id="{0EA2B60D-2C16-234D-B992-A5CB7E0D7813}" type="slidenum">
              <a:rPr lang="en-US" smtClean="0"/>
              <a:pPr/>
              <a:t>21</a:t>
            </a:fld>
            <a:endParaRPr lang="en-US"/>
          </a:p>
        </p:txBody>
      </p:sp>
      <p:sp>
        <p:nvSpPr>
          <p:cNvPr id="8" name="Rectangle 7"/>
          <p:cNvSpPr/>
          <p:nvPr/>
        </p:nvSpPr>
        <p:spPr bwMode="auto">
          <a:xfrm>
            <a:off x="1052623" y="3498112"/>
            <a:ext cx="5624624" cy="563525"/>
          </a:xfrm>
          <a:prstGeom prst="rect">
            <a:avLst/>
          </a:prstGeom>
          <a:noFill/>
          <a:ln w="381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spTree>
    <p:extLst>
      <p:ext uri="{BB962C8B-B14F-4D97-AF65-F5344CB8AC3E}">
        <p14:creationId xmlns:p14="http://schemas.microsoft.com/office/powerpoint/2010/main" val="1265848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p:cNvSpPr>
            <a:spLocks noGrp="1"/>
          </p:cNvSpPr>
          <p:nvPr>
            <p:ph type="sldNum" sz="quarter" idx="12"/>
          </p:nvPr>
        </p:nvSpPr>
        <p:spPr/>
        <p:txBody>
          <a:bodyPr/>
          <a:lstStyle/>
          <a:p>
            <a:fld id="{8B3A2E0C-C82B-45BD-AE35-3E1FED732782}" type="slidenum">
              <a:rPr lang="en-US"/>
              <a:pPr/>
              <a:t>22</a:t>
            </a:fld>
            <a:endParaRPr lang="en-US" dirty="0"/>
          </a:p>
        </p:txBody>
      </p:sp>
      <p:sp>
        <p:nvSpPr>
          <p:cNvPr id="231426" name="Rectangle 2"/>
          <p:cNvSpPr>
            <a:spLocks noGrp="1" noChangeArrowheads="1"/>
          </p:cNvSpPr>
          <p:nvPr>
            <p:ph type="title"/>
          </p:nvPr>
        </p:nvSpPr>
        <p:spPr>
          <a:xfrm>
            <a:off x="127000" y="0"/>
            <a:ext cx="6959600" cy="584200"/>
          </a:xfrm>
        </p:spPr>
        <p:txBody>
          <a:bodyPr/>
          <a:lstStyle/>
          <a:p>
            <a:pPr algn="l"/>
            <a:r>
              <a:rPr lang="en-US" b="1" dirty="0"/>
              <a:t>Il </a:t>
            </a:r>
            <a:r>
              <a:rPr lang="en-US" b="1" dirty="0" err="1"/>
              <a:t>passaggio</a:t>
            </a:r>
            <a:r>
              <a:rPr lang="en-US" b="1" dirty="0"/>
              <a:t> </a:t>
            </a:r>
            <a:r>
              <a:rPr lang="en-US" b="1" dirty="0" err="1"/>
              <a:t>delle</a:t>
            </a:r>
            <a:r>
              <a:rPr lang="en-US" b="1" dirty="0"/>
              <a:t> </a:t>
            </a:r>
            <a:r>
              <a:rPr lang="en-US" b="1" dirty="0" err="1"/>
              <a:t>particelle</a:t>
            </a:r>
            <a:endParaRPr lang="en-US" b="1" dirty="0"/>
          </a:p>
        </p:txBody>
      </p:sp>
      <p:pic>
        <p:nvPicPr>
          <p:cNvPr id="231427" name="Picture 3"/>
          <p:cNvPicPr>
            <a:picLocks noChangeAspect="1" noChangeArrowheads="1"/>
          </p:cNvPicPr>
          <p:nvPr/>
        </p:nvPicPr>
        <p:blipFill>
          <a:blip r:embed="rId2" cstate="print"/>
          <a:srcRect/>
          <a:stretch>
            <a:fillRect/>
          </a:stretch>
        </p:blipFill>
        <p:spPr bwMode="auto">
          <a:xfrm>
            <a:off x="514350" y="1828800"/>
            <a:ext cx="6419850" cy="2286000"/>
          </a:xfrm>
          <a:prstGeom prst="rect">
            <a:avLst/>
          </a:prstGeom>
          <a:noFill/>
          <a:ln w="9525">
            <a:noFill/>
            <a:round/>
            <a:headEnd/>
            <a:tailEnd/>
          </a:ln>
          <a:effectLst/>
        </p:spPr>
      </p:pic>
      <p:sp>
        <p:nvSpPr>
          <p:cNvPr id="231428" name="Text Box 4"/>
          <p:cNvSpPr txBox="1">
            <a:spLocks noChangeArrowheads="1"/>
          </p:cNvSpPr>
          <p:nvPr/>
        </p:nvSpPr>
        <p:spPr bwMode="auto">
          <a:xfrm>
            <a:off x="552083" y="4879975"/>
            <a:ext cx="2224208"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misur</a:t>
            </a:r>
            <a:r>
              <a:rPr lang="en-GB" sz="1600" dirty="0" err="1">
                <a:solidFill>
                  <a:srgbClr val="0000FF"/>
                </a:solidFill>
                <a:ea typeface="msmincho" charset="0"/>
                <a:cs typeface="msmincho" charset="0"/>
              </a:rPr>
              <a:t>a</a:t>
            </a:r>
            <a:r>
              <a:rPr lang="en-GB" sz="1600" dirty="0">
                <a:solidFill>
                  <a:srgbClr val="0000FF"/>
                </a:solidFill>
                <a:ea typeface="msmincho" charset="0"/>
                <a:cs typeface="msmincho" charset="0"/>
              </a:rPr>
              <a:t> del </a:t>
            </a:r>
            <a:r>
              <a:rPr lang="en-GB" sz="1600" dirty="0" err="1">
                <a:solidFill>
                  <a:srgbClr val="FF0000"/>
                </a:solidFill>
                <a:latin typeface="+mn-lt"/>
                <a:ea typeface="msmincho" charset="0"/>
                <a:cs typeface="msmincho" charset="0"/>
              </a:rPr>
              <a:t>momento</a:t>
            </a:r>
            <a:r>
              <a:rPr lang="en-GB" sz="1600" dirty="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via </a:t>
            </a:r>
            <a:r>
              <a:rPr lang="en-GB" sz="1600" dirty="0" err="1">
                <a:solidFill>
                  <a:schemeClr val="tx1"/>
                </a:solidFill>
                <a:latin typeface="+mn-lt"/>
                <a:ea typeface="msmincho" charset="0"/>
                <a:cs typeface="msmincho" charset="0"/>
              </a:rPr>
              <a:t>curvatura</a:t>
            </a:r>
            <a:endParaRPr lang="en-GB" sz="1600" dirty="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ea typeface="msmincho" charset="0"/>
                <a:cs typeface="msmincho" charset="0"/>
              </a:rPr>
              <a:t>n</a:t>
            </a:r>
            <a:r>
              <a:rPr lang="en-GB" sz="1600" dirty="0" err="1">
                <a:solidFill>
                  <a:schemeClr val="tx1"/>
                </a:solidFill>
                <a:latin typeface="+mn-lt"/>
                <a:ea typeface="msmincho" charset="0"/>
                <a:cs typeface="msmincho" charset="0"/>
              </a:rPr>
              <a:t>el</a:t>
            </a:r>
            <a:r>
              <a:rPr lang="en-GB" sz="1600" dirty="0">
                <a:solidFill>
                  <a:schemeClr val="tx1"/>
                </a:solidFill>
                <a:latin typeface="+mn-lt"/>
                <a:ea typeface="msmincho" charset="0"/>
                <a:cs typeface="msmincho" charset="0"/>
              </a:rPr>
              <a:t> campo </a:t>
            </a:r>
            <a:r>
              <a:rPr lang="en-GB" sz="1600" dirty="0" err="1">
                <a:solidFill>
                  <a:schemeClr val="tx1"/>
                </a:solidFill>
                <a:latin typeface="+mn-lt"/>
                <a:ea typeface="msmincho" charset="0"/>
                <a:cs typeface="msmincho" charset="0"/>
              </a:rPr>
              <a:t>magnetico</a:t>
            </a:r>
            <a:endParaRPr lang="en-GB" sz="1600" dirty="0">
              <a:solidFill>
                <a:srgbClr val="0070C0"/>
              </a:solidFill>
              <a:latin typeface="+mn-lt"/>
              <a:ea typeface="msmincho" charset="0"/>
              <a:cs typeface="msmincho" charset="0"/>
            </a:endParaRPr>
          </a:p>
        </p:txBody>
      </p:sp>
      <p:sp>
        <p:nvSpPr>
          <p:cNvPr id="231429" name="Text Box 5"/>
          <p:cNvSpPr txBox="1">
            <a:spLocks noChangeArrowheads="1"/>
          </p:cNvSpPr>
          <p:nvPr/>
        </p:nvSpPr>
        <p:spPr bwMode="auto">
          <a:xfrm>
            <a:off x="3175368" y="4854575"/>
            <a:ext cx="2458247"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misura</a:t>
            </a:r>
            <a:r>
              <a:rPr lang="en-GB" sz="1600" dirty="0">
                <a:solidFill>
                  <a:srgbClr val="0000FF"/>
                </a:solidFill>
                <a:latin typeface="+mn-lt"/>
                <a:ea typeface="msmincho" charset="0"/>
                <a:cs typeface="msmincho" charset="0"/>
              </a:rPr>
              <a:t> dell’ </a:t>
            </a:r>
            <a:r>
              <a:rPr lang="en-GB" sz="1600" dirty="0" err="1">
                <a:solidFill>
                  <a:srgbClr val="FF0000"/>
                </a:solidFill>
                <a:latin typeface="+mn-lt"/>
                <a:ea typeface="msmincho" charset="0"/>
                <a:cs typeface="msmincho" charset="0"/>
              </a:rPr>
              <a:t>energia</a:t>
            </a:r>
            <a:r>
              <a:rPr lang="en-GB" sz="1600" dirty="0">
                <a:solidFill>
                  <a:srgbClr val="FF0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via</a:t>
            </a: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creazione</a:t>
            </a:r>
            <a:r>
              <a:rPr lang="en-GB" sz="1600" dirty="0">
                <a:solidFill>
                  <a:schemeClr val="tx1"/>
                </a:solidFill>
                <a:latin typeface="+mn-lt"/>
                <a:ea typeface="msmincho" charset="0"/>
                <a:cs typeface="msmincho" charset="0"/>
              </a:rPr>
              <a:t> </a:t>
            </a:r>
            <a:r>
              <a:rPr lang="en-GB" sz="1600" dirty="0">
                <a:solidFill>
                  <a:schemeClr val="tx1"/>
                </a:solidFill>
                <a:ea typeface="msmincho" charset="0"/>
                <a:cs typeface="msmincho" charset="0"/>
              </a:rPr>
              <a:t>e </a:t>
            </a:r>
            <a:r>
              <a:rPr lang="en-GB" sz="1600" dirty="0" err="1">
                <a:solidFill>
                  <a:schemeClr val="tx1"/>
                </a:solidFill>
                <a:latin typeface="+mn-lt"/>
                <a:ea typeface="msmincho" charset="0"/>
                <a:cs typeface="msmincho" charset="0"/>
              </a:rPr>
              <a:t>totale</a:t>
            </a:r>
            <a:endParaRPr lang="en-GB" sz="1600" dirty="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assorbimento</a:t>
            </a:r>
            <a:r>
              <a:rPr lang="en-GB" sz="1600" dirty="0">
                <a:solidFill>
                  <a:schemeClr val="tx1"/>
                </a:solidFill>
                <a:latin typeface="+mn-lt"/>
                <a:ea typeface="msmincho" charset="0"/>
                <a:cs typeface="msmincho" charset="0"/>
              </a:rPr>
              <a:t> </a:t>
            </a:r>
            <a:r>
              <a:rPr lang="en-GB" sz="1600" dirty="0">
                <a:solidFill>
                  <a:schemeClr val="tx1"/>
                </a:solidFill>
                <a:ea typeface="msmincho" charset="0"/>
                <a:cs typeface="msmincho" charset="0"/>
              </a:rPr>
              <a:t>di </a:t>
            </a:r>
            <a:r>
              <a:rPr lang="en-GB" sz="1600" dirty="0" err="1">
                <a:solidFill>
                  <a:schemeClr val="tx1"/>
                </a:solidFill>
                <a:ea typeface="msmincho" charset="0"/>
                <a:cs typeface="msmincho" charset="0"/>
              </a:rPr>
              <a:t>sciami</a:t>
            </a:r>
            <a:r>
              <a:rPr lang="en-GB" sz="1600" dirty="0">
                <a:solidFill>
                  <a:srgbClr val="0000FF"/>
                </a:solidFill>
                <a:latin typeface="+mn-lt"/>
                <a:ea typeface="msmincho" charset="0"/>
                <a:cs typeface="msmincho" charset="0"/>
              </a:rPr>
              <a:t> </a:t>
            </a:r>
          </a:p>
        </p:txBody>
      </p:sp>
      <p:sp>
        <p:nvSpPr>
          <p:cNvPr id="231430" name="Text Box 6"/>
          <p:cNvSpPr txBox="1">
            <a:spLocks noChangeArrowheads="1"/>
          </p:cNvSpPr>
          <p:nvPr/>
        </p:nvSpPr>
        <p:spPr bwMode="auto">
          <a:xfrm>
            <a:off x="6109321" y="4464050"/>
            <a:ext cx="2983230" cy="1094573"/>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rivelazione</a:t>
            </a: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dei</a:t>
            </a:r>
            <a:r>
              <a:rPr lang="en-GB" sz="1600" dirty="0">
                <a:solidFill>
                  <a:srgbClr val="0000FF"/>
                </a:solidFill>
                <a:latin typeface="+mn-lt"/>
                <a:ea typeface="msmincho" charset="0"/>
                <a:cs typeface="msmincho" charset="0"/>
              </a:rPr>
              <a:t> </a:t>
            </a:r>
            <a:r>
              <a:rPr lang="en-GB" sz="1600" dirty="0" err="1">
                <a:solidFill>
                  <a:srgbClr val="FF0000"/>
                </a:solidFill>
                <a:latin typeface="+mn-lt"/>
                <a:ea typeface="msmincho" charset="0"/>
                <a:cs typeface="msmincho" charset="0"/>
              </a:rPr>
              <a:t>muoni</a:t>
            </a:r>
            <a:r>
              <a:rPr lang="en-GB" sz="1600" dirty="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ea typeface="msmincho" charset="0"/>
                <a:cs typeface="msmincho" charset="0"/>
              </a:rPr>
              <a:t>che</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hanno</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attraversato</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tutto</a:t>
            </a:r>
            <a:r>
              <a:rPr lang="en-GB" sz="1600" dirty="0">
                <a:solidFill>
                  <a:schemeClr val="tx1"/>
                </a:solidFill>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Il </a:t>
            </a:r>
            <a:r>
              <a:rPr lang="en-GB" sz="1600" dirty="0" err="1">
                <a:solidFill>
                  <a:schemeClr val="tx1"/>
                </a:solidFill>
                <a:latin typeface="+mn-lt"/>
                <a:ea typeface="msmincho" charset="0"/>
                <a:cs typeface="msmincho" charset="0"/>
              </a:rPr>
              <a:t>rivelatore</a:t>
            </a:r>
            <a:r>
              <a:rPr lang="en-GB" sz="1600" dirty="0">
                <a:solidFill>
                  <a:schemeClr val="tx1"/>
                </a:solidFill>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latin typeface="+mn-lt"/>
                <a:ea typeface="msmincho" charset="0"/>
                <a:cs typeface="msmincho" charset="0"/>
              </a:rPr>
              <a:t>Lungo</a:t>
            </a: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braccio</a:t>
            </a:r>
            <a:r>
              <a:rPr lang="en-GB" sz="1600" dirty="0">
                <a:solidFill>
                  <a:schemeClr val="tx1"/>
                </a:solidFill>
                <a:latin typeface="+mn-lt"/>
                <a:ea typeface="msmincho" charset="0"/>
                <a:cs typeface="msmincho" charset="0"/>
              </a:rPr>
              <a:t> di </a:t>
            </a:r>
            <a:r>
              <a:rPr lang="en-GB" sz="1600" dirty="0" err="1">
                <a:solidFill>
                  <a:schemeClr val="tx1"/>
                </a:solidFill>
                <a:latin typeface="+mn-lt"/>
                <a:ea typeface="msmincho" charset="0"/>
                <a:cs typeface="msmincho" charset="0"/>
              </a:rPr>
              <a:t>leva</a:t>
            </a:r>
            <a:r>
              <a:rPr lang="en-GB" sz="1600" dirty="0">
                <a:solidFill>
                  <a:schemeClr val="tx1"/>
                </a:solidFill>
                <a:latin typeface="+mn-lt"/>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m</a:t>
            </a:r>
            <a:r>
              <a:rPr lang="de-DE" sz="1600" dirty="0" err="1">
                <a:solidFill>
                  <a:schemeClr val="tx1"/>
                </a:solidFill>
                <a:ea typeface="msmincho" charset="0"/>
                <a:cs typeface="msmincho" charset="0"/>
              </a:rPr>
              <a:t>isura</a:t>
            </a:r>
            <a:r>
              <a:rPr lang="de-DE" sz="1600" dirty="0">
                <a:solidFill>
                  <a:schemeClr val="tx1"/>
                </a:solidFill>
                <a:ea typeface="msmincho" charset="0"/>
                <a:cs typeface="msmincho" charset="0"/>
              </a:rPr>
              <a:t> del</a:t>
            </a:r>
            <a:r>
              <a:rPr lang="de-DE" sz="1600" dirty="0">
                <a:solidFill>
                  <a:srgbClr val="FF0000"/>
                </a:solidFill>
                <a:ea typeface="msmincho" charset="0"/>
                <a:cs typeface="msmincho" charset="0"/>
              </a:rPr>
              <a:t> </a:t>
            </a:r>
            <a:r>
              <a:rPr lang="de-DE" sz="1600" dirty="0" err="1">
                <a:solidFill>
                  <a:srgbClr val="FF0000"/>
                </a:solidFill>
                <a:ea typeface="msmincho" charset="0"/>
                <a:cs typeface="msmincho" charset="0"/>
              </a:rPr>
              <a:t>momento</a:t>
            </a:r>
            <a:endParaRPr lang="en-GB" sz="1600" dirty="0">
              <a:solidFill>
                <a:srgbClr val="FF0000"/>
              </a:solidFill>
              <a:latin typeface="+mn-lt"/>
              <a:ea typeface="msmincho" charset="0"/>
              <a:cs typeface="msmincho" charset="0"/>
            </a:endParaRPr>
          </a:p>
        </p:txBody>
      </p:sp>
      <p:sp>
        <p:nvSpPr>
          <p:cNvPr id="231431" name="Text Box 7"/>
          <p:cNvSpPr txBox="1">
            <a:spLocks noChangeArrowheads="1"/>
          </p:cNvSpPr>
          <p:nvPr/>
        </p:nvSpPr>
        <p:spPr bwMode="auto">
          <a:xfrm>
            <a:off x="3276600" y="4192588"/>
            <a:ext cx="2654300" cy="34349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a:t>
            </a:r>
            <a:r>
              <a:rPr lang="en-GB" sz="1200" dirty="0">
                <a:solidFill>
                  <a:srgbClr val="008000"/>
                </a:solidFill>
                <a:latin typeface="+mn-lt"/>
                <a:ea typeface="msmincho" charset="0"/>
                <a:cs typeface="msmincho" charset="0"/>
              </a:rPr>
              <a:t>electromagnetic     </a:t>
            </a:r>
            <a:r>
              <a:rPr lang="en-GB" sz="1200" dirty="0" err="1">
                <a:solidFill>
                  <a:srgbClr val="008000"/>
                </a:solidFill>
                <a:latin typeface="+mn-lt"/>
                <a:ea typeface="msmincho" charset="0"/>
                <a:cs typeface="msmincho" charset="0"/>
              </a:rPr>
              <a:t>hadronic</a:t>
            </a:r>
            <a:r>
              <a:rPr lang="en-GB" sz="1200" dirty="0">
                <a:solidFill>
                  <a:srgbClr val="008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shower </a:t>
            </a:r>
          </a:p>
        </p:txBody>
      </p:sp>
      <p:sp>
        <p:nvSpPr>
          <p:cNvPr id="231432" name="Line 8"/>
          <p:cNvSpPr>
            <a:spLocks noChangeShapeType="1"/>
          </p:cNvSpPr>
          <p:nvPr/>
        </p:nvSpPr>
        <p:spPr bwMode="auto">
          <a:xfrm flipV="1">
            <a:off x="1765300" y="4210050"/>
            <a:ext cx="1003300" cy="604838"/>
          </a:xfrm>
          <a:prstGeom prst="line">
            <a:avLst/>
          </a:prstGeom>
          <a:noFill/>
          <a:ln w="36720">
            <a:solidFill>
              <a:srgbClr val="FF0000"/>
            </a:solidFill>
            <a:round/>
            <a:headEnd/>
            <a:tailEnd type="triangle" w="med" len="med"/>
          </a:ln>
          <a:effectLst/>
        </p:spPr>
        <p:txBody>
          <a:bodyPr/>
          <a:lstStyle/>
          <a:p>
            <a:endParaRPr lang="en-GB"/>
          </a:p>
        </p:txBody>
      </p:sp>
      <p:sp>
        <p:nvSpPr>
          <p:cNvPr id="231433" name="Line 9"/>
          <p:cNvSpPr>
            <a:spLocks noChangeShapeType="1"/>
          </p:cNvSpPr>
          <p:nvPr/>
        </p:nvSpPr>
        <p:spPr bwMode="auto">
          <a:xfrm flipH="1" flipV="1">
            <a:off x="6934200" y="3505200"/>
            <a:ext cx="762000" cy="838200"/>
          </a:xfrm>
          <a:prstGeom prst="line">
            <a:avLst/>
          </a:prstGeom>
          <a:noFill/>
          <a:ln w="36720">
            <a:solidFill>
              <a:srgbClr val="FF0000"/>
            </a:solidFill>
            <a:round/>
            <a:headEnd/>
            <a:tailEnd type="triangle" w="med" len="med"/>
          </a:ln>
          <a:effectLst/>
        </p:spPr>
        <p:txBody>
          <a:bodyPr/>
          <a:lstStyle/>
          <a:p>
            <a:endParaRPr lang="en-GB"/>
          </a:p>
        </p:txBody>
      </p:sp>
      <p:sp>
        <p:nvSpPr>
          <p:cNvPr id="231434" name="Line 10"/>
          <p:cNvSpPr>
            <a:spLocks noChangeShapeType="1"/>
          </p:cNvSpPr>
          <p:nvPr/>
        </p:nvSpPr>
        <p:spPr bwMode="auto">
          <a:xfrm flipH="1" flipV="1">
            <a:off x="4056063" y="4473575"/>
            <a:ext cx="366712" cy="354013"/>
          </a:xfrm>
          <a:prstGeom prst="line">
            <a:avLst/>
          </a:prstGeom>
          <a:noFill/>
          <a:ln w="36720">
            <a:solidFill>
              <a:srgbClr val="FF0000"/>
            </a:solidFill>
            <a:round/>
            <a:headEnd/>
            <a:tailEnd type="triangle" w="med" len="med"/>
          </a:ln>
          <a:effectLst/>
        </p:spPr>
        <p:txBody>
          <a:bodyPr/>
          <a:lstStyle/>
          <a:p>
            <a:endParaRPr lang="en-GB"/>
          </a:p>
        </p:txBody>
      </p:sp>
      <p:sp>
        <p:nvSpPr>
          <p:cNvPr id="231435" name="Line 11"/>
          <p:cNvSpPr>
            <a:spLocks noChangeShapeType="1"/>
          </p:cNvSpPr>
          <p:nvPr/>
        </p:nvSpPr>
        <p:spPr bwMode="auto">
          <a:xfrm flipV="1">
            <a:off x="4838700" y="4460875"/>
            <a:ext cx="363537" cy="354013"/>
          </a:xfrm>
          <a:prstGeom prst="line">
            <a:avLst/>
          </a:prstGeom>
          <a:noFill/>
          <a:ln w="36720">
            <a:solidFill>
              <a:srgbClr val="FF0000"/>
            </a:solidFill>
            <a:round/>
            <a:headEnd/>
            <a:tailEnd type="triangle" w="med" len="med"/>
          </a:ln>
          <a:effectLst/>
        </p:spPr>
        <p:txBody>
          <a:bodyPr/>
          <a:lstStyle/>
          <a:p>
            <a:endParaRPr lang="en-GB"/>
          </a:p>
        </p:txBody>
      </p:sp>
      <p:sp>
        <p:nvSpPr>
          <p:cNvPr id="231436" name="Text Box 12"/>
          <p:cNvSpPr txBox="1">
            <a:spLocks noChangeArrowheads="1"/>
          </p:cNvSpPr>
          <p:nvPr/>
        </p:nvSpPr>
        <p:spPr bwMode="auto">
          <a:xfrm>
            <a:off x="7125018" y="2209800"/>
            <a:ext cx="966152" cy="343496"/>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undetected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FF0000"/>
                </a:solidFill>
                <a:latin typeface="+mn-lt"/>
                <a:ea typeface="msmincho" charset="0"/>
                <a:cs typeface="msmincho" charset="0"/>
              </a:rPr>
              <a:t> neutrinos...</a:t>
            </a:r>
            <a:r>
              <a:rPr lang="en-GB" sz="1200" dirty="0">
                <a:solidFill>
                  <a:srgbClr val="0000FF"/>
                </a:solidFill>
                <a:latin typeface="+mn-lt"/>
                <a:ea typeface="msmincho" charset="0"/>
                <a:cs typeface="msmincho" charset="0"/>
              </a:rPr>
              <a:t> </a:t>
            </a:r>
          </a:p>
        </p:txBody>
      </p:sp>
      <p:sp>
        <p:nvSpPr>
          <p:cNvPr id="231437" name="Line 13"/>
          <p:cNvSpPr>
            <a:spLocks noChangeShapeType="1"/>
          </p:cNvSpPr>
          <p:nvPr/>
        </p:nvSpPr>
        <p:spPr bwMode="auto">
          <a:xfrm>
            <a:off x="8229600" y="2438400"/>
            <a:ext cx="688975" cy="1588"/>
          </a:xfrm>
          <a:prstGeom prst="line">
            <a:avLst/>
          </a:prstGeom>
          <a:noFill/>
          <a:ln w="36720">
            <a:solidFill>
              <a:srgbClr val="000000"/>
            </a:solidFill>
            <a:round/>
            <a:headEnd/>
            <a:tailEnd type="triangle" w="med" len="med"/>
          </a:ln>
          <a:effectLst/>
        </p:spPr>
        <p:txBody>
          <a:bodyPr/>
          <a:lstStyle/>
          <a:p>
            <a:endParaRPr lang="en-GB"/>
          </a:p>
        </p:txBody>
      </p:sp>
      <p:sp>
        <p:nvSpPr>
          <p:cNvPr id="231438" name="Oval 14"/>
          <p:cNvSpPr>
            <a:spLocks noChangeArrowheads="1"/>
          </p:cNvSpPr>
          <p:nvPr/>
        </p:nvSpPr>
        <p:spPr bwMode="auto">
          <a:xfrm>
            <a:off x="260350" y="2170113"/>
            <a:ext cx="1576388" cy="2105025"/>
          </a:xfrm>
          <a:prstGeom prst="ellipse">
            <a:avLst/>
          </a:prstGeom>
          <a:noFill/>
          <a:ln w="36720">
            <a:solidFill>
              <a:srgbClr val="008000"/>
            </a:solidFill>
            <a:round/>
            <a:headEnd/>
            <a:tailEnd/>
          </a:ln>
          <a:effectLst/>
        </p:spPr>
        <p:txBody>
          <a:bodyPr wrap="none" anchor="ctr"/>
          <a:lstStyle/>
          <a:p>
            <a:endParaRPr lang="en-GB"/>
          </a:p>
        </p:txBody>
      </p:sp>
      <p:sp>
        <p:nvSpPr>
          <p:cNvPr id="18" name="Textfeld 17"/>
          <p:cNvSpPr txBox="1"/>
          <p:nvPr/>
        </p:nvSpPr>
        <p:spPr>
          <a:xfrm>
            <a:off x="7205682" y="976298"/>
            <a:ext cx="1493393" cy="461665"/>
          </a:xfrm>
          <a:prstGeom prst="rect">
            <a:avLst/>
          </a:prstGeom>
          <a:ln>
            <a:solidFill>
              <a:srgbClr val="000090"/>
            </a:solid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sz="1200" dirty="0">
                <a:solidFill>
                  <a:schemeClr val="tx1"/>
                </a:solidFill>
              </a:rPr>
              <a:t>measurement by</a:t>
            </a:r>
          </a:p>
          <a:p>
            <a:r>
              <a:rPr lang="en-GB" sz="1200" dirty="0">
                <a:solidFill>
                  <a:srgbClr val="0070C0"/>
                </a:solidFill>
              </a:rPr>
              <a:t>missing energy</a:t>
            </a:r>
          </a:p>
        </p:txBody>
      </p:sp>
      <p:cxnSp>
        <p:nvCxnSpPr>
          <p:cNvPr id="20" name="Gerade Verbindung mit Pfeil 19"/>
          <p:cNvCxnSpPr/>
          <p:nvPr/>
        </p:nvCxnSpPr>
        <p:spPr>
          <a:xfrm rot="5400000">
            <a:off x="7419996" y="1833554"/>
            <a:ext cx="500066"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61077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Lo scattering </a:t>
            </a:r>
            <a:r>
              <a:rPr lang="en-US" b="1" dirty="0" err="1"/>
              <a:t>multiplo</a:t>
            </a:r>
            <a:endParaRPr lang="en-US" b="1" dirty="0"/>
          </a:p>
        </p:txBody>
      </p:sp>
      <p:sp>
        <p:nvSpPr>
          <p:cNvPr id="3" name="Content Placeholder 2"/>
          <p:cNvSpPr>
            <a:spLocks noGrp="1"/>
          </p:cNvSpPr>
          <p:nvPr>
            <p:ph idx="1"/>
          </p:nvPr>
        </p:nvSpPr>
        <p:spPr/>
        <p:txBody>
          <a:bodyPr/>
          <a:lstStyle/>
          <a:p>
            <a:r>
              <a:rPr lang="en-US" sz="2000" dirty="0"/>
              <a:t>Man </a:t>
            </a:r>
            <a:r>
              <a:rPr lang="en-US" sz="2000" dirty="0" err="1"/>
              <a:t>mano</a:t>
            </a:r>
            <a:r>
              <a:rPr lang="en-US" sz="2000" dirty="0"/>
              <a:t> </a:t>
            </a:r>
            <a:r>
              <a:rPr lang="en-US" sz="2000" dirty="0" err="1"/>
              <a:t>che</a:t>
            </a:r>
            <a:r>
              <a:rPr lang="en-US" sz="2000" dirty="0"/>
              <a:t> ci </a:t>
            </a:r>
            <a:r>
              <a:rPr lang="en-US" sz="2000" dirty="0" err="1"/>
              <a:t>si</a:t>
            </a:r>
            <a:r>
              <a:rPr lang="en-US" sz="2000" dirty="0"/>
              <a:t> </a:t>
            </a:r>
            <a:r>
              <a:rPr lang="en-US" sz="2000" dirty="0" err="1"/>
              <a:t>allontana</a:t>
            </a:r>
            <a:r>
              <a:rPr lang="en-US" sz="2000" dirty="0"/>
              <a:t> dal </a:t>
            </a:r>
            <a:r>
              <a:rPr lang="en-US" sz="2000" dirty="0" err="1"/>
              <a:t>vertice</a:t>
            </a:r>
            <a:r>
              <a:rPr lang="en-US" sz="2000" dirty="0"/>
              <a:t> </a:t>
            </a:r>
            <a:r>
              <a:rPr lang="en-US" sz="2000" dirty="0" err="1"/>
              <a:t>dell’interazione</a:t>
            </a:r>
            <a:r>
              <a:rPr lang="en-US" sz="2000" dirty="0"/>
              <a:t>, </a:t>
            </a:r>
            <a:r>
              <a:rPr lang="en-US" sz="2000" dirty="0" err="1"/>
              <a:t>si</a:t>
            </a:r>
            <a:r>
              <a:rPr lang="en-US" sz="2000" dirty="0"/>
              <a:t> </a:t>
            </a:r>
            <a:r>
              <a:rPr lang="en-US" sz="2000" dirty="0" err="1"/>
              <a:t>usano</a:t>
            </a:r>
            <a:r>
              <a:rPr lang="en-US" sz="2000" dirty="0"/>
              <a:t> </a:t>
            </a:r>
            <a:r>
              <a:rPr lang="en-US" sz="2000" dirty="0" err="1"/>
              <a:t>rivelatori</a:t>
            </a:r>
            <a:r>
              <a:rPr lang="en-US" sz="2000" dirty="0"/>
              <a:t> con minor </a:t>
            </a:r>
            <a:r>
              <a:rPr lang="en-US" sz="2000" dirty="0" err="1"/>
              <a:t>precisone</a:t>
            </a:r>
            <a:r>
              <a:rPr lang="en-US" sz="2000" dirty="0"/>
              <a:t> </a:t>
            </a:r>
            <a:r>
              <a:rPr lang="en-US" sz="2000" dirty="0" err="1"/>
              <a:t>intrinseca</a:t>
            </a:r>
            <a:r>
              <a:rPr lang="en-US" sz="2000" dirty="0"/>
              <a:t> – e </a:t>
            </a:r>
            <a:r>
              <a:rPr lang="en-US" sz="2000" dirty="0" err="1"/>
              <a:t>meno</a:t>
            </a:r>
            <a:r>
              <a:rPr lang="en-US" sz="2000" dirty="0"/>
              <a:t> </a:t>
            </a:r>
            <a:r>
              <a:rPr lang="en-US" sz="2000" dirty="0" err="1"/>
              <a:t>cari</a:t>
            </a:r>
            <a:r>
              <a:rPr lang="en-US" sz="2000" dirty="0"/>
              <a:t>! – </a:t>
            </a:r>
            <a:r>
              <a:rPr lang="en-US" sz="2000" dirty="0" err="1"/>
              <a:t>perche</a:t>
            </a:r>
            <a:r>
              <a:rPr lang="en-US" sz="2000" dirty="0"/>
              <a:t>’ le </a:t>
            </a:r>
            <a:r>
              <a:rPr lang="en-US" sz="2000" dirty="0" err="1"/>
              <a:t>particelle</a:t>
            </a:r>
            <a:r>
              <a:rPr lang="en-US" sz="2000" dirty="0"/>
              <a:t> </a:t>
            </a:r>
            <a:r>
              <a:rPr lang="en-US" sz="2000" dirty="0" err="1"/>
              <a:t>interagiscono</a:t>
            </a:r>
            <a:r>
              <a:rPr lang="en-US" sz="2000" dirty="0"/>
              <a:t> con </a:t>
            </a:r>
            <a:r>
              <a:rPr lang="en-US" sz="2000" dirty="0" err="1"/>
              <a:t>il</a:t>
            </a:r>
            <a:r>
              <a:rPr lang="en-US" sz="2000" dirty="0"/>
              <a:t> </a:t>
            </a:r>
            <a:r>
              <a:rPr lang="en-US" sz="2000" dirty="0" err="1"/>
              <a:t>materiale</a:t>
            </a:r>
            <a:r>
              <a:rPr lang="en-US" sz="2000" dirty="0"/>
              <a:t> </a:t>
            </a:r>
            <a:r>
              <a:rPr lang="en-US" sz="2000" dirty="0" err="1"/>
              <a:t>dei</a:t>
            </a:r>
            <a:r>
              <a:rPr lang="en-US" sz="2000" dirty="0"/>
              <a:t> </a:t>
            </a:r>
            <a:r>
              <a:rPr lang="en-US" sz="2000" dirty="0" err="1"/>
              <a:t>rivelatori</a:t>
            </a:r>
            <a:r>
              <a:rPr lang="en-US" sz="2000" dirty="0"/>
              <a:t> </a:t>
            </a:r>
            <a:r>
              <a:rPr lang="en-US" sz="2000" dirty="0" err="1"/>
              <a:t>che</a:t>
            </a:r>
            <a:r>
              <a:rPr lang="en-US" sz="2000" dirty="0"/>
              <a:t> </a:t>
            </a:r>
            <a:r>
              <a:rPr lang="en-US" sz="2000" dirty="0" err="1"/>
              <a:t>attraversano</a:t>
            </a:r>
            <a:r>
              <a:rPr lang="en-US" sz="2000" dirty="0"/>
              <a:t> e la </a:t>
            </a:r>
            <a:r>
              <a:rPr lang="en-US" sz="2000" dirty="0" err="1"/>
              <a:t>loro</a:t>
            </a:r>
            <a:r>
              <a:rPr lang="en-US" sz="2000" dirty="0"/>
              <a:t> </a:t>
            </a:r>
            <a:r>
              <a:rPr lang="en-US" sz="2000" dirty="0" err="1"/>
              <a:t>posizione</a:t>
            </a:r>
            <a:r>
              <a:rPr lang="en-US" sz="2000" dirty="0"/>
              <a:t> e’ nota a </a:t>
            </a:r>
            <a:r>
              <a:rPr lang="en-US" sz="2000" dirty="0" err="1"/>
              <a:t>meno</a:t>
            </a:r>
            <a:r>
              <a:rPr lang="en-US" sz="2000" dirty="0"/>
              <a:t> di un “</a:t>
            </a:r>
            <a:r>
              <a:rPr lang="en-US" sz="2000" dirty="0" err="1"/>
              <a:t>errore</a:t>
            </a:r>
            <a:r>
              <a:rPr lang="en-US" sz="2000" dirty="0"/>
              <a:t>”.</a:t>
            </a:r>
          </a:p>
          <a:p>
            <a:r>
              <a:rPr lang="en-US" sz="2000" dirty="0"/>
              <a:t>“multiple scattering” </a:t>
            </a:r>
          </a:p>
          <a:p>
            <a:r>
              <a:rPr lang="en-US" sz="2000" dirty="0"/>
              <a:t>  </a:t>
            </a:r>
          </a:p>
          <a:p>
            <a:endParaRPr lang="en-US" sz="20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23</a:t>
            </a:fld>
            <a:endParaRPr lang="en-US"/>
          </a:p>
        </p:txBody>
      </p:sp>
      <p:pic>
        <p:nvPicPr>
          <p:cNvPr id="5" name="Picture 4"/>
          <p:cNvPicPr>
            <a:picLocks noChangeAspect="1"/>
          </p:cNvPicPr>
          <p:nvPr/>
        </p:nvPicPr>
        <p:blipFill>
          <a:blip r:embed="rId2"/>
          <a:stretch>
            <a:fillRect/>
          </a:stretch>
        </p:blipFill>
        <p:spPr>
          <a:xfrm>
            <a:off x="990600" y="3148980"/>
            <a:ext cx="7035800" cy="3035920"/>
          </a:xfrm>
          <a:prstGeom prst="rect">
            <a:avLst/>
          </a:prstGeom>
        </p:spPr>
      </p:pic>
    </p:spTree>
    <p:extLst>
      <p:ext uri="{BB962C8B-B14F-4D97-AF65-F5344CB8AC3E}">
        <p14:creationId xmlns:p14="http://schemas.microsoft.com/office/powerpoint/2010/main" val="1222857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270500" cy="533400"/>
          </a:xfrm>
        </p:spPr>
        <p:txBody>
          <a:bodyPr/>
          <a:lstStyle/>
          <a:p>
            <a:pPr algn="l"/>
            <a:r>
              <a:rPr lang="en-US" b="1" dirty="0"/>
              <a:t>La </a:t>
            </a:r>
            <a:r>
              <a:rPr lang="en-US" b="1" dirty="0" err="1"/>
              <a:t>precisione</a:t>
            </a:r>
            <a:r>
              <a:rPr lang="en-US" b="1" dirty="0"/>
              <a:t> </a:t>
            </a:r>
            <a:r>
              <a:rPr lang="en-US" b="1" dirty="0" err="1"/>
              <a:t>necessaria</a:t>
            </a:r>
            <a:endParaRPr lang="en-US" b="1" dirty="0"/>
          </a:p>
        </p:txBody>
      </p:sp>
      <p:sp>
        <p:nvSpPr>
          <p:cNvPr id="3" name="Content Placeholder 2"/>
          <p:cNvSpPr>
            <a:spLocks noGrp="1"/>
          </p:cNvSpPr>
          <p:nvPr>
            <p:ph idx="1"/>
          </p:nvPr>
        </p:nvSpPr>
        <p:spPr/>
        <p:txBody>
          <a:bodyPr/>
          <a:lstStyle/>
          <a:p>
            <a:r>
              <a:rPr lang="en-US" sz="2000" dirty="0"/>
              <a:t>E’ </a:t>
            </a:r>
            <a:r>
              <a:rPr lang="en-US" sz="2000" dirty="0" err="1"/>
              <a:t>necessario</a:t>
            </a:r>
            <a:r>
              <a:rPr lang="en-US" sz="2000" dirty="0"/>
              <a:t> </a:t>
            </a:r>
            <a:r>
              <a:rPr lang="en-US" sz="2000" dirty="0" err="1"/>
              <a:t>stimare</a:t>
            </a:r>
            <a:r>
              <a:rPr lang="en-US" sz="2000" dirty="0"/>
              <a:t> </a:t>
            </a:r>
            <a:r>
              <a:rPr lang="en-US" sz="2000" dirty="0" err="1"/>
              <a:t>bene</a:t>
            </a:r>
            <a:r>
              <a:rPr lang="en-US" sz="2000" dirty="0"/>
              <a:t> la </a:t>
            </a:r>
            <a:r>
              <a:rPr lang="en-US" sz="2000" dirty="0" err="1"/>
              <a:t>precisione</a:t>
            </a:r>
            <a:r>
              <a:rPr lang="en-US" sz="2000" dirty="0"/>
              <a:t> di cui </a:t>
            </a:r>
            <a:r>
              <a:rPr lang="en-US" sz="2000" dirty="0" err="1"/>
              <a:t>si</a:t>
            </a:r>
            <a:r>
              <a:rPr lang="en-US" sz="2000" dirty="0"/>
              <a:t> ha </a:t>
            </a:r>
            <a:r>
              <a:rPr lang="en-US" sz="2000" dirty="0" err="1"/>
              <a:t>bisogno</a:t>
            </a:r>
            <a:r>
              <a:rPr lang="en-US" sz="2000" dirty="0"/>
              <a:t> da </a:t>
            </a:r>
            <a:r>
              <a:rPr lang="en-US" sz="2000" dirty="0" err="1"/>
              <a:t>ogni</a:t>
            </a:r>
            <a:r>
              <a:rPr lang="en-US" sz="2000" dirty="0"/>
              <a:t> </a:t>
            </a:r>
            <a:r>
              <a:rPr lang="en-US" sz="2000" dirty="0" err="1"/>
              <a:t>rivelatore</a:t>
            </a:r>
            <a:r>
              <a:rPr lang="en-US" sz="2000" dirty="0"/>
              <a:t> data la </a:t>
            </a:r>
            <a:r>
              <a:rPr lang="en-US" sz="2000" dirty="0" err="1"/>
              <a:t>misura</a:t>
            </a:r>
            <a:r>
              <a:rPr lang="en-US" sz="2000" dirty="0"/>
              <a:t> </a:t>
            </a:r>
            <a:r>
              <a:rPr lang="en-US" sz="2000" dirty="0" err="1"/>
              <a:t>che</a:t>
            </a:r>
            <a:r>
              <a:rPr lang="en-US" sz="2000" dirty="0"/>
              <a:t> </a:t>
            </a:r>
            <a:r>
              <a:rPr lang="en-US" sz="2000" dirty="0" err="1"/>
              <a:t>si</a:t>
            </a:r>
            <a:r>
              <a:rPr lang="en-US" sz="2000" dirty="0"/>
              <a:t> </a:t>
            </a:r>
            <a:r>
              <a:rPr lang="en-US" sz="2000" dirty="0" err="1"/>
              <a:t>vuole</a:t>
            </a:r>
            <a:r>
              <a:rPr lang="en-US" sz="2000" dirty="0"/>
              <a:t> fare e le </a:t>
            </a:r>
            <a:r>
              <a:rPr lang="en-US" sz="2000" dirty="0" err="1"/>
              <a:t>condizioni</a:t>
            </a:r>
            <a:r>
              <a:rPr lang="en-US" sz="2000" dirty="0"/>
              <a:t> a </a:t>
            </a:r>
            <a:r>
              <a:rPr lang="en-US" sz="2000" dirty="0" err="1"/>
              <a:t>contorno</a:t>
            </a:r>
            <a:r>
              <a:rPr lang="en-US" sz="2000" dirty="0"/>
              <a:t>.</a:t>
            </a:r>
          </a:p>
          <a:p>
            <a:r>
              <a:rPr lang="en-US" sz="2000" dirty="0"/>
              <a:t>Per </a:t>
            </a:r>
            <a:r>
              <a:rPr lang="en-US" sz="2000" dirty="0" err="1"/>
              <a:t>esempio</a:t>
            </a:r>
            <a:r>
              <a:rPr lang="en-US" sz="2000" dirty="0"/>
              <a:t>: </a:t>
            </a:r>
            <a:r>
              <a:rPr lang="en-US" sz="2000" dirty="0" err="1"/>
              <a:t>il</a:t>
            </a:r>
            <a:r>
              <a:rPr lang="en-US" sz="2000" dirty="0"/>
              <a:t> </a:t>
            </a:r>
            <a:r>
              <a:rPr lang="en-US" sz="2000" dirty="0" err="1"/>
              <a:t>rivelatore</a:t>
            </a:r>
            <a:r>
              <a:rPr lang="en-US" sz="2000" dirty="0"/>
              <a:t> al </a:t>
            </a:r>
            <a:r>
              <a:rPr lang="en-US" sz="2000" dirty="0" err="1"/>
              <a:t>vertice</a:t>
            </a:r>
            <a:r>
              <a:rPr lang="en-US" sz="2000" dirty="0"/>
              <a:t> </a:t>
            </a:r>
            <a:r>
              <a:rPr lang="en-US" sz="2000" dirty="0" err="1"/>
              <a:t>vuole</a:t>
            </a:r>
            <a:r>
              <a:rPr lang="en-US" sz="2000" dirty="0"/>
              <a:t> </a:t>
            </a:r>
            <a:r>
              <a:rPr lang="en-US" sz="2000" dirty="0" err="1"/>
              <a:t>misurare</a:t>
            </a:r>
            <a:r>
              <a:rPr lang="en-US" sz="2000" dirty="0"/>
              <a:t> </a:t>
            </a:r>
            <a:r>
              <a:rPr lang="en-US" sz="2000" dirty="0" err="1"/>
              <a:t>particelle</a:t>
            </a:r>
            <a:r>
              <a:rPr lang="en-US" sz="2000" dirty="0"/>
              <a:t> </a:t>
            </a:r>
            <a:r>
              <a:rPr lang="en-US" sz="2000" dirty="0" err="1"/>
              <a:t>che</a:t>
            </a:r>
            <a:r>
              <a:rPr lang="en-US" sz="2000" dirty="0"/>
              <a:t> </a:t>
            </a:r>
            <a:r>
              <a:rPr lang="en-US" sz="2000" dirty="0" err="1"/>
              <a:t>decadono</a:t>
            </a:r>
            <a:r>
              <a:rPr lang="en-US" sz="2000" dirty="0"/>
              <a:t> in 1.5 </a:t>
            </a:r>
            <a:r>
              <a:rPr lang="en-US" sz="2000" dirty="0" err="1"/>
              <a:t>ps</a:t>
            </a:r>
            <a:r>
              <a:rPr lang="en-US" sz="2000" dirty="0"/>
              <a:t>, </a:t>
            </a:r>
            <a:r>
              <a:rPr lang="en-US" sz="2000" dirty="0" err="1"/>
              <a:t>ovvero</a:t>
            </a:r>
            <a:r>
              <a:rPr lang="en-US" sz="2000" dirty="0"/>
              <a:t> </a:t>
            </a:r>
            <a:r>
              <a:rPr lang="en-US" sz="2000" dirty="0" err="1"/>
              <a:t>che</a:t>
            </a:r>
            <a:r>
              <a:rPr lang="en-US" sz="2000" dirty="0"/>
              <a:t> </a:t>
            </a:r>
            <a:r>
              <a:rPr lang="en-US" sz="2000" dirty="0" err="1"/>
              <a:t>decadono</a:t>
            </a:r>
            <a:r>
              <a:rPr lang="en-US" sz="2000" dirty="0"/>
              <a:t> </a:t>
            </a:r>
            <a:r>
              <a:rPr lang="en-US" sz="2000" dirty="0" err="1"/>
              <a:t>dopo</a:t>
            </a:r>
            <a:r>
              <a:rPr lang="en-US" sz="2000" dirty="0"/>
              <a:t> 3mm dal </a:t>
            </a:r>
            <a:r>
              <a:rPr lang="en-US" sz="2000" dirty="0" err="1"/>
              <a:t>vertice</a:t>
            </a:r>
            <a:r>
              <a:rPr lang="en-US" sz="2000" dirty="0"/>
              <a:t> </a:t>
            </a:r>
            <a:r>
              <a:rPr lang="en-US" sz="2000" dirty="0" err="1"/>
              <a:t>primario</a:t>
            </a:r>
            <a:r>
              <a:rPr lang="en-US" sz="2000" dirty="0"/>
              <a:t>; </a:t>
            </a:r>
            <a:r>
              <a:rPr lang="en-US" sz="2000" dirty="0" err="1"/>
              <a:t>precisioni</a:t>
            </a:r>
            <a:r>
              <a:rPr lang="en-US" sz="2000" dirty="0"/>
              <a:t> “</a:t>
            </a:r>
            <a:r>
              <a:rPr lang="en-US" sz="2000" dirty="0" err="1"/>
              <a:t>intrinseche</a:t>
            </a:r>
            <a:r>
              <a:rPr lang="en-US" sz="2000" dirty="0"/>
              <a:t>” di ~10</a:t>
            </a:r>
            <a:r>
              <a:rPr lang="en-US" sz="2000" dirty="0">
                <a:latin typeface="Symbol" charset="2"/>
                <a:cs typeface="Symbol" charset="2"/>
              </a:rPr>
              <a:t>m</a:t>
            </a:r>
            <a:r>
              <a:rPr lang="en-US" sz="2000" dirty="0"/>
              <a:t>m </a:t>
            </a:r>
            <a:r>
              <a:rPr lang="en-US" sz="2000" dirty="0" err="1"/>
              <a:t>sono</a:t>
            </a:r>
            <a:r>
              <a:rPr lang="en-US" sz="2000" dirty="0"/>
              <a:t> </a:t>
            </a:r>
            <a:r>
              <a:rPr lang="en-US" sz="2000" dirty="0" err="1"/>
              <a:t>necessarie</a:t>
            </a:r>
            <a:r>
              <a:rPr lang="en-US" sz="2000" dirty="0"/>
              <a:t>. Il </a:t>
            </a:r>
            <a:r>
              <a:rPr lang="en-US" sz="2000" dirty="0" err="1"/>
              <a:t>rivelatore</a:t>
            </a:r>
            <a:r>
              <a:rPr lang="en-US" sz="2000" dirty="0"/>
              <a:t> </a:t>
            </a:r>
            <a:r>
              <a:rPr lang="en-US" sz="2000" dirty="0" err="1"/>
              <a:t>deve</a:t>
            </a:r>
            <a:r>
              <a:rPr lang="en-US" sz="2000" dirty="0"/>
              <a:t> </a:t>
            </a:r>
            <a:r>
              <a:rPr lang="en-US" sz="2000" dirty="0" err="1"/>
              <a:t>essere</a:t>
            </a:r>
            <a:r>
              <a:rPr lang="en-US" sz="2000" dirty="0"/>
              <a:t> </a:t>
            </a:r>
            <a:r>
              <a:rPr lang="en-US" sz="2000" dirty="0" err="1"/>
              <a:t>posizionato</a:t>
            </a:r>
            <a:r>
              <a:rPr lang="en-US" sz="2000" dirty="0"/>
              <a:t> a un </a:t>
            </a:r>
            <a:r>
              <a:rPr lang="en-US" sz="2000" dirty="0" err="1"/>
              <a:t>raggio</a:t>
            </a:r>
            <a:r>
              <a:rPr lang="en-US" sz="2000" dirty="0"/>
              <a:t> </a:t>
            </a:r>
            <a:r>
              <a:rPr lang="en-US" sz="2000" dirty="0" err="1"/>
              <a:t>piu</a:t>
            </a:r>
            <a:r>
              <a:rPr lang="en-US" sz="2000" dirty="0"/>
              <a:t>’ piccolo </a:t>
            </a:r>
            <a:r>
              <a:rPr lang="en-US" sz="2000" dirty="0" err="1"/>
              <a:t>possibile</a:t>
            </a:r>
            <a:r>
              <a:rPr lang="en-US" sz="2000" dirty="0"/>
              <a:t>, e </a:t>
            </a:r>
            <a:r>
              <a:rPr lang="en-US" sz="2000" dirty="0" err="1"/>
              <a:t>avere</a:t>
            </a:r>
            <a:r>
              <a:rPr lang="en-US" sz="2000" dirty="0"/>
              <a:t> </a:t>
            </a:r>
            <a:r>
              <a:rPr lang="en-US" sz="2000" dirty="0" err="1"/>
              <a:t>almeno</a:t>
            </a:r>
            <a:r>
              <a:rPr lang="en-US" sz="2000" dirty="0"/>
              <a:t> 3 strati per </a:t>
            </a:r>
            <a:r>
              <a:rPr lang="en-US" sz="2000" dirty="0" err="1"/>
              <a:t>determinare</a:t>
            </a:r>
            <a:r>
              <a:rPr lang="en-US" sz="2000" dirty="0"/>
              <a:t> la </a:t>
            </a:r>
            <a:r>
              <a:rPr lang="en-US" sz="2000" dirty="0" err="1"/>
              <a:t>traccia</a:t>
            </a:r>
            <a:r>
              <a:rPr lang="en-US" sz="2000" dirty="0"/>
              <a:t>…</a:t>
            </a:r>
          </a:p>
          <a:p>
            <a:endParaRPr lang="en-US" sz="2000" dirty="0"/>
          </a:p>
          <a:p>
            <a:r>
              <a:rPr lang="en-US" sz="2000" dirty="0"/>
              <a:t>    </a:t>
            </a:r>
            <a:endParaRPr lang="en-US" sz="2000" dirty="0">
              <a:cs typeface="Symbol" charset="2"/>
              <a:sym typeface="Wingdings"/>
            </a:endParaRPr>
          </a:p>
          <a:p>
            <a:endParaRPr lang="en-US" sz="2000" dirty="0">
              <a:cs typeface="Symbol" charset="2"/>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24</a:t>
            </a:fld>
            <a:endParaRPr lang="en-US"/>
          </a:p>
        </p:txBody>
      </p:sp>
      <p:graphicFrame>
        <p:nvGraphicFramePr>
          <p:cNvPr id="6" name="Object 8"/>
          <p:cNvGraphicFramePr>
            <a:graphicFrameLocks noChangeAspect="1"/>
          </p:cNvGraphicFramePr>
          <p:nvPr>
            <p:extLst>
              <p:ext uri="{D42A27DB-BD31-4B8C-83A1-F6EECF244321}">
                <p14:modId xmlns:p14="http://schemas.microsoft.com/office/powerpoint/2010/main" val="2616966066"/>
              </p:ext>
            </p:extLst>
          </p:nvPr>
        </p:nvGraphicFramePr>
        <p:xfrm>
          <a:off x="958850" y="4068763"/>
          <a:ext cx="4286250" cy="1028700"/>
        </p:xfrm>
        <a:graphic>
          <a:graphicData uri="http://schemas.openxmlformats.org/presentationml/2006/ole">
            <mc:AlternateContent xmlns:mc="http://schemas.openxmlformats.org/markup-compatibility/2006">
              <mc:Choice xmlns:v="urn:schemas-microsoft-com:vml" Requires="v">
                <p:oleObj spid="_x0000_s288827" name="Equation" r:id="rId3" imgW="1905000" imgH="457200" progId="Equation.3">
                  <p:embed/>
                </p:oleObj>
              </mc:Choice>
              <mc:Fallback>
                <p:oleObj name="Equation" r:id="rId3" imgW="1905000" imgH="457200" progId="Equation.3">
                  <p:embed/>
                  <p:pic>
                    <p:nvPicPr>
                      <p:cNvPr id="0" name=""/>
                      <p:cNvPicPr>
                        <a:picLocks noChangeAspect="1" noChangeArrowheads="1"/>
                      </p:cNvPicPr>
                      <p:nvPr/>
                    </p:nvPicPr>
                    <p:blipFill>
                      <a:blip r:embed="rId4"/>
                      <a:srcRect/>
                      <a:stretch>
                        <a:fillRect/>
                      </a:stretch>
                    </p:blipFill>
                    <p:spPr bwMode="auto">
                      <a:xfrm>
                        <a:off x="958850" y="4068763"/>
                        <a:ext cx="4286250" cy="1028700"/>
                      </a:xfrm>
                      <a:prstGeom prst="rect">
                        <a:avLst/>
                      </a:prstGeom>
                      <a:noFill/>
                      <a:ln>
                        <a:solidFill>
                          <a:srgbClr val="008000"/>
                        </a:solidFill>
                      </a:ln>
                      <a:effectLst/>
                    </p:spPr>
                  </p:pic>
                </p:oleObj>
              </mc:Fallback>
            </mc:AlternateContent>
          </a:graphicData>
        </a:graphic>
      </p:graphicFrame>
      <p:pic>
        <p:nvPicPr>
          <p:cNvPr id="7" name="Picture 6"/>
          <p:cNvPicPr>
            <a:picLocks noChangeAspect="1"/>
          </p:cNvPicPr>
          <p:nvPr/>
        </p:nvPicPr>
        <p:blipFill>
          <a:blip r:embed="rId5"/>
          <a:stretch>
            <a:fillRect/>
          </a:stretch>
        </p:blipFill>
        <p:spPr>
          <a:xfrm>
            <a:off x="5398181" y="3784600"/>
            <a:ext cx="3491819" cy="2197100"/>
          </a:xfrm>
          <a:prstGeom prst="rect">
            <a:avLst/>
          </a:prstGeom>
        </p:spPr>
      </p:pic>
      <p:sp>
        <p:nvSpPr>
          <p:cNvPr id="8" name="TextBox 7"/>
          <p:cNvSpPr txBox="1"/>
          <p:nvPr/>
        </p:nvSpPr>
        <p:spPr>
          <a:xfrm>
            <a:off x="7442200" y="4126429"/>
            <a:ext cx="325730" cy="461665"/>
          </a:xfrm>
          <a:prstGeom prst="rect">
            <a:avLst/>
          </a:prstGeom>
          <a:noFill/>
        </p:spPr>
        <p:txBody>
          <a:bodyPr wrap="none" rtlCol="0">
            <a:spAutoFit/>
          </a:bodyPr>
          <a:lstStyle/>
          <a:p>
            <a:r>
              <a:rPr lang="en-US" sz="2400" b="1" dirty="0"/>
              <a:t>r</a:t>
            </a:r>
          </a:p>
        </p:txBody>
      </p:sp>
      <p:cxnSp>
        <p:nvCxnSpPr>
          <p:cNvPr id="10" name="Straight Arrow Connector 9"/>
          <p:cNvCxnSpPr/>
          <p:nvPr/>
        </p:nvCxnSpPr>
        <p:spPr bwMode="auto">
          <a:xfrm flipH="1">
            <a:off x="7226300" y="4253429"/>
            <a:ext cx="774700" cy="0"/>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1" name="TextBox 10"/>
          <p:cNvSpPr txBox="1"/>
          <p:nvPr/>
        </p:nvSpPr>
        <p:spPr>
          <a:xfrm>
            <a:off x="6989470" y="3516095"/>
            <a:ext cx="270176" cy="461665"/>
          </a:xfrm>
          <a:prstGeom prst="rect">
            <a:avLst/>
          </a:prstGeom>
          <a:noFill/>
        </p:spPr>
        <p:txBody>
          <a:bodyPr wrap="none" rtlCol="0">
            <a:spAutoFit/>
          </a:bodyPr>
          <a:lstStyle/>
          <a:p>
            <a:r>
              <a:rPr lang="en-US" sz="2400" b="1" dirty="0"/>
              <a:t>l</a:t>
            </a:r>
          </a:p>
        </p:txBody>
      </p:sp>
      <p:cxnSp>
        <p:nvCxnSpPr>
          <p:cNvPr id="12" name="Straight Arrow Connector 11"/>
          <p:cNvCxnSpPr/>
          <p:nvPr/>
        </p:nvCxnSpPr>
        <p:spPr bwMode="auto">
          <a:xfrm flipH="1" flipV="1">
            <a:off x="6602120" y="3784600"/>
            <a:ext cx="1398880" cy="468829"/>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5" name="TextBox 14"/>
          <p:cNvSpPr txBox="1"/>
          <p:nvPr/>
        </p:nvSpPr>
        <p:spPr>
          <a:xfrm>
            <a:off x="431800" y="5651500"/>
            <a:ext cx="5513235" cy="646331"/>
          </a:xfrm>
          <a:prstGeom prst="rect">
            <a:avLst/>
          </a:prstGeom>
          <a:noFill/>
        </p:spPr>
        <p:txBody>
          <a:bodyPr wrap="none" rtlCol="0">
            <a:spAutoFit/>
          </a:bodyPr>
          <a:lstStyle/>
          <a:p>
            <a:r>
              <a:rPr lang="en-US" dirty="0" err="1">
                <a:latin typeface="Symbol" charset="2"/>
                <a:cs typeface="Symbol" charset="2"/>
              </a:rPr>
              <a:t>s</a:t>
            </a:r>
            <a:r>
              <a:rPr lang="en-US" baseline="-25000" dirty="0" err="1"/>
              <a:t>int</a:t>
            </a:r>
            <a:r>
              <a:rPr lang="en-US" dirty="0"/>
              <a:t> e’ data </a:t>
            </a:r>
            <a:r>
              <a:rPr lang="en-US" dirty="0" err="1"/>
              <a:t>dalla</a:t>
            </a:r>
            <a:r>
              <a:rPr lang="en-US" dirty="0"/>
              <a:t> </a:t>
            </a:r>
            <a:r>
              <a:rPr lang="en-US" dirty="0" err="1"/>
              <a:t>distanza</a:t>
            </a:r>
            <a:r>
              <a:rPr lang="en-US" dirty="0"/>
              <a:t> </a:t>
            </a:r>
            <a:r>
              <a:rPr lang="en-US" dirty="0" err="1"/>
              <a:t>tra</a:t>
            </a:r>
            <a:r>
              <a:rPr lang="en-US" dirty="0"/>
              <a:t> le “</a:t>
            </a:r>
            <a:r>
              <a:rPr lang="en-US" dirty="0" err="1"/>
              <a:t>strisce</a:t>
            </a:r>
            <a:r>
              <a:rPr lang="en-US" dirty="0"/>
              <a:t>” </a:t>
            </a:r>
            <a:r>
              <a:rPr lang="en-US" dirty="0" err="1"/>
              <a:t>attive</a:t>
            </a:r>
            <a:r>
              <a:rPr lang="en-US" dirty="0"/>
              <a:t> del </a:t>
            </a:r>
            <a:r>
              <a:rPr lang="en-US" dirty="0" err="1"/>
              <a:t>silicio</a:t>
            </a:r>
            <a:endParaRPr lang="en-US" dirty="0"/>
          </a:p>
          <a:p>
            <a:r>
              <a:rPr lang="en-US" dirty="0" err="1">
                <a:latin typeface="Symbol" charset="2"/>
                <a:cs typeface="Symbol" charset="2"/>
              </a:rPr>
              <a:t>s</a:t>
            </a:r>
            <a:r>
              <a:rPr lang="en-US" sz="1600" baseline="-25000" dirty="0" err="1"/>
              <a:t>MS</a:t>
            </a:r>
            <a:r>
              <a:rPr lang="en-US" dirty="0"/>
              <a:t> (multiple-scattering) ~ a</a:t>
            </a:r>
            <a:r>
              <a:rPr lang="en-US" baseline="30000" dirty="0"/>
              <a:t>2</a:t>
            </a:r>
            <a:r>
              <a:rPr lang="en-US" dirty="0"/>
              <a:t> + b</a:t>
            </a:r>
            <a:r>
              <a:rPr lang="en-US" baseline="30000" dirty="0"/>
              <a:t>2</a:t>
            </a:r>
            <a:r>
              <a:rPr lang="en-US" dirty="0"/>
              <a:t>/p</a:t>
            </a:r>
            <a:r>
              <a:rPr lang="en-US" baseline="30000" dirty="0"/>
              <a:t>2</a:t>
            </a:r>
            <a:r>
              <a:rPr lang="en-US" dirty="0"/>
              <a:t> sin</a:t>
            </a:r>
            <a:r>
              <a:rPr lang="en-US" dirty="0">
                <a:latin typeface="Symbol" charset="2"/>
                <a:cs typeface="Symbol" charset="2"/>
              </a:rPr>
              <a:t>q</a:t>
            </a:r>
            <a:r>
              <a:rPr lang="en-US" baseline="30000" dirty="0"/>
              <a:t>3/2</a:t>
            </a:r>
          </a:p>
        </p:txBody>
      </p:sp>
    </p:spTree>
    <p:extLst>
      <p:ext uri="{BB962C8B-B14F-4D97-AF65-F5344CB8AC3E}">
        <p14:creationId xmlns:p14="http://schemas.microsoft.com/office/powerpoint/2010/main" val="5468580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118100" cy="533400"/>
          </a:xfrm>
        </p:spPr>
        <p:txBody>
          <a:bodyPr/>
          <a:lstStyle/>
          <a:p>
            <a:pPr algn="l"/>
            <a:r>
              <a:rPr lang="en-US" b="1" dirty="0"/>
              <a:t>La </a:t>
            </a:r>
            <a:r>
              <a:rPr lang="en-US" b="1" dirty="0" err="1"/>
              <a:t>precisione</a:t>
            </a:r>
            <a:r>
              <a:rPr lang="en-US" b="1" dirty="0"/>
              <a:t> </a:t>
            </a:r>
            <a:r>
              <a:rPr lang="en-US" b="1" dirty="0" err="1"/>
              <a:t>necessaria</a:t>
            </a:r>
            <a:endParaRPr lang="en-US" dirty="0"/>
          </a:p>
        </p:txBody>
      </p:sp>
      <p:sp>
        <p:nvSpPr>
          <p:cNvPr id="3" name="Content Placeholder 2"/>
          <p:cNvSpPr>
            <a:spLocks noGrp="1"/>
          </p:cNvSpPr>
          <p:nvPr>
            <p:ph idx="1"/>
          </p:nvPr>
        </p:nvSpPr>
        <p:spPr/>
        <p:txBody>
          <a:bodyPr/>
          <a:lstStyle/>
          <a:p>
            <a:r>
              <a:rPr lang="en-US" dirty="0"/>
              <a:t>Se </a:t>
            </a:r>
            <a:r>
              <a:rPr lang="en-US" dirty="0" err="1"/>
              <a:t>vogliamo</a:t>
            </a:r>
            <a:r>
              <a:rPr lang="en-US" dirty="0"/>
              <a:t> </a:t>
            </a:r>
            <a:r>
              <a:rPr lang="en-US" dirty="0" err="1"/>
              <a:t>rivelare</a:t>
            </a:r>
            <a:r>
              <a:rPr lang="en-US" dirty="0"/>
              <a:t> H </a:t>
            </a:r>
            <a:r>
              <a:rPr lang="en-US" dirty="0">
                <a:sym typeface="Wingdings"/>
              </a:rPr>
              <a:t> </a:t>
            </a:r>
            <a:r>
              <a:rPr lang="en-US" dirty="0" err="1">
                <a:latin typeface="Symbol" charset="2"/>
                <a:cs typeface="Symbol" charset="2"/>
                <a:sym typeface="Wingdings"/>
              </a:rPr>
              <a:t>gg</a:t>
            </a:r>
            <a:r>
              <a:rPr lang="en-US" dirty="0">
                <a:latin typeface="Symbol" charset="2"/>
                <a:cs typeface="Symbol" charset="2"/>
                <a:sym typeface="Wingdings"/>
              </a:rPr>
              <a:t>  </a:t>
            </a:r>
            <a:r>
              <a:rPr lang="en-US" dirty="0">
                <a:cs typeface="Symbol" charset="2"/>
                <a:sym typeface="Wingdings"/>
              </a:rPr>
              <a:t>e </a:t>
            </a:r>
            <a:r>
              <a:rPr lang="en-US" dirty="0" err="1">
                <a:cs typeface="Symbol" charset="2"/>
                <a:sym typeface="Wingdings"/>
              </a:rPr>
              <a:t>avere</a:t>
            </a:r>
            <a:r>
              <a:rPr lang="en-US" dirty="0">
                <a:cs typeface="Symbol" charset="2"/>
                <a:sym typeface="Wingdings"/>
              </a:rPr>
              <a:t> un </a:t>
            </a:r>
            <a:r>
              <a:rPr lang="en-US" dirty="0" err="1">
                <a:cs typeface="Symbol" charset="2"/>
                <a:sym typeface="Wingdings"/>
              </a:rPr>
              <a:t>picco</a:t>
            </a:r>
            <a:r>
              <a:rPr lang="en-US" dirty="0">
                <a:cs typeface="Symbol" charset="2"/>
                <a:sym typeface="Wingdings"/>
              </a:rPr>
              <a:t> “</a:t>
            </a:r>
            <a:r>
              <a:rPr lang="en-US" dirty="0" err="1">
                <a:cs typeface="Symbol" charset="2"/>
                <a:sym typeface="Wingdings"/>
              </a:rPr>
              <a:t>stretto</a:t>
            </a:r>
            <a:r>
              <a:rPr lang="en-US" dirty="0">
                <a:cs typeface="Symbol" charset="2"/>
                <a:sym typeface="Wingdings"/>
              </a:rPr>
              <a:t>” in </a:t>
            </a:r>
            <a:r>
              <a:rPr lang="en-US" dirty="0" err="1">
                <a:cs typeface="Symbol" charset="2"/>
                <a:sym typeface="Wingdings"/>
              </a:rPr>
              <a:t>massa</a:t>
            </a:r>
            <a:r>
              <a:rPr lang="en-US" dirty="0">
                <a:cs typeface="Symbol" charset="2"/>
                <a:sym typeface="Wingdings"/>
              </a:rPr>
              <a:t>, </a:t>
            </a:r>
            <a:r>
              <a:rPr lang="en-US" dirty="0" err="1">
                <a:cs typeface="Symbol" charset="2"/>
                <a:sym typeface="Wingdings"/>
              </a:rPr>
              <a:t>il</a:t>
            </a:r>
            <a:r>
              <a:rPr lang="en-US" dirty="0">
                <a:cs typeface="Symbol" charset="2"/>
                <a:sym typeface="Wingdings"/>
              </a:rPr>
              <a:t> </a:t>
            </a:r>
            <a:r>
              <a:rPr lang="en-US" dirty="0" err="1">
                <a:cs typeface="Symbol" charset="2"/>
                <a:sym typeface="Wingdings"/>
              </a:rPr>
              <a:t>nostro</a:t>
            </a:r>
            <a:r>
              <a:rPr lang="en-US" dirty="0">
                <a:cs typeface="Symbol" charset="2"/>
                <a:sym typeface="Wingdings"/>
              </a:rPr>
              <a:t> </a:t>
            </a:r>
            <a:r>
              <a:rPr lang="en-US" dirty="0" err="1">
                <a:cs typeface="Symbol" charset="2"/>
                <a:sym typeface="Wingdings"/>
              </a:rPr>
              <a:t>calorimetro</a:t>
            </a:r>
            <a:r>
              <a:rPr lang="en-US" dirty="0">
                <a:cs typeface="Symbol" charset="2"/>
                <a:sym typeface="Wingdings"/>
              </a:rPr>
              <a:t> </a:t>
            </a:r>
            <a:r>
              <a:rPr lang="en-US" dirty="0" err="1">
                <a:cs typeface="Symbol" charset="2"/>
                <a:sym typeface="Wingdings"/>
              </a:rPr>
              <a:t>dovra</a:t>
            </a:r>
            <a:r>
              <a:rPr lang="en-US" dirty="0">
                <a:cs typeface="Symbol" charset="2"/>
                <a:sym typeface="Wingdings"/>
              </a:rPr>
              <a:t>’ </a:t>
            </a:r>
            <a:r>
              <a:rPr lang="en-US" dirty="0" err="1">
                <a:cs typeface="Symbol" charset="2"/>
                <a:sym typeface="Wingdings"/>
              </a:rPr>
              <a:t>avere</a:t>
            </a:r>
            <a:r>
              <a:rPr lang="en-US" dirty="0">
                <a:cs typeface="Symbol" charset="2"/>
                <a:sym typeface="Wingdings"/>
              </a:rPr>
              <a:t> </a:t>
            </a:r>
            <a:r>
              <a:rPr lang="en-US" dirty="0" err="1">
                <a:cs typeface="Symbol" charset="2"/>
                <a:sym typeface="Wingdings"/>
              </a:rPr>
              <a:t>una</a:t>
            </a:r>
            <a:r>
              <a:rPr lang="en-US" dirty="0">
                <a:cs typeface="Symbol" charset="2"/>
                <a:sym typeface="Wingdings"/>
              </a:rPr>
              <a:t> </a:t>
            </a:r>
            <a:r>
              <a:rPr lang="en-US" dirty="0" err="1">
                <a:cs typeface="Symbol" charset="2"/>
                <a:sym typeface="Wingdings"/>
              </a:rPr>
              <a:t>ottima</a:t>
            </a:r>
            <a:r>
              <a:rPr lang="en-US" dirty="0">
                <a:cs typeface="Symbol" charset="2"/>
                <a:sym typeface="Wingdings"/>
              </a:rPr>
              <a:t>, e </a:t>
            </a:r>
            <a:r>
              <a:rPr lang="en-US" dirty="0" err="1">
                <a:cs typeface="Symbol" charset="2"/>
                <a:sym typeface="Wingdings"/>
              </a:rPr>
              <a:t>costante</a:t>
            </a:r>
            <a:r>
              <a:rPr lang="en-US" dirty="0">
                <a:cs typeface="Symbol" charset="2"/>
                <a:sym typeface="Wingdings"/>
              </a:rPr>
              <a:t> </a:t>
            </a:r>
            <a:r>
              <a:rPr lang="en-US" dirty="0" err="1">
                <a:cs typeface="Symbol" charset="2"/>
                <a:sym typeface="Wingdings"/>
              </a:rPr>
              <a:t>nel</a:t>
            </a:r>
            <a:r>
              <a:rPr lang="en-US" dirty="0">
                <a:cs typeface="Symbol" charset="2"/>
                <a:sym typeface="Wingdings"/>
              </a:rPr>
              <a:t> tempo, </a:t>
            </a:r>
            <a:r>
              <a:rPr lang="en-US" dirty="0" err="1">
                <a:cs typeface="Symbol" charset="2"/>
                <a:sym typeface="Wingdings"/>
              </a:rPr>
              <a:t>risoluzione</a:t>
            </a:r>
            <a:r>
              <a:rPr lang="en-US" dirty="0">
                <a:cs typeface="Symbol" charset="2"/>
                <a:sym typeface="Wingdings"/>
              </a:rPr>
              <a:t> in </a:t>
            </a:r>
            <a:r>
              <a:rPr lang="en-US" dirty="0" err="1">
                <a:cs typeface="Symbol" charset="2"/>
                <a:sym typeface="Wingdings"/>
              </a:rPr>
              <a:t>energia</a:t>
            </a:r>
            <a:r>
              <a:rPr lang="en-US" dirty="0">
                <a:cs typeface="Symbol" charset="2"/>
                <a:sym typeface="Wingdings"/>
              </a:rPr>
              <a:t> </a:t>
            </a:r>
          </a:p>
          <a:p>
            <a:endParaRPr lang="en-US" dirty="0"/>
          </a:p>
          <a:p>
            <a:endParaRPr lang="en-US" dirty="0"/>
          </a:p>
          <a:p>
            <a:r>
              <a:rPr lang="en-US" dirty="0"/>
              <a:t>       m</a:t>
            </a:r>
            <a:r>
              <a:rPr lang="en-US" baseline="30000" dirty="0"/>
              <a:t>2</a:t>
            </a:r>
            <a:r>
              <a:rPr lang="en-US" baseline="-25000" dirty="0">
                <a:latin typeface="Symbol" charset="2"/>
                <a:ea typeface="Lucida Grande"/>
                <a:cs typeface="Symbol" charset="2"/>
              </a:rPr>
              <a:t>γγ</a:t>
            </a:r>
            <a:r>
              <a:rPr lang="en-US" dirty="0"/>
              <a:t>= 2E</a:t>
            </a:r>
            <a:r>
              <a:rPr lang="en-US" baseline="-25000" dirty="0"/>
              <a:t>1</a:t>
            </a:r>
            <a:r>
              <a:rPr lang="en-US" dirty="0"/>
              <a:t>E</a:t>
            </a:r>
            <a:r>
              <a:rPr lang="en-US" baseline="-25000" dirty="0"/>
              <a:t>2</a:t>
            </a:r>
            <a:r>
              <a:rPr lang="en-US" dirty="0"/>
              <a:t>(1-cos</a:t>
            </a:r>
            <a:r>
              <a:rPr lang="en-US" dirty="0">
                <a:latin typeface="Symbol" charset="2"/>
                <a:ea typeface="Lucida Grande"/>
                <a:cs typeface="Symbol" charset="2"/>
              </a:rPr>
              <a:t>α</a:t>
            </a:r>
            <a:r>
              <a:rPr lang="en-US" dirty="0"/>
              <a:t>)</a:t>
            </a:r>
          </a:p>
          <a:p>
            <a:endParaRPr lang="en-US" dirty="0"/>
          </a:p>
          <a:p>
            <a:r>
              <a:rPr lang="en-US" sz="1800" dirty="0" err="1"/>
              <a:t>Incertezza</a:t>
            </a:r>
            <a:r>
              <a:rPr lang="en-US" sz="1800" dirty="0"/>
              <a:t> </a:t>
            </a:r>
            <a:r>
              <a:rPr lang="en-US" sz="1800" dirty="0" err="1"/>
              <a:t>su</a:t>
            </a:r>
            <a:r>
              <a:rPr lang="en-US" sz="1800" dirty="0"/>
              <a:t> m </a:t>
            </a:r>
            <a:r>
              <a:rPr lang="en-US" sz="1800" dirty="0">
                <a:sym typeface="Wingdings"/>
              </a:rPr>
              <a:t> </a:t>
            </a:r>
          </a:p>
          <a:p>
            <a:r>
              <a:rPr lang="en-US" sz="1800" dirty="0">
                <a:sym typeface="Wingdings"/>
              </a:rPr>
              <a:t>	</a:t>
            </a:r>
            <a:r>
              <a:rPr lang="en-US" sz="1800" dirty="0" err="1">
                <a:sym typeface="Wingdings"/>
              </a:rPr>
              <a:t>Incertezza</a:t>
            </a:r>
            <a:r>
              <a:rPr lang="en-US" sz="1800" dirty="0">
                <a:sym typeface="Wingdings"/>
              </a:rPr>
              <a:t> </a:t>
            </a:r>
            <a:r>
              <a:rPr lang="en-US" sz="1800" dirty="0" err="1">
                <a:sym typeface="Wingdings"/>
              </a:rPr>
              <a:t>su</a:t>
            </a:r>
            <a:r>
              <a:rPr lang="en-US" sz="1800" dirty="0">
                <a:sym typeface="Wingdings"/>
              </a:rPr>
              <a:t> </a:t>
            </a:r>
            <a:r>
              <a:rPr lang="en-US" sz="1800" dirty="0" err="1">
                <a:sym typeface="Wingdings"/>
              </a:rPr>
              <a:t>Energia</a:t>
            </a:r>
            <a:r>
              <a:rPr lang="en-US" sz="1800" dirty="0">
                <a:sym typeface="Wingdings"/>
              </a:rPr>
              <a:t> </a:t>
            </a:r>
            <a:r>
              <a:rPr lang="en-US" sz="1800" dirty="0" err="1">
                <a:sym typeface="Wingdings"/>
              </a:rPr>
              <a:t>fotoni</a:t>
            </a:r>
            <a:endParaRPr lang="en-US" sz="1800" dirty="0">
              <a:sym typeface="Wingdings"/>
            </a:endParaRPr>
          </a:p>
          <a:p>
            <a:r>
              <a:rPr lang="en-US" sz="1800" dirty="0">
                <a:sym typeface="Wingdings"/>
              </a:rPr>
              <a:t>	e </a:t>
            </a:r>
            <a:r>
              <a:rPr lang="en-US" sz="1800" dirty="0" err="1">
                <a:sym typeface="Wingdings"/>
              </a:rPr>
              <a:t>su</a:t>
            </a:r>
            <a:r>
              <a:rPr lang="en-US" sz="1800" dirty="0">
                <a:sym typeface="Wingdings"/>
              </a:rPr>
              <a:t> </a:t>
            </a:r>
            <a:r>
              <a:rPr lang="en-US" sz="1800" dirty="0" err="1">
                <a:sym typeface="Wingdings"/>
              </a:rPr>
              <a:t>direzione</a:t>
            </a:r>
            <a:r>
              <a:rPr lang="en-US" sz="1800" dirty="0">
                <a:sym typeface="Wingdings"/>
              </a:rPr>
              <a:t> </a:t>
            </a:r>
            <a:r>
              <a:rPr lang="en-US" sz="1800" dirty="0" err="1">
                <a:sym typeface="Wingdings"/>
              </a:rPr>
              <a:t>dei</a:t>
            </a:r>
            <a:r>
              <a:rPr lang="en-US" sz="1800" dirty="0">
                <a:sym typeface="Wingdings"/>
              </a:rPr>
              <a:t> </a:t>
            </a:r>
            <a:r>
              <a:rPr lang="en-US" sz="1800" dirty="0" err="1">
                <a:sym typeface="Wingdings"/>
              </a:rPr>
              <a:t>fotoni</a:t>
            </a:r>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25</a:t>
            </a:fld>
            <a:endParaRPr lang="en-US"/>
          </a:p>
        </p:txBody>
      </p:sp>
      <p:pic>
        <p:nvPicPr>
          <p:cNvPr id="5" name="Picture 4"/>
          <p:cNvPicPr>
            <a:picLocks noChangeAspect="1" noChangeArrowheads="1"/>
          </p:cNvPicPr>
          <p:nvPr/>
        </p:nvPicPr>
        <p:blipFill>
          <a:blip r:embed="rId2"/>
          <a:srcRect b="1852"/>
          <a:stretch>
            <a:fillRect/>
          </a:stretch>
        </p:blipFill>
        <p:spPr bwMode="auto">
          <a:xfrm>
            <a:off x="5245100" y="2574195"/>
            <a:ext cx="3763270" cy="2855870"/>
          </a:xfrm>
          <a:prstGeom prst="rect">
            <a:avLst/>
          </a:prstGeom>
          <a:noFill/>
          <a:ln w="9525">
            <a:noFill/>
            <a:miter lim="800000"/>
            <a:headEnd/>
            <a:tailEnd/>
          </a:ln>
        </p:spPr>
      </p:pic>
    </p:spTree>
    <p:extLst>
      <p:ext uri="{BB962C8B-B14F-4D97-AF65-F5344CB8AC3E}">
        <p14:creationId xmlns:p14="http://schemas.microsoft.com/office/powerpoint/2010/main" val="36451130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CMS a LHC</a:t>
            </a:r>
          </a:p>
        </p:txBody>
      </p:sp>
      <p:pic>
        <p:nvPicPr>
          <p:cNvPr id="4" name="Picture 7" descr="CMS_Slice"/>
          <p:cNvPicPr>
            <a:picLocks noChangeAspect="1" noChangeArrowheads="1"/>
          </p:cNvPicPr>
          <p:nvPr/>
        </p:nvPicPr>
        <p:blipFill>
          <a:blip r:embed="rId3" cstate="print"/>
          <a:srcRect/>
          <a:stretch>
            <a:fillRect/>
          </a:stretch>
        </p:blipFill>
        <p:spPr bwMode="auto">
          <a:xfrm>
            <a:off x="0" y="1105525"/>
            <a:ext cx="9144000" cy="4700111"/>
          </a:xfrm>
          <a:prstGeom prst="rect">
            <a:avLst/>
          </a:prstGeom>
          <a:noFill/>
          <a:ln w="9525">
            <a:noFill/>
            <a:miter lim="800000"/>
            <a:headEnd/>
            <a:tailEnd/>
          </a:ln>
        </p:spPr>
      </p:pic>
    </p:spTree>
    <p:extLst>
      <p:ext uri="{BB962C8B-B14F-4D97-AF65-F5344CB8AC3E}">
        <p14:creationId xmlns:p14="http://schemas.microsoft.com/office/powerpoint/2010/main" val="4837698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a:hlinkClick r:id="" action="ppaction://noaction"/>
          </p:cNvPr>
          <p:cNvSpPr>
            <a:spLocks noChangeArrowheads="1"/>
          </p:cNvSpPr>
          <p:nvPr/>
        </p:nvSpPr>
        <p:spPr bwMode="auto">
          <a:xfrm>
            <a:off x="2481263" y="5788025"/>
            <a:ext cx="1519237" cy="350838"/>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4" name="Rectangle 3">
            <a:hlinkClick r:id="rId4" action="ppaction://hlinksldjump"/>
          </p:cNvPr>
          <p:cNvSpPr>
            <a:spLocks noChangeArrowheads="1"/>
          </p:cNvSpPr>
          <p:nvPr/>
        </p:nvSpPr>
        <p:spPr bwMode="auto">
          <a:xfrm>
            <a:off x="371475" y="5794375"/>
            <a:ext cx="1270000" cy="342900"/>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5" name="Rectangle 4">
            <a:hlinkClick r:id="rId5" action="ppaction://hlinksldjump"/>
          </p:cNvPr>
          <p:cNvSpPr>
            <a:spLocks noChangeArrowheads="1"/>
          </p:cNvSpPr>
          <p:nvPr/>
        </p:nvSpPr>
        <p:spPr bwMode="auto">
          <a:xfrm>
            <a:off x="4579938" y="5781675"/>
            <a:ext cx="3270250" cy="392113"/>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6" name="Rectangle 5">
            <a:hlinkClick r:id="rId6" action="ppaction://hlinksldjump"/>
          </p:cNvPr>
          <p:cNvSpPr>
            <a:spLocks noChangeArrowheads="1"/>
          </p:cNvSpPr>
          <p:nvPr/>
        </p:nvSpPr>
        <p:spPr bwMode="auto">
          <a:xfrm>
            <a:off x="365125" y="6215063"/>
            <a:ext cx="3513138" cy="350837"/>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7" name="Rectangle 6">
            <a:hlinkClick r:id="rId7" action="ppaction://hlinksldjump"/>
          </p:cNvPr>
          <p:cNvSpPr>
            <a:spLocks noChangeArrowheads="1"/>
          </p:cNvSpPr>
          <p:nvPr/>
        </p:nvSpPr>
        <p:spPr bwMode="auto">
          <a:xfrm>
            <a:off x="4594225" y="6227763"/>
            <a:ext cx="1446213" cy="365125"/>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4860998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hlinkClick r:id="rId8"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32456462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53733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6999" y="101594"/>
            <a:ext cx="6532563" cy="533400"/>
          </a:xfrm>
        </p:spPr>
        <p:txBody>
          <a:bodyPr/>
          <a:lstStyle/>
          <a:p>
            <a:pPr algn="l" eaLnBrk="1" hangingPunct="1"/>
            <a:r>
              <a:rPr lang="en-US" b="1" dirty="0"/>
              <a:t>Come </a:t>
            </a:r>
            <a:r>
              <a:rPr lang="en-US" b="1" dirty="0" err="1"/>
              <a:t>si</a:t>
            </a:r>
            <a:r>
              <a:rPr lang="en-US" b="1" dirty="0"/>
              <a:t> “</a:t>
            </a:r>
            <a:r>
              <a:rPr lang="en-US" b="1" dirty="0" err="1"/>
              <a:t>vedono</a:t>
            </a:r>
            <a:r>
              <a:rPr lang="en-US" b="1" dirty="0"/>
              <a:t>” le </a:t>
            </a:r>
            <a:r>
              <a:rPr lang="en-US" b="1" dirty="0" err="1"/>
              <a:t>particelle</a:t>
            </a:r>
            <a:r>
              <a:rPr lang="en-US" b="1" dirty="0"/>
              <a:t>?</a:t>
            </a:r>
          </a:p>
        </p:txBody>
      </p:sp>
      <p:sp>
        <p:nvSpPr>
          <p:cNvPr id="13315" name="Content Placeholder 2"/>
          <p:cNvSpPr>
            <a:spLocks noGrp="1"/>
          </p:cNvSpPr>
          <p:nvPr>
            <p:ph idx="1"/>
          </p:nvPr>
        </p:nvSpPr>
        <p:spPr>
          <a:xfrm>
            <a:off x="280988" y="908050"/>
            <a:ext cx="8863012" cy="2736850"/>
          </a:xfrm>
        </p:spPr>
        <p:txBody>
          <a:bodyPr/>
          <a:lstStyle/>
          <a:p>
            <a:pPr eaLnBrk="1" hangingPunct="1">
              <a:buFontTx/>
              <a:buNone/>
            </a:pPr>
            <a:r>
              <a:rPr lang="en-US" sz="1600"/>
              <a:t>Sfruttando</a:t>
            </a:r>
            <a:r>
              <a:rPr lang="en-US" sz="1600" dirty="0"/>
              <a:t> </a:t>
            </a:r>
            <a:r>
              <a:rPr lang="en-US" sz="1600" dirty="0" err="1"/>
              <a:t>i</a:t>
            </a:r>
            <a:r>
              <a:rPr lang="en-US" sz="1600" dirty="0"/>
              <a:t> </a:t>
            </a:r>
            <a:r>
              <a:rPr lang="en-US" sz="1600" dirty="0" err="1"/>
              <a:t>meccanismi</a:t>
            </a:r>
            <a:r>
              <a:rPr lang="en-US" sz="1600" dirty="0"/>
              <a:t> con cui </a:t>
            </a:r>
            <a:r>
              <a:rPr lang="en-US" sz="1600" dirty="0" err="1"/>
              <a:t>interagiscono</a:t>
            </a:r>
            <a:r>
              <a:rPr lang="en-US" sz="1600" dirty="0"/>
              <a:t> con la </a:t>
            </a:r>
            <a:r>
              <a:rPr lang="en-US" sz="1600" dirty="0" err="1"/>
              <a:t>materia</a:t>
            </a:r>
            <a:endParaRPr lang="en-US" sz="1600" dirty="0"/>
          </a:p>
          <a:p>
            <a:pPr lvl="1" eaLnBrk="1" hangingPunct="1"/>
            <a:r>
              <a:rPr lang="en-US" sz="1800" dirty="0" err="1">
                <a:latin typeface="+mn-lt"/>
              </a:rPr>
              <a:t>Esempio</a:t>
            </a:r>
            <a:r>
              <a:rPr lang="en-US" sz="1800" dirty="0">
                <a:latin typeface="+mn-lt"/>
              </a:rPr>
              <a:t>: le </a:t>
            </a:r>
            <a:r>
              <a:rPr lang="en-US" sz="1800" dirty="0" err="1">
                <a:latin typeface="+mn-lt"/>
              </a:rPr>
              <a:t>particelle</a:t>
            </a:r>
            <a:r>
              <a:rPr lang="en-US" sz="1800" dirty="0">
                <a:latin typeface="+mn-lt"/>
              </a:rPr>
              <a:t> </a:t>
            </a:r>
            <a:r>
              <a:rPr lang="en-US" sz="1800" dirty="0" err="1">
                <a:latin typeface="+mn-lt"/>
              </a:rPr>
              <a:t>cariche</a:t>
            </a:r>
            <a:r>
              <a:rPr lang="en-US" sz="1800" dirty="0">
                <a:latin typeface="+mn-lt"/>
              </a:rPr>
              <a:t> </a:t>
            </a:r>
            <a:r>
              <a:rPr lang="en-US" sz="1800" dirty="0" err="1">
                <a:latin typeface="+mn-lt"/>
              </a:rPr>
              <a:t>ionizzano</a:t>
            </a:r>
            <a:r>
              <a:rPr lang="en-US" sz="1800" dirty="0">
                <a:latin typeface="+mn-lt"/>
              </a:rPr>
              <a:t> la </a:t>
            </a:r>
            <a:r>
              <a:rPr lang="en-US" sz="1800" dirty="0" err="1">
                <a:latin typeface="+mn-lt"/>
              </a:rPr>
              <a:t>materia</a:t>
            </a:r>
            <a:r>
              <a:rPr lang="en-US" sz="1800" dirty="0">
                <a:latin typeface="+mn-lt"/>
              </a:rPr>
              <a:t> al </a:t>
            </a:r>
            <a:r>
              <a:rPr lang="en-US" sz="1800" dirty="0" err="1">
                <a:latin typeface="+mn-lt"/>
              </a:rPr>
              <a:t>loro</a:t>
            </a:r>
            <a:r>
              <a:rPr lang="en-US" sz="1800" dirty="0">
                <a:latin typeface="+mn-lt"/>
              </a:rPr>
              <a:t> </a:t>
            </a:r>
            <a:r>
              <a:rPr lang="en-US" sz="1800" dirty="0" err="1">
                <a:latin typeface="+mn-lt"/>
              </a:rPr>
              <a:t>passaggio</a:t>
            </a:r>
            <a:endParaRPr lang="en-US" sz="1800" dirty="0">
              <a:latin typeface="+mn-lt"/>
            </a:endParaRPr>
          </a:p>
          <a:p>
            <a:pPr lvl="1" eaLnBrk="1" hangingPunct="1"/>
            <a:endParaRPr lang="en-US" sz="1800" dirty="0">
              <a:latin typeface="+mn-lt"/>
            </a:endParaRPr>
          </a:p>
        </p:txBody>
      </p:sp>
      <p:pic>
        <p:nvPicPr>
          <p:cNvPr id="13316" name="Picture 18" 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663" y="3190875"/>
            <a:ext cx="3581400" cy="3246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844675"/>
            <a:ext cx="3068638" cy="2073275"/>
          </a:xfrm>
          <a:prstGeom prst="rect">
            <a:avLst/>
          </a:prstGeom>
          <a:solidFill>
            <a:srgbClr val="7F7F7F"/>
          </a:solidFill>
          <a:ln>
            <a:noFill/>
          </a:ln>
          <a:extLst>
            <a:ext uri="{91240B29-F687-4f45-9708-019B960494DF}">
              <a14:hiddenLine xmlns="" xmlns:a14="http://schemas.microsoft.com/office/drawing/2010/main" w="9525">
                <a:solidFill>
                  <a:srgbClr val="000000"/>
                </a:solidFill>
                <a:round/>
                <a:headEnd/>
                <a:tailEnd/>
              </a14:hiddenLine>
            </a:ext>
          </a:extLst>
        </p:spPr>
      </p:pic>
      <p:sp>
        <p:nvSpPr>
          <p:cNvPr id="13318" name="Rectangle 7"/>
          <p:cNvSpPr>
            <a:spLocks noChangeArrowheads="1"/>
          </p:cNvSpPr>
          <p:nvPr/>
        </p:nvSpPr>
        <p:spPr bwMode="auto">
          <a:xfrm>
            <a:off x="7524750" y="4724400"/>
            <a:ext cx="1368425" cy="288925"/>
          </a:xfrm>
          <a:prstGeom prst="rect">
            <a:avLst/>
          </a:prstGeom>
          <a:noFill/>
          <a:ln w="9525" algn="ctr">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400">
                <a:solidFill>
                  <a:schemeClr val="bg1"/>
                </a:solidFill>
              </a:rPr>
              <a:t>Lamina di Pb</a:t>
            </a:r>
          </a:p>
        </p:txBody>
      </p:sp>
      <p:sp>
        <p:nvSpPr>
          <p:cNvPr id="13319" name="TextBox 8"/>
          <p:cNvSpPr txBox="1">
            <a:spLocks noChangeArrowheads="1"/>
          </p:cNvSpPr>
          <p:nvPr/>
        </p:nvSpPr>
        <p:spPr bwMode="auto">
          <a:xfrm>
            <a:off x="3419475" y="1835150"/>
            <a:ext cx="5795962"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a:latin typeface="+mn-lt"/>
              </a:rPr>
              <a:t>Camera a </a:t>
            </a:r>
            <a:r>
              <a:rPr lang="en-US" sz="1600" dirty="0" err="1">
                <a:latin typeface="+mn-lt"/>
              </a:rPr>
              <a:t>nebbia</a:t>
            </a:r>
            <a:r>
              <a:rPr lang="en-US" sz="1600" dirty="0">
                <a:latin typeface="+mn-lt"/>
              </a:rPr>
              <a:t> </a:t>
            </a:r>
            <a:r>
              <a:rPr lang="en-US" sz="1600" b="0" dirty="0">
                <a:latin typeface="+mn-lt"/>
              </a:rPr>
              <a:t>(Wilson, 1911; </a:t>
            </a:r>
            <a:r>
              <a:rPr lang="en-US" sz="1600" b="0" dirty="0" err="1">
                <a:latin typeface="+mn-lt"/>
              </a:rPr>
              <a:t>premio</a:t>
            </a:r>
            <a:r>
              <a:rPr lang="en-US" sz="1600" b="0" dirty="0">
                <a:latin typeface="+mn-lt"/>
              </a:rPr>
              <a:t> Nobel 1927):</a:t>
            </a:r>
          </a:p>
          <a:p>
            <a:pPr eaLnBrk="1" hangingPunct="1"/>
            <a:r>
              <a:rPr lang="en-US" sz="1600" b="0" dirty="0">
                <a:latin typeface="+mn-lt"/>
              </a:rPr>
              <a:t>Camera </a:t>
            </a:r>
            <a:r>
              <a:rPr lang="en-US" sz="1600" b="0" dirty="0" err="1">
                <a:latin typeface="+mn-lt"/>
              </a:rPr>
              <a:t>riempita</a:t>
            </a:r>
            <a:r>
              <a:rPr lang="en-US" sz="1600" b="0" dirty="0">
                <a:latin typeface="+mn-lt"/>
              </a:rPr>
              <a:t> di </a:t>
            </a:r>
            <a:r>
              <a:rPr lang="en-US" sz="1600" b="0" dirty="0" err="1">
                <a:latin typeface="+mn-lt"/>
              </a:rPr>
              <a:t>vapore</a:t>
            </a:r>
            <a:r>
              <a:rPr lang="en-US" sz="1600" b="0" dirty="0">
                <a:latin typeface="+mn-lt"/>
              </a:rPr>
              <a:t> </a:t>
            </a:r>
            <a:r>
              <a:rPr lang="en-US" sz="1600" b="0" dirty="0" err="1">
                <a:latin typeface="+mn-lt"/>
              </a:rPr>
              <a:t>saturo</a:t>
            </a:r>
            <a:r>
              <a:rPr lang="en-US" sz="1600" b="0" dirty="0">
                <a:latin typeface="+mn-lt"/>
              </a:rPr>
              <a:t> </a:t>
            </a:r>
            <a:r>
              <a:rPr lang="en-US" sz="1600" b="0" dirty="0" err="1">
                <a:latin typeface="+mn-lt"/>
              </a:rPr>
              <a:t>che</a:t>
            </a:r>
            <a:r>
              <a:rPr lang="en-US" sz="1600" b="0" dirty="0">
                <a:latin typeface="+mn-lt"/>
              </a:rPr>
              <a:t> </a:t>
            </a:r>
            <a:r>
              <a:rPr lang="en-US" sz="1600" b="0" dirty="0" err="1">
                <a:latin typeface="+mn-lt"/>
              </a:rPr>
              <a:t>condensa</a:t>
            </a:r>
            <a:r>
              <a:rPr lang="en-US" sz="1600" b="0" dirty="0">
                <a:latin typeface="+mn-lt"/>
              </a:rPr>
              <a:t> a </a:t>
            </a:r>
            <a:r>
              <a:rPr lang="en-US" sz="1600" b="0" dirty="0" err="1">
                <a:latin typeface="+mn-lt"/>
              </a:rPr>
              <a:t>seguito</a:t>
            </a:r>
            <a:r>
              <a:rPr lang="en-US" sz="1600" b="0" dirty="0">
                <a:latin typeface="+mn-lt"/>
              </a:rPr>
              <a:t> </a:t>
            </a:r>
            <a:r>
              <a:rPr lang="en-US" sz="1600" b="0" dirty="0" err="1">
                <a:latin typeface="+mn-lt"/>
              </a:rPr>
              <a:t>della</a:t>
            </a:r>
            <a:r>
              <a:rPr lang="en-US" sz="1600" b="0" dirty="0">
                <a:latin typeface="+mn-lt"/>
              </a:rPr>
              <a:t> </a:t>
            </a:r>
            <a:r>
              <a:rPr lang="en-US" sz="1600" b="0" dirty="0" err="1">
                <a:latin typeface="+mn-lt"/>
              </a:rPr>
              <a:t>ionizzazione</a:t>
            </a:r>
            <a:r>
              <a:rPr lang="en-US" sz="1600" b="0" dirty="0">
                <a:latin typeface="+mn-lt"/>
              </a:rPr>
              <a:t>, </a:t>
            </a:r>
            <a:r>
              <a:rPr lang="en-US" sz="1600" b="0" dirty="0" err="1">
                <a:latin typeface="+mn-lt"/>
              </a:rPr>
              <a:t>rendendo</a:t>
            </a:r>
            <a:r>
              <a:rPr lang="en-US" sz="1600" b="0" dirty="0">
                <a:latin typeface="+mn-lt"/>
              </a:rPr>
              <a:t> </a:t>
            </a:r>
            <a:r>
              <a:rPr lang="en-US" sz="1600" b="0" dirty="0" err="1">
                <a:latin typeface="+mn-lt"/>
              </a:rPr>
              <a:t>visibile</a:t>
            </a:r>
            <a:r>
              <a:rPr lang="en-US" sz="1600" b="0" dirty="0">
                <a:latin typeface="+mn-lt"/>
              </a:rPr>
              <a:t> la </a:t>
            </a:r>
            <a:r>
              <a:rPr lang="en-US" sz="1600" b="0" dirty="0" err="1">
                <a:latin typeface="+mn-lt"/>
              </a:rPr>
              <a:t>traccia</a:t>
            </a:r>
            <a:endParaRPr lang="en-US" sz="1600" b="0" dirty="0">
              <a:latin typeface="+mn-lt"/>
            </a:endParaRPr>
          </a:p>
        </p:txBody>
      </p:sp>
      <p:cxnSp>
        <p:nvCxnSpPr>
          <p:cNvPr id="13320" name="Straight Connector 10"/>
          <p:cNvCxnSpPr>
            <a:cxnSpLocks noChangeShapeType="1"/>
          </p:cNvCxnSpPr>
          <p:nvPr/>
        </p:nvCxnSpPr>
        <p:spPr bwMode="auto">
          <a:xfrm flipH="1">
            <a:off x="2916238" y="2060575"/>
            <a:ext cx="503237" cy="431800"/>
          </a:xfrm>
          <a:prstGeom prst="line">
            <a:avLst/>
          </a:prstGeom>
          <a:noFill/>
          <a:ln w="9525" algn="ctr">
            <a:solidFill>
              <a:schemeClr val="tx1"/>
            </a:solidFill>
            <a:round/>
            <a:headEnd/>
            <a:tailEnd/>
          </a:ln>
          <a:extLst>
            <a:ext uri="{909E8E84-426E-40dd-AFC4-6F175D3DCCD1}">
              <a14:hiddenFill xmlns="" xmlns:a14="http://schemas.microsoft.com/office/drawing/2010/main">
                <a:noFill/>
              </a14:hiddenFill>
            </a:ext>
          </a:extLst>
        </p:spPr>
      </p:cxnSp>
      <p:sp>
        <p:nvSpPr>
          <p:cNvPr id="13321" name="TextBox 13"/>
          <p:cNvSpPr txBox="1">
            <a:spLocks noChangeArrowheads="1"/>
          </p:cNvSpPr>
          <p:nvPr/>
        </p:nvSpPr>
        <p:spPr bwMode="auto">
          <a:xfrm>
            <a:off x="323850" y="4149725"/>
            <a:ext cx="4824413" cy="20621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err="1">
                <a:latin typeface="+mn-lt"/>
              </a:rPr>
              <a:t>Scoperta</a:t>
            </a:r>
            <a:r>
              <a:rPr lang="en-US" sz="1600" dirty="0">
                <a:latin typeface="+mn-lt"/>
              </a:rPr>
              <a:t> del </a:t>
            </a:r>
            <a:r>
              <a:rPr lang="en-US" sz="1600" dirty="0" err="1">
                <a:latin typeface="+mn-lt"/>
              </a:rPr>
              <a:t>positrone</a:t>
            </a:r>
            <a:r>
              <a:rPr lang="en-US" sz="1600" dirty="0">
                <a:latin typeface="+mn-lt"/>
              </a:rPr>
              <a:t> (e</a:t>
            </a:r>
            <a:r>
              <a:rPr lang="en-US" sz="1600" baseline="30000" dirty="0">
                <a:latin typeface="+mn-lt"/>
              </a:rPr>
              <a:t>+</a:t>
            </a:r>
            <a:r>
              <a:rPr lang="en-US" sz="1600" dirty="0">
                <a:latin typeface="+mn-lt"/>
              </a:rPr>
              <a:t>)</a:t>
            </a:r>
          </a:p>
          <a:p>
            <a:pPr eaLnBrk="1" hangingPunct="1"/>
            <a:r>
              <a:rPr lang="en-US" sz="1600" b="0" dirty="0">
                <a:latin typeface="+mn-lt"/>
              </a:rPr>
              <a:t>(Anderson, 1932; </a:t>
            </a:r>
            <a:r>
              <a:rPr lang="en-US" sz="1600" b="0" dirty="0" err="1">
                <a:latin typeface="+mn-lt"/>
              </a:rPr>
              <a:t>premio</a:t>
            </a:r>
            <a:r>
              <a:rPr lang="en-US" sz="1600" b="0" dirty="0">
                <a:latin typeface="+mn-lt"/>
              </a:rPr>
              <a:t> Nobel 1936):</a:t>
            </a:r>
          </a:p>
          <a:p>
            <a:pPr eaLnBrk="1" hangingPunct="1"/>
            <a:r>
              <a:rPr lang="en-US" sz="1600" b="0" dirty="0" err="1">
                <a:latin typeface="+mn-lt"/>
              </a:rPr>
              <a:t>Osservando</a:t>
            </a:r>
            <a:r>
              <a:rPr lang="en-US" sz="1600" b="0" dirty="0">
                <a:latin typeface="+mn-lt"/>
              </a:rPr>
              <a:t> </a:t>
            </a:r>
            <a:r>
              <a:rPr lang="en-US" sz="1600" b="0" i="1" dirty="0" err="1">
                <a:latin typeface="+mn-lt"/>
              </a:rPr>
              <a:t>raggi</a:t>
            </a:r>
            <a:r>
              <a:rPr lang="en-US" sz="1600" b="0" i="1" dirty="0">
                <a:latin typeface="+mn-lt"/>
              </a:rPr>
              <a:t> </a:t>
            </a:r>
            <a:r>
              <a:rPr lang="en-US" sz="1600" b="0" i="1" dirty="0" err="1">
                <a:latin typeface="+mn-lt"/>
              </a:rPr>
              <a:t>cosmici</a:t>
            </a:r>
            <a:r>
              <a:rPr lang="en-US" sz="1600" b="0" i="1" dirty="0">
                <a:latin typeface="+mn-lt"/>
              </a:rPr>
              <a:t> </a:t>
            </a:r>
            <a:r>
              <a:rPr lang="en-US" sz="1600" b="0" dirty="0" err="1">
                <a:latin typeface="+mn-lt"/>
              </a:rPr>
              <a:t>attraverso</a:t>
            </a:r>
            <a:r>
              <a:rPr lang="en-US" sz="1600" b="0" dirty="0">
                <a:latin typeface="+mn-lt"/>
              </a:rPr>
              <a:t> </a:t>
            </a:r>
            <a:r>
              <a:rPr lang="en-US" sz="1600" b="0" dirty="0" err="1">
                <a:latin typeface="+mn-lt"/>
              </a:rPr>
              <a:t>una</a:t>
            </a:r>
            <a:r>
              <a:rPr lang="en-US" sz="1600" b="0" dirty="0">
                <a:latin typeface="+mn-lt"/>
              </a:rPr>
              <a:t> camera a </a:t>
            </a:r>
            <a:r>
              <a:rPr lang="en-US" sz="1600" b="0" dirty="0" err="1">
                <a:latin typeface="+mn-lt"/>
              </a:rPr>
              <a:t>nebbia</a:t>
            </a:r>
            <a:r>
              <a:rPr lang="en-US" sz="1600" b="0" dirty="0">
                <a:latin typeface="+mn-lt"/>
              </a:rPr>
              <a:t> </a:t>
            </a:r>
            <a:r>
              <a:rPr lang="en-US" sz="1600" b="0" dirty="0" err="1">
                <a:latin typeface="+mn-lt"/>
              </a:rPr>
              <a:t>immersa</a:t>
            </a:r>
            <a:r>
              <a:rPr lang="en-US" sz="1600" b="0" dirty="0">
                <a:latin typeface="+mn-lt"/>
              </a:rPr>
              <a:t> in un campo </a:t>
            </a:r>
            <a:r>
              <a:rPr lang="en-US" sz="1600" b="0" dirty="0" err="1">
                <a:latin typeface="+mn-lt"/>
              </a:rPr>
              <a:t>magnetico</a:t>
            </a:r>
            <a:r>
              <a:rPr lang="en-US" sz="1600" b="0" dirty="0">
                <a:latin typeface="+mn-lt"/>
              </a:rPr>
              <a:t> </a:t>
            </a:r>
            <a:r>
              <a:rPr lang="en-US" sz="1600" b="0" dirty="0" err="1">
                <a:latin typeface="+mn-lt"/>
              </a:rPr>
              <a:t>che</a:t>
            </a:r>
            <a:r>
              <a:rPr lang="en-US" sz="1600" b="0" dirty="0">
                <a:latin typeface="+mn-lt"/>
              </a:rPr>
              <a:t> ne </a:t>
            </a:r>
            <a:r>
              <a:rPr lang="en-US" sz="1600" b="0" dirty="0" err="1">
                <a:latin typeface="+mn-lt"/>
              </a:rPr>
              <a:t>curva</a:t>
            </a:r>
            <a:r>
              <a:rPr lang="en-US" sz="1600" b="0" dirty="0">
                <a:latin typeface="+mn-lt"/>
              </a:rPr>
              <a:t> la </a:t>
            </a:r>
            <a:r>
              <a:rPr lang="en-US" sz="1600" b="0" dirty="0" err="1">
                <a:latin typeface="+mn-lt"/>
              </a:rPr>
              <a:t>traiettoria</a:t>
            </a:r>
            <a:r>
              <a:rPr lang="en-US" sz="1600" b="0" dirty="0">
                <a:latin typeface="+mn-lt"/>
              </a:rPr>
              <a:t>, con </a:t>
            </a:r>
            <a:r>
              <a:rPr lang="en-US" sz="1600" b="0" dirty="0" err="1">
                <a:latin typeface="+mn-lt"/>
              </a:rPr>
              <a:t>una</a:t>
            </a:r>
            <a:r>
              <a:rPr lang="en-US" sz="1600" b="0" dirty="0">
                <a:latin typeface="+mn-lt"/>
              </a:rPr>
              <a:t> </a:t>
            </a:r>
            <a:r>
              <a:rPr lang="en-US" sz="1600" b="0" dirty="0" err="1">
                <a:latin typeface="+mn-lt"/>
              </a:rPr>
              <a:t>lastra</a:t>
            </a:r>
            <a:r>
              <a:rPr lang="en-US" sz="1600" b="0" dirty="0">
                <a:latin typeface="+mn-lt"/>
              </a:rPr>
              <a:t> di </a:t>
            </a:r>
            <a:r>
              <a:rPr lang="en-US" sz="1600" b="0" dirty="0" err="1">
                <a:latin typeface="+mn-lt"/>
              </a:rPr>
              <a:t>piombo</a:t>
            </a:r>
            <a:r>
              <a:rPr lang="en-US" sz="1600" b="0" dirty="0">
                <a:latin typeface="+mn-lt"/>
              </a:rPr>
              <a:t> per </a:t>
            </a:r>
            <a:r>
              <a:rPr lang="en-US" sz="1600" b="0" dirty="0" err="1">
                <a:latin typeface="+mn-lt"/>
              </a:rPr>
              <a:t>assorbire</a:t>
            </a:r>
            <a:r>
              <a:rPr lang="en-US" sz="1600" b="0" dirty="0">
                <a:latin typeface="+mn-lt"/>
              </a:rPr>
              <a:t> parte </a:t>
            </a:r>
            <a:r>
              <a:rPr lang="en-US" sz="1600" b="0" dirty="0" err="1">
                <a:latin typeface="+mn-lt"/>
              </a:rPr>
              <a:t>dell’energia</a:t>
            </a:r>
            <a:endParaRPr lang="en-US" sz="1600" b="0" dirty="0">
              <a:latin typeface="+mn-lt"/>
            </a:endParaRPr>
          </a:p>
          <a:p>
            <a:pPr eaLnBrk="1" hangingPunct="1"/>
            <a:r>
              <a:rPr lang="en-US" sz="1600" b="0" dirty="0">
                <a:solidFill>
                  <a:srgbClr val="6F7B17"/>
                </a:solidFill>
                <a:latin typeface="+mn-lt"/>
              </a:rPr>
              <a:t>(1928 Dirac introduced the anti-matter)</a:t>
            </a:r>
          </a:p>
        </p:txBody>
      </p:sp>
      <p:cxnSp>
        <p:nvCxnSpPr>
          <p:cNvPr id="13322" name="Straight Arrow Connector 15"/>
          <p:cNvCxnSpPr>
            <a:cxnSpLocks noChangeShapeType="1"/>
          </p:cNvCxnSpPr>
          <p:nvPr/>
        </p:nvCxnSpPr>
        <p:spPr bwMode="auto">
          <a:xfrm flipV="1">
            <a:off x="6300788" y="5805488"/>
            <a:ext cx="358775" cy="576262"/>
          </a:xfrm>
          <a:prstGeom prst="straightConnector1">
            <a:avLst/>
          </a:prstGeom>
          <a:noFill/>
          <a:ln w="28575" algn="ctr">
            <a:solidFill>
              <a:srgbClr val="FFFF00"/>
            </a:solidFill>
            <a:round/>
            <a:headEnd/>
            <a:tailEnd type="arrow" w="med" len="med"/>
          </a:ln>
          <a:extLst>
            <a:ext uri="{909E8E84-426E-40dd-AFC4-6F175D3DCCD1}">
              <a14:hiddenFill xmlns="" xmlns:a14="http://schemas.microsoft.com/office/drawing/2010/main">
                <a:noFill/>
              </a14:hiddenFill>
            </a:ext>
          </a:extLst>
        </p:spPr>
      </p:cxnSp>
      <p:cxnSp>
        <p:nvCxnSpPr>
          <p:cNvPr id="13323" name="Straight Arrow Connector 16"/>
          <p:cNvCxnSpPr>
            <a:cxnSpLocks noChangeShapeType="1"/>
          </p:cNvCxnSpPr>
          <p:nvPr/>
        </p:nvCxnSpPr>
        <p:spPr bwMode="auto">
          <a:xfrm flipH="1" flipV="1">
            <a:off x="6516688" y="3357563"/>
            <a:ext cx="287337" cy="358775"/>
          </a:xfrm>
          <a:prstGeom prst="straightConnector1">
            <a:avLst/>
          </a:prstGeom>
          <a:noFill/>
          <a:ln w="28575" algn="ctr">
            <a:solidFill>
              <a:srgbClr val="FFFF00"/>
            </a:solidFill>
            <a:round/>
            <a:headEnd/>
            <a:tailEnd type="arrow" w="med" len="med"/>
          </a:ln>
          <a:extLst>
            <a:ext uri="{909E8E84-426E-40dd-AFC4-6F175D3DCCD1}">
              <a14:hiddenFill xmlns="" xmlns:a14="http://schemas.microsoft.com/office/drawing/2010/main">
                <a:noFill/>
              </a14:hiddenFill>
            </a:ext>
          </a:extLst>
        </p:spPr>
      </p:cxnSp>
      <p:sp>
        <p:nvSpPr>
          <p:cNvPr id="13324" name="TextBox 19"/>
          <p:cNvSpPr txBox="1">
            <a:spLocks noChangeArrowheads="1"/>
          </p:cNvSpPr>
          <p:nvPr/>
        </p:nvSpPr>
        <p:spPr bwMode="auto">
          <a:xfrm>
            <a:off x="7908925" y="3500438"/>
            <a:ext cx="407988"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2400">
                <a:solidFill>
                  <a:schemeClr val="bg1"/>
                </a:solidFill>
              </a:rPr>
              <a:t>B</a:t>
            </a:r>
          </a:p>
        </p:txBody>
      </p:sp>
      <p:sp>
        <p:nvSpPr>
          <p:cNvPr id="13325" name="Oval 21"/>
          <p:cNvSpPr>
            <a:spLocks noChangeArrowheads="1"/>
          </p:cNvSpPr>
          <p:nvPr/>
        </p:nvSpPr>
        <p:spPr bwMode="auto">
          <a:xfrm>
            <a:off x="7740650" y="3644900"/>
            <a:ext cx="215900" cy="215900"/>
          </a:xfrm>
          <a:prstGeom prst="ellipse">
            <a:avLst/>
          </a:prstGeom>
          <a:noFill/>
          <a:ln w="28575" algn="ctr">
            <a:solidFill>
              <a:schemeClr val="bg1"/>
            </a:solidFill>
            <a:round/>
            <a:headEnd/>
            <a:tailEnd/>
          </a:ln>
          <a:extLst>
            <a:ext uri="{909E8E84-426E-40dd-AFC4-6F175D3DCCD1}">
              <a14:hiddenFill xmlns="" xmlns:a14="http://schemas.microsoft.com/office/drawing/2010/main">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US"/>
          </a:p>
        </p:txBody>
      </p:sp>
      <p:cxnSp>
        <p:nvCxnSpPr>
          <p:cNvPr id="13327" name="Straight Connector 23"/>
          <p:cNvCxnSpPr>
            <a:cxnSpLocks noChangeShapeType="1"/>
          </p:cNvCxnSpPr>
          <p:nvPr/>
        </p:nvCxnSpPr>
        <p:spPr bwMode="auto">
          <a:xfrm flipH="1">
            <a:off x="3419475" y="4149725"/>
            <a:ext cx="1800225" cy="142875"/>
          </a:xfrm>
          <a:prstGeom prst="line">
            <a:avLst/>
          </a:prstGeom>
          <a:noFill/>
          <a:ln w="9525" algn="ctr">
            <a:solidFill>
              <a:schemeClr val="tx1"/>
            </a:solidFill>
            <a:round/>
            <a:headEnd/>
            <a:tailEnd/>
          </a:ln>
          <a:extLst>
            <a:ext uri="{909E8E84-426E-40dd-AFC4-6F175D3DCCD1}">
              <a14:hiddenFill xmlns="" xmlns:a14="http://schemas.microsoft.com/office/drawing/2010/main">
                <a:noFill/>
              </a14:hiddenFill>
            </a:ext>
          </a:extLst>
        </p:spPr>
      </p:cxnSp>
      <p:sp>
        <p:nvSpPr>
          <p:cNvPr id="2" name="TextBox 1"/>
          <p:cNvSpPr txBox="1"/>
          <p:nvPr/>
        </p:nvSpPr>
        <p:spPr>
          <a:xfrm flipH="1">
            <a:off x="7712359" y="3549909"/>
            <a:ext cx="400560" cy="369332"/>
          </a:xfrm>
          <a:prstGeom prst="rect">
            <a:avLst/>
          </a:prstGeom>
          <a:noFill/>
        </p:spPr>
        <p:txBody>
          <a:bodyPr wrap="square" rtlCol="0">
            <a:spAutoFit/>
          </a:bodyPr>
          <a:lstStyle/>
          <a:p>
            <a:r>
              <a:rPr lang="en-US" dirty="0">
                <a:solidFill>
                  <a:schemeClr val="bg1"/>
                </a:solidFill>
                <a:latin typeface="DIN Alternate" charset="0"/>
                <a:ea typeface="DIN Alternate" charset="0"/>
                <a:cs typeface="DIN Alternate" charset="0"/>
              </a:rPr>
              <a:t>x</a:t>
            </a:r>
          </a:p>
        </p:txBody>
      </p:sp>
    </p:spTree>
    <p:extLst>
      <p:ext uri="{BB962C8B-B14F-4D97-AF65-F5344CB8AC3E}">
        <p14:creationId xmlns:p14="http://schemas.microsoft.com/office/powerpoint/2010/main" val="934386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8392716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1853366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2028770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Grp="1" noChangeArrowheads="1"/>
          </p:cNvSpPr>
          <p:nvPr>
            <p:ph type="title"/>
          </p:nvPr>
        </p:nvSpPr>
        <p:spPr>
          <a:xfrm>
            <a:off x="0" y="92223"/>
            <a:ext cx="9144000" cy="461665"/>
          </a:xfrm>
        </p:spPr>
        <p:txBody>
          <a:bodyPr>
            <a:spAutoFit/>
          </a:bodyPr>
          <a:lstStyle/>
          <a:p>
            <a:pPr algn="l" eaLnBrk="1" hangingPunct="1">
              <a:tabLst>
                <a:tab pos="190500" algn="l"/>
                <a:tab pos="403225" algn="l"/>
                <a:tab pos="812800"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 pos="8535988" algn="l"/>
              </a:tabLst>
            </a:pPr>
            <a:r>
              <a:rPr lang="en-GB" b="1" dirty="0" err="1"/>
              <a:t>Configurazione</a:t>
            </a:r>
            <a:r>
              <a:rPr lang="en-GB" b="1" dirty="0"/>
              <a:t> </a:t>
            </a:r>
            <a:r>
              <a:rPr lang="en-GB" b="1" dirty="0" err="1"/>
              <a:t>dei</a:t>
            </a:r>
            <a:r>
              <a:rPr lang="en-GB" b="1" dirty="0"/>
              <a:t> </a:t>
            </a:r>
            <a:r>
              <a:rPr lang="en-GB" b="1" dirty="0" err="1"/>
              <a:t>magneti</a:t>
            </a:r>
            <a:r>
              <a:rPr lang="en-GB" b="1" dirty="0"/>
              <a:t> di ATLAS e CMS</a:t>
            </a:r>
          </a:p>
        </p:txBody>
      </p:sp>
      <p:grpSp>
        <p:nvGrpSpPr>
          <p:cNvPr id="77827" name="Group 2"/>
          <p:cNvGrpSpPr>
            <a:grpSpLocks/>
          </p:cNvGrpSpPr>
          <p:nvPr/>
        </p:nvGrpSpPr>
        <p:grpSpPr bwMode="auto">
          <a:xfrm>
            <a:off x="844550" y="1119188"/>
            <a:ext cx="2870200" cy="2281237"/>
            <a:chOff x="586" y="777"/>
            <a:chExt cx="1994" cy="1584"/>
          </a:xfrm>
        </p:grpSpPr>
        <p:sp>
          <p:nvSpPr>
            <p:cNvPr id="78130" name="Freeform 3"/>
            <p:cNvSpPr>
              <a:spLocks noChangeArrowheads="1"/>
            </p:cNvSpPr>
            <p:nvPr/>
          </p:nvSpPr>
          <p:spPr bwMode="auto">
            <a:xfrm>
              <a:off x="586" y="1544"/>
              <a:ext cx="1248" cy="97"/>
            </a:xfrm>
            <a:custGeom>
              <a:avLst/>
              <a:gdLst>
                <a:gd name="T0" fmla="*/ 0 w 5505"/>
                <a:gd name="T1" fmla="*/ 0 h 426"/>
                <a:gd name="T2" fmla="*/ 0 w 5505"/>
                <a:gd name="T3" fmla="*/ 0 h 426"/>
                <a:gd name="T4" fmla="*/ 0 w 5505"/>
                <a:gd name="T5" fmla="*/ 0 h 426"/>
                <a:gd name="T6" fmla="*/ 0 w 5505"/>
                <a:gd name="T7" fmla="*/ 0 h 426"/>
                <a:gd name="T8" fmla="*/ 0 w 5505"/>
                <a:gd name="T9" fmla="*/ 0 h 426"/>
                <a:gd name="T10" fmla="*/ 0 60000 65536"/>
                <a:gd name="T11" fmla="*/ 0 60000 65536"/>
                <a:gd name="T12" fmla="*/ 0 60000 65536"/>
                <a:gd name="T13" fmla="*/ 0 60000 65536"/>
                <a:gd name="T14" fmla="*/ 0 60000 65536"/>
                <a:gd name="T15" fmla="*/ 0 w 5505"/>
                <a:gd name="T16" fmla="*/ 0 h 426"/>
                <a:gd name="T17" fmla="*/ 5505 w 5505"/>
                <a:gd name="T18" fmla="*/ 426 h 426"/>
              </a:gdLst>
              <a:ahLst/>
              <a:cxnLst>
                <a:cxn ang="T10">
                  <a:pos x="T0" y="T1"/>
                </a:cxn>
                <a:cxn ang="T11">
                  <a:pos x="T2" y="T3"/>
                </a:cxn>
                <a:cxn ang="T12">
                  <a:pos x="T4" y="T5"/>
                </a:cxn>
                <a:cxn ang="T13">
                  <a:pos x="T6" y="T7"/>
                </a:cxn>
                <a:cxn ang="T14">
                  <a:pos x="T8" y="T9"/>
                </a:cxn>
              </a:cxnLst>
              <a:rect l="T15" t="T16" r="T17" b="T18"/>
              <a:pathLst>
                <a:path w="5505" h="426">
                  <a:moveTo>
                    <a:pt x="4784" y="0"/>
                  </a:moveTo>
                  <a:lnTo>
                    <a:pt x="0" y="0"/>
                  </a:lnTo>
                  <a:lnTo>
                    <a:pt x="721" y="425"/>
                  </a:lnTo>
                  <a:lnTo>
                    <a:pt x="5504" y="425"/>
                  </a:lnTo>
                  <a:lnTo>
                    <a:pt x="4784" y="0"/>
                  </a:lnTo>
                </a:path>
              </a:pathLst>
            </a:custGeom>
            <a:noFill/>
            <a:ln w="28440">
              <a:solidFill>
                <a:srgbClr val="0000FF"/>
              </a:solidFill>
              <a:round/>
              <a:headEnd/>
              <a:tailEnd/>
            </a:ln>
          </p:spPr>
          <p:txBody>
            <a:bodyPr wrap="none" anchor="ctr"/>
            <a:lstStyle/>
            <a:p>
              <a:endParaRPr lang="en-GB">
                <a:latin typeface="Calibri" pitchFamily="34" charset="0"/>
              </a:endParaRPr>
            </a:p>
          </p:txBody>
        </p:sp>
        <p:sp>
          <p:nvSpPr>
            <p:cNvPr id="78131" name="AutoShape 4"/>
            <p:cNvSpPr>
              <a:spLocks noChangeArrowheads="1"/>
            </p:cNvSpPr>
            <p:nvPr/>
          </p:nvSpPr>
          <p:spPr bwMode="auto">
            <a:xfrm>
              <a:off x="874" y="1928"/>
              <a:ext cx="1152" cy="432"/>
            </a:xfrm>
            <a:prstGeom prst="roundRect">
              <a:avLst>
                <a:gd name="adj" fmla="val 16667"/>
              </a:avLst>
            </a:prstGeom>
            <a:noFill/>
            <a:ln w="28440">
              <a:solidFill>
                <a:srgbClr val="0000FF"/>
              </a:solidFill>
              <a:round/>
              <a:headEnd/>
              <a:tailEnd/>
            </a:ln>
          </p:spPr>
          <p:txBody>
            <a:bodyPr wrap="none" anchor="ctr"/>
            <a:lstStyle/>
            <a:p>
              <a:endParaRPr lang="en-GB">
                <a:latin typeface="Calibri" pitchFamily="34" charset="0"/>
              </a:endParaRPr>
            </a:p>
          </p:txBody>
        </p:sp>
        <p:grpSp>
          <p:nvGrpSpPr>
            <p:cNvPr id="78132" name="Group 5"/>
            <p:cNvGrpSpPr>
              <a:grpSpLocks/>
            </p:cNvGrpSpPr>
            <p:nvPr/>
          </p:nvGrpSpPr>
          <p:grpSpPr bwMode="auto">
            <a:xfrm>
              <a:off x="778" y="1256"/>
              <a:ext cx="1151" cy="863"/>
              <a:chOff x="778" y="1256"/>
              <a:chExt cx="1151" cy="863"/>
            </a:xfrm>
          </p:grpSpPr>
          <p:sp>
            <p:nvSpPr>
              <p:cNvPr id="78154" name="Freeform 6"/>
              <p:cNvSpPr>
                <a:spLocks noChangeArrowheads="1"/>
              </p:cNvSpPr>
              <p:nvPr/>
            </p:nvSpPr>
            <p:spPr bwMode="auto">
              <a:xfrm>
                <a:off x="778" y="1256"/>
                <a:ext cx="1152" cy="864"/>
              </a:xfrm>
              <a:custGeom>
                <a:avLst/>
                <a:gdLst>
                  <a:gd name="T0" fmla="*/ 0 w 5082"/>
                  <a:gd name="T1" fmla="*/ 0 h 3811"/>
                  <a:gd name="T2" fmla="*/ 0 w 5082"/>
                  <a:gd name="T3" fmla="*/ 0 h 3811"/>
                  <a:gd name="T4" fmla="*/ 0 w 5082"/>
                  <a:gd name="T5" fmla="*/ 0 h 3811"/>
                  <a:gd name="T6" fmla="*/ 0 w 5082"/>
                  <a:gd name="T7" fmla="*/ 0 h 3811"/>
                  <a:gd name="T8" fmla="*/ 0 w 5082"/>
                  <a:gd name="T9" fmla="*/ 0 h 3811"/>
                  <a:gd name="T10" fmla="*/ 0 w 5082"/>
                  <a:gd name="T11" fmla="*/ 0 h 3811"/>
                  <a:gd name="T12" fmla="*/ 0 w 5082"/>
                  <a:gd name="T13" fmla="*/ 0 h 3811"/>
                  <a:gd name="T14" fmla="*/ 0 60000 65536"/>
                  <a:gd name="T15" fmla="*/ 0 60000 65536"/>
                  <a:gd name="T16" fmla="*/ 0 60000 65536"/>
                  <a:gd name="T17" fmla="*/ 0 60000 65536"/>
                  <a:gd name="T18" fmla="*/ 0 60000 65536"/>
                  <a:gd name="T19" fmla="*/ 0 60000 65536"/>
                  <a:gd name="T20" fmla="*/ 0 60000 65536"/>
                  <a:gd name="T21" fmla="*/ 0 w 5082"/>
                  <a:gd name="T22" fmla="*/ 0 h 3811"/>
                  <a:gd name="T23" fmla="*/ 5082 w 5082"/>
                  <a:gd name="T24" fmla="*/ 3811 h 38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82" h="3811">
                    <a:moveTo>
                      <a:pt x="0" y="1905"/>
                    </a:moveTo>
                    <a:cubicBezTo>
                      <a:pt x="0" y="2944"/>
                      <a:pt x="288" y="3810"/>
                      <a:pt x="635" y="3810"/>
                    </a:cubicBezTo>
                    <a:lnTo>
                      <a:pt x="4445" y="3810"/>
                    </a:lnTo>
                    <a:cubicBezTo>
                      <a:pt x="4792" y="3810"/>
                      <a:pt x="5081" y="2944"/>
                      <a:pt x="5081" y="1905"/>
                    </a:cubicBezTo>
                    <a:cubicBezTo>
                      <a:pt x="5081" y="866"/>
                      <a:pt x="4792" y="0"/>
                      <a:pt x="4445" y="0"/>
                    </a:cubicBezTo>
                    <a:lnTo>
                      <a:pt x="635" y="0"/>
                    </a:lnTo>
                    <a:cubicBezTo>
                      <a:pt x="288" y="0"/>
                      <a:pt x="0" y="866"/>
                      <a:pt x="0" y="1905"/>
                    </a:cubicBezTo>
                  </a:path>
                </a:pathLst>
              </a:custGeom>
              <a:solidFill>
                <a:srgbClr val="00AE00">
                  <a:alpha val="50195"/>
                </a:srgbClr>
              </a:solidFill>
              <a:ln w="12600">
                <a:solidFill>
                  <a:srgbClr val="0000FF"/>
                </a:solidFill>
                <a:round/>
                <a:headEnd/>
                <a:tailEnd/>
              </a:ln>
            </p:spPr>
            <p:txBody>
              <a:bodyPr wrap="none" anchor="ctr"/>
              <a:lstStyle/>
              <a:p>
                <a:endParaRPr lang="en-GB">
                  <a:latin typeface="Calibri" pitchFamily="34" charset="0"/>
                </a:endParaRPr>
              </a:p>
            </p:txBody>
          </p:sp>
          <p:sp>
            <p:nvSpPr>
              <p:cNvPr id="78155" name="Freeform 7"/>
              <p:cNvSpPr>
                <a:spLocks noChangeArrowheads="1"/>
              </p:cNvSpPr>
              <p:nvPr/>
            </p:nvSpPr>
            <p:spPr bwMode="auto">
              <a:xfrm>
                <a:off x="778" y="1256"/>
                <a:ext cx="288" cy="864"/>
              </a:xfrm>
              <a:custGeom>
                <a:avLst/>
                <a:gdLst>
                  <a:gd name="T0" fmla="*/ 0 w 1271"/>
                  <a:gd name="T1" fmla="*/ 0 h 3811"/>
                  <a:gd name="T2" fmla="*/ 0 w 1271"/>
                  <a:gd name="T3" fmla="*/ 0 h 3811"/>
                  <a:gd name="T4" fmla="*/ 0 w 1271"/>
                  <a:gd name="T5" fmla="*/ 0 h 3811"/>
                  <a:gd name="T6" fmla="*/ 0 w 1271"/>
                  <a:gd name="T7" fmla="*/ 0 h 3811"/>
                  <a:gd name="T8" fmla="*/ 0 w 1271"/>
                  <a:gd name="T9" fmla="*/ 0 h 3811"/>
                  <a:gd name="T10" fmla="*/ 0 60000 65536"/>
                  <a:gd name="T11" fmla="*/ 0 60000 65536"/>
                  <a:gd name="T12" fmla="*/ 0 60000 65536"/>
                  <a:gd name="T13" fmla="*/ 0 60000 65536"/>
                  <a:gd name="T14" fmla="*/ 0 60000 65536"/>
                  <a:gd name="T15" fmla="*/ 0 w 1271"/>
                  <a:gd name="T16" fmla="*/ 0 h 3811"/>
                  <a:gd name="T17" fmla="*/ 1271 w 1271"/>
                  <a:gd name="T18" fmla="*/ 3811 h 3811"/>
                </a:gdLst>
                <a:ahLst/>
                <a:cxnLst>
                  <a:cxn ang="T10">
                    <a:pos x="T0" y="T1"/>
                  </a:cxn>
                  <a:cxn ang="T11">
                    <a:pos x="T2" y="T3"/>
                  </a:cxn>
                  <a:cxn ang="T12">
                    <a:pos x="T4" y="T5"/>
                  </a:cxn>
                  <a:cxn ang="T13">
                    <a:pos x="T6" y="T7"/>
                  </a:cxn>
                  <a:cxn ang="T14">
                    <a:pos x="T8" y="T9"/>
                  </a:cxn>
                </a:cxnLst>
                <a:rect l="T15" t="T16" r="T17" b="T18"/>
                <a:pathLst>
                  <a:path w="1271" h="3811">
                    <a:moveTo>
                      <a:pt x="0" y="1905"/>
                    </a:moveTo>
                    <a:cubicBezTo>
                      <a:pt x="0" y="2944"/>
                      <a:pt x="288" y="3810"/>
                      <a:pt x="635" y="3810"/>
                    </a:cubicBezTo>
                    <a:cubicBezTo>
                      <a:pt x="982" y="3810"/>
                      <a:pt x="1270" y="2944"/>
                      <a:pt x="1270" y="1905"/>
                    </a:cubicBezTo>
                    <a:cubicBezTo>
                      <a:pt x="1270" y="866"/>
                      <a:pt x="981" y="0"/>
                      <a:pt x="635" y="0"/>
                    </a:cubicBezTo>
                    <a:cubicBezTo>
                      <a:pt x="289" y="0"/>
                      <a:pt x="0" y="866"/>
                      <a:pt x="0" y="1905"/>
                    </a:cubicBezTo>
                  </a:path>
                </a:pathLst>
              </a:custGeom>
              <a:solidFill>
                <a:srgbClr val="00BE00">
                  <a:alpha val="50195"/>
                </a:srgbClr>
              </a:solidFill>
              <a:ln w="12600">
                <a:solidFill>
                  <a:srgbClr val="0000FF"/>
                </a:solidFill>
                <a:round/>
                <a:headEnd/>
                <a:tailEnd/>
              </a:ln>
            </p:spPr>
            <p:txBody>
              <a:bodyPr wrap="none" anchor="ctr"/>
              <a:lstStyle/>
              <a:p>
                <a:endParaRPr lang="en-GB">
                  <a:latin typeface="Calibri" pitchFamily="34" charset="0"/>
                </a:endParaRPr>
              </a:p>
            </p:txBody>
          </p:sp>
        </p:grpSp>
        <p:sp>
          <p:nvSpPr>
            <p:cNvPr id="78133" name="Oval 8"/>
            <p:cNvSpPr>
              <a:spLocks noChangeArrowheads="1"/>
            </p:cNvSpPr>
            <p:nvPr/>
          </p:nvSpPr>
          <p:spPr bwMode="auto">
            <a:xfrm>
              <a:off x="814" y="1352"/>
              <a:ext cx="240" cy="672"/>
            </a:xfrm>
            <a:prstGeom prst="ellipse">
              <a:avLst/>
            </a:prstGeom>
            <a:solidFill>
              <a:srgbClr val="00CC66">
                <a:alpha val="50195"/>
              </a:srgbClr>
            </a:solidFill>
            <a:ln w="12600">
              <a:solidFill>
                <a:srgbClr val="0000FF"/>
              </a:solidFill>
              <a:round/>
              <a:headEnd/>
              <a:tailEnd/>
            </a:ln>
          </p:spPr>
          <p:txBody>
            <a:bodyPr wrap="none" anchor="ctr"/>
            <a:lstStyle/>
            <a:p>
              <a:endParaRPr lang="en-GB">
                <a:latin typeface="Calibri" pitchFamily="34" charset="0"/>
              </a:endParaRPr>
            </a:p>
          </p:txBody>
        </p:sp>
        <p:sp>
          <p:nvSpPr>
            <p:cNvPr id="78134" name="Line 9"/>
            <p:cNvSpPr>
              <a:spLocks noChangeShapeType="1"/>
            </p:cNvSpPr>
            <p:nvPr/>
          </p:nvSpPr>
          <p:spPr bwMode="auto">
            <a:xfrm flipV="1">
              <a:off x="1750" y="1630"/>
              <a:ext cx="1" cy="146"/>
            </a:xfrm>
            <a:prstGeom prst="line">
              <a:avLst/>
            </a:prstGeom>
            <a:noFill/>
            <a:ln w="28440">
              <a:solidFill>
                <a:srgbClr val="FC0128"/>
              </a:solidFill>
              <a:round/>
              <a:headEnd/>
              <a:tailEnd type="triangle" w="med" len="med"/>
            </a:ln>
          </p:spPr>
          <p:txBody>
            <a:bodyPr/>
            <a:lstStyle/>
            <a:p>
              <a:endParaRPr lang="en-GB"/>
            </a:p>
          </p:txBody>
        </p:sp>
        <p:sp>
          <p:nvSpPr>
            <p:cNvPr id="78135" name="Line 10"/>
            <p:cNvSpPr>
              <a:spLocks noChangeShapeType="1"/>
            </p:cNvSpPr>
            <p:nvPr/>
          </p:nvSpPr>
          <p:spPr bwMode="auto">
            <a:xfrm>
              <a:off x="1450" y="1688"/>
              <a:ext cx="1" cy="96"/>
            </a:xfrm>
            <a:prstGeom prst="line">
              <a:avLst/>
            </a:prstGeom>
            <a:noFill/>
            <a:ln w="28440">
              <a:solidFill>
                <a:srgbClr val="FF6699"/>
              </a:solidFill>
              <a:round/>
              <a:headEnd/>
              <a:tailEnd type="triangle" w="med" len="med"/>
            </a:ln>
          </p:spPr>
          <p:txBody>
            <a:bodyPr/>
            <a:lstStyle/>
            <a:p>
              <a:endParaRPr lang="en-GB"/>
            </a:p>
          </p:txBody>
        </p:sp>
        <p:sp>
          <p:nvSpPr>
            <p:cNvPr id="78136" name="AutoShape 11"/>
            <p:cNvSpPr>
              <a:spLocks noChangeArrowheads="1"/>
            </p:cNvSpPr>
            <p:nvPr/>
          </p:nvSpPr>
          <p:spPr bwMode="auto">
            <a:xfrm>
              <a:off x="2026" y="1352"/>
              <a:ext cx="554" cy="186"/>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FF0066"/>
                  </a:solidFill>
                  <a:latin typeface="Luxi Sans" charset="0"/>
                </a:rPr>
                <a:t>I</a:t>
              </a:r>
              <a:r>
                <a:rPr lang="en-GB" sz="1500" baseline="-25000">
                  <a:solidFill>
                    <a:srgbClr val="FF0066"/>
                  </a:solidFill>
                  <a:latin typeface="Luxi Sans" charset="0"/>
                </a:rPr>
                <a:t>magnet</a:t>
              </a:r>
            </a:p>
          </p:txBody>
        </p:sp>
        <p:sp>
          <p:nvSpPr>
            <p:cNvPr id="78137" name="Line 12"/>
            <p:cNvSpPr>
              <a:spLocks noChangeShapeType="1"/>
            </p:cNvSpPr>
            <p:nvPr/>
          </p:nvSpPr>
          <p:spPr bwMode="auto">
            <a:xfrm flipH="1">
              <a:off x="1209" y="1448"/>
              <a:ext cx="146" cy="1"/>
            </a:xfrm>
            <a:prstGeom prst="line">
              <a:avLst/>
            </a:prstGeom>
            <a:noFill/>
            <a:ln w="28440">
              <a:solidFill>
                <a:srgbClr val="618FFD"/>
              </a:solidFill>
              <a:round/>
              <a:headEnd/>
              <a:tailEnd type="triangle" w="med" len="med"/>
            </a:ln>
          </p:spPr>
          <p:txBody>
            <a:bodyPr/>
            <a:lstStyle/>
            <a:p>
              <a:endParaRPr lang="en-GB"/>
            </a:p>
          </p:txBody>
        </p:sp>
        <p:sp>
          <p:nvSpPr>
            <p:cNvPr id="78138" name="AutoShape 13"/>
            <p:cNvSpPr>
              <a:spLocks noChangeArrowheads="1"/>
            </p:cNvSpPr>
            <p:nvPr/>
          </p:nvSpPr>
          <p:spPr bwMode="auto">
            <a:xfrm>
              <a:off x="826" y="1016"/>
              <a:ext cx="1152" cy="432"/>
            </a:xfrm>
            <a:prstGeom prst="roundRect">
              <a:avLst>
                <a:gd name="adj" fmla="val 16667"/>
              </a:avLst>
            </a:prstGeom>
            <a:noFill/>
            <a:ln w="28440">
              <a:solidFill>
                <a:srgbClr val="0000FF"/>
              </a:solidFill>
              <a:round/>
              <a:headEnd/>
              <a:tailEnd/>
            </a:ln>
          </p:spPr>
          <p:txBody>
            <a:bodyPr wrap="none" anchor="ctr"/>
            <a:lstStyle/>
            <a:p>
              <a:endParaRPr lang="en-GB">
                <a:latin typeface="Calibri" pitchFamily="34" charset="0"/>
              </a:endParaRPr>
            </a:p>
          </p:txBody>
        </p:sp>
        <p:sp>
          <p:nvSpPr>
            <p:cNvPr id="78139" name="Freeform 14"/>
            <p:cNvSpPr>
              <a:spLocks noChangeArrowheads="1"/>
            </p:cNvSpPr>
            <p:nvPr/>
          </p:nvSpPr>
          <p:spPr bwMode="auto">
            <a:xfrm>
              <a:off x="922" y="1736"/>
              <a:ext cx="1248" cy="96"/>
            </a:xfrm>
            <a:custGeom>
              <a:avLst/>
              <a:gdLst>
                <a:gd name="T0" fmla="*/ 0 w 5505"/>
                <a:gd name="T1" fmla="*/ 0 h 424"/>
                <a:gd name="T2" fmla="*/ 0 w 5505"/>
                <a:gd name="T3" fmla="*/ 0 h 424"/>
                <a:gd name="T4" fmla="*/ 0 w 5505"/>
                <a:gd name="T5" fmla="*/ 0 h 424"/>
                <a:gd name="T6" fmla="*/ 0 w 5505"/>
                <a:gd name="T7" fmla="*/ 0 h 424"/>
                <a:gd name="T8" fmla="*/ 0 w 5505"/>
                <a:gd name="T9" fmla="*/ 0 h 424"/>
                <a:gd name="T10" fmla="*/ 0 60000 65536"/>
                <a:gd name="T11" fmla="*/ 0 60000 65536"/>
                <a:gd name="T12" fmla="*/ 0 60000 65536"/>
                <a:gd name="T13" fmla="*/ 0 60000 65536"/>
                <a:gd name="T14" fmla="*/ 0 60000 65536"/>
                <a:gd name="T15" fmla="*/ 0 w 5505"/>
                <a:gd name="T16" fmla="*/ 0 h 424"/>
                <a:gd name="T17" fmla="*/ 5505 w 5505"/>
                <a:gd name="T18" fmla="*/ 424 h 424"/>
              </a:gdLst>
              <a:ahLst/>
              <a:cxnLst>
                <a:cxn ang="T10">
                  <a:pos x="T0" y="T1"/>
                </a:cxn>
                <a:cxn ang="T11">
                  <a:pos x="T2" y="T3"/>
                </a:cxn>
                <a:cxn ang="T12">
                  <a:pos x="T4" y="T5"/>
                </a:cxn>
                <a:cxn ang="T13">
                  <a:pos x="T6" y="T7"/>
                </a:cxn>
                <a:cxn ang="T14">
                  <a:pos x="T8" y="T9"/>
                </a:cxn>
              </a:cxnLst>
              <a:rect l="T15" t="T16" r="T17" b="T18"/>
              <a:pathLst>
                <a:path w="5505" h="424">
                  <a:moveTo>
                    <a:pt x="4783" y="0"/>
                  </a:moveTo>
                  <a:lnTo>
                    <a:pt x="0" y="0"/>
                  </a:lnTo>
                  <a:lnTo>
                    <a:pt x="721" y="423"/>
                  </a:lnTo>
                  <a:lnTo>
                    <a:pt x="5504" y="423"/>
                  </a:lnTo>
                  <a:lnTo>
                    <a:pt x="4783" y="0"/>
                  </a:lnTo>
                </a:path>
              </a:pathLst>
            </a:custGeom>
            <a:noFill/>
            <a:ln w="28440">
              <a:solidFill>
                <a:srgbClr val="0000FF"/>
              </a:solidFill>
              <a:round/>
              <a:headEnd/>
              <a:tailEnd/>
            </a:ln>
          </p:spPr>
          <p:txBody>
            <a:bodyPr wrap="none" anchor="ctr"/>
            <a:lstStyle/>
            <a:p>
              <a:endParaRPr lang="en-GB">
                <a:latin typeface="Calibri" pitchFamily="34" charset="0"/>
              </a:endParaRPr>
            </a:p>
          </p:txBody>
        </p:sp>
        <p:sp>
          <p:nvSpPr>
            <p:cNvPr id="78140" name="Line 15"/>
            <p:cNvSpPr>
              <a:spLocks noChangeShapeType="1"/>
            </p:cNvSpPr>
            <p:nvPr/>
          </p:nvSpPr>
          <p:spPr bwMode="auto">
            <a:xfrm flipH="1">
              <a:off x="1209" y="1928"/>
              <a:ext cx="146" cy="1"/>
            </a:xfrm>
            <a:prstGeom prst="line">
              <a:avLst/>
            </a:prstGeom>
            <a:noFill/>
            <a:ln w="28440">
              <a:solidFill>
                <a:srgbClr val="618FFD"/>
              </a:solidFill>
              <a:round/>
              <a:headEnd/>
              <a:tailEnd type="triangle" w="med" len="med"/>
            </a:ln>
          </p:spPr>
          <p:txBody>
            <a:bodyPr/>
            <a:lstStyle/>
            <a:p>
              <a:endParaRPr lang="en-GB"/>
            </a:p>
          </p:txBody>
        </p:sp>
        <p:sp>
          <p:nvSpPr>
            <p:cNvPr id="78141" name="Line 16"/>
            <p:cNvSpPr>
              <a:spLocks noChangeShapeType="1"/>
            </p:cNvSpPr>
            <p:nvPr/>
          </p:nvSpPr>
          <p:spPr bwMode="auto">
            <a:xfrm>
              <a:off x="1258" y="1016"/>
              <a:ext cx="192" cy="1"/>
            </a:xfrm>
            <a:prstGeom prst="line">
              <a:avLst/>
            </a:prstGeom>
            <a:noFill/>
            <a:ln w="28440">
              <a:solidFill>
                <a:srgbClr val="0000FF"/>
              </a:solidFill>
              <a:round/>
              <a:headEnd/>
              <a:tailEnd type="triangle" w="med" len="med"/>
            </a:ln>
          </p:spPr>
          <p:txBody>
            <a:bodyPr/>
            <a:lstStyle/>
            <a:p>
              <a:endParaRPr lang="en-GB"/>
            </a:p>
          </p:txBody>
        </p:sp>
        <p:sp>
          <p:nvSpPr>
            <p:cNvPr id="78142" name="Line 17"/>
            <p:cNvSpPr>
              <a:spLocks noChangeShapeType="1"/>
            </p:cNvSpPr>
            <p:nvPr/>
          </p:nvSpPr>
          <p:spPr bwMode="auto">
            <a:xfrm>
              <a:off x="1258" y="2360"/>
              <a:ext cx="144" cy="1"/>
            </a:xfrm>
            <a:prstGeom prst="line">
              <a:avLst/>
            </a:prstGeom>
            <a:noFill/>
            <a:ln w="28440">
              <a:solidFill>
                <a:srgbClr val="0000FF"/>
              </a:solidFill>
              <a:round/>
              <a:headEnd/>
              <a:tailEnd type="triangle" w="med" len="med"/>
            </a:ln>
          </p:spPr>
          <p:txBody>
            <a:bodyPr/>
            <a:lstStyle/>
            <a:p>
              <a:endParaRPr lang="en-GB"/>
            </a:p>
          </p:txBody>
        </p:sp>
        <p:sp>
          <p:nvSpPr>
            <p:cNvPr id="78143" name="Line 18"/>
            <p:cNvSpPr>
              <a:spLocks noChangeShapeType="1"/>
            </p:cNvSpPr>
            <p:nvPr/>
          </p:nvSpPr>
          <p:spPr bwMode="auto">
            <a:xfrm>
              <a:off x="1066" y="1736"/>
              <a:ext cx="864" cy="1"/>
            </a:xfrm>
            <a:prstGeom prst="line">
              <a:avLst/>
            </a:prstGeom>
            <a:noFill/>
            <a:ln w="28440">
              <a:solidFill>
                <a:srgbClr val="618FFD"/>
              </a:solidFill>
              <a:round/>
              <a:headEnd/>
              <a:tailEnd/>
            </a:ln>
          </p:spPr>
          <p:txBody>
            <a:bodyPr/>
            <a:lstStyle/>
            <a:p>
              <a:endParaRPr lang="en-GB"/>
            </a:p>
          </p:txBody>
        </p:sp>
        <p:sp>
          <p:nvSpPr>
            <p:cNvPr id="78144" name="Line 19"/>
            <p:cNvSpPr>
              <a:spLocks noChangeShapeType="1"/>
            </p:cNvSpPr>
            <p:nvPr/>
          </p:nvSpPr>
          <p:spPr bwMode="auto">
            <a:xfrm flipH="1">
              <a:off x="1161" y="1640"/>
              <a:ext cx="146" cy="1"/>
            </a:xfrm>
            <a:prstGeom prst="line">
              <a:avLst/>
            </a:prstGeom>
            <a:noFill/>
            <a:ln w="28440">
              <a:solidFill>
                <a:srgbClr val="0000FF"/>
              </a:solidFill>
              <a:round/>
              <a:headEnd/>
              <a:tailEnd type="triangle" w="med" len="med"/>
            </a:ln>
          </p:spPr>
          <p:txBody>
            <a:bodyPr/>
            <a:lstStyle/>
            <a:p>
              <a:endParaRPr lang="en-GB"/>
            </a:p>
          </p:txBody>
        </p:sp>
        <p:sp>
          <p:nvSpPr>
            <p:cNvPr id="78145" name="Line 20"/>
            <p:cNvSpPr>
              <a:spLocks noChangeShapeType="1"/>
            </p:cNvSpPr>
            <p:nvPr/>
          </p:nvSpPr>
          <p:spPr bwMode="auto">
            <a:xfrm flipH="1">
              <a:off x="1257" y="1736"/>
              <a:ext cx="146" cy="1"/>
            </a:xfrm>
            <a:prstGeom prst="line">
              <a:avLst/>
            </a:prstGeom>
            <a:noFill/>
            <a:ln w="28440">
              <a:solidFill>
                <a:srgbClr val="618FFD"/>
              </a:solidFill>
              <a:round/>
              <a:headEnd/>
              <a:tailEnd type="triangle" w="med" len="med"/>
            </a:ln>
          </p:spPr>
          <p:txBody>
            <a:bodyPr/>
            <a:lstStyle/>
            <a:p>
              <a:endParaRPr lang="en-GB"/>
            </a:p>
          </p:txBody>
        </p:sp>
        <p:sp>
          <p:nvSpPr>
            <p:cNvPr id="78146" name="AutoShape 21"/>
            <p:cNvSpPr>
              <a:spLocks noChangeArrowheads="1"/>
            </p:cNvSpPr>
            <p:nvPr/>
          </p:nvSpPr>
          <p:spPr bwMode="auto">
            <a:xfrm>
              <a:off x="2122" y="777"/>
              <a:ext cx="201" cy="211"/>
            </a:xfrm>
            <a:prstGeom prst="roundRect">
              <a:avLst>
                <a:gd name="adj" fmla="val 500"/>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B</a:t>
              </a:r>
            </a:p>
          </p:txBody>
        </p:sp>
        <p:sp>
          <p:nvSpPr>
            <p:cNvPr id="78147" name="Line 22"/>
            <p:cNvSpPr>
              <a:spLocks noChangeShapeType="1"/>
            </p:cNvSpPr>
            <p:nvPr/>
          </p:nvSpPr>
          <p:spPr bwMode="auto">
            <a:xfrm flipH="1">
              <a:off x="1785" y="1496"/>
              <a:ext cx="242" cy="48"/>
            </a:xfrm>
            <a:prstGeom prst="line">
              <a:avLst/>
            </a:prstGeom>
            <a:noFill/>
            <a:ln w="12600">
              <a:solidFill>
                <a:srgbClr val="FC0128"/>
              </a:solidFill>
              <a:round/>
              <a:headEnd/>
              <a:tailEnd type="triangle" w="med" len="med"/>
            </a:ln>
          </p:spPr>
          <p:txBody>
            <a:bodyPr/>
            <a:lstStyle/>
            <a:p>
              <a:endParaRPr lang="en-GB"/>
            </a:p>
          </p:txBody>
        </p:sp>
        <p:sp>
          <p:nvSpPr>
            <p:cNvPr id="78148" name="Line 23"/>
            <p:cNvSpPr>
              <a:spLocks noChangeShapeType="1"/>
            </p:cNvSpPr>
            <p:nvPr/>
          </p:nvSpPr>
          <p:spPr bwMode="auto">
            <a:xfrm flipH="1">
              <a:off x="1977" y="920"/>
              <a:ext cx="146" cy="144"/>
            </a:xfrm>
            <a:prstGeom prst="line">
              <a:avLst/>
            </a:prstGeom>
            <a:noFill/>
            <a:ln w="12600">
              <a:solidFill>
                <a:srgbClr val="000000"/>
              </a:solidFill>
              <a:round/>
              <a:headEnd/>
              <a:tailEnd type="triangle" w="med" len="med"/>
            </a:ln>
          </p:spPr>
          <p:txBody>
            <a:bodyPr/>
            <a:lstStyle/>
            <a:p>
              <a:endParaRPr lang="en-GB"/>
            </a:p>
          </p:txBody>
        </p:sp>
        <p:sp>
          <p:nvSpPr>
            <p:cNvPr id="78149" name="Line 24"/>
            <p:cNvSpPr>
              <a:spLocks noChangeShapeType="1"/>
            </p:cNvSpPr>
            <p:nvPr/>
          </p:nvSpPr>
          <p:spPr bwMode="auto">
            <a:xfrm>
              <a:off x="1031" y="1448"/>
              <a:ext cx="864" cy="1"/>
            </a:xfrm>
            <a:prstGeom prst="line">
              <a:avLst/>
            </a:prstGeom>
            <a:noFill/>
            <a:ln w="28440">
              <a:solidFill>
                <a:srgbClr val="618FFD"/>
              </a:solidFill>
              <a:round/>
              <a:headEnd/>
              <a:tailEnd/>
            </a:ln>
          </p:spPr>
          <p:txBody>
            <a:bodyPr/>
            <a:lstStyle/>
            <a:p>
              <a:endParaRPr lang="en-GB"/>
            </a:p>
          </p:txBody>
        </p:sp>
        <p:sp>
          <p:nvSpPr>
            <p:cNvPr id="78150" name="AutoShape 25"/>
            <p:cNvSpPr>
              <a:spLocks noChangeArrowheads="1"/>
            </p:cNvSpPr>
            <p:nvPr/>
          </p:nvSpPr>
          <p:spPr bwMode="auto">
            <a:xfrm>
              <a:off x="2135" y="1544"/>
              <a:ext cx="445" cy="192"/>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coil</a:t>
              </a:r>
            </a:p>
          </p:txBody>
        </p:sp>
        <p:sp>
          <p:nvSpPr>
            <p:cNvPr id="78151" name="Line 26"/>
            <p:cNvSpPr>
              <a:spLocks noChangeShapeType="1"/>
            </p:cNvSpPr>
            <p:nvPr/>
          </p:nvSpPr>
          <p:spPr bwMode="auto">
            <a:xfrm flipH="1">
              <a:off x="1929" y="1640"/>
              <a:ext cx="242" cy="48"/>
            </a:xfrm>
            <a:prstGeom prst="line">
              <a:avLst/>
            </a:prstGeom>
            <a:noFill/>
            <a:ln w="12600">
              <a:solidFill>
                <a:srgbClr val="000000"/>
              </a:solidFill>
              <a:round/>
              <a:headEnd/>
              <a:tailEnd type="triangle" w="med" len="med"/>
            </a:ln>
          </p:spPr>
          <p:txBody>
            <a:bodyPr/>
            <a:lstStyle/>
            <a:p>
              <a:endParaRPr lang="en-GB"/>
            </a:p>
          </p:txBody>
        </p:sp>
        <p:sp>
          <p:nvSpPr>
            <p:cNvPr id="78152" name="Freeform 27"/>
            <p:cNvSpPr>
              <a:spLocks noChangeArrowheads="1"/>
            </p:cNvSpPr>
            <p:nvPr/>
          </p:nvSpPr>
          <p:spPr bwMode="auto">
            <a:xfrm>
              <a:off x="1447" y="1254"/>
              <a:ext cx="164" cy="876"/>
            </a:xfrm>
            <a:custGeom>
              <a:avLst/>
              <a:gdLst>
                <a:gd name="T0" fmla="*/ 0 w 722"/>
                <a:gd name="T1" fmla="*/ 0 h 3861"/>
                <a:gd name="T2" fmla="*/ 0 w 722"/>
                <a:gd name="T3" fmla="*/ 0 h 3861"/>
                <a:gd name="T4" fmla="*/ 0 w 722"/>
                <a:gd name="T5" fmla="*/ 0 h 3861"/>
                <a:gd name="T6" fmla="*/ 0 w 722"/>
                <a:gd name="T7" fmla="*/ 0 h 3861"/>
                <a:gd name="T8" fmla="*/ 0 w 722"/>
                <a:gd name="T9" fmla="*/ 0 h 3861"/>
                <a:gd name="T10" fmla="*/ 0 w 722"/>
                <a:gd name="T11" fmla="*/ 0 h 3861"/>
                <a:gd name="T12" fmla="*/ 0 w 722"/>
                <a:gd name="T13" fmla="*/ 0 h 3861"/>
                <a:gd name="T14" fmla="*/ 0 w 722"/>
                <a:gd name="T15" fmla="*/ 0 h 3861"/>
                <a:gd name="T16" fmla="*/ 0 w 722"/>
                <a:gd name="T17" fmla="*/ 0 h 3861"/>
                <a:gd name="T18" fmla="*/ 0 w 722"/>
                <a:gd name="T19" fmla="*/ 0 h 3861"/>
                <a:gd name="T20" fmla="*/ 0 w 722"/>
                <a:gd name="T21" fmla="*/ 0 h 3861"/>
                <a:gd name="T22" fmla="*/ 0 w 722"/>
                <a:gd name="T23" fmla="*/ 0 h 3861"/>
                <a:gd name="T24" fmla="*/ 0 w 722"/>
                <a:gd name="T25" fmla="*/ 0 h 3861"/>
                <a:gd name="T26" fmla="*/ 0 w 722"/>
                <a:gd name="T27" fmla="*/ 0 h 3861"/>
                <a:gd name="T28" fmla="*/ 0 w 722"/>
                <a:gd name="T29" fmla="*/ 0 h 3861"/>
                <a:gd name="T30" fmla="*/ 0 w 722"/>
                <a:gd name="T31" fmla="*/ 0 h 3861"/>
                <a:gd name="T32" fmla="*/ 0 w 722"/>
                <a:gd name="T33" fmla="*/ 0 h 3861"/>
                <a:gd name="T34" fmla="*/ 0 w 722"/>
                <a:gd name="T35" fmla="*/ 0 h 3861"/>
                <a:gd name="T36" fmla="*/ 0 w 722"/>
                <a:gd name="T37" fmla="*/ 0 h 3861"/>
                <a:gd name="T38" fmla="*/ 0 w 722"/>
                <a:gd name="T39" fmla="*/ 0 h 3861"/>
                <a:gd name="T40" fmla="*/ 0 w 722"/>
                <a:gd name="T41" fmla="*/ 0 h 3861"/>
                <a:gd name="T42" fmla="*/ 0 w 722"/>
                <a:gd name="T43" fmla="*/ 0 h 3861"/>
                <a:gd name="T44" fmla="*/ 0 w 722"/>
                <a:gd name="T45" fmla="*/ 0 h 3861"/>
                <a:gd name="T46" fmla="*/ 0 w 722"/>
                <a:gd name="T47" fmla="*/ 0 h 3861"/>
                <a:gd name="T48" fmla="*/ 0 w 722"/>
                <a:gd name="T49" fmla="*/ 0 h 3861"/>
                <a:gd name="T50" fmla="*/ 0 w 722"/>
                <a:gd name="T51" fmla="*/ 0 h 3861"/>
                <a:gd name="T52" fmla="*/ 0 w 722"/>
                <a:gd name="T53" fmla="*/ 0 h 3861"/>
                <a:gd name="T54" fmla="*/ 0 w 722"/>
                <a:gd name="T55" fmla="*/ 0 h 3861"/>
                <a:gd name="T56" fmla="*/ 0 w 722"/>
                <a:gd name="T57" fmla="*/ 0 h 3861"/>
                <a:gd name="T58" fmla="*/ 0 w 722"/>
                <a:gd name="T59" fmla="*/ 0 h 3861"/>
                <a:gd name="T60" fmla="*/ 0 w 722"/>
                <a:gd name="T61" fmla="*/ 0 h 3861"/>
                <a:gd name="T62" fmla="*/ 0 w 722"/>
                <a:gd name="T63" fmla="*/ 0 h 386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3861"/>
                <a:gd name="T98" fmla="*/ 722 w 722"/>
                <a:gd name="T99" fmla="*/ 3861 h 386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3861">
                  <a:moveTo>
                    <a:pt x="700" y="0"/>
                  </a:moveTo>
                  <a:lnTo>
                    <a:pt x="665" y="2"/>
                  </a:lnTo>
                  <a:lnTo>
                    <a:pt x="630" y="10"/>
                  </a:lnTo>
                  <a:lnTo>
                    <a:pt x="595" y="22"/>
                  </a:lnTo>
                  <a:lnTo>
                    <a:pt x="560" y="39"/>
                  </a:lnTo>
                  <a:lnTo>
                    <a:pt x="526" y="61"/>
                  </a:lnTo>
                  <a:lnTo>
                    <a:pt x="492" y="87"/>
                  </a:lnTo>
                  <a:lnTo>
                    <a:pt x="458" y="119"/>
                  </a:lnTo>
                  <a:lnTo>
                    <a:pt x="426" y="154"/>
                  </a:lnTo>
                  <a:lnTo>
                    <a:pt x="394" y="195"/>
                  </a:lnTo>
                  <a:lnTo>
                    <a:pt x="362" y="239"/>
                  </a:lnTo>
                  <a:lnTo>
                    <a:pt x="332" y="288"/>
                  </a:lnTo>
                  <a:lnTo>
                    <a:pt x="302" y="342"/>
                  </a:lnTo>
                  <a:lnTo>
                    <a:pt x="274" y="399"/>
                  </a:lnTo>
                  <a:lnTo>
                    <a:pt x="246" y="460"/>
                  </a:lnTo>
                  <a:lnTo>
                    <a:pt x="220" y="525"/>
                  </a:lnTo>
                  <a:lnTo>
                    <a:pt x="195" y="593"/>
                  </a:lnTo>
                  <a:lnTo>
                    <a:pt x="171" y="665"/>
                  </a:lnTo>
                  <a:lnTo>
                    <a:pt x="149" y="740"/>
                  </a:lnTo>
                  <a:lnTo>
                    <a:pt x="128" y="818"/>
                  </a:lnTo>
                  <a:lnTo>
                    <a:pt x="108" y="899"/>
                  </a:lnTo>
                  <a:lnTo>
                    <a:pt x="90" y="982"/>
                  </a:lnTo>
                  <a:lnTo>
                    <a:pt x="74" y="1068"/>
                  </a:lnTo>
                  <a:lnTo>
                    <a:pt x="59" y="1156"/>
                  </a:lnTo>
                  <a:lnTo>
                    <a:pt x="45" y="1246"/>
                  </a:lnTo>
                  <a:lnTo>
                    <a:pt x="34" y="1337"/>
                  </a:lnTo>
                  <a:lnTo>
                    <a:pt x="24" y="1431"/>
                  </a:lnTo>
                  <a:lnTo>
                    <a:pt x="16" y="1525"/>
                  </a:lnTo>
                  <a:lnTo>
                    <a:pt x="9" y="1620"/>
                  </a:lnTo>
                  <a:lnTo>
                    <a:pt x="4" y="1717"/>
                  </a:lnTo>
                  <a:lnTo>
                    <a:pt x="1" y="1814"/>
                  </a:lnTo>
                  <a:lnTo>
                    <a:pt x="0" y="1911"/>
                  </a:lnTo>
                  <a:lnTo>
                    <a:pt x="1" y="2008"/>
                  </a:lnTo>
                  <a:lnTo>
                    <a:pt x="3" y="2105"/>
                  </a:lnTo>
                  <a:lnTo>
                    <a:pt x="7" y="2201"/>
                  </a:lnTo>
                  <a:lnTo>
                    <a:pt x="13" y="2297"/>
                  </a:lnTo>
                  <a:lnTo>
                    <a:pt x="20" y="2392"/>
                  </a:lnTo>
                  <a:lnTo>
                    <a:pt x="30" y="2486"/>
                  </a:lnTo>
                  <a:lnTo>
                    <a:pt x="41" y="2578"/>
                  </a:lnTo>
                  <a:lnTo>
                    <a:pt x="53" y="2669"/>
                  </a:lnTo>
                  <a:lnTo>
                    <a:pt x="68" y="2757"/>
                  </a:lnTo>
                  <a:lnTo>
                    <a:pt x="84" y="2844"/>
                  </a:lnTo>
                  <a:lnTo>
                    <a:pt x="101" y="2929"/>
                  </a:lnTo>
                  <a:lnTo>
                    <a:pt x="120" y="3010"/>
                  </a:lnTo>
                  <a:lnTo>
                    <a:pt x="140" y="3090"/>
                  </a:lnTo>
                  <a:lnTo>
                    <a:pt x="162" y="3166"/>
                  </a:lnTo>
                  <a:lnTo>
                    <a:pt x="186" y="3239"/>
                  </a:lnTo>
                  <a:lnTo>
                    <a:pt x="210" y="3308"/>
                  </a:lnTo>
                  <a:lnTo>
                    <a:pt x="236" y="3375"/>
                  </a:lnTo>
                  <a:lnTo>
                    <a:pt x="263" y="3437"/>
                  </a:lnTo>
                  <a:lnTo>
                    <a:pt x="291" y="3496"/>
                  </a:lnTo>
                  <a:lnTo>
                    <a:pt x="320" y="3551"/>
                  </a:lnTo>
                  <a:lnTo>
                    <a:pt x="350" y="3601"/>
                  </a:lnTo>
                  <a:lnTo>
                    <a:pt x="381" y="3648"/>
                  </a:lnTo>
                  <a:lnTo>
                    <a:pt x="413" y="3690"/>
                  </a:lnTo>
                  <a:lnTo>
                    <a:pt x="445" y="3728"/>
                  </a:lnTo>
                  <a:lnTo>
                    <a:pt x="478" y="3761"/>
                  </a:lnTo>
                  <a:lnTo>
                    <a:pt x="512" y="3789"/>
                  </a:lnTo>
                  <a:lnTo>
                    <a:pt x="546" y="3813"/>
                  </a:lnTo>
                  <a:lnTo>
                    <a:pt x="581" y="3832"/>
                  </a:lnTo>
                  <a:lnTo>
                    <a:pt x="616" y="3846"/>
                  </a:lnTo>
                  <a:lnTo>
                    <a:pt x="651" y="3855"/>
                  </a:lnTo>
                  <a:lnTo>
                    <a:pt x="686" y="3860"/>
                  </a:lnTo>
                  <a:lnTo>
                    <a:pt x="721" y="3859"/>
                  </a:lnTo>
                </a:path>
              </a:pathLst>
            </a:custGeom>
            <a:noFill/>
            <a:ln w="36720">
              <a:solidFill>
                <a:srgbClr val="FF0000"/>
              </a:solidFill>
              <a:round/>
              <a:headEnd/>
              <a:tailEnd/>
            </a:ln>
          </p:spPr>
          <p:txBody>
            <a:bodyPr/>
            <a:lstStyle/>
            <a:p>
              <a:endParaRPr lang="en-GB">
                <a:latin typeface="Calibri" pitchFamily="34" charset="0"/>
              </a:endParaRPr>
            </a:p>
          </p:txBody>
        </p:sp>
        <p:sp>
          <p:nvSpPr>
            <p:cNvPr id="78153" name="Freeform 28"/>
            <p:cNvSpPr>
              <a:spLocks noChangeArrowheads="1"/>
            </p:cNvSpPr>
            <p:nvPr/>
          </p:nvSpPr>
          <p:spPr bwMode="auto">
            <a:xfrm>
              <a:off x="1601" y="1261"/>
              <a:ext cx="146" cy="868"/>
            </a:xfrm>
            <a:custGeom>
              <a:avLst/>
              <a:gdLst>
                <a:gd name="T0" fmla="*/ 0 w 642"/>
                <a:gd name="T1" fmla="*/ 0 h 3829"/>
                <a:gd name="T2" fmla="*/ 0 w 642"/>
                <a:gd name="T3" fmla="*/ 0 h 3829"/>
                <a:gd name="T4" fmla="*/ 0 w 642"/>
                <a:gd name="T5" fmla="*/ 0 h 3829"/>
                <a:gd name="T6" fmla="*/ 0 w 642"/>
                <a:gd name="T7" fmla="*/ 0 h 3829"/>
                <a:gd name="T8" fmla="*/ 0 w 642"/>
                <a:gd name="T9" fmla="*/ 0 h 3829"/>
                <a:gd name="T10" fmla="*/ 0 w 642"/>
                <a:gd name="T11" fmla="*/ 0 h 3829"/>
                <a:gd name="T12" fmla="*/ 0 w 642"/>
                <a:gd name="T13" fmla="*/ 0 h 3829"/>
                <a:gd name="T14" fmla="*/ 0 w 642"/>
                <a:gd name="T15" fmla="*/ 0 h 3829"/>
                <a:gd name="T16" fmla="*/ 0 w 642"/>
                <a:gd name="T17" fmla="*/ 0 h 3829"/>
                <a:gd name="T18" fmla="*/ 0 w 642"/>
                <a:gd name="T19" fmla="*/ 0 h 3829"/>
                <a:gd name="T20" fmla="*/ 0 w 642"/>
                <a:gd name="T21" fmla="*/ 0 h 3829"/>
                <a:gd name="T22" fmla="*/ 0 w 642"/>
                <a:gd name="T23" fmla="*/ 0 h 3829"/>
                <a:gd name="T24" fmla="*/ 0 w 642"/>
                <a:gd name="T25" fmla="*/ 0 h 3829"/>
                <a:gd name="T26" fmla="*/ 0 w 642"/>
                <a:gd name="T27" fmla="*/ 0 h 3829"/>
                <a:gd name="T28" fmla="*/ 0 w 642"/>
                <a:gd name="T29" fmla="*/ 0 h 3829"/>
                <a:gd name="T30" fmla="*/ 0 w 642"/>
                <a:gd name="T31" fmla="*/ 0 h 3829"/>
                <a:gd name="T32" fmla="*/ 0 w 642"/>
                <a:gd name="T33" fmla="*/ 0 h 3829"/>
                <a:gd name="T34" fmla="*/ 0 w 642"/>
                <a:gd name="T35" fmla="*/ 0 h 3829"/>
                <a:gd name="T36" fmla="*/ 0 w 642"/>
                <a:gd name="T37" fmla="*/ 0 h 3829"/>
                <a:gd name="T38" fmla="*/ 0 w 642"/>
                <a:gd name="T39" fmla="*/ 0 h 3829"/>
                <a:gd name="T40" fmla="*/ 0 w 642"/>
                <a:gd name="T41" fmla="*/ 0 h 3829"/>
                <a:gd name="T42" fmla="*/ 0 w 642"/>
                <a:gd name="T43" fmla="*/ 0 h 3829"/>
                <a:gd name="T44" fmla="*/ 0 w 642"/>
                <a:gd name="T45" fmla="*/ 0 h 3829"/>
                <a:gd name="T46" fmla="*/ 0 w 642"/>
                <a:gd name="T47" fmla="*/ 0 h 3829"/>
                <a:gd name="T48" fmla="*/ 0 w 642"/>
                <a:gd name="T49" fmla="*/ 0 h 3829"/>
                <a:gd name="T50" fmla="*/ 0 w 642"/>
                <a:gd name="T51" fmla="*/ 0 h 3829"/>
                <a:gd name="T52" fmla="*/ 0 w 642"/>
                <a:gd name="T53" fmla="*/ 0 h 3829"/>
                <a:gd name="T54" fmla="*/ 0 w 642"/>
                <a:gd name="T55" fmla="*/ 0 h 3829"/>
                <a:gd name="T56" fmla="*/ 0 w 642"/>
                <a:gd name="T57" fmla="*/ 0 h 3829"/>
                <a:gd name="T58" fmla="*/ 0 w 642"/>
                <a:gd name="T59" fmla="*/ 0 h 3829"/>
                <a:gd name="T60" fmla="*/ 0 w 642"/>
                <a:gd name="T61" fmla="*/ 0 h 3829"/>
                <a:gd name="T62" fmla="*/ 0 w 642"/>
                <a:gd name="T63" fmla="*/ 0 h 38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2"/>
                <a:gd name="T97" fmla="*/ 0 h 3829"/>
                <a:gd name="T98" fmla="*/ 642 w 642"/>
                <a:gd name="T99" fmla="*/ 3829 h 38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2" h="3829">
                  <a:moveTo>
                    <a:pt x="19" y="3828"/>
                  </a:moveTo>
                  <a:lnTo>
                    <a:pt x="50" y="3826"/>
                  </a:lnTo>
                  <a:lnTo>
                    <a:pt x="82" y="3818"/>
                  </a:lnTo>
                  <a:lnTo>
                    <a:pt x="113" y="3806"/>
                  </a:lnTo>
                  <a:lnTo>
                    <a:pt x="143" y="3789"/>
                  </a:lnTo>
                  <a:lnTo>
                    <a:pt x="174" y="3768"/>
                  </a:lnTo>
                  <a:lnTo>
                    <a:pt x="204" y="3741"/>
                  </a:lnTo>
                  <a:lnTo>
                    <a:pt x="234" y="3710"/>
                  </a:lnTo>
                  <a:lnTo>
                    <a:pt x="263" y="3675"/>
                  </a:lnTo>
                  <a:lnTo>
                    <a:pt x="291" y="3635"/>
                  </a:lnTo>
                  <a:lnTo>
                    <a:pt x="319" y="3591"/>
                  </a:lnTo>
                  <a:lnTo>
                    <a:pt x="346" y="3542"/>
                  </a:lnTo>
                  <a:lnTo>
                    <a:pt x="372" y="3489"/>
                  </a:lnTo>
                  <a:lnTo>
                    <a:pt x="398" y="3433"/>
                  </a:lnTo>
                  <a:lnTo>
                    <a:pt x="422" y="3372"/>
                  </a:lnTo>
                  <a:lnTo>
                    <a:pt x="445" y="3308"/>
                  </a:lnTo>
                  <a:lnTo>
                    <a:pt x="468" y="3240"/>
                  </a:lnTo>
                  <a:lnTo>
                    <a:pt x="489" y="3169"/>
                  </a:lnTo>
                  <a:lnTo>
                    <a:pt x="509" y="3094"/>
                  </a:lnTo>
                  <a:lnTo>
                    <a:pt x="527" y="3017"/>
                  </a:lnTo>
                  <a:lnTo>
                    <a:pt x="545" y="2937"/>
                  </a:lnTo>
                  <a:lnTo>
                    <a:pt x="561" y="2854"/>
                  </a:lnTo>
                  <a:lnTo>
                    <a:pt x="575" y="2769"/>
                  </a:lnTo>
                  <a:lnTo>
                    <a:pt x="589" y="2682"/>
                  </a:lnTo>
                  <a:lnTo>
                    <a:pt x="601" y="2593"/>
                  </a:lnTo>
                  <a:lnTo>
                    <a:pt x="611" y="2502"/>
                  </a:lnTo>
                  <a:lnTo>
                    <a:pt x="620" y="2410"/>
                  </a:lnTo>
                  <a:lnTo>
                    <a:pt x="627" y="2316"/>
                  </a:lnTo>
                  <a:lnTo>
                    <a:pt x="633" y="2221"/>
                  </a:lnTo>
                  <a:lnTo>
                    <a:pt x="637" y="2126"/>
                  </a:lnTo>
                  <a:lnTo>
                    <a:pt x="640" y="2030"/>
                  </a:lnTo>
                  <a:lnTo>
                    <a:pt x="641" y="1933"/>
                  </a:lnTo>
                  <a:lnTo>
                    <a:pt x="640" y="1837"/>
                  </a:lnTo>
                  <a:lnTo>
                    <a:pt x="638" y="1741"/>
                  </a:lnTo>
                  <a:lnTo>
                    <a:pt x="635" y="1645"/>
                  </a:lnTo>
                  <a:lnTo>
                    <a:pt x="630" y="1550"/>
                  </a:lnTo>
                  <a:lnTo>
                    <a:pt x="623" y="1456"/>
                  </a:lnTo>
                  <a:lnTo>
                    <a:pt x="615" y="1363"/>
                  </a:lnTo>
                  <a:lnTo>
                    <a:pt x="605" y="1272"/>
                  </a:lnTo>
                  <a:lnTo>
                    <a:pt x="594" y="1182"/>
                  </a:lnTo>
                  <a:lnTo>
                    <a:pt x="581" y="1094"/>
                  </a:lnTo>
                  <a:lnTo>
                    <a:pt x="567" y="1008"/>
                  </a:lnTo>
                  <a:lnTo>
                    <a:pt x="551" y="924"/>
                  </a:lnTo>
                  <a:lnTo>
                    <a:pt x="534" y="843"/>
                  </a:lnTo>
                  <a:lnTo>
                    <a:pt x="516" y="764"/>
                  </a:lnTo>
                  <a:lnTo>
                    <a:pt x="497" y="689"/>
                  </a:lnTo>
                  <a:lnTo>
                    <a:pt x="476" y="616"/>
                  </a:lnTo>
                  <a:lnTo>
                    <a:pt x="454" y="547"/>
                  </a:lnTo>
                  <a:lnTo>
                    <a:pt x="432" y="482"/>
                  </a:lnTo>
                  <a:lnTo>
                    <a:pt x="408" y="419"/>
                  </a:lnTo>
                  <a:lnTo>
                    <a:pt x="383" y="361"/>
                  </a:lnTo>
                  <a:lnTo>
                    <a:pt x="357" y="307"/>
                  </a:lnTo>
                  <a:lnTo>
                    <a:pt x="330" y="257"/>
                  </a:lnTo>
                  <a:lnTo>
                    <a:pt x="303" y="211"/>
                  </a:lnTo>
                  <a:lnTo>
                    <a:pt x="274" y="169"/>
                  </a:lnTo>
                  <a:lnTo>
                    <a:pt x="246" y="131"/>
                  </a:lnTo>
                  <a:lnTo>
                    <a:pt x="216" y="99"/>
                  </a:lnTo>
                  <a:lnTo>
                    <a:pt x="186" y="70"/>
                  </a:lnTo>
                  <a:lnTo>
                    <a:pt x="156" y="47"/>
                  </a:lnTo>
                  <a:lnTo>
                    <a:pt x="125" y="28"/>
                  </a:lnTo>
                  <a:lnTo>
                    <a:pt x="94" y="14"/>
                  </a:lnTo>
                  <a:lnTo>
                    <a:pt x="63" y="5"/>
                  </a:lnTo>
                  <a:lnTo>
                    <a:pt x="32" y="0"/>
                  </a:lnTo>
                  <a:lnTo>
                    <a:pt x="0" y="1"/>
                  </a:lnTo>
                </a:path>
              </a:pathLst>
            </a:custGeom>
            <a:noFill/>
            <a:ln w="36720">
              <a:solidFill>
                <a:srgbClr val="FF0000"/>
              </a:solidFill>
              <a:round/>
              <a:headEnd/>
              <a:tailEnd/>
            </a:ln>
          </p:spPr>
          <p:txBody>
            <a:bodyPr/>
            <a:lstStyle/>
            <a:p>
              <a:endParaRPr lang="en-GB">
                <a:latin typeface="Calibri" pitchFamily="34" charset="0"/>
              </a:endParaRPr>
            </a:p>
          </p:txBody>
        </p:sp>
      </p:grpSp>
      <p:grpSp>
        <p:nvGrpSpPr>
          <p:cNvPr id="77828" name="Group 29"/>
          <p:cNvGrpSpPr>
            <a:grpSpLocks/>
          </p:cNvGrpSpPr>
          <p:nvPr/>
        </p:nvGrpSpPr>
        <p:grpSpPr bwMode="auto">
          <a:xfrm>
            <a:off x="5437188" y="1462088"/>
            <a:ext cx="2281237" cy="1895475"/>
            <a:chOff x="3776" y="1015"/>
            <a:chExt cx="1584" cy="1316"/>
          </a:xfrm>
        </p:grpSpPr>
        <p:pic>
          <p:nvPicPr>
            <p:cNvPr id="78120" name="Picture 30"/>
            <p:cNvPicPr>
              <a:picLocks noChangeAspect="1" noChangeArrowheads="1"/>
            </p:cNvPicPr>
            <p:nvPr/>
          </p:nvPicPr>
          <p:blipFill>
            <a:blip r:embed="rId3" cstate="print"/>
            <a:srcRect l="18001" r="14900"/>
            <a:stretch>
              <a:fillRect/>
            </a:stretch>
          </p:blipFill>
          <p:spPr bwMode="auto">
            <a:xfrm>
              <a:off x="3776" y="1063"/>
              <a:ext cx="1584" cy="1240"/>
            </a:xfrm>
            <a:prstGeom prst="rect">
              <a:avLst/>
            </a:prstGeom>
            <a:noFill/>
            <a:ln w="9525">
              <a:noFill/>
              <a:round/>
              <a:headEnd/>
              <a:tailEnd/>
            </a:ln>
          </p:spPr>
        </p:pic>
        <p:sp>
          <p:nvSpPr>
            <p:cNvPr id="78121" name="Line 31"/>
            <p:cNvSpPr>
              <a:spLocks noChangeShapeType="1"/>
            </p:cNvSpPr>
            <p:nvPr/>
          </p:nvSpPr>
          <p:spPr bwMode="auto">
            <a:xfrm flipH="1">
              <a:off x="4403" y="2086"/>
              <a:ext cx="190" cy="112"/>
            </a:xfrm>
            <a:prstGeom prst="line">
              <a:avLst/>
            </a:prstGeom>
            <a:noFill/>
            <a:ln w="28440">
              <a:solidFill>
                <a:srgbClr val="FC0128"/>
              </a:solidFill>
              <a:round/>
              <a:headEnd/>
              <a:tailEnd type="triangle" w="med" len="med"/>
            </a:ln>
          </p:spPr>
          <p:txBody>
            <a:bodyPr/>
            <a:lstStyle/>
            <a:p>
              <a:endParaRPr lang="en-GB"/>
            </a:p>
          </p:txBody>
        </p:sp>
        <p:sp>
          <p:nvSpPr>
            <p:cNvPr id="78122" name="Line 32"/>
            <p:cNvSpPr>
              <a:spLocks noChangeShapeType="1"/>
            </p:cNvSpPr>
            <p:nvPr/>
          </p:nvSpPr>
          <p:spPr bwMode="auto">
            <a:xfrm flipV="1">
              <a:off x="4736" y="1702"/>
              <a:ext cx="196" cy="106"/>
            </a:xfrm>
            <a:prstGeom prst="line">
              <a:avLst/>
            </a:prstGeom>
            <a:noFill/>
            <a:ln w="28440">
              <a:solidFill>
                <a:srgbClr val="FC0128"/>
              </a:solidFill>
              <a:round/>
              <a:headEnd/>
              <a:tailEnd type="triangle" w="med" len="med"/>
            </a:ln>
          </p:spPr>
          <p:txBody>
            <a:bodyPr/>
            <a:lstStyle/>
            <a:p>
              <a:endParaRPr lang="en-GB"/>
            </a:p>
          </p:txBody>
        </p:sp>
        <p:sp>
          <p:nvSpPr>
            <p:cNvPr id="78123" name="AutoShape 33"/>
            <p:cNvSpPr>
              <a:spLocks noChangeArrowheads="1"/>
            </p:cNvSpPr>
            <p:nvPr/>
          </p:nvSpPr>
          <p:spPr bwMode="auto">
            <a:xfrm>
              <a:off x="4592" y="2119"/>
              <a:ext cx="567" cy="212"/>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FF0066"/>
                  </a:solidFill>
                  <a:latin typeface="Luxi Sans" charset="0"/>
                </a:rPr>
                <a:t>I</a:t>
              </a:r>
              <a:r>
                <a:rPr lang="en-GB" sz="1500" baseline="-25000">
                  <a:solidFill>
                    <a:srgbClr val="FF0066"/>
                  </a:solidFill>
                  <a:latin typeface="Luxi Sans" charset="0"/>
                </a:rPr>
                <a:t>magnet</a:t>
              </a:r>
            </a:p>
          </p:txBody>
        </p:sp>
        <p:sp>
          <p:nvSpPr>
            <p:cNvPr id="78124" name="Line 34"/>
            <p:cNvSpPr>
              <a:spLocks noChangeShapeType="1"/>
            </p:cNvSpPr>
            <p:nvPr/>
          </p:nvSpPr>
          <p:spPr bwMode="auto">
            <a:xfrm flipV="1">
              <a:off x="4380" y="1309"/>
              <a:ext cx="48" cy="50"/>
            </a:xfrm>
            <a:prstGeom prst="line">
              <a:avLst/>
            </a:prstGeom>
            <a:noFill/>
            <a:ln w="28440">
              <a:solidFill>
                <a:srgbClr val="0000FF"/>
              </a:solidFill>
              <a:round/>
              <a:headEnd/>
              <a:tailEnd type="triangle" w="med" len="med"/>
            </a:ln>
          </p:spPr>
          <p:txBody>
            <a:bodyPr/>
            <a:lstStyle/>
            <a:p>
              <a:endParaRPr lang="en-GB"/>
            </a:p>
          </p:txBody>
        </p:sp>
        <p:sp>
          <p:nvSpPr>
            <p:cNvPr id="78125" name="AutoShape 35"/>
            <p:cNvSpPr>
              <a:spLocks noChangeArrowheads="1"/>
            </p:cNvSpPr>
            <p:nvPr/>
          </p:nvSpPr>
          <p:spPr bwMode="auto">
            <a:xfrm>
              <a:off x="3920" y="1015"/>
              <a:ext cx="201" cy="212"/>
            </a:xfrm>
            <a:prstGeom prst="roundRect">
              <a:avLst>
                <a:gd name="adj" fmla="val 500"/>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B</a:t>
              </a:r>
            </a:p>
          </p:txBody>
        </p:sp>
        <p:sp>
          <p:nvSpPr>
            <p:cNvPr id="78126" name="Line 36"/>
            <p:cNvSpPr>
              <a:spLocks noChangeShapeType="1"/>
            </p:cNvSpPr>
            <p:nvPr/>
          </p:nvSpPr>
          <p:spPr bwMode="auto">
            <a:xfrm>
              <a:off x="4112" y="1255"/>
              <a:ext cx="144" cy="192"/>
            </a:xfrm>
            <a:prstGeom prst="line">
              <a:avLst/>
            </a:prstGeom>
            <a:noFill/>
            <a:ln w="12600">
              <a:solidFill>
                <a:srgbClr val="000000"/>
              </a:solidFill>
              <a:round/>
              <a:headEnd/>
              <a:tailEnd type="triangle" w="med" len="med"/>
            </a:ln>
          </p:spPr>
          <p:txBody>
            <a:bodyPr/>
            <a:lstStyle/>
            <a:p>
              <a:endParaRPr lang="en-GB"/>
            </a:p>
          </p:txBody>
        </p:sp>
        <p:sp>
          <p:nvSpPr>
            <p:cNvPr id="78127" name="Line 37"/>
            <p:cNvSpPr>
              <a:spLocks noChangeShapeType="1"/>
            </p:cNvSpPr>
            <p:nvPr/>
          </p:nvSpPr>
          <p:spPr bwMode="auto">
            <a:xfrm flipH="1" flipV="1">
              <a:off x="4543" y="2166"/>
              <a:ext cx="98" cy="98"/>
            </a:xfrm>
            <a:prstGeom prst="line">
              <a:avLst/>
            </a:prstGeom>
            <a:noFill/>
            <a:ln w="12600">
              <a:solidFill>
                <a:srgbClr val="000000"/>
              </a:solidFill>
              <a:round/>
              <a:headEnd/>
              <a:tailEnd type="triangle" w="med" len="med"/>
            </a:ln>
          </p:spPr>
          <p:txBody>
            <a:bodyPr/>
            <a:lstStyle/>
            <a:p>
              <a:endParaRPr lang="en-GB"/>
            </a:p>
          </p:txBody>
        </p:sp>
        <p:sp>
          <p:nvSpPr>
            <p:cNvPr id="78128" name="Oval 38"/>
            <p:cNvSpPr>
              <a:spLocks noChangeArrowheads="1"/>
            </p:cNvSpPr>
            <p:nvPr/>
          </p:nvSpPr>
          <p:spPr bwMode="auto">
            <a:xfrm rot="-1200000">
              <a:off x="4372" y="1285"/>
              <a:ext cx="378" cy="723"/>
            </a:xfrm>
            <a:prstGeom prst="ellipse">
              <a:avLst/>
            </a:prstGeom>
            <a:noFill/>
            <a:ln w="36720">
              <a:solidFill>
                <a:srgbClr val="0000FF"/>
              </a:solidFill>
              <a:round/>
              <a:headEnd/>
              <a:tailEnd/>
            </a:ln>
          </p:spPr>
          <p:txBody>
            <a:bodyPr wrap="none" anchor="ctr"/>
            <a:lstStyle/>
            <a:p>
              <a:endParaRPr lang="en-GB">
                <a:latin typeface="Calibri" pitchFamily="34" charset="0"/>
              </a:endParaRPr>
            </a:p>
          </p:txBody>
        </p:sp>
        <p:sp>
          <p:nvSpPr>
            <p:cNvPr id="78129" name="Line 39"/>
            <p:cNvSpPr>
              <a:spLocks noChangeShapeType="1"/>
            </p:cNvSpPr>
            <p:nvPr/>
          </p:nvSpPr>
          <p:spPr bwMode="auto">
            <a:xfrm flipH="1">
              <a:off x="4703" y="1931"/>
              <a:ext cx="50" cy="48"/>
            </a:xfrm>
            <a:prstGeom prst="line">
              <a:avLst/>
            </a:prstGeom>
            <a:noFill/>
            <a:ln w="28440">
              <a:solidFill>
                <a:srgbClr val="0000FF"/>
              </a:solidFill>
              <a:round/>
              <a:headEnd/>
              <a:tailEnd type="triangle" w="med" len="med"/>
            </a:ln>
          </p:spPr>
          <p:txBody>
            <a:bodyPr/>
            <a:lstStyle/>
            <a:p>
              <a:endParaRPr lang="en-GB"/>
            </a:p>
          </p:txBody>
        </p:sp>
      </p:grpSp>
      <p:grpSp>
        <p:nvGrpSpPr>
          <p:cNvPr id="77829" name="Group 40"/>
          <p:cNvGrpSpPr>
            <a:grpSpLocks/>
          </p:cNvGrpSpPr>
          <p:nvPr/>
        </p:nvGrpSpPr>
        <p:grpSpPr bwMode="auto">
          <a:xfrm>
            <a:off x="5122863" y="4986338"/>
            <a:ext cx="2876550" cy="1657350"/>
            <a:chOff x="3557" y="3372"/>
            <a:chExt cx="1998" cy="1151"/>
          </a:xfrm>
        </p:grpSpPr>
        <p:sp>
          <p:nvSpPr>
            <p:cNvPr id="77960" name="AutoShape 41"/>
            <p:cNvSpPr>
              <a:spLocks noChangeArrowheads="1"/>
            </p:cNvSpPr>
            <p:nvPr/>
          </p:nvSpPr>
          <p:spPr bwMode="auto">
            <a:xfrm>
              <a:off x="3566" y="3381"/>
              <a:ext cx="1990" cy="1143"/>
            </a:xfrm>
            <a:prstGeom prst="roundRect">
              <a:avLst>
                <a:gd name="adj" fmla="val 83"/>
              </a:avLst>
            </a:prstGeom>
            <a:solidFill>
              <a:srgbClr val="808080"/>
            </a:solidFill>
            <a:ln w="9525">
              <a:noFill/>
              <a:round/>
              <a:headEnd/>
              <a:tailEnd/>
            </a:ln>
          </p:spPr>
          <p:txBody>
            <a:bodyPr wrap="none" anchor="ctr"/>
            <a:lstStyle/>
            <a:p>
              <a:endParaRPr lang="en-GB">
                <a:latin typeface="Calibri" pitchFamily="34" charset="0"/>
              </a:endParaRPr>
            </a:p>
          </p:txBody>
        </p:sp>
        <p:sp>
          <p:nvSpPr>
            <p:cNvPr id="77961" name="AutoShape 42"/>
            <p:cNvSpPr>
              <a:spLocks noChangeArrowheads="1"/>
            </p:cNvSpPr>
            <p:nvPr/>
          </p:nvSpPr>
          <p:spPr bwMode="auto">
            <a:xfrm>
              <a:off x="3557" y="3372"/>
              <a:ext cx="1985" cy="1138"/>
            </a:xfrm>
            <a:prstGeom prst="roundRect">
              <a:avLst>
                <a:gd name="adj" fmla="val 83"/>
              </a:avLst>
            </a:prstGeom>
            <a:solidFill>
              <a:srgbClr val="97C1E1"/>
            </a:solidFill>
            <a:ln w="11160">
              <a:solidFill>
                <a:srgbClr val="000000"/>
              </a:solidFill>
              <a:round/>
              <a:headEnd/>
              <a:tailEnd/>
            </a:ln>
          </p:spPr>
          <p:txBody>
            <a:bodyPr wrap="none" anchor="ctr"/>
            <a:lstStyle/>
            <a:p>
              <a:endParaRPr lang="en-GB">
                <a:latin typeface="Calibri" pitchFamily="34" charset="0"/>
              </a:endParaRPr>
            </a:p>
          </p:txBody>
        </p:sp>
        <p:sp>
          <p:nvSpPr>
            <p:cNvPr id="77962" name="Line 43"/>
            <p:cNvSpPr>
              <a:spLocks noChangeShapeType="1"/>
            </p:cNvSpPr>
            <p:nvPr/>
          </p:nvSpPr>
          <p:spPr bwMode="auto">
            <a:xfrm>
              <a:off x="3605" y="3944"/>
              <a:ext cx="938" cy="1"/>
            </a:xfrm>
            <a:prstGeom prst="line">
              <a:avLst/>
            </a:prstGeom>
            <a:noFill/>
            <a:ln w="11160">
              <a:solidFill>
                <a:srgbClr val="000000"/>
              </a:solidFill>
              <a:round/>
              <a:headEnd/>
              <a:tailEnd/>
            </a:ln>
          </p:spPr>
          <p:txBody>
            <a:bodyPr/>
            <a:lstStyle/>
            <a:p>
              <a:endParaRPr lang="en-GB"/>
            </a:p>
          </p:txBody>
        </p:sp>
        <p:sp>
          <p:nvSpPr>
            <p:cNvPr id="77963" name="AutoShape 44"/>
            <p:cNvSpPr>
              <a:spLocks noChangeArrowheads="1"/>
            </p:cNvSpPr>
            <p:nvPr/>
          </p:nvSpPr>
          <p:spPr bwMode="auto">
            <a:xfrm>
              <a:off x="3725" y="3830"/>
              <a:ext cx="680" cy="236"/>
            </a:xfrm>
            <a:prstGeom prst="roundRect">
              <a:avLst>
                <a:gd name="adj" fmla="val 421"/>
              </a:avLst>
            </a:prstGeom>
            <a:noFill/>
            <a:ln w="11160">
              <a:solidFill>
                <a:srgbClr val="000000"/>
              </a:solidFill>
              <a:round/>
              <a:headEnd/>
              <a:tailEnd/>
            </a:ln>
          </p:spPr>
          <p:txBody>
            <a:bodyPr wrap="none" anchor="ctr"/>
            <a:lstStyle/>
            <a:p>
              <a:endParaRPr lang="en-GB">
                <a:latin typeface="Calibri" pitchFamily="34" charset="0"/>
              </a:endParaRPr>
            </a:p>
          </p:txBody>
        </p:sp>
        <p:sp>
          <p:nvSpPr>
            <p:cNvPr id="77964" name="Freeform 45"/>
            <p:cNvSpPr>
              <a:spLocks noChangeArrowheads="1"/>
            </p:cNvSpPr>
            <p:nvPr/>
          </p:nvSpPr>
          <p:spPr bwMode="auto">
            <a:xfrm>
              <a:off x="3713" y="3805"/>
              <a:ext cx="665" cy="26"/>
            </a:xfrm>
            <a:custGeom>
              <a:avLst/>
              <a:gdLst>
                <a:gd name="T0" fmla="*/ 0 w 2934"/>
                <a:gd name="T1" fmla="*/ 0 h 113"/>
                <a:gd name="T2" fmla="*/ 0 w 2934"/>
                <a:gd name="T3" fmla="*/ 0 h 113"/>
                <a:gd name="T4" fmla="*/ 0 w 2934"/>
                <a:gd name="T5" fmla="*/ 0 h 113"/>
                <a:gd name="T6" fmla="*/ 0 w 2934"/>
                <a:gd name="T7" fmla="*/ 0 h 113"/>
                <a:gd name="T8" fmla="*/ 0 w 2934"/>
                <a:gd name="T9" fmla="*/ 0 h 113"/>
                <a:gd name="T10" fmla="*/ 0 60000 65536"/>
                <a:gd name="T11" fmla="*/ 0 60000 65536"/>
                <a:gd name="T12" fmla="*/ 0 60000 65536"/>
                <a:gd name="T13" fmla="*/ 0 60000 65536"/>
                <a:gd name="T14" fmla="*/ 0 60000 65536"/>
                <a:gd name="T15" fmla="*/ 0 w 2934"/>
                <a:gd name="T16" fmla="*/ 0 h 113"/>
                <a:gd name="T17" fmla="*/ 2934 w 2934"/>
                <a:gd name="T18" fmla="*/ 113 h 113"/>
              </a:gdLst>
              <a:ahLst/>
              <a:cxnLst>
                <a:cxn ang="T10">
                  <a:pos x="T0" y="T1"/>
                </a:cxn>
                <a:cxn ang="T11">
                  <a:pos x="T2" y="T3"/>
                </a:cxn>
                <a:cxn ang="T12">
                  <a:pos x="T4" y="T5"/>
                </a:cxn>
                <a:cxn ang="T13">
                  <a:pos x="T6" y="T7"/>
                </a:cxn>
                <a:cxn ang="T14">
                  <a:pos x="T8" y="T9"/>
                </a:cxn>
              </a:cxnLst>
              <a:rect l="T15" t="T16" r="T17" b="T18"/>
              <a:pathLst>
                <a:path w="2934" h="113">
                  <a:moveTo>
                    <a:pt x="0" y="0"/>
                  </a:moveTo>
                  <a:lnTo>
                    <a:pt x="0" y="108"/>
                  </a:lnTo>
                  <a:lnTo>
                    <a:pt x="2933" y="112"/>
                  </a:lnTo>
                  <a:lnTo>
                    <a:pt x="2933"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65" name="Freeform 46"/>
            <p:cNvSpPr>
              <a:spLocks noChangeArrowheads="1"/>
            </p:cNvSpPr>
            <p:nvPr/>
          </p:nvSpPr>
          <p:spPr bwMode="auto">
            <a:xfrm>
              <a:off x="3713" y="4040"/>
              <a:ext cx="654" cy="26"/>
            </a:xfrm>
            <a:custGeom>
              <a:avLst/>
              <a:gdLst>
                <a:gd name="T0" fmla="*/ 0 w 2884"/>
                <a:gd name="T1" fmla="*/ 0 h 116"/>
                <a:gd name="T2" fmla="*/ 0 w 2884"/>
                <a:gd name="T3" fmla="*/ 0 h 116"/>
                <a:gd name="T4" fmla="*/ 0 w 2884"/>
                <a:gd name="T5" fmla="*/ 0 h 116"/>
                <a:gd name="T6" fmla="*/ 0 w 2884"/>
                <a:gd name="T7" fmla="*/ 0 h 116"/>
                <a:gd name="T8" fmla="*/ 0 w 2884"/>
                <a:gd name="T9" fmla="*/ 0 h 116"/>
                <a:gd name="T10" fmla="*/ 0 60000 65536"/>
                <a:gd name="T11" fmla="*/ 0 60000 65536"/>
                <a:gd name="T12" fmla="*/ 0 60000 65536"/>
                <a:gd name="T13" fmla="*/ 0 60000 65536"/>
                <a:gd name="T14" fmla="*/ 0 60000 65536"/>
                <a:gd name="T15" fmla="*/ 0 w 2884"/>
                <a:gd name="T16" fmla="*/ 0 h 116"/>
                <a:gd name="T17" fmla="*/ 2884 w 2884"/>
                <a:gd name="T18" fmla="*/ 116 h 116"/>
              </a:gdLst>
              <a:ahLst/>
              <a:cxnLst>
                <a:cxn ang="T10">
                  <a:pos x="T0" y="T1"/>
                </a:cxn>
                <a:cxn ang="T11">
                  <a:pos x="T2" y="T3"/>
                </a:cxn>
                <a:cxn ang="T12">
                  <a:pos x="T4" y="T5"/>
                </a:cxn>
                <a:cxn ang="T13">
                  <a:pos x="T6" y="T7"/>
                </a:cxn>
                <a:cxn ang="T14">
                  <a:pos x="T8" y="T9"/>
                </a:cxn>
              </a:cxnLst>
              <a:rect l="T15" t="T16" r="T17" b="T18"/>
              <a:pathLst>
                <a:path w="2884" h="116">
                  <a:moveTo>
                    <a:pt x="0" y="0"/>
                  </a:moveTo>
                  <a:lnTo>
                    <a:pt x="0" y="111"/>
                  </a:lnTo>
                  <a:lnTo>
                    <a:pt x="2883" y="115"/>
                  </a:lnTo>
                  <a:lnTo>
                    <a:pt x="2883"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66" name="Oval 47"/>
            <p:cNvSpPr>
              <a:spLocks noChangeArrowheads="1"/>
            </p:cNvSpPr>
            <p:nvPr/>
          </p:nvSpPr>
          <p:spPr bwMode="auto">
            <a:xfrm>
              <a:off x="4845" y="3780"/>
              <a:ext cx="383" cy="368"/>
            </a:xfrm>
            <a:prstGeom prst="ellipse">
              <a:avLst/>
            </a:prstGeom>
            <a:noFill/>
            <a:ln w="14400">
              <a:solidFill>
                <a:srgbClr val="FFFFFF"/>
              </a:solidFill>
              <a:round/>
              <a:headEnd/>
              <a:tailEnd/>
            </a:ln>
          </p:spPr>
          <p:txBody>
            <a:bodyPr wrap="none" anchor="ctr"/>
            <a:lstStyle/>
            <a:p>
              <a:endParaRPr lang="en-GB">
                <a:latin typeface="Calibri" pitchFamily="34" charset="0"/>
              </a:endParaRPr>
            </a:p>
          </p:txBody>
        </p:sp>
        <p:sp>
          <p:nvSpPr>
            <p:cNvPr id="77967" name="Oval 48"/>
            <p:cNvSpPr>
              <a:spLocks noChangeArrowheads="1"/>
            </p:cNvSpPr>
            <p:nvPr/>
          </p:nvSpPr>
          <p:spPr bwMode="auto">
            <a:xfrm>
              <a:off x="4847" y="3780"/>
              <a:ext cx="380" cy="368"/>
            </a:xfrm>
            <a:prstGeom prst="ellipse">
              <a:avLst/>
            </a:prstGeom>
            <a:noFill/>
            <a:ln w="14400">
              <a:solidFill>
                <a:srgbClr val="FFFEFE"/>
              </a:solidFill>
              <a:round/>
              <a:headEnd/>
              <a:tailEnd/>
            </a:ln>
          </p:spPr>
          <p:txBody>
            <a:bodyPr wrap="none" anchor="ctr"/>
            <a:lstStyle/>
            <a:p>
              <a:endParaRPr lang="en-GB">
                <a:latin typeface="Calibri" pitchFamily="34" charset="0"/>
              </a:endParaRPr>
            </a:p>
          </p:txBody>
        </p:sp>
        <p:sp>
          <p:nvSpPr>
            <p:cNvPr id="77968" name="Oval 49"/>
            <p:cNvSpPr>
              <a:spLocks noChangeArrowheads="1"/>
            </p:cNvSpPr>
            <p:nvPr/>
          </p:nvSpPr>
          <p:spPr bwMode="auto">
            <a:xfrm>
              <a:off x="4848" y="3782"/>
              <a:ext cx="377" cy="365"/>
            </a:xfrm>
            <a:prstGeom prst="ellipse">
              <a:avLst/>
            </a:prstGeom>
            <a:noFill/>
            <a:ln w="14400">
              <a:solidFill>
                <a:srgbClr val="FEFCFC"/>
              </a:solidFill>
              <a:round/>
              <a:headEnd/>
              <a:tailEnd/>
            </a:ln>
          </p:spPr>
          <p:txBody>
            <a:bodyPr wrap="none" anchor="ctr"/>
            <a:lstStyle/>
            <a:p>
              <a:endParaRPr lang="en-GB">
                <a:latin typeface="Calibri" pitchFamily="34" charset="0"/>
              </a:endParaRPr>
            </a:p>
          </p:txBody>
        </p:sp>
        <p:sp>
          <p:nvSpPr>
            <p:cNvPr id="77969" name="Oval 50"/>
            <p:cNvSpPr>
              <a:spLocks noChangeArrowheads="1"/>
            </p:cNvSpPr>
            <p:nvPr/>
          </p:nvSpPr>
          <p:spPr bwMode="auto">
            <a:xfrm>
              <a:off x="4850" y="3783"/>
              <a:ext cx="375" cy="362"/>
            </a:xfrm>
            <a:prstGeom prst="ellipse">
              <a:avLst/>
            </a:prstGeom>
            <a:noFill/>
            <a:ln w="14400">
              <a:solidFill>
                <a:srgbClr val="FDFAFA"/>
              </a:solidFill>
              <a:round/>
              <a:headEnd/>
              <a:tailEnd/>
            </a:ln>
          </p:spPr>
          <p:txBody>
            <a:bodyPr wrap="none" anchor="ctr"/>
            <a:lstStyle/>
            <a:p>
              <a:endParaRPr lang="en-GB">
                <a:latin typeface="Calibri" pitchFamily="34" charset="0"/>
              </a:endParaRPr>
            </a:p>
          </p:txBody>
        </p:sp>
        <p:sp>
          <p:nvSpPr>
            <p:cNvPr id="77970" name="Oval 51"/>
            <p:cNvSpPr>
              <a:spLocks noChangeArrowheads="1"/>
            </p:cNvSpPr>
            <p:nvPr/>
          </p:nvSpPr>
          <p:spPr bwMode="auto">
            <a:xfrm>
              <a:off x="4850" y="3785"/>
              <a:ext cx="372" cy="359"/>
            </a:xfrm>
            <a:prstGeom prst="ellipse">
              <a:avLst/>
            </a:prstGeom>
            <a:noFill/>
            <a:ln w="14400">
              <a:solidFill>
                <a:srgbClr val="FCF8F8"/>
              </a:solidFill>
              <a:round/>
              <a:headEnd/>
              <a:tailEnd/>
            </a:ln>
          </p:spPr>
          <p:txBody>
            <a:bodyPr wrap="none" anchor="ctr"/>
            <a:lstStyle/>
            <a:p>
              <a:endParaRPr lang="en-GB">
                <a:latin typeface="Calibri" pitchFamily="34" charset="0"/>
              </a:endParaRPr>
            </a:p>
          </p:txBody>
        </p:sp>
        <p:sp>
          <p:nvSpPr>
            <p:cNvPr id="77971" name="Oval 52"/>
            <p:cNvSpPr>
              <a:spLocks noChangeArrowheads="1"/>
            </p:cNvSpPr>
            <p:nvPr/>
          </p:nvSpPr>
          <p:spPr bwMode="auto">
            <a:xfrm>
              <a:off x="4852" y="3786"/>
              <a:ext cx="369" cy="356"/>
            </a:xfrm>
            <a:prstGeom prst="ellipse">
              <a:avLst/>
            </a:prstGeom>
            <a:noFill/>
            <a:ln w="14400">
              <a:solidFill>
                <a:srgbClr val="FBF6F6"/>
              </a:solidFill>
              <a:round/>
              <a:headEnd/>
              <a:tailEnd/>
            </a:ln>
          </p:spPr>
          <p:txBody>
            <a:bodyPr wrap="none" anchor="ctr"/>
            <a:lstStyle/>
            <a:p>
              <a:endParaRPr lang="en-GB">
                <a:latin typeface="Calibri" pitchFamily="34" charset="0"/>
              </a:endParaRPr>
            </a:p>
          </p:txBody>
        </p:sp>
        <p:sp>
          <p:nvSpPr>
            <p:cNvPr id="77972" name="Oval 53"/>
            <p:cNvSpPr>
              <a:spLocks noChangeArrowheads="1"/>
            </p:cNvSpPr>
            <p:nvPr/>
          </p:nvSpPr>
          <p:spPr bwMode="auto">
            <a:xfrm>
              <a:off x="4853" y="3788"/>
              <a:ext cx="366" cy="353"/>
            </a:xfrm>
            <a:prstGeom prst="ellipse">
              <a:avLst/>
            </a:prstGeom>
            <a:noFill/>
            <a:ln w="14400">
              <a:solidFill>
                <a:srgbClr val="FAF4F4"/>
              </a:solidFill>
              <a:round/>
              <a:headEnd/>
              <a:tailEnd/>
            </a:ln>
          </p:spPr>
          <p:txBody>
            <a:bodyPr wrap="none" anchor="ctr"/>
            <a:lstStyle/>
            <a:p>
              <a:endParaRPr lang="en-GB">
                <a:latin typeface="Calibri" pitchFamily="34" charset="0"/>
              </a:endParaRPr>
            </a:p>
          </p:txBody>
        </p:sp>
        <p:sp>
          <p:nvSpPr>
            <p:cNvPr id="77973" name="Oval 54"/>
            <p:cNvSpPr>
              <a:spLocks noChangeArrowheads="1"/>
            </p:cNvSpPr>
            <p:nvPr/>
          </p:nvSpPr>
          <p:spPr bwMode="auto">
            <a:xfrm>
              <a:off x="4855" y="3789"/>
              <a:ext cx="363" cy="350"/>
            </a:xfrm>
            <a:prstGeom prst="ellipse">
              <a:avLst/>
            </a:prstGeom>
            <a:noFill/>
            <a:ln w="14400">
              <a:solidFill>
                <a:srgbClr val="F9F2F2"/>
              </a:solidFill>
              <a:round/>
              <a:headEnd/>
              <a:tailEnd/>
            </a:ln>
          </p:spPr>
          <p:txBody>
            <a:bodyPr wrap="none" anchor="ctr"/>
            <a:lstStyle/>
            <a:p>
              <a:endParaRPr lang="en-GB">
                <a:latin typeface="Calibri" pitchFamily="34" charset="0"/>
              </a:endParaRPr>
            </a:p>
          </p:txBody>
        </p:sp>
        <p:sp>
          <p:nvSpPr>
            <p:cNvPr id="77974" name="Oval 55"/>
            <p:cNvSpPr>
              <a:spLocks noChangeArrowheads="1"/>
            </p:cNvSpPr>
            <p:nvPr/>
          </p:nvSpPr>
          <p:spPr bwMode="auto">
            <a:xfrm>
              <a:off x="4857" y="3791"/>
              <a:ext cx="359" cy="348"/>
            </a:xfrm>
            <a:prstGeom prst="ellipse">
              <a:avLst/>
            </a:prstGeom>
            <a:noFill/>
            <a:ln w="14400">
              <a:solidFill>
                <a:srgbClr val="F8F0F0"/>
              </a:solidFill>
              <a:round/>
              <a:headEnd/>
              <a:tailEnd/>
            </a:ln>
          </p:spPr>
          <p:txBody>
            <a:bodyPr wrap="none" anchor="ctr"/>
            <a:lstStyle/>
            <a:p>
              <a:endParaRPr lang="en-GB">
                <a:latin typeface="Calibri" pitchFamily="34" charset="0"/>
              </a:endParaRPr>
            </a:p>
          </p:txBody>
        </p:sp>
        <p:sp>
          <p:nvSpPr>
            <p:cNvPr id="77975" name="Oval 56"/>
            <p:cNvSpPr>
              <a:spLocks noChangeArrowheads="1"/>
            </p:cNvSpPr>
            <p:nvPr/>
          </p:nvSpPr>
          <p:spPr bwMode="auto">
            <a:xfrm>
              <a:off x="4859" y="3792"/>
              <a:ext cx="356" cy="345"/>
            </a:xfrm>
            <a:prstGeom prst="ellipse">
              <a:avLst/>
            </a:prstGeom>
            <a:noFill/>
            <a:ln w="14400">
              <a:solidFill>
                <a:srgbClr val="F7EEEE"/>
              </a:solidFill>
              <a:round/>
              <a:headEnd/>
              <a:tailEnd/>
            </a:ln>
          </p:spPr>
          <p:txBody>
            <a:bodyPr wrap="none" anchor="ctr"/>
            <a:lstStyle/>
            <a:p>
              <a:endParaRPr lang="en-GB">
                <a:latin typeface="Calibri" pitchFamily="34" charset="0"/>
              </a:endParaRPr>
            </a:p>
          </p:txBody>
        </p:sp>
        <p:sp>
          <p:nvSpPr>
            <p:cNvPr id="77976" name="Oval 57"/>
            <p:cNvSpPr>
              <a:spLocks noChangeArrowheads="1"/>
            </p:cNvSpPr>
            <p:nvPr/>
          </p:nvSpPr>
          <p:spPr bwMode="auto">
            <a:xfrm>
              <a:off x="4859" y="3794"/>
              <a:ext cx="354" cy="342"/>
            </a:xfrm>
            <a:prstGeom prst="ellipse">
              <a:avLst/>
            </a:prstGeom>
            <a:noFill/>
            <a:ln w="14400">
              <a:solidFill>
                <a:srgbClr val="F6ECEC"/>
              </a:solidFill>
              <a:round/>
              <a:headEnd/>
              <a:tailEnd/>
            </a:ln>
          </p:spPr>
          <p:txBody>
            <a:bodyPr wrap="none" anchor="ctr"/>
            <a:lstStyle/>
            <a:p>
              <a:endParaRPr lang="en-GB">
                <a:latin typeface="Calibri" pitchFamily="34" charset="0"/>
              </a:endParaRPr>
            </a:p>
          </p:txBody>
        </p:sp>
        <p:sp>
          <p:nvSpPr>
            <p:cNvPr id="77977" name="Oval 58"/>
            <p:cNvSpPr>
              <a:spLocks noChangeArrowheads="1"/>
            </p:cNvSpPr>
            <p:nvPr/>
          </p:nvSpPr>
          <p:spPr bwMode="auto">
            <a:xfrm>
              <a:off x="4861" y="3795"/>
              <a:ext cx="351" cy="339"/>
            </a:xfrm>
            <a:prstGeom prst="ellipse">
              <a:avLst/>
            </a:prstGeom>
            <a:noFill/>
            <a:ln w="14400">
              <a:solidFill>
                <a:srgbClr val="F5EAEA"/>
              </a:solidFill>
              <a:round/>
              <a:headEnd/>
              <a:tailEnd/>
            </a:ln>
          </p:spPr>
          <p:txBody>
            <a:bodyPr wrap="none" anchor="ctr"/>
            <a:lstStyle/>
            <a:p>
              <a:endParaRPr lang="en-GB">
                <a:latin typeface="Calibri" pitchFamily="34" charset="0"/>
              </a:endParaRPr>
            </a:p>
          </p:txBody>
        </p:sp>
        <p:sp>
          <p:nvSpPr>
            <p:cNvPr id="77978" name="Oval 59"/>
            <p:cNvSpPr>
              <a:spLocks noChangeArrowheads="1"/>
            </p:cNvSpPr>
            <p:nvPr/>
          </p:nvSpPr>
          <p:spPr bwMode="auto">
            <a:xfrm>
              <a:off x="4862" y="3796"/>
              <a:ext cx="348" cy="336"/>
            </a:xfrm>
            <a:prstGeom prst="ellipse">
              <a:avLst/>
            </a:prstGeom>
            <a:noFill/>
            <a:ln w="14400">
              <a:solidFill>
                <a:srgbClr val="F4E8E8"/>
              </a:solidFill>
              <a:round/>
              <a:headEnd/>
              <a:tailEnd/>
            </a:ln>
          </p:spPr>
          <p:txBody>
            <a:bodyPr wrap="none" anchor="ctr"/>
            <a:lstStyle/>
            <a:p>
              <a:endParaRPr lang="en-GB">
                <a:latin typeface="Calibri" pitchFamily="34" charset="0"/>
              </a:endParaRPr>
            </a:p>
          </p:txBody>
        </p:sp>
        <p:sp>
          <p:nvSpPr>
            <p:cNvPr id="77979" name="Oval 60"/>
            <p:cNvSpPr>
              <a:spLocks noChangeArrowheads="1"/>
            </p:cNvSpPr>
            <p:nvPr/>
          </p:nvSpPr>
          <p:spPr bwMode="auto">
            <a:xfrm>
              <a:off x="4864" y="3798"/>
              <a:ext cx="345" cy="334"/>
            </a:xfrm>
            <a:prstGeom prst="ellipse">
              <a:avLst/>
            </a:prstGeom>
            <a:noFill/>
            <a:ln w="14400">
              <a:solidFill>
                <a:srgbClr val="F3E6E7"/>
              </a:solidFill>
              <a:round/>
              <a:headEnd/>
              <a:tailEnd/>
            </a:ln>
          </p:spPr>
          <p:txBody>
            <a:bodyPr wrap="none" anchor="ctr"/>
            <a:lstStyle/>
            <a:p>
              <a:endParaRPr lang="en-GB">
                <a:latin typeface="Calibri" pitchFamily="34" charset="0"/>
              </a:endParaRPr>
            </a:p>
          </p:txBody>
        </p:sp>
        <p:sp>
          <p:nvSpPr>
            <p:cNvPr id="77980" name="Oval 61"/>
            <p:cNvSpPr>
              <a:spLocks noChangeArrowheads="1"/>
            </p:cNvSpPr>
            <p:nvPr/>
          </p:nvSpPr>
          <p:spPr bwMode="auto">
            <a:xfrm>
              <a:off x="4865" y="3799"/>
              <a:ext cx="343" cy="331"/>
            </a:xfrm>
            <a:prstGeom prst="ellipse">
              <a:avLst/>
            </a:prstGeom>
            <a:noFill/>
            <a:ln w="14400">
              <a:solidFill>
                <a:srgbClr val="F2E4E5"/>
              </a:solidFill>
              <a:round/>
              <a:headEnd/>
              <a:tailEnd/>
            </a:ln>
          </p:spPr>
          <p:txBody>
            <a:bodyPr wrap="none" anchor="ctr"/>
            <a:lstStyle/>
            <a:p>
              <a:endParaRPr lang="en-GB">
                <a:latin typeface="Calibri" pitchFamily="34" charset="0"/>
              </a:endParaRPr>
            </a:p>
          </p:txBody>
        </p:sp>
        <p:sp>
          <p:nvSpPr>
            <p:cNvPr id="77981" name="Oval 62"/>
            <p:cNvSpPr>
              <a:spLocks noChangeArrowheads="1"/>
            </p:cNvSpPr>
            <p:nvPr/>
          </p:nvSpPr>
          <p:spPr bwMode="auto">
            <a:xfrm>
              <a:off x="4866" y="3801"/>
              <a:ext cx="340" cy="328"/>
            </a:xfrm>
            <a:prstGeom prst="ellipse">
              <a:avLst/>
            </a:prstGeom>
            <a:noFill/>
            <a:ln w="14400">
              <a:solidFill>
                <a:srgbClr val="F1E2E3"/>
              </a:solidFill>
              <a:round/>
              <a:headEnd/>
              <a:tailEnd/>
            </a:ln>
          </p:spPr>
          <p:txBody>
            <a:bodyPr wrap="none" anchor="ctr"/>
            <a:lstStyle/>
            <a:p>
              <a:endParaRPr lang="en-GB">
                <a:latin typeface="Calibri" pitchFamily="34" charset="0"/>
              </a:endParaRPr>
            </a:p>
          </p:txBody>
        </p:sp>
        <p:sp>
          <p:nvSpPr>
            <p:cNvPr id="77982" name="Oval 63"/>
            <p:cNvSpPr>
              <a:spLocks noChangeArrowheads="1"/>
            </p:cNvSpPr>
            <p:nvPr/>
          </p:nvSpPr>
          <p:spPr bwMode="auto">
            <a:xfrm>
              <a:off x="4869" y="3803"/>
              <a:ext cx="337" cy="325"/>
            </a:xfrm>
            <a:prstGeom prst="ellipse">
              <a:avLst/>
            </a:prstGeom>
            <a:noFill/>
            <a:ln w="14400">
              <a:solidFill>
                <a:srgbClr val="F0E0E1"/>
              </a:solidFill>
              <a:round/>
              <a:headEnd/>
              <a:tailEnd/>
            </a:ln>
          </p:spPr>
          <p:txBody>
            <a:bodyPr wrap="none" anchor="ctr"/>
            <a:lstStyle/>
            <a:p>
              <a:endParaRPr lang="en-GB">
                <a:latin typeface="Calibri" pitchFamily="34" charset="0"/>
              </a:endParaRPr>
            </a:p>
          </p:txBody>
        </p:sp>
        <p:sp>
          <p:nvSpPr>
            <p:cNvPr id="77983" name="Oval 64"/>
            <p:cNvSpPr>
              <a:spLocks noChangeArrowheads="1"/>
            </p:cNvSpPr>
            <p:nvPr/>
          </p:nvSpPr>
          <p:spPr bwMode="auto">
            <a:xfrm>
              <a:off x="4869" y="3804"/>
              <a:ext cx="334" cy="322"/>
            </a:xfrm>
            <a:prstGeom prst="ellipse">
              <a:avLst/>
            </a:prstGeom>
            <a:noFill/>
            <a:ln w="14400">
              <a:solidFill>
                <a:srgbClr val="EFDEDF"/>
              </a:solidFill>
              <a:round/>
              <a:headEnd/>
              <a:tailEnd/>
            </a:ln>
          </p:spPr>
          <p:txBody>
            <a:bodyPr wrap="none" anchor="ctr"/>
            <a:lstStyle/>
            <a:p>
              <a:endParaRPr lang="en-GB">
                <a:latin typeface="Calibri" pitchFamily="34" charset="0"/>
              </a:endParaRPr>
            </a:p>
          </p:txBody>
        </p:sp>
        <p:sp>
          <p:nvSpPr>
            <p:cNvPr id="77984" name="Oval 65"/>
            <p:cNvSpPr>
              <a:spLocks noChangeArrowheads="1"/>
            </p:cNvSpPr>
            <p:nvPr/>
          </p:nvSpPr>
          <p:spPr bwMode="auto">
            <a:xfrm>
              <a:off x="4871" y="3805"/>
              <a:ext cx="331" cy="319"/>
            </a:xfrm>
            <a:prstGeom prst="ellipse">
              <a:avLst/>
            </a:prstGeom>
            <a:noFill/>
            <a:ln w="14400">
              <a:solidFill>
                <a:srgbClr val="EEDCDD"/>
              </a:solidFill>
              <a:round/>
              <a:headEnd/>
              <a:tailEnd/>
            </a:ln>
          </p:spPr>
          <p:txBody>
            <a:bodyPr wrap="none" anchor="ctr"/>
            <a:lstStyle/>
            <a:p>
              <a:endParaRPr lang="en-GB">
                <a:latin typeface="Calibri" pitchFamily="34" charset="0"/>
              </a:endParaRPr>
            </a:p>
          </p:txBody>
        </p:sp>
        <p:sp>
          <p:nvSpPr>
            <p:cNvPr id="77985" name="Oval 66"/>
            <p:cNvSpPr>
              <a:spLocks noChangeArrowheads="1"/>
            </p:cNvSpPr>
            <p:nvPr/>
          </p:nvSpPr>
          <p:spPr bwMode="auto">
            <a:xfrm>
              <a:off x="4872" y="3807"/>
              <a:ext cx="328" cy="316"/>
            </a:xfrm>
            <a:prstGeom prst="ellipse">
              <a:avLst/>
            </a:prstGeom>
            <a:noFill/>
            <a:ln w="14400">
              <a:solidFill>
                <a:srgbClr val="EDDADB"/>
              </a:solidFill>
              <a:round/>
              <a:headEnd/>
              <a:tailEnd/>
            </a:ln>
          </p:spPr>
          <p:txBody>
            <a:bodyPr wrap="none" anchor="ctr"/>
            <a:lstStyle/>
            <a:p>
              <a:endParaRPr lang="en-GB">
                <a:latin typeface="Calibri" pitchFamily="34" charset="0"/>
              </a:endParaRPr>
            </a:p>
          </p:txBody>
        </p:sp>
        <p:sp>
          <p:nvSpPr>
            <p:cNvPr id="77986" name="Oval 67"/>
            <p:cNvSpPr>
              <a:spLocks noChangeArrowheads="1"/>
            </p:cNvSpPr>
            <p:nvPr/>
          </p:nvSpPr>
          <p:spPr bwMode="auto">
            <a:xfrm>
              <a:off x="4874" y="3808"/>
              <a:ext cx="325" cy="313"/>
            </a:xfrm>
            <a:prstGeom prst="ellipse">
              <a:avLst/>
            </a:prstGeom>
            <a:noFill/>
            <a:ln w="14400">
              <a:solidFill>
                <a:srgbClr val="ECD8D9"/>
              </a:solidFill>
              <a:round/>
              <a:headEnd/>
              <a:tailEnd/>
            </a:ln>
          </p:spPr>
          <p:txBody>
            <a:bodyPr wrap="none" anchor="ctr"/>
            <a:lstStyle/>
            <a:p>
              <a:endParaRPr lang="en-GB">
                <a:latin typeface="Calibri" pitchFamily="34" charset="0"/>
              </a:endParaRPr>
            </a:p>
          </p:txBody>
        </p:sp>
        <p:sp>
          <p:nvSpPr>
            <p:cNvPr id="77987" name="Oval 68"/>
            <p:cNvSpPr>
              <a:spLocks noChangeArrowheads="1"/>
            </p:cNvSpPr>
            <p:nvPr/>
          </p:nvSpPr>
          <p:spPr bwMode="auto">
            <a:xfrm>
              <a:off x="4875" y="3810"/>
              <a:ext cx="322" cy="310"/>
            </a:xfrm>
            <a:prstGeom prst="ellipse">
              <a:avLst/>
            </a:prstGeom>
            <a:noFill/>
            <a:ln w="14400">
              <a:solidFill>
                <a:srgbClr val="EBD6D7"/>
              </a:solidFill>
              <a:round/>
              <a:headEnd/>
              <a:tailEnd/>
            </a:ln>
          </p:spPr>
          <p:txBody>
            <a:bodyPr wrap="none" anchor="ctr"/>
            <a:lstStyle/>
            <a:p>
              <a:endParaRPr lang="en-GB">
                <a:latin typeface="Calibri" pitchFamily="34" charset="0"/>
              </a:endParaRPr>
            </a:p>
          </p:txBody>
        </p:sp>
        <p:sp>
          <p:nvSpPr>
            <p:cNvPr id="77988" name="Oval 69"/>
            <p:cNvSpPr>
              <a:spLocks noChangeArrowheads="1"/>
            </p:cNvSpPr>
            <p:nvPr/>
          </p:nvSpPr>
          <p:spPr bwMode="auto">
            <a:xfrm>
              <a:off x="4878" y="3811"/>
              <a:ext cx="319" cy="308"/>
            </a:xfrm>
            <a:prstGeom prst="ellipse">
              <a:avLst/>
            </a:prstGeom>
            <a:noFill/>
            <a:ln w="14400">
              <a:solidFill>
                <a:srgbClr val="EAD4D5"/>
              </a:solidFill>
              <a:round/>
              <a:headEnd/>
              <a:tailEnd/>
            </a:ln>
          </p:spPr>
          <p:txBody>
            <a:bodyPr wrap="none" anchor="ctr"/>
            <a:lstStyle/>
            <a:p>
              <a:endParaRPr lang="en-GB">
                <a:latin typeface="Calibri" pitchFamily="34" charset="0"/>
              </a:endParaRPr>
            </a:p>
          </p:txBody>
        </p:sp>
        <p:sp>
          <p:nvSpPr>
            <p:cNvPr id="77989" name="Oval 70"/>
            <p:cNvSpPr>
              <a:spLocks noChangeArrowheads="1"/>
            </p:cNvSpPr>
            <p:nvPr/>
          </p:nvSpPr>
          <p:spPr bwMode="auto">
            <a:xfrm>
              <a:off x="4878" y="3813"/>
              <a:ext cx="317" cy="304"/>
            </a:xfrm>
            <a:prstGeom prst="ellipse">
              <a:avLst/>
            </a:prstGeom>
            <a:noFill/>
            <a:ln w="14400">
              <a:solidFill>
                <a:srgbClr val="E9D2D3"/>
              </a:solidFill>
              <a:round/>
              <a:headEnd/>
              <a:tailEnd/>
            </a:ln>
          </p:spPr>
          <p:txBody>
            <a:bodyPr wrap="none" anchor="ctr"/>
            <a:lstStyle/>
            <a:p>
              <a:endParaRPr lang="en-GB">
                <a:latin typeface="Calibri" pitchFamily="34" charset="0"/>
              </a:endParaRPr>
            </a:p>
          </p:txBody>
        </p:sp>
        <p:sp>
          <p:nvSpPr>
            <p:cNvPr id="77990" name="Oval 71"/>
            <p:cNvSpPr>
              <a:spLocks noChangeArrowheads="1"/>
            </p:cNvSpPr>
            <p:nvPr/>
          </p:nvSpPr>
          <p:spPr bwMode="auto">
            <a:xfrm>
              <a:off x="4880" y="3814"/>
              <a:ext cx="313" cy="302"/>
            </a:xfrm>
            <a:prstGeom prst="ellipse">
              <a:avLst/>
            </a:prstGeom>
            <a:noFill/>
            <a:ln w="14400">
              <a:solidFill>
                <a:srgbClr val="E8D0D1"/>
              </a:solidFill>
              <a:round/>
              <a:headEnd/>
              <a:tailEnd/>
            </a:ln>
          </p:spPr>
          <p:txBody>
            <a:bodyPr wrap="none" anchor="ctr"/>
            <a:lstStyle/>
            <a:p>
              <a:endParaRPr lang="en-GB">
                <a:latin typeface="Calibri" pitchFamily="34" charset="0"/>
              </a:endParaRPr>
            </a:p>
          </p:txBody>
        </p:sp>
        <p:sp>
          <p:nvSpPr>
            <p:cNvPr id="77991" name="Oval 72"/>
            <p:cNvSpPr>
              <a:spLocks noChangeArrowheads="1"/>
            </p:cNvSpPr>
            <p:nvPr/>
          </p:nvSpPr>
          <p:spPr bwMode="auto">
            <a:xfrm>
              <a:off x="4881" y="3815"/>
              <a:ext cx="310" cy="299"/>
            </a:xfrm>
            <a:prstGeom prst="ellipse">
              <a:avLst/>
            </a:prstGeom>
            <a:noFill/>
            <a:ln w="14400">
              <a:solidFill>
                <a:srgbClr val="E7CECF"/>
              </a:solidFill>
              <a:round/>
              <a:headEnd/>
              <a:tailEnd/>
            </a:ln>
          </p:spPr>
          <p:txBody>
            <a:bodyPr wrap="none" anchor="ctr"/>
            <a:lstStyle/>
            <a:p>
              <a:endParaRPr lang="en-GB">
                <a:latin typeface="Calibri" pitchFamily="34" charset="0"/>
              </a:endParaRPr>
            </a:p>
          </p:txBody>
        </p:sp>
        <p:sp>
          <p:nvSpPr>
            <p:cNvPr id="77992" name="Oval 73"/>
            <p:cNvSpPr>
              <a:spLocks noChangeArrowheads="1"/>
            </p:cNvSpPr>
            <p:nvPr/>
          </p:nvSpPr>
          <p:spPr bwMode="auto">
            <a:xfrm>
              <a:off x="4883" y="3817"/>
              <a:ext cx="307" cy="296"/>
            </a:xfrm>
            <a:prstGeom prst="ellipse">
              <a:avLst/>
            </a:prstGeom>
            <a:noFill/>
            <a:ln w="14400">
              <a:solidFill>
                <a:srgbClr val="E6CCCE"/>
              </a:solidFill>
              <a:round/>
              <a:headEnd/>
              <a:tailEnd/>
            </a:ln>
          </p:spPr>
          <p:txBody>
            <a:bodyPr wrap="none" anchor="ctr"/>
            <a:lstStyle/>
            <a:p>
              <a:endParaRPr lang="en-GB">
                <a:latin typeface="Calibri" pitchFamily="34" charset="0"/>
              </a:endParaRPr>
            </a:p>
          </p:txBody>
        </p:sp>
        <p:sp>
          <p:nvSpPr>
            <p:cNvPr id="77993" name="Oval 74"/>
            <p:cNvSpPr>
              <a:spLocks noChangeArrowheads="1"/>
            </p:cNvSpPr>
            <p:nvPr/>
          </p:nvSpPr>
          <p:spPr bwMode="auto">
            <a:xfrm>
              <a:off x="4884" y="3818"/>
              <a:ext cx="305" cy="293"/>
            </a:xfrm>
            <a:prstGeom prst="ellipse">
              <a:avLst/>
            </a:prstGeom>
            <a:noFill/>
            <a:ln w="14400">
              <a:solidFill>
                <a:srgbClr val="E5CACC"/>
              </a:solidFill>
              <a:round/>
              <a:headEnd/>
              <a:tailEnd/>
            </a:ln>
          </p:spPr>
          <p:txBody>
            <a:bodyPr wrap="none" anchor="ctr"/>
            <a:lstStyle/>
            <a:p>
              <a:endParaRPr lang="en-GB">
                <a:latin typeface="Calibri" pitchFamily="34" charset="0"/>
              </a:endParaRPr>
            </a:p>
          </p:txBody>
        </p:sp>
        <p:sp>
          <p:nvSpPr>
            <p:cNvPr id="77994" name="Oval 75"/>
            <p:cNvSpPr>
              <a:spLocks noChangeArrowheads="1"/>
            </p:cNvSpPr>
            <p:nvPr/>
          </p:nvSpPr>
          <p:spPr bwMode="auto">
            <a:xfrm>
              <a:off x="4885" y="3820"/>
              <a:ext cx="302" cy="290"/>
            </a:xfrm>
            <a:prstGeom prst="ellipse">
              <a:avLst/>
            </a:prstGeom>
            <a:noFill/>
            <a:ln w="14400">
              <a:solidFill>
                <a:srgbClr val="E4C8CA"/>
              </a:solidFill>
              <a:round/>
              <a:headEnd/>
              <a:tailEnd/>
            </a:ln>
          </p:spPr>
          <p:txBody>
            <a:bodyPr wrap="none" anchor="ctr"/>
            <a:lstStyle/>
            <a:p>
              <a:endParaRPr lang="en-GB">
                <a:latin typeface="Calibri" pitchFamily="34" charset="0"/>
              </a:endParaRPr>
            </a:p>
          </p:txBody>
        </p:sp>
        <p:sp>
          <p:nvSpPr>
            <p:cNvPr id="77995" name="Oval 76"/>
            <p:cNvSpPr>
              <a:spLocks noChangeArrowheads="1"/>
            </p:cNvSpPr>
            <p:nvPr/>
          </p:nvSpPr>
          <p:spPr bwMode="auto">
            <a:xfrm>
              <a:off x="4888" y="3821"/>
              <a:ext cx="299" cy="287"/>
            </a:xfrm>
            <a:prstGeom prst="ellipse">
              <a:avLst/>
            </a:prstGeom>
            <a:noFill/>
            <a:ln w="14400">
              <a:solidFill>
                <a:srgbClr val="E3C6C8"/>
              </a:solidFill>
              <a:round/>
              <a:headEnd/>
              <a:tailEnd/>
            </a:ln>
          </p:spPr>
          <p:txBody>
            <a:bodyPr wrap="none" anchor="ctr"/>
            <a:lstStyle/>
            <a:p>
              <a:endParaRPr lang="en-GB">
                <a:latin typeface="Calibri" pitchFamily="34" charset="0"/>
              </a:endParaRPr>
            </a:p>
          </p:txBody>
        </p:sp>
        <p:sp>
          <p:nvSpPr>
            <p:cNvPr id="77996" name="Oval 77"/>
            <p:cNvSpPr>
              <a:spLocks noChangeArrowheads="1"/>
            </p:cNvSpPr>
            <p:nvPr/>
          </p:nvSpPr>
          <p:spPr bwMode="auto">
            <a:xfrm>
              <a:off x="4888" y="3823"/>
              <a:ext cx="297" cy="284"/>
            </a:xfrm>
            <a:prstGeom prst="ellipse">
              <a:avLst/>
            </a:prstGeom>
            <a:noFill/>
            <a:ln w="14400">
              <a:solidFill>
                <a:srgbClr val="E2C4C6"/>
              </a:solidFill>
              <a:round/>
              <a:headEnd/>
              <a:tailEnd/>
            </a:ln>
          </p:spPr>
          <p:txBody>
            <a:bodyPr wrap="none" anchor="ctr"/>
            <a:lstStyle/>
            <a:p>
              <a:endParaRPr lang="en-GB">
                <a:latin typeface="Calibri" pitchFamily="34" charset="0"/>
              </a:endParaRPr>
            </a:p>
          </p:txBody>
        </p:sp>
        <p:sp>
          <p:nvSpPr>
            <p:cNvPr id="77997" name="Oval 78"/>
            <p:cNvSpPr>
              <a:spLocks noChangeArrowheads="1"/>
            </p:cNvSpPr>
            <p:nvPr/>
          </p:nvSpPr>
          <p:spPr bwMode="auto">
            <a:xfrm>
              <a:off x="4890" y="3824"/>
              <a:ext cx="293" cy="281"/>
            </a:xfrm>
            <a:prstGeom prst="ellipse">
              <a:avLst/>
            </a:prstGeom>
            <a:noFill/>
            <a:ln w="14400">
              <a:solidFill>
                <a:srgbClr val="E1C2C4"/>
              </a:solidFill>
              <a:round/>
              <a:headEnd/>
              <a:tailEnd/>
            </a:ln>
          </p:spPr>
          <p:txBody>
            <a:bodyPr wrap="none" anchor="ctr"/>
            <a:lstStyle/>
            <a:p>
              <a:endParaRPr lang="en-GB">
                <a:latin typeface="Calibri" pitchFamily="34" charset="0"/>
              </a:endParaRPr>
            </a:p>
          </p:txBody>
        </p:sp>
        <p:sp>
          <p:nvSpPr>
            <p:cNvPr id="77998" name="Oval 79"/>
            <p:cNvSpPr>
              <a:spLocks noChangeArrowheads="1"/>
            </p:cNvSpPr>
            <p:nvPr/>
          </p:nvSpPr>
          <p:spPr bwMode="auto">
            <a:xfrm>
              <a:off x="4891" y="3826"/>
              <a:ext cx="290" cy="278"/>
            </a:xfrm>
            <a:prstGeom prst="ellipse">
              <a:avLst/>
            </a:prstGeom>
            <a:noFill/>
            <a:ln w="14400">
              <a:solidFill>
                <a:srgbClr val="E0C0C2"/>
              </a:solidFill>
              <a:round/>
              <a:headEnd/>
              <a:tailEnd/>
            </a:ln>
          </p:spPr>
          <p:txBody>
            <a:bodyPr wrap="none" anchor="ctr"/>
            <a:lstStyle/>
            <a:p>
              <a:endParaRPr lang="en-GB">
                <a:latin typeface="Calibri" pitchFamily="34" charset="0"/>
              </a:endParaRPr>
            </a:p>
          </p:txBody>
        </p:sp>
        <p:sp>
          <p:nvSpPr>
            <p:cNvPr id="77999" name="Oval 80"/>
            <p:cNvSpPr>
              <a:spLocks noChangeArrowheads="1"/>
            </p:cNvSpPr>
            <p:nvPr/>
          </p:nvSpPr>
          <p:spPr bwMode="auto">
            <a:xfrm>
              <a:off x="4893" y="3826"/>
              <a:ext cx="287" cy="278"/>
            </a:xfrm>
            <a:prstGeom prst="ellipse">
              <a:avLst/>
            </a:prstGeom>
            <a:noFill/>
            <a:ln w="14400">
              <a:solidFill>
                <a:srgbClr val="DFBFC0"/>
              </a:solidFill>
              <a:round/>
              <a:headEnd/>
              <a:tailEnd/>
            </a:ln>
          </p:spPr>
          <p:txBody>
            <a:bodyPr wrap="none" anchor="ctr"/>
            <a:lstStyle/>
            <a:p>
              <a:endParaRPr lang="en-GB">
                <a:latin typeface="Calibri" pitchFamily="34" charset="0"/>
              </a:endParaRPr>
            </a:p>
          </p:txBody>
        </p:sp>
        <p:sp>
          <p:nvSpPr>
            <p:cNvPr id="78000" name="Oval 81"/>
            <p:cNvSpPr>
              <a:spLocks noChangeArrowheads="1"/>
            </p:cNvSpPr>
            <p:nvPr/>
          </p:nvSpPr>
          <p:spPr bwMode="auto">
            <a:xfrm>
              <a:off x="4894" y="3827"/>
              <a:ext cx="284" cy="276"/>
            </a:xfrm>
            <a:prstGeom prst="ellipse">
              <a:avLst/>
            </a:prstGeom>
            <a:noFill/>
            <a:ln w="14400">
              <a:solidFill>
                <a:srgbClr val="DEBDBE"/>
              </a:solidFill>
              <a:round/>
              <a:headEnd/>
              <a:tailEnd/>
            </a:ln>
          </p:spPr>
          <p:txBody>
            <a:bodyPr wrap="none" anchor="ctr"/>
            <a:lstStyle/>
            <a:p>
              <a:endParaRPr lang="en-GB">
                <a:latin typeface="Calibri" pitchFamily="34" charset="0"/>
              </a:endParaRPr>
            </a:p>
          </p:txBody>
        </p:sp>
        <p:sp>
          <p:nvSpPr>
            <p:cNvPr id="78001" name="Oval 82"/>
            <p:cNvSpPr>
              <a:spLocks noChangeArrowheads="1"/>
            </p:cNvSpPr>
            <p:nvPr/>
          </p:nvSpPr>
          <p:spPr bwMode="auto">
            <a:xfrm>
              <a:off x="4896" y="3828"/>
              <a:ext cx="281" cy="273"/>
            </a:xfrm>
            <a:prstGeom prst="ellipse">
              <a:avLst/>
            </a:prstGeom>
            <a:noFill/>
            <a:ln w="14400">
              <a:solidFill>
                <a:srgbClr val="DDBBBC"/>
              </a:solidFill>
              <a:round/>
              <a:headEnd/>
              <a:tailEnd/>
            </a:ln>
          </p:spPr>
          <p:txBody>
            <a:bodyPr wrap="none" anchor="ctr"/>
            <a:lstStyle/>
            <a:p>
              <a:endParaRPr lang="en-GB">
                <a:latin typeface="Calibri" pitchFamily="34" charset="0"/>
              </a:endParaRPr>
            </a:p>
          </p:txBody>
        </p:sp>
        <p:sp>
          <p:nvSpPr>
            <p:cNvPr id="78002" name="Oval 83"/>
            <p:cNvSpPr>
              <a:spLocks noChangeArrowheads="1"/>
            </p:cNvSpPr>
            <p:nvPr/>
          </p:nvSpPr>
          <p:spPr bwMode="auto">
            <a:xfrm>
              <a:off x="4898" y="3830"/>
              <a:ext cx="278" cy="270"/>
            </a:xfrm>
            <a:prstGeom prst="ellipse">
              <a:avLst/>
            </a:prstGeom>
            <a:noFill/>
            <a:ln w="14400">
              <a:solidFill>
                <a:srgbClr val="DCB9BA"/>
              </a:solidFill>
              <a:round/>
              <a:headEnd/>
              <a:tailEnd/>
            </a:ln>
          </p:spPr>
          <p:txBody>
            <a:bodyPr wrap="none" anchor="ctr"/>
            <a:lstStyle/>
            <a:p>
              <a:endParaRPr lang="en-GB">
                <a:latin typeface="Calibri" pitchFamily="34" charset="0"/>
              </a:endParaRPr>
            </a:p>
          </p:txBody>
        </p:sp>
        <p:sp>
          <p:nvSpPr>
            <p:cNvPr id="78003" name="Oval 84"/>
            <p:cNvSpPr>
              <a:spLocks noChangeArrowheads="1"/>
            </p:cNvSpPr>
            <p:nvPr/>
          </p:nvSpPr>
          <p:spPr bwMode="auto">
            <a:xfrm>
              <a:off x="4899" y="3831"/>
              <a:ext cx="275" cy="268"/>
            </a:xfrm>
            <a:prstGeom prst="ellipse">
              <a:avLst/>
            </a:prstGeom>
            <a:noFill/>
            <a:ln w="14400">
              <a:solidFill>
                <a:srgbClr val="DBB7B8"/>
              </a:solidFill>
              <a:round/>
              <a:headEnd/>
              <a:tailEnd/>
            </a:ln>
          </p:spPr>
          <p:txBody>
            <a:bodyPr wrap="none" anchor="ctr"/>
            <a:lstStyle/>
            <a:p>
              <a:endParaRPr lang="en-GB">
                <a:latin typeface="Calibri" pitchFamily="34" charset="0"/>
              </a:endParaRPr>
            </a:p>
          </p:txBody>
        </p:sp>
        <p:sp>
          <p:nvSpPr>
            <p:cNvPr id="78004" name="Oval 85"/>
            <p:cNvSpPr>
              <a:spLocks noChangeArrowheads="1"/>
            </p:cNvSpPr>
            <p:nvPr/>
          </p:nvSpPr>
          <p:spPr bwMode="auto">
            <a:xfrm>
              <a:off x="4901" y="3832"/>
              <a:ext cx="272" cy="264"/>
            </a:xfrm>
            <a:prstGeom prst="ellipse">
              <a:avLst/>
            </a:prstGeom>
            <a:noFill/>
            <a:ln w="14400">
              <a:solidFill>
                <a:srgbClr val="DAB5B7"/>
              </a:solidFill>
              <a:round/>
              <a:headEnd/>
              <a:tailEnd/>
            </a:ln>
          </p:spPr>
          <p:txBody>
            <a:bodyPr wrap="none" anchor="ctr"/>
            <a:lstStyle/>
            <a:p>
              <a:endParaRPr lang="en-GB">
                <a:latin typeface="Calibri" pitchFamily="34" charset="0"/>
              </a:endParaRPr>
            </a:p>
          </p:txBody>
        </p:sp>
        <p:sp>
          <p:nvSpPr>
            <p:cNvPr id="78005" name="Oval 86"/>
            <p:cNvSpPr>
              <a:spLocks noChangeArrowheads="1"/>
            </p:cNvSpPr>
            <p:nvPr/>
          </p:nvSpPr>
          <p:spPr bwMode="auto">
            <a:xfrm>
              <a:off x="4901" y="3834"/>
              <a:ext cx="270" cy="261"/>
            </a:xfrm>
            <a:prstGeom prst="ellipse">
              <a:avLst/>
            </a:prstGeom>
            <a:noFill/>
            <a:ln w="14400">
              <a:solidFill>
                <a:srgbClr val="D9B3B5"/>
              </a:solidFill>
              <a:round/>
              <a:headEnd/>
              <a:tailEnd/>
            </a:ln>
          </p:spPr>
          <p:txBody>
            <a:bodyPr wrap="none" anchor="ctr"/>
            <a:lstStyle/>
            <a:p>
              <a:endParaRPr lang="en-GB">
                <a:latin typeface="Calibri" pitchFamily="34" charset="0"/>
              </a:endParaRPr>
            </a:p>
          </p:txBody>
        </p:sp>
        <p:sp>
          <p:nvSpPr>
            <p:cNvPr id="78006" name="Oval 87"/>
            <p:cNvSpPr>
              <a:spLocks noChangeArrowheads="1"/>
            </p:cNvSpPr>
            <p:nvPr/>
          </p:nvSpPr>
          <p:spPr bwMode="auto">
            <a:xfrm>
              <a:off x="4903" y="3835"/>
              <a:ext cx="267" cy="258"/>
            </a:xfrm>
            <a:prstGeom prst="ellipse">
              <a:avLst/>
            </a:prstGeom>
            <a:noFill/>
            <a:ln w="14400">
              <a:solidFill>
                <a:srgbClr val="D8B1B3"/>
              </a:solidFill>
              <a:round/>
              <a:headEnd/>
              <a:tailEnd/>
            </a:ln>
          </p:spPr>
          <p:txBody>
            <a:bodyPr wrap="none" anchor="ctr"/>
            <a:lstStyle/>
            <a:p>
              <a:endParaRPr lang="en-GB">
                <a:latin typeface="Calibri" pitchFamily="34" charset="0"/>
              </a:endParaRPr>
            </a:p>
          </p:txBody>
        </p:sp>
        <p:sp>
          <p:nvSpPr>
            <p:cNvPr id="78007" name="Oval 88"/>
            <p:cNvSpPr>
              <a:spLocks noChangeArrowheads="1"/>
            </p:cNvSpPr>
            <p:nvPr/>
          </p:nvSpPr>
          <p:spPr bwMode="auto">
            <a:xfrm>
              <a:off x="4904" y="3837"/>
              <a:ext cx="264" cy="256"/>
            </a:xfrm>
            <a:prstGeom prst="ellipse">
              <a:avLst/>
            </a:prstGeom>
            <a:noFill/>
            <a:ln w="14400">
              <a:solidFill>
                <a:srgbClr val="D7AFB1"/>
              </a:solidFill>
              <a:round/>
              <a:headEnd/>
              <a:tailEnd/>
            </a:ln>
          </p:spPr>
          <p:txBody>
            <a:bodyPr wrap="none" anchor="ctr"/>
            <a:lstStyle/>
            <a:p>
              <a:endParaRPr lang="en-GB">
                <a:latin typeface="Calibri" pitchFamily="34" charset="0"/>
              </a:endParaRPr>
            </a:p>
          </p:txBody>
        </p:sp>
        <p:sp>
          <p:nvSpPr>
            <p:cNvPr id="78008" name="Oval 89"/>
            <p:cNvSpPr>
              <a:spLocks noChangeArrowheads="1"/>
            </p:cNvSpPr>
            <p:nvPr/>
          </p:nvSpPr>
          <p:spPr bwMode="auto">
            <a:xfrm>
              <a:off x="4906" y="3838"/>
              <a:ext cx="262" cy="252"/>
            </a:xfrm>
            <a:prstGeom prst="ellipse">
              <a:avLst/>
            </a:prstGeom>
            <a:noFill/>
            <a:ln w="14400">
              <a:solidFill>
                <a:srgbClr val="D6ADAF"/>
              </a:solidFill>
              <a:round/>
              <a:headEnd/>
              <a:tailEnd/>
            </a:ln>
          </p:spPr>
          <p:txBody>
            <a:bodyPr wrap="none" anchor="ctr"/>
            <a:lstStyle/>
            <a:p>
              <a:endParaRPr lang="en-GB">
                <a:latin typeface="Calibri" pitchFamily="34" charset="0"/>
              </a:endParaRPr>
            </a:p>
          </p:txBody>
        </p:sp>
        <p:sp>
          <p:nvSpPr>
            <p:cNvPr id="78009" name="Oval 90"/>
            <p:cNvSpPr>
              <a:spLocks noChangeArrowheads="1"/>
            </p:cNvSpPr>
            <p:nvPr/>
          </p:nvSpPr>
          <p:spPr bwMode="auto">
            <a:xfrm>
              <a:off x="4907" y="3840"/>
              <a:ext cx="259" cy="249"/>
            </a:xfrm>
            <a:prstGeom prst="ellipse">
              <a:avLst/>
            </a:prstGeom>
            <a:noFill/>
            <a:ln w="14400">
              <a:solidFill>
                <a:srgbClr val="D5ABAD"/>
              </a:solidFill>
              <a:round/>
              <a:headEnd/>
              <a:tailEnd/>
            </a:ln>
          </p:spPr>
          <p:txBody>
            <a:bodyPr wrap="none" anchor="ctr"/>
            <a:lstStyle/>
            <a:p>
              <a:endParaRPr lang="en-GB">
                <a:latin typeface="Calibri" pitchFamily="34" charset="0"/>
              </a:endParaRPr>
            </a:p>
          </p:txBody>
        </p:sp>
        <p:sp>
          <p:nvSpPr>
            <p:cNvPr id="78010" name="Oval 91"/>
            <p:cNvSpPr>
              <a:spLocks noChangeArrowheads="1"/>
            </p:cNvSpPr>
            <p:nvPr/>
          </p:nvSpPr>
          <p:spPr bwMode="auto">
            <a:xfrm>
              <a:off x="4909" y="3841"/>
              <a:ext cx="255" cy="247"/>
            </a:xfrm>
            <a:prstGeom prst="ellipse">
              <a:avLst/>
            </a:prstGeom>
            <a:noFill/>
            <a:ln w="14400">
              <a:solidFill>
                <a:srgbClr val="D4A9AB"/>
              </a:solidFill>
              <a:round/>
              <a:headEnd/>
              <a:tailEnd/>
            </a:ln>
          </p:spPr>
          <p:txBody>
            <a:bodyPr wrap="none" anchor="ctr"/>
            <a:lstStyle/>
            <a:p>
              <a:endParaRPr lang="en-GB">
                <a:latin typeface="Calibri" pitchFamily="34" charset="0"/>
              </a:endParaRPr>
            </a:p>
          </p:txBody>
        </p:sp>
        <p:sp>
          <p:nvSpPr>
            <p:cNvPr id="78011" name="Oval 92"/>
            <p:cNvSpPr>
              <a:spLocks noChangeArrowheads="1"/>
            </p:cNvSpPr>
            <p:nvPr/>
          </p:nvSpPr>
          <p:spPr bwMode="auto">
            <a:xfrm>
              <a:off x="4911" y="3843"/>
              <a:ext cx="251" cy="243"/>
            </a:xfrm>
            <a:prstGeom prst="ellipse">
              <a:avLst/>
            </a:prstGeom>
            <a:noFill/>
            <a:ln w="14400">
              <a:solidFill>
                <a:srgbClr val="D3A7A9"/>
              </a:solidFill>
              <a:round/>
              <a:headEnd/>
              <a:tailEnd/>
            </a:ln>
          </p:spPr>
          <p:txBody>
            <a:bodyPr wrap="none" anchor="ctr"/>
            <a:lstStyle/>
            <a:p>
              <a:endParaRPr lang="en-GB">
                <a:latin typeface="Calibri" pitchFamily="34" charset="0"/>
              </a:endParaRPr>
            </a:p>
          </p:txBody>
        </p:sp>
        <p:sp>
          <p:nvSpPr>
            <p:cNvPr id="78012" name="Oval 93"/>
            <p:cNvSpPr>
              <a:spLocks noChangeArrowheads="1"/>
            </p:cNvSpPr>
            <p:nvPr/>
          </p:nvSpPr>
          <p:spPr bwMode="auto">
            <a:xfrm>
              <a:off x="4912" y="3844"/>
              <a:ext cx="249" cy="241"/>
            </a:xfrm>
            <a:prstGeom prst="ellipse">
              <a:avLst/>
            </a:prstGeom>
            <a:noFill/>
            <a:ln w="14400">
              <a:solidFill>
                <a:srgbClr val="D2A5A7"/>
              </a:solidFill>
              <a:round/>
              <a:headEnd/>
              <a:tailEnd/>
            </a:ln>
          </p:spPr>
          <p:txBody>
            <a:bodyPr wrap="none" anchor="ctr"/>
            <a:lstStyle/>
            <a:p>
              <a:endParaRPr lang="en-GB">
                <a:latin typeface="Calibri" pitchFamily="34" charset="0"/>
              </a:endParaRPr>
            </a:p>
          </p:txBody>
        </p:sp>
        <p:sp>
          <p:nvSpPr>
            <p:cNvPr id="78013" name="Oval 94"/>
            <p:cNvSpPr>
              <a:spLocks noChangeArrowheads="1"/>
            </p:cNvSpPr>
            <p:nvPr/>
          </p:nvSpPr>
          <p:spPr bwMode="auto">
            <a:xfrm>
              <a:off x="4913" y="3846"/>
              <a:ext cx="246" cy="238"/>
            </a:xfrm>
            <a:prstGeom prst="ellipse">
              <a:avLst/>
            </a:prstGeom>
            <a:noFill/>
            <a:ln w="14400">
              <a:solidFill>
                <a:srgbClr val="D1A3A5"/>
              </a:solidFill>
              <a:round/>
              <a:headEnd/>
              <a:tailEnd/>
            </a:ln>
          </p:spPr>
          <p:txBody>
            <a:bodyPr wrap="none" anchor="ctr"/>
            <a:lstStyle/>
            <a:p>
              <a:endParaRPr lang="en-GB">
                <a:latin typeface="Calibri" pitchFamily="34" charset="0"/>
              </a:endParaRPr>
            </a:p>
          </p:txBody>
        </p:sp>
        <p:sp>
          <p:nvSpPr>
            <p:cNvPr id="78014" name="Oval 95"/>
            <p:cNvSpPr>
              <a:spLocks noChangeArrowheads="1"/>
            </p:cNvSpPr>
            <p:nvPr/>
          </p:nvSpPr>
          <p:spPr bwMode="auto">
            <a:xfrm>
              <a:off x="4915" y="3847"/>
              <a:ext cx="244" cy="235"/>
            </a:xfrm>
            <a:prstGeom prst="ellipse">
              <a:avLst/>
            </a:prstGeom>
            <a:noFill/>
            <a:ln w="14400">
              <a:solidFill>
                <a:srgbClr val="D0A1A3"/>
              </a:solidFill>
              <a:round/>
              <a:headEnd/>
              <a:tailEnd/>
            </a:ln>
          </p:spPr>
          <p:txBody>
            <a:bodyPr wrap="none" anchor="ctr"/>
            <a:lstStyle/>
            <a:p>
              <a:endParaRPr lang="en-GB">
                <a:latin typeface="Calibri" pitchFamily="34" charset="0"/>
              </a:endParaRPr>
            </a:p>
          </p:txBody>
        </p:sp>
        <p:sp>
          <p:nvSpPr>
            <p:cNvPr id="78015" name="Oval 96"/>
            <p:cNvSpPr>
              <a:spLocks noChangeArrowheads="1"/>
            </p:cNvSpPr>
            <p:nvPr/>
          </p:nvSpPr>
          <p:spPr bwMode="auto">
            <a:xfrm>
              <a:off x="4916" y="3849"/>
              <a:ext cx="241" cy="232"/>
            </a:xfrm>
            <a:prstGeom prst="ellipse">
              <a:avLst/>
            </a:prstGeom>
            <a:noFill/>
            <a:ln w="14400">
              <a:solidFill>
                <a:srgbClr val="CF9FA1"/>
              </a:solidFill>
              <a:round/>
              <a:headEnd/>
              <a:tailEnd/>
            </a:ln>
          </p:spPr>
          <p:txBody>
            <a:bodyPr wrap="none" anchor="ctr"/>
            <a:lstStyle/>
            <a:p>
              <a:endParaRPr lang="en-GB">
                <a:latin typeface="Calibri" pitchFamily="34" charset="0"/>
              </a:endParaRPr>
            </a:p>
          </p:txBody>
        </p:sp>
        <p:sp>
          <p:nvSpPr>
            <p:cNvPr id="78016" name="Oval 97"/>
            <p:cNvSpPr>
              <a:spLocks noChangeArrowheads="1"/>
            </p:cNvSpPr>
            <p:nvPr/>
          </p:nvSpPr>
          <p:spPr bwMode="auto">
            <a:xfrm>
              <a:off x="4918" y="3850"/>
              <a:ext cx="238" cy="229"/>
            </a:xfrm>
            <a:prstGeom prst="ellipse">
              <a:avLst/>
            </a:prstGeom>
            <a:noFill/>
            <a:ln w="14400">
              <a:solidFill>
                <a:srgbClr val="CE9D9F"/>
              </a:solidFill>
              <a:round/>
              <a:headEnd/>
              <a:tailEnd/>
            </a:ln>
          </p:spPr>
          <p:txBody>
            <a:bodyPr wrap="none" anchor="ctr"/>
            <a:lstStyle/>
            <a:p>
              <a:endParaRPr lang="en-GB">
                <a:latin typeface="Calibri" pitchFamily="34" charset="0"/>
              </a:endParaRPr>
            </a:p>
          </p:txBody>
        </p:sp>
        <p:sp>
          <p:nvSpPr>
            <p:cNvPr id="78017" name="Oval 98"/>
            <p:cNvSpPr>
              <a:spLocks noChangeArrowheads="1"/>
            </p:cNvSpPr>
            <p:nvPr/>
          </p:nvSpPr>
          <p:spPr bwMode="auto">
            <a:xfrm>
              <a:off x="4920" y="3851"/>
              <a:ext cx="235" cy="227"/>
            </a:xfrm>
            <a:prstGeom prst="ellipse">
              <a:avLst/>
            </a:prstGeom>
            <a:noFill/>
            <a:ln w="14400">
              <a:solidFill>
                <a:srgbClr val="CD9B9E"/>
              </a:solidFill>
              <a:round/>
              <a:headEnd/>
              <a:tailEnd/>
            </a:ln>
          </p:spPr>
          <p:txBody>
            <a:bodyPr wrap="none" anchor="ctr"/>
            <a:lstStyle/>
            <a:p>
              <a:endParaRPr lang="en-GB">
                <a:latin typeface="Calibri" pitchFamily="34" charset="0"/>
              </a:endParaRPr>
            </a:p>
          </p:txBody>
        </p:sp>
        <p:sp>
          <p:nvSpPr>
            <p:cNvPr id="78018" name="Oval 99"/>
            <p:cNvSpPr>
              <a:spLocks noChangeArrowheads="1"/>
            </p:cNvSpPr>
            <p:nvPr/>
          </p:nvSpPr>
          <p:spPr bwMode="auto">
            <a:xfrm>
              <a:off x="4920" y="3853"/>
              <a:ext cx="232" cy="224"/>
            </a:xfrm>
            <a:prstGeom prst="ellipse">
              <a:avLst/>
            </a:prstGeom>
            <a:noFill/>
            <a:ln w="14400">
              <a:solidFill>
                <a:srgbClr val="CC999C"/>
              </a:solidFill>
              <a:round/>
              <a:headEnd/>
              <a:tailEnd/>
            </a:ln>
          </p:spPr>
          <p:txBody>
            <a:bodyPr wrap="none" anchor="ctr"/>
            <a:lstStyle/>
            <a:p>
              <a:endParaRPr lang="en-GB">
                <a:latin typeface="Calibri" pitchFamily="34" charset="0"/>
              </a:endParaRPr>
            </a:p>
          </p:txBody>
        </p:sp>
        <p:sp>
          <p:nvSpPr>
            <p:cNvPr id="78019" name="Oval 100"/>
            <p:cNvSpPr>
              <a:spLocks noChangeArrowheads="1"/>
            </p:cNvSpPr>
            <p:nvPr/>
          </p:nvSpPr>
          <p:spPr bwMode="auto">
            <a:xfrm>
              <a:off x="4922" y="3854"/>
              <a:ext cx="229" cy="221"/>
            </a:xfrm>
            <a:prstGeom prst="ellipse">
              <a:avLst/>
            </a:prstGeom>
            <a:noFill/>
            <a:ln w="14400">
              <a:solidFill>
                <a:srgbClr val="CB979A"/>
              </a:solidFill>
              <a:round/>
              <a:headEnd/>
              <a:tailEnd/>
            </a:ln>
          </p:spPr>
          <p:txBody>
            <a:bodyPr wrap="none" anchor="ctr"/>
            <a:lstStyle/>
            <a:p>
              <a:endParaRPr lang="en-GB">
                <a:latin typeface="Calibri" pitchFamily="34" charset="0"/>
              </a:endParaRPr>
            </a:p>
          </p:txBody>
        </p:sp>
        <p:sp>
          <p:nvSpPr>
            <p:cNvPr id="78020" name="Oval 101"/>
            <p:cNvSpPr>
              <a:spLocks noChangeArrowheads="1"/>
            </p:cNvSpPr>
            <p:nvPr/>
          </p:nvSpPr>
          <p:spPr bwMode="auto">
            <a:xfrm>
              <a:off x="4923" y="3856"/>
              <a:ext cx="227" cy="217"/>
            </a:xfrm>
            <a:prstGeom prst="ellipse">
              <a:avLst/>
            </a:prstGeom>
            <a:noFill/>
            <a:ln w="14400">
              <a:solidFill>
                <a:srgbClr val="CA9598"/>
              </a:solidFill>
              <a:round/>
              <a:headEnd/>
              <a:tailEnd/>
            </a:ln>
          </p:spPr>
          <p:txBody>
            <a:bodyPr wrap="none" anchor="ctr"/>
            <a:lstStyle/>
            <a:p>
              <a:endParaRPr lang="en-GB">
                <a:latin typeface="Calibri" pitchFamily="34" charset="0"/>
              </a:endParaRPr>
            </a:p>
          </p:txBody>
        </p:sp>
        <p:sp>
          <p:nvSpPr>
            <p:cNvPr id="78021" name="Oval 102"/>
            <p:cNvSpPr>
              <a:spLocks noChangeArrowheads="1"/>
            </p:cNvSpPr>
            <p:nvPr/>
          </p:nvSpPr>
          <p:spPr bwMode="auto">
            <a:xfrm>
              <a:off x="4925" y="3857"/>
              <a:ext cx="224" cy="214"/>
            </a:xfrm>
            <a:prstGeom prst="ellipse">
              <a:avLst/>
            </a:prstGeom>
            <a:noFill/>
            <a:ln w="14400">
              <a:solidFill>
                <a:srgbClr val="C99396"/>
              </a:solidFill>
              <a:round/>
              <a:headEnd/>
              <a:tailEnd/>
            </a:ln>
          </p:spPr>
          <p:txBody>
            <a:bodyPr wrap="none" anchor="ctr"/>
            <a:lstStyle/>
            <a:p>
              <a:endParaRPr lang="en-GB">
                <a:latin typeface="Calibri" pitchFamily="34" charset="0"/>
              </a:endParaRPr>
            </a:p>
          </p:txBody>
        </p:sp>
        <p:sp>
          <p:nvSpPr>
            <p:cNvPr id="78022" name="Oval 103"/>
            <p:cNvSpPr>
              <a:spLocks noChangeArrowheads="1"/>
            </p:cNvSpPr>
            <p:nvPr/>
          </p:nvSpPr>
          <p:spPr bwMode="auto">
            <a:xfrm>
              <a:off x="4926" y="3859"/>
              <a:ext cx="221" cy="212"/>
            </a:xfrm>
            <a:prstGeom prst="ellipse">
              <a:avLst/>
            </a:prstGeom>
            <a:noFill/>
            <a:ln w="14400">
              <a:solidFill>
                <a:srgbClr val="C89194"/>
              </a:solidFill>
              <a:round/>
              <a:headEnd/>
              <a:tailEnd/>
            </a:ln>
          </p:spPr>
          <p:txBody>
            <a:bodyPr wrap="none" anchor="ctr"/>
            <a:lstStyle/>
            <a:p>
              <a:endParaRPr lang="en-GB">
                <a:latin typeface="Calibri" pitchFamily="34" charset="0"/>
              </a:endParaRPr>
            </a:p>
          </p:txBody>
        </p:sp>
        <p:sp>
          <p:nvSpPr>
            <p:cNvPr id="78023" name="Oval 104"/>
            <p:cNvSpPr>
              <a:spLocks noChangeArrowheads="1"/>
            </p:cNvSpPr>
            <p:nvPr/>
          </p:nvSpPr>
          <p:spPr bwMode="auto">
            <a:xfrm>
              <a:off x="4928" y="3860"/>
              <a:ext cx="218" cy="209"/>
            </a:xfrm>
            <a:prstGeom prst="ellipse">
              <a:avLst/>
            </a:prstGeom>
            <a:noFill/>
            <a:ln w="14400">
              <a:solidFill>
                <a:srgbClr val="C78F92"/>
              </a:solidFill>
              <a:round/>
              <a:headEnd/>
              <a:tailEnd/>
            </a:ln>
          </p:spPr>
          <p:txBody>
            <a:bodyPr wrap="none" anchor="ctr"/>
            <a:lstStyle/>
            <a:p>
              <a:endParaRPr lang="en-GB">
                <a:latin typeface="Calibri" pitchFamily="34" charset="0"/>
              </a:endParaRPr>
            </a:p>
          </p:txBody>
        </p:sp>
        <p:sp>
          <p:nvSpPr>
            <p:cNvPr id="78024" name="Oval 105"/>
            <p:cNvSpPr>
              <a:spLocks noChangeArrowheads="1"/>
            </p:cNvSpPr>
            <p:nvPr/>
          </p:nvSpPr>
          <p:spPr bwMode="auto">
            <a:xfrm>
              <a:off x="4929" y="3862"/>
              <a:ext cx="214" cy="206"/>
            </a:xfrm>
            <a:prstGeom prst="ellipse">
              <a:avLst/>
            </a:prstGeom>
            <a:noFill/>
            <a:ln w="14400">
              <a:solidFill>
                <a:srgbClr val="C68D90"/>
              </a:solidFill>
              <a:round/>
              <a:headEnd/>
              <a:tailEnd/>
            </a:ln>
          </p:spPr>
          <p:txBody>
            <a:bodyPr wrap="none" anchor="ctr"/>
            <a:lstStyle/>
            <a:p>
              <a:endParaRPr lang="en-GB">
                <a:latin typeface="Calibri" pitchFamily="34" charset="0"/>
              </a:endParaRPr>
            </a:p>
          </p:txBody>
        </p:sp>
        <p:sp>
          <p:nvSpPr>
            <p:cNvPr id="78025" name="Oval 106"/>
            <p:cNvSpPr>
              <a:spLocks noChangeArrowheads="1"/>
            </p:cNvSpPr>
            <p:nvPr/>
          </p:nvSpPr>
          <p:spPr bwMode="auto">
            <a:xfrm>
              <a:off x="4931" y="3863"/>
              <a:ext cx="211" cy="204"/>
            </a:xfrm>
            <a:prstGeom prst="ellipse">
              <a:avLst/>
            </a:prstGeom>
            <a:noFill/>
            <a:ln w="14400">
              <a:solidFill>
                <a:srgbClr val="C58B8E"/>
              </a:solidFill>
              <a:round/>
              <a:headEnd/>
              <a:tailEnd/>
            </a:ln>
          </p:spPr>
          <p:txBody>
            <a:bodyPr wrap="none" anchor="ctr"/>
            <a:lstStyle/>
            <a:p>
              <a:endParaRPr lang="en-GB">
                <a:latin typeface="Calibri" pitchFamily="34" charset="0"/>
              </a:endParaRPr>
            </a:p>
          </p:txBody>
        </p:sp>
        <p:sp>
          <p:nvSpPr>
            <p:cNvPr id="78026" name="Oval 107"/>
            <p:cNvSpPr>
              <a:spLocks noChangeArrowheads="1"/>
            </p:cNvSpPr>
            <p:nvPr/>
          </p:nvSpPr>
          <p:spPr bwMode="auto">
            <a:xfrm>
              <a:off x="4933" y="3865"/>
              <a:ext cx="207" cy="200"/>
            </a:xfrm>
            <a:prstGeom prst="ellipse">
              <a:avLst/>
            </a:prstGeom>
            <a:noFill/>
            <a:ln w="14400">
              <a:solidFill>
                <a:srgbClr val="C4898C"/>
              </a:solidFill>
              <a:round/>
              <a:headEnd/>
              <a:tailEnd/>
            </a:ln>
          </p:spPr>
          <p:txBody>
            <a:bodyPr wrap="none" anchor="ctr"/>
            <a:lstStyle/>
            <a:p>
              <a:endParaRPr lang="en-GB">
                <a:latin typeface="Calibri" pitchFamily="34" charset="0"/>
              </a:endParaRPr>
            </a:p>
          </p:txBody>
        </p:sp>
        <p:sp>
          <p:nvSpPr>
            <p:cNvPr id="78027" name="Oval 108"/>
            <p:cNvSpPr>
              <a:spLocks noChangeArrowheads="1"/>
            </p:cNvSpPr>
            <p:nvPr/>
          </p:nvSpPr>
          <p:spPr bwMode="auto">
            <a:xfrm>
              <a:off x="4934" y="3866"/>
              <a:ext cx="205" cy="198"/>
            </a:xfrm>
            <a:prstGeom prst="ellipse">
              <a:avLst/>
            </a:prstGeom>
            <a:noFill/>
            <a:ln w="14400">
              <a:solidFill>
                <a:srgbClr val="C3878A"/>
              </a:solidFill>
              <a:round/>
              <a:headEnd/>
              <a:tailEnd/>
            </a:ln>
          </p:spPr>
          <p:txBody>
            <a:bodyPr wrap="none" anchor="ctr"/>
            <a:lstStyle/>
            <a:p>
              <a:endParaRPr lang="en-GB">
                <a:latin typeface="Calibri" pitchFamily="34" charset="0"/>
              </a:endParaRPr>
            </a:p>
          </p:txBody>
        </p:sp>
        <p:sp>
          <p:nvSpPr>
            <p:cNvPr id="78028" name="Oval 109"/>
            <p:cNvSpPr>
              <a:spLocks noChangeArrowheads="1"/>
            </p:cNvSpPr>
            <p:nvPr/>
          </p:nvSpPr>
          <p:spPr bwMode="auto">
            <a:xfrm>
              <a:off x="4935" y="3868"/>
              <a:ext cx="204" cy="195"/>
            </a:xfrm>
            <a:prstGeom prst="ellipse">
              <a:avLst/>
            </a:prstGeom>
            <a:noFill/>
            <a:ln w="14400">
              <a:solidFill>
                <a:srgbClr val="C28588"/>
              </a:solidFill>
              <a:round/>
              <a:headEnd/>
              <a:tailEnd/>
            </a:ln>
          </p:spPr>
          <p:txBody>
            <a:bodyPr wrap="none" anchor="ctr"/>
            <a:lstStyle/>
            <a:p>
              <a:endParaRPr lang="en-GB">
                <a:latin typeface="Calibri" pitchFamily="34" charset="0"/>
              </a:endParaRPr>
            </a:p>
          </p:txBody>
        </p:sp>
        <p:sp>
          <p:nvSpPr>
            <p:cNvPr id="78029" name="Oval 110"/>
            <p:cNvSpPr>
              <a:spLocks noChangeArrowheads="1"/>
            </p:cNvSpPr>
            <p:nvPr/>
          </p:nvSpPr>
          <p:spPr bwMode="auto">
            <a:xfrm>
              <a:off x="4937" y="3868"/>
              <a:ext cx="200" cy="192"/>
            </a:xfrm>
            <a:prstGeom prst="ellipse">
              <a:avLst/>
            </a:prstGeom>
            <a:noFill/>
            <a:ln w="14400">
              <a:solidFill>
                <a:srgbClr val="C18386"/>
              </a:solidFill>
              <a:round/>
              <a:headEnd/>
              <a:tailEnd/>
            </a:ln>
          </p:spPr>
          <p:txBody>
            <a:bodyPr wrap="none" anchor="ctr"/>
            <a:lstStyle/>
            <a:p>
              <a:endParaRPr lang="en-GB">
                <a:latin typeface="Calibri" pitchFamily="34" charset="0"/>
              </a:endParaRPr>
            </a:p>
          </p:txBody>
        </p:sp>
        <p:sp>
          <p:nvSpPr>
            <p:cNvPr id="78030" name="Oval 111"/>
            <p:cNvSpPr>
              <a:spLocks noChangeArrowheads="1"/>
            </p:cNvSpPr>
            <p:nvPr/>
          </p:nvSpPr>
          <p:spPr bwMode="auto">
            <a:xfrm>
              <a:off x="4938" y="3870"/>
              <a:ext cx="198" cy="189"/>
            </a:xfrm>
            <a:prstGeom prst="ellipse">
              <a:avLst/>
            </a:prstGeom>
            <a:noFill/>
            <a:ln w="14400">
              <a:solidFill>
                <a:srgbClr val="C08185"/>
              </a:solidFill>
              <a:round/>
              <a:headEnd/>
              <a:tailEnd/>
            </a:ln>
          </p:spPr>
          <p:txBody>
            <a:bodyPr wrap="none" anchor="ctr"/>
            <a:lstStyle/>
            <a:p>
              <a:endParaRPr lang="en-GB">
                <a:latin typeface="Calibri" pitchFamily="34" charset="0"/>
              </a:endParaRPr>
            </a:p>
          </p:txBody>
        </p:sp>
        <p:sp>
          <p:nvSpPr>
            <p:cNvPr id="78031" name="Oval 112"/>
            <p:cNvSpPr>
              <a:spLocks noChangeArrowheads="1"/>
            </p:cNvSpPr>
            <p:nvPr/>
          </p:nvSpPr>
          <p:spPr bwMode="auto">
            <a:xfrm>
              <a:off x="4939" y="3872"/>
              <a:ext cx="194" cy="186"/>
            </a:xfrm>
            <a:prstGeom prst="ellipse">
              <a:avLst/>
            </a:prstGeom>
            <a:noFill/>
            <a:ln w="14400">
              <a:solidFill>
                <a:srgbClr val="C08083"/>
              </a:solidFill>
              <a:round/>
              <a:headEnd/>
              <a:tailEnd/>
            </a:ln>
          </p:spPr>
          <p:txBody>
            <a:bodyPr wrap="none" anchor="ctr"/>
            <a:lstStyle/>
            <a:p>
              <a:endParaRPr lang="en-GB">
                <a:latin typeface="Calibri" pitchFamily="34" charset="0"/>
              </a:endParaRPr>
            </a:p>
          </p:txBody>
        </p:sp>
        <p:sp>
          <p:nvSpPr>
            <p:cNvPr id="78032" name="Oval 113"/>
            <p:cNvSpPr>
              <a:spLocks noChangeArrowheads="1"/>
            </p:cNvSpPr>
            <p:nvPr/>
          </p:nvSpPr>
          <p:spPr bwMode="auto">
            <a:xfrm>
              <a:off x="4941" y="3872"/>
              <a:ext cx="191" cy="186"/>
            </a:xfrm>
            <a:prstGeom prst="ellipse">
              <a:avLst/>
            </a:prstGeom>
            <a:noFill/>
            <a:ln w="14400">
              <a:solidFill>
                <a:srgbClr val="BF7E81"/>
              </a:solidFill>
              <a:round/>
              <a:headEnd/>
              <a:tailEnd/>
            </a:ln>
          </p:spPr>
          <p:txBody>
            <a:bodyPr wrap="none" anchor="ctr"/>
            <a:lstStyle/>
            <a:p>
              <a:endParaRPr lang="en-GB">
                <a:latin typeface="Calibri" pitchFamily="34" charset="0"/>
              </a:endParaRPr>
            </a:p>
          </p:txBody>
        </p:sp>
        <p:sp>
          <p:nvSpPr>
            <p:cNvPr id="78033" name="Oval 114"/>
            <p:cNvSpPr>
              <a:spLocks noChangeArrowheads="1"/>
            </p:cNvSpPr>
            <p:nvPr/>
          </p:nvSpPr>
          <p:spPr bwMode="auto">
            <a:xfrm>
              <a:off x="4942" y="3873"/>
              <a:ext cx="189" cy="183"/>
            </a:xfrm>
            <a:prstGeom prst="ellipse">
              <a:avLst/>
            </a:prstGeom>
            <a:noFill/>
            <a:ln w="14400">
              <a:solidFill>
                <a:srgbClr val="BE7C7F"/>
              </a:solidFill>
              <a:round/>
              <a:headEnd/>
              <a:tailEnd/>
            </a:ln>
          </p:spPr>
          <p:txBody>
            <a:bodyPr wrap="none" anchor="ctr"/>
            <a:lstStyle/>
            <a:p>
              <a:endParaRPr lang="en-GB">
                <a:latin typeface="Calibri" pitchFamily="34" charset="0"/>
              </a:endParaRPr>
            </a:p>
          </p:txBody>
        </p:sp>
        <p:sp>
          <p:nvSpPr>
            <p:cNvPr id="78034" name="Oval 115"/>
            <p:cNvSpPr>
              <a:spLocks noChangeArrowheads="1"/>
            </p:cNvSpPr>
            <p:nvPr/>
          </p:nvSpPr>
          <p:spPr bwMode="auto">
            <a:xfrm>
              <a:off x="4943" y="3875"/>
              <a:ext cx="187" cy="180"/>
            </a:xfrm>
            <a:prstGeom prst="ellipse">
              <a:avLst/>
            </a:prstGeom>
            <a:noFill/>
            <a:ln w="14400">
              <a:solidFill>
                <a:srgbClr val="BD7A7D"/>
              </a:solidFill>
              <a:round/>
              <a:headEnd/>
              <a:tailEnd/>
            </a:ln>
          </p:spPr>
          <p:txBody>
            <a:bodyPr wrap="none" anchor="ctr"/>
            <a:lstStyle/>
            <a:p>
              <a:endParaRPr lang="en-GB">
                <a:latin typeface="Calibri" pitchFamily="34" charset="0"/>
              </a:endParaRPr>
            </a:p>
          </p:txBody>
        </p:sp>
        <p:sp>
          <p:nvSpPr>
            <p:cNvPr id="78035" name="Oval 116"/>
            <p:cNvSpPr>
              <a:spLocks noChangeArrowheads="1"/>
            </p:cNvSpPr>
            <p:nvPr/>
          </p:nvSpPr>
          <p:spPr bwMode="auto">
            <a:xfrm>
              <a:off x="4945" y="3876"/>
              <a:ext cx="183" cy="177"/>
            </a:xfrm>
            <a:prstGeom prst="ellipse">
              <a:avLst/>
            </a:prstGeom>
            <a:noFill/>
            <a:ln w="14400">
              <a:solidFill>
                <a:srgbClr val="BC787B"/>
              </a:solidFill>
              <a:round/>
              <a:headEnd/>
              <a:tailEnd/>
            </a:ln>
          </p:spPr>
          <p:txBody>
            <a:bodyPr wrap="none" anchor="ctr"/>
            <a:lstStyle/>
            <a:p>
              <a:endParaRPr lang="en-GB">
                <a:latin typeface="Calibri" pitchFamily="34" charset="0"/>
              </a:endParaRPr>
            </a:p>
          </p:txBody>
        </p:sp>
        <p:sp>
          <p:nvSpPr>
            <p:cNvPr id="78036" name="Oval 117"/>
            <p:cNvSpPr>
              <a:spLocks noChangeArrowheads="1"/>
            </p:cNvSpPr>
            <p:nvPr/>
          </p:nvSpPr>
          <p:spPr bwMode="auto">
            <a:xfrm>
              <a:off x="4947" y="3878"/>
              <a:ext cx="180" cy="174"/>
            </a:xfrm>
            <a:prstGeom prst="ellipse">
              <a:avLst/>
            </a:prstGeom>
            <a:noFill/>
            <a:ln w="14400">
              <a:solidFill>
                <a:srgbClr val="BB7679"/>
              </a:solidFill>
              <a:round/>
              <a:headEnd/>
              <a:tailEnd/>
            </a:ln>
          </p:spPr>
          <p:txBody>
            <a:bodyPr wrap="none" anchor="ctr"/>
            <a:lstStyle/>
            <a:p>
              <a:endParaRPr lang="en-GB">
                <a:latin typeface="Calibri" pitchFamily="34" charset="0"/>
              </a:endParaRPr>
            </a:p>
          </p:txBody>
        </p:sp>
        <p:sp>
          <p:nvSpPr>
            <p:cNvPr id="78037" name="Oval 118"/>
            <p:cNvSpPr>
              <a:spLocks noChangeArrowheads="1"/>
            </p:cNvSpPr>
            <p:nvPr/>
          </p:nvSpPr>
          <p:spPr bwMode="auto">
            <a:xfrm>
              <a:off x="4948" y="3879"/>
              <a:ext cx="176" cy="171"/>
            </a:xfrm>
            <a:prstGeom prst="ellipse">
              <a:avLst/>
            </a:prstGeom>
            <a:noFill/>
            <a:ln w="14400">
              <a:solidFill>
                <a:srgbClr val="BA7477"/>
              </a:solidFill>
              <a:round/>
              <a:headEnd/>
              <a:tailEnd/>
            </a:ln>
          </p:spPr>
          <p:txBody>
            <a:bodyPr wrap="none" anchor="ctr"/>
            <a:lstStyle/>
            <a:p>
              <a:endParaRPr lang="en-GB">
                <a:latin typeface="Calibri" pitchFamily="34" charset="0"/>
              </a:endParaRPr>
            </a:p>
          </p:txBody>
        </p:sp>
        <p:sp>
          <p:nvSpPr>
            <p:cNvPr id="78038" name="Oval 119"/>
            <p:cNvSpPr>
              <a:spLocks noChangeArrowheads="1"/>
            </p:cNvSpPr>
            <p:nvPr/>
          </p:nvSpPr>
          <p:spPr bwMode="auto">
            <a:xfrm>
              <a:off x="4950" y="3881"/>
              <a:ext cx="173" cy="168"/>
            </a:xfrm>
            <a:prstGeom prst="ellipse">
              <a:avLst/>
            </a:prstGeom>
            <a:noFill/>
            <a:ln w="14400">
              <a:solidFill>
                <a:srgbClr val="B97275"/>
              </a:solidFill>
              <a:round/>
              <a:headEnd/>
              <a:tailEnd/>
            </a:ln>
          </p:spPr>
          <p:txBody>
            <a:bodyPr wrap="none" anchor="ctr"/>
            <a:lstStyle/>
            <a:p>
              <a:endParaRPr lang="en-GB">
                <a:latin typeface="Calibri" pitchFamily="34" charset="0"/>
              </a:endParaRPr>
            </a:p>
          </p:txBody>
        </p:sp>
        <p:sp>
          <p:nvSpPr>
            <p:cNvPr id="78039" name="Oval 120"/>
            <p:cNvSpPr>
              <a:spLocks noChangeArrowheads="1"/>
            </p:cNvSpPr>
            <p:nvPr/>
          </p:nvSpPr>
          <p:spPr bwMode="auto">
            <a:xfrm>
              <a:off x="4952" y="3882"/>
              <a:ext cx="170" cy="166"/>
            </a:xfrm>
            <a:prstGeom prst="ellipse">
              <a:avLst/>
            </a:prstGeom>
            <a:noFill/>
            <a:ln w="14400">
              <a:solidFill>
                <a:srgbClr val="B87073"/>
              </a:solidFill>
              <a:round/>
              <a:headEnd/>
              <a:tailEnd/>
            </a:ln>
          </p:spPr>
          <p:txBody>
            <a:bodyPr wrap="none" anchor="ctr"/>
            <a:lstStyle/>
            <a:p>
              <a:endParaRPr lang="en-GB">
                <a:latin typeface="Calibri" pitchFamily="34" charset="0"/>
              </a:endParaRPr>
            </a:p>
          </p:txBody>
        </p:sp>
        <p:sp>
          <p:nvSpPr>
            <p:cNvPr id="78040" name="Oval 121"/>
            <p:cNvSpPr>
              <a:spLocks noChangeArrowheads="1"/>
            </p:cNvSpPr>
            <p:nvPr/>
          </p:nvSpPr>
          <p:spPr bwMode="auto">
            <a:xfrm>
              <a:off x="4953" y="3884"/>
              <a:ext cx="168" cy="163"/>
            </a:xfrm>
            <a:prstGeom prst="ellipse">
              <a:avLst/>
            </a:prstGeom>
            <a:noFill/>
            <a:ln w="14400">
              <a:solidFill>
                <a:srgbClr val="B76E71"/>
              </a:solidFill>
              <a:round/>
              <a:headEnd/>
              <a:tailEnd/>
            </a:ln>
          </p:spPr>
          <p:txBody>
            <a:bodyPr wrap="none" anchor="ctr"/>
            <a:lstStyle/>
            <a:p>
              <a:endParaRPr lang="en-GB">
                <a:latin typeface="Calibri" pitchFamily="34" charset="0"/>
              </a:endParaRPr>
            </a:p>
          </p:txBody>
        </p:sp>
        <p:sp>
          <p:nvSpPr>
            <p:cNvPr id="78041" name="Oval 122"/>
            <p:cNvSpPr>
              <a:spLocks noChangeArrowheads="1"/>
            </p:cNvSpPr>
            <p:nvPr/>
          </p:nvSpPr>
          <p:spPr bwMode="auto">
            <a:xfrm>
              <a:off x="4954" y="3885"/>
              <a:ext cx="166" cy="160"/>
            </a:xfrm>
            <a:prstGeom prst="ellipse">
              <a:avLst/>
            </a:prstGeom>
            <a:noFill/>
            <a:ln w="14400">
              <a:solidFill>
                <a:srgbClr val="B66C6F"/>
              </a:solidFill>
              <a:round/>
              <a:headEnd/>
              <a:tailEnd/>
            </a:ln>
          </p:spPr>
          <p:txBody>
            <a:bodyPr wrap="none" anchor="ctr"/>
            <a:lstStyle/>
            <a:p>
              <a:endParaRPr lang="en-GB">
                <a:latin typeface="Calibri" pitchFamily="34" charset="0"/>
              </a:endParaRPr>
            </a:p>
          </p:txBody>
        </p:sp>
        <p:sp>
          <p:nvSpPr>
            <p:cNvPr id="78042" name="Oval 123"/>
            <p:cNvSpPr>
              <a:spLocks noChangeArrowheads="1"/>
            </p:cNvSpPr>
            <p:nvPr/>
          </p:nvSpPr>
          <p:spPr bwMode="auto">
            <a:xfrm>
              <a:off x="4955" y="3886"/>
              <a:ext cx="163" cy="157"/>
            </a:xfrm>
            <a:prstGeom prst="ellipse">
              <a:avLst/>
            </a:prstGeom>
            <a:noFill/>
            <a:ln w="14400">
              <a:solidFill>
                <a:srgbClr val="B56A6E"/>
              </a:solidFill>
              <a:round/>
              <a:headEnd/>
              <a:tailEnd/>
            </a:ln>
          </p:spPr>
          <p:txBody>
            <a:bodyPr wrap="none" anchor="ctr"/>
            <a:lstStyle/>
            <a:p>
              <a:endParaRPr lang="en-GB">
                <a:latin typeface="Calibri" pitchFamily="34" charset="0"/>
              </a:endParaRPr>
            </a:p>
          </p:txBody>
        </p:sp>
        <p:sp>
          <p:nvSpPr>
            <p:cNvPr id="78043" name="Oval 124"/>
            <p:cNvSpPr>
              <a:spLocks noChangeArrowheads="1"/>
            </p:cNvSpPr>
            <p:nvPr/>
          </p:nvSpPr>
          <p:spPr bwMode="auto">
            <a:xfrm>
              <a:off x="4957" y="3887"/>
              <a:ext cx="160" cy="155"/>
            </a:xfrm>
            <a:prstGeom prst="ellipse">
              <a:avLst/>
            </a:prstGeom>
            <a:noFill/>
            <a:ln w="14400">
              <a:solidFill>
                <a:srgbClr val="B4686C"/>
              </a:solidFill>
              <a:round/>
              <a:headEnd/>
              <a:tailEnd/>
            </a:ln>
          </p:spPr>
          <p:txBody>
            <a:bodyPr wrap="none" anchor="ctr"/>
            <a:lstStyle/>
            <a:p>
              <a:endParaRPr lang="en-GB">
                <a:latin typeface="Calibri" pitchFamily="34" charset="0"/>
              </a:endParaRPr>
            </a:p>
          </p:txBody>
        </p:sp>
        <p:sp>
          <p:nvSpPr>
            <p:cNvPr id="78044" name="Oval 125"/>
            <p:cNvSpPr>
              <a:spLocks noChangeArrowheads="1"/>
            </p:cNvSpPr>
            <p:nvPr/>
          </p:nvSpPr>
          <p:spPr bwMode="auto">
            <a:xfrm>
              <a:off x="4958" y="3888"/>
              <a:ext cx="157" cy="152"/>
            </a:xfrm>
            <a:prstGeom prst="ellipse">
              <a:avLst/>
            </a:prstGeom>
            <a:noFill/>
            <a:ln w="14400">
              <a:solidFill>
                <a:srgbClr val="B3666A"/>
              </a:solidFill>
              <a:round/>
              <a:headEnd/>
              <a:tailEnd/>
            </a:ln>
          </p:spPr>
          <p:txBody>
            <a:bodyPr wrap="none" anchor="ctr"/>
            <a:lstStyle/>
            <a:p>
              <a:endParaRPr lang="en-GB">
                <a:latin typeface="Calibri" pitchFamily="34" charset="0"/>
              </a:endParaRPr>
            </a:p>
          </p:txBody>
        </p:sp>
        <p:sp>
          <p:nvSpPr>
            <p:cNvPr id="78045" name="Oval 126"/>
            <p:cNvSpPr>
              <a:spLocks noChangeArrowheads="1"/>
            </p:cNvSpPr>
            <p:nvPr/>
          </p:nvSpPr>
          <p:spPr bwMode="auto">
            <a:xfrm>
              <a:off x="4960" y="3890"/>
              <a:ext cx="153" cy="149"/>
            </a:xfrm>
            <a:prstGeom prst="ellipse">
              <a:avLst/>
            </a:prstGeom>
            <a:noFill/>
            <a:ln w="14400">
              <a:solidFill>
                <a:srgbClr val="B26468"/>
              </a:solidFill>
              <a:round/>
              <a:headEnd/>
              <a:tailEnd/>
            </a:ln>
          </p:spPr>
          <p:txBody>
            <a:bodyPr wrap="none" anchor="ctr"/>
            <a:lstStyle/>
            <a:p>
              <a:endParaRPr lang="en-GB">
                <a:latin typeface="Calibri" pitchFamily="34" charset="0"/>
              </a:endParaRPr>
            </a:p>
          </p:txBody>
        </p:sp>
        <p:sp>
          <p:nvSpPr>
            <p:cNvPr id="78046" name="Oval 127"/>
            <p:cNvSpPr>
              <a:spLocks noChangeArrowheads="1"/>
            </p:cNvSpPr>
            <p:nvPr/>
          </p:nvSpPr>
          <p:spPr bwMode="auto">
            <a:xfrm>
              <a:off x="4961" y="3891"/>
              <a:ext cx="151" cy="146"/>
            </a:xfrm>
            <a:prstGeom prst="ellipse">
              <a:avLst/>
            </a:prstGeom>
            <a:noFill/>
            <a:ln w="14400">
              <a:solidFill>
                <a:srgbClr val="B16266"/>
              </a:solidFill>
              <a:round/>
              <a:headEnd/>
              <a:tailEnd/>
            </a:ln>
          </p:spPr>
          <p:txBody>
            <a:bodyPr wrap="none" anchor="ctr"/>
            <a:lstStyle/>
            <a:p>
              <a:endParaRPr lang="en-GB">
                <a:latin typeface="Calibri" pitchFamily="34" charset="0"/>
              </a:endParaRPr>
            </a:p>
          </p:txBody>
        </p:sp>
        <p:sp>
          <p:nvSpPr>
            <p:cNvPr id="78047" name="Oval 128"/>
            <p:cNvSpPr>
              <a:spLocks noChangeArrowheads="1"/>
            </p:cNvSpPr>
            <p:nvPr/>
          </p:nvSpPr>
          <p:spPr bwMode="auto">
            <a:xfrm>
              <a:off x="4962" y="3893"/>
              <a:ext cx="148" cy="143"/>
            </a:xfrm>
            <a:prstGeom prst="ellipse">
              <a:avLst/>
            </a:prstGeom>
            <a:noFill/>
            <a:ln w="14400">
              <a:solidFill>
                <a:srgbClr val="B06064"/>
              </a:solidFill>
              <a:round/>
              <a:headEnd/>
              <a:tailEnd/>
            </a:ln>
          </p:spPr>
          <p:txBody>
            <a:bodyPr wrap="none" anchor="ctr"/>
            <a:lstStyle/>
            <a:p>
              <a:endParaRPr lang="en-GB">
                <a:latin typeface="Calibri" pitchFamily="34" charset="0"/>
              </a:endParaRPr>
            </a:p>
          </p:txBody>
        </p:sp>
        <p:sp>
          <p:nvSpPr>
            <p:cNvPr id="78048" name="Oval 129"/>
            <p:cNvSpPr>
              <a:spLocks noChangeArrowheads="1"/>
            </p:cNvSpPr>
            <p:nvPr/>
          </p:nvSpPr>
          <p:spPr bwMode="auto">
            <a:xfrm>
              <a:off x="4964" y="3895"/>
              <a:ext cx="145" cy="139"/>
            </a:xfrm>
            <a:prstGeom prst="ellipse">
              <a:avLst/>
            </a:prstGeom>
            <a:noFill/>
            <a:ln w="14400">
              <a:solidFill>
                <a:srgbClr val="AF5E62"/>
              </a:solidFill>
              <a:round/>
              <a:headEnd/>
              <a:tailEnd/>
            </a:ln>
          </p:spPr>
          <p:txBody>
            <a:bodyPr wrap="none" anchor="ctr"/>
            <a:lstStyle/>
            <a:p>
              <a:endParaRPr lang="en-GB">
                <a:latin typeface="Calibri" pitchFamily="34" charset="0"/>
              </a:endParaRPr>
            </a:p>
          </p:txBody>
        </p:sp>
        <p:sp>
          <p:nvSpPr>
            <p:cNvPr id="78049" name="Oval 130"/>
            <p:cNvSpPr>
              <a:spLocks noChangeArrowheads="1"/>
            </p:cNvSpPr>
            <p:nvPr/>
          </p:nvSpPr>
          <p:spPr bwMode="auto">
            <a:xfrm>
              <a:off x="4965" y="3896"/>
              <a:ext cx="142" cy="137"/>
            </a:xfrm>
            <a:prstGeom prst="ellipse">
              <a:avLst/>
            </a:prstGeom>
            <a:noFill/>
            <a:ln w="14400">
              <a:solidFill>
                <a:srgbClr val="AE5C60"/>
              </a:solidFill>
              <a:round/>
              <a:headEnd/>
              <a:tailEnd/>
            </a:ln>
          </p:spPr>
          <p:txBody>
            <a:bodyPr wrap="none" anchor="ctr"/>
            <a:lstStyle/>
            <a:p>
              <a:endParaRPr lang="en-GB">
                <a:latin typeface="Calibri" pitchFamily="34" charset="0"/>
              </a:endParaRPr>
            </a:p>
          </p:txBody>
        </p:sp>
        <p:sp>
          <p:nvSpPr>
            <p:cNvPr id="78050" name="Oval 131"/>
            <p:cNvSpPr>
              <a:spLocks noChangeArrowheads="1"/>
            </p:cNvSpPr>
            <p:nvPr/>
          </p:nvSpPr>
          <p:spPr bwMode="auto">
            <a:xfrm>
              <a:off x="4967" y="3898"/>
              <a:ext cx="139" cy="134"/>
            </a:xfrm>
            <a:prstGeom prst="ellipse">
              <a:avLst/>
            </a:prstGeom>
            <a:noFill/>
            <a:ln w="14400">
              <a:solidFill>
                <a:srgbClr val="AD5A5E"/>
              </a:solidFill>
              <a:round/>
              <a:headEnd/>
              <a:tailEnd/>
            </a:ln>
          </p:spPr>
          <p:txBody>
            <a:bodyPr wrap="none" anchor="ctr"/>
            <a:lstStyle/>
            <a:p>
              <a:endParaRPr lang="en-GB">
                <a:latin typeface="Calibri" pitchFamily="34" charset="0"/>
              </a:endParaRPr>
            </a:p>
          </p:txBody>
        </p:sp>
        <p:sp>
          <p:nvSpPr>
            <p:cNvPr id="78051" name="Oval 132"/>
            <p:cNvSpPr>
              <a:spLocks noChangeArrowheads="1"/>
            </p:cNvSpPr>
            <p:nvPr/>
          </p:nvSpPr>
          <p:spPr bwMode="auto">
            <a:xfrm>
              <a:off x="4969" y="3899"/>
              <a:ext cx="135" cy="131"/>
            </a:xfrm>
            <a:prstGeom prst="ellipse">
              <a:avLst/>
            </a:prstGeom>
            <a:noFill/>
            <a:ln w="14400">
              <a:solidFill>
                <a:srgbClr val="AC585C"/>
              </a:solidFill>
              <a:round/>
              <a:headEnd/>
              <a:tailEnd/>
            </a:ln>
          </p:spPr>
          <p:txBody>
            <a:bodyPr wrap="none" anchor="ctr"/>
            <a:lstStyle/>
            <a:p>
              <a:endParaRPr lang="en-GB">
                <a:latin typeface="Calibri" pitchFamily="34" charset="0"/>
              </a:endParaRPr>
            </a:p>
          </p:txBody>
        </p:sp>
        <p:sp>
          <p:nvSpPr>
            <p:cNvPr id="78052" name="Oval 133"/>
            <p:cNvSpPr>
              <a:spLocks noChangeArrowheads="1"/>
            </p:cNvSpPr>
            <p:nvPr/>
          </p:nvSpPr>
          <p:spPr bwMode="auto">
            <a:xfrm>
              <a:off x="4970" y="3900"/>
              <a:ext cx="132" cy="128"/>
            </a:xfrm>
            <a:prstGeom prst="ellipse">
              <a:avLst/>
            </a:prstGeom>
            <a:noFill/>
            <a:ln w="14400">
              <a:solidFill>
                <a:srgbClr val="AB565A"/>
              </a:solidFill>
              <a:round/>
              <a:headEnd/>
              <a:tailEnd/>
            </a:ln>
          </p:spPr>
          <p:txBody>
            <a:bodyPr wrap="none" anchor="ctr"/>
            <a:lstStyle/>
            <a:p>
              <a:endParaRPr lang="en-GB">
                <a:latin typeface="Calibri" pitchFamily="34" charset="0"/>
              </a:endParaRPr>
            </a:p>
          </p:txBody>
        </p:sp>
        <p:sp>
          <p:nvSpPr>
            <p:cNvPr id="78053" name="Oval 134"/>
            <p:cNvSpPr>
              <a:spLocks noChangeArrowheads="1"/>
            </p:cNvSpPr>
            <p:nvPr/>
          </p:nvSpPr>
          <p:spPr bwMode="auto">
            <a:xfrm>
              <a:off x="4972" y="3902"/>
              <a:ext cx="130" cy="125"/>
            </a:xfrm>
            <a:prstGeom prst="ellipse">
              <a:avLst/>
            </a:prstGeom>
            <a:noFill/>
            <a:ln w="14400">
              <a:solidFill>
                <a:srgbClr val="AA5458"/>
              </a:solidFill>
              <a:round/>
              <a:headEnd/>
              <a:tailEnd/>
            </a:ln>
          </p:spPr>
          <p:txBody>
            <a:bodyPr wrap="none" anchor="ctr"/>
            <a:lstStyle/>
            <a:p>
              <a:endParaRPr lang="en-GB">
                <a:latin typeface="Calibri" pitchFamily="34" charset="0"/>
              </a:endParaRPr>
            </a:p>
          </p:txBody>
        </p:sp>
        <p:sp>
          <p:nvSpPr>
            <p:cNvPr id="78054" name="Oval 135"/>
            <p:cNvSpPr>
              <a:spLocks noChangeArrowheads="1"/>
            </p:cNvSpPr>
            <p:nvPr/>
          </p:nvSpPr>
          <p:spPr bwMode="auto">
            <a:xfrm>
              <a:off x="4973" y="3904"/>
              <a:ext cx="128" cy="122"/>
            </a:xfrm>
            <a:prstGeom prst="ellipse">
              <a:avLst/>
            </a:prstGeom>
            <a:noFill/>
            <a:ln w="14400">
              <a:solidFill>
                <a:srgbClr val="A95256"/>
              </a:solidFill>
              <a:round/>
              <a:headEnd/>
              <a:tailEnd/>
            </a:ln>
          </p:spPr>
          <p:txBody>
            <a:bodyPr wrap="none" anchor="ctr"/>
            <a:lstStyle/>
            <a:p>
              <a:endParaRPr lang="en-GB">
                <a:latin typeface="Calibri" pitchFamily="34" charset="0"/>
              </a:endParaRPr>
            </a:p>
          </p:txBody>
        </p:sp>
        <p:sp>
          <p:nvSpPr>
            <p:cNvPr id="78055" name="Oval 136"/>
            <p:cNvSpPr>
              <a:spLocks noChangeArrowheads="1"/>
            </p:cNvSpPr>
            <p:nvPr/>
          </p:nvSpPr>
          <p:spPr bwMode="auto">
            <a:xfrm>
              <a:off x="4974" y="3904"/>
              <a:ext cx="125" cy="120"/>
            </a:xfrm>
            <a:prstGeom prst="ellipse">
              <a:avLst/>
            </a:prstGeom>
            <a:noFill/>
            <a:ln w="14400">
              <a:solidFill>
                <a:srgbClr val="A85055"/>
              </a:solidFill>
              <a:round/>
              <a:headEnd/>
              <a:tailEnd/>
            </a:ln>
          </p:spPr>
          <p:txBody>
            <a:bodyPr wrap="none" anchor="ctr"/>
            <a:lstStyle/>
            <a:p>
              <a:endParaRPr lang="en-GB">
                <a:latin typeface="Calibri" pitchFamily="34" charset="0"/>
              </a:endParaRPr>
            </a:p>
          </p:txBody>
        </p:sp>
        <p:sp>
          <p:nvSpPr>
            <p:cNvPr id="78056" name="Oval 137"/>
            <p:cNvSpPr>
              <a:spLocks noChangeArrowheads="1"/>
            </p:cNvSpPr>
            <p:nvPr/>
          </p:nvSpPr>
          <p:spPr bwMode="auto">
            <a:xfrm>
              <a:off x="4975" y="3906"/>
              <a:ext cx="123" cy="117"/>
            </a:xfrm>
            <a:prstGeom prst="ellipse">
              <a:avLst/>
            </a:prstGeom>
            <a:noFill/>
            <a:ln w="14400">
              <a:solidFill>
                <a:srgbClr val="A74E53"/>
              </a:solidFill>
              <a:round/>
              <a:headEnd/>
              <a:tailEnd/>
            </a:ln>
          </p:spPr>
          <p:txBody>
            <a:bodyPr wrap="none" anchor="ctr"/>
            <a:lstStyle/>
            <a:p>
              <a:endParaRPr lang="en-GB">
                <a:latin typeface="Calibri" pitchFamily="34" charset="0"/>
              </a:endParaRPr>
            </a:p>
          </p:txBody>
        </p:sp>
        <p:sp>
          <p:nvSpPr>
            <p:cNvPr id="78057" name="Oval 138"/>
            <p:cNvSpPr>
              <a:spLocks noChangeArrowheads="1"/>
            </p:cNvSpPr>
            <p:nvPr/>
          </p:nvSpPr>
          <p:spPr bwMode="auto">
            <a:xfrm>
              <a:off x="4977" y="3908"/>
              <a:ext cx="119" cy="114"/>
            </a:xfrm>
            <a:prstGeom prst="ellipse">
              <a:avLst/>
            </a:prstGeom>
            <a:noFill/>
            <a:ln w="14400">
              <a:solidFill>
                <a:srgbClr val="A64C51"/>
              </a:solidFill>
              <a:round/>
              <a:headEnd/>
              <a:tailEnd/>
            </a:ln>
          </p:spPr>
          <p:txBody>
            <a:bodyPr wrap="none" anchor="ctr"/>
            <a:lstStyle/>
            <a:p>
              <a:endParaRPr lang="en-GB">
                <a:latin typeface="Calibri" pitchFamily="34" charset="0"/>
              </a:endParaRPr>
            </a:p>
          </p:txBody>
        </p:sp>
        <p:sp>
          <p:nvSpPr>
            <p:cNvPr id="78058" name="Oval 139"/>
            <p:cNvSpPr>
              <a:spLocks noChangeArrowheads="1"/>
            </p:cNvSpPr>
            <p:nvPr/>
          </p:nvSpPr>
          <p:spPr bwMode="auto">
            <a:xfrm>
              <a:off x="4979" y="3909"/>
              <a:ext cx="115" cy="110"/>
            </a:xfrm>
            <a:prstGeom prst="ellipse">
              <a:avLst/>
            </a:prstGeom>
            <a:noFill/>
            <a:ln w="14400">
              <a:solidFill>
                <a:srgbClr val="A54A4F"/>
              </a:solidFill>
              <a:round/>
              <a:headEnd/>
              <a:tailEnd/>
            </a:ln>
          </p:spPr>
          <p:txBody>
            <a:bodyPr wrap="none" anchor="ctr"/>
            <a:lstStyle/>
            <a:p>
              <a:endParaRPr lang="en-GB">
                <a:latin typeface="Calibri" pitchFamily="34" charset="0"/>
              </a:endParaRPr>
            </a:p>
          </p:txBody>
        </p:sp>
        <p:sp>
          <p:nvSpPr>
            <p:cNvPr id="78059" name="Oval 140"/>
            <p:cNvSpPr>
              <a:spLocks noChangeArrowheads="1"/>
            </p:cNvSpPr>
            <p:nvPr/>
          </p:nvSpPr>
          <p:spPr bwMode="auto">
            <a:xfrm>
              <a:off x="4980" y="3910"/>
              <a:ext cx="113" cy="108"/>
            </a:xfrm>
            <a:prstGeom prst="ellipse">
              <a:avLst/>
            </a:prstGeom>
            <a:noFill/>
            <a:ln w="14400">
              <a:solidFill>
                <a:srgbClr val="A4484D"/>
              </a:solidFill>
              <a:round/>
              <a:headEnd/>
              <a:tailEnd/>
            </a:ln>
          </p:spPr>
          <p:txBody>
            <a:bodyPr wrap="none" anchor="ctr"/>
            <a:lstStyle/>
            <a:p>
              <a:endParaRPr lang="en-GB">
                <a:latin typeface="Calibri" pitchFamily="34" charset="0"/>
              </a:endParaRPr>
            </a:p>
          </p:txBody>
        </p:sp>
        <p:sp>
          <p:nvSpPr>
            <p:cNvPr id="78060" name="Oval 141"/>
            <p:cNvSpPr>
              <a:spLocks noChangeArrowheads="1"/>
            </p:cNvSpPr>
            <p:nvPr/>
          </p:nvSpPr>
          <p:spPr bwMode="auto">
            <a:xfrm>
              <a:off x="4981" y="3912"/>
              <a:ext cx="110" cy="105"/>
            </a:xfrm>
            <a:prstGeom prst="ellipse">
              <a:avLst/>
            </a:prstGeom>
            <a:noFill/>
            <a:ln w="14400">
              <a:solidFill>
                <a:srgbClr val="A3464B"/>
              </a:solidFill>
              <a:round/>
              <a:headEnd/>
              <a:tailEnd/>
            </a:ln>
          </p:spPr>
          <p:txBody>
            <a:bodyPr wrap="none" anchor="ctr"/>
            <a:lstStyle/>
            <a:p>
              <a:endParaRPr lang="en-GB">
                <a:latin typeface="Calibri" pitchFamily="34" charset="0"/>
              </a:endParaRPr>
            </a:p>
          </p:txBody>
        </p:sp>
        <p:sp>
          <p:nvSpPr>
            <p:cNvPr id="78061" name="Oval 142"/>
            <p:cNvSpPr>
              <a:spLocks noChangeArrowheads="1"/>
            </p:cNvSpPr>
            <p:nvPr/>
          </p:nvSpPr>
          <p:spPr bwMode="auto">
            <a:xfrm>
              <a:off x="4983" y="3913"/>
              <a:ext cx="107" cy="102"/>
            </a:xfrm>
            <a:prstGeom prst="ellipse">
              <a:avLst/>
            </a:prstGeom>
            <a:noFill/>
            <a:ln w="14400">
              <a:solidFill>
                <a:srgbClr val="A24449"/>
              </a:solidFill>
              <a:round/>
              <a:headEnd/>
              <a:tailEnd/>
            </a:ln>
          </p:spPr>
          <p:txBody>
            <a:bodyPr wrap="none" anchor="ctr"/>
            <a:lstStyle/>
            <a:p>
              <a:endParaRPr lang="en-GB">
                <a:latin typeface="Calibri" pitchFamily="34" charset="0"/>
              </a:endParaRPr>
            </a:p>
          </p:txBody>
        </p:sp>
        <p:sp>
          <p:nvSpPr>
            <p:cNvPr id="78062" name="Oval 143"/>
            <p:cNvSpPr>
              <a:spLocks noChangeArrowheads="1"/>
            </p:cNvSpPr>
            <p:nvPr/>
          </p:nvSpPr>
          <p:spPr bwMode="auto">
            <a:xfrm>
              <a:off x="4984" y="3915"/>
              <a:ext cx="105" cy="99"/>
            </a:xfrm>
            <a:prstGeom prst="ellipse">
              <a:avLst/>
            </a:prstGeom>
            <a:noFill/>
            <a:ln w="14400">
              <a:solidFill>
                <a:srgbClr val="A14247"/>
              </a:solidFill>
              <a:round/>
              <a:headEnd/>
              <a:tailEnd/>
            </a:ln>
          </p:spPr>
          <p:txBody>
            <a:bodyPr wrap="none" anchor="ctr"/>
            <a:lstStyle/>
            <a:p>
              <a:endParaRPr lang="en-GB">
                <a:latin typeface="Calibri" pitchFamily="34" charset="0"/>
              </a:endParaRPr>
            </a:p>
          </p:txBody>
        </p:sp>
        <p:sp>
          <p:nvSpPr>
            <p:cNvPr id="78063" name="Oval 144"/>
            <p:cNvSpPr>
              <a:spLocks noChangeArrowheads="1"/>
            </p:cNvSpPr>
            <p:nvPr/>
          </p:nvSpPr>
          <p:spPr bwMode="auto">
            <a:xfrm>
              <a:off x="4986" y="3917"/>
              <a:ext cx="100" cy="96"/>
            </a:xfrm>
            <a:prstGeom prst="ellipse">
              <a:avLst/>
            </a:prstGeom>
            <a:noFill/>
            <a:ln w="14400">
              <a:solidFill>
                <a:srgbClr val="A04045"/>
              </a:solidFill>
              <a:round/>
              <a:headEnd/>
              <a:tailEnd/>
            </a:ln>
          </p:spPr>
          <p:txBody>
            <a:bodyPr wrap="none" anchor="ctr"/>
            <a:lstStyle/>
            <a:p>
              <a:endParaRPr lang="en-GB">
                <a:latin typeface="Calibri" pitchFamily="34" charset="0"/>
              </a:endParaRPr>
            </a:p>
          </p:txBody>
        </p:sp>
        <p:sp>
          <p:nvSpPr>
            <p:cNvPr id="78064" name="Oval 145"/>
            <p:cNvSpPr>
              <a:spLocks noChangeArrowheads="1"/>
            </p:cNvSpPr>
            <p:nvPr/>
          </p:nvSpPr>
          <p:spPr bwMode="auto">
            <a:xfrm>
              <a:off x="4988" y="3918"/>
              <a:ext cx="98" cy="93"/>
            </a:xfrm>
            <a:prstGeom prst="ellipse">
              <a:avLst/>
            </a:prstGeom>
            <a:noFill/>
            <a:ln w="14400">
              <a:solidFill>
                <a:srgbClr val="9F3F43"/>
              </a:solidFill>
              <a:round/>
              <a:headEnd/>
              <a:tailEnd/>
            </a:ln>
          </p:spPr>
          <p:txBody>
            <a:bodyPr wrap="none" anchor="ctr"/>
            <a:lstStyle/>
            <a:p>
              <a:endParaRPr lang="en-GB">
                <a:latin typeface="Calibri" pitchFamily="34" charset="0"/>
              </a:endParaRPr>
            </a:p>
          </p:txBody>
        </p:sp>
        <p:sp>
          <p:nvSpPr>
            <p:cNvPr id="78065" name="Oval 146"/>
            <p:cNvSpPr>
              <a:spLocks noChangeArrowheads="1"/>
            </p:cNvSpPr>
            <p:nvPr/>
          </p:nvSpPr>
          <p:spPr bwMode="auto">
            <a:xfrm>
              <a:off x="4989" y="3918"/>
              <a:ext cx="94" cy="93"/>
            </a:xfrm>
            <a:prstGeom prst="ellipse">
              <a:avLst/>
            </a:prstGeom>
            <a:noFill/>
            <a:ln w="14400">
              <a:solidFill>
                <a:srgbClr val="9E3D41"/>
              </a:solidFill>
              <a:round/>
              <a:headEnd/>
              <a:tailEnd/>
            </a:ln>
          </p:spPr>
          <p:txBody>
            <a:bodyPr wrap="none" anchor="ctr"/>
            <a:lstStyle/>
            <a:p>
              <a:endParaRPr lang="en-GB">
                <a:latin typeface="Calibri" pitchFamily="34" charset="0"/>
              </a:endParaRPr>
            </a:p>
          </p:txBody>
        </p:sp>
        <p:sp>
          <p:nvSpPr>
            <p:cNvPr id="78066" name="Oval 147"/>
            <p:cNvSpPr>
              <a:spLocks noChangeArrowheads="1"/>
            </p:cNvSpPr>
            <p:nvPr/>
          </p:nvSpPr>
          <p:spPr bwMode="auto">
            <a:xfrm>
              <a:off x="4990" y="3920"/>
              <a:ext cx="93" cy="90"/>
            </a:xfrm>
            <a:prstGeom prst="ellipse">
              <a:avLst/>
            </a:prstGeom>
            <a:noFill/>
            <a:ln w="14400">
              <a:solidFill>
                <a:srgbClr val="9D3B3F"/>
              </a:solidFill>
              <a:round/>
              <a:headEnd/>
              <a:tailEnd/>
            </a:ln>
          </p:spPr>
          <p:txBody>
            <a:bodyPr wrap="none" anchor="ctr"/>
            <a:lstStyle/>
            <a:p>
              <a:endParaRPr lang="en-GB">
                <a:latin typeface="Calibri" pitchFamily="34" charset="0"/>
              </a:endParaRPr>
            </a:p>
          </p:txBody>
        </p:sp>
        <p:sp>
          <p:nvSpPr>
            <p:cNvPr id="78067" name="Oval 148"/>
            <p:cNvSpPr>
              <a:spLocks noChangeArrowheads="1"/>
            </p:cNvSpPr>
            <p:nvPr/>
          </p:nvSpPr>
          <p:spPr bwMode="auto">
            <a:xfrm>
              <a:off x="4992" y="3921"/>
              <a:ext cx="90" cy="88"/>
            </a:xfrm>
            <a:prstGeom prst="ellipse">
              <a:avLst/>
            </a:prstGeom>
            <a:noFill/>
            <a:ln w="14400">
              <a:solidFill>
                <a:srgbClr val="9C393D"/>
              </a:solidFill>
              <a:round/>
              <a:headEnd/>
              <a:tailEnd/>
            </a:ln>
          </p:spPr>
          <p:txBody>
            <a:bodyPr wrap="none" anchor="ctr"/>
            <a:lstStyle/>
            <a:p>
              <a:endParaRPr lang="en-GB">
                <a:latin typeface="Calibri" pitchFamily="34" charset="0"/>
              </a:endParaRPr>
            </a:p>
          </p:txBody>
        </p:sp>
        <p:sp>
          <p:nvSpPr>
            <p:cNvPr id="78068" name="Oval 149"/>
            <p:cNvSpPr>
              <a:spLocks noChangeArrowheads="1"/>
            </p:cNvSpPr>
            <p:nvPr/>
          </p:nvSpPr>
          <p:spPr bwMode="auto">
            <a:xfrm>
              <a:off x="4992" y="3922"/>
              <a:ext cx="88" cy="85"/>
            </a:xfrm>
            <a:prstGeom prst="ellipse">
              <a:avLst/>
            </a:prstGeom>
            <a:noFill/>
            <a:ln w="14400">
              <a:solidFill>
                <a:srgbClr val="9B373C"/>
              </a:solidFill>
              <a:round/>
              <a:headEnd/>
              <a:tailEnd/>
            </a:ln>
          </p:spPr>
          <p:txBody>
            <a:bodyPr wrap="none" anchor="ctr"/>
            <a:lstStyle/>
            <a:p>
              <a:endParaRPr lang="en-GB">
                <a:latin typeface="Calibri" pitchFamily="34" charset="0"/>
              </a:endParaRPr>
            </a:p>
          </p:txBody>
        </p:sp>
        <p:sp>
          <p:nvSpPr>
            <p:cNvPr id="78069" name="Oval 150"/>
            <p:cNvSpPr>
              <a:spLocks noChangeArrowheads="1"/>
            </p:cNvSpPr>
            <p:nvPr/>
          </p:nvSpPr>
          <p:spPr bwMode="auto">
            <a:xfrm>
              <a:off x="4994" y="3924"/>
              <a:ext cx="85" cy="82"/>
            </a:xfrm>
            <a:prstGeom prst="ellipse">
              <a:avLst/>
            </a:prstGeom>
            <a:noFill/>
            <a:ln w="14400">
              <a:solidFill>
                <a:srgbClr val="9A353A"/>
              </a:solidFill>
              <a:round/>
              <a:headEnd/>
              <a:tailEnd/>
            </a:ln>
          </p:spPr>
          <p:txBody>
            <a:bodyPr wrap="none" anchor="ctr"/>
            <a:lstStyle/>
            <a:p>
              <a:endParaRPr lang="en-GB">
                <a:latin typeface="Calibri" pitchFamily="34" charset="0"/>
              </a:endParaRPr>
            </a:p>
          </p:txBody>
        </p:sp>
        <p:sp>
          <p:nvSpPr>
            <p:cNvPr id="78070" name="Oval 151"/>
            <p:cNvSpPr>
              <a:spLocks noChangeArrowheads="1"/>
            </p:cNvSpPr>
            <p:nvPr/>
          </p:nvSpPr>
          <p:spPr bwMode="auto">
            <a:xfrm>
              <a:off x="4996" y="3925"/>
              <a:ext cx="81" cy="79"/>
            </a:xfrm>
            <a:prstGeom prst="ellipse">
              <a:avLst/>
            </a:prstGeom>
            <a:noFill/>
            <a:ln w="14400">
              <a:solidFill>
                <a:srgbClr val="993338"/>
              </a:solidFill>
              <a:round/>
              <a:headEnd/>
              <a:tailEnd/>
            </a:ln>
          </p:spPr>
          <p:txBody>
            <a:bodyPr wrap="none" anchor="ctr"/>
            <a:lstStyle/>
            <a:p>
              <a:endParaRPr lang="en-GB">
                <a:latin typeface="Calibri" pitchFamily="34" charset="0"/>
              </a:endParaRPr>
            </a:p>
          </p:txBody>
        </p:sp>
        <p:sp>
          <p:nvSpPr>
            <p:cNvPr id="78071" name="Oval 152"/>
            <p:cNvSpPr>
              <a:spLocks noChangeArrowheads="1"/>
            </p:cNvSpPr>
            <p:nvPr/>
          </p:nvSpPr>
          <p:spPr bwMode="auto">
            <a:xfrm>
              <a:off x="4998" y="3927"/>
              <a:ext cx="78" cy="76"/>
            </a:xfrm>
            <a:prstGeom prst="ellipse">
              <a:avLst/>
            </a:prstGeom>
            <a:noFill/>
            <a:ln w="14400">
              <a:solidFill>
                <a:srgbClr val="983136"/>
              </a:solidFill>
              <a:round/>
              <a:headEnd/>
              <a:tailEnd/>
            </a:ln>
          </p:spPr>
          <p:txBody>
            <a:bodyPr wrap="none" anchor="ctr"/>
            <a:lstStyle/>
            <a:p>
              <a:endParaRPr lang="en-GB">
                <a:latin typeface="Calibri" pitchFamily="34" charset="0"/>
              </a:endParaRPr>
            </a:p>
          </p:txBody>
        </p:sp>
        <p:sp>
          <p:nvSpPr>
            <p:cNvPr id="78072" name="Oval 153"/>
            <p:cNvSpPr>
              <a:spLocks noChangeArrowheads="1"/>
            </p:cNvSpPr>
            <p:nvPr/>
          </p:nvSpPr>
          <p:spPr bwMode="auto">
            <a:xfrm>
              <a:off x="4999" y="3928"/>
              <a:ext cx="75" cy="73"/>
            </a:xfrm>
            <a:prstGeom prst="ellipse">
              <a:avLst/>
            </a:prstGeom>
            <a:noFill/>
            <a:ln w="14400">
              <a:solidFill>
                <a:srgbClr val="972F34"/>
              </a:solidFill>
              <a:round/>
              <a:headEnd/>
              <a:tailEnd/>
            </a:ln>
          </p:spPr>
          <p:txBody>
            <a:bodyPr wrap="none" anchor="ctr"/>
            <a:lstStyle/>
            <a:p>
              <a:endParaRPr lang="en-GB">
                <a:latin typeface="Calibri" pitchFamily="34" charset="0"/>
              </a:endParaRPr>
            </a:p>
          </p:txBody>
        </p:sp>
        <p:sp>
          <p:nvSpPr>
            <p:cNvPr id="78073" name="Oval 154"/>
            <p:cNvSpPr>
              <a:spLocks noChangeArrowheads="1"/>
            </p:cNvSpPr>
            <p:nvPr/>
          </p:nvSpPr>
          <p:spPr bwMode="auto">
            <a:xfrm>
              <a:off x="5000" y="3929"/>
              <a:ext cx="72" cy="71"/>
            </a:xfrm>
            <a:prstGeom prst="ellipse">
              <a:avLst/>
            </a:prstGeom>
            <a:noFill/>
            <a:ln w="14400">
              <a:solidFill>
                <a:srgbClr val="962D32"/>
              </a:solidFill>
              <a:round/>
              <a:headEnd/>
              <a:tailEnd/>
            </a:ln>
          </p:spPr>
          <p:txBody>
            <a:bodyPr wrap="none" anchor="ctr"/>
            <a:lstStyle/>
            <a:p>
              <a:endParaRPr lang="en-GB">
                <a:latin typeface="Calibri" pitchFamily="34" charset="0"/>
              </a:endParaRPr>
            </a:p>
          </p:txBody>
        </p:sp>
        <p:sp>
          <p:nvSpPr>
            <p:cNvPr id="78074" name="Oval 155"/>
            <p:cNvSpPr>
              <a:spLocks noChangeArrowheads="1"/>
            </p:cNvSpPr>
            <p:nvPr/>
          </p:nvSpPr>
          <p:spPr bwMode="auto">
            <a:xfrm>
              <a:off x="5002" y="3931"/>
              <a:ext cx="69" cy="67"/>
            </a:xfrm>
            <a:prstGeom prst="ellipse">
              <a:avLst/>
            </a:prstGeom>
            <a:noFill/>
            <a:ln w="14400">
              <a:solidFill>
                <a:srgbClr val="952B30"/>
              </a:solidFill>
              <a:round/>
              <a:headEnd/>
              <a:tailEnd/>
            </a:ln>
          </p:spPr>
          <p:txBody>
            <a:bodyPr wrap="none" anchor="ctr"/>
            <a:lstStyle/>
            <a:p>
              <a:endParaRPr lang="en-GB">
                <a:latin typeface="Calibri" pitchFamily="34" charset="0"/>
              </a:endParaRPr>
            </a:p>
          </p:txBody>
        </p:sp>
        <p:sp>
          <p:nvSpPr>
            <p:cNvPr id="78075" name="Oval 156"/>
            <p:cNvSpPr>
              <a:spLocks noChangeArrowheads="1"/>
            </p:cNvSpPr>
            <p:nvPr/>
          </p:nvSpPr>
          <p:spPr bwMode="auto">
            <a:xfrm>
              <a:off x="5003" y="3933"/>
              <a:ext cx="66" cy="64"/>
            </a:xfrm>
            <a:prstGeom prst="ellipse">
              <a:avLst/>
            </a:prstGeom>
            <a:noFill/>
            <a:ln w="14400">
              <a:solidFill>
                <a:srgbClr val="94292E"/>
              </a:solidFill>
              <a:round/>
              <a:headEnd/>
              <a:tailEnd/>
            </a:ln>
          </p:spPr>
          <p:txBody>
            <a:bodyPr wrap="none" anchor="ctr"/>
            <a:lstStyle/>
            <a:p>
              <a:endParaRPr lang="en-GB">
                <a:latin typeface="Calibri" pitchFamily="34" charset="0"/>
              </a:endParaRPr>
            </a:p>
          </p:txBody>
        </p:sp>
        <p:sp>
          <p:nvSpPr>
            <p:cNvPr id="78076" name="Oval 157"/>
            <p:cNvSpPr>
              <a:spLocks noChangeArrowheads="1"/>
            </p:cNvSpPr>
            <p:nvPr/>
          </p:nvSpPr>
          <p:spPr bwMode="auto">
            <a:xfrm>
              <a:off x="5005" y="3934"/>
              <a:ext cx="63" cy="61"/>
            </a:xfrm>
            <a:prstGeom prst="ellipse">
              <a:avLst/>
            </a:prstGeom>
            <a:noFill/>
            <a:ln w="14400">
              <a:solidFill>
                <a:srgbClr val="93272C"/>
              </a:solidFill>
              <a:round/>
              <a:headEnd/>
              <a:tailEnd/>
            </a:ln>
          </p:spPr>
          <p:txBody>
            <a:bodyPr wrap="none" anchor="ctr"/>
            <a:lstStyle/>
            <a:p>
              <a:endParaRPr lang="en-GB">
                <a:latin typeface="Calibri" pitchFamily="34" charset="0"/>
              </a:endParaRPr>
            </a:p>
          </p:txBody>
        </p:sp>
        <p:sp>
          <p:nvSpPr>
            <p:cNvPr id="78077" name="Oval 158"/>
            <p:cNvSpPr>
              <a:spLocks noChangeArrowheads="1"/>
            </p:cNvSpPr>
            <p:nvPr/>
          </p:nvSpPr>
          <p:spPr bwMode="auto">
            <a:xfrm>
              <a:off x="5007" y="3936"/>
              <a:ext cx="60" cy="59"/>
            </a:xfrm>
            <a:prstGeom prst="ellipse">
              <a:avLst/>
            </a:prstGeom>
            <a:noFill/>
            <a:ln w="14400">
              <a:solidFill>
                <a:srgbClr val="92252A"/>
              </a:solidFill>
              <a:round/>
              <a:headEnd/>
              <a:tailEnd/>
            </a:ln>
          </p:spPr>
          <p:txBody>
            <a:bodyPr wrap="none" anchor="ctr"/>
            <a:lstStyle/>
            <a:p>
              <a:endParaRPr lang="en-GB">
                <a:latin typeface="Calibri" pitchFamily="34" charset="0"/>
              </a:endParaRPr>
            </a:p>
          </p:txBody>
        </p:sp>
        <p:sp>
          <p:nvSpPr>
            <p:cNvPr id="78078" name="Oval 159"/>
            <p:cNvSpPr>
              <a:spLocks noChangeArrowheads="1"/>
            </p:cNvSpPr>
            <p:nvPr/>
          </p:nvSpPr>
          <p:spPr bwMode="auto">
            <a:xfrm>
              <a:off x="5008" y="3937"/>
              <a:ext cx="57" cy="56"/>
            </a:xfrm>
            <a:prstGeom prst="ellipse">
              <a:avLst/>
            </a:prstGeom>
            <a:noFill/>
            <a:ln w="14400">
              <a:solidFill>
                <a:srgbClr val="912328"/>
              </a:solidFill>
              <a:round/>
              <a:headEnd/>
              <a:tailEnd/>
            </a:ln>
          </p:spPr>
          <p:txBody>
            <a:bodyPr wrap="none" anchor="ctr"/>
            <a:lstStyle/>
            <a:p>
              <a:endParaRPr lang="en-GB">
                <a:latin typeface="Calibri" pitchFamily="34" charset="0"/>
              </a:endParaRPr>
            </a:p>
          </p:txBody>
        </p:sp>
        <p:sp>
          <p:nvSpPr>
            <p:cNvPr id="78079" name="Oval 160"/>
            <p:cNvSpPr>
              <a:spLocks noChangeArrowheads="1"/>
            </p:cNvSpPr>
            <p:nvPr/>
          </p:nvSpPr>
          <p:spPr bwMode="auto">
            <a:xfrm>
              <a:off x="5009" y="3939"/>
              <a:ext cx="55" cy="53"/>
            </a:xfrm>
            <a:prstGeom prst="ellipse">
              <a:avLst/>
            </a:prstGeom>
            <a:noFill/>
            <a:ln w="14400">
              <a:solidFill>
                <a:srgbClr val="902126"/>
              </a:solidFill>
              <a:round/>
              <a:headEnd/>
              <a:tailEnd/>
            </a:ln>
          </p:spPr>
          <p:txBody>
            <a:bodyPr wrap="none" anchor="ctr"/>
            <a:lstStyle/>
            <a:p>
              <a:endParaRPr lang="en-GB">
                <a:latin typeface="Calibri" pitchFamily="34" charset="0"/>
              </a:endParaRPr>
            </a:p>
          </p:txBody>
        </p:sp>
        <p:sp>
          <p:nvSpPr>
            <p:cNvPr id="78080" name="Oval 161"/>
            <p:cNvSpPr>
              <a:spLocks noChangeArrowheads="1"/>
            </p:cNvSpPr>
            <p:nvPr/>
          </p:nvSpPr>
          <p:spPr bwMode="auto">
            <a:xfrm>
              <a:off x="5010" y="3940"/>
              <a:ext cx="53" cy="50"/>
            </a:xfrm>
            <a:prstGeom prst="ellipse">
              <a:avLst/>
            </a:prstGeom>
            <a:noFill/>
            <a:ln w="14400">
              <a:solidFill>
                <a:srgbClr val="8F1F25"/>
              </a:solidFill>
              <a:round/>
              <a:headEnd/>
              <a:tailEnd/>
            </a:ln>
          </p:spPr>
          <p:txBody>
            <a:bodyPr wrap="none" anchor="ctr"/>
            <a:lstStyle/>
            <a:p>
              <a:endParaRPr lang="en-GB">
                <a:latin typeface="Calibri" pitchFamily="34" charset="0"/>
              </a:endParaRPr>
            </a:p>
          </p:txBody>
        </p:sp>
        <p:sp>
          <p:nvSpPr>
            <p:cNvPr id="78081" name="Oval 162"/>
            <p:cNvSpPr>
              <a:spLocks noChangeArrowheads="1"/>
            </p:cNvSpPr>
            <p:nvPr/>
          </p:nvSpPr>
          <p:spPr bwMode="auto">
            <a:xfrm>
              <a:off x="5011" y="3941"/>
              <a:ext cx="50" cy="47"/>
            </a:xfrm>
            <a:prstGeom prst="ellipse">
              <a:avLst/>
            </a:prstGeom>
            <a:noFill/>
            <a:ln w="14400">
              <a:solidFill>
                <a:srgbClr val="8E1D23"/>
              </a:solidFill>
              <a:round/>
              <a:headEnd/>
              <a:tailEnd/>
            </a:ln>
          </p:spPr>
          <p:txBody>
            <a:bodyPr wrap="none" anchor="ctr"/>
            <a:lstStyle/>
            <a:p>
              <a:endParaRPr lang="en-GB">
                <a:latin typeface="Calibri" pitchFamily="34" charset="0"/>
              </a:endParaRPr>
            </a:p>
          </p:txBody>
        </p:sp>
        <p:sp>
          <p:nvSpPr>
            <p:cNvPr id="78082" name="Oval 163"/>
            <p:cNvSpPr>
              <a:spLocks noChangeArrowheads="1"/>
            </p:cNvSpPr>
            <p:nvPr/>
          </p:nvSpPr>
          <p:spPr bwMode="auto">
            <a:xfrm>
              <a:off x="5013" y="3942"/>
              <a:ext cx="46" cy="44"/>
            </a:xfrm>
            <a:prstGeom prst="ellipse">
              <a:avLst/>
            </a:prstGeom>
            <a:noFill/>
            <a:ln w="14400">
              <a:solidFill>
                <a:srgbClr val="8D1B21"/>
              </a:solidFill>
              <a:round/>
              <a:headEnd/>
              <a:tailEnd/>
            </a:ln>
          </p:spPr>
          <p:txBody>
            <a:bodyPr wrap="none" anchor="ctr"/>
            <a:lstStyle/>
            <a:p>
              <a:endParaRPr lang="en-GB">
                <a:latin typeface="Calibri" pitchFamily="34" charset="0"/>
              </a:endParaRPr>
            </a:p>
          </p:txBody>
        </p:sp>
        <p:sp>
          <p:nvSpPr>
            <p:cNvPr id="78083" name="Oval 164"/>
            <p:cNvSpPr>
              <a:spLocks noChangeArrowheads="1"/>
            </p:cNvSpPr>
            <p:nvPr/>
          </p:nvSpPr>
          <p:spPr bwMode="auto">
            <a:xfrm>
              <a:off x="5015" y="3944"/>
              <a:ext cx="43" cy="41"/>
            </a:xfrm>
            <a:prstGeom prst="ellipse">
              <a:avLst/>
            </a:prstGeom>
            <a:noFill/>
            <a:ln w="14400">
              <a:solidFill>
                <a:srgbClr val="8C191F"/>
              </a:solidFill>
              <a:round/>
              <a:headEnd/>
              <a:tailEnd/>
            </a:ln>
          </p:spPr>
          <p:txBody>
            <a:bodyPr wrap="none" anchor="ctr"/>
            <a:lstStyle/>
            <a:p>
              <a:endParaRPr lang="en-GB">
                <a:latin typeface="Calibri" pitchFamily="34" charset="0"/>
              </a:endParaRPr>
            </a:p>
          </p:txBody>
        </p:sp>
        <p:sp>
          <p:nvSpPr>
            <p:cNvPr id="78084" name="Oval 165"/>
            <p:cNvSpPr>
              <a:spLocks noChangeArrowheads="1"/>
            </p:cNvSpPr>
            <p:nvPr/>
          </p:nvSpPr>
          <p:spPr bwMode="auto">
            <a:xfrm>
              <a:off x="5017" y="3946"/>
              <a:ext cx="40" cy="38"/>
            </a:xfrm>
            <a:prstGeom prst="ellipse">
              <a:avLst/>
            </a:prstGeom>
            <a:noFill/>
            <a:ln w="14400">
              <a:solidFill>
                <a:srgbClr val="8B171D"/>
              </a:solidFill>
              <a:round/>
              <a:headEnd/>
              <a:tailEnd/>
            </a:ln>
          </p:spPr>
          <p:txBody>
            <a:bodyPr wrap="none" anchor="ctr"/>
            <a:lstStyle/>
            <a:p>
              <a:endParaRPr lang="en-GB">
                <a:latin typeface="Calibri" pitchFamily="34" charset="0"/>
              </a:endParaRPr>
            </a:p>
          </p:txBody>
        </p:sp>
        <p:sp>
          <p:nvSpPr>
            <p:cNvPr id="78085" name="Oval 166"/>
            <p:cNvSpPr>
              <a:spLocks noChangeArrowheads="1"/>
            </p:cNvSpPr>
            <p:nvPr/>
          </p:nvSpPr>
          <p:spPr bwMode="auto">
            <a:xfrm>
              <a:off x="5018" y="3947"/>
              <a:ext cx="38" cy="35"/>
            </a:xfrm>
            <a:prstGeom prst="ellipse">
              <a:avLst/>
            </a:prstGeom>
            <a:noFill/>
            <a:ln w="14400">
              <a:solidFill>
                <a:srgbClr val="8A151B"/>
              </a:solidFill>
              <a:round/>
              <a:headEnd/>
              <a:tailEnd/>
            </a:ln>
          </p:spPr>
          <p:txBody>
            <a:bodyPr wrap="none" anchor="ctr"/>
            <a:lstStyle/>
            <a:p>
              <a:endParaRPr lang="en-GB">
                <a:latin typeface="Calibri" pitchFamily="34" charset="0"/>
              </a:endParaRPr>
            </a:p>
          </p:txBody>
        </p:sp>
        <p:sp>
          <p:nvSpPr>
            <p:cNvPr id="78086" name="Oval 167"/>
            <p:cNvSpPr>
              <a:spLocks noChangeArrowheads="1"/>
            </p:cNvSpPr>
            <p:nvPr/>
          </p:nvSpPr>
          <p:spPr bwMode="auto">
            <a:xfrm>
              <a:off x="5019" y="3948"/>
              <a:ext cx="35" cy="33"/>
            </a:xfrm>
            <a:prstGeom prst="ellipse">
              <a:avLst/>
            </a:prstGeom>
            <a:noFill/>
            <a:ln w="14400">
              <a:solidFill>
                <a:srgbClr val="891319"/>
              </a:solidFill>
              <a:round/>
              <a:headEnd/>
              <a:tailEnd/>
            </a:ln>
          </p:spPr>
          <p:txBody>
            <a:bodyPr wrap="none" anchor="ctr"/>
            <a:lstStyle/>
            <a:p>
              <a:endParaRPr lang="en-GB">
                <a:latin typeface="Calibri" pitchFamily="34" charset="0"/>
              </a:endParaRPr>
            </a:p>
          </p:txBody>
        </p:sp>
        <p:sp>
          <p:nvSpPr>
            <p:cNvPr id="78087" name="Oval 168"/>
            <p:cNvSpPr>
              <a:spLocks noChangeArrowheads="1"/>
            </p:cNvSpPr>
            <p:nvPr/>
          </p:nvSpPr>
          <p:spPr bwMode="auto">
            <a:xfrm>
              <a:off x="5020" y="3949"/>
              <a:ext cx="32" cy="30"/>
            </a:xfrm>
            <a:prstGeom prst="ellipse">
              <a:avLst/>
            </a:prstGeom>
            <a:noFill/>
            <a:ln w="14400">
              <a:solidFill>
                <a:srgbClr val="881117"/>
              </a:solidFill>
              <a:round/>
              <a:headEnd/>
              <a:tailEnd/>
            </a:ln>
          </p:spPr>
          <p:txBody>
            <a:bodyPr wrap="none" anchor="ctr"/>
            <a:lstStyle/>
            <a:p>
              <a:endParaRPr lang="en-GB">
                <a:latin typeface="Calibri" pitchFamily="34" charset="0"/>
              </a:endParaRPr>
            </a:p>
          </p:txBody>
        </p:sp>
        <p:sp>
          <p:nvSpPr>
            <p:cNvPr id="78088" name="Oval 169"/>
            <p:cNvSpPr>
              <a:spLocks noChangeArrowheads="1"/>
            </p:cNvSpPr>
            <p:nvPr/>
          </p:nvSpPr>
          <p:spPr bwMode="auto">
            <a:xfrm>
              <a:off x="5022" y="3951"/>
              <a:ext cx="28" cy="27"/>
            </a:xfrm>
            <a:prstGeom prst="ellipse">
              <a:avLst/>
            </a:prstGeom>
            <a:noFill/>
            <a:ln w="14400">
              <a:solidFill>
                <a:srgbClr val="870F15"/>
              </a:solidFill>
              <a:round/>
              <a:headEnd/>
              <a:tailEnd/>
            </a:ln>
          </p:spPr>
          <p:txBody>
            <a:bodyPr wrap="none" anchor="ctr"/>
            <a:lstStyle/>
            <a:p>
              <a:endParaRPr lang="en-GB">
                <a:latin typeface="Calibri" pitchFamily="34" charset="0"/>
              </a:endParaRPr>
            </a:p>
          </p:txBody>
        </p:sp>
        <p:sp>
          <p:nvSpPr>
            <p:cNvPr id="78089" name="Oval 170"/>
            <p:cNvSpPr>
              <a:spLocks noChangeArrowheads="1"/>
            </p:cNvSpPr>
            <p:nvPr/>
          </p:nvSpPr>
          <p:spPr bwMode="auto">
            <a:xfrm>
              <a:off x="5024" y="3952"/>
              <a:ext cx="25" cy="24"/>
            </a:xfrm>
            <a:prstGeom prst="ellipse">
              <a:avLst/>
            </a:prstGeom>
            <a:noFill/>
            <a:ln w="14400">
              <a:solidFill>
                <a:srgbClr val="860D13"/>
              </a:solidFill>
              <a:round/>
              <a:headEnd/>
              <a:tailEnd/>
            </a:ln>
          </p:spPr>
          <p:txBody>
            <a:bodyPr wrap="none" anchor="ctr"/>
            <a:lstStyle/>
            <a:p>
              <a:endParaRPr lang="en-GB">
                <a:latin typeface="Calibri" pitchFamily="34" charset="0"/>
              </a:endParaRPr>
            </a:p>
          </p:txBody>
        </p:sp>
        <p:sp>
          <p:nvSpPr>
            <p:cNvPr id="78090" name="Oval 171"/>
            <p:cNvSpPr>
              <a:spLocks noChangeArrowheads="1"/>
            </p:cNvSpPr>
            <p:nvPr/>
          </p:nvSpPr>
          <p:spPr bwMode="auto">
            <a:xfrm>
              <a:off x="5026" y="3954"/>
              <a:ext cx="21" cy="22"/>
            </a:xfrm>
            <a:prstGeom prst="ellipse">
              <a:avLst/>
            </a:prstGeom>
            <a:noFill/>
            <a:ln w="14400">
              <a:solidFill>
                <a:srgbClr val="850B11"/>
              </a:solidFill>
              <a:round/>
              <a:headEnd/>
              <a:tailEnd/>
            </a:ln>
          </p:spPr>
          <p:txBody>
            <a:bodyPr wrap="none" anchor="ctr"/>
            <a:lstStyle/>
            <a:p>
              <a:endParaRPr lang="en-GB">
                <a:latin typeface="Calibri" pitchFamily="34" charset="0"/>
              </a:endParaRPr>
            </a:p>
          </p:txBody>
        </p:sp>
        <p:sp>
          <p:nvSpPr>
            <p:cNvPr id="78091" name="Oval 172"/>
            <p:cNvSpPr>
              <a:spLocks noChangeArrowheads="1"/>
            </p:cNvSpPr>
            <p:nvPr/>
          </p:nvSpPr>
          <p:spPr bwMode="auto">
            <a:xfrm>
              <a:off x="5028" y="3956"/>
              <a:ext cx="20" cy="18"/>
            </a:xfrm>
            <a:prstGeom prst="ellipse">
              <a:avLst/>
            </a:prstGeom>
            <a:noFill/>
            <a:ln w="14400">
              <a:solidFill>
                <a:srgbClr val="84090F"/>
              </a:solidFill>
              <a:round/>
              <a:headEnd/>
              <a:tailEnd/>
            </a:ln>
          </p:spPr>
          <p:txBody>
            <a:bodyPr wrap="none" anchor="ctr"/>
            <a:lstStyle/>
            <a:p>
              <a:endParaRPr lang="en-GB">
                <a:latin typeface="Calibri" pitchFamily="34" charset="0"/>
              </a:endParaRPr>
            </a:p>
          </p:txBody>
        </p:sp>
        <p:sp>
          <p:nvSpPr>
            <p:cNvPr id="78092" name="Oval 173"/>
            <p:cNvSpPr>
              <a:spLocks noChangeArrowheads="1"/>
            </p:cNvSpPr>
            <p:nvPr/>
          </p:nvSpPr>
          <p:spPr bwMode="auto">
            <a:xfrm>
              <a:off x="5028" y="3957"/>
              <a:ext cx="18" cy="15"/>
            </a:xfrm>
            <a:prstGeom prst="ellipse">
              <a:avLst/>
            </a:prstGeom>
            <a:noFill/>
            <a:ln w="14400">
              <a:solidFill>
                <a:srgbClr val="83070D"/>
              </a:solidFill>
              <a:round/>
              <a:headEnd/>
              <a:tailEnd/>
            </a:ln>
          </p:spPr>
          <p:txBody>
            <a:bodyPr wrap="none" anchor="ctr"/>
            <a:lstStyle/>
            <a:p>
              <a:endParaRPr lang="en-GB">
                <a:latin typeface="Calibri" pitchFamily="34" charset="0"/>
              </a:endParaRPr>
            </a:p>
          </p:txBody>
        </p:sp>
        <p:sp>
          <p:nvSpPr>
            <p:cNvPr id="78093" name="Oval 174"/>
            <p:cNvSpPr>
              <a:spLocks noChangeArrowheads="1"/>
            </p:cNvSpPr>
            <p:nvPr/>
          </p:nvSpPr>
          <p:spPr bwMode="auto">
            <a:xfrm>
              <a:off x="5029" y="3958"/>
              <a:ext cx="15" cy="13"/>
            </a:xfrm>
            <a:prstGeom prst="ellipse">
              <a:avLst/>
            </a:prstGeom>
            <a:noFill/>
            <a:ln w="14400">
              <a:solidFill>
                <a:srgbClr val="82050C"/>
              </a:solidFill>
              <a:round/>
              <a:headEnd/>
              <a:tailEnd/>
            </a:ln>
          </p:spPr>
          <p:txBody>
            <a:bodyPr wrap="none" anchor="ctr"/>
            <a:lstStyle/>
            <a:p>
              <a:endParaRPr lang="en-GB">
                <a:latin typeface="Calibri" pitchFamily="34" charset="0"/>
              </a:endParaRPr>
            </a:p>
          </p:txBody>
        </p:sp>
        <p:sp>
          <p:nvSpPr>
            <p:cNvPr id="78094" name="Oval 175"/>
            <p:cNvSpPr>
              <a:spLocks noChangeArrowheads="1"/>
            </p:cNvSpPr>
            <p:nvPr/>
          </p:nvSpPr>
          <p:spPr bwMode="auto">
            <a:xfrm>
              <a:off x="5030" y="3959"/>
              <a:ext cx="12" cy="10"/>
            </a:xfrm>
            <a:prstGeom prst="ellipse">
              <a:avLst/>
            </a:prstGeom>
            <a:noFill/>
            <a:ln w="14400">
              <a:solidFill>
                <a:srgbClr val="81030A"/>
              </a:solidFill>
              <a:round/>
              <a:headEnd/>
              <a:tailEnd/>
            </a:ln>
          </p:spPr>
          <p:txBody>
            <a:bodyPr wrap="none" anchor="ctr"/>
            <a:lstStyle/>
            <a:p>
              <a:endParaRPr lang="en-GB">
                <a:latin typeface="Calibri" pitchFamily="34" charset="0"/>
              </a:endParaRPr>
            </a:p>
          </p:txBody>
        </p:sp>
        <p:sp>
          <p:nvSpPr>
            <p:cNvPr id="78095" name="Oval 176"/>
            <p:cNvSpPr>
              <a:spLocks noChangeArrowheads="1"/>
            </p:cNvSpPr>
            <p:nvPr/>
          </p:nvSpPr>
          <p:spPr bwMode="auto">
            <a:xfrm>
              <a:off x="5032" y="3961"/>
              <a:ext cx="9" cy="7"/>
            </a:xfrm>
            <a:prstGeom prst="ellipse">
              <a:avLst/>
            </a:prstGeom>
            <a:noFill/>
            <a:ln w="14400">
              <a:solidFill>
                <a:srgbClr val="800108"/>
              </a:solidFill>
              <a:round/>
              <a:headEnd/>
              <a:tailEnd/>
            </a:ln>
          </p:spPr>
          <p:txBody>
            <a:bodyPr wrap="none" anchor="ctr"/>
            <a:lstStyle/>
            <a:p>
              <a:endParaRPr lang="en-GB">
                <a:latin typeface="Calibri" pitchFamily="34" charset="0"/>
              </a:endParaRPr>
            </a:p>
          </p:txBody>
        </p:sp>
        <p:sp>
          <p:nvSpPr>
            <p:cNvPr id="78096" name="Oval 177"/>
            <p:cNvSpPr>
              <a:spLocks noChangeArrowheads="1"/>
            </p:cNvSpPr>
            <p:nvPr/>
          </p:nvSpPr>
          <p:spPr bwMode="auto">
            <a:xfrm>
              <a:off x="5033" y="3962"/>
              <a:ext cx="6" cy="4"/>
            </a:xfrm>
            <a:prstGeom prst="ellipse">
              <a:avLst/>
            </a:prstGeom>
            <a:noFill/>
            <a:ln w="14400">
              <a:solidFill>
                <a:srgbClr val="800006"/>
              </a:solidFill>
              <a:round/>
              <a:headEnd/>
              <a:tailEnd/>
            </a:ln>
          </p:spPr>
          <p:txBody>
            <a:bodyPr wrap="none" anchor="ctr"/>
            <a:lstStyle/>
            <a:p>
              <a:endParaRPr lang="en-GB">
                <a:latin typeface="Calibri" pitchFamily="34" charset="0"/>
              </a:endParaRPr>
            </a:p>
          </p:txBody>
        </p:sp>
        <p:sp>
          <p:nvSpPr>
            <p:cNvPr id="78097" name="Oval 178"/>
            <p:cNvSpPr>
              <a:spLocks noChangeArrowheads="1"/>
            </p:cNvSpPr>
            <p:nvPr/>
          </p:nvSpPr>
          <p:spPr bwMode="auto">
            <a:xfrm>
              <a:off x="4845" y="3780"/>
              <a:ext cx="383" cy="368"/>
            </a:xfrm>
            <a:prstGeom prst="ellipse">
              <a:avLst/>
            </a:prstGeom>
            <a:noFill/>
            <a:ln w="22320">
              <a:solidFill>
                <a:srgbClr val="004EFF"/>
              </a:solidFill>
              <a:round/>
              <a:headEnd/>
              <a:tailEnd/>
            </a:ln>
          </p:spPr>
          <p:txBody>
            <a:bodyPr wrap="none" anchor="ctr"/>
            <a:lstStyle/>
            <a:p>
              <a:endParaRPr lang="en-GB">
                <a:latin typeface="Calibri" pitchFamily="34" charset="0"/>
              </a:endParaRPr>
            </a:p>
          </p:txBody>
        </p:sp>
        <p:sp>
          <p:nvSpPr>
            <p:cNvPr id="78098" name="Freeform 179"/>
            <p:cNvSpPr>
              <a:spLocks noChangeArrowheads="1"/>
            </p:cNvSpPr>
            <p:nvPr/>
          </p:nvSpPr>
          <p:spPr bwMode="auto">
            <a:xfrm>
              <a:off x="3774" y="3830"/>
              <a:ext cx="545" cy="217"/>
            </a:xfrm>
            <a:custGeom>
              <a:avLst/>
              <a:gdLst>
                <a:gd name="T0" fmla="*/ 0 w 2405"/>
                <a:gd name="T1" fmla="*/ 0 h 959"/>
                <a:gd name="T2" fmla="*/ 0 w 2405"/>
                <a:gd name="T3" fmla="*/ 0 h 959"/>
                <a:gd name="T4" fmla="*/ 0 w 2405"/>
                <a:gd name="T5" fmla="*/ 0 h 959"/>
                <a:gd name="T6" fmla="*/ 0 w 2405"/>
                <a:gd name="T7" fmla="*/ 0 h 959"/>
                <a:gd name="T8" fmla="*/ 0 w 2405"/>
                <a:gd name="T9" fmla="*/ 0 h 959"/>
                <a:gd name="T10" fmla="*/ 0 w 2405"/>
                <a:gd name="T11" fmla="*/ 0 h 959"/>
                <a:gd name="T12" fmla="*/ 0 w 2405"/>
                <a:gd name="T13" fmla="*/ 0 h 959"/>
                <a:gd name="T14" fmla="*/ 0 w 2405"/>
                <a:gd name="T15" fmla="*/ 0 h 959"/>
                <a:gd name="T16" fmla="*/ 0 w 2405"/>
                <a:gd name="T17" fmla="*/ 0 h 959"/>
                <a:gd name="T18" fmla="*/ 0 w 2405"/>
                <a:gd name="T19" fmla="*/ 0 h 959"/>
                <a:gd name="T20" fmla="*/ 0 w 2405"/>
                <a:gd name="T21" fmla="*/ 0 h 959"/>
                <a:gd name="T22" fmla="*/ 0 w 2405"/>
                <a:gd name="T23" fmla="*/ 0 h 959"/>
                <a:gd name="T24" fmla="*/ 0 w 2405"/>
                <a:gd name="T25" fmla="*/ 0 h 959"/>
                <a:gd name="T26" fmla="*/ 0 w 2405"/>
                <a:gd name="T27" fmla="*/ 0 h 959"/>
                <a:gd name="T28" fmla="*/ 0 w 2405"/>
                <a:gd name="T29" fmla="*/ 0 h 959"/>
                <a:gd name="T30" fmla="*/ 0 w 2405"/>
                <a:gd name="T31" fmla="*/ 0 h 959"/>
                <a:gd name="T32" fmla="*/ 0 w 2405"/>
                <a:gd name="T33" fmla="*/ 0 h 959"/>
                <a:gd name="T34" fmla="*/ 0 w 2405"/>
                <a:gd name="T35" fmla="*/ 0 h 959"/>
                <a:gd name="T36" fmla="*/ 0 w 2405"/>
                <a:gd name="T37" fmla="*/ 0 h 959"/>
                <a:gd name="T38" fmla="*/ 0 w 2405"/>
                <a:gd name="T39" fmla="*/ 0 h 959"/>
                <a:gd name="T40" fmla="*/ 0 w 2405"/>
                <a:gd name="T41" fmla="*/ 0 h 959"/>
                <a:gd name="T42" fmla="*/ 0 w 2405"/>
                <a:gd name="T43" fmla="*/ 0 h 959"/>
                <a:gd name="T44" fmla="*/ 0 w 2405"/>
                <a:gd name="T45" fmla="*/ 0 h 959"/>
                <a:gd name="T46" fmla="*/ 0 w 2405"/>
                <a:gd name="T47" fmla="*/ 0 h 959"/>
                <a:gd name="T48" fmla="*/ 0 w 2405"/>
                <a:gd name="T49" fmla="*/ 0 h 959"/>
                <a:gd name="T50" fmla="*/ 0 w 2405"/>
                <a:gd name="T51" fmla="*/ 0 h 959"/>
                <a:gd name="T52" fmla="*/ 0 w 2405"/>
                <a:gd name="T53" fmla="*/ 0 h 959"/>
                <a:gd name="T54" fmla="*/ 0 w 2405"/>
                <a:gd name="T55" fmla="*/ 0 h 959"/>
                <a:gd name="T56" fmla="*/ 0 w 2405"/>
                <a:gd name="T57" fmla="*/ 0 h 959"/>
                <a:gd name="T58" fmla="*/ 0 w 2405"/>
                <a:gd name="T59" fmla="*/ 0 h 959"/>
                <a:gd name="T60" fmla="*/ 0 w 2405"/>
                <a:gd name="T61" fmla="*/ 0 h 959"/>
                <a:gd name="T62" fmla="*/ 0 w 2405"/>
                <a:gd name="T63" fmla="*/ 0 h 959"/>
                <a:gd name="T64" fmla="*/ 0 w 2405"/>
                <a:gd name="T65" fmla="*/ 0 h 959"/>
                <a:gd name="T66" fmla="*/ 0 w 2405"/>
                <a:gd name="T67" fmla="*/ 0 h 959"/>
                <a:gd name="T68" fmla="*/ 0 w 2405"/>
                <a:gd name="T69" fmla="*/ 0 h 959"/>
                <a:gd name="T70" fmla="*/ 0 w 2405"/>
                <a:gd name="T71" fmla="*/ 0 h 959"/>
                <a:gd name="T72" fmla="*/ 0 w 2405"/>
                <a:gd name="T73" fmla="*/ 0 h 959"/>
                <a:gd name="T74" fmla="*/ 0 w 2405"/>
                <a:gd name="T75" fmla="*/ 0 h 959"/>
                <a:gd name="T76" fmla="*/ 0 w 2405"/>
                <a:gd name="T77" fmla="*/ 0 h 959"/>
                <a:gd name="T78" fmla="*/ 0 w 2405"/>
                <a:gd name="T79" fmla="*/ 0 h 959"/>
                <a:gd name="T80" fmla="*/ 0 w 2405"/>
                <a:gd name="T81" fmla="*/ 0 h 959"/>
                <a:gd name="T82" fmla="*/ 0 w 2405"/>
                <a:gd name="T83" fmla="*/ 0 h 959"/>
                <a:gd name="T84" fmla="*/ 0 w 2405"/>
                <a:gd name="T85" fmla="*/ 0 h 959"/>
                <a:gd name="T86" fmla="*/ 0 w 2405"/>
                <a:gd name="T87" fmla="*/ 0 h 959"/>
                <a:gd name="T88" fmla="*/ 0 w 2405"/>
                <a:gd name="T89" fmla="*/ 0 h 959"/>
                <a:gd name="T90" fmla="*/ 0 w 2405"/>
                <a:gd name="T91" fmla="*/ 0 h 959"/>
                <a:gd name="T92" fmla="*/ 0 w 2405"/>
                <a:gd name="T93" fmla="*/ 0 h 959"/>
                <a:gd name="T94" fmla="*/ 0 w 2405"/>
                <a:gd name="T95" fmla="*/ 0 h 959"/>
                <a:gd name="T96" fmla="*/ 0 w 2405"/>
                <a:gd name="T97" fmla="*/ 0 h 959"/>
                <a:gd name="T98" fmla="*/ 0 w 2405"/>
                <a:gd name="T99" fmla="*/ 0 h 959"/>
                <a:gd name="T100" fmla="*/ 0 w 2405"/>
                <a:gd name="T101" fmla="*/ 0 h 959"/>
                <a:gd name="T102" fmla="*/ 0 w 2405"/>
                <a:gd name="T103" fmla="*/ 0 h 959"/>
                <a:gd name="T104" fmla="*/ 0 w 2405"/>
                <a:gd name="T105" fmla="*/ 0 h 959"/>
                <a:gd name="T106" fmla="*/ 0 w 2405"/>
                <a:gd name="T107" fmla="*/ 0 h 959"/>
                <a:gd name="T108" fmla="*/ 0 w 2405"/>
                <a:gd name="T109" fmla="*/ 0 h 959"/>
                <a:gd name="T110" fmla="*/ 0 w 2405"/>
                <a:gd name="T111" fmla="*/ 0 h 959"/>
                <a:gd name="T112" fmla="*/ 0 w 2405"/>
                <a:gd name="T113" fmla="*/ 0 h 959"/>
                <a:gd name="T114" fmla="*/ 0 w 2405"/>
                <a:gd name="T115" fmla="*/ 0 h 959"/>
                <a:gd name="T116" fmla="*/ 0 w 2405"/>
                <a:gd name="T117" fmla="*/ 0 h 959"/>
                <a:gd name="T118" fmla="*/ 0 w 2405"/>
                <a:gd name="T119" fmla="*/ 0 h 9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05"/>
                <a:gd name="T181" fmla="*/ 0 h 959"/>
                <a:gd name="T182" fmla="*/ 2405 w 2405"/>
                <a:gd name="T183" fmla="*/ 959 h 9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05" h="959">
                  <a:moveTo>
                    <a:pt x="1145" y="501"/>
                  </a:moveTo>
                  <a:lnTo>
                    <a:pt x="1172" y="501"/>
                  </a:lnTo>
                  <a:lnTo>
                    <a:pt x="1172" y="446"/>
                  </a:lnTo>
                  <a:lnTo>
                    <a:pt x="1172" y="369"/>
                  </a:lnTo>
                  <a:lnTo>
                    <a:pt x="1256" y="286"/>
                  </a:lnTo>
                  <a:lnTo>
                    <a:pt x="1256" y="235"/>
                  </a:lnTo>
                  <a:lnTo>
                    <a:pt x="1282" y="209"/>
                  </a:lnTo>
                  <a:lnTo>
                    <a:pt x="1282" y="126"/>
                  </a:lnTo>
                  <a:lnTo>
                    <a:pt x="1282" y="235"/>
                  </a:lnTo>
                  <a:lnTo>
                    <a:pt x="1359" y="259"/>
                  </a:lnTo>
                  <a:lnTo>
                    <a:pt x="1359" y="369"/>
                  </a:lnTo>
                  <a:lnTo>
                    <a:pt x="1359" y="446"/>
                  </a:lnTo>
                  <a:lnTo>
                    <a:pt x="1359" y="501"/>
                  </a:lnTo>
                  <a:lnTo>
                    <a:pt x="1359" y="529"/>
                  </a:lnTo>
                  <a:lnTo>
                    <a:pt x="1359" y="604"/>
                  </a:lnTo>
                  <a:lnTo>
                    <a:pt x="1359" y="661"/>
                  </a:lnTo>
                  <a:lnTo>
                    <a:pt x="1359" y="737"/>
                  </a:lnTo>
                  <a:lnTo>
                    <a:pt x="1359" y="764"/>
                  </a:lnTo>
                  <a:lnTo>
                    <a:pt x="1359" y="821"/>
                  </a:lnTo>
                  <a:lnTo>
                    <a:pt x="1359" y="897"/>
                  </a:lnTo>
                  <a:lnTo>
                    <a:pt x="1359" y="958"/>
                  </a:lnTo>
                  <a:lnTo>
                    <a:pt x="1359" y="897"/>
                  </a:lnTo>
                  <a:lnTo>
                    <a:pt x="1359" y="821"/>
                  </a:lnTo>
                  <a:lnTo>
                    <a:pt x="1359" y="798"/>
                  </a:lnTo>
                  <a:lnTo>
                    <a:pt x="1359" y="764"/>
                  </a:lnTo>
                  <a:lnTo>
                    <a:pt x="1466" y="715"/>
                  </a:lnTo>
                  <a:lnTo>
                    <a:pt x="1494" y="604"/>
                  </a:lnTo>
                  <a:lnTo>
                    <a:pt x="1519" y="555"/>
                  </a:lnTo>
                  <a:lnTo>
                    <a:pt x="1519" y="501"/>
                  </a:lnTo>
                  <a:lnTo>
                    <a:pt x="1519" y="478"/>
                  </a:lnTo>
                  <a:lnTo>
                    <a:pt x="1575" y="369"/>
                  </a:lnTo>
                  <a:lnTo>
                    <a:pt x="1575" y="478"/>
                  </a:lnTo>
                  <a:lnTo>
                    <a:pt x="1575" y="501"/>
                  </a:lnTo>
                  <a:lnTo>
                    <a:pt x="1575" y="555"/>
                  </a:lnTo>
                  <a:lnTo>
                    <a:pt x="1575" y="604"/>
                  </a:lnTo>
                  <a:lnTo>
                    <a:pt x="1575" y="715"/>
                  </a:lnTo>
                  <a:lnTo>
                    <a:pt x="1575" y="764"/>
                  </a:lnTo>
                  <a:lnTo>
                    <a:pt x="1575" y="798"/>
                  </a:lnTo>
                  <a:lnTo>
                    <a:pt x="1575" y="764"/>
                  </a:lnTo>
                  <a:lnTo>
                    <a:pt x="1575" y="737"/>
                  </a:lnTo>
                  <a:lnTo>
                    <a:pt x="1575" y="661"/>
                  </a:lnTo>
                  <a:lnTo>
                    <a:pt x="1602" y="604"/>
                  </a:lnTo>
                  <a:lnTo>
                    <a:pt x="1626" y="501"/>
                  </a:lnTo>
                  <a:lnTo>
                    <a:pt x="1626" y="478"/>
                  </a:lnTo>
                  <a:lnTo>
                    <a:pt x="1703" y="369"/>
                  </a:lnTo>
                  <a:lnTo>
                    <a:pt x="1703" y="341"/>
                  </a:lnTo>
                  <a:lnTo>
                    <a:pt x="1763" y="259"/>
                  </a:lnTo>
                  <a:lnTo>
                    <a:pt x="1763" y="286"/>
                  </a:lnTo>
                  <a:lnTo>
                    <a:pt x="1763" y="369"/>
                  </a:lnTo>
                  <a:lnTo>
                    <a:pt x="1763" y="446"/>
                  </a:lnTo>
                  <a:lnTo>
                    <a:pt x="1763" y="501"/>
                  </a:lnTo>
                  <a:lnTo>
                    <a:pt x="1763" y="529"/>
                  </a:lnTo>
                  <a:lnTo>
                    <a:pt x="1763" y="604"/>
                  </a:lnTo>
                  <a:lnTo>
                    <a:pt x="1763" y="529"/>
                  </a:lnTo>
                  <a:lnTo>
                    <a:pt x="1763" y="501"/>
                  </a:lnTo>
                  <a:lnTo>
                    <a:pt x="1786" y="478"/>
                  </a:lnTo>
                  <a:lnTo>
                    <a:pt x="1840" y="446"/>
                  </a:lnTo>
                  <a:lnTo>
                    <a:pt x="1864" y="369"/>
                  </a:lnTo>
                  <a:lnTo>
                    <a:pt x="1947" y="286"/>
                  </a:lnTo>
                  <a:lnTo>
                    <a:pt x="1973" y="286"/>
                  </a:lnTo>
                  <a:lnTo>
                    <a:pt x="1973" y="369"/>
                  </a:lnTo>
                  <a:lnTo>
                    <a:pt x="1973" y="478"/>
                  </a:lnTo>
                  <a:lnTo>
                    <a:pt x="1973" y="501"/>
                  </a:lnTo>
                  <a:lnTo>
                    <a:pt x="1973" y="555"/>
                  </a:lnTo>
                  <a:lnTo>
                    <a:pt x="1973" y="604"/>
                  </a:lnTo>
                  <a:lnTo>
                    <a:pt x="1973" y="715"/>
                  </a:lnTo>
                  <a:lnTo>
                    <a:pt x="1973" y="764"/>
                  </a:lnTo>
                  <a:lnTo>
                    <a:pt x="1973" y="715"/>
                  </a:lnTo>
                  <a:lnTo>
                    <a:pt x="2024" y="604"/>
                  </a:lnTo>
                  <a:lnTo>
                    <a:pt x="2024" y="555"/>
                  </a:lnTo>
                  <a:lnTo>
                    <a:pt x="2057" y="501"/>
                  </a:lnTo>
                  <a:lnTo>
                    <a:pt x="2160" y="446"/>
                  </a:lnTo>
                  <a:lnTo>
                    <a:pt x="2160" y="369"/>
                  </a:lnTo>
                  <a:lnTo>
                    <a:pt x="2216" y="286"/>
                  </a:lnTo>
                  <a:lnTo>
                    <a:pt x="2216" y="235"/>
                  </a:lnTo>
                  <a:lnTo>
                    <a:pt x="2216" y="209"/>
                  </a:lnTo>
                  <a:lnTo>
                    <a:pt x="2216" y="99"/>
                  </a:lnTo>
                  <a:lnTo>
                    <a:pt x="2216" y="126"/>
                  </a:lnTo>
                  <a:lnTo>
                    <a:pt x="2216" y="209"/>
                  </a:lnTo>
                  <a:lnTo>
                    <a:pt x="2216" y="235"/>
                  </a:lnTo>
                  <a:lnTo>
                    <a:pt x="2216" y="286"/>
                  </a:lnTo>
                  <a:lnTo>
                    <a:pt x="2216" y="369"/>
                  </a:lnTo>
                  <a:lnTo>
                    <a:pt x="2216" y="446"/>
                  </a:lnTo>
                  <a:lnTo>
                    <a:pt x="2216" y="501"/>
                  </a:lnTo>
                  <a:lnTo>
                    <a:pt x="2216" y="529"/>
                  </a:lnTo>
                  <a:lnTo>
                    <a:pt x="2244" y="501"/>
                  </a:lnTo>
                  <a:lnTo>
                    <a:pt x="2244" y="446"/>
                  </a:lnTo>
                  <a:lnTo>
                    <a:pt x="2267" y="369"/>
                  </a:lnTo>
                  <a:lnTo>
                    <a:pt x="2267" y="286"/>
                  </a:lnTo>
                  <a:lnTo>
                    <a:pt x="2267" y="341"/>
                  </a:lnTo>
                  <a:lnTo>
                    <a:pt x="2267" y="369"/>
                  </a:lnTo>
                  <a:lnTo>
                    <a:pt x="2267" y="501"/>
                  </a:lnTo>
                  <a:lnTo>
                    <a:pt x="2267" y="529"/>
                  </a:lnTo>
                  <a:lnTo>
                    <a:pt x="2295" y="604"/>
                  </a:lnTo>
                  <a:lnTo>
                    <a:pt x="2295" y="661"/>
                  </a:lnTo>
                  <a:lnTo>
                    <a:pt x="2295" y="737"/>
                  </a:lnTo>
                  <a:lnTo>
                    <a:pt x="2295" y="715"/>
                  </a:lnTo>
                  <a:lnTo>
                    <a:pt x="2295" y="604"/>
                  </a:lnTo>
                  <a:lnTo>
                    <a:pt x="2295" y="555"/>
                  </a:lnTo>
                  <a:lnTo>
                    <a:pt x="2295" y="501"/>
                  </a:lnTo>
                  <a:lnTo>
                    <a:pt x="2295" y="478"/>
                  </a:lnTo>
                  <a:lnTo>
                    <a:pt x="2295" y="369"/>
                  </a:lnTo>
                  <a:lnTo>
                    <a:pt x="2295" y="341"/>
                  </a:lnTo>
                  <a:lnTo>
                    <a:pt x="2404" y="341"/>
                  </a:lnTo>
                  <a:lnTo>
                    <a:pt x="2404" y="369"/>
                  </a:lnTo>
                  <a:lnTo>
                    <a:pt x="2378" y="478"/>
                  </a:lnTo>
                  <a:lnTo>
                    <a:pt x="2267" y="501"/>
                  </a:lnTo>
                  <a:lnTo>
                    <a:pt x="2244" y="555"/>
                  </a:lnTo>
                  <a:lnTo>
                    <a:pt x="2216" y="604"/>
                  </a:lnTo>
                  <a:lnTo>
                    <a:pt x="2160" y="604"/>
                  </a:lnTo>
                  <a:lnTo>
                    <a:pt x="2108" y="604"/>
                  </a:lnTo>
                  <a:lnTo>
                    <a:pt x="2108" y="529"/>
                  </a:lnTo>
                  <a:lnTo>
                    <a:pt x="2108" y="501"/>
                  </a:lnTo>
                  <a:lnTo>
                    <a:pt x="2108" y="446"/>
                  </a:lnTo>
                  <a:lnTo>
                    <a:pt x="2024" y="369"/>
                  </a:lnTo>
                  <a:lnTo>
                    <a:pt x="1973" y="369"/>
                  </a:lnTo>
                  <a:lnTo>
                    <a:pt x="1973" y="478"/>
                  </a:lnTo>
                  <a:lnTo>
                    <a:pt x="1947" y="501"/>
                  </a:lnTo>
                  <a:lnTo>
                    <a:pt x="1840" y="501"/>
                  </a:lnTo>
                  <a:lnTo>
                    <a:pt x="1763" y="529"/>
                  </a:lnTo>
                  <a:lnTo>
                    <a:pt x="1737" y="604"/>
                  </a:lnTo>
                  <a:lnTo>
                    <a:pt x="1626" y="604"/>
                  </a:lnTo>
                  <a:lnTo>
                    <a:pt x="1602" y="604"/>
                  </a:lnTo>
                  <a:lnTo>
                    <a:pt x="1602" y="529"/>
                  </a:lnTo>
                  <a:lnTo>
                    <a:pt x="1519" y="501"/>
                  </a:lnTo>
                  <a:lnTo>
                    <a:pt x="1519" y="446"/>
                  </a:lnTo>
                  <a:lnTo>
                    <a:pt x="1519" y="369"/>
                  </a:lnTo>
                  <a:lnTo>
                    <a:pt x="1519" y="286"/>
                  </a:lnTo>
                  <a:lnTo>
                    <a:pt x="1519" y="235"/>
                  </a:lnTo>
                  <a:lnTo>
                    <a:pt x="1494" y="209"/>
                  </a:lnTo>
                  <a:lnTo>
                    <a:pt x="1466" y="235"/>
                  </a:lnTo>
                  <a:lnTo>
                    <a:pt x="1466" y="286"/>
                  </a:lnTo>
                  <a:lnTo>
                    <a:pt x="1359" y="369"/>
                  </a:lnTo>
                  <a:lnTo>
                    <a:pt x="1332" y="446"/>
                  </a:lnTo>
                  <a:lnTo>
                    <a:pt x="1256" y="501"/>
                  </a:lnTo>
                  <a:lnTo>
                    <a:pt x="1256" y="529"/>
                  </a:lnTo>
                  <a:lnTo>
                    <a:pt x="1222" y="555"/>
                  </a:lnTo>
                  <a:lnTo>
                    <a:pt x="1222" y="604"/>
                  </a:lnTo>
                  <a:lnTo>
                    <a:pt x="1222" y="555"/>
                  </a:lnTo>
                  <a:lnTo>
                    <a:pt x="1222" y="501"/>
                  </a:lnTo>
                  <a:lnTo>
                    <a:pt x="1222" y="478"/>
                  </a:lnTo>
                  <a:lnTo>
                    <a:pt x="1222" y="369"/>
                  </a:lnTo>
                  <a:lnTo>
                    <a:pt x="1222" y="341"/>
                  </a:lnTo>
                  <a:lnTo>
                    <a:pt x="1172" y="341"/>
                  </a:lnTo>
                  <a:lnTo>
                    <a:pt x="1172" y="369"/>
                  </a:lnTo>
                  <a:lnTo>
                    <a:pt x="1172" y="446"/>
                  </a:lnTo>
                  <a:lnTo>
                    <a:pt x="1145" y="501"/>
                  </a:lnTo>
                  <a:lnTo>
                    <a:pt x="1145" y="529"/>
                  </a:lnTo>
                  <a:lnTo>
                    <a:pt x="1061" y="555"/>
                  </a:lnTo>
                  <a:lnTo>
                    <a:pt x="1012" y="604"/>
                  </a:lnTo>
                  <a:lnTo>
                    <a:pt x="1012" y="715"/>
                  </a:lnTo>
                  <a:lnTo>
                    <a:pt x="1012" y="661"/>
                  </a:lnTo>
                  <a:lnTo>
                    <a:pt x="1012" y="555"/>
                  </a:lnTo>
                  <a:lnTo>
                    <a:pt x="1012" y="501"/>
                  </a:lnTo>
                  <a:lnTo>
                    <a:pt x="1012" y="446"/>
                  </a:lnTo>
                  <a:lnTo>
                    <a:pt x="1012" y="341"/>
                  </a:lnTo>
                  <a:lnTo>
                    <a:pt x="1012" y="259"/>
                  </a:lnTo>
                  <a:lnTo>
                    <a:pt x="1012" y="235"/>
                  </a:lnTo>
                  <a:lnTo>
                    <a:pt x="984" y="259"/>
                  </a:lnTo>
                  <a:lnTo>
                    <a:pt x="984" y="341"/>
                  </a:lnTo>
                  <a:lnTo>
                    <a:pt x="901" y="369"/>
                  </a:lnTo>
                  <a:lnTo>
                    <a:pt x="852" y="478"/>
                  </a:lnTo>
                  <a:lnTo>
                    <a:pt x="852" y="529"/>
                  </a:lnTo>
                  <a:lnTo>
                    <a:pt x="801" y="604"/>
                  </a:lnTo>
                  <a:lnTo>
                    <a:pt x="718" y="661"/>
                  </a:lnTo>
                  <a:lnTo>
                    <a:pt x="718" y="604"/>
                  </a:lnTo>
                  <a:lnTo>
                    <a:pt x="718" y="529"/>
                  </a:lnTo>
                  <a:lnTo>
                    <a:pt x="718" y="501"/>
                  </a:lnTo>
                  <a:lnTo>
                    <a:pt x="718" y="446"/>
                  </a:lnTo>
                  <a:lnTo>
                    <a:pt x="718" y="369"/>
                  </a:lnTo>
                  <a:lnTo>
                    <a:pt x="665" y="286"/>
                  </a:lnTo>
                  <a:lnTo>
                    <a:pt x="665" y="235"/>
                  </a:lnTo>
                  <a:lnTo>
                    <a:pt x="582" y="235"/>
                  </a:lnTo>
                  <a:lnTo>
                    <a:pt x="582" y="259"/>
                  </a:lnTo>
                  <a:lnTo>
                    <a:pt x="582" y="341"/>
                  </a:lnTo>
                  <a:lnTo>
                    <a:pt x="481" y="369"/>
                  </a:lnTo>
                  <a:lnTo>
                    <a:pt x="454" y="369"/>
                  </a:lnTo>
                  <a:lnTo>
                    <a:pt x="420" y="446"/>
                  </a:lnTo>
                  <a:lnTo>
                    <a:pt x="420" y="501"/>
                  </a:lnTo>
                  <a:lnTo>
                    <a:pt x="370" y="529"/>
                  </a:lnTo>
                  <a:lnTo>
                    <a:pt x="370" y="478"/>
                  </a:lnTo>
                  <a:lnTo>
                    <a:pt x="370" y="369"/>
                  </a:lnTo>
                  <a:lnTo>
                    <a:pt x="370" y="341"/>
                  </a:lnTo>
                  <a:lnTo>
                    <a:pt x="370" y="259"/>
                  </a:lnTo>
                  <a:lnTo>
                    <a:pt x="370" y="235"/>
                  </a:lnTo>
                  <a:lnTo>
                    <a:pt x="370" y="126"/>
                  </a:lnTo>
                  <a:lnTo>
                    <a:pt x="370" y="209"/>
                  </a:lnTo>
                  <a:lnTo>
                    <a:pt x="370" y="235"/>
                  </a:lnTo>
                  <a:lnTo>
                    <a:pt x="319" y="235"/>
                  </a:lnTo>
                  <a:lnTo>
                    <a:pt x="259" y="286"/>
                  </a:lnTo>
                  <a:lnTo>
                    <a:pt x="259" y="341"/>
                  </a:lnTo>
                  <a:lnTo>
                    <a:pt x="211" y="369"/>
                  </a:lnTo>
                  <a:lnTo>
                    <a:pt x="211" y="478"/>
                  </a:lnTo>
                  <a:lnTo>
                    <a:pt x="160" y="501"/>
                  </a:lnTo>
                  <a:lnTo>
                    <a:pt x="100" y="555"/>
                  </a:lnTo>
                  <a:lnTo>
                    <a:pt x="100" y="529"/>
                  </a:lnTo>
                  <a:lnTo>
                    <a:pt x="100" y="501"/>
                  </a:lnTo>
                  <a:lnTo>
                    <a:pt x="100" y="478"/>
                  </a:lnTo>
                  <a:lnTo>
                    <a:pt x="100" y="446"/>
                  </a:lnTo>
                  <a:lnTo>
                    <a:pt x="100" y="501"/>
                  </a:lnTo>
                  <a:lnTo>
                    <a:pt x="100" y="529"/>
                  </a:lnTo>
                  <a:lnTo>
                    <a:pt x="100" y="555"/>
                  </a:lnTo>
                  <a:lnTo>
                    <a:pt x="24" y="604"/>
                  </a:lnTo>
                  <a:lnTo>
                    <a:pt x="24" y="661"/>
                  </a:lnTo>
                  <a:lnTo>
                    <a:pt x="0" y="661"/>
                  </a:lnTo>
                  <a:lnTo>
                    <a:pt x="0" y="604"/>
                  </a:lnTo>
                  <a:lnTo>
                    <a:pt x="0" y="529"/>
                  </a:lnTo>
                  <a:lnTo>
                    <a:pt x="0" y="501"/>
                  </a:lnTo>
                  <a:lnTo>
                    <a:pt x="0" y="446"/>
                  </a:lnTo>
                  <a:lnTo>
                    <a:pt x="100" y="369"/>
                  </a:lnTo>
                  <a:lnTo>
                    <a:pt x="100" y="286"/>
                  </a:lnTo>
                  <a:lnTo>
                    <a:pt x="100" y="369"/>
                  </a:lnTo>
                  <a:lnTo>
                    <a:pt x="133" y="369"/>
                  </a:lnTo>
                  <a:lnTo>
                    <a:pt x="133" y="478"/>
                  </a:lnTo>
                  <a:lnTo>
                    <a:pt x="183" y="501"/>
                  </a:lnTo>
                  <a:lnTo>
                    <a:pt x="211" y="555"/>
                  </a:lnTo>
                  <a:lnTo>
                    <a:pt x="259" y="555"/>
                  </a:lnTo>
                  <a:lnTo>
                    <a:pt x="319" y="604"/>
                  </a:lnTo>
                  <a:lnTo>
                    <a:pt x="370" y="555"/>
                  </a:lnTo>
                  <a:lnTo>
                    <a:pt x="420" y="501"/>
                  </a:lnTo>
                  <a:lnTo>
                    <a:pt x="454" y="501"/>
                  </a:lnTo>
                  <a:lnTo>
                    <a:pt x="481" y="446"/>
                  </a:lnTo>
                  <a:lnTo>
                    <a:pt x="557" y="369"/>
                  </a:lnTo>
                  <a:lnTo>
                    <a:pt x="582" y="369"/>
                  </a:lnTo>
                  <a:lnTo>
                    <a:pt x="582" y="446"/>
                  </a:lnTo>
                  <a:lnTo>
                    <a:pt x="557" y="501"/>
                  </a:lnTo>
                  <a:lnTo>
                    <a:pt x="557" y="555"/>
                  </a:lnTo>
                  <a:lnTo>
                    <a:pt x="454" y="604"/>
                  </a:lnTo>
                  <a:lnTo>
                    <a:pt x="454" y="715"/>
                  </a:lnTo>
                  <a:lnTo>
                    <a:pt x="454" y="764"/>
                  </a:lnTo>
                  <a:lnTo>
                    <a:pt x="481" y="715"/>
                  </a:lnTo>
                  <a:lnTo>
                    <a:pt x="481" y="604"/>
                  </a:lnTo>
                  <a:lnTo>
                    <a:pt x="557" y="555"/>
                  </a:lnTo>
                  <a:lnTo>
                    <a:pt x="557" y="501"/>
                  </a:lnTo>
                  <a:lnTo>
                    <a:pt x="582" y="501"/>
                  </a:lnTo>
                  <a:lnTo>
                    <a:pt x="582" y="478"/>
                  </a:lnTo>
                  <a:lnTo>
                    <a:pt x="665" y="501"/>
                  </a:lnTo>
                  <a:lnTo>
                    <a:pt x="665" y="555"/>
                  </a:lnTo>
                  <a:lnTo>
                    <a:pt x="665" y="604"/>
                  </a:lnTo>
                  <a:lnTo>
                    <a:pt x="665" y="715"/>
                  </a:lnTo>
                  <a:lnTo>
                    <a:pt x="582" y="764"/>
                  </a:lnTo>
                  <a:lnTo>
                    <a:pt x="582" y="798"/>
                  </a:lnTo>
                  <a:lnTo>
                    <a:pt x="582" y="897"/>
                  </a:lnTo>
                  <a:lnTo>
                    <a:pt x="665" y="958"/>
                  </a:lnTo>
                  <a:lnTo>
                    <a:pt x="665" y="897"/>
                  </a:lnTo>
                  <a:lnTo>
                    <a:pt x="718" y="897"/>
                  </a:lnTo>
                  <a:lnTo>
                    <a:pt x="718" y="764"/>
                  </a:lnTo>
                  <a:lnTo>
                    <a:pt x="718" y="737"/>
                  </a:lnTo>
                  <a:lnTo>
                    <a:pt x="718" y="661"/>
                  </a:lnTo>
                  <a:lnTo>
                    <a:pt x="718" y="604"/>
                  </a:lnTo>
                  <a:lnTo>
                    <a:pt x="825" y="529"/>
                  </a:lnTo>
                  <a:lnTo>
                    <a:pt x="825" y="555"/>
                  </a:lnTo>
                  <a:lnTo>
                    <a:pt x="825" y="604"/>
                  </a:lnTo>
                  <a:lnTo>
                    <a:pt x="825" y="715"/>
                  </a:lnTo>
                  <a:lnTo>
                    <a:pt x="825" y="764"/>
                  </a:lnTo>
                  <a:lnTo>
                    <a:pt x="801" y="798"/>
                  </a:lnTo>
                  <a:lnTo>
                    <a:pt x="801" y="897"/>
                  </a:lnTo>
                  <a:lnTo>
                    <a:pt x="801" y="958"/>
                  </a:lnTo>
                  <a:lnTo>
                    <a:pt x="852" y="958"/>
                  </a:lnTo>
                  <a:lnTo>
                    <a:pt x="852" y="897"/>
                  </a:lnTo>
                  <a:lnTo>
                    <a:pt x="852" y="764"/>
                  </a:lnTo>
                  <a:lnTo>
                    <a:pt x="852" y="737"/>
                  </a:lnTo>
                  <a:lnTo>
                    <a:pt x="852" y="661"/>
                  </a:lnTo>
                  <a:lnTo>
                    <a:pt x="852" y="529"/>
                  </a:lnTo>
                  <a:lnTo>
                    <a:pt x="852" y="478"/>
                  </a:lnTo>
                  <a:lnTo>
                    <a:pt x="852" y="369"/>
                  </a:lnTo>
                  <a:lnTo>
                    <a:pt x="852" y="501"/>
                  </a:lnTo>
                  <a:lnTo>
                    <a:pt x="852" y="555"/>
                  </a:lnTo>
                  <a:lnTo>
                    <a:pt x="936" y="604"/>
                  </a:lnTo>
                  <a:lnTo>
                    <a:pt x="936" y="737"/>
                  </a:lnTo>
                  <a:lnTo>
                    <a:pt x="984" y="764"/>
                  </a:lnTo>
                  <a:lnTo>
                    <a:pt x="984" y="821"/>
                  </a:lnTo>
                  <a:lnTo>
                    <a:pt x="1012" y="821"/>
                  </a:lnTo>
                  <a:lnTo>
                    <a:pt x="1012" y="897"/>
                  </a:lnTo>
                  <a:lnTo>
                    <a:pt x="1061" y="798"/>
                  </a:lnTo>
                  <a:lnTo>
                    <a:pt x="1095" y="764"/>
                  </a:lnTo>
                  <a:lnTo>
                    <a:pt x="1095" y="661"/>
                  </a:lnTo>
                  <a:lnTo>
                    <a:pt x="1095" y="604"/>
                  </a:lnTo>
                  <a:lnTo>
                    <a:pt x="1095" y="529"/>
                  </a:lnTo>
                  <a:lnTo>
                    <a:pt x="1095" y="501"/>
                  </a:lnTo>
                  <a:lnTo>
                    <a:pt x="1095" y="446"/>
                  </a:lnTo>
                  <a:lnTo>
                    <a:pt x="1095" y="369"/>
                  </a:lnTo>
                  <a:lnTo>
                    <a:pt x="1095" y="501"/>
                  </a:lnTo>
                  <a:lnTo>
                    <a:pt x="1095" y="529"/>
                  </a:lnTo>
                  <a:lnTo>
                    <a:pt x="1095" y="604"/>
                  </a:lnTo>
                  <a:lnTo>
                    <a:pt x="1095" y="737"/>
                  </a:lnTo>
                  <a:lnTo>
                    <a:pt x="1012" y="764"/>
                  </a:lnTo>
                  <a:lnTo>
                    <a:pt x="1012" y="821"/>
                  </a:lnTo>
                  <a:lnTo>
                    <a:pt x="1061" y="764"/>
                  </a:lnTo>
                  <a:lnTo>
                    <a:pt x="1061" y="715"/>
                  </a:lnTo>
                  <a:lnTo>
                    <a:pt x="1061" y="604"/>
                  </a:lnTo>
                  <a:lnTo>
                    <a:pt x="1095" y="529"/>
                  </a:lnTo>
                  <a:lnTo>
                    <a:pt x="1095" y="478"/>
                  </a:lnTo>
                  <a:lnTo>
                    <a:pt x="1172" y="369"/>
                  </a:lnTo>
                  <a:lnTo>
                    <a:pt x="1256" y="341"/>
                  </a:lnTo>
                  <a:lnTo>
                    <a:pt x="1282" y="341"/>
                  </a:lnTo>
                  <a:lnTo>
                    <a:pt x="1282" y="369"/>
                  </a:lnTo>
                  <a:lnTo>
                    <a:pt x="1282" y="478"/>
                  </a:lnTo>
                  <a:lnTo>
                    <a:pt x="1282" y="501"/>
                  </a:lnTo>
                  <a:lnTo>
                    <a:pt x="1282" y="555"/>
                  </a:lnTo>
                  <a:lnTo>
                    <a:pt x="1282" y="661"/>
                  </a:lnTo>
                  <a:lnTo>
                    <a:pt x="1282" y="737"/>
                  </a:lnTo>
                  <a:lnTo>
                    <a:pt x="1282" y="764"/>
                  </a:lnTo>
                  <a:lnTo>
                    <a:pt x="1256" y="821"/>
                  </a:lnTo>
                  <a:lnTo>
                    <a:pt x="1256" y="764"/>
                  </a:lnTo>
                  <a:lnTo>
                    <a:pt x="1256" y="737"/>
                  </a:lnTo>
                  <a:lnTo>
                    <a:pt x="1256" y="604"/>
                  </a:lnTo>
                  <a:lnTo>
                    <a:pt x="1282" y="555"/>
                  </a:lnTo>
                  <a:lnTo>
                    <a:pt x="1332" y="501"/>
                  </a:lnTo>
                  <a:lnTo>
                    <a:pt x="1359" y="478"/>
                  </a:lnTo>
                  <a:lnTo>
                    <a:pt x="1415" y="478"/>
                  </a:lnTo>
                  <a:lnTo>
                    <a:pt x="1415" y="501"/>
                  </a:lnTo>
                  <a:lnTo>
                    <a:pt x="1415" y="555"/>
                  </a:lnTo>
                  <a:lnTo>
                    <a:pt x="1415" y="604"/>
                  </a:lnTo>
                  <a:lnTo>
                    <a:pt x="1415" y="715"/>
                  </a:lnTo>
                  <a:lnTo>
                    <a:pt x="1415" y="764"/>
                  </a:lnTo>
                  <a:lnTo>
                    <a:pt x="1415" y="821"/>
                  </a:lnTo>
                  <a:lnTo>
                    <a:pt x="1415" y="897"/>
                  </a:lnTo>
                  <a:lnTo>
                    <a:pt x="1415" y="764"/>
                  </a:lnTo>
                  <a:lnTo>
                    <a:pt x="1415" y="737"/>
                  </a:lnTo>
                  <a:lnTo>
                    <a:pt x="1415" y="661"/>
                  </a:lnTo>
                  <a:lnTo>
                    <a:pt x="1494" y="555"/>
                  </a:lnTo>
                  <a:lnTo>
                    <a:pt x="1494" y="501"/>
                  </a:lnTo>
                  <a:lnTo>
                    <a:pt x="1519" y="446"/>
                  </a:lnTo>
                  <a:lnTo>
                    <a:pt x="1575" y="446"/>
                  </a:lnTo>
                  <a:lnTo>
                    <a:pt x="1575" y="501"/>
                  </a:lnTo>
                  <a:lnTo>
                    <a:pt x="1575" y="529"/>
                  </a:lnTo>
                  <a:lnTo>
                    <a:pt x="1575" y="604"/>
                  </a:lnTo>
                  <a:lnTo>
                    <a:pt x="1575" y="661"/>
                  </a:lnTo>
                  <a:lnTo>
                    <a:pt x="1575" y="764"/>
                  </a:lnTo>
                  <a:lnTo>
                    <a:pt x="1575" y="798"/>
                  </a:lnTo>
                  <a:lnTo>
                    <a:pt x="1575" y="821"/>
                  </a:lnTo>
                  <a:lnTo>
                    <a:pt x="1575" y="764"/>
                  </a:lnTo>
                  <a:lnTo>
                    <a:pt x="1602" y="715"/>
                  </a:lnTo>
                  <a:lnTo>
                    <a:pt x="1626" y="604"/>
                  </a:lnTo>
                  <a:lnTo>
                    <a:pt x="1626" y="529"/>
                  </a:lnTo>
                  <a:lnTo>
                    <a:pt x="1626" y="478"/>
                  </a:lnTo>
                  <a:lnTo>
                    <a:pt x="1737" y="369"/>
                  </a:lnTo>
                  <a:lnTo>
                    <a:pt x="1763" y="478"/>
                  </a:lnTo>
                  <a:lnTo>
                    <a:pt x="1763" y="501"/>
                  </a:lnTo>
                  <a:lnTo>
                    <a:pt x="1763" y="555"/>
                  </a:lnTo>
                  <a:lnTo>
                    <a:pt x="1763" y="604"/>
                  </a:lnTo>
                  <a:lnTo>
                    <a:pt x="1763" y="715"/>
                  </a:lnTo>
                  <a:lnTo>
                    <a:pt x="1763" y="764"/>
                  </a:lnTo>
                  <a:lnTo>
                    <a:pt x="1786" y="715"/>
                  </a:lnTo>
                  <a:lnTo>
                    <a:pt x="1786" y="604"/>
                  </a:lnTo>
                  <a:lnTo>
                    <a:pt x="1840" y="555"/>
                  </a:lnTo>
                  <a:lnTo>
                    <a:pt x="1864" y="501"/>
                  </a:lnTo>
                  <a:lnTo>
                    <a:pt x="1864" y="446"/>
                  </a:lnTo>
                  <a:lnTo>
                    <a:pt x="1947" y="369"/>
                  </a:lnTo>
                  <a:lnTo>
                    <a:pt x="1973" y="286"/>
                  </a:lnTo>
                  <a:lnTo>
                    <a:pt x="1973" y="369"/>
                  </a:lnTo>
                  <a:lnTo>
                    <a:pt x="1973" y="478"/>
                  </a:lnTo>
                  <a:lnTo>
                    <a:pt x="1973" y="501"/>
                  </a:lnTo>
                  <a:lnTo>
                    <a:pt x="1973" y="555"/>
                  </a:lnTo>
                  <a:lnTo>
                    <a:pt x="1973" y="604"/>
                  </a:lnTo>
                  <a:lnTo>
                    <a:pt x="1973" y="715"/>
                  </a:lnTo>
                  <a:lnTo>
                    <a:pt x="1973" y="764"/>
                  </a:lnTo>
                  <a:lnTo>
                    <a:pt x="1973" y="798"/>
                  </a:lnTo>
                  <a:lnTo>
                    <a:pt x="2024" y="764"/>
                  </a:lnTo>
                  <a:lnTo>
                    <a:pt x="2024" y="715"/>
                  </a:lnTo>
                  <a:lnTo>
                    <a:pt x="2024" y="604"/>
                  </a:lnTo>
                  <a:lnTo>
                    <a:pt x="2057" y="529"/>
                  </a:lnTo>
                  <a:lnTo>
                    <a:pt x="2057" y="501"/>
                  </a:lnTo>
                  <a:lnTo>
                    <a:pt x="2160" y="501"/>
                  </a:lnTo>
                  <a:lnTo>
                    <a:pt x="2108" y="529"/>
                  </a:lnTo>
                  <a:lnTo>
                    <a:pt x="2108" y="555"/>
                  </a:lnTo>
                  <a:lnTo>
                    <a:pt x="2108" y="661"/>
                  </a:lnTo>
                  <a:lnTo>
                    <a:pt x="2108" y="737"/>
                  </a:lnTo>
                  <a:lnTo>
                    <a:pt x="2108" y="764"/>
                  </a:lnTo>
                  <a:lnTo>
                    <a:pt x="2108" y="821"/>
                  </a:lnTo>
                  <a:lnTo>
                    <a:pt x="2108" y="897"/>
                  </a:lnTo>
                  <a:lnTo>
                    <a:pt x="2160" y="798"/>
                  </a:lnTo>
                  <a:lnTo>
                    <a:pt x="2160" y="764"/>
                  </a:lnTo>
                  <a:lnTo>
                    <a:pt x="2160" y="715"/>
                  </a:lnTo>
                  <a:lnTo>
                    <a:pt x="2160" y="604"/>
                  </a:lnTo>
                  <a:lnTo>
                    <a:pt x="2160" y="555"/>
                  </a:lnTo>
                  <a:lnTo>
                    <a:pt x="2160" y="501"/>
                  </a:lnTo>
                  <a:lnTo>
                    <a:pt x="2244" y="478"/>
                  </a:lnTo>
                  <a:lnTo>
                    <a:pt x="2244" y="501"/>
                  </a:lnTo>
                  <a:lnTo>
                    <a:pt x="2244" y="555"/>
                  </a:lnTo>
                  <a:lnTo>
                    <a:pt x="2244" y="604"/>
                  </a:lnTo>
                  <a:lnTo>
                    <a:pt x="2244" y="715"/>
                  </a:lnTo>
                  <a:lnTo>
                    <a:pt x="2267" y="764"/>
                  </a:lnTo>
                  <a:lnTo>
                    <a:pt x="2267" y="737"/>
                  </a:lnTo>
                  <a:lnTo>
                    <a:pt x="2267" y="715"/>
                  </a:lnTo>
                  <a:lnTo>
                    <a:pt x="2267" y="604"/>
                  </a:lnTo>
                  <a:lnTo>
                    <a:pt x="2295" y="529"/>
                  </a:lnTo>
                  <a:lnTo>
                    <a:pt x="2295" y="501"/>
                  </a:lnTo>
                  <a:lnTo>
                    <a:pt x="2295" y="446"/>
                  </a:lnTo>
                  <a:lnTo>
                    <a:pt x="2295" y="478"/>
                  </a:lnTo>
                  <a:lnTo>
                    <a:pt x="2267" y="478"/>
                  </a:lnTo>
                  <a:lnTo>
                    <a:pt x="2267" y="501"/>
                  </a:lnTo>
                  <a:lnTo>
                    <a:pt x="2244" y="555"/>
                  </a:lnTo>
                  <a:lnTo>
                    <a:pt x="2244" y="604"/>
                  </a:lnTo>
                  <a:lnTo>
                    <a:pt x="2216" y="529"/>
                  </a:lnTo>
                  <a:lnTo>
                    <a:pt x="2216" y="501"/>
                  </a:lnTo>
                  <a:lnTo>
                    <a:pt x="2216" y="446"/>
                  </a:lnTo>
                  <a:lnTo>
                    <a:pt x="2216" y="341"/>
                  </a:lnTo>
                  <a:lnTo>
                    <a:pt x="2216" y="259"/>
                  </a:lnTo>
                  <a:lnTo>
                    <a:pt x="2160" y="259"/>
                  </a:lnTo>
                  <a:lnTo>
                    <a:pt x="2160" y="286"/>
                  </a:lnTo>
                  <a:lnTo>
                    <a:pt x="2057" y="341"/>
                  </a:lnTo>
                  <a:lnTo>
                    <a:pt x="2024" y="369"/>
                  </a:lnTo>
                  <a:lnTo>
                    <a:pt x="1973" y="478"/>
                  </a:lnTo>
                  <a:lnTo>
                    <a:pt x="1864" y="501"/>
                  </a:lnTo>
                  <a:lnTo>
                    <a:pt x="1786" y="529"/>
                  </a:lnTo>
                  <a:lnTo>
                    <a:pt x="1763" y="529"/>
                  </a:lnTo>
                  <a:lnTo>
                    <a:pt x="1626" y="555"/>
                  </a:lnTo>
                  <a:lnTo>
                    <a:pt x="1626" y="529"/>
                  </a:lnTo>
                  <a:lnTo>
                    <a:pt x="1626" y="501"/>
                  </a:lnTo>
                  <a:lnTo>
                    <a:pt x="1626" y="478"/>
                  </a:lnTo>
                  <a:lnTo>
                    <a:pt x="1626" y="501"/>
                  </a:lnTo>
                  <a:lnTo>
                    <a:pt x="1519" y="529"/>
                  </a:lnTo>
                  <a:lnTo>
                    <a:pt x="1519" y="604"/>
                  </a:lnTo>
                  <a:lnTo>
                    <a:pt x="1415" y="661"/>
                  </a:lnTo>
                  <a:lnTo>
                    <a:pt x="1332" y="737"/>
                  </a:lnTo>
                  <a:lnTo>
                    <a:pt x="1256" y="764"/>
                  </a:lnTo>
                  <a:lnTo>
                    <a:pt x="1172" y="798"/>
                  </a:lnTo>
                  <a:lnTo>
                    <a:pt x="1145" y="798"/>
                  </a:lnTo>
                  <a:lnTo>
                    <a:pt x="1222" y="764"/>
                  </a:lnTo>
                  <a:lnTo>
                    <a:pt x="1256" y="715"/>
                  </a:lnTo>
                  <a:lnTo>
                    <a:pt x="1359" y="661"/>
                  </a:lnTo>
                  <a:lnTo>
                    <a:pt x="1415" y="555"/>
                  </a:lnTo>
                  <a:lnTo>
                    <a:pt x="1519" y="501"/>
                  </a:lnTo>
                  <a:lnTo>
                    <a:pt x="1575" y="478"/>
                  </a:lnTo>
                  <a:lnTo>
                    <a:pt x="1575" y="446"/>
                  </a:lnTo>
                  <a:lnTo>
                    <a:pt x="1519" y="478"/>
                  </a:lnTo>
                  <a:lnTo>
                    <a:pt x="1466" y="501"/>
                  </a:lnTo>
                  <a:lnTo>
                    <a:pt x="1359" y="501"/>
                  </a:lnTo>
                  <a:lnTo>
                    <a:pt x="1332" y="529"/>
                  </a:lnTo>
                  <a:lnTo>
                    <a:pt x="1256" y="555"/>
                  </a:lnTo>
                  <a:lnTo>
                    <a:pt x="1282" y="529"/>
                  </a:lnTo>
                  <a:lnTo>
                    <a:pt x="1332" y="501"/>
                  </a:lnTo>
                  <a:lnTo>
                    <a:pt x="1359" y="501"/>
                  </a:lnTo>
                  <a:lnTo>
                    <a:pt x="1466" y="501"/>
                  </a:lnTo>
                  <a:lnTo>
                    <a:pt x="1519" y="478"/>
                  </a:lnTo>
                  <a:lnTo>
                    <a:pt x="1575" y="446"/>
                  </a:lnTo>
                  <a:lnTo>
                    <a:pt x="1519" y="446"/>
                  </a:lnTo>
                  <a:lnTo>
                    <a:pt x="1519" y="478"/>
                  </a:lnTo>
                  <a:lnTo>
                    <a:pt x="1415" y="478"/>
                  </a:lnTo>
                  <a:lnTo>
                    <a:pt x="1359" y="501"/>
                  </a:lnTo>
                  <a:lnTo>
                    <a:pt x="1282" y="501"/>
                  </a:lnTo>
                  <a:lnTo>
                    <a:pt x="1222" y="501"/>
                  </a:lnTo>
                  <a:lnTo>
                    <a:pt x="1145" y="501"/>
                  </a:lnTo>
                  <a:lnTo>
                    <a:pt x="1095" y="501"/>
                  </a:lnTo>
                  <a:lnTo>
                    <a:pt x="1172" y="501"/>
                  </a:lnTo>
                  <a:lnTo>
                    <a:pt x="1256" y="501"/>
                  </a:lnTo>
                  <a:lnTo>
                    <a:pt x="1282" y="478"/>
                  </a:lnTo>
                  <a:lnTo>
                    <a:pt x="1359" y="478"/>
                  </a:lnTo>
                  <a:lnTo>
                    <a:pt x="1466" y="369"/>
                  </a:lnTo>
                  <a:lnTo>
                    <a:pt x="1415" y="369"/>
                  </a:lnTo>
                  <a:lnTo>
                    <a:pt x="1332" y="369"/>
                  </a:lnTo>
                  <a:lnTo>
                    <a:pt x="1256" y="369"/>
                  </a:lnTo>
                  <a:lnTo>
                    <a:pt x="1222" y="369"/>
                  </a:lnTo>
                  <a:lnTo>
                    <a:pt x="1145" y="369"/>
                  </a:lnTo>
                  <a:lnTo>
                    <a:pt x="1061" y="369"/>
                  </a:lnTo>
                  <a:lnTo>
                    <a:pt x="984" y="369"/>
                  </a:lnTo>
                  <a:lnTo>
                    <a:pt x="852" y="369"/>
                  </a:lnTo>
                  <a:lnTo>
                    <a:pt x="825" y="341"/>
                  </a:lnTo>
                  <a:lnTo>
                    <a:pt x="825" y="286"/>
                  </a:lnTo>
                  <a:lnTo>
                    <a:pt x="801" y="286"/>
                  </a:lnTo>
                  <a:lnTo>
                    <a:pt x="718" y="286"/>
                  </a:lnTo>
                  <a:lnTo>
                    <a:pt x="665" y="286"/>
                  </a:lnTo>
                  <a:lnTo>
                    <a:pt x="582" y="286"/>
                  </a:lnTo>
                  <a:lnTo>
                    <a:pt x="481" y="286"/>
                  </a:lnTo>
                  <a:lnTo>
                    <a:pt x="454" y="286"/>
                  </a:lnTo>
                  <a:lnTo>
                    <a:pt x="398" y="369"/>
                  </a:lnTo>
                  <a:lnTo>
                    <a:pt x="370" y="369"/>
                  </a:lnTo>
                  <a:lnTo>
                    <a:pt x="557" y="478"/>
                  </a:lnTo>
                  <a:lnTo>
                    <a:pt x="641" y="501"/>
                  </a:lnTo>
                  <a:lnTo>
                    <a:pt x="718" y="501"/>
                  </a:lnTo>
                  <a:lnTo>
                    <a:pt x="852" y="529"/>
                  </a:lnTo>
                  <a:lnTo>
                    <a:pt x="936" y="529"/>
                  </a:lnTo>
                  <a:lnTo>
                    <a:pt x="984" y="604"/>
                  </a:lnTo>
                  <a:lnTo>
                    <a:pt x="1012" y="604"/>
                  </a:lnTo>
                  <a:lnTo>
                    <a:pt x="984" y="604"/>
                  </a:lnTo>
                  <a:lnTo>
                    <a:pt x="936" y="604"/>
                  </a:lnTo>
                  <a:lnTo>
                    <a:pt x="852" y="604"/>
                  </a:lnTo>
                  <a:lnTo>
                    <a:pt x="825" y="604"/>
                  </a:lnTo>
                  <a:lnTo>
                    <a:pt x="718" y="604"/>
                  </a:lnTo>
                  <a:lnTo>
                    <a:pt x="641" y="604"/>
                  </a:lnTo>
                  <a:lnTo>
                    <a:pt x="582" y="604"/>
                  </a:lnTo>
                  <a:lnTo>
                    <a:pt x="557" y="604"/>
                  </a:lnTo>
                  <a:lnTo>
                    <a:pt x="454" y="661"/>
                  </a:lnTo>
                  <a:lnTo>
                    <a:pt x="420" y="661"/>
                  </a:lnTo>
                  <a:lnTo>
                    <a:pt x="454" y="604"/>
                  </a:lnTo>
                  <a:lnTo>
                    <a:pt x="481" y="604"/>
                  </a:lnTo>
                  <a:lnTo>
                    <a:pt x="582" y="604"/>
                  </a:lnTo>
                  <a:lnTo>
                    <a:pt x="718" y="604"/>
                  </a:lnTo>
                  <a:lnTo>
                    <a:pt x="801" y="604"/>
                  </a:lnTo>
                  <a:lnTo>
                    <a:pt x="852" y="529"/>
                  </a:lnTo>
                  <a:lnTo>
                    <a:pt x="936" y="529"/>
                  </a:lnTo>
                  <a:lnTo>
                    <a:pt x="852" y="555"/>
                  </a:lnTo>
                  <a:lnTo>
                    <a:pt x="825" y="604"/>
                  </a:lnTo>
                  <a:lnTo>
                    <a:pt x="718" y="604"/>
                  </a:lnTo>
                  <a:lnTo>
                    <a:pt x="641" y="661"/>
                  </a:lnTo>
                  <a:lnTo>
                    <a:pt x="557" y="661"/>
                  </a:lnTo>
                  <a:lnTo>
                    <a:pt x="454" y="661"/>
                  </a:lnTo>
                  <a:lnTo>
                    <a:pt x="370" y="661"/>
                  </a:lnTo>
                  <a:lnTo>
                    <a:pt x="211" y="737"/>
                  </a:lnTo>
                  <a:lnTo>
                    <a:pt x="370" y="715"/>
                  </a:lnTo>
                  <a:lnTo>
                    <a:pt x="454" y="661"/>
                  </a:lnTo>
                  <a:lnTo>
                    <a:pt x="582" y="604"/>
                  </a:lnTo>
                  <a:lnTo>
                    <a:pt x="718" y="604"/>
                  </a:lnTo>
                  <a:lnTo>
                    <a:pt x="825" y="555"/>
                  </a:lnTo>
                  <a:lnTo>
                    <a:pt x="936" y="529"/>
                  </a:lnTo>
                  <a:lnTo>
                    <a:pt x="1095" y="501"/>
                  </a:lnTo>
                  <a:lnTo>
                    <a:pt x="1222" y="478"/>
                  </a:lnTo>
                  <a:lnTo>
                    <a:pt x="1332" y="478"/>
                  </a:lnTo>
                  <a:lnTo>
                    <a:pt x="1415" y="478"/>
                  </a:lnTo>
                  <a:lnTo>
                    <a:pt x="1359" y="478"/>
                  </a:lnTo>
                  <a:lnTo>
                    <a:pt x="1359" y="501"/>
                  </a:lnTo>
                  <a:lnTo>
                    <a:pt x="1282" y="501"/>
                  </a:lnTo>
                  <a:lnTo>
                    <a:pt x="1256" y="529"/>
                  </a:lnTo>
                  <a:lnTo>
                    <a:pt x="1172" y="529"/>
                  </a:lnTo>
                  <a:lnTo>
                    <a:pt x="1145" y="529"/>
                  </a:lnTo>
                  <a:lnTo>
                    <a:pt x="1145" y="501"/>
                  </a:lnTo>
                  <a:lnTo>
                    <a:pt x="1222" y="501"/>
                  </a:lnTo>
                  <a:lnTo>
                    <a:pt x="1256" y="501"/>
                  </a:lnTo>
                  <a:lnTo>
                    <a:pt x="1332" y="501"/>
                  </a:lnTo>
                  <a:lnTo>
                    <a:pt x="1415" y="501"/>
                  </a:lnTo>
                  <a:lnTo>
                    <a:pt x="1494" y="501"/>
                  </a:lnTo>
                  <a:lnTo>
                    <a:pt x="1415" y="501"/>
                  </a:lnTo>
                  <a:lnTo>
                    <a:pt x="1359" y="501"/>
                  </a:lnTo>
                  <a:lnTo>
                    <a:pt x="1282" y="501"/>
                  </a:lnTo>
                  <a:lnTo>
                    <a:pt x="1172" y="501"/>
                  </a:lnTo>
                  <a:lnTo>
                    <a:pt x="1095" y="478"/>
                  </a:lnTo>
                  <a:lnTo>
                    <a:pt x="984" y="478"/>
                  </a:lnTo>
                  <a:lnTo>
                    <a:pt x="852" y="478"/>
                  </a:lnTo>
                  <a:lnTo>
                    <a:pt x="801" y="478"/>
                  </a:lnTo>
                  <a:lnTo>
                    <a:pt x="718" y="478"/>
                  </a:lnTo>
                  <a:lnTo>
                    <a:pt x="582" y="478"/>
                  </a:lnTo>
                  <a:lnTo>
                    <a:pt x="582" y="446"/>
                  </a:lnTo>
                  <a:lnTo>
                    <a:pt x="665" y="446"/>
                  </a:lnTo>
                  <a:lnTo>
                    <a:pt x="718" y="446"/>
                  </a:lnTo>
                  <a:lnTo>
                    <a:pt x="801" y="446"/>
                  </a:lnTo>
                  <a:lnTo>
                    <a:pt x="852" y="369"/>
                  </a:lnTo>
                  <a:lnTo>
                    <a:pt x="901" y="369"/>
                  </a:lnTo>
                  <a:lnTo>
                    <a:pt x="984" y="286"/>
                  </a:lnTo>
                  <a:lnTo>
                    <a:pt x="901" y="286"/>
                  </a:lnTo>
                  <a:lnTo>
                    <a:pt x="852" y="286"/>
                  </a:lnTo>
                  <a:lnTo>
                    <a:pt x="718" y="286"/>
                  </a:lnTo>
                  <a:lnTo>
                    <a:pt x="641" y="286"/>
                  </a:lnTo>
                  <a:lnTo>
                    <a:pt x="582" y="286"/>
                  </a:lnTo>
                  <a:lnTo>
                    <a:pt x="641" y="341"/>
                  </a:lnTo>
                  <a:lnTo>
                    <a:pt x="718" y="369"/>
                  </a:lnTo>
                  <a:lnTo>
                    <a:pt x="852" y="369"/>
                  </a:lnTo>
                  <a:lnTo>
                    <a:pt x="936" y="369"/>
                  </a:lnTo>
                  <a:lnTo>
                    <a:pt x="1012" y="446"/>
                  </a:lnTo>
                  <a:lnTo>
                    <a:pt x="1172" y="446"/>
                  </a:lnTo>
                  <a:lnTo>
                    <a:pt x="1282" y="446"/>
                  </a:lnTo>
                  <a:lnTo>
                    <a:pt x="1359" y="369"/>
                  </a:lnTo>
                  <a:lnTo>
                    <a:pt x="1519" y="369"/>
                  </a:lnTo>
                  <a:lnTo>
                    <a:pt x="1519" y="286"/>
                  </a:lnTo>
                  <a:lnTo>
                    <a:pt x="1494" y="286"/>
                  </a:lnTo>
                  <a:lnTo>
                    <a:pt x="1494" y="341"/>
                  </a:lnTo>
                  <a:lnTo>
                    <a:pt x="1494" y="286"/>
                  </a:lnTo>
                  <a:lnTo>
                    <a:pt x="1519" y="259"/>
                  </a:lnTo>
                  <a:lnTo>
                    <a:pt x="1602" y="259"/>
                  </a:lnTo>
                  <a:lnTo>
                    <a:pt x="1626" y="259"/>
                  </a:lnTo>
                  <a:lnTo>
                    <a:pt x="1737" y="259"/>
                  </a:lnTo>
                  <a:lnTo>
                    <a:pt x="1737" y="286"/>
                  </a:lnTo>
                  <a:lnTo>
                    <a:pt x="1626" y="341"/>
                  </a:lnTo>
                  <a:lnTo>
                    <a:pt x="1575" y="369"/>
                  </a:lnTo>
                  <a:lnTo>
                    <a:pt x="1519" y="369"/>
                  </a:lnTo>
                  <a:lnTo>
                    <a:pt x="1466" y="446"/>
                  </a:lnTo>
                  <a:lnTo>
                    <a:pt x="1359" y="446"/>
                  </a:lnTo>
                  <a:lnTo>
                    <a:pt x="1415" y="446"/>
                  </a:lnTo>
                  <a:lnTo>
                    <a:pt x="1494" y="369"/>
                  </a:lnTo>
                  <a:lnTo>
                    <a:pt x="1575" y="369"/>
                  </a:lnTo>
                  <a:lnTo>
                    <a:pt x="1626" y="369"/>
                  </a:lnTo>
                  <a:lnTo>
                    <a:pt x="1763" y="369"/>
                  </a:lnTo>
                  <a:lnTo>
                    <a:pt x="1840" y="369"/>
                  </a:lnTo>
                  <a:lnTo>
                    <a:pt x="1947" y="369"/>
                  </a:lnTo>
                  <a:lnTo>
                    <a:pt x="1947" y="286"/>
                  </a:lnTo>
                  <a:lnTo>
                    <a:pt x="1947" y="341"/>
                  </a:lnTo>
                  <a:lnTo>
                    <a:pt x="1864" y="341"/>
                  </a:lnTo>
                  <a:lnTo>
                    <a:pt x="1786" y="369"/>
                  </a:lnTo>
                  <a:lnTo>
                    <a:pt x="1763" y="446"/>
                  </a:lnTo>
                  <a:lnTo>
                    <a:pt x="1703" y="446"/>
                  </a:lnTo>
                  <a:lnTo>
                    <a:pt x="1626" y="478"/>
                  </a:lnTo>
                  <a:lnTo>
                    <a:pt x="1575" y="501"/>
                  </a:lnTo>
                  <a:lnTo>
                    <a:pt x="1519" y="529"/>
                  </a:lnTo>
                  <a:lnTo>
                    <a:pt x="1466" y="555"/>
                  </a:lnTo>
                  <a:lnTo>
                    <a:pt x="1519" y="555"/>
                  </a:lnTo>
                  <a:lnTo>
                    <a:pt x="1626" y="501"/>
                  </a:lnTo>
                  <a:lnTo>
                    <a:pt x="1703" y="501"/>
                  </a:lnTo>
                  <a:lnTo>
                    <a:pt x="1763" y="501"/>
                  </a:lnTo>
                  <a:lnTo>
                    <a:pt x="1840" y="501"/>
                  </a:lnTo>
                  <a:lnTo>
                    <a:pt x="1840" y="529"/>
                  </a:lnTo>
                  <a:lnTo>
                    <a:pt x="1786" y="555"/>
                  </a:lnTo>
                  <a:lnTo>
                    <a:pt x="1840" y="555"/>
                  </a:lnTo>
                  <a:lnTo>
                    <a:pt x="1864" y="604"/>
                  </a:lnTo>
                  <a:lnTo>
                    <a:pt x="1947" y="604"/>
                  </a:lnTo>
                  <a:lnTo>
                    <a:pt x="1864" y="604"/>
                  </a:lnTo>
                  <a:lnTo>
                    <a:pt x="1763" y="555"/>
                  </a:lnTo>
                  <a:lnTo>
                    <a:pt x="1703" y="529"/>
                  </a:lnTo>
                  <a:lnTo>
                    <a:pt x="1602" y="501"/>
                  </a:lnTo>
                  <a:lnTo>
                    <a:pt x="1494" y="501"/>
                  </a:lnTo>
                  <a:lnTo>
                    <a:pt x="1359" y="501"/>
                  </a:lnTo>
                  <a:lnTo>
                    <a:pt x="1332" y="446"/>
                  </a:lnTo>
                  <a:lnTo>
                    <a:pt x="1282" y="478"/>
                  </a:lnTo>
                  <a:lnTo>
                    <a:pt x="1332" y="478"/>
                  </a:lnTo>
                  <a:lnTo>
                    <a:pt x="1332" y="501"/>
                  </a:lnTo>
                  <a:lnTo>
                    <a:pt x="1359" y="501"/>
                  </a:lnTo>
                  <a:lnTo>
                    <a:pt x="1415" y="501"/>
                  </a:lnTo>
                  <a:lnTo>
                    <a:pt x="1494" y="478"/>
                  </a:lnTo>
                  <a:lnTo>
                    <a:pt x="1519" y="478"/>
                  </a:lnTo>
                  <a:lnTo>
                    <a:pt x="1575" y="446"/>
                  </a:lnTo>
                  <a:lnTo>
                    <a:pt x="1626" y="446"/>
                  </a:lnTo>
                  <a:lnTo>
                    <a:pt x="1703" y="369"/>
                  </a:lnTo>
                  <a:lnTo>
                    <a:pt x="1737" y="369"/>
                  </a:lnTo>
                  <a:lnTo>
                    <a:pt x="1703" y="369"/>
                  </a:lnTo>
                  <a:lnTo>
                    <a:pt x="1703" y="446"/>
                  </a:lnTo>
                  <a:lnTo>
                    <a:pt x="1737" y="478"/>
                  </a:lnTo>
                  <a:lnTo>
                    <a:pt x="1737" y="446"/>
                  </a:lnTo>
                  <a:lnTo>
                    <a:pt x="1840" y="369"/>
                  </a:lnTo>
                  <a:lnTo>
                    <a:pt x="1947" y="341"/>
                  </a:lnTo>
                  <a:lnTo>
                    <a:pt x="1973" y="286"/>
                  </a:lnTo>
                  <a:lnTo>
                    <a:pt x="2024" y="259"/>
                  </a:lnTo>
                  <a:lnTo>
                    <a:pt x="2057" y="235"/>
                  </a:lnTo>
                  <a:lnTo>
                    <a:pt x="2024" y="286"/>
                  </a:lnTo>
                  <a:lnTo>
                    <a:pt x="2024" y="369"/>
                  </a:lnTo>
                  <a:lnTo>
                    <a:pt x="2108" y="341"/>
                  </a:lnTo>
                  <a:lnTo>
                    <a:pt x="2108" y="286"/>
                  </a:lnTo>
                  <a:lnTo>
                    <a:pt x="2160" y="259"/>
                  </a:lnTo>
                  <a:lnTo>
                    <a:pt x="2160" y="286"/>
                  </a:lnTo>
                  <a:lnTo>
                    <a:pt x="2108" y="341"/>
                  </a:lnTo>
                  <a:lnTo>
                    <a:pt x="2024" y="369"/>
                  </a:lnTo>
                  <a:lnTo>
                    <a:pt x="2024" y="478"/>
                  </a:lnTo>
                  <a:lnTo>
                    <a:pt x="1947" y="501"/>
                  </a:lnTo>
                  <a:lnTo>
                    <a:pt x="1947" y="555"/>
                  </a:lnTo>
                  <a:lnTo>
                    <a:pt x="1947" y="529"/>
                  </a:lnTo>
                  <a:lnTo>
                    <a:pt x="1973" y="501"/>
                  </a:lnTo>
                  <a:lnTo>
                    <a:pt x="2024" y="478"/>
                  </a:lnTo>
                  <a:lnTo>
                    <a:pt x="2024" y="369"/>
                  </a:lnTo>
                  <a:lnTo>
                    <a:pt x="2057" y="341"/>
                  </a:lnTo>
                  <a:lnTo>
                    <a:pt x="2024" y="341"/>
                  </a:lnTo>
                  <a:lnTo>
                    <a:pt x="1973" y="341"/>
                  </a:lnTo>
                  <a:lnTo>
                    <a:pt x="1947" y="369"/>
                  </a:lnTo>
                  <a:lnTo>
                    <a:pt x="1840" y="369"/>
                  </a:lnTo>
                  <a:lnTo>
                    <a:pt x="1763" y="369"/>
                  </a:lnTo>
                  <a:lnTo>
                    <a:pt x="1737" y="369"/>
                  </a:lnTo>
                  <a:lnTo>
                    <a:pt x="1626" y="446"/>
                  </a:lnTo>
                  <a:lnTo>
                    <a:pt x="1602" y="446"/>
                  </a:lnTo>
                  <a:lnTo>
                    <a:pt x="1519" y="446"/>
                  </a:lnTo>
                  <a:lnTo>
                    <a:pt x="1519" y="369"/>
                  </a:lnTo>
                  <a:lnTo>
                    <a:pt x="1575" y="286"/>
                  </a:lnTo>
                  <a:lnTo>
                    <a:pt x="1575" y="235"/>
                  </a:lnTo>
                  <a:lnTo>
                    <a:pt x="1602" y="235"/>
                  </a:lnTo>
                  <a:lnTo>
                    <a:pt x="1626" y="209"/>
                  </a:lnTo>
                  <a:lnTo>
                    <a:pt x="1626" y="126"/>
                  </a:lnTo>
                  <a:lnTo>
                    <a:pt x="1626" y="209"/>
                  </a:lnTo>
                  <a:lnTo>
                    <a:pt x="1575" y="235"/>
                  </a:lnTo>
                  <a:lnTo>
                    <a:pt x="1494" y="235"/>
                  </a:lnTo>
                  <a:lnTo>
                    <a:pt x="1359" y="259"/>
                  </a:lnTo>
                  <a:lnTo>
                    <a:pt x="1282" y="286"/>
                  </a:lnTo>
                  <a:lnTo>
                    <a:pt x="1222" y="286"/>
                  </a:lnTo>
                  <a:lnTo>
                    <a:pt x="1145" y="286"/>
                  </a:lnTo>
                  <a:lnTo>
                    <a:pt x="1222" y="259"/>
                  </a:lnTo>
                  <a:lnTo>
                    <a:pt x="1256" y="259"/>
                  </a:lnTo>
                  <a:lnTo>
                    <a:pt x="1332" y="235"/>
                  </a:lnTo>
                  <a:lnTo>
                    <a:pt x="1359" y="126"/>
                  </a:lnTo>
                  <a:lnTo>
                    <a:pt x="1282" y="209"/>
                  </a:lnTo>
                  <a:lnTo>
                    <a:pt x="1222" y="235"/>
                  </a:lnTo>
                  <a:lnTo>
                    <a:pt x="1145" y="259"/>
                  </a:lnTo>
                  <a:lnTo>
                    <a:pt x="1095" y="286"/>
                  </a:lnTo>
                  <a:lnTo>
                    <a:pt x="1012" y="286"/>
                  </a:lnTo>
                  <a:lnTo>
                    <a:pt x="984" y="286"/>
                  </a:lnTo>
                  <a:lnTo>
                    <a:pt x="984" y="259"/>
                  </a:lnTo>
                  <a:lnTo>
                    <a:pt x="1012" y="259"/>
                  </a:lnTo>
                  <a:lnTo>
                    <a:pt x="1012" y="235"/>
                  </a:lnTo>
                  <a:lnTo>
                    <a:pt x="984" y="235"/>
                  </a:lnTo>
                  <a:lnTo>
                    <a:pt x="901" y="259"/>
                  </a:lnTo>
                  <a:lnTo>
                    <a:pt x="852" y="259"/>
                  </a:lnTo>
                  <a:lnTo>
                    <a:pt x="936" y="259"/>
                  </a:lnTo>
                  <a:lnTo>
                    <a:pt x="984" y="235"/>
                  </a:lnTo>
                  <a:lnTo>
                    <a:pt x="1095" y="126"/>
                  </a:lnTo>
                  <a:lnTo>
                    <a:pt x="1145" y="99"/>
                  </a:lnTo>
                  <a:lnTo>
                    <a:pt x="1222" y="75"/>
                  </a:lnTo>
                  <a:lnTo>
                    <a:pt x="1222" y="0"/>
                  </a:lnTo>
                  <a:lnTo>
                    <a:pt x="1222" y="75"/>
                  </a:lnTo>
                  <a:lnTo>
                    <a:pt x="1145" y="99"/>
                  </a:lnTo>
                  <a:lnTo>
                    <a:pt x="1095" y="209"/>
                  </a:lnTo>
                  <a:lnTo>
                    <a:pt x="1061" y="235"/>
                  </a:lnTo>
                  <a:lnTo>
                    <a:pt x="1012" y="286"/>
                  </a:lnTo>
                  <a:lnTo>
                    <a:pt x="1012" y="369"/>
                  </a:lnTo>
                  <a:lnTo>
                    <a:pt x="1012" y="446"/>
                  </a:lnTo>
                  <a:lnTo>
                    <a:pt x="1012" y="501"/>
                  </a:lnTo>
                  <a:lnTo>
                    <a:pt x="1095" y="478"/>
                  </a:lnTo>
                  <a:lnTo>
                    <a:pt x="1095" y="446"/>
                  </a:lnTo>
                  <a:lnTo>
                    <a:pt x="1145" y="369"/>
                  </a:lnTo>
                  <a:lnTo>
                    <a:pt x="1145" y="446"/>
                  </a:lnTo>
                  <a:lnTo>
                    <a:pt x="1061" y="501"/>
                  </a:lnTo>
                  <a:lnTo>
                    <a:pt x="984" y="529"/>
                  </a:lnTo>
                  <a:lnTo>
                    <a:pt x="936" y="604"/>
                  </a:lnTo>
                  <a:lnTo>
                    <a:pt x="901" y="604"/>
                  </a:lnTo>
                  <a:lnTo>
                    <a:pt x="901" y="715"/>
                  </a:lnTo>
                  <a:lnTo>
                    <a:pt x="936" y="715"/>
                  </a:lnTo>
                  <a:lnTo>
                    <a:pt x="1145" y="529"/>
                  </a:lnTo>
                  <a:lnTo>
                    <a:pt x="1172" y="501"/>
                  </a:lnTo>
                  <a:lnTo>
                    <a:pt x="1222" y="478"/>
                  </a:lnTo>
                  <a:lnTo>
                    <a:pt x="1256" y="446"/>
                  </a:lnTo>
                  <a:lnTo>
                    <a:pt x="1256" y="478"/>
                  </a:lnTo>
                  <a:lnTo>
                    <a:pt x="1222" y="501"/>
                  </a:lnTo>
                  <a:lnTo>
                    <a:pt x="1222" y="529"/>
                  </a:lnTo>
                  <a:lnTo>
                    <a:pt x="1172" y="604"/>
                  </a:lnTo>
                  <a:lnTo>
                    <a:pt x="1172" y="661"/>
                  </a:lnTo>
                  <a:lnTo>
                    <a:pt x="1145" y="715"/>
                  </a:lnTo>
                  <a:lnTo>
                    <a:pt x="1145" y="764"/>
                  </a:lnTo>
                  <a:lnTo>
                    <a:pt x="1172" y="737"/>
                  </a:lnTo>
                  <a:lnTo>
                    <a:pt x="1172" y="661"/>
                  </a:lnTo>
                  <a:lnTo>
                    <a:pt x="1256" y="604"/>
                  </a:lnTo>
                  <a:lnTo>
                    <a:pt x="1282" y="555"/>
                  </a:lnTo>
                  <a:lnTo>
                    <a:pt x="1282" y="501"/>
                  </a:lnTo>
                  <a:lnTo>
                    <a:pt x="1282" y="478"/>
                  </a:lnTo>
                  <a:lnTo>
                    <a:pt x="1256" y="501"/>
                  </a:lnTo>
                  <a:lnTo>
                    <a:pt x="1256" y="529"/>
                  </a:lnTo>
                  <a:lnTo>
                    <a:pt x="1222" y="604"/>
                  </a:lnTo>
                  <a:lnTo>
                    <a:pt x="1172" y="661"/>
                  </a:lnTo>
                  <a:lnTo>
                    <a:pt x="1145" y="737"/>
                  </a:lnTo>
                  <a:lnTo>
                    <a:pt x="1145" y="715"/>
                  </a:lnTo>
                  <a:lnTo>
                    <a:pt x="1222" y="604"/>
                  </a:lnTo>
                  <a:lnTo>
                    <a:pt x="1222" y="555"/>
                  </a:lnTo>
                  <a:lnTo>
                    <a:pt x="1256" y="555"/>
                  </a:lnTo>
                  <a:lnTo>
                    <a:pt x="1256" y="501"/>
                  </a:lnTo>
                  <a:lnTo>
                    <a:pt x="1222" y="501"/>
                  </a:lnTo>
                  <a:lnTo>
                    <a:pt x="1145" y="501"/>
                  </a:lnTo>
                  <a:lnTo>
                    <a:pt x="1061" y="529"/>
                  </a:lnTo>
                  <a:lnTo>
                    <a:pt x="984" y="529"/>
                  </a:lnTo>
                  <a:lnTo>
                    <a:pt x="936" y="604"/>
                  </a:lnTo>
                  <a:lnTo>
                    <a:pt x="852" y="604"/>
                  </a:lnTo>
                  <a:lnTo>
                    <a:pt x="825" y="604"/>
                  </a:lnTo>
                  <a:lnTo>
                    <a:pt x="852" y="604"/>
                  </a:lnTo>
                  <a:lnTo>
                    <a:pt x="852" y="529"/>
                  </a:lnTo>
                  <a:lnTo>
                    <a:pt x="901" y="501"/>
                  </a:lnTo>
                  <a:lnTo>
                    <a:pt x="901" y="446"/>
                  </a:lnTo>
                  <a:lnTo>
                    <a:pt x="984" y="369"/>
                  </a:lnTo>
                  <a:lnTo>
                    <a:pt x="984" y="341"/>
                  </a:lnTo>
                  <a:lnTo>
                    <a:pt x="936" y="341"/>
                  </a:lnTo>
                  <a:lnTo>
                    <a:pt x="901" y="369"/>
                  </a:lnTo>
                  <a:lnTo>
                    <a:pt x="852" y="446"/>
                  </a:lnTo>
                  <a:lnTo>
                    <a:pt x="852" y="478"/>
                  </a:lnTo>
                  <a:lnTo>
                    <a:pt x="852" y="446"/>
                  </a:lnTo>
                  <a:lnTo>
                    <a:pt x="852" y="369"/>
                  </a:lnTo>
                  <a:lnTo>
                    <a:pt x="852" y="341"/>
                  </a:lnTo>
                  <a:lnTo>
                    <a:pt x="852" y="259"/>
                  </a:lnTo>
                  <a:lnTo>
                    <a:pt x="852" y="286"/>
                  </a:lnTo>
                  <a:lnTo>
                    <a:pt x="852" y="341"/>
                  </a:lnTo>
                  <a:lnTo>
                    <a:pt x="852" y="369"/>
                  </a:lnTo>
                  <a:lnTo>
                    <a:pt x="901" y="369"/>
                  </a:lnTo>
                  <a:lnTo>
                    <a:pt x="901" y="446"/>
                  </a:lnTo>
                  <a:lnTo>
                    <a:pt x="936" y="446"/>
                  </a:lnTo>
                  <a:lnTo>
                    <a:pt x="901" y="446"/>
                  </a:lnTo>
                  <a:lnTo>
                    <a:pt x="901" y="369"/>
                  </a:lnTo>
                  <a:lnTo>
                    <a:pt x="852" y="369"/>
                  </a:lnTo>
                  <a:lnTo>
                    <a:pt x="801" y="286"/>
                  </a:lnTo>
                  <a:lnTo>
                    <a:pt x="718" y="235"/>
                  </a:lnTo>
                  <a:lnTo>
                    <a:pt x="718" y="209"/>
                  </a:lnTo>
                  <a:lnTo>
                    <a:pt x="641" y="209"/>
                  </a:lnTo>
                  <a:lnTo>
                    <a:pt x="641" y="99"/>
                  </a:lnTo>
                  <a:lnTo>
                    <a:pt x="582" y="99"/>
                  </a:lnTo>
                  <a:lnTo>
                    <a:pt x="641" y="99"/>
                  </a:lnTo>
                  <a:lnTo>
                    <a:pt x="641" y="209"/>
                  </a:lnTo>
                  <a:lnTo>
                    <a:pt x="718" y="235"/>
                  </a:lnTo>
                  <a:lnTo>
                    <a:pt x="718" y="259"/>
                  </a:lnTo>
                  <a:lnTo>
                    <a:pt x="825" y="259"/>
                  </a:lnTo>
                  <a:lnTo>
                    <a:pt x="852" y="286"/>
                  </a:lnTo>
                  <a:lnTo>
                    <a:pt x="852" y="341"/>
                  </a:lnTo>
                  <a:lnTo>
                    <a:pt x="936" y="369"/>
                  </a:lnTo>
                  <a:lnTo>
                    <a:pt x="936" y="478"/>
                  </a:lnTo>
                  <a:lnTo>
                    <a:pt x="984" y="478"/>
                  </a:lnTo>
                  <a:lnTo>
                    <a:pt x="936" y="478"/>
                  </a:lnTo>
                  <a:lnTo>
                    <a:pt x="901" y="446"/>
                  </a:lnTo>
                  <a:lnTo>
                    <a:pt x="901" y="369"/>
                  </a:lnTo>
                  <a:lnTo>
                    <a:pt x="936" y="369"/>
                  </a:lnTo>
                  <a:lnTo>
                    <a:pt x="984" y="369"/>
                  </a:lnTo>
                  <a:lnTo>
                    <a:pt x="1012" y="478"/>
                  </a:lnTo>
                  <a:lnTo>
                    <a:pt x="1145" y="501"/>
                  </a:lnTo>
                  <a:lnTo>
                    <a:pt x="1145" y="555"/>
                  </a:lnTo>
                  <a:lnTo>
                    <a:pt x="1172" y="604"/>
                  </a:lnTo>
                  <a:lnTo>
                    <a:pt x="1256" y="604"/>
                  </a:lnTo>
                  <a:lnTo>
                    <a:pt x="1222" y="604"/>
                  </a:lnTo>
                  <a:lnTo>
                    <a:pt x="1222" y="529"/>
                  </a:lnTo>
                  <a:lnTo>
                    <a:pt x="1222" y="501"/>
                  </a:lnTo>
                  <a:lnTo>
                    <a:pt x="1256" y="501"/>
                  </a:lnTo>
                  <a:lnTo>
                    <a:pt x="1256" y="529"/>
                  </a:lnTo>
                  <a:lnTo>
                    <a:pt x="1282" y="604"/>
                  </a:lnTo>
                  <a:lnTo>
                    <a:pt x="1256" y="604"/>
                  </a:lnTo>
                  <a:lnTo>
                    <a:pt x="1256" y="555"/>
                  </a:lnTo>
                  <a:lnTo>
                    <a:pt x="1256" y="529"/>
                  </a:lnTo>
                  <a:lnTo>
                    <a:pt x="1172" y="501"/>
                  </a:lnTo>
                  <a:lnTo>
                    <a:pt x="1145" y="501"/>
                  </a:lnTo>
                  <a:lnTo>
                    <a:pt x="1095" y="478"/>
                  </a:lnTo>
                  <a:lnTo>
                    <a:pt x="1012" y="478"/>
                  </a:lnTo>
                  <a:lnTo>
                    <a:pt x="1012" y="369"/>
                  </a:lnTo>
                  <a:lnTo>
                    <a:pt x="1061" y="369"/>
                  </a:lnTo>
                  <a:lnTo>
                    <a:pt x="1145" y="369"/>
                  </a:lnTo>
                  <a:lnTo>
                    <a:pt x="1222" y="369"/>
                  </a:lnTo>
                  <a:lnTo>
                    <a:pt x="1256" y="446"/>
                  </a:lnTo>
                  <a:lnTo>
                    <a:pt x="1359" y="446"/>
                  </a:lnTo>
                  <a:lnTo>
                    <a:pt x="1494" y="446"/>
                  </a:lnTo>
                  <a:lnTo>
                    <a:pt x="1519" y="446"/>
                  </a:lnTo>
                  <a:lnTo>
                    <a:pt x="1602" y="446"/>
                  </a:lnTo>
                  <a:lnTo>
                    <a:pt x="1575" y="446"/>
                  </a:lnTo>
                  <a:lnTo>
                    <a:pt x="1519" y="369"/>
                  </a:lnTo>
                  <a:lnTo>
                    <a:pt x="1575" y="369"/>
                  </a:lnTo>
                  <a:lnTo>
                    <a:pt x="1626" y="369"/>
                  </a:lnTo>
                  <a:lnTo>
                    <a:pt x="1703" y="369"/>
                  </a:lnTo>
                  <a:lnTo>
                    <a:pt x="1626" y="369"/>
                  </a:lnTo>
                  <a:lnTo>
                    <a:pt x="1575" y="369"/>
                  </a:lnTo>
                  <a:lnTo>
                    <a:pt x="1519" y="369"/>
                  </a:lnTo>
                  <a:lnTo>
                    <a:pt x="1519" y="478"/>
                  </a:lnTo>
                  <a:lnTo>
                    <a:pt x="1466" y="501"/>
                  </a:lnTo>
                  <a:lnTo>
                    <a:pt x="1519" y="501"/>
                  </a:lnTo>
                  <a:lnTo>
                    <a:pt x="1575" y="446"/>
                  </a:lnTo>
                  <a:lnTo>
                    <a:pt x="1626" y="446"/>
                  </a:lnTo>
                  <a:lnTo>
                    <a:pt x="1626" y="369"/>
                  </a:lnTo>
                  <a:lnTo>
                    <a:pt x="1737" y="369"/>
                  </a:lnTo>
                  <a:lnTo>
                    <a:pt x="1737" y="341"/>
                  </a:lnTo>
                  <a:lnTo>
                    <a:pt x="1763" y="341"/>
                  </a:lnTo>
                  <a:lnTo>
                    <a:pt x="1763" y="369"/>
                  </a:lnTo>
                  <a:lnTo>
                    <a:pt x="1737" y="446"/>
                  </a:lnTo>
                  <a:lnTo>
                    <a:pt x="1703" y="446"/>
                  </a:lnTo>
                  <a:lnTo>
                    <a:pt x="1737" y="446"/>
                  </a:lnTo>
                  <a:lnTo>
                    <a:pt x="1763" y="446"/>
                  </a:lnTo>
                  <a:lnTo>
                    <a:pt x="1763" y="369"/>
                  </a:lnTo>
                  <a:lnTo>
                    <a:pt x="1737" y="369"/>
                  </a:lnTo>
                  <a:lnTo>
                    <a:pt x="1737" y="446"/>
                  </a:lnTo>
                  <a:lnTo>
                    <a:pt x="1737" y="478"/>
                  </a:lnTo>
                  <a:lnTo>
                    <a:pt x="1703" y="478"/>
                  </a:lnTo>
                  <a:lnTo>
                    <a:pt x="1737" y="478"/>
                  </a:lnTo>
                  <a:lnTo>
                    <a:pt x="1786" y="478"/>
                  </a:lnTo>
                  <a:lnTo>
                    <a:pt x="1947" y="478"/>
                  </a:lnTo>
                  <a:lnTo>
                    <a:pt x="1973" y="369"/>
                  </a:lnTo>
                  <a:lnTo>
                    <a:pt x="2024" y="369"/>
                  </a:lnTo>
                  <a:lnTo>
                    <a:pt x="2024" y="286"/>
                  </a:lnTo>
                  <a:lnTo>
                    <a:pt x="1947" y="341"/>
                  </a:lnTo>
                  <a:lnTo>
                    <a:pt x="1947" y="369"/>
                  </a:lnTo>
                  <a:lnTo>
                    <a:pt x="1864" y="369"/>
                  </a:lnTo>
                  <a:lnTo>
                    <a:pt x="1840" y="369"/>
                  </a:lnTo>
                  <a:lnTo>
                    <a:pt x="1786" y="369"/>
                  </a:lnTo>
                  <a:lnTo>
                    <a:pt x="1737" y="369"/>
                  </a:lnTo>
                  <a:lnTo>
                    <a:pt x="1626" y="369"/>
                  </a:lnTo>
                  <a:lnTo>
                    <a:pt x="1575" y="369"/>
                  </a:lnTo>
                  <a:lnTo>
                    <a:pt x="1466" y="341"/>
                  </a:lnTo>
                  <a:lnTo>
                    <a:pt x="1359" y="341"/>
                  </a:lnTo>
                  <a:lnTo>
                    <a:pt x="1256" y="341"/>
                  </a:lnTo>
                  <a:lnTo>
                    <a:pt x="1172" y="341"/>
                  </a:lnTo>
                  <a:lnTo>
                    <a:pt x="1145" y="341"/>
                  </a:lnTo>
                  <a:lnTo>
                    <a:pt x="1061" y="341"/>
                  </a:lnTo>
                  <a:lnTo>
                    <a:pt x="1012" y="369"/>
                  </a:lnTo>
                </a:path>
              </a:pathLst>
            </a:custGeom>
            <a:noFill/>
            <a:ln w="11160">
              <a:solidFill>
                <a:srgbClr val="000000"/>
              </a:solidFill>
              <a:round/>
              <a:headEnd/>
              <a:tailEnd/>
            </a:ln>
          </p:spPr>
          <p:txBody>
            <a:bodyPr/>
            <a:lstStyle/>
            <a:p>
              <a:endParaRPr lang="en-GB">
                <a:latin typeface="Calibri" pitchFamily="34" charset="0"/>
              </a:endParaRPr>
            </a:p>
          </p:txBody>
        </p:sp>
        <p:sp>
          <p:nvSpPr>
            <p:cNvPr id="78099" name="Freeform 180"/>
            <p:cNvSpPr>
              <a:spLocks noChangeArrowheads="1"/>
            </p:cNvSpPr>
            <p:nvPr/>
          </p:nvSpPr>
          <p:spPr bwMode="auto">
            <a:xfrm>
              <a:off x="3774" y="3830"/>
              <a:ext cx="545" cy="217"/>
            </a:xfrm>
            <a:custGeom>
              <a:avLst/>
              <a:gdLst>
                <a:gd name="T0" fmla="*/ 0 w 2405"/>
                <a:gd name="T1" fmla="*/ 0 h 959"/>
                <a:gd name="T2" fmla="*/ 0 w 2405"/>
                <a:gd name="T3" fmla="*/ 0 h 959"/>
                <a:gd name="T4" fmla="*/ 0 w 2405"/>
                <a:gd name="T5" fmla="*/ 0 h 959"/>
                <a:gd name="T6" fmla="*/ 0 w 2405"/>
                <a:gd name="T7" fmla="*/ 0 h 959"/>
                <a:gd name="T8" fmla="*/ 0 w 2405"/>
                <a:gd name="T9" fmla="*/ 0 h 959"/>
                <a:gd name="T10" fmla="*/ 0 w 2405"/>
                <a:gd name="T11" fmla="*/ 0 h 959"/>
                <a:gd name="T12" fmla="*/ 0 w 2405"/>
                <a:gd name="T13" fmla="*/ 0 h 959"/>
                <a:gd name="T14" fmla="*/ 0 w 2405"/>
                <a:gd name="T15" fmla="*/ 0 h 959"/>
                <a:gd name="T16" fmla="*/ 0 w 2405"/>
                <a:gd name="T17" fmla="*/ 0 h 959"/>
                <a:gd name="T18" fmla="*/ 0 w 2405"/>
                <a:gd name="T19" fmla="*/ 0 h 959"/>
                <a:gd name="T20" fmla="*/ 0 w 2405"/>
                <a:gd name="T21" fmla="*/ 0 h 959"/>
                <a:gd name="T22" fmla="*/ 0 w 2405"/>
                <a:gd name="T23" fmla="*/ 0 h 959"/>
                <a:gd name="T24" fmla="*/ 0 w 2405"/>
                <a:gd name="T25" fmla="*/ 0 h 959"/>
                <a:gd name="T26" fmla="*/ 0 w 2405"/>
                <a:gd name="T27" fmla="*/ 0 h 959"/>
                <a:gd name="T28" fmla="*/ 0 w 2405"/>
                <a:gd name="T29" fmla="*/ 0 h 959"/>
                <a:gd name="T30" fmla="*/ 0 w 2405"/>
                <a:gd name="T31" fmla="*/ 0 h 959"/>
                <a:gd name="T32" fmla="*/ 0 w 2405"/>
                <a:gd name="T33" fmla="*/ 0 h 959"/>
                <a:gd name="T34" fmla="*/ 0 w 2405"/>
                <a:gd name="T35" fmla="*/ 0 h 959"/>
                <a:gd name="T36" fmla="*/ 0 w 2405"/>
                <a:gd name="T37" fmla="*/ 0 h 959"/>
                <a:gd name="T38" fmla="*/ 0 w 2405"/>
                <a:gd name="T39" fmla="*/ 0 h 959"/>
                <a:gd name="T40" fmla="*/ 0 w 2405"/>
                <a:gd name="T41" fmla="*/ 0 h 959"/>
                <a:gd name="T42" fmla="*/ 0 w 2405"/>
                <a:gd name="T43" fmla="*/ 0 h 959"/>
                <a:gd name="T44" fmla="*/ 0 w 2405"/>
                <a:gd name="T45" fmla="*/ 0 h 959"/>
                <a:gd name="T46" fmla="*/ 0 w 2405"/>
                <a:gd name="T47" fmla="*/ 0 h 959"/>
                <a:gd name="T48" fmla="*/ 0 w 2405"/>
                <a:gd name="T49" fmla="*/ 0 h 959"/>
                <a:gd name="T50" fmla="*/ 0 w 2405"/>
                <a:gd name="T51" fmla="*/ 0 h 959"/>
                <a:gd name="T52" fmla="*/ 0 w 2405"/>
                <a:gd name="T53" fmla="*/ 0 h 959"/>
                <a:gd name="T54" fmla="*/ 0 w 2405"/>
                <a:gd name="T55" fmla="*/ 0 h 959"/>
                <a:gd name="T56" fmla="*/ 0 w 2405"/>
                <a:gd name="T57" fmla="*/ 0 h 959"/>
                <a:gd name="T58" fmla="*/ 0 w 2405"/>
                <a:gd name="T59" fmla="*/ 0 h 959"/>
                <a:gd name="T60" fmla="*/ 0 w 2405"/>
                <a:gd name="T61" fmla="*/ 0 h 959"/>
                <a:gd name="T62" fmla="*/ 0 w 2405"/>
                <a:gd name="T63" fmla="*/ 0 h 959"/>
                <a:gd name="T64" fmla="*/ 0 w 2405"/>
                <a:gd name="T65" fmla="*/ 0 h 959"/>
                <a:gd name="T66" fmla="*/ 0 w 2405"/>
                <a:gd name="T67" fmla="*/ 0 h 959"/>
                <a:gd name="T68" fmla="*/ 0 w 2405"/>
                <a:gd name="T69" fmla="*/ 0 h 959"/>
                <a:gd name="T70" fmla="*/ 0 w 2405"/>
                <a:gd name="T71" fmla="*/ 0 h 959"/>
                <a:gd name="T72" fmla="*/ 0 w 2405"/>
                <a:gd name="T73" fmla="*/ 0 h 959"/>
                <a:gd name="T74" fmla="*/ 0 w 2405"/>
                <a:gd name="T75" fmla="*/ 0 h 959"/>
                <a:gd name="T76" fmla="*/ 0 w 2405"/>
                <a:gd name="T77" fmla="*/ 0 h 959"/>
                <a:gd name="T78" fmla="*/ 0 w 2405"/>
                <a:gd name="T79" fmla="*/ 0 h 959"/>
                <a:gd name="T80" fmla="*/ 0 w 2405"/>
                <a:gd name="T81" fmla="*/ 0 h 959"/>
                <a:gd name="T82" fmla="*/ 0 w 2405"/>
                <a:gd name="T83" fmla="*/ 0 h 959"/>
                <a:gd name="T84" fmla="*/ 0 w 2405"/>
                <a:gd name="T85" fmla="*/ 0 h 959"/>
                <a:gd name="T86" fmla="*/ 0 w 2405"/>
                <a:gd name="T87" fmla="*/ 0 h 959"/>
                <a:gd name="T88" fmla="*/ 0 w 2405"/>
                <a:gd name="T89" fmla="*/ 0 h 959"/>
                <a:gd name="T90" fmla="*/ 0 w 2405"/>
                <a:gd name="T91" fmla="*/ 0 h 959"/>
                <a:gd name="T92" fmla="*/ 0 w 2405"/>
                <a:gd name="T93" fmla="*/ 0 h 959"/>
                <a:gd name="T94" fmla="*/ 0 w 2405"/>
                <a:gd name="T95" fmla="*/ 0 h 959"/>
                <a:gd name="T96" fmla="*/ 0 w 2405"/>
                <a:gd name="T97" fmla="*/ 0 h 959"/>
                <a:gd name="T98" fmla="*/ 0 w 2405"/>
                <a:gd name="T99" fmla="*/ 0 h 959"/>
                <a:gd name="T100" fmla="*/ 0 w 2405"/>
                <a:gd name="T101" fmla="*/ 0 h 959"/>
                <a:gd name="T102" fmla="*/ 0 w 2405"/>
                <a:gd name="T103" fmla="*/ 0 h 959"/>
                <a:gd name="T104" fmla="*/ 0 w 2405"/>
                <a:gd name="T105" fmla="*/ 0 h 959"/>
                <a:gd name="T106" fmla="*/ 0 w 2405"/>
                <a:gd name="T107" fmla="*/ 0 h 959"/>
                <a:gd name="T108" fmla="*/ 0 w 2405"/>
                <a:gd name="T109" fmla="*/ 0 h 959"/>
                <a:gd name="T110" fmla="*/ 0 w 2405"/>
                <a:gd name="T111" fmla="*/ 0 h 959"/>
                <a:gd name="T112" fmla="*/ 0 w 2405"/>
                <a:gd name="T113" fmla="*/ 0 h 959"/>
                <a:gd name="T114" fmla="*/ 0 w 2405"/>
                <a:gd name="T115" fmla="*/ 0 h 959"/>
                <a:gd name="T116" fmla="*/ 0 w 2405"/>
                <a:gd name="T117" fmla="*/ 0 h 959"/>
                <a:gd name="T118" fmla="*/ 0 w 2405"/>
                <a:gd name="T119" fmla="*/ 0 h 9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05"/>
                <a:gd name="T181" fmla="*/ 0 h 959"/>
                <a:gd name="T182" fmla="*/ 2405 w 2405"/>
                <a:gd name="T183" fmla="*/ 959 h 9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05" h="959">
                  <a:moveTo>
                    <a:pt x="1145" y="501"/>
                  </a:moveTo>
                  <a:lnTo>
                    <a:pt x="1172" y="501"/>
                  </a:lnTo>
                  <a:lnTo>
                    <a:pt x="1172" y="446"/>
                  </a:lnTo>
                  <a:lnTo>
                    <a:pt x="1172" y="369"/>
                  </a:lnTo>
                  <a:lnTo>
                    <a:pt x="1256" y="286"/>
                  </a:lnTo>
                  <a:lnTo>
                    <a:pt x="1256" y="235"/>
                  </a:lnTo>
                  <a:lnTo>
                    <a:pt x="1282" y="209"/>
                  </a:lnTo>
                  <a:lnTo>
                    <a:pt x="1282" y="126"/>
                  </a:lnTo>
                  <a:lnTo>
                    <a:pt x="1282" y="235"/>
                  </a:lnTo>
                  <a:lnTo>
                    <a:pt x="1359" y="259"/>
                  </a:lnTo>
                  <a:lnTo>
                    <a:pt x="1359" y="369"/>
                  </a:lnTo>
                  <a:lnTo>
                    <a:pt x="1359" y="446"/>
                  </a:lnTo>
                  <a:lnTo>
                    <a:pt x="1359" y="501"/>
                  </a:lnTo>
                  <a:lnTo>
                    <a:pt x="1359" y="529"/>
                  </a:lnTo>
                  <a:lnTo>
                    <a:pt x="1359" y="604"/>
                  </a:lnTo>
                  <a:lnTo>
                    <a:pt x="1359" y="661"/>
                  </a:lnTo>
                  <a:lnTo>
                    <a:pt x="1359" y="737"/>
                  </a:lnTo>
                  <a:lnTo>
                    <a:pt x="1359" y="764"/>
                  </a:lnTo>
                  <a:lnTo>
                    <a:pt x="1359" y="821"/>
                  </a:lnTo>
                  <a:lnTo>
                    <a:pt x="1359" y="897"/>
                  </a:lnTo>
                  <a:lnTo>
                    <a:pt x="1359" y="958"/>
                  </a:lnTo>
                  <a:lnTo>
                    <a:pt x="1359" y="897"/>
                  </a:lnTo>
                  <a:lnTo>
                    <a:pt x="1359" y="821"/>
                  </a:lnTo>
                  <a:lnTo>
                    <a:pt x="1359" y="798"/>
                  </a:lnTo>
                  <a:lnTo>
                    <a:pt x="1359" y="764"/>
                  </a:lnTo>
                  <a:lnTo>
                    <a:pt x="1466" y="715"/>
                  </a:lnTo>
                  <a:lnTo>
                    <a:pt x="1494" y="604"/>
                  </a:lnTo>
                  <a:lnTo>
                    <a:pt x="1519" y="555"/>
                  </a:lnTo>
                  <a:lnTo>
                    <a:pt x="1519" y="501"/>
                  </a:lnTo>
                  <a:lnTo>
                    <a:pt x="1519" y="478"/>
                  </a:lnTo>
                  <a:lnTo>
                    <a:pt x="1575" y="369"/>
                  </a:lnTo>
                  <a:lnTo>
                    <a:pt x="1575" y="478"/>
                  </a:lnTo>
                  <a:lnTo>
                    <a:pt x="1575" y="501"/>
                  </a:lnTo>
                  <a:lnTo>
                    <a:pt x="1575" y="555"/>
                  </a:lnTo>
                  <a:lnTo>
                    <a:pt x="1575" y="604"/>
                  </a:lnTo>
                  <a:lnTo>
                    <a:pt x="1575" y="715"/>
                  </a:lnTo>
                  <a:lnTo>
                    <a:pt x="1575" y="764"/>
                  </a:lnTo>
                  <a:lnTo>
                    <a:pt x="1575" y="798"/>
                  </a:lnTo>
                  <a:lnTo>
                    <a:pt x="1575" y="764"/>
                  </a:lnTo>
                  <a:lnTo>
                    <a:pt x="1575" y="737"/>
                  </a:lnTo>
                  <a:lnTo>
                    <a:pt x="1575" y="661"/>
                  </a:lnTo>
                  <a:lnTo>
                    <a:pt x="1602" y="604"/>
                  </a:lnTo>
                  <a:lnTo>
                    <a:pt x="1626" y="501"/>
                  </a:lnTo>
                  <a:lnTo>
                    <a:pt x="1626" y="478"/>
                  </a:lnTo>
                  <a:lnTo>
                    <a:pt x="1703" y="369"/>
                  </a:lnTo>
                  <a:lnTo>
                    <a:pt x="1703" y="341"/>
                  </a:lnTo>
                  <a:lnTo>
                    <a:pt x="1763" y="259"/>
                  </a:lnTo>
                  <a:lnTo>
                    <a:pt x="1763" y="286"/>
                  </a:lnTo>
                  <a:lnTo>
                    <a:pt x="1763" y="369"/>
                  </a:lnTo>
                  <a:lnTo>
                    <a:pt x="1763" y="446"/>
                  </a:lnTo>
                  <a:lnTo>
                    <a:pt x="1763" y="501"/>
                  </a:lnTo>
                  <a:lnTo>
                    <a:pt x="1763" y="529"/>
                  </a:lnTo>
                  <a:lnTo>
                    <a:pt x="1763" y="604"/>
                  </a:lnTo>
                  <a:lnTo>
                    <a:pt x="1763" y="529"/>
                  </a:lnTo>
                  <a:lnTo>
                    <a:pt x="1763" y="501"/>
                  </a:lnTo>
                  <a:lnTo>
                    <a:pt x="1786" y="478"/>
                  </a:lnTo>
                  <a:lnTo>
                    <a:pt x="1840" y="446"/>
                  </a:lnTo>
                  <a:lnTo>
                    <a:pt x="1864" y="369"/>
                  </a:lnTo>
                  <a:lnTo>
                    <a:pt x="1947" y="286"/>
                  </a:lnTo>
                  <a:lnTo>
                    <a:pt x="1973" y="286"/>
                  </a:lnTo>
                  <a:lnTo>
                    <a:pt x="1973" y="369"/>
                  </a:lnTo>
                  <a:lnTo>
                    <a:pt x="1973" y="478"/>
                  </a:lnTo>
                  <a:lnTo>
                    <a:pt x="1973" y="501"/>
                  </a:lnTo>
                  <a:lnTo>
                    <a:pt x="1973" y="555"/>
                  </a:lnTo>
                  <a:lnTo>
                    <a:pt x="1973" y="604"/>
                  </a:lnTo>
                  <a:lnTo>
                    <a:pt x="1973" y="715"/>
                  </a:lnTo>
                  <a:lnTo>
                    <a:pt x="1973" y="764"/>
                  </a:lnTo>
                  <a:lnTo>
                    <a:pt x="1973" y="715"/>
                  </a:lnTo>
                  <a:lnTo>
                    <a:pt x="2024" y="604"/>
                  </a:lnTo>
                  <a:lnTo>
                    <a:pt x="2024" y="555"/>
                  </a:lnTo>
                  <a:lnTo>
                    <a:pt x="2057" y="501"/>
                  </a:lnTo>
                  <a:lnTo>
                    <a:pt x="2160" y="446"/>
                  </a:lnTo>
                  <a:lnTo>
                    <a:pt x="2160" y="369"/>
                  </a:lnTo>
                  <a:lnTo>
                    <a:pt x="2216" y="286"/>
                  </a:lnTo>
                  <a:lnTo>
                    <a:pt x="2216" y="235"/>
                  </a:lnTo>
                  <a:lnTo>
                    <a:pt x="2216" y="209"/>
                  </a:lnTo>
                  <a:lnTo>
                    <a:pt x="2216" y="99"/>
                  </a:lnTo>
                  <a:lnTo>
                    <a:pt x="2216" y="126"/>
                  </a:lnTo>
                  <a:lnTo>
                    <a:pt x="2216" y="209"/>
                  </a:lnTo>
                  <a:lnTo>
                    <a:pt x="2216" y="235"/>
                  </a:lnTo>
                  <a:lnTo>
                    <a:pt x="2216" y="286"/>
                  </a:lnTo>
                  <a:lnTo>
                    <a:pt x="2216" y="369"/>
                  </a:lnTo>
                  <a:lnTo>
                    <a:pt x="2216" y="446"/>
                  </a:lnTo>
                  <a:lnTo>
                    <a:pt x="2216" y="501"/>
                  </a:lnTo>
                  <a:lnTo>
                    <a:pt x="2216" y="529"/>
                  </a:lnTo>
                  <a:lnTo>
                    <a:pt x="2244" y="501"/>
                  </a:lnTo>
                  <a:lnTo>
                    <a:pt x="2244" y="446"/>
                  </a:lnTo>
                  <a:lnTo>
                    <a:pt x="2267" y="369"/>
                  </a:lnTo>
                  <a:lnTo>
                    <a:pt x="2267" y="286"/>
                  </a:lnTo>
                  <a:lnTo>
                    <a:pt x="2267" y="341"/>
                  </a:lnTo>
                  <a:lnTo>
                    <a:pt x="2267" y="369"/>
                  </a:lnTo>
                  <a:lnTo>
                    <a:pt x="2267" y="501"/>
                  </a:lnTo>
                  <a:lnTo>
                    <a:pt x="2267" y="529"/>
                  </a:lnTo>
                  <a:lnTo>
                    <a:pt x="2295" y="604"/>
                  </a:lnTo>
                  <a:lnTo>
                    <a:pt x="2295" y="661"/>
                  </a:lnTo>
                  <a:lnTo>
                    <a:pt x="2295" y="737"/>
                  </a:lnTo>
                  <a:lnTo>
                    <a:pt x="2295" y="715"/>
                  </a:lnTo>
                  <a:lnTo>
                    <a:pt x="2295" y="604"/>
                  </a:lnTo>
                  <a:lnTo>
                    <a:pt x="2295" y="555"/>
                  </a:lnTo>
                  <a:lnTo>
                    <a:pt x="2295" y="501"/>
                  </a:lnTo>
                  <a:lnTo>
                    <a:pt x="2295" y="478"/>
                  </a:lnTo>
                  <a:lnTo>
                    <a:pt x="2295" y="369"/>
                  </a:lnTo>
                  <a:lnTo>
                    <a:pt x="2295" y="341"/>
                  </a:lnTo>
                  <a:lnTo>
                    <a:pt x="2404" y="341"/>
                  </a:lnTo>
                  <a:lnTo>
                    <a:pt x="2404" y="369"/>
                  </a:lnTo>
                  <a:lnTo>
                    <a:pt x="2378" y="478"/>
                  </a:lnTo>
                  <a:lnTo>
                    <a:pt x="2267" y="501"/>
                  </a:lnTo>
                  <a:lnTo>
                    <a:pt x="2244" y="555"/>
                  </a:lnTo>
                  <a:lnTo>
                    <a:pt x="2216" y="604"/>
                  </a:lnTo>
                  <a:lnTo>
                    <a:pt x="2160" y="604"/>
                  </a:lnTo>
                  <a:lnTo>
                    <a:pt x="2108" y="604"/>
                  </a:lnTo>
                  <a:lnTo>
                    <a:pt x="2108" y="529"/>
                  </a:lnTo>
                  <a:lnTo>
                    <a:pt x="2108" y="501"/>
                  </a:lnTo>
                  <a:lnTo>
                    <a:pt x="2108" y="446"/>
                  </a:lnTo>
                  <a:lnTo>
                    <a:pt x="2024" y="369"/>
                  </a:lnTo>
                  <a:lnTo>
                    <a:pt x="1973" y="369"/>
                  </a:lnTo>
                  <a:lnTo>
                    <a:pt x="1973" y="478"/>
                  </a:lnTo>
                  <a:lnTo>
                    <a:pt x="1947" y="501"/>
                  </a:lnTo>
                  <a:lnTo>
                    <a:pt x="1840" y="501"/>
                  </a:lnTo>
                  <a:lnTo>
                    <a:pt x="1763" y="529"/>
                  </a:lnTo>
                  <a:lnTo>
                    <a:pt x="1737" y="604"/>
                  </a:lnTo>
                  <a:lnTo>
                    <a:pt x="1626" y="604"/>
                  </a:lnTo>
                  <a:lnTo>
                    <a:pt x="1602" y="604"/>
                  </a:lnTo>
                  <a:lnTo>
                    <a:pt x="1602" y="529"/>
                  </a:lnTo>
                  <a:lnTo>
                    <a:pt x="1519" y="501"/>
                  </a:lnTo>
                  <a:lnTo>
                    <a:pt x="1519" y="446"/>
                  </a:lnTo>
                  <a:lnTo>
                    <a:pt x="1519" y="369"/>
                  </a:lnTo>
                  <a:lnTo>
                    <a:pt x="1519" y="286"/>
                  </a:lnTo>
                  <a:lnTo>
                    <a:pt x="1519" y="235"/>
                  </a:lnTo>
                  <a:lnTo>
                    <a:pt x="1494" y="209"/>
                  </a:lnTo>
                  <a:lnTo>
                    <a:pt x="1466" y="235"/>
                  </a:lnTo>
                  <a:lnTo>
                    <a:pt x="1466" y="286"/>
                  </a:lnTo>
                  <a:lnTo>
                    <a:pt x="1359" y="369"/>
                  </a:lnTo>
                  <a:lnTo>
                    <a:pt x="1332" y="446"/>
                  </a:lnTo>
                  <a:lnTo>
                    <a:pt x="1256" y="501"/>
                  </a:lnTo>
                  <a:lnTo>
                    <a:pt x="1256" y="529"/>
                  </a:lnTo>
                  <a:lnTo>
                    <a:pt x="1222" y="555"/>
                  </a:lnTo>
                  <a:lnTo>
                    <a:pt x="1222" y="604"/>
                  </a:lnTo>
                  <a:lnTo>
                    <a:pt x="1222" y="555"/>
                  </a:lnTo>
                  <a:lnTo>
                    <a:pt x="1222" y="501"/>
                  </a:lnTo>
                  <a:lnTo>
                    <a:pt x="1222" y="478"/>
                  </a:lnTo>
                  <a:lnTo>
                    <a:pt x="1222" y="369"/>
                  </a:lnTo>
                  <a:lnTo>
                    <a:pt x="1222" y="341"/>
                  </a:lnTo>
                  <a:lnTo>
                    <a:pt x="1172" y="341"/>
                  </a:lnTo>
                  <a:lnTo>
                    <a:pt x="1172" y="369"/>
                  </a:lnTo>
                  <a:lnTo>
                    <a:pt x="1172" y="446"/>
                  </a:lnTo>
                  <a:lnTo>
                    <a:pt x="1145" y="501"/>
                  </a:lnTo>
                  <a:lnTo>
                    <a:pt x="1145" y="529"/>
                  </a:lnTo>
                  <a:lnTo>
                    <a:pt x="1061" y="555"/>
                  </a:lnTo>
                  <a:lnTo>
                    <a:pt x="1012" y="604"/>
                  </a:lnTo>
                  <a:lnTo>
                    <a:pt x="1012" y="715"/>
                  </a:lnTo>
                  <a:lnTo>
                    <a:pt x="1012" y="661"/>
                  </a:lnTo>
                  <a:lnTo>
                    <a:pt x="1012" y="555"/>
                  </a:lnTo>
                  <a:lnTo>
                    <a:pt x="1012" y="501"/>
                  </a:lnTo>
                  <a:lnTo>
                    <a:pt x="1012" y="446"/>
                  </a:lnTo>
                  <a:lnTo>
                    <a:pt x="1012" y="341"/>
                  </a:lnTo>
                  <a:lnTo>
                    <a:pt x="1012" y="259"/>
                  </a:lnTo>
                  <a:lnTo>
                    <a:pt x="1012" y="235"/>
                  </a:lnTo>
                  <a:lnTo>
                    <a:pt x="984" y="259"/>
                  </a:lnTo>
                  <a:lnTo>
                    <a:pt x="984" y="341"/>
                  </a:lnTo>
                  <a:lnTo>
                    <a:pt x="901" y="369"/>
                  </a:lnTo>
                  <a:lnTo>
                    <a:pt x="852" y="478"/>
                  </a:lnTo>
                  <a:lnTo>
                    <a:pt x="852" y="529"/>
                  </a:lnTo>
                  <a:lnTo>
                    <a:pt x="801" y="604"/>
                  </a:lnTo>
                  <a:lnTo>
                    <a:pt x="718" y="661"/>
                  </a:lnTo>
                  <a:lnTo>
                    <a:pt x="718" y="604"/>
                  </a:lnTo>
                  <a:lnTo>
                    <a:pt x="718" y="529"/>
                  </a:lnTo>
                  <a:lnTo>
                    <a:pt x="718" y="501"/>
                  </a:lnTo>
                  <a:lnTo>
                    <a:pt x="718" y="446"/>
                  </a:lnTo>
                  <a:lnTo>
                    <a:pt x="718" y="369"/>
                  </a:lnTo>
                  <a:lnTo>
                    <a:pt x="665" y="286"/>
                  </a:lnTo>
                  <a:lnTo>
                    <a:pt x="665" y="235"/>
                  </a:lnTo>
                  <a:lnTo>
                    <a:pt x="582" y="235"/>
                  </a:lnTo>
                  <a:lnTo>
                    <a:pt x="582" y="259"/>
                  </a:lnTo>
                  <a:lnTo>
                    <a:pt x="582" y="341"/>
                  </a:lnTo>
                  <a:lnTo>
                    <a:pt x="481" y="369"/>
                  </a:lnTo>
                  <a:lnTo>
                    <a:pt x="454" y="369"/>
                  </a:lnTo>
                  <a:lnTo>
                    <a:pt x="420" y="446"/>
                  </a:lnTo>
                  <a:lnTo>
                    <a:pt x="420" y="501"/>
                  </a:lnTo>
                  <a:lnTo>
                    <a:pt x="370" y="529"/>
                  </a:lnTo>
                  <a:lnTo>
                    <a:pt x="370" y="478"/>
                  </a:lnTo>
                  <a:lnTo>
                    <a:pt x="370" y="369"/>
                  </a:lnTo>
                  <a:lnTo>
                    <a:pt x="370" y="341"/>
                  </a:lnTo>
                  <a:lnTo>
                    <a:pt x="370" y="259"/>
                  </a:lnTo>
                  <a:lnTo>
                    <a:pt x="370" y="235"/>
                  </a:lnTo>
                  <a:lnTo>
                    <a:pt x="370" y="126"/>
                  </a:lnTo>
                  <a:lnTo>
                    <a:pt x="370" y="209"/>
                  </a:lnTo>
                  <a:lnTo>
                    <a:pt x="370" y="235"/>
                  </a:lnTo>
                  <a:lnTo>
                    <a:pt x="319" y="235"/>
                  </a:lnTo>
                  <a:lnTo>
                    <a:pt x="259" y="286"/>
                  </a:lnTo>
                  <a:lnTo>
                    <a:pt x="259" y="341"/>
                  </a:lnTo>
                  <a:lnTo>
                    <a:pt x="211" y="369"/>
                  </a:lnTo>
                  <a:lnTo>
                    <a:pt x="211" y="478"/>
                  </a:lnTo>
                  <a:lnTo>
                    <a:pt x="160" y="501"/>
                  </a:lnTo>
                  <a:lnTo>
                    <a:pt x="100" y="555"/>
                  </a:lnTo>
                  <a:lnTo>
                    <a:pt x="100" y="529"/>
                  </a:lnTo>
                  <a:lnTo>
                    <a:pt x="100" y="501"/>
                  </a:lnTo>
                  <a:lnTo>
                    <a:pt x="100" y="478"/>
                  </a:lnTo>
                  <a:lnTo>
                    <a:pt x="100" y="446"/>
                  </a:lnTo>
                  <a:lnTo>
                    <a:pt x="100" y="501"/>
                  </a:lnTo>
                  <a:lnTo>
                    <a:pt x="100" y="529"/>
                  </a:lnTo>
                  <a:lnTo>
                    <a:pt x="100" y="555"/>
                  </a:lnTo>
                  <a:lnTo>
                    <a:pt x="24" y="604"/>
                  </a:lnTo>
                  <a:lnTo>
                    <a:pt x="24" y="661"/>
                  </a:lnTo>
                  <a:lnTo>
                    <a:pt x="0" y="661"/>
                  </a:lnTo>
                  <a:lnTo>
                    <a:pt x="0" y="604"/>
                  </a:lnTo>
                  <a:lnTo>
                    <a:pt x="0" y="529"/>
                  </a:lnTo>
                  <a:lnTo>
                    <a:pt x="0" y="501"/>
                  </a:lnTo>
                  <a:lnTo>
                    <a:pt x="0" y="446"/>
                  </a:lnTo>
                  <a:lnTo>
                    <a:pt x="100" y="369"/>
                  </a:lnTo>
                  <a:lnTo>
                    <a:pt x="100" y="286"/>
                  </a:lnTo>
                  <a:lnTo>
                    <a:pt x="100" y="369"/>
                  </a:lnTo>
                  <a:lnTo>
                    <a:pt x="133" y="369"/>
                  </a:lnTo>
                  <a:lnTo>
                    <a:pt x="133" y="478"/>
                  </a:lnTo>
                  <a:lnTo>
                    <a:pt x="183" y="501"/>
                  </a:lnTo>
                  <a:lnTo>
                    <a:pt x="211" y="555"/>
                  </a:lnTo>
                  <a:lnTo>
                    <a:pt x="259" y="555"/>
                  </a:lnTo>
                  <a:lnTo>
                    <a:pt x="319" y="604"/>
                  </a:lnTo>
                  <a:lnTo>
                    <a:pt x="370" y="555"/>
                  </a:lnTo>
                  <a:lnTo>
                    <a:pt x="420" y="501"/>
                  </a:lnTo>
                  <a:lnTo>
                    <a:pt x="454" y="501"/>
                  </a:lnTo>
                  <a:lnTo>
                    <a:pt x="481" y="446"/>
                  </a:lnTo>
                  <a:lnTo>
                    <a:pt x="557" y="369"/>
                  </a:lnTo>
                  <a:lnTo>
                    <a:pt x="582" y="369"/>
                  </a:lnTo>
                  <a:lnTo>
                    <a:pt x="582" y="446"/>
                  </a:lnTo>
                  <a:lnTo>
                    <a:pt x="557" y="501"/>
                  </a:lnTo>
                  <a:lnTo>
                    <a:pt x="557" y="555"/>
                  </a:lnTo>
                  <a:lnTo>
                    <a:pt x="454" y="604"/>
                  </a:lnTo>
                  <a:lnTo>
                    <a:pt x="454" y="715"/>
                  </a:lnTo>
                  <a:lnTo>
                    <a:pt x="454" y="764"/>
                  </a:lnTo>
                  <a:lnTo>
                    <a:pt x="481" y="715"/>
                  </a:lnTo>
                  <a:lnTo>
                    <a:pt x="481" y="604"/>
                  </a:lnTo>
                  <a:lnTo>
                    <a:pt x="557" y="555"/>
                  </a:lnTo>
                  <a:lnTo>
                    <a:pt x="557" y="501"/>
                  </a:lnTo>
                  <a:lnTo>
                    <a:pt x="582" y="501"/>
                  </a:lnTo>
                  <a:lnTo>
                    <a:pt x="582" y="478"/>
                  </a:lnTo>
                  <a:lnTo>
                    <a:pt x="665" y="501"/>
                  </a:lnTo>
                  <a:lnTo>
                    <a:pt x="665" y="555"/>
                  </a:lnTo>
                  <a:lnTo>
                    <a:pt x="665" y="604"/>
                  </a:lnTo>
                  <a:lnTo>
                    <a:pt x="665" y="715"/>
                  </a:lnTo>
                  <a:lnTo>
                    <a:pt x="582" y="764"/>
                  </a:lnTo>
                  <a:lnTo>
                    <a:pt x="582" y="798"/>
                  </a:lnTo>
                  <a:lnTo>
                    <a:pt x="582" y="897"/>
                  </a:lnTo>
                  <a:lnTo>
                    <a:pt x="665" y="958"/>
                  </a:lnTo>
                  <a:lnTo>
                    <a:pt x="665" y="897"/>
                  </a:lnTo>
                  <a:lnTo>
                    <a:pt x="718" y="897"/>
                  </a:lnTo>
                  <a:lnTo>
                    <a:pt x="718" y="764"/>
                  </a:lnTo>
                  <a:lnTo>
                    <a:pt x="718" y="737"/>
                  </a:lnTo>
                  <a:lnTo>
                    <a:pt x="718" y="661"/>
                  </a:lnTo>
                  <a:lnTo>
                    <a:pt x="718" y="604"/>
                  </a:lnTo>
                  <a:lnTo>
                    <a:pt x="825" y="529"/>
                  </a:lnTo>
                  <a:lnTo>
                    <a:pt x="825" y="555"/>
                  </a:lnTo>
                  <a:lnTo>
                    <a:pt x="825" y="604"/>
                  </a:lnTo>
                  <a:lnTo>
                    <a:pt x="825" y="715"/>
                  </a:lnTo>
                  <a:lnTo>
                    <a:pt x="825" y="764"/>
                  </a:lnTo>
                  <a:lnTo>
                    <a:pt x="801" y="798"/>
                  </a:lnTo>
                  <a:lnTo>
                    <a:pt x="801" y="897"/>
                  </a:lnTo>
                  <a:lnTo>
                    <a:pt x="801" y="958"/>
                  </a:lnTo>
                  <a:lnTo>
                    <a:pt x="852" y="958"/>
                  </a:lnTo>
                  <a:lnTo>
                    <a:pt x="852" y="897"/>
                  </a:lnTo>
                  <a:lnTo>
                    <a:pt x="852" y="764"/>
                  </a:lnTo>
                  <a:lnTo>
                    <a:pt x="852" y="737"/>
                  </a:lnTo>
                  <a:lnTo>
                    <a:pt x="852" y="661"/>
                  </a:lnTo>
                  <a:lnTo>
                    <a:pt x="852" y="529"/>
                  </a:lnTo>
                  <a:lnTo>
                    <a:pt x="852" y="478"/>
                  </a:lnTo>
                  <a:lnTo>
                    <a:pt x="852" y="369"/>
                  </a:lnTo>
                  <a:lnTo>
                    <a:pt x="852" y="501"/>
                  </a:lnTo>
                  <a:lnTo>
                    <a:pt x="852" y="555"/>
                  </a:lnTo>
                  <a:lnTo>
                    <a:pt x="936" y="604"/>
                  </a:lnTo>
                  <a:lnTo>
                    <a:pt x="936" y="737"/>
                  </a:lnTo>
                  <a:lnTo>
                    <a:pt x="984" y="764"/>
                  </a:lnTo>
                  <a:lnTo>
                    <a:pt x="984" y="821"/>
                  </a:lnTo>
                  <a:lnTo>
                    <a:pt x="1012" y="821"/>
                  </a:lnTo>
                  <a:lnTo>
                    <a:pt x="1012" y="897"/>
                  </a:lnTo>
                  <a:lnTo>
                    <a:pt x="1061" y="798"/>
                  </a:lnTo>
                  <a:lnTo>
                    <a:pt x="1095" y="764"/>
                  </a:lnTo>
                  <a:lnTo>
                    <a:pt x="1095" y="661"/>
                  </a:lnTo>
                  <a:lnTo>
                    <a:pt x="1095" y="604"/>
                  </a:lnTo>
                  <a:lnTo>
                    <a:pt x="1095" y="529"/>
                  </a:lnTo>
                  <a:lnTo>
                    <a:pt x="1095" y="501"/>
                  </a:lnTo>
                  <a:lnTo>
                    <a:pt x="1095" y="446"/>
                  </a:lnTo>
                  <a:lnTo>
                    <a:pt x="1095" y="369"/>
                  </a:lnTo>
                  <a:lnTo>
                    <a:pt x="1095" y="501"/>
                  </a:lnTo>
                  <a:lnTo>
                    <a:pt x="1095" y="529"/>
                  </a:lnTo>
                  <a:lnTo>
                    <a:pt x="1095" y="604"/>
                  </a:lnTo>
                  <a:lnTo>
                    <a:pt x="1095" y="737"/>
                  </a:lnTo>
                  <a:lnTo>
                    <a:pt x="1012" y="764"/>
                  </a:lnTo>
                  <a:lnTo>
                    <a:pt x="1012" y="821"/>
                  </a:lnTo>
                  <a:lnTo>
                    <a:pt x="1061" y="764"/>
                  </a:lnTo>
                  <a:lnTo>
                    <a:pt x="1061" y="715"/>
                  </a:lnTo>
                  <a:lnTo>
                    <a:pt x="1061" y="604"/>
                  </a:lnTo>
                  <a:lnTo>
                    <a:pt x="1095" y="529"/>
                  </a:lnTo>
                  <a:lnTo>
                    <a:pt x="1095" y="478"/>
                  </a:lnTo>
                  <a:lnTo>
                    <a:pt x="1172" y="369"/>
                  </a:lnTo>
                  <a:lnTo>
                    <a:pt x="1256" y="341"/>
                  </a:lnTo>
                  <a:lnTo>
                    <a:pt x="1282" y="341"/>
                  </a:lnTo>
                  <a:lnTo>
                    <a:pt x="1282" y="369"/>
                  </a:lnTo>
                  <a:lnTo>
                    <a:pt x="1282" y="478"/>
                  </a:lnTo>
                  <a:lnTo>
                    <a:pt x="1282" y="501"/>
                  </a:lnTo>
                  <a:lnTo>
                    <a:pt x="1282" y="555"/>
                  </a:lnTo>
                  <a:lnTo>
                    <a:pt x="1282" y="661"/>
                  </a:lnTo>
                  <a:lnTo>
                    <a:pt x="1282" y="737"/>
                  </a:lnTo>
                  <a:lnTo>
                    <a:pt x="1282" y="764"/>
                  </a:lnTo>
                  <a:lnTo>
                    <a:pt x="1256" y="821"/>
                  </a:lnTo>
                  <a:lnTo>
                    <a:pt x="1256" y="764"/>
                  </a:lnTo>
                  <a:lnTo>
                    <a:pt x="1256" y="737"/>
                  </a:lnTo>
                  <a:lnTo>
                    <a:pt x="1256" y="604"/>
                  </a:lnTo>
                  <a:lnTo>
                    <a:pt x="1282" y="555"/>
                  </a:lnTo>
                  <a:lnTo>
                    <a:pt x="1332" y="501"/>
                  </a:lnTo>
                  <a:lnTo>
                    <a:pt x="1359" y="478"/>
                  </a:lnTo>
                  <a:lnTo>
                    <a:pt x="1415" y="478"/>
                  </a:lnTo>
                  <a:lnTo>
                    <a:pt x="1415" y="501"/>
                  </a:lnTo>
                  <a:lnTo>
                    <a:pt x="1415" y="555"/>
                  </a:lnTo>
                  <a:lnTo>
                    <a:pt x="1415" y="604"/>
                  </a:lnTo>
                  <a:lnTo>
                    <a:pt x="1415" y="715"/>
                  </a:lnTo>
                  <a:lnTo>
                    <a:pt x="1415" y="764"/>
                  </a:lnTo>
                  <a:lnTo>
                    <a:pt x="1415" y="821"/>
                  </a:lnTo>
                  <a:lnTo>
                    <a:pt x="1415" y="897"/>
                  </a:lnTo>
                  <a:lnTo>
                    <a:pt x="1415" y="764"/>
                  </a:lnTo>
                  <a:lnTo>
                    <a:pt x="1415" y="737"/>
                  </a:lnTo>
                  <a:lnTo>
                    <a:pt x="1415" y="661"/>
                  </a:lnTo>
                  <a:lnTo>
                    <a:pt x="1494" y="555"/>
                  </a:lnTo>
                  <a:lnTo>
                    <a:pt x="1494" y="501"/>
                  </a:lnTo>
                  <a:lnTo>
                    <a:pt x="1519" y="446"/>
                  </a:lnTo>
                  <a:lnTo>
                    <a:pt x="1575" y="446"/>
                  </a:lnTo>
                  <a:lnTo>
                    <a:pt x="1575" y="501"/>
                  </a:lnTo>
                  <a:lnTo>
                    <a:pt x="1575" y="529"/>
                  </a:lnTo>
                  <a:lnTo>
                    <a:pt x="1575" y="604"/>
                  </a:lnTo>
                  <a:lnTo>
                    <a:pt x="1575" y="661"/>
                  </a:lnTo>
                  <a:lnTo>
                    <a:pt x="1575" y="764"/>
                  </a:lnTo>
                  <a:lnTo>
                    <a:pt x="1575" y="798"/>
                  </a:lnTo>
                  <a:lnTo>
                    <a:pt x="1575" y="821"/>
                  </a:lnTo>
                  <a:lnTo>
                    <a:pt x="1575" y="764"/>
                  </a:lnTo>
                  <a:lnTo>
                    <a:pt x="1602" y="715"/>
                  </a:lnTo>
                  <a:lnTo>
                    <a:pt x="1626" y="604"/>
                  </a:lnTo>
                  <a:lnTo>
                    <a:pt x="1626" y="529"/>
                  </a:lnTo>
                  <a:lnTo>
                    <a:pt x="1626" y="478"/>
                  </a:lnTo>
                  <a:lnTo>
                    <a:pt x="1737" y="369"/>
                  </a:lnTo>
                  <a:lnTo>
                    <a:pt x="1763" y="478"/>
                  </a:lnTo>
                  <a:lnTo>
                    <a:pt x="1763" y="501"/>
                  </a:lnTo>
                  <a:lnTo>
                    <a:pt x="1763" y="555"/>
                  </a:lnTo>
                  <a:lnTo>
                    <a:pt x="1763" y="604"/>
                  </a:lnTo>
                  <a:lnTo>
                    <a:pt x="1763" y="715"/>
                  </a:lnTo>
                  <a:lnTo>
                    <a:pt x="1763" y="764"/>
                  </a:lnTo>
                  <a:lnTo>
                    <a:pt x="1786" y="715"/>
                  </a:lnTo>
                  <a:lnTo>
                    <a:pt x="1786" y="604"/>
                  </a:lnTo>
                  <a:lnTo>
                    <a:pt x="1840" y="555"/>
                  </a:lnTo>
                  <a:lnTo>
                    <a:pt x="1864" y="501"/>
                  </a:lnTo>
                  <a:lnTo>
                    <a:pt x="1864" y="446"/>
                  </a:lnTo>
                  <a:lnTo>
                    <a:pt x="1947" y="369"/>
                  </a:lnTo>
                  <a:lnTo>
                    <a:pt x="1973" y="286"/>
                  </a:lnTo>
                  <a:lnTo>
                    <a:pt x="1973" y="369"/>
                  </a:lnTo>
                  <a:lnTo>
                    <a:pt x="1973" y="478"/>
                  </a:lnTo>
                  <a:lnTo>
                    <a:pt x="1973" y="501"/>
                  </a:lnTo>
                  <a:lnTo>
                    <a:pt x="1973" y="555"/>
                  </a:lnTo>
                  <a:lnTo>
                    <a:pt x="1973" y="604"/>
                  </a:lnTo>
                  <a:lnTo>
                    <a:pt x="1973" y="715"/>
                  </a:lnTo>
                  <a:lnTo>
                    <a:pt x="1973" y="764"/>
                  </a:lnTo>
                  <a:lnTo>
                    <a:pt x="1973" y="798"/>
                  </a:lnTo>
                  <a:lnTo>
                    <a:pt x="2024" y="764"/>
                  </a:lnTo>
                  <a:lnTo>
                    <a:pt x="2024" y="715"/>
                  </a:lnTo>
                  <a:lnTo>
                    <a:pt x="2024" y="604"/>
                  </a:lnTo>
                  <a:lnTo>
                    <a:pt x="2057" y="529"/>
                  </a:lnTo>
                  <a:lnTo>
                    <a:pt x="2057" y="501"/>
                  </a:lnTo>
                  <a:lnTo>
                    <a:pt x="2160" y="501"/>
                  </a:lnTo>
                  <a:lnTo>
                    <a:pt x="2108" y="529"/>
                  </a:lnTo>
                  <a:lnTo>
                    <a:pt x="2108" y="555"/>
                  </a:lnTo>
                  <a:lnTo>
                    <a:pt x="2108" y="661"/>
                  </a:lnTo>
                  <a:lnTo>
                    <a:pt x="2108" y="737"/>
                  </a:lnTo>
                  <a:lnTo>
                    <a:pt x="2108" y="764"/>
                  </a:lnTo>
                  <a:lnTo>
                    <a:pt x="2108" y="821"/>
                  </a:lnTo>
                  <a:lnTo>
                    <a:pt x="2108" y="897"/>
                  </a:lnTo>
                  <a:lnTo>
                    <a:pt x="2160" y="798"/>
                  </a:lnTo>
                  <a:lnTo>
                    <a:pt x="2160" y="764"/>
                  </a:lnTo>
                  <a:lnTo>
                    <a:pt x="2160" y="715"/>
                  </a:lnTo>
                  <a:lnTo>
                    <a:pt x="2160" y="604"/>
                  </a:lnTo>
                  <a:lnTo>
                    <a:pt x="2160" y="555"/>
                  </a:lnTo>
                  <a:lnTo>
                    <a:pt x="2160" y="501"/>
                  </a:lnTo>
                  <a:lnTo>
                    <a:pt x="2244" y="478"/>
                  </a:lnTo>
                  <a:lnTo>
                    <a:pt x="2244" y="501"/>
                  </a:lnTo>
                  <a:lnTo>
                    <a:pt x="2244" y="555"/>
                  </a:lnTo>
                  <a:lnTo>
                    <a:pt x="2244" y="604"/>
                  </a:lnTo>
                  <a:lnTo>
                    <a:pt x="2244" y="715"/>
                  </a:lnTo>
                  <a:lnTo>
                    <a:pt x="2267" y="764"/>
                  </a:lnTo>
                  <a:lnTo>
                    <a:pt x="2267" y="737"/>
                  </a:lnTo>
                  <a:lnTo>
                    <a:pt x="2267" y="715"/>
                  </a:lnTo>
                  <a:lnTo>
                    <a:pt x="2267" y="604"/>
                  </a:lnTo>
                  <a:lnTo>
                    <a:pt x="2295" y="529"/>
                  </a:lnTo>
                  <a:lnTo>
                    <a:pt x="2295" y="501"/>
                  </a:lnTo>
                  <a:lnTo>
                    <a:pt x="2295" y="446"/>
                  </a:lnTo>
                  <a:lnTo>
                    <a:pt x="2295" y="478"/>
                  </a:lnTo>
                  <a:lnTo>
                    <a:pt x="2267" y="478"/>
                  </a:lnTo>
                  <a:lnTo>
                    <a:pt x="2267" y="501"/>
                  </a:lnTo>
                  <a:lnTo>
                    <a:pt x="2244" y="555"/>
                  </a:lnTo>
                  <a:lnTo>
                    <a:pt x="2244" y="604"/>
                  </a:lnTo>
                  <a:lnTo>
                    <a:pt x="2216" y="529"/>
                  </a:lnTo>
                  <a:lnTo>
                    <a:pt x="2216" y="501"/>
                  </a:lnTo>
                  <a:lnTo>
                    <a:pt x="2216" y="446"/>
                  </a:lnTo>
                  <a:lnTo>
                    <a:pt x="2216" y="341"/>
                  </a:lnTo>
                  <a:lnTo>
                    <a:pt x="2216" y="259"/>
                  </a:lnTo>
                  <a:lnTo>
                    <a:pt x="2160" y="259"/>
                  </a:lnTo>
                  <a:lnTo>
                    <a:pt x="2160" y="286"/>
                  </a:lnTo>
                  <a:lnTo>
                    <a:pt x="2057" y="341"/>
                  </a:lnTo>
                  <a:lnTo>
                    <a:pt x="2024" y="369"/>
                  </a:lnTo>
                  <a:lnTo>
                    <a:pt x="1973" y="478"/>
                  </a:lnTo>
                  <a:lnTo>
                    <a:pt x="1864" y="501"/>
                  </a:lnTo>
                  <a:lnTo>
                    <a:pt x="1786" y="529"/>
                  </a:lnTo>
                  <a:lnTo>
                    <a:pt x="1763" y="529"/>
                  </a:lnTo>
                  <a:lnTo>
                    <a:pt x="1626" y="555"/>
                  </a:lnTo>
                  <a:lnTo>
                    <a:pt x="1626" y="529"/>
                  </a:lnTo>
                  <a:lnTo>
                    <a:pt x="1626" y="501"/>
                  </a:lnTo>
                  <a:lnTo>
                    <a:pt x="1626" y="478"/>
                  </a:lnTo>
                  <a:lnTo>
                    <a:pt x="1626" y="501"/>
                  </a:lnTo>
                  <a:lnTo>
                    <a:pt x="1519" y="529"/>
                  </a:lnTo>
                  <a:lnTo>
                    <a:pt x="1519" y="604"/>
                  </a:lnTo>
                  <a:lnTo>
                    <a:pt x="1415" y="661"/>
                  </a:lnTo>
                  <a:lnTo>
                    <a:pt x="1332" y="737"/>
                  </a:lnTo>
                  <a:lnTo>
                    <a:pt x="1256" y="764"/>
                  </a:lnTo>
                  <a:lnTo>
                    <a:pt x="1172" y="798"/>
                  </a:lnTo>
                  <a:lnTo>
                    <a:pt x="1145" y="798"/>
                  </a:lnTo>
                  <a:lnTo>
                    <a:pt x="1222" y="764"/>
                  </a:lnTo>
                  <a:lnTo>
                    <a:pt x="1256" y="715"/>
                  </a:lnTo>
                  <a:lnTo>
                    <a:pt x="1359" y="661"/>
                  </a:lnTo>
                  <a:lnTo>
                    <a:pt x="1415" y="555"/>
                  </a:lnTo>
                  <a:lnTo>
                    <a:pt x="1519" y="501"/>
                  </a:lnTo>
                  <a:lnTo>
                    <a:pt x="1575" y="478"/>
                  </a:lnTo>
                  <a:lnTo>
                    <a:pt x="1575" y="446"/>
                  </a:lnTo>
                  <a:lnTo>
                    <a:pt x="1519" y="478"/>
                  </a:lnTo>
                  <a:lnTo>
                    <a:pt x="1466" y="501"/>
                  </a:lnTo>
                  <a:lnTo>
                    <a:pt x="1359" y="501"/>
                  </a:lnTo>
                  <a:lnTo>
                    <a:pt x="1332" y="529"/>
                  </a:lnTo>
                  <a:lnTo>
                    <a:pt x="1256" y="555"/>
                  </a:lnTo>
                  <a:lnTo>
                    <a:pt x="1282" y="529"/>
                  </a:lnTo>
                  <a:lnTo>
                    <a:pt x="1332" y="501"/>
                  </a:lnTo>
                  <a:lnTo>
                    <a:pt x="1359" y="501"/>
                  </a:lnTo>
                  <a:lnTo>
                    <a:pt x="1466" y="501"/>
                  </a:lnTo>
                  <a:lnTo>
                    <a:pt x="1519" y="478"/>
                  </a:lnTo>
                  <a:lnTo>
                    <a:pt x="1575" y="446"/>
                  </a:lnTo>
                  <a:lnTo>
                    <a:pt x="1519" y="446"/>
                  </a:lnTo>
                  <a:lnTo>
                    <a:pt x="1519" y="478"/>
                  </a:lnTo>
                  <a:lnTo>
                    <a:pt x="1415" y="478"/>
                  </a:lnTo>
                  <a:lnTo>
                    <a:pt x="1359" y="501"/>
                  </a:lnTo>
                  <a:lnTo>
                    <a:pt x="1282" y="501"/>
                  </a:lnTo>
                  <a:lnTo>
                    <a:pt x="1222" y="501"/>
                  </a:lnTo>
                  <a:lnTo>
                    <a:pt x="1145" y="501"/>
                  </a:lnTo>
                  <a:lnTo>
                    <a:pt x="1095" y="501"/>
                  </a:lnTo>
                  <a:lnTo>
                    <a:pt x="1172" y="501"/>
                  </a:lnTo>
                  <a:lnTo>
                    <a:pt x="1256" y="501"/>
                  </a:lnTo>
                  <a:lnTo>
                    <a:pt x="1282" y="478"/>
                  </a:lnTo>
                  <a:lnTo>
                    <a:pt x="1359" y="478"/>
                  </a:lnTo>
                  <a:lnTo>
                    <a:pt x="1466" y="369"/>
                  </a:lnTo>
                  <a:lnTo>
                    <a:pt x="1415" y="369"/>
                  </a:lnTo>
                  <a:lnTo>
                    <a:pt x="1332" y="369"/>
                  </a:lnTo>
                  <a:lnTo>
                    <a:pt x="1256" y="369"/>
                  </a:lnTo>
                  <a:lnTo>
                    <a:pt x="1222" y="369"/>
                  </a:lnTo>
                  <a:lnTo>
                    <a:pt x="1145" y="369"/>
                  </a:lnTo>
                  <a:lnTo>
                    <a:pt x="1061" y="369"/>
                  </a:lnTo>
                  <a:lnTo>
                    <a:pt x="984" y="369"/>
                  </a:lnTo>
                  <a:lnTo>
                    <a:pt x="852" y="369"/>
                  </a:lnTo>
                  <a:lnTo>
                    <a:pt x="825" y="341"/>
                  </a:lnTo>
                  <a:lnTo>
                    <a:pt x="825" y="286"/>
                  </a:lnTo>
                  <a:lnTo>
                    <a:pt x="801" y="286"/>
                  </a:lnTo>
                  <a:lnTo>
                    <a:pt x="718" y="286"/>
                  </a:lnTo>
                  <a:lnTo>
                    <a:pt x="665" y="286"/>
                  </a:lnTo>
                  <a:lnTo>
                    <a:pt x="582" y="286"/>
                  </a:lnTo>
                  <a:lnTo>
                    <a:pt x="481" y="286"/>
                  </a:lnTo>
                  <a:lnTo>
                    <a:pt x="454" y="286"/>
                  </a:lnTo>
                  <a:lnTo>
                    <a:pt x="398" y="369"/>
                  </a:lnTo>
                  <a:lnTo>
                    <a:pt x="370" y="369"/>
                  </a:lnTo>
                  <a:lnTo>
                    <a:pt x="557" y="478"/>
                  </a:lnTo>
                  <a:lnTo>
                    <a:pt x="641" y="501"/>
                  </a:lnTo>
                  <a:lnTo>
                    <a:pt x="718" y="501"/>
                  </a:lnTo>
                  <a:lnTo>
                    <a:pt x="852" y="529"/>
                  </a:lnTo>
                  <a:lnTo>
                    <a:pt x="936" y="529"/>
                  </a:lnTo>
                  <a:lnTo>
                    <a:pt x="984" y="604"/>
                  </a:lnTo>
                  <a:lnTo>
                    <a:pt x="1012" y="604"/>
                  </a:lnTo>
                  <a:lnTo>
                    <a:pt x="984" y="604"/>
                  </a:lnTo>
                  <a:lnTo>
                    <a:pt x="936" y="604"/>
                  </a:lnTo>
                  <a:lnTo>
                    <a:pt x="852" y="604"/>
                  </a:lnTo>
                  <a:lnTo>
                    <a:pt x="825" y="604"/>
                  </a:lnTo>
                  <a:lnTo>
                    <a:pt x="718" y="604"/>
                  </a:lnTo>
                  <a:lnTo>
                    <a:pt x="641" y="604"/>
                  </a:lnTo>
                  <a:lnTo>
                    <a:pt x="582" y="604"/>
                  </a:lnTo>
                  <a:lnTo>
                    <a:pt x="557" y="604"/>
                  </a:lnTo>
                  <a:lnTo>
                    <a:pt x="454" y="661"/>
                  </a:lnTo>
                  <a:lnTo>
                    <a:pt x="420" y="661"/>
                  </a:lnTo>
                  <a:lnTo>
                    <a:pt x="454" y="604"/>
                  </a:lnTo>
                  <a:lnTo>
                    <a:pt x="481" y="604"/>
                  </a:lnTo>
                  <a:lnTo>
                    <a:pt x="582" y="604"/>
                  </a:lnTo>
                  <a:lnTo>
                    <a:pt x="718" y="604"/>
                  </a:lnTo>
                  <a:lnTo>
                    <a:pt x="801" y="604"/>
                  </a:lnTo>
                  <a:lnTo>
                    <a:pt x="852" y="529"/>
                  </a:lnTo>
                  <a:lnTo>
                    <a:pt x="936" y="529"/>
                  </a:lnTo>
                  <a:lnTo>
                    <a:pt x="852" y="555"/>
                  </a:lnTo>
                  <a:lnTo>
                    <a:pt x="825" y="604"/>
                  </a:lnTo>
                  <a:lnTo>
                    <a:pt x="718" y="604"/>
                  </a:lnTo>
                  <a:lnTo>
                    <a:pt x="641" y="661"/>
                  </a:lnTo>
                  <a:lnTo>
                    <a:pt x="557" y="661"/>
                  </a:lnTo>
                  <a:lnTo>
                    <a:pt x="454" y="661"/>
                  </a:lnTo>
                  <a:lnTo>
                    <a:pt x="370" y="661"/>
                  </a:lnTo>
                  <a:lnTo>
                    <a:pt x="211" y="737"/>
                  </a:lnTo>
                  <a:lnTo>
                    <a:pt x="370" y="715"/>
                  </a:lnTo>
                  <a:lnTo>
                    <a:pt x="454" y="661"/>
                  </a:lnTo>
                  <a:lnTo>
                    <a:pt x="582" y="604"/>
                  </a:lnTo>
                  <a:lnTo>
                    <a:pt x="718" y="604"/>
                  </a:lnTo>
                  <a:lnTo>
                    <a:pt x="825" y="555"/>
                  </a:lnTo>
                  <a:lnTo>
                    <a:pt x="936" y="529"/>
                  </a:lnTo>
                  <a:lnTo>
                    <a:pt x="1095" y="501"/>
                  </a:lnTo>
                  <a:lnTo>
                    <a:pt x="1222" y="478"/>
                  </a:lnTo>
                  <a:lnTo>
                    <a:pt x="1332" y="478"/>
                  </a:lnTo>
                  <a:lnTo>
                    <a:pt x="1415" y="478"/>
                  </a:lnTo>
                  <a:lnTo>
                    <a:pt x="1359" y="478"/>
                  </a:lnTo>
                  <a:lnTo>
                    <a:pt x="1359" y="501"/>
                  </a:lnTo>
                  <a:lnTo>
                    <a:pt x="1282" y="501"/>
                  </a:lnTo>
                  <a:lnTo>
                    <a:pt x="1256" y="529"/>
                  </a:lnTo>
                  <a:lnTo>
                    <a:pt x="1172" y="529"/>
                  </a:lnTo>
                  <a:lnTo>
                    <a:pt x="1145" y="529"/>
                  </a:lnTo>
                  <a:lnTo>
                    <a:pt x="1145" y="501"/>
                  </a:lnTo>
                  <a:lnTo>
                    <a:pt x="1222" y="501"/>
                  </a:lnTo>
                  <a:lnTo>
                    <a:pt x="1256" y="501"/>
                  </a:lnTo>
                  <a:lnTo>
                    <a:pt x="1332" y="501"/>
                  </a:lnTo>
                  <a:lnTo>
                    <a:pt x="1415" y="501"/>
                  </a:lnTo>
                  <a:lnTo>
                    <a:pt x="1494" y="501"/>
                  </a:lnTo>
                  <a:lnTo>
                    <a:pt x="1415" y="501"/>
                  </a:lnTo>
                  <a:lnTo>
                    <a:pt x="1359" y="501"/>
                  </a:lnTo>
                  <a:lnTo>
                    <a:pt x="1282" y="501"/>
                  </a:lnTo>
                  <a:lnTo>
                    <a:pt x="1172" y="501"/>
                  </a:lnTo>
                  <a:lnTo>
                    <a:pt x="1095" y="478"/>
                  </a:lnTo>
                  <a:lnTo>
                    <a:pt x="984" y="478"/>
                  </a:lnTo>
                  <a:lnTo>
                    <a:pt x="852" y="478"/>
                  </a:lnTo>
                  <a:lnTo>
                    <a:pt x="801" y="478"/>
                  </a:lnTo>
                  <a:lnTo>
                    <a:pt x="718" y="478"/>
                  </a:lnTo>
                  <a:lnTo>
                    <a:pt x="582" y="478"/>
                  </a:lnTo>
                  <a:lnTo>
                    <a:pt x="582" y="446"/>
                  </a:lnTo>
                  <a:lnTo>
                    <a:pt x="665" y="446"/>
                  </a:lnTo>
                  <a:lnTo>
                    <a:pt x="718" y="446"/>
                  </a:lnTo>
                  <a:lnTo>
                    <a:pt x="801" y="446"/>
                  </a:lnTo>
                  <a:lnTo>
                    <a:pt x="852" y="369"/>
                  </a:lnTo>
                  <a:lnTo>
                    <a:pt x="901" y="369"/>
                  </a:lnTo>
                  <a:lnTo>
                    <a:pt x="984" y="286"/>
                  </a:lnTo>
                  <a:lnTo>
                    <a:pt x="901" y="286"/>
                  </a:lnTo>
                  <a:lnTo>
                    <a:pt x="852" y="286"/>
                  </a:lnTo>
                  <a:lnTo>
                    <a:pt x="718" y="286"/>
                  </a:lnTo>
                  <a:lnTo>
                    <a:pt x="641" y="286"/>
                  </a:lnTo>
                  <a:lnTo>
                    <a:pt x="582" y="286"/>
                  </a:lnTo>
                  <a:lnTo>
                    <a:pt x="641" y="341"/>
                  </a:lnTo>
                  <a:lnTo>
                    <a:pt x="718" y="369"/>
                  </a:lnTo>
                  <a:lnTo>
                    <a:pt x="852" y="369"/>
                  </a:lnTo>
                  <a:lnTo>
                    <a:pt x="936" y="369"/>
                  </a:lnTo>
                  <a:lnTo>
                    <a:pt x="1012" y="446"/>
                  </a:lnTo>
                  <a:lnTo>
                    <a:pt x="1172" y="446"/>
                  </a:lnTo>
                  <a:lnTo>
                    <a:pt x="1282" y="446"/>
                  </a:lnTo>
                  <a:lnTo>
                    <a:pt x="1359" y="369"/>
                  </a:lnTo>
                  <a:lnTo>
                    <a:pt x="1519" y="369"/>
                  </a:lnTo>
                  <a:lnTo>
                    <a:pt x="1519" y="286"/>
                  </a:lnTo>
                  <a:lnTo>
                    <a:pt x="1494" y="286"/>
                  </a:lnTo>
                  <a:lnTo>
                    <a:pt x="1494" y="341"/>
                  </a:lnTo>
                  <a:lnTo>
                    <a:pt x="1494" y="286"/>
                  </a:lnTo>
                  <a:lnTo>
                    <a:pt x="1519" y="259"/>
                  </a:lnTo>
                  <a:lnTo>
                    <a:pt x="1602" y="259"/>
                  </a:lnTo>
                  <a:lnTo>
                    <a:pt x="1626" y="259"/>
                  </a:lnTo>
                  <a:lnTo>
                    <a:pt x="1737" y="259"/>
                  </a:lnTo>
                  <a:lnTo>
                    <a:pt x="1737" y="286"/>
                  </a:lnTo>
                  <a:lnTo>
                    <a:pt x="1626" y="341"/>
                  </a:lnTo>
                  <a:lnTo>
                    <a:pt x="1575" y="369"/>
                  </a:lnTo>
                  <a:lnTo>
                    <a:pt x="1519" y="369"/>
                  </a:lnTo>
                  <a:lnTo>
                    <a:pt x="1466" y="446"/>
                  </a:lnTo>
                  <a:lnTo>
                    <a:pt x="1359" y="446"/>
                  </a:lnTo>
                  <a:lnTo>
                    <a:pt x="1415" y="446"/>
                  </a:lnTo>
                  <a:lnTo>
                    <a:pt x="1494" y="369"/>
                  </a:lnTo>
                  <a:lnTo>
                    <a:pt x="1575" y="369"/>
                  </a:lnTo>
                  <a:lnTo>
                    <a:pt x="1626" y="369"/>
                  </a:lnTo>
                  <a:lnTo>
                    <a:pt x="1763" y="369"/>
                  </a:lnTo>
                  <a:lnTo>
                    <a:pt x="1840" y="369"/>
                  </a:lnTo>
                  <a:lnTo>
                    <a:pt x="1947" y="369"/>
                  </a:lnTo>
                  <a:lnTo>
                    <a:pt x="1947" y="286"/>
                  </a:lnTo>
                  <a:lnTo>
                    <a:pt x="1947" y="341"/>
                  </a:lnTo>
                  <a:lnTo>
                    <a:pt x="1864" y="341"/>
                  </a:lnTo>
                  <a:lnTo>
                    <a:pt x="1786" y="369"/>
                  </a:lnTo>
                  <a:lnTo>
                    <a:pt x="1763" y="446"/>
                  </a:lnTo>
                  <a:lnTo>
                    <a:pt x="1703" y="446"/>
                  </a:lnTo>
                  <a:lnTo>
                    <a:pt x="1626" y="478"/>
                  </a:lnTo>
                  <a:lnTo>
                    <a:pt x="1575" y="501"/>
                  </a:lnTo>
                  <a:lnTo>
                    <a:pt x="1519" y="529"/>
                  </a:lnTo>
                  <a:lnTo>
                    <a:pt x="1466" y="555"/>
                  </a:lnTo>
                  <a:lnTo>
                    <a:pt x="1519" y="555"/>
                  </a:lnTo>
                  <a:lnTo>
                    <a:pt x="1626" y="501"/>
                  </a:lnTo>
                  <a:lnTo>
                    <a:pt x="1703" y="501"/>
                  </a:lnTo>
                  <a:lnTo>
                    <a:pt x="1763" y="501"/>
                  </a:lnTo>
                  <a:lnTo>
                    <a:pt x="1840" y="501"/>
                  </a:lnTo>
                  <a:lnTo>
                    <a:pt x="1840" y="529"/>
                  </a:lnTo>
                  <a:lnTo>
                    <a:pt x="1786" y="555"/>
                  </a:lnTo>
                  <a:lnTo>
                    <a:pt x="1840" y="555"/>
                  </a:lnTo>
                  <a:lnTo>
                    <a:pt x="1864" y="604"/>
                  </a:lnTo>
                  <a:lnTo>
                    <a:pt x="1947" y="604"/>
                  </a:lnTo>
                  <a:lnTo>
                    <a:pt x="1864" y="604"/>
                  </a:lnTo>
                  <a:lnTo>
                    <a:pt x="1763" y="555"/>
                  </a:lnTo>
                  <a:lnTo>
                    <a:pt x="1703" y="529"/>
                  </a:lnTo>
                  <a:lnTo>
                    <a:pt x="1602" y="501"/>
                  </a:lnTo>
                  <a:lnTo>
                    <a:pt x="1494" y="501"/>
                  </a:lnTo>
                  <a:lnTo>
                    <a:pt x="1359" y="501"/>
                  </a:lnTo>
                  <a:lnTo>
                    <a:pt x="1332" y="446"/>
                  </a:lnTo>
                  <a:lnTo>
                    <a:pt x="1282" y="478"/>
                  </a:lnTo>
                  <a:lnTo>
                    <a:pt x="1332" y="478"/>
                  </a:lnTo>
                  <a:lnTo>
                    <a:pt x="1332" y="501"/>
                  </a:lnTo>
                  <a:lnTo>
                    <a:pt x="1359" y="501"/>
                  </a:lnTo>
                  <a:lnTo>
                    <a:pt x="1415" y="501"/>
                  </a:lnTo>
                  <a:lnTo>
                    <a:pt x="1494" y="478"/>
                  </a:lnTo>
                  <a:lnTo>
                    <a:pt x="1519" y="478"/>
                  </a:lnTo>
                  <a:lnTo>
                    <a:pt x="1575" y="446"/>
                  </a:lnTo>
                  <a:lnTo>
                    <a:pt x="1626" y="446"/>
                  </a:lnTo>
                  <a:lnTo>
                    <a:pt x="1703" y="369"/>
                  </a:lnTo>
                  <a:lnTo>
                    <a:pt x="1737" y="369"/>
                  </a:lnTo>
                  <a:lnTo>
                    <a:pt x="1703" y="369"/>
                  </a:lnTo>
                  <a:lnTo>
                    <a:pt x="1703" y="446"/>
                  </a:lnTo>
                  <a:lnTo>
                    <a:pt x="1737" y="478"/>
                  </a:lnTo>
                  <a:lnTo>
                    <a:pt x="1737" y="446"/>
                  </a:lnTo>
                  <a:lnTo>
                    <a:pt x="1840" y="369"/>
                  </a:lnTo>
                  <a:lnTo>
                    <a:pt x="1947" y="341"/>
                  </a:lnTo>
                  <a:lnTo>
                    <a:pt x="1973" y="286"/>
                  </a:lnTo>
                  <a:lnTo>
                    <a:pt x="2024" y="259"/>
                  </a:lnTo>
                  <a:lnTo>
                    <a:pt x="2057" y="235"/>
                  </a:lnTo>
                  <a:lnTo>
                    <a:pt x="2024" y="286"/>
                  </a:lnTo>
                  <a:lnTo>
                    <a:pt x="2024" y="369"/>
                  </a:lnTo>
                  <a:lnTo>
                    <a:pt x="2108" y="341"/>
                  </a:lnTo>
                  <a:lnTo>
                    <a:pt x="2108" y="286"/>
                  </a:lnTo>
                  <a:lnTo>
                    <a:pt x="2160" y="259"/>
                  </a:lnTo>
                  <a:lnTo>
                    <a:pt x="2160" y="286"/>
                  </a:lnTo>
                  <a:lnTo>
                    <a:pt x="2108" y="341"/>
                  </a:lnTo>
                  <a:lnTo>
                    <a:pt x="2024" y="369"/>
                  </a:lnTo>
                  <a:lnTo>
                    <a:pt x="2024" y="478"/>
                  </a:lnTo>
                  <a:lnTo>
                    <a:pt x="1947" y="501"/>
                  </a:lnTo>
                  <a:lnTo>
                    <a:pt x="1947" y="555"/>
                  </a:lnTo>
                  <a:lnTo>
                    <a:pt x="1947" y="529"/>
                  </a:lnTo>
                  <a:lnTo>
                    <a:pt x="1973" y="501"/>
                  </a:lnTo>
                  <a:lnTo>
                    <a:pt x="2024" y="478"/>
                  </a:lnTo>
                  <a:lnTo>
                    <a:pt x="2024" y="369"/>
                  </a:lnTo>
                  <a:lnTo>
                    <a:pt x="2057" y="341"/>
                  </a:lnTo>
                  <a:lnTo>
                    <a:pt x="2024" y="341"/>
                  </a:lnTo>
                  <a:lnTo>
                    <a:pt x="1973" y="341"/>
                  </a:lnTo>
                  <a:lnTo>
                    <a:pt x="1947" y="369"/>
                  </a:lnTo>
                  <a:lnTo>
                    <a:pt x="1840" y="369"/>
                  </a:lnTo>
                  <a:lnTo>
                    <a:pt x="1763" y="369"/>
                  </a:lnTo>
                  <a:lnTo>
                    <a:pt x="1737" y="369"/>
                  </a:lnTo>
                  <a:lnTo>
                    <a:pt x="1626" y="446"/>
                  </a:lnTo>
                  <a:lnTo>
                    <a:pt x="1602" y="446"/>
                  </a:lnTo>
                  <a:lnTo>
                    <a:pt x="1519" y="446"/>
                  </a:lnTo>
                  <a:lnTo>
                    <a:pt x="1519" y="369"/>
                  </a:lnTo>
                  <a:lnTo>
                    <a:pt x="1575" y="286"/>
                  </a:lnTo>
                  <a:lnTo>
                    <a:pt x="1575" y="235"/>
                  </a:lnTo>
                  <a:lnTo>
                    <a:pt x="1602" y="235"/>
                  </a:lnTo>
                  <a:lnTo>
                    <a:pt x="1626" y="209"/>
                  </a:lnTo>
                  <a:lnTo>
                    <a:pt x="1626" y="126"/>
                  </a:lnTo>
                  <a:lnTo>
                    <a:pt x="1626" y="209"/>
                  </a:lnTo>
                  <a:lnTo>
                    <a:pt x="1575" y="235"/>
                  </a:lnTo>
                  <a:lnTo>
                    <a:pt x="1494" y="235"/>
                  </a:lnTo>
                  <a:lnTo>
                    <a:pt x="1359" y="259"/>
                  </a:lnTo>
                  <a:lnTo>
                    <a:pt x="1282" y="286"/>
                  </a:lnTo>
                  <a:lnTo>
                    <a:pt x="1222" y="286"/>
                  </a:lnTo>
                  <a:lnTo>
                    <a:pt x="1145" y="286"/>
                  </a:lnTo>
                  <a:lnTo>
                    <a:pt x="1222" y="259"/>
                  </a:lnTo>
                  <a:lnTo>
                    <a:pt x="1256" y="259"/>
                  </a:lnTo>
                  <a:lnTo>
                    <a:pt x="1332" y="235"/>
                  </a:lnTo>
                  <a:lnTo>
                    <a:pt x="1359" y="126"/>
                  </a:lnTo>
                  <a:lnTo>
                    <a:pt x="1282" y="209"/>
                  </a:lnTo>
                  <a:lnTo>
                    <a:pt x="1222" y="235"/>
                  </a:lnTo>
                  <a:lnTo>
                    <a:pt x="1145" y="259"/>
                  </a:lnTo>
                  <a:lnTo>
                    <a:pt x="1095" y="286"/>
                  </a:lnTo>
                  <a:lnTo>
                    <a:pt x="1012" y="286"/>
                  </a:lnTo>
                  <a:lnTo>
                    <a:pt x="984" y="286"/>
                  </a:lnTo>
                  <a:lnTo>
                    <a:pt x="984" y="259"/>
                  </a:lnTo>
                  <a:lnTo>
                    <a:pt x="1012" y="259"/>
                  </a:lnTo>
                  <a:lnTo>
                    <a:pt x="1012" y="235"/>
                  </a:lnTo>
                  <a:lnTo>
                    <a:pt x="984" y="235"/>
                  </a:lnTo>
                  <a:lnTo>
                    <a:pt x="901" y="259"/>
                  </a:lnTo>
                  <a:lnTo>
                    <a:pt x="852" y="259"/>
                  </a:lnTo>
                  <a:lnTo>
                    <a:pt x="936" y="259"/>
                  </a:lnTo>
                  <a:lnTo>
                    <a:pt x="984" y="235"/>
                  </a:lnTo>
                  <a:lnTo>
                    <a:pt x="1095" y="126"/>
                  </a:lnTo>
                  <a:lnTo>
                    <a:pt x="1145" y="99"/>
                  </a:lnTo>
                  <a:lnTo>
                    <a:pt x="1222" y="75"/>
                  </a:lnTo>
                  <a:lnTo>
                    <a:pt x="1222" y="0"/>
                  </a:lnTo>
                  <a:lnTo>
                    <a:pt x="1222" y="75"/>
                  </a:lnTo>
                  <a:lnTo>
                    <a:pt x="1145" y="99"/>
                  </a:lnTo>
                  <a:lnTo>
                    <a:pt x="1095" y="209"/>
                  </a:lnTo>
                  <a:lnTo>
                    <a:pt x="1061" y="235"/>
                  </a:lnTo>
                  <a:lnTo>
                    <a:pt x="1012" y="286"/>
                  </a:lnTo>
                  <a:lnTo>
                    <a:pt x="1012" y="369"/>
                  </a:lnTo>
                  <a:lnTo>
                    <a:pt x="1012" y="446"/>
                  </a:lnTo>
                  <a:lnTo>
                    <a:pt x="1012" y="501"/>
                  </a:lnTo>
                  <a:lnTo>
                    <a:pt x="1095" y="478"/>
                  </a:lnTo>
                  <a:lnTo>
                    <a:pt x="1095" y="446"/>
                  </a:lnTo>
                  <a:lnTo>
                    <a:pt x="1145" y="369"/>
                  </a:lnTo>
                  <a:lnTo>
                    <a:pt x="1145" y="446"/>
                  </a:lnTo>
                  <a:lnTo>
                    <a:pt x="1061" y="501"/>
                  </a:lnTo>
                  <a:lnTo>
                    <a:pt x="984" y="529"/>
                  </a:lnTo>
                  <a:lnTo>
                    <a:pt x="936" y="604"/>
                  </a:lnTo>
                  <a:lnTo>
                    <a:pt x="901" y="604"/>
                  </a:lnTo>
                  <a:lnTo>
                    <a:pt x="901" y="715"/>
                  </a:lnTo>
                  <a:lnTo>
                    <a:pt x="936" y="715"/>
                  </a:lnTo>
                  <a:lnTo>
                    <a:pt x="1145" y="529"/>
                  </a:lnTo>
                  <a:lnTo>
                    <a:pt x="1172" y="501"/>
                  </a:lnTo>
                  <a:lnTo>
                    <a:pt x="1222" y="478"/>
                  </a:lnTo>
                  <a:lnTo>
                    <a:pt x="1256" y="446"/>
                  </a:lnTo>
                  <a:lnTo>
                    <a:pt x="1256" y="478"/>
                  </a:lnTo>
                  <a:lnTo>
                    <a:pt x="1222" y="501"/>
                  </a:lnTo>
                  <a:lnTo>
                    <a:pt x="1222" y="529"/>
                  </a:lnTo>
                  <a:lnTo>
                    <a:pt x="1172" y="604"/>
                  </a:lnTo>
                  <a:lnTo>
                    <a:pt x="1172" y="661"/>
                  </a:lnTo>
                  <a:lnTo>
                    <a:pt x="1145" y="715"/>
                  </a:lnTo>
                  <a:lnTo>
                    <a:pt x="1145" y="764"/>
                  </a:lnTo>
                  <a:lnTo>
                    <a:pt x="1172" y="737"/>
                  </a:lnTo>
                  <a:lnTo>
                    <a:pt x="1172" y="661"/>
                  </a:lnTo>
                  <a:lnTo>
                    <a:pt x="1256" y="604"/>
                  </a:lnTo>
                  <a:lnTo>
                    <a:pt x="1282" y="555"/>
                  </a:lnTo>
                  <a:lnTo>
                    <a:pt x="1282" y="501"/>
                  </a:lnTo>
                  <a:lnTo>
                    <a:pt x="1282" y="478"/>
                  </a:lnTo>
                  <a:lnTo>
                    <a:pt x="1256" y="501"/>
                  </a:lnTo>
                  <a:lnTo>
                    <a:pt x="1256" y="529"/>
                  </a:lnTo>
                  <a:lnTo>
                    <a:pt x="1222" y="604"/>
                  </a:lnTo>
                  <a:lnTo>
                    <a:pt x="1172" y="661"/>
                  </a:lnTo>
                  <a:lnTo>
                    <a:pt x="1145" y="737"/>
                  </a:lnTo>
                  <a:lnTo>
                    <a:pt x="1145" y="715"/>
                  </a:lnTo>
                  <a:lnTo>
                    <a:pt x="1222" y="604"/>
                  </a:lnTo>
                  <a:lnTo>
                    <a:pt x="1222" y="555"/>
                  </a:lnTo>
                  <a:lnTo>
                    <a:pt x="1256" y="555"/>
                  </a:lnTo>
                  <a:lnTo>
                    <a:pt x="1256" y="501"/>
                  </a:lnTo>
                  <a:lnTo>
                    <a:pt x="1222" y="501"/>
                  </a:lnTo>
                  <a:lnTo>
                    <a:pt x="1145" y="501"/>
                  </a:lnTo>
                  <a:lnTo>
                    <a:pt x="1061" y="529"/>
                  </a:lnTo>
                  <a:lnTo>
                    <a:pt x="984" y="529"/>
                  </a:lnTo>
                  <a:lnTo>
                    <a:pt x="936" y="604"/>
                  </a:lnTo>
                  <a:lnTo>
                    <a:pt x="852" y="604"/>
                  </a:lnTo>
                  <a:lnTo>
                    <a:pt x="825" y="604"/>
                  </a:lnTo>
                  <a:lnTo>
                    <a:pt x="852" y="604"/>
                  </a:lnTo>
                  <a:lnTo>
                    <a:pt x="852" y="529"/>
                  </a:lnTo>
                  <a:lnTo>
                    <a:pt x="901" y="501"/>
                  </a:lnTo>
                  <a:lnTo>
                    <a:pt x="901" y="446"/>
                  </a:lnTo>
                  <a:lnTo>
                    <a:pt x="984" y="369"/>
                  </a:lnTo>
                  <a:lnTo>
                    <a:pt x="984" y="341"/>
                  </a:lnTo>
                  <a:lnTo>
                    <a:pt x="936" y="341"/>
                  </a:lnTo>
                  <a:lnTo>
                    <a:pt x="901" y="369"/>
                  </a:lnTo>
                  <a:lnTo>
                    <a:pt x="852" y="446"/>
                  </a:lnTo>
                  <a:lnTo>
                    <a:pt x="852" y="478"/>
                  </a:lnTo>
                  <a:lnTo>
                    <a:pt x="852" y="446"/>
                  </a:lnTo>
                  <a:lnTo>
                    <a:pt x="852" y="369"/>
                  </a:lnTo>
                  <a:lnTo>
                    <a:pt x="852" y="341"/>
                  </a:lnTo>
                  <a:lnTo>
                    <a:pt x="852" y="259"/>
                  </a:lnTo>
                  <a:lnTo>
                    <a:pt x="852" y="286"/>
                  </a:lnTo>
                  <a:lnTo>
                    <a:pt x="852" y="341"/>
                  </a:lnTo>
                  <a:lnTo>
                    <a:pt x="852" y="369"/>
                  </a:lnTo>
                  <a:lnTo>
                    <a:pt x="901" y="369"/>
                  </a:lnTo>
                  <a:lnTo>
                    <a:pt x="901" y="446"/>
                  </a:lnTo>
                  <a:lnTo>
                    <a:pt x="936" y="446"/>
                  </a:lnTo>
                  <a:lnTo>
                    <a:pt x="901" y="446"/>
                  </a:lnTo>
                  <a:lnTo>
                    <a:pt x="901" y="369"/>
                  </a:lnTo>
                  <a:lnTo>
                    <a:pt x="852" y="369"/>
                  </a:lnTo>
                  <a:lnTo>
                    <a:pt x="801" y="286"/>
                  </a:lnTo>
                  <a:lnTo>
                    <a:pt x="718" y="235"/>
                  </a:lnTo>
                  <a:lnTo>
                    <a:pt x="718" y="209"/>
                  </a:lnTo>
                  <a:lnTo>
                    <a:pt x="641" y="209"/>
                  </a:lnTo>
                  <a:lnTo>
                    <a:pt x="641" y="99"/>
                  </a:lnTo>
                  <a:lnTo>
                    <a:pt x="582" y="99"/>
                  </a:lnTo>
                  <a:lnTo>
                    <a:pt x="641" y="99"/>
                  </a:lnTo>
                  <a:lnTo>
                    <a:pt x="641" y="209"/>
                  </a:lnTo>
                  <a:lnTo>
                    <a:pt x="718" y="235"/>
                  </a:lnTo>
                  <a:lnTo>
                    <a:pt x="718" y="259"/>
                  </a:lnTo>
                  <a:lnTo>
                    <a:pt x="825" y="259"/>
                  </a:lnTo>
                  <a:lnTo>
                    <a:pt x="852" y="286"/>
                  </a:lnTo>
                  <a:lnTo>
                    <a:pt x="852" y="341"/>
                  </a:lnTo>
                  <a:lnTo>
                    <a:pt x="936" y="369"/>
                  </a:lnTo>
                  <a:lnTo>
                    <a:pt x="936" y="478"/>
                  </a:lnTo>
                  <a:lnTo>
                    <a:pt x="984" y="478"/>
                  </a:lnTo>
                  <a:lnTo>
                    <a:pt x="936" y="478"/>
                  </a:lnTo>
                  <a:lnTo>
                    <a:pt x="901" y="446"/>
                  </a:lnTo>
                  <a:lnTo>
                    <a:pt x="901" y="369"/>
                  </a:lnTo>
                  <a:lnTo>
                    <a:pt x="936" y="369"/>
                  </a:lnTo>
                  <a:lnTo>
                    <a:pt x="984" y="369"/>
                  </a:lnTo>
                  <a:lnTo>
                    <a:pt x="1012" y="478"/>
                  </a:lnTo>
                  <a:lnTo>
                    <a:pt x="1145" y="501"/>
                  </a:lnTo>
                  <a:lnTo>
                    <a:pt x="1145" y="555"/>
                  </a:lnTo>
                  <a:lnTo>
                    <a:pt x="1172" y="604"/>
                  </a:lnTo>
                  <a:lnTo>
                    <a:pt x="1256" y="604"/>
                  </a:lnTo>
                  <a:lnTo>
                    <a:pt x="1222" y="604"/>
                  </a:lnTo>
                  <a:lnTo>
                    <a:pt x="1222" y="529"/>
                  </a:lnTo>
                  <a:lnTo>
                    <a:pt x="1222" y="501"/>
                  </a:lnTo>
                  <a:lnTo>
                    <a:pt x="1256" y="501"/>
                  </a:lnTo>
                  <a:lnTo>
                    <a:pt x="1256" y="529"/>
                  </a:lnTo>
                  <a:lnTo>
                    <a:pt x="1282" y="604"/>
                  </a:lnTo>
                  <a:lnTo>
                    <a:pt x="1256" y="604"/>
                  </a:lnTo>
                  <a:lnTo>
                    <a:pt x="1256" y="555"/>
                  </a:lnTo>
                  <a:lnTo>
                    <a:pt x="1256" y="529"/>
                  </a:lnTo>
                  <a:lnTo>
                    <a:pt x="1172" y="501"/>
                  </a:lnTo>
                  <a:lnTo>
                    <a:pt x="1145" y="501"/>
                  </a:lnTo>
                  <a:lnTo>
                    <a:pt x="1095" y="478"/>
                  </a:lnTo>
                  <a:lnTo>
                    <a:pt x="1012" y="478"/>
                  </a:lnTo>
                  <a:lnTo>
                    <a:pt x="1012" y="369"/>
                  </a:lnTo>
                  <a:lnTo>
                    <a:pt x="1061" y="369"/>
                  </a:lnTo>
                  <a:lnTo>
                    <a:pt x="1145" y="369"/>
                  </a:lnTo>
                  <a:lnTo>
                    <a:pt x="1222" y="369"/>
                  </a:lnTo>
                  <a:lnTo>
                    <a:pt x="1256" y="446"/>
                  </a:lnTo>
                  <a:lnTo>
                    <a:pt x="1359" y="446"/>
                  </a:lnTo>
                  <a:lnTo>
                    <a:pt x="1494" y="446"/>
                  </a:lnTo>
                  <a:lnTo>
                    <a:pt x="1519" y="446"/>
                  </a:lnTo>
                  <a:lnTo>
                    <a:pt x="1602" y="446"/>
                  </a:lnTo>
                  <a:lnTo>
                    <a:pt x="1575" y="446"/>
                  </a:lnTo>
                  <a:lnTo>
                    <a:pt x="1519" y="369"/>
                  </a:lnTo>
                  <a:lnTo>
                    <a:pt x="1575" y="369"/>
                  </a:lnTo>
                  <a:lnTo>
                    <a:pt x="1626" y="369"/>
                  </a:lnTo>
                  <a:lnTo>
                    <a:pt x="1703" y="369"/>
                  </a:lnTo>
                  <a:lnTo>
                    <a:pt x="1626" y="369"/>
                  </a:lnTo>
                  <a:lnTo>
                    <a:pt x="1575" y="369"/>
                  </a:lnTo>
                  <a:lnTo>
                    <a:pt x="1519" y="369"/>
                  </a:lnTo>
                  <a:lnTo>
                    <a:pt x="1519" y="478"/>
                  </a:lnTo>
                  <a:lnTo>
                    <a:pt x="1466" y="501"/>
                  </a:lnTo>
                  <a:lnTo>
                    <a:pt x="1519" y="501"/>
                  </a:lnTo>
                  <a:lnTo>
                    <a:pt x="1575" y="446"/>
                  </a:lnTo>
                  <a:lnTo>
                    <a:pt x="1626" y="446"/>
                  </a:lnTo>
                  <a:lnTo>
                    <a:pt x="1626" y="369"/>
                  </a:lnTo>
                  <a:lnTo>
                    <a:pt x="1737" y="369"/>
                  </a:lnTo>
                  <a:lnTo>
                    <a:pt x="1737" y="341"/>
                  </a:lnTo>
                  <a:lnTo>
                    <a:pt x="1763" y="341"/>
                  </a:lnTo>
                  <a:lnTo>
                    <a:pt x="1763" y="369"/>
                  </a:lnTo>
                  <a:lnTo>
                    <a:pt x="1737" y="446"/>
                  </a:lnTo>
                  <a:lnTo>
                    <a:pt x="1703" y="446"/>
                  </a:lnTo>
                  <a:lnTo>
                    <a:pt x="1737" y="446"/>
                  </a:lnTo>
                  <a:lnTo>
                    <a:pt x="1763" y="446"/>
                  </a:lnTo>
                  <a:lnTo>
                    <a:pt x="1763" y="369"/>
                  </a:lnTo>
                  <a:lnTo>
                    <a:pt x="1737" y="369"/>
                  </a:lnTo>
                  <a:lnTo>
                    <a:pt x="1737" y="446"/>
                  </a:lnTo>
                  <a:lnTo>
                    <a:pt x="1737" y="478"/>
                  </a:lnTo>
                  <a:lnTo>
                    <a:pt x="1703" y="478"/>
                  </a:lnTo>
                  <a:lnTo>
                    <a:pt x="1737" y="478"/>
                  </a:lnTo>
                  <a:lnTo>
                    <a:pt x="1786" y="478"/>
                  </a:lnTo>
                  <a:lnTo>
                    <a:pt x="1947" y="478"/>
                  </a:lnTo>
                  <a:lnTo>
                    <a:pt x="1973" y="369"/>
                  </a:lnTo>
                  <a:lnTo>
                    <a:pt x="2024" y="369"/>
                  </a:lnTo>
                  <a:lnTo>
                    <a:pt x="2024" y="286"/>
                  </a:lnTo>
                  <a:lnTo>
                    <a:pt x="1947" y="341"/>
                  </a:lnTo>
                  <a:lnTo>
                    <a:pt x="1947" y="369"/>
                  </a:lnTo>
                  <a:lnTo>
                    <a:pt x="1864" y="369"/>
                  </a:lnTo>
                  <a:lnTo>
                    <a:pt x="1840" y="369"/>
                  </a:lnTo>
                  <a:lnTo>
                    <a:pt x="1786" y="369"/>
                  </a:lnTo>
                  <a:lnTo>
                    <a:pt x="1737" y="369"/>
                  </a:lnTo>
                  <a:lnTo>
                    <a:pt x="1626" y="369"/>
                  </a:lnTo>
                  <a:lnTo>
                    <a:pt x="1575" y="369"/>
                  </a:lnTo>
                  <a:lnTo>
                    <a:pt x="1466" y="341"/>
                  </a:lnTo>
                  <a:lnTo>
                    <a:pt x="1359" y="341"/>
                  </a:lnTo>
                  <a:lnTo>
                    <a:pt x="1256" y="341"/>
                  </a:lnTo>
                  <a:lnTo>
                    <a:pt x="1172" y="341"/>
                  </a:lnTo>
                  <a:lnTo>
                    <a:pt x="1145" y="341"/>
                  </a:lnTo>
                  <a:lnTo>
                    <a:pt x="1061" y="341"/>
                  </a:lnTo>
                  <a:lnTo>
                    <a:pt x="1012" y="369"/>
                  </a:lnTo>
                </a:path>
              </a:pathLst>
            </a:custGeom>
            <a:noFill/>
            <a:ln w="11160">
              <a:solidFill>
                <a:srgbClr val="000000"/>
              </a:solidFill>
              <a:round/>
              <a:headEnd/>
              <a:tailEnd/>
            </a:ln>
          </p:spPr>
          <p:txBody>
            <a:bodyPr/>
            <a:lstStyle/>
            <a:p>
              <a:endParaRPr lang="en-GB">
                <a:latin typeface="Calibri" pitchFamily="34" charset="0"/>
              </a:endParaRPr>
            </a:p>
          </p:txBody>
        </p:sp>
        <p:sp>
          <p:nvSpPr>
            <p:cNvPr id="78100" name="Freeform 181"/>
            <p:cNvSpPr>
              <a:spLocks noChangeArrowheads="1"/>
            </p:cNvSpPr>
            <p:nvPr/>
          </p:nvSpPr>
          <p:spPr bwMode="auto">
            <a:xfrm>
              <a:off x="4049" y="3710"/>
              <a:ext cx="322" cy="234"/>
            </a:xfrm>
            <a:custGeom>
              <a:avLst/>
              <a:gdLst>
                <a:gd name="T0" fmla="*/ 0 w 1419"/>
                <a:gd name="T1" fmla="*/ 0 h 1032"/>
                <a:gd name="T2" fmla="*/ 0 w 1419"/>
                <a:gd name="T3" fmla="*/ 0 h 1032"/>
                <a:gd name="T4" fmla="*/ 0 w 1419"/>
                <a:gd name="T5" fmla="*/ 0 h 1032"/>
                <a:gd name="T6" fmla="*/ 0 w 1419"/>
                <a:gd name="T7" fmla="*/ 0 h 1032"/>
                <a:gd name="T8" fmla="*/ 0 w 1419"/>
                <a:gd name="T9" fmla="*/ 0 h 1032"/>
                <a:gd name="T10" fmla="*/ 0 60000 65536"/>
                <a:gd name="T11" fmla="*/ 0 60000 65536"/>
                <a:gd name="T12" fmla="*/ 0 60000 65536"/>
                <a:gd name="T13" fmla="*/ 0 60000 65536"/>
                <a:gd name="T14" fmla="*/ 0 60000 65536"/>
                <a:gd name="T15" fmla="*/ 0 w 1419"/>
                <a:gd name="T16" fmla="*/ 0 h 1032"/>
                <a:gd name="T17" fmla="*/ 1419 w 1419"/>
                <a:gd name="T18" fmla="*/ 1032 h 1032"/>
              </a:gdLst>
              <a:ahLst/>
              <a:cxnLst>
                <a:cxn ang="T10">
                  <a:pos x="T0" y="T1"/>
                </a:cxn>
                <a:cxn ang="T11">
                  <a:pos x="T2" y="T3"/>
                </a:cxn>
                <a:cxn ang="T12">
                  <a:pos x="T4" y="T5"/>
                </a:cxn>
                <a:cxn ang="T13">
                  <a:pos x="T6" y="T7"/>
                </a:cxn>
                <a:cxn ang="T14">
                  <a:pos x="T8" y="T9"/>
                </a:cxn>
              </a:cxnLst>
              <a:rect l="T15" t="T16" r="T17" b="T18"/>
              <a:pathLst>
                <a:path w="1419" h="1032">
                  <a:moveTo>
                    <a:pt x="0" y="990"/>
                  </a:moveTo>
                  <a:lnTo>
                    <a:pt x="27" y="1031"/>
                  </a:lnTo>
                  <a:lnTo>
                    <a:pt x="1418" y="38"/>
                  </a:lnTo>
                  <a:lnTo>
                    <a:pt x="1391" y="0"/>
                  </a:lnTo>
                  <a:lnTo>
                    <a:pt x="0" y="99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01" name="Freeform 182"/>
            <p:cNvSpPr>
              <a:spLocks noChangeArrowheads="1"/>
            </p:cNvSpPr>
            <p:nvPr/>
          </p:nvSpPr>
          <p:spPr bwMode="auto">
            <a:xfrm>
              <a:off x="5036" y="3801"/>
              <a:ext cx="124" cy="175"/>
            </a:xfrm>
            <a:custGeom>
              <a:avLst/>
              <a:gdLst>
                <a:gd name="T0" fmla="*/ 0 w 548"/>
                <a:gd name="T1" fmla="*/ 0 h 773"/>
                <a:gd name="T2" fmla="*/ 0 w 548"/>
                <a:gd name="T3" fmla="*/ 0 h 773"/>
                <a:gd name="T4" fmla="*/ 0 w 548"/>
                <a:gd name="T5" fmla="*/ 0 h 773"/>
                <a:gd name="T6" fmla="*/ 0 w 548"/>
                <a:gd name="T7" fmla="*/ 0 h 773"/>
                <a:gd name="T8" fmla="*/ 0 w 548"/>
                <a:gd name="T9" fmla="*/ 0 h 773"/>
                <a:gd name="T10" fmla="*/ 0 w 548"/>
                <a:gd name="T11" fmla="*/ 0 h 773"/>
                <a:gd name="T12" fmla="*/ 0 w 548"/>
                <a:gd name="T13" fmla="*/ 0 h 773"/>
                <a:gd name="T14" fmla="*/ 0 w 548"/>
                <a:gd name="T15" fmla="*/ 0 h 773"/>
                <a:gd name="T16" fmla="*/ 0 w 548"/>
                <a:gd name="T17" fmla="*/ 0 h 773"/>
                <a:gd name="T18" fmla="*/ 0 w 548"/>
                <a:gd name="T19" fmla="*/ 0 h 773"/>
                <a:gd name="T20" fmla="*/ 0 w 548"/>
                <a:gd name="T21" fmla="*/ 0 h 773"/>
                <a:gd name="T22" fmla="*/ 0 w 548"/>
                <a:gd name="T23" fmla="*/ 0 h 773"/>
                <a:gd name="T24" fmla="*/ 0 w 548"/>
                <a:gd name="T25" fmla="*/ 0 h 773"/>
                <a:gd name="T26" fmla="*/ 0 w 548"/>
                <a:gd name="T27" fmla="*/ 0 h 773"/>
                <a:gd name="T28" fmla="*/ 0 w 548"/>
                <a:gd name="T29" fmla="*/ 0 h 773"/>
                <a:gd name="T30" fmla="*/ 0 w 548"/>
                <a:gd name="T31" fmla="*/ 0 h 773"/>
                <a:gd name="T32" fmla="*/ 0 w 548"/>
                <a:gd name="T33" fmla="*/ 0 h 773"/>
                <a:gd name="T34" fmla="*/ 0 w 548"/>
                <a:gd name="T35" fmla="*/ 0 h 773"/>
                <a:gd name="T36" fmla="*/ 0 w 548"/>
                <a:gd name="T37" fmla="*/ 0 h 773"/>
                <a:gd name="T38" fmla="*/ 0 w 548"/>
                <a:gd name="T39" fmla="*/ 0 h 773"/>
                <a:gd name="T40" fmla="*/ 0 w 548"/>
                <a:gd name="T41" fmla="*/ 0 h 773"/>
                <a:gd name="T42" fmla="*/ 0 w 548"/>
                <a:gd name="T43" fmla="*/ 0 h 773"/>
                <a:gd name="T44" fmla="*/ 0 w 548"/>
                <a:gd name="T45" fmla="*/ 0 h 773"/>
                <a:gd name="T46" fmla="*/ 0 w 548"/>
                <a:gd name="T47" fmla="*/ 0 h 773"/>
                <a:gd name="T48" fmla="*/ 0 w 548"/>
                <a:gd name="T49" fmla="*/ 0 h 773"/>
                <a:gd name="T50" fmla="*/ 0 w 548"/>
                <a:gd name="T51" fmla="*/ 0 h 773"/>
                <a:gd name="T52" fmla="*/ 0 w 548"/>
                <a:gd name="T53" fmla="*/ 0 h 773"/>
                <a:gd name="T54" fmla="*/ 0 w 548"/>
                <a:gd name="T55" fmla="*/ 0 h 773"/>
                <a:gd name="T56" fmla="*/ 0 w 548"/>
                <a:gd name="T57" fmla="*/ 0 h 773"/>
                <a:gd name="T58" fmla="*/ 0 w 548"/>
                <a:gd name="T59" fmla="*/ 0 h 773"/>
                <a:gd name="T60" fmla="*/ 0 w 548"/>
                <a:gd name="T61" fmla="*/ 0 h 773"/>
                <a:gd name="T62" fmla="*/ 0 w 548"/>
                <a:gd name="T63" fmla="*/ 0 h 773"/>
                <a:gd name="T64" fmla="*/ 0 w 548"/>
                <a:gd name="T65" fmla="*/ 0 h 773"/>
                <a:gd name="T66" fmla="*/ 0 w 548"/>
                <a:gd name="T67" fmla="*/ 0 h 773"/>
                <a:gd name="T68" fmla="*/ 0 w 548"/>
                <a:gd name="T69" fmla="*/ 0 h 773"/>
                <a:gd name="T70" fmla="*/ 0 w 548"/>
                <a:gd name="T71" fmla="*/ 0 h 773"/>
                <a:gd name="T72" fmla="*/ 0 w 548"/>
                <a:gd name="T73" fmla="*/ 0 h 773"/>
                <a:gd name="T74" fmla="*/ 0 w 548"/>
                <a:gd name="T75" fmla="*/ 0 h 773"/>
                <a:gd name="T76" fmla="*/ 0 w 548"/>
                <a:gd name="T77" fmla="*/ 0 h 773"/>
                <a:gd name="T78" fmla="*/ 0 w 548"/>
                <a:gd name="T79" fmla="*/ 0 h 773"/>
                <a:gd name="T80" fmla="*/ 0 w 548"/>
                <a:gd name="T81" fmla="*/ 0 h 773"/>
                <a:gd name="T82" fmla="*/ 0 w 548"/>
                <a:gd name="T83" fmla="*/ 0 h 773"/>
                <a:gd name="T84" fmla="*/ 0 w 548"/>
                <a:gd name="T85" fmla="*/ 0 h 773"/>
                <a:gd name="T86" fmla="*/ 0 w 548"/>
                <a:gd name="T87" fmla="*/ 0 h 773"/>
                <a:gd name="T88" fmla="*/ 0 w 548"/>
                <a:gd name="T89" fmla="*/ 0 h 773"/>
                <a:gd name="T90" fmla="*/ 0 w 548"/>
                <a:gd name="T91" fmla="*/ 0 h 773"/>
                <a:gd name="T92" fmla="*/ 0 w 548"/>
                <a:gd name="T93" fmla="*/ 0 h 773"/>
                <a:gd name="T94" fmla="*/ 0 w 548"/>
                <a:gd name="T95" fmla="*/ 0 h 77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8"/>
                <a:gd name="T145" fmla="*/ 0 h 773"/>
                <a:gd name="T146" fmla="*/ 548 w 548"/>
                <a:gd name="T147" fmla="*/ 773 h 77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8" h="773">
                  <a:moveTo>
                    <a:pt x="0" y="772"/>
                  </a:moveTo>
                  <a:lnTo>
                    <a:pt x="50" y="772"/>
                  </a:lnTo>
                  <a:lnTo>
                    <a:pt x="50" y="697"/>
                  </a:lnTo>
                  <a:lnTo>
                    <a:pt x="61" y="623"/>
                  </a:lnTo>
                  <a:lnTo>
                    <a:pt x="74" y="550"/>
                  </a:lnTo>
                  <a:lnTo>
                    <a:pt x="47" y="550"/>
                  </a:lnTo>
                  <a:lnTo>
                    <a:pt x="70" y="560"/>
                  </a:lnTo>
                  <a:lnTo>
                    <a:pt x="86" y="493"/>
                  </a:lnTo>
                  <a:lnTo>
                    <a:pt x="110" y="428"/>
                  </a:lnTo>
                  <a:lnTo>
                    <a:pt x="136" y="364"/>
                  </a:lnTo>
                  <a:lnTo>
                    <a:pt x="165" y="308"/>
                  </a:lnTo>
                  <a:lnTo>
                    <a:pt x="199" y="255"/>
                  </a:lnTo>
                  <a:lnTo>
                    <a:pt x="177" y="245"/>
                  </a:lnTo>
                  <a:lnTo>
                    <a:pt x="196" y="262"/>
                  </a:lnTo>
                  <a:lnTo>
                    <a:pt x="232" y="215"/>
                  </a:lnTo>
                  <a:lnTo>
                    <a:pt x="272" y="173"/>
                  </a:lnTo>
                  <a:lnTo>
                    <a:pt x="315" y="132"/>
                  </a:lnTo>
                  <a:lnTo>
                    <a:pt x="362" y="102"/>
                  </a:lnTo>
                  <a:lnTo>
                    <a:pt x="345" y="82"/>
                  </a:lnTo>
                  <a:lnTo>
                    <a:pt x="354" y="106"/>
                  </a:lnTo>
                  <a:lnTo>
                    <a:pt x="401" y="82"/>
                  </a:lnTo>
                  <a:lnTo>
                    <a:pt x="450" y="61"/>
                  </a:lnTo>
                  <a:lnTo>
                    <a:pt x="504" y="48"/>
                  </a:lnTo>
                  <a:lnTo>
                    <a:pt x="493" y="26"/>
                  </a:lnTo>
                  <a:lnTo>
                    <a:pt x="493" y="51"/>
                  </a:lnTo>
                  <a:lnTo>
                    <a:pt x="547" y="48"/>
                  </a:lnTo>
                  <a:lnTo>
                    <a:pt x="547" y="0"/>
                  </a:lnTo>
                  <a:lnTo>
                    <a:pt x="493" y="3"/>
                  </a:lnTo>
                  <a:lnTo>
                    <a:pt x="484" y="3"/>
                  </a:lnTo>
                  <a:lnTo>
                    <a:pt x="430" y="16"/>
                  </a:lnTo>
                  <a:lnTo>
                    <a:pt x="382" y="36"/>
                  </a:lnTo>
                  <a:lnTo>
                    <a:pt x="335" y="58"/>
                  </a:lnTo>
                  <a:lnTo>
                    <a:pt x="325" y="65"/>
                  </a:lnTo>
                  <a:lnTo>
                    <a:pt x="279" y="95"/>
                  </a:lnTo>
                  <a:lnTo>
                    <a:pt x="236" y="135"/>
                  </a:lnTo>
                  <a:lnTo>
                    <a:pt x="196" y="177"/>
                  </a:lnTo>
                  <a:lnTo>
                    <a:pt x="160" y="224"/>
                  </a:lnTo>
                  <a:lnTo>
                    <a:pt x="153" y="234"/>
                  </a:lnTo>
                  <a:lnTo>
                    <a:pt x="120" y="288"/>
                  </a:lnTo>
                  <a:lnTo>
                    <a:pt x="90" y="344"/>
                  </a:lnTo>
                  <a:lnTo>
                    <a:pt x="63" y="408"/>
                  </a:lnTo>
                  <a:lnTo>
                    <a:pt x="40" y="474"/>
                  </a:lnTo>
                  <a:lnTo>
                    <a:pt x="23" y="541"/>
                  </a:lnTo>
                  <a:lnTo>
                    <a:pt x="23" y="550"/>
                  </a:lnTo>
                  <a:lnTo>
                    <a:pt x="11" y="623"/>
                  </a:lnTo>
                  <a:lnTo>
                    <a:pt x="0" y="697"/>
                  </a:lnTo>
                  <a:lnTo>
                    <a:pt x="0" y="772"/>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02" name="AutoShape 183"/>
            <p:cNvSpPr>
              <a:spLocks noChangeArrowheads="1"/>
            </p:cNvSpPr>
            <p:nvPr/>
          </p:nvSpPr>
          <p:spPr bwMode="auto">
            <a:xfrm>
              <a:off x="3725" y="3720"/>
              <a:ext cx="680" cy="442"/>
            </a:xfrm>
            <a:prstGeom prst="roundRect">
              <a:avLst>
                <a:gd name="adj" fmla="val 222"/>
              </a:avLst>
            </a:prstGeom>
            <a:noFill/>
            <a:ln w="11160">
              <a:solidFill>
                <a:srgbClr val="000000"/>
              </a:solidFill>
              <a:round/>
              <a:headEnd/>
              <a:tailEnd/>
            </a:ln>
          </p:spPr>
          <p:txBody>
            <a:bodyPr wrap="none" anchor="ctr"/>
            <a:lstStyle/>
            <a:p>
              <a:endParaRPr lang="en-GB">
                <a:latin typeface="Calibri" pitchFamily="34" charset="0"/>
              </a:endParaRPr>
            </a:p>
          </p:txBody>
        </p:sp>
        <p:sp>
          <p:nvSpPr>
            <p:cNvPr id="78103" name="Freeform 184"/>
            <p:cNvSpPr>
              <a:spLocks noChangeArrowheads="1"/>
            </p:cNvSpPr>
            <p:nvPr/>
          </p:nvSpPr>
          <p:spPr bwMode="auto">
            <a:xfrm>
              <a:off x="3707" y="3708"/>
              <a:ext cx="684" cy="26"/>
            </a:xfrm>
            <a:custGeom>
              <a:avLst/>
              <a:gdLst>
                <a:gd name="T0" fmla="*/ 0 w 3018"/>
                <a:gd name="T1" fmla="*/ 0 h 116"/>
                <a:gd name="T2" fmla="*/ 0 w 3018"/>
                <a:gd name="T3" fmla="*/ 0 h 116"/>
                <a:gd name="T4" fmla="*/ 0 w 3018"/>
                <a:gd name="T5" fmla="*/ 0 h 116"/>
                <a:gd name="T6" fmla="*/ 0 w 3018"/>
                <a:gd name="T7" fmla="*/ 0 h 116"/>
                <a:gd name="T8" fmla="*/ 0 w 3018"/>
                <a:gd name="T9" fmla="*/ 0 h 116"/>
                <a:gd name="T10" fmla="*/ 0 60000 65536"/>
                <a:gd name="T11" fmla="*/ 0 60000 65536"/>
                <a:gd name="T12" fmla="*/ 0 60000 65536"/>
                <a:gd name="T13" fmla="*/ 0 60000 65536"/>
                <a:gd name="T14" fmla="*/ 0 60000 65536"/>
                <a:gd name="T15" fmla="*/ 0 w 3018"/>
                <a:gd name="T16" fmla="*/ 0 h 116"/>
                <a:gd name="T17" fmla="*/ 3018 w 3018"/>
                <a:gd name="T18" fmla="*/ 116 h 116"/>
              </a:gdLst>
              <a:ahLst/>
              <a:cxnLst>
                <a:cxn ang="T10">
                  <a:pos x="T0" y="T1"/>
                </a:cxn>
                <a:cxn ang="T11">
                  <a:pos x="T2" y="T3"/>
                </a:cxn>
                <a:cxn ang="T12">
                  <a:pos x="T4" y="T5"/>
                </a:cxn>
                <a:cxn ang="T13">
                  <a:pos x="T6" y="T7"/>
                </a:cxn>
                <a:cxn ang="T14">
                  <a:pos x="T8" y="T9"/>
                </a:cxn>
              </a:cxnLst>
              <a:rect l="T15" t="T16" r="T17" b="T18"/>
              <a:pathLst>
                <a:path w="3018" h="116">
                  <a:moveTo>
                    <a:pt x="0" y="0"/>
                  </a:moveTo>
                  <a:lnTo>
                    <a:pt x="0" y="111"/>
                  </a:lnTo>
                  <a:lnTo>
                    <a:pt x="3017" y="115"/>
                  </a:lnTo>
                  <a:lnTo>
                    <a:pt x="3017"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8104" name="Freeform 185"/>
            <p:cNvSpPr>
              <a:spLocks noChangeArrowheads="1"/>
            </p:cNvSpPr>
            <p:nvPr/>
          </p:nvSpPr>
          <p:spPr bwMode="auto">
            <a:xfrm>
              <a:off x="3707" y="4143"/>
              <a:ext cx="696" cy="26"/>
            </a:xfrm>
            <a:custGeom>
              <a:avLst/>
              <a:gdLst>
                <a:gd name="T0" fmla="*/ 0 w 3071"/>
                <a:gd name="T1" fmla="*/ 0 h 116"/>
                <a:gd name="T2" fmla="*/ 0 w 3071"/>
                <a:gd name="T3" fmla="*/ 0 h 116"/>
                <a:gd name="T4" fmla="*/ 0 w 3071"/>
                <a:gd name="T5" fmla="*/ 0 h 116"/>
                <a:gd name="T6" fmla="*/ 0 w 3071"/>
                <a:gd name="T7" fmla="*/ 0 h 116"/>
                <a:gd name="T8" fmla="*/ 0 w 3071"/>
                <a:gd name="T9" fmla="*/ 0 h 116"/>
                <a:gd name="T10" fmla="*/ 0 60000 65536"/>
                <a:gd name="T11" fmla="*/ 0 60000 65536"/>
                <a:gd name="T12" fmla="*/ 0 60000 65536"/>
                <a:gd name="T13" fmla="*/ 0 60000 65536"/>
                <a:gd name="T14" fmla="*/ 0 60000 65536"/>
                <a:gd name="T15" fmla="*/ 0 w 3071"/>
                <a:gd name="T16" fmla="*/ 0 h 116"/>
                <a:gd name="T17" fmla="*/ 3071 w 3071"/>
                <a:gd name="T18" fmla="*/ 116 h 116"/>
              </a:gdLst>
              <a:ahLst/>
              <a:cxnLst>
                <a:cxn ang="T10">
                  <a:pos x="T0" y="T1"/>
                </a:cxn>
                <a:cxn ang="T11">
                  <a:pos x="T2" y="T3"/>
                </a:cxn>
                <a:cxn ang="T12">
                  <a:pos x="T4" y="T5"/>
                </a:cxn>
                <a:cxn ang="T13">
                  <a:pos x="T6" y="T7"/>
                </a:cxn>
                <a:cxn ang="T14">
                  <a:pos x="T8" y="T9"/>
                </a:cxn>
              </a:cxnLst>
              <a:rect l="T15" t="T16" r="T17" b="T18"/>
              <a:pathLst>
                <a:path w="3071" h="116">
                  <a:moveTo>
                    <a:pt x="0" y="0"/>
                  </a:moveTo>
                  <a:lnTo>
                    <a:pt x="0" y="111"/>
                  </a:lnTo>
                  <a:lnTo>
                    <a:pt x="3070" y="115"/>
                  </a:lnTo>
                  <a:lnTo>
                    <a:pt x="3070"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8105" name="Freeform 186"/>
            <p:cNvSpPr>
              <a:spLocks noChangeArrowheads="1"/>
            </p:cNvSpPr>
            <p:nvPr/>
          </p:nvSpPr>
          <p:spPr bwMode="auto">
            <a:xfrm>
              <a:off x="3666" y="3769"/>
              <a:ext cx="785" cy="156"/>
            </a:xfrm>
            <a:custGeom>
              <a:avLst/>
              <a:gdLst>
                <a:gd name="T0" fmla="*/ 0 w 3462"/>
                <a:gd name="T1" fmla="*/ 0 h 689"/>
                <a:gd name="T2" fmla="*/ 0 w 3462"/>
                <a:gd name="T3" fmla="*/ 0 h 689"/>
                <a:gd name="T4" fmla="*/ 0 w 3462"/>
                <a:gd name="T5" fmla="*/ 0 h 689"/>
                <a:gd name="T6" fmla="*/ 0 w 3462"/>
                <a:gd name="T7" fmla="*/ 0 h 689"/>
                <a:gd name="T8" fmla="*/ 0 w 3462"/>
                <a:gd name="T9" fmla="*/ 0 h 689"/>
                <a:gd name="T10" fmla="*/ 0 w 3462"/>
                <a:gd name="T11" fmla="*/ 0 h 689"/>
                <a:gd name="T12" fmla="*/ 0 w 3462"/>
                <a:gd name="T13" fmla="*/ 0 h 689"/>
                <a:gd name="T14" fmla="*/ 0 w 3462"/>
                <a:gd name="T15" fmla="*/ 0 h 689"/>
                <a:gd name="T16" fmla="*/ 0 w 3462"/>
                <a:gd name="T17" fmla="*/ 0 h 689"/>
                <a:gd name="T18" fmla="*/ 0 w 3462"/>
                <a:gd name="T19" fmla="*/ 0 h 689"/>
                <a:gd name="T20" fmla="*/ 0 w 3462"/>
                <a:gd name="T21" fmla="*/ 0 h 689"/>
                <a:gd name="T22" fmla="*/ 0 w 3462"/>
                <a:gd name="T23" fmla="*/ 0 h 689"/>
                <a:gd name="T24" fmla="*/ 0 w 3462"/>
                <a:gd name="T25" fmla="*/ 0 h 689"/>
                <a:gd name="T26" fmla="*/ 0 w 3462"/>
                <a:gd name="T27" fmla="*/ 0 h 689"/>
                <a:gd name="T28" fmla="*/ 0 w 3462"/>
                <a:gd name="T29" fmla="*/ 0 h 689"/>
                <a:gd name="T30" fmla="*/ 0 w 3462"/>
                <a:gd name="T31" fmla="*/ 0 h 689"/>
                <a:gd name="T32" fmla="*/ 0 w 3462"/>
                <a:gd name="T33" fmla="*/ 0 h 689"/>
                <a:gd name="T34" fmla="*/ 0 w 3462"/>
                <a:gd name="T35" fmla="*/ 0 h 689"/>
                <a:gd name="T36" fmla="*/ 0 w 3462"/>
                <a:gd name="T37" fmla="*/ 0 h 689"/>
                <a:gd name="T38" fmla="*/ 0 w 3462"/>
                <a:gd name="T39" fmla="*/ 0 h 689"/>
                <a:gd name="T40" fmla="*/ 0 w 3462"/>
                <a:gd name="T41" fmla="*/ 0 h 689"/>
                <a:gd name="T42" fmla="*/ 0 w 3462"/>
                <a:gd name="T43" fmla="*/ 0 h 689"/>
                <a:gd name="T44" fmla="*/ 0 w 3462"/>
                <a:gd name="T45" fmla="*/ 0 h 689"/>
                <a:gd name="T46" fmla="*/ 0 w 3462"/>
                <a:gd name="T47" fmla="*/ 0 h 689"/>
                <a:gd name="T48" fmla="*/ 0 w 3462"/>
                <a:gd name="T49" fmla="*/ 0 h 689"/>
                <a:gd name="T50" fmla="*/ 0 w 3462"/>
                <a:gd name="T51" fmla="*/ 0 h 689"/>
                <a:gd name="T52" fmla="*/ 0 w 3462"/>
                <a:gd name="T53" fmla="*/ 0 h 689"/>
                <a:gd name="T54" fmla="*/ 0 w 3462"/>
                <a:gd name="T55" fmla="*/ 0 h 689"/>
                <a:gd name="T56" fmla="*/ 0 w 3462"/>
                <a:gd name="T57" fmla="*/ 0 h 689"/>
                <a:gd name="T58" fmla="*/ 0 w 3462"/>
                <a:gd name="T59" fmla="*/ 0 h 689"/>
                <a:gd name="T60" fmla="*/ 0 w 3462"/>
                <a:gd name="T61" fmla="*/ 0 h 689"/>
                <a:gd name="T62" fmla="*/ 0 w 3462"/>
                <a:gd name="T63" fmla="*/ 0 h 689"/>
                <a:gd name="T64" fmla="*/ 0 w 3462"/>
                <a:gd name="T65" fmla="*/ 0 h 689"/>
                <a:gd name="T66" fmla="*/ 0 w 3462"/>
                <a:gd name="T67" fmla="*/ 0 h 689"/>
                <a:gd name="T68" fmla="*/ 0 w 3462"/>
                <a:gd name="T69" fmla="*/ 0 h 689"/>
                <a:gd name="T70" fmla="*/ 0 w 3462"/>
                <a:gd name="T71" fmla="*/ 0 h 689"/>
                <a:gd name="T72" fmla="*/ 0 w 3462"/>
                <a:gd name="T73" fmla="*/ 0 h 6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62"/>
                <a:gd name="T112" fmla="*/ 0 h 689"/>
                <a:gd name="T113" fmla="*/ 3462 w 3462"/>
                <a:gd name="T114" fmla="*/ 689 h 68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62" h="689">
                  <a:moveTo>
                    <a:pt x="183" y="0"/>
                  </a:moveTo>
                  <a:lnTo>
                    <a:pt x="146" y="3"/>
                  </a:lnTo>
                  <a:lnTo>
                    <a:pt x="114" y="13"/>
                  </a:lnTo>
                  <a:lnTo>
                    <a:pt x="79" y="33"/>
                  </a:lnTo>
                  <a:lnTo>
                    <a:pt x="52" y="52"/>
                  </a:lnTo>
                  <a:lnTo>
                    <a:pt x="31" y="78"/>
                  </a:lnTo>
                  <a:lnTo>
                    <a:pt x="12" y="112"/>
                  </a:lnTo>
                  <a:lnTo>
                    <a:pt x="3" y="146"/>
                  </a:lnTo>
                  <a:lnTo>
                    <a:pt x="0" y="181"/>
                  </a:lnTo>
                  <a:lnTo>
                    <a:pt x="0" y="505"/>
                  </a:lnTo>
                  <a:lnTo>
                    <a:pt x="3" y="542"/>
                  </a:lnTo>
                  <a:lnTo>
                    <a:pt x="12" y="576"/>
                  </a:lnTo>
                  <a:lnTo>
                    <a:pt x="31" y="608"/>
                  </a:lnTo>
                  <a:lnTo>
                    <a:pt x="52" y="635"/>
                  </a:lnTo>
                  <a:lnTo>
                    <a:pt x="79" y="659"/>
                  </a:lnTo>
                  <a:lnTo>
                    <a:pt x="114" y="675"/>
                  </a:lnTo>
                  <a:lnTo>
                    <a:pt x="146" y="685"/>
                  </a:lnTo>
                  <a:lnTo>
                    <a:pt x="183" y="688"/>
                  </a:lnTo>
                  <a:lnTo>
                    <a:pt x="3278" y="688"/>
                  </a:lnTo>
                  <a:lnTo>
                    <a:pt x="3314" y="685"/>
                  </a:lnTo>
                  <a:lnTo>
                    <a:pt x="3349" y="675"/>
                  </a:lnTo>
                  <a:lnTo>
                    <a:pt x="3381" y="659"/>
                  </a:lnTo>
                  <a:lnTo>
                    <a:pt x="3409" y="635"/>
                  </a:lnTo>
                  <a:lnTo>
                    <a:pt x="3432" y="608"/>
                  </a:lnTo>
                  <a:lnTo>
                    <a:pt x="3449" y="576"/>
                  </a:lnTo>
                  <a:lnTo>
                    <a:pt x="3458" y="542"/>
                  </a:lnTo>
                  <a:lnTo>
                    <a:pt x="3461" y="505"/>
                  </a:lnTo>
                  <a:lnTo>
                    <a:pt x="3461" y="181"/>
                  </a:lnTo>
                  <a:lnTo>
                    <a:pt x="3458" y="146"/>
                  </a:lnTo>
                  <a:lnTo>
                    <a:pt x="3449" y="112"/>
                  </a:lnTo>
                  <a:lnTo>
                    <a:pt x="3432" y="78"/>
                  </a:lnTo>
                  <a:lnTo>
                    <a:pt x="3409" y="52"/>
                  </a:lnTo>
                  <a:lnTo>
                    <a:pt x="3381" y="33"/>
                  </a:lnTo>
                  <a:lnTo>
                    <a:pt x="3349" y="13"/>
                  </a:lnTo>
                  <a:lnTo>
                    <a:pt x="3314" y="3"/>
                  </a:lnTo>
                  <a:lnTo>
                    <a:pt x="3278" y="0"/>
                  </a:lnTo>
                  <a:lnTo>
                    <a:pt x="18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8106" name="Oval 187"/>
            <p:cNvSpPr>
              <a:spLocks noChangeArrowheads="1"/>
            </p:cNvSpPr>
            <p:nvPr/>
          </p:nvSpPr>
          <p:spPr bwMode="auto">
            <a:xfrm>
              <a:off x="4773" y="3697"/>
              <a:ext cx="516" cy="519"/>
            </a:xfrm>
            <a:prstGeom prst="ellipse">
              <a:avLst/>
            </a:prstGeom>
            <a:noFill/>
            <a:ln w="47520">
              <a:solidFill>
                <a:srgbClr val="004EFF"/>
              </a:solidFill>
              <a:round/>
              <a:headEnd/>
              <a:tailEnd/>
            </a:ln>
          </p:spPr>
          <p:txBody>
            <a:bodyPr wrap="none" anchor="ctr"/>
            <a:lstStyle/>
            <a:p>
              <a:endParaRPr lang="en-GB">
                <a:latin typeface="Calibri" pitchFamily="34" charset="0"/>
              </a:endParaRPr>
            </a:p>
          </p:txBody>
        </p:sp>
        <p:sp>
          <p:nvSpPr>
            <p:cNvPr id="78107" name="Freeform 188"/>
            <p:cNvSpPr>
              <a:spLocks noChangeArrowheads="1"/>
            </p:cNvSpPr>
            <p:nvPr/>
          </p:nvSpPr>
          <p:spPr bwMode="auto">
            <a:xfrm>
              <a:off x="3659" y="3974"/>
              <a:ext cx="787" cy="156"/>
            </a:xfrm>
            <a:custGeom>
              <a:avLst/>
              <a:gdLst>
                <a:gd name="T0" fmla="*/ 0 w 3470"/>
                <a:gd name="T1" fmla="*/ 0 h 690"/>
                <a:gd name="T2" fmla="*/ 0 w 3470"/>
                <a:gd name="T3" fmla="*/ 0 h 690"/>
                <a:gd name="T4" fmla="*/ 0 w 3470"/>
                <a:gd name="T5" fmla="*/ 0 h 690"/>
                <a:gd name="T6" fmla="*/ 0 w 3470"/>
                <a:gd name="T7" fmla="*/ 0 h 690"/>
                <a:gd name="T8" fmla="*/ 0 w 3470"/>
                <a:gd name="T9" fmla="*/ 0 h 690"/>
                <a:gd name="T10" fmla="*/ 0 w 3470"/>
                <a:gd name="T11" fmla="*/ 0 h 690"/>
                <a:gd name="T12" fmla="*/ 0 w 3470"/>
                <a:gd name="T13" fmla="*/ 0 h 690"/>
                <a:gd name="T14" fmla="*/ 0 w 3470"/>
                <a:gd name="T15" fmla="*/ 0 h 690"/>
                <a:gd name="T16" fmla="*/ 0 w 3470"/>
                <a:gd name="T17" fmla="*/ 0 h 690"/>
                <a:gd name="T18" fmla="*/ 0 w 3470"/>
                <a:gd name="T19" fmla="*/ 0 h 690"/>
                <a:gd name="T20" fmla="*/ 0 w 3470"/>
                <a:gd name="T21" fmla="*/ 0 h 690"/>
                <a:gd name="T22" fmla="*/ 0 w 3470"/>
                <a:gd name="T23" fmla="*/ 0 h 690"/>
                <a:gd name="T24" fmla="*/ 0 w 3470"/>
                <a:gd name="T25" fmla="*/ 0 h 690"/>
                <a:gd name="T26" fmla="*/ 0 w 3470"/>
                <a:gd name="T27" fmla="*/ 0 h 690"/>
                <a:gd name="T28" fmla="*/ 0 w 3470"/>
                <a:gd name="T29" fmla="*/ 0 h 690"/>
                <a:gd name="T30" fmla="*/ 0 w 3470"/>
                <a:gd name="T31" fmla="*/ 0 h 690"/>
                <a:gd name="T32" fmla="*/ 0 w 3470"/>
                <a:gd name="T33" fmla="*/ 0 h 690"/>
                <a:gd name="T34" fmla="*/ 0 w 3470"/>
                <a:gd name="T35" fmla="*/ 0 h 690"/>
                <a:gd name="T36" fmla="*/ 0 w 3470"/>
                <a:gd name="T37" fmla="*/ 0 h 690"/>
                <a:gd name="T38" fmla="*/ 0 w 3470"/>
                <a:gd name="T39" fmla="*/ 0 h 690"/>
                <a:gd name="T40" fmla="*/ 0 w 3470"/>
                <a:gd name="T41" fmla="*/ 0 h 690"/>
                <a:gd name="T42" fmla="*/ 0 w 3470"/>
                <a:gd name="T43" fmla="*/ 0 h 690"/>
                <a:gd name="T44" fmla="*/ 0 w 3470"/>
                <a:gd name="T45" fmla="*/ 0 h 690"/>
                <a:gd name="T46" fmla="*/ 0 w 3470"/>
                <a:gd name="T47" fmla="*/ 0 h 690"/>
                <a:gd name="T48" fmla="*/ 0 w 3470"/>
                <a:gd name="T49" fmla="*/ 0 h 690"/>
                <a:gd name="T50" fmla="*/ 0 w 3470"/>
                <a:gd name="T51" fmla="*/ 0 h 690"/>
                <a:gd name="T52" fmla="*/ 0 w 3470"/>
                <a:gd name="T53" fmla="*/ 0 h 690"/>
                <a:gd name="T54" fmla="*/ 0 w 3470"/>
                <a:gd name="T55" fmla="*/ 0 h 690"/>
                <a:gd name="T56" fmla="*/ 0 w 3470"/>
                <a:gd name="T57" fmla="*/ 0 h 690"/>
                <a:gd name="T58" fmla="*/ 0 w 3470"/>
                <a:gd name="T59" fmla="*/ 0 h 690"/>
                <a:gd name="T60" fmla="*/ 0 w 3470"/>
                <a:gd name="T61" fmla="*/ 0 h 690"/>
                <a:gd name="T62" fmla="*/ 0 w 3470"/>
                <a:gd name="T63" fmla="*/ 0 h 690"/>
                <a:gd name="T64" fmla="*/ 0 w 3470"/>
                <a:gd name="T65" fmla="*/ 0 h 690"/>
                <a:gd name="T66" fmla="*/ 0 w 3470"/>
                <a:gd name="T67" fmla="*/ 0 h 690"/>
                <a:gd name="T68" fmla="*/ 0 w 3470"/>
                <a:gd name="T69" fmla="*/ 0 h 690"/>
                <a:gd name="T70" fmla="*/ 0 w 3470"/>
                <a:gd name="T71" fmla="*/ 0 h 690"/>
                <a:gd name="T72" fmla="*/ 0 w 3470"/>
                <a:gd name="T73" fmla="*/ 0 h 6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70"/>
                <a:gd name="T112" fmla="*/ 0 h 690"/>
                <a:gd name="T113" fmla="*/ 3470 w 3470"/>
                <a:gd name="T114" fmla="*/ 690 h 6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70" h="690">
                  <a:moveTo>
                    <a:pt x="183" y="0"/>
                  </a:moveTo>
                  <a:lnTo>
                    <a:pt x="147" y="3"/>
                  </a:lnTo>
                  <a:lnTo>
                    <a:pt x="114" y="13"/>
                  </a:lnTo>
                  <a:lnTo>
                    <a:pt x="80" y="34"/>
                  </a:lnTo>
                  <a:lnTo>
                    <a:pt x="54" y="54"/>
                  </a:lnTo>
                  <a:lnTo>
                    <a:pt x="34" y="81"/>
                  </a:lnTo>
                  <a:lnTo>
                    <a:pt x="15" y="113"/>
                  </a:lnTo>
                  <a:lnTo>
                    <a:pt x="3" y="147"/>
                  </a:lnTo>
                  <a:lnTo>
                    <a:pt x="0" y="184"/>
                  </a:lnTo>
                  <a:lnTo>
                    <a:pt x="0" y="505"/>
                  </a:lnTo>
                  <a:lnTo>
                    <a:pt x="3" y="543"/>
                  </a:lnTo>
                  <a:lnTo>
                    <a:pt x="15" y="576"/>
                  </a:lnTo>
                  <a:lnTo>
                    <a:pt x="34" y="611"/>
                  </a:lnTo>
                  <a:lnTo>
                    <a:pt x="54" y="636"/>
                  </a:lnTo>
                  <a:lnTo>
                    <a:pt x="80" y="659"/>
                  </a:lnTo>
                  <a:lnTo>
                    <a:pt x="114" y="676"/>
                  </a:lnTo>
                  <a:lnTo>
                    <a:pt x="147" y="686"/>
                  </a:lnTo>
                  <a:lnTo>
                    <a:pt x="183" y="689"/>
                  </a:lnTo>
                  <a:lnTo>
                    <a:pt x="3285" y="689"/>
                  </a:lnTo>
                  <a:lnTo>
                    <a:pt x="3322" y="686"/>
                  </a:lnTo>
                  <a:lnTo>
                    <a:pt x="3356" y="676"/>
                  </a:lnTo>
                  <a:lnTo>
                    <a:pt x="3389" y="659"/>
                  </a:lnTo>
                  <a:lnTo>
                    <a:pt x="3416" y="636"/>
                  </a:lnTo>
                  <a:lnTo>
                    <a:pt x="3440" y="611"/>
                  </a:lnTo>
                  <a:lnTo>
                    <a:pt x="3456" y="576"/>
                  </a:lnTo>
                  <a:lnTo>
                    <a:pt x="3467" y="543"/>
                  </a:lnTo>
                  <a:lnTo>
                    <a:pt x="3469" y="505"/>
                  </a:lnTo>
                  <a:lnTo>
                    <a:pt x="3469" y="184"/>
                  </a:lnTo>
                  <a:lnTo>
                    <a:pt x="3467" y="147"/>
                  </a:lnTo>
                  <a:lnTo>
                    <a:pt x="3456" y="113"/>
                  </a:lnTo>
                  <a:lnTo>
                    <a:pt x="3440" y="81"/>
                  </a:lnTo>
                  <a:lnTo>
                    <a:pt x="3416" y="54"/>
                  </a:lnTo>
                  <a:lnTo>
                    <a:pt x="3389" y="34"/>
                  </a:lnTo>
                  <a:lnTo>
                    <a:pt x="3356" y="13"/>
                  </a:lnTo>
                  <a:lnTo>
                    <a:pt x="3322" y="3"/>
                  </a:lnTo>
                  <a:lnTo>
                    <a:pt x="3285" y="0"/>
                  </a:lnTo>
                  <a:lnTo>
                    <a:pt x="18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8108" name="Freeform 189"/>
            <p:cNvSpPr>
              <a:spLocks noChangeArrowheads="1"/>
            </p:cNvSpPr>
            <p:nvPr/>
          </p:nvSpPr>
          <p:spPr bwMode="auto">
            <a:xfrm>
              <a:off x="3593" y="3491"/>
              <a:ext cx="908" cy="181"/>
            </a:xfrm>
            <a:custGeom>
              <a:avLst/>
              <a:gdLst>
                <a:gd name="T0" fmla="*/ 0 w 4002"/>
                <a:gd name="T1" fmla="*/ 0 h 797"/>
                <a:gd name="T2" fmla="*/ 0 w 4002"/>
                <a:gd name="T3" fmla="*/ 0 h 797"/>
                <a:gd name="T4" fmla="*/ 0 w 4002"/>
                <a:gd name="T5" fmla="*/ 0 h 797"/>
                <a:gd name="T6" fmla="*/ 0 w 4002"/>
                <a:gd name="T7" fmla="*/ 0 h 797"/>
                <a:gd name="T8" fmla="*/ 0 w 4002"/>
                <a:gd name="T9" fmla="*/ 0 h 797"/>
                <a:gd name="T10" fmla="*/ 0 w 4002"/>
                <a:gd name="T11" fmla="*/ 0 h 797"/>
                <a:gd name="T12" fmla="*/ 0 w 4002"/>
                <a:gd name="T13" fmla="*/ 0 h 797"/>
                <a:gd name="T14" fmla="*/ 0 w 4002"/>
                <a:gd name="T15" fmla="*/ 0 h 797"/>
                <a:gd name="T16" fmla="*/ 0 w 4002"/>
                <a:gd name="T17" fmla="*/ 0 h 797"/>
                <a:gd name="T18" fmla="*/ 0 w 4002"/>
                <a:gd name="T19" fmla="*/ 0 h 797"/>
                <a:gd name="T20" fmla="*/ 0 w 4002"/>
                <a:gd name="T21" fmla="*/ 0 h 797"/>
                <a:gd name="T22" fmla="*/ 0 w 4002"/>
                <a:gd name="T23" fmla="*/ 0 h 797"/>
                <a:gd name="T24" fmla="*/ 0 w 4002"/>
                <a:gd name="T25" fmla="*/ 0 h 797"/>
                <a:gd name="T26" fmla="*/ 0 w 4002"/>
                <a:gd name="T27" fmla="*/ 0 h 797"/>
                <a:gd name="T28" fmla="*/ 0 w 4002"/>
                <a:gd name="T29" fmla="*/ 0 h 797"/>
                <a:gd name="T30" fmla="*/ 0 w 4002"/>
                <a:gd name="T31" fmla="*/ 0 h 797"/>
                <a:gd name="T32" fmla="*/ 0 w 4002"/>
                <a:gd name="T33" fmla="*/ 0 h 797"/>
                <a:gd name="T34" fmla="*/ 0 w 4002"/>
                <a:gd name="T35" fmla="*/ 0 h 797"/>
                <a:gd name="T36" fmla="*/ 0 w 4002"/>
                <a:gd name="T37" fmla="*/ 0 h 797"/>
                <a:gd name="T38" fmla="*/ 0 w 4002"/>
                <a:gd name="T39" fmla="*/ 0 h 797"/>
                <a:gd name="T40" fmla="*/ 0 w 4002"/>
                <a:gd name="T41" fmla="*/ 0 h 797"/>
                <a:gd name="T42" fmla="*/ 0 w 4002"/>
                <a:gd name="T43" fmla="*/ 0 h 797"/>
                <a:gd name="T44" fmla="*/ 0 w 4002"/>
                <a:gd name="T45" fmla="*/ 0 h 797"/>
                <a:gd name="T46" fmla="*/ 0 w 4002"/>
                <a:gd name="T47" fmla="*/ 0 h 797"/>
                <a:gd name="T48" fmla="*/ 0 w 4002"/>
                <a:gd name="T49" fmla="*/ 0 h 797"/>
                <a:gd name="T50" fmla="*/ 0 w 4002"/>
                <a:gd name="T51" fmla="*/ 0 h 797"/>
                <a:gd name="T52" fmla="*/ 0 w 4002"/>
                <a:gd name="T53" fmla="*/ 0 h 797"/>
                <a:gd name="T54" fmla="*/ 0 w 4002"/>
                <a:gd name="T55" fmla="*/ 0 h 797"/>
                <a:gd name="T56" fmla="*/ 0 w 4002"/>
                <a:gd name="T57" fmla="*/ 0 h 797"/>
                <a:gd name="T58" fmla="*/ 0 w 4002"/>
                <a:gd name="T59" fmla="*/ 0 h 797"/>
                <a:gd name="T60" fmla="*/ 0 w 4002"/>
                <a:gd name="T61" fmla="*/ 0 h 797"/>
                <a:gd name="T62" fmla="*/ 0 w 4002"/>
                <a:gd name="T63" fmla="*/ 0 h 797"/>
                <a:gd name="T64" fmla="*/ 0 w 4002"/>
                <a:gd name="T65" fmla="*/ 0 h 797"/>
                <a:gd name="T66" fmla="*/ 0 w 4002"/>
                <a:gd name="T67" fmla="*/ 0 h 797"/>
                <a:gd name="T68" fmla="*/ 0 w 4002"/>
                <a:gd name="T69" fmla="*/ 0 h 797"/>
                <a:gd name="T70" fmla="*/ 0 w 4002"/>
                <a:gd name="T71" fmla="*/ 0 h 797"/>
                <a:gd name="T72" fmla="*/ 0 w 4002"/>
                <a:gd name="T73" fmla="*/ 0 h 79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02"/>
                <a:gd name="T112" fmla="*/ 0 h 797"/>
                <a:gd name="T113" fmla="*/ 4002 w 4002"/>
                <a:gd name="T114" fmla="*/ 797 h 79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02" h="797">
                  <a:moveTo>
                    <a:pt x="212" y="0"/>
                  </a:moveTo>
                  <a:lnTo>
                    <a:pt x="169" y="3"/>
                  </a:lnTo>
                  <a:lnTo>
                    <a:pt x="129" y="17"/>
                  </a:lnTo>
                  <a:lnTo>
                    <a:pt x="92" y="37"/>
                  </a:lnTo>
                  <a:lnTo>
                    <a:pt x="63" y="62"/>
                  </a:lnTo>
                  <a:lnTo>
                    <a:pt x="36" y="92"/>
                  </a:lnTo>
                  <a:lnTo>
                    <a:pt x="16" y="129"/>
                  </a:lnTo>
                  <a:lnTo>
                    <a:pt x="2" y="169"/>
                  </a:lnTo>
                  <a:lnTo>
                    <a:pt x="0" y="212"/>
                  </a:lnTo>
                  <a:lnTo>
                    <a:pt x="0" y="581"/>
                  </a:lnTo>
                  <a:lnTo>
                    <a:pt x="2" y="623"/>
                  </a:lnTo>
                  <a:lnTo>
                    <a:pt x="16" y="664"/>
                  </a:lnTo>
                  <a:lnTo>
                    <a:pt x="36" y="701"/>
                  </a:lnTo>
                  <a:lnTo>
                    <a:pt x="63" y="733"/>
                  </a:lnTo>
                  <a:lnTo>
                    <a:pt x="92" y="760"/>
                  </a:lnTo>
                  <a:lnTo>
                    <a:pt x="129" y="780"/>
                  </a:lnTo>
                  <a:lnTo>
                    <a:pt x="169" y="793"/>
                  </a:lnTo>
                  <a:lnTo>
                    <a:pt x="212" y="796"/>
                  </a:lnTo>
                  <a:lnTo>
                    <a:pt x="3784" y="796"/>
                  </a:lnTo>
                  <a:lnTo>
                    <a:pt x="3827" y="793"/>
                  </a:lnTo>
                  <a:lnTo>
                    <a:pt x="3868" y="780"/>
                  </a:lnTo>
                  <a:lnTo>
                    <a:pt x="3904" y="760"/>
                  </a:lnTo>
                  <a:lnTo>
                    <a:pt x="3938" y="733"/>
                  </a:lnTo>
                  <a:lnTo>
                    <a:pt x="3963" y="701"/>
                  </a:lnTo>
                  <a:lnTo>
                    <a:pt x="3984" y="664"/>
                  </a:lnTo>
                  <a:lnTo>
                    <a:pt x="3998" y="623"/>
                  </a:lnTo>
                  <a:lnTo>
                    <a:pt x="4001" y="581"/>
                  </a:lnTo>
                  <a:lnTo>
                    <a:pt x="4001" y="212"/>
                  </a:lnTo>
                  <a:lnTo>
                    <a:pt x="3998" y="169"/>
                  </a:lnTo>
                  <a:lnTo>
                    <a:pt x="3984" y="129"/>
                  </a:lnTo>
                  <a:lnTo>
                    <a:pt x="3963" y="92"/>
                  </a:lnTo>
                  <a:lnTo>
                    <a:pt x="3938" y="62"/>
                  </a:lnTo>
                  <a:lnTo>
                    <a:pt x="3904" y="37"/>
                  </a:lnTo>
                  <a:lnTo>
                    <a:pt x="3868" y="17"/>
                  </a:lnTo>
                  <a:lnTo>
                    <a:pt x="3827" y="3"/>
                  </a:lnTo>
                  <a:lnTo>
                    <a:pt x="3784" y="0"/>
                  </a:lnTo>
                  <a:lnTo>
                    <a:pt x="212" y="0"/>
                  </a:lnTo>
                </a:path>
              </a:pathLst>
            </a:custGeom>
            <a:noFill/>
            <a:ln w="47520">
              <a:solidFill>
                <a:srgbClr val="004EFF"/>
              </a:solidFill>
              <a:round/>
              <a:headEnd/>
              <a:tailEnd/>
            </a:ln>
          </p:spPr>
          <p:txBody>
            <a:bodyPr wrap="none" anchor="ctr"/>
            <a:lstStyle/>
            <a:p>
              <a:endParaRPr lang="en-GB">
                <a:latin typeface="Calibri" pitchFamily="34" charset="0"/>
              </a:endParaRPr>
            </a:p>
          </p:txBody>
        </p:sp>
        <p:sp>
          <p:nvSpPr>
            <p:cNvPr id="78109" name="Freeform 190"/>
            <p:cNvSpPr>
              <a:spLocks noChangeArrowheads="1"/>
            </p:cNvSpPr>
            <p:nvPr/>
          </p:nvSpPr>
          <p:spPr bwMode="auto">
            <a:xfrm>
              <a:off x="3587" y="4233"/>
              <a:ext cx="902" cy="170"/>
            </a:xfrm>
            <a:custGeom>
              <a:avLst/>
              <a:gdLst>
                <a:gd name="T0" fmla="*/ 0 w 3979"/>
                <a:gd name="T1" fmla="*/ 0 h 748"/>
                <a:gd name="T2" fmla="*/ 0 w 3979"/>
                <a:gd name="T3" fmla="*/ 0 h 748"/>
                <a:gd name="T4" fmla="*/ 0 w 3979"/>
                <a:gd name="T5" fmla="*/ 0 h 748"/>
                <a:gd name="T6" fmla="*/ 0 w 3979"/>
                <a:gd name="T7" fmla="*/ 0 h 748"/>
                <a:gd name="T8" fmla="*/ 0 w 3979"/>
                <a:gd name="T9" fmla="*/ 0 h 748"/>
                <a:gd name="T10" fmla="*/ 0 w 3979"/>
                <a:gd name="T11" fmla="*/ 0 h 748"/>
                <a:gd name="T12" fmla="*/ 0 w 3979"/>
                <a:gd name="T13" fmla="*/ 0 h 748"/>
                <a:gd name="T14" fmla="*/ 0 w 3979"/>
                <a:gd name="T15" fmla="*/ 0 h 748"/>
                <a:gd name="T16" fmla="*/ 0 w 3979"/>
                <a:gd name="T17" fmla="*/ 0 h 748"/>
                <a:gd name="T18" fmla="*/ 0 w 3979"/>
                <a:gd name="T19" fmla="*/ 0 h 748"/>
                <a:gd name="T20" fmla="*/ 0 w 3979"/>
                <a:gd name="T21" fmla="*/ 0 h 748"/>
                <a:gd name="T22" fmla="*/ 0 w 3979"/>
                <a:gd name="T23" fmla="*/ 0 h 748"/>
                <a:gd name="T24" fmla="*/ 0 w 3979"/>
                <a:gd name="T25" fmla="*/ 0 h 748"/>
                <a:gd name="T26" fmla="*/ 0 w 3979"/>
                <a:gd name="T27" fmla="*/ 0 h 748"/>
                <a:gd name="T28" fmla="*/ 0 w 3979"/>
                <a:gd name="T29" fmla="*/ 0 h 748"/>
                <a:gd name="T30" fmla="*/ 0 w 3979"/>
                <a:gd name="T31" fmla="*/ 0 h 748"/>
                <a:gd name="T32" fmla="*/ 0 w 3979"/>
                <a:gd name="T33" fmla="*/ 0 h 748"/>
                <a:gd name="T34" fmla="*/ 0 w 3979"/>
                <a:gd name="T35" fmla="*/ 0 h 748"/>
                <a:gd name="T36" fmla="*/ 0 w 3979"/>
                <a:gd name="T37" fmla="*/ 0 h 748"/>
                <a:gd name="T38" fmla="*/ 0 w 3979"/>
                <a:gd name="T39" fmla="*/ 0 h 748"/>
                <a:gd name="T40" fmla="*/ 0 w 3979"/>
                <a:gd name="T41" fmla="*/ 0 h 748"/>
                <a:gd name="T42" fmla="*/ 0 w 3979"/>
                <a:gd name="T43" fmla="*/ 0 h 748"/>
                <a:gd name="T44" fmla="*/ 0 w 3979"/>
                <a:gd name="T45" fmla="*/ 0 h 748"/>
                <a:gd name="T46" fmla="*/ 0 w 3979"/>
                <a:gd name="T47" fmla="*/ 0 h 748"/>
                <a:gd name="T48" fmla="*/ 0 w 3979"/>
                <a:gd name="T49" fmla="*/ 0 h 748"/>
                <a:gd name="T50" fmla="*/ 0 w 3979"/>
                <a:gd name="T51" fmla="*/ 0 h 748"/>
                <a:gd name="T52" fmla="*/ 0 w 3979"/>
                <a:gd name="T53" fmla="*/ 0 h 748"/>
                <a:gd name="T54" fmla="*/ 0 w 3979"/>
                <a:gd name="T55" fmla="*/ 0 h 748"/>
                <a:gd name="T56" fmla="*/ 0 w 3979"/>
                <a:gd name="T57" fmla="*/ 0 h 748"/>
                <a:gd name="T58" fmla="*/ 0 w 3979"/>
                <a:gd name="T59" fmla="*/ 0 h 748"/>
                <a:gd name="T60" fmla="*/ 0 w 3979"/>
                <a:gd name="T61" fmla="*/ 0 h 748"/>
                <a:gd name="T62" fmla="*/ 0 w 3979"/>
                <a:gd name="T63" fmla="*/ 0 h 748"/>
                <a:gd name="T64" fmla="*/ 0 w 3979"/>
                <a:gd name="T65" fmla="*/ 0 h 748"/>
                <a:gd name="T66" fmla="*/ 0 w 3979"/>
                <a:gd name="T67" fmla="*/ 0 h 748"/>
                <a:gd name="T68" fmla="*/ 0 w 3979"/>
                <a:gd name="T69" fmla="*/ 0 h 748"/>
                <a:gd name="T70" fmla="*/ 0 w 3979"/>
                <a:gd name="T71" fmla="*/ 0 h 748"/>
                <a:gd name="T72" fmla="*/ 0 w 3979"/>
                <a:gd name="T73" fmla="*/ 0 h 74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79"/>
                <a:gd name="T112" fmla="*/ 0 h 748"/>
                <a:gd name="T113" fmla="*/ 3979 w 3979"/>
                <a:gd name="T114" fmla="*/ 748 h 74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79" h="748">
                  <a:moveTo>
                    <a:pt x="183" y="0"/>
                  </a:moveTo>
                  <a:lnTo>
                    <a:pt x="146" y="3"/>
                  </a:lnTo>
                  <a:lnTo>
                    <a:pt x="112" y="13"/>
                  </a:lnTo>
                  <a:lnTo>
                    <a:pt x="80" y="32"/>
                  </a:lnTo>
                  <a:lnTo>
                    <a:pt x="52" y="52"/>
                  </a:lnTo>
                  <a:lnTo>
                    <a:pt x="32" y="79"/>
                  </a:lnTo>
                  <a:lnTo>
                    <a:pt x="12" y="112"/>
                  </a:lnTo>
                  <a:lnTo>
                    <a:pt x="3" y="147"/>
                  </a:lnTo>
                  <a:lnTo>
                    <a:pt x="0" y="182"/>
                  </a:lnTo>
                  <a:lnTo>
                    <a:pt x="0" y="562"/>
                  </a:lnTo>
                  <a:lnTo>
                    <a:pt x="3" y="597"/>
                  </a:lnTo>
                  <a:lnTo>
                    <a:pt x="12" y="634"/>
                  </a:lnTo>
                  <a:lnTo>
                    <a:pt x="32" y="664"/>
                  </a:lnTo>
                  <a:lnTo>
                    <a:pt x="52" y="694"/>
                  </a:lnTo>
                  <a:lnTo>
                    <a:pt x="80" y="713"/>
                  </a:lnTo>
                  <a:lnTo>
                    <a:pt x="112" y="733"/>
                  </a:lnTo>
                  <a:lnTo>
                    <a:pt x="146" y="743"/>
                  </a:lnTo>
                  <a:lnTo>
                    <a:pt x="183" y="747"/>
                  </a:lnTo>
                  <a:lnTo>
                    <a:pt x="3790" y="747"/>
                  </a:lnTo>
                  <a:lnTo>
                    <a:pt x="3827" y="743"/>
                  </a:lnTo>
                  <a:lnTo>
                    <a:pt x="3865" y="733"/>
                  </a:lnTo>
                  <a:lnTo>
                    <a:pt x="3895" y="713"/>
                  </a:lnTo>
                  <a:lnTo>
                    <a:pt x="3925" y="694"/>
                  </a:lnTo>
                  <a:lnTo>
                    <a:pt x="3945" y="664"/>
                  </a:lnTo>
                  <a:lnTo>
                    <a:pt x="3965" y="634"/>
                  </a:lnTo>
                  <a:lnTo>
                    <a:pt x="3974" y="597"/>
                  </a:lnTo>
                  <a:lnTo>
                    <a:pt x="3978" y="562"/>
                  </a:lnTo>
                  <a:lnTo>
                    <a:pt x="3978" y="182"/>
                  </a:lnTo>
                  <a:lnTo>
                    <a:pt x="3974" y="147"/>
                  </a:lnTo>
                  <a:lnTo>
                    <a:pt x="3965" y="112"/>
                  </a:lnTo>
                  <a:lnTo>
                    <a:pt x="3945" y="79"/>
                  </a:lnTo>
                  <a:lnTo>
                    <a:pt x="3925" y="52"/>
                  </a:lnTo>
                  <a:lnTo>
                    <a:pt x="3895" y="32"/>
                  </a:lnTo>
                  <a:lnTo>
                    <a:pt x="3865" y="13"/>
                  </a:lnTo>
                  <a:lnTo>
                    <a:pt x="3827" y="3"/>
                  </a:lnTo>
                  <a:lnTo>
                    <a:pt x="3790" y="0"/>
                  </a:lnTo>
                  <a:lnTo>
                    <a:pt x="183" y="0"/>
                  </a:lnTo>
                </a:path>
              </a:pathLst>
            </a:custGeom>
            <a:noFill/>
            <a:ln w="47520">
              <a:solidFill>
                <a:srgbClr val="004EFF"/>
              </a:solidFill>
              <a:round/>
              <a:headEnd/>
              <a:tailEnd/>
            </a:ln>
          </p:spPr>
          <p:txBody>
            <a:bodyPr wrap="none" anchor="ctr"/>
            <a:lstStyle/>
            <a:p>
              <a:endParaRPr lang="en-GB">
                <a:latin typeface="Calibri" pitchFamily="34" charset="0"/>
              </a:endParaRPr>
            </a:p>
          </p:txBody>
        </p:sp>
        <p:sp>
          <p:nvSpPr>
            <p:cNvPr id="78110" name="Freeform 191"/>
            <p:cNvSpPr>
              <a:spLocks noChangeArrowheads="1"/>
            </p:cNvSpPr>
            <p:nvPr/>
          </p:nvSpPr>
          <p:spPr bwMode="auto">
            <a:xfrm>
              <a:off x="4343" y="3567"/>
              <a:ext cx="74" cy="179"/>
            </a:xfrm>
            <a:custGeom>
              <a:avLst/>
              <a:gdLst>
                <a:gd name="T0" fmla="*/ 0 w 326"/>
                <a:gd name="T1" fmla="*/ 0 h 791"/>
                <a:gd name="T2" fmla="*/ 0 w 326"/>
                <a:gd name="T3" fmla="*/ 0 h 791"/>
                <a:gd name="T4" fmla="*/ 0 w 326"/>
                <a:gd name="T5" fmla="*/ 0 h 791"/>
                <a:gd name="T6" fmla="*/ 0 w 326"/>
                <a:gd name="T7" fmla="*/ 0 h 791"/>
                <a:gd name="T8" fmla="*/ 0 w 326"/>
                <a:gd name="T9" fmla="*/ 0 h 791"/>
                <a:gd name="T10" fmla="*/ 0 w 326"/>
                <a:gd name="T11" fmla="*/ 0 h 791"/>
                <a:gd name="T12" fmla="*/ 0 w 326"/>
                <a:gd name="T13" fmla="*/ 0 h 791"/>
                <a:gd name="T14" fmla="*/ 0 w 326"/>
                <a:gd name="T15" fmla="*/ 0 h 791"/>
                <a:gd name="T16" fmla="*/ 0 w 326"/>
                <a:gd name="T17" fmla="*/ 0 h 791"/>
                <a:gd name="T18" fmla="*/ 0 w 326"/>
                <a:gd name="T19" fmla="*/ 0 h 791"/>
                <a:gd name="T20" fmla="*/ 0 w 326"/>
                <a:gd name="T21" fmla="*/ 0 h 791"/>
                <a:gd name="T22" fmla="*/ 0 w 326"/>
                <a:gd name="T23" fmla="*/ 0 h 791"/>
                <a:gd name="T24" fmla="*/ 0 w 326"/>
                <a:gd name="T25" fmla="*/ 0 h 791"/>
                <a:gd name="T26" fmla="*/ 0 w 326"/>
                <a:gd name="T27" fmla="*/ 0 h 791"/>
                <a:gd name="T28" fmla="*/ 0 w 326"/>
                <a:gd name="T29" fmla="*/ 0 h 791"/>
                <a:gd name="T30" fmla="*/ 0 w 326"/>
                <a:gd name="T31" fmla="*/ 0 h 791"/>
                <a:gd name="T32" fmla="*/ 0 w 326"/>
                <a:gd name="T33" fmla="*/ 0 h 791"/>
                <a:gd name="T34" fmla="*/ 0 w 326"/>
                <a:gd name="T35" fmla="*/ 0 h 791"/>
                <a:gd name="T36" fmla="*/ 0 w 326"/>
                <a:gd name="T37" fmla="*/ 0 h 791"/>
                <a:gd name="T38" fmla="*/ 0 w 326"/>
                <a:gd name="T39" fmla="*/ 0 h 791"/>
                <a:gd name="T40" fmla="*/ 0 w 326"/>
                <a:gd name="T41" fmla="*/ 0 h 791"/>
                <a:gd name="T42" fmla="*/ 0 w 326"/>
                <a:gd name="T43" fmla="*/ 0 h 791"/>
                <a:gd name="T44" fmla="*/ 0 w 326"/>
                <a:gd name="T45" fmla="*/ 0 h 791"/>
                <a:gd name="T46" fmla="*/ 0 w 326"/>
                <a:gd name="T47" fmla="*/ 0 h 791"/>
                <a:gd name="T48" fmla="*/ 0 w 326"/>
                <a:gd name="T49" fmla="*/ 0 h 791"/>
                <a:gd name="T50" fmla="*/ 0 w 326"/>
                <a:gd name="T51" fmla="*/ 0 h 791"/>
                <a:gd name="T52" fmla="*/ 0 w 326"/>
                <a:gd name="T53" fmla="*/ 0 h 791"/>
                <a:gd name="T54" fmla="*/ 0 w 326"/>
                <a:gd name="T55" fmla="*/ 0 h 791"/>
                <a:gd name="T56" fmla="*/ 0 w 326"/>
                <a:gd name="T57" fmla="*/ 0 h 791"/>
                <a:gd name="T58" fmla="*/ 0 w 326"/>
                <a:gd name="T59" fmla="*/ 0 h 791"/>
                <a:gd name="T60" fmla="*/ 0 w 326"/>
                <a:gd name="T61" fmla="*/ 0 h 791"/>
                <a:gd name="T62" fmla="*/ 0 w 326"/>
                <a:gd name="T63" fmla="*/ 0 h 791"/>
                <a:gd name="T64" fmla="*/ 0 w 326"/>
                <a:gd name="T65" fmla="*/ 0 h 791"/>
                <a:gd name="T66" fmla="*/ 0 w 326"/>
                <a:gd name="T67" fmla="*/ 0 h 791"/>
                <a:gd name="T68" fmla="*/ 0 w 326"/>
                <a:gd name="T69" fmla="*/ 0 h 791"/>
                <a:gd name="T70" fmla="*/ 0 w 326"/>
                <a:gd name="T71" fmla="*/ 0 h 791"/>
                <a:gd name="T72" fmla="*/ 0 w 326"/>
                <a:gd name="T73" fmla="*/ 0 h 791"/>
                <a:gd name="T74" fmla="*/ 0 w 326"/>
                <a:gd name="T75" fmla="*/ 0 h 791"/>
                <a:gd name="T76" fmla="*/ 0 w 326"/>
                <a:gd name="T77" fmla="*/ 0 h 791"/>
                <a:gd name="T78" fmla="*/ 0 w 326"/>
                <a:gd name="T79" fmla="*/ 0 h 791"/>
                <a:gd name="T80" fmla="*/ 0 w 326"/>
                <a:gd name="T81" fmla="*/ 0 h 791"/>
                <a:gd name="T82" fmla="*/ 0 w 326"/>
                <a:gd name="T83" fmla="*/ 0 h 791"/>
                <a:gd name="T84" fmla="*/ 0 w 326"/>
                <a:gd name="T85" fmla="*/ 0 h 791"/>
                <a:gd name="T86" fmla="*/ 0 w 326"/>
                <a:gd name="T87" fmla="*/ 0 h 791"/>
                <a:gd name="T88" fmla="*/ 0 w 326"/>
                <a:gd name="T89" fmla="*/ 0 h 791"/>
                <a:gd name="T90" fmla="*/ 0 w 326"/>
                <a:gd name="T91" fmla="*/ 0 h 791"/>
                <a:gd name="T92" fmla="*/ 0 w 326"/>
                <a:gd name="T93" fmla="*/ 0 h 791"/>
                <a:gd name="T94" fmla="*/ 0 w 326"/>
                <a:gd name="T95" fmla="*/ 0 h 791"/>
                <a:gd name="T96" fmla="*/ 0 w 326"/>
                <a:gd name="T97" fmla="*/ 0 h 791"/>
                <a:gd name="T98" fmla="*/ 0 w 326"/>
                <a:gd name="T99" fmla="*/ 0 h 791"/>
                <a:gd name="T100" fmla="*/ 0 w 326"/>
                <a:gd name="T101" fmla="*/ 0 h 791"/>
                <a:gd name="T102" fmla="*/ 0 w 326"/>
                <a:gd name="T103" fmla="*/ 0 h 791"/>
                <a:gd name="T104" fmla="*/ 0 w 326"/>
                <a:gd name="T105" fmla="*/ 0 h 791"/>
                <a:gd name="T106" fmla="*/ 0 w 326"/>
                <a:gd name="T107" fmla="*/ 0 h 79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6"/>
                <a:gd name="T163" fmla="*/ 0 h 791"/>
                <a:gd name="T164" fmla="*/ 326 w 326"/>
                <a:gd name="T165" fmla="*/ 791 h 79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6" h="791">
                  <a:moveTo>
                    <a:pt x="325" y="0"/>
                  </a:moveTo>
                  <a:lnTo>
                    <a:pt x="275" y="0"/>
                  </a:lnTo>
                  <a:lnTo>
                    <a:pt x="275" y="3"/>
                  </a:lnTo>
                  <a:lnTo>
                    <a:pt x="267" y="156"/>
                  </a:lnTo>
                  <a:lnTo>
                    <a:pt x="262" y="229"/>
                  </a:lnTo>
                  <a:lnTo>
                    <a:pt x="250" y="298"/>
                  </a:lnTo>
                  <a:lnTo>
                    <a:pt x="238" y="365"/>
                  </a:lnTo>
                  <a:lnTo>
                    <a:pt x="262" y="365"/>
                  </a:lnTo>
                  <a:lnTo>
                    <a:pt x="238" y="355"/>
                  </a:lnTo>
                  <a:lnTo>
                    <a:pt x="225" y="418"/>
                  </a:lnTo>
                  <a:lnTo>
                    <a:pt x="207" y="478"/>
                  </a:lnTo>
                  <a:lnTo>
                    <a:pt x="187" y="531"/>
                  </a:lnTo>
                  <a:lnTo>
                    <a:pt x="167" y="580"/>
                  </a:lnTo>
                  <a:lnTo>
                    <a:pt x="143" y="624"/>
                  </a:lnTo>
                  <a:lnTo>
                    <a:pt x="122" y="661"/>
                  </a:lnTo>
                  <a:lnTo>
                    <a:pt x="143" y="669"/>
                  </a:lnTo>
                  <a:lnTo>
                    <a:pt x="127" y="654"/>
                  </a:lnTo>
                  <a:lnTo>
                    <a:pt x="101" y="683"/>
                  </a:lnTo>
                  <a:lnTo>
                    <a:pt x="75" y="709"/>
                  </a:lnTo>
                  <a:lnTo>
                    <a:pt x="91" y="729"/>
                  </a:lnTo>
                  <a:lnTo>
                    <a:pt x="80" y="706"/>
                  </a:lnTo>
                  <a:lnTo>
                    <a:pt x="54" y="722"/>
                  </a:lnTo>
                  <a:lnTo>
                    <a:pt x="24" y="736"/>
                  </a:lnTo>
                  <a:lnTo>
                    <a:pt x="35" y="760"/>
                  </a:lnTo>
                  <a:lnTo>
                    <a:pt x="35" y="733"/>
                  </a:lnTo>
                  <a:lnTo>
                    <a:pt x="3" y="739"/>
                  </a:lnTo>
                  <a:lnTo>
                    <a:pt x="0" y="739"/>
                  </a:lnTo>
                  <a:lnTo>
                    <a:pt x="0" y="790"/>
                  </a:lnTo>
                  <a:lnTo>
                    <a:pt x="3" y="790"/>
                  </a:lnTo>
                  <a:lnTo>
                    <a:pt x="35" y="783"/>
                  </a:lnTo>
                  <a:lnTo>
                    <a:pt x="44" y="783"/>
                  </a:lnTo>
                  <a:lnTo>
                    <a:pt x="75" y="770"/>
                  </a:lnTo>
                  <a:lnTo>
                    <a:pt x="101" y="753"/>
                  </a:lnTo>
                  <a:lnTo>
                    <a:pt x="111" y="746"/>
                  </a:lnTo>
                  <a:lnTo>
                    <a:pt x="138" y="719"/>
                  </a:lnTo>
                  <a:lnTo>
                    <a:pt x="164" y="689"/>
                  </a:lnTo>
                  <a:lnTo>
                    <a:pt x="167" y="679"/>
                  </a:lnTo>
                  <a:lnTo>
                    <a:pt x="191" y="644"/>
                  </a:lnTo>
                  <a:lnTo>
                    <a:pt x="215" y="600"/>
                  </a:lnTo>
                  <a:lnTo>
                    <a:pt x="234" y="550"/>
                  </a:lnTo>
                  <a:lnTo>
                    <a:pt x="254" y="498"/>
                  </a:lnTo>
                  <a:lnTo>
                    <a:pt x="271" y="437"/>
                  </a:lnTo>
                  <a:lnTo>
                    <a:pt x="285" y="376"/>
                  </a:lnTo>
                  <a:lnTo>
                    <a:pt x="287" y="365"/>
                  </a:lnTo>
                  <a:lnTo>
                    <a:pt x="301" y="298"/>
                  </a:lnTo>
                  <a:lnTo>
                    <a:pt x="310" y="229"/>
                  </a:lnTo>
                  <a:lnTo>
                    <a:pt x="318" y="156"/>
                  </a:lnTo>
                  <a:lnTo>
                    <a:pt x="325" y="3"/>
                  </a:lnTo>
                  <a:lnTo>
                    <a:pt x="325" y="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11" name="Freeform 192"/>
            <p:cNvSpPr>
              <a:spLocks noChangeArrowheads="1"/>
            </p:cNvSpPr>
            <p:nvPr/>
          </p:nvSpPr>
          <p:spPr bwMode="auto">
            <a:xfrm>
              <a:off x="5135" y="3686"/>
              <a:ext cx="301" cy="125"/>
            </a:xfrm>
            <a:custGeom>
              <a:avLst/>
              <a:gdLst>
                <a:gd name="T0" fmla="*/ 0 w 1328"/>
                <a:gd name="T1" fmla="*/ 0 h 553"/>
                <a:gd name="T2" fmla="*/ 0 w 1328"/>
                <a:gd name="T3" fmla="*/ 0 h 553"/>
                <a:gd name="T4" fmla="*/ 0 w 1328"/>
                <a:gd name="T5" fmla="*/ 0 h 553"/>
                <a:gd name="T6" fmla="*/ 0 w 1328"/>
                <a:gd name="T7" fmla="*/ 0 h 553"/>
                <a:gd name="T8" fmla="*/ 0 w 1328"/>
                <a:gd name="T9" fmla="*/ 0 h 553"/>
                <a:gd name="T10" fmla="*/ 0 60000 65536"/>
                <a:gd name="T11" fmla="*/ 0 60000 65536"/>
                <a:gd name="T12" fmla="*/ 0 60000 65536"/>
                <a:gd name="T13" fmla="*/ 0 60000 65536"/>
                <a:gd name="T14" fmla="*/ 0 60000 65536"/>
                <a:gd name="T15" fmla="*/ 0 w 1328"/>
                <a:gd name="T16" fmla="*/ 0 h 553"/>
                <a:gd name="T17" fmla="*/ 1328 w 1328"/>
                <a:gd name="T18" fmla="*/ 553 h 553"/>
              </a:gdLst>
              <a:ahLst/>
              <a:cxnLst>
                <a:cxn ang="T10">
                  <a:pos x="T0" y="T1"/>
                </a:cxn>
                <a:cxn ang="T11">
                  <a:pos x="T2" y="T3"/>
                </a:cxn>
                <a:cxn ang="T12">
                  <a:pos x="T4" y="T5"/>
                </a:cxn>
                <a:cxn ang="T13">
                  <a:pos x="T6" y="T7"/>
                </a:cxn>
                <a:cxn ang="T14">
                  <a:pos x="T8" y="T9"/>
                </a:cxn>
              </a:cxnLst>
              <a:rect l="T15" t="T16" r="T17" b="T18"/>
              <a:pathLst>
                <a:path w="1328" h="553">
                  <a:moveTo>
                    <a:pt x="0" y="506"/>
                  </a:moveTo>
                  <a:lnTo>
                    <a:pt x="16" y="552"/>
                  </a:lnTo>
                  <a:lnTo>
                    <a:pt x="1327" y="45"/>
                  </a:lnTo>
                  <a:lnTo>
                    <a:pt x="1311" y="0"/>
                  </a:lnTo>
                  <a:lnTo>
                    <a:pt x="0" y="506"/>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12" name="Oval 193"/>
            <p:cNvSpPr>
              <a:spLocks noChangeArrowheads="1"/>
            </p:cNvSpPr>
            <p:nvPr/>
          </p:nvSpPr>
          <p:spPr bwMode="auto">
            <a:xfrm>
              <a:off x="4585" y="3491"/>
              <a:ext cx="898" cy="918"/>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8113" name="Oval 194"/>
            <p:cNvSpPr>
              <a:spLocks noChangeArrowheads="1"/>
            </p:cNvSpPr>
            <p:nvPr/>
          </p:nvSpPr>
          <p:spPr bwMode="auto">
            <a:xfrm>
              <a:off x="4004" y="3539"/>
              <a:ext cx="79" cy="86"/>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8114" name="Line 195"/>
            <p:cNvSpPr>
              <a:spLocks noChangeShapeType="1"/>
            </p:cNvSpPr>
            <p:nvPr/>
          </p:nvSpPr>
          <p:spPr bwMode="auto">
            <a:xfrm>
              <a:off x="4040" y="3559"/>
              <a:ext cx="1" cy="60"/>
            </a:xfrm>
            <a:prstGeom prst="line">
              <a:avLst/>
            </a:prstGeom>
            <a:noFill/>
            <a:ln w="11160">
              <a:solidFill>
                <a:srgbClr val="000000"/>
              </a:solidFill>
              <a:round/>
              <a:headEnd/>
              <a:tailEnd/>
            </a:ln>
          </p:spPr>
          <p:txBody>
            <a:bodyPr/>
            <a:lstStyle/>
            <a:p>
              <a:endParaRPr lang="en-GB"/>
            </a:p>
          </p:txBody>
        </p:sp>
        <p:sp>
          <p:nvSpPr>
            <p:cNvPr id="78115" name="Line 196"/>
            <p:cNvSpPr>
              <a:spLocks noChangeShapeType="1"/>
            </p:cNvSpPr>
            <p:nvPr/>
          </p:nvSpPr>
          <p:spPr bwMode="auto">
            <a:xfrm flipH="1">
              <a:off x="4014" y="3576"/>
              <a:ext cx="63" cy="1"/>
            </a:xfrm>
            <a:prstGeom prst="line">
              <a:avLst/>
            </a:prstGeom>
            <a:noFill/>
            <a:ln w="11160">
              <a:solidFill>
                <a:srgbClr val="000000"/>
              </a:solidFill>
              <a:round/>
              <a:headEnd/>
              <a:tailEnd/>
            </a:ln>
          </p:spPr>
          <p:txBody>
            <a:bodyPr/>
            <a:lstStyle/>
            <a:p>
              <a:endParaRPr lang="en-GB"/>
            </a:p>
          </p:txBody>
        </p:sp>
        <p:sp>
          <p:nvSpPr>
            <p:cNvPr id="78116" name="AutoShape 197"/>
            <p:cNvSpPr>
              <a:spLocks noChangeArrowheads="1"/>
            </p:cNvSpPr>
            <p:nvPr/>
          </p:nvSpPr>
          <p:spPr bwMode="auto">
            <a:xfrm>
              <a:off x="5221" y="3517"/>
              <a:ext cx="242" cy="156"/>
            </a:xfrm>
            <a:prstGeom prst="roundRect">
              <a:avLst>
                <a:gd name="adj" fmla="val 639"/>
              </a:avLst>
            </a:prstGeom>
            <a:solidFill>
              <a:srgbClr val="FFFFFF"/>
            </a:solidFill>
            <a:ln w="9525">
              <a:noFill/>
              <a:round/>
              <a:headEnd/>
              <a:tailEnd/>
            </a:ln>
          </p:spPr>
          <p:txBody>
            <a:bodyPr wrap="none" anchor="ctr"/>
            <a:lstStyle/>
            <a:p>
              <a:endParaRPr lang="en-GB">
                <a:latin typeface="Calibri" pitchFamily="34" charset="0"/>
              </a:endParaRPr>
            </a:p>
          </p:txBody>
        </p:sp>
        <p:sp>
          <p:nvSpPr>
            <p:cNvPr id="78117" name="AutoShape 198"/>
            <p:cNvSpPr>
              <a:spLocks noChangeArrowheads="1"/>
            </p:cNvSpPr>
            <p:nvPr/>
          </p:nvSpPr>
          <p:spPr bwMode="auto">
            <a:xfrm>
              <a:off x="5318" y="3547"/>
              <a:ext cx="50" cy="102"/>
            </a:xfrm>
            <a:prstGeom prst="roundRect">
              <a:avLst>
                <a:gd name="adj" fmla="val 2000"/>
              </a:avLst>
            </a:prstGeom>
            <a:noFill/>
            <a:ln w="9525">
              <a:noFill/>
              <a:round/>
              <a:headEnd/>
              <a:tailEnd/>
            </a:ln>
          </p:spPr>
          <p:txBody>
            <a:bodyPr wrap="none" anchor="ctr"/>
            <a:lstStyle/>
            <a:p>
              <a:endParaRPr lang="en-GB">
                <a:latin typeface="Calibri" pitchFamily="34" charset="0"/>
              </a:endParaRPr>
            </a:p>
          </p:txBody>
        </p:sp>
        <p:sp>
          <p:nvSpPr>
            <p:cNvPr id="78118" name="AutoShape 199"/>
            <p:cNvSpPr>
              <a:spLocks noChangeArrowheads="1"/>
            </p:cNvSpPr>
            <p:nvPr/>
          </p:nvSpPr>
          <p:spPr bwMode="auto">
            <a:xfrm>
              <a:off x="5318" y="3550"/>
              <a:ext cx="50" cy="102"/>
            </a:xfrm>
            <a:prstGeom prst="roundRect">
              <a:avLst>
                <a:gd name="adj" fmla="val 2000"/>
              </a:avLst>
            </a:prstGeom>
            <a:noFill/>
            <a:ln w="9525">
              <a:noFill/>
              <a:round/>
              <a:headEnd/>
              <a:tailEnd/>
            </a:ln>
          </p:spPr>
          <p:txBody>
            <a:bodyPr lIns="0" tIns="0" rIns="0" bIns="0"/>
            <a:lstStyle/>
            <a:p>
              <a:pPr>
                <a:lnSpc>
                  <a:spcPct val="90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300" b="1">
                  <a:solidFill>
                    <a:srgbClr val="000000"/>
                  </a:solidFill>
                  <a:latin typeface="Helvetica" pitchFamily="34" charset="0"/>
                </a:rPr>
                <a:t>µ</a:t>
              </a:r>
            </a:p>
          </p:txBody>
        </p:sp>
        <p:sp>
          <p:nvSpPr>
            <p:cNvPr id="78119" name="AutoShape 200"/>
            <p:cNvSpPr>
              <a:spLocks noChangeArrowheads="1"/>
            </p:cNvSpPr>
            <p:nvPr/>
          </p:nvSpPr>
          <p:spPr bwMode="auto">
            <a:xfrm>
              <a:off x="5221" y="3517"/>
              <a:ext cx="243" cy="156"/>
            </a:xfrm>
            <a:prstGeom prst="roundRect">
              <a:avLst>
                <a:gd name="adj" fmla="val 639"/>
              </a:avLst>
            </a:prstGeom>
            <a:noFill/>
            <a:ln w="11160">
              <a:solidFill>
                <a:srgbClr val="000000"/>
              </a:solidFill>
              <a:round/>
              <a:headEnd/>
              <a:tailEnd/>
            </a:ln>
          </p:spPr>
          <p:txBody>
            <a:bodyPr wrap="none" anchor="ctr"/>
            <a:lstStyle/>
            <a:p>
              <a:endParaRPr lang="en-GB">
                <a:latin typeface="Calibri" pitchFamily="34" charset="0"/>
              </a:endParaRPr>
            </a:p>
          </p:txBody>
        </p:sp>
      </p:grpSp>
      <p:grpSp>
        <p:nvGrpSpPr>
          <p:cNvPr id="77830" name="Group 201"/>
          <p:cNvGrpSpPr>
            <a:grpSpLocks/>
          </p:cNvGrpSpPr>
          <p:nvPr/>
        </p:nvGrpSpPr>
        <p:grpSpPr bwMode="auto">
          <a:xfrm>
            <a:off x="519113" y="4984750"/>
            <a:ext cx="2884487" cy="1657350"/>
            <a:chOff x="360" y="3371"/>
            <a:chExt cx="2004" cy="1151"/>
          </a:xfrm>
        </p:grpSpPr>
        <p:sp>
          <p:nvSpPr>
            <p:cNvPr id="77838" name="AutoShape 202"/>
            <p:cNvSpPr>
              <a:spLocks noChangeArrowheads="1"/>
            </p:cNvSpPr>
            <p:nvPr/>
          </p:nvSpPr>
          <p:spPr bwMode="auto">
            <a:xfrm>
              <a:off x="371" y="3383"/>
              <a:ext cx="1993" cy="1141"/>
            </a:xfrm>
            <a:prstGeom prst="roundRect">
              <a:avLst>
                <a:gd name="adj" fmla="val 83"/>
              </a:avLst>
            </a:prstGeom>
            <a:solidFill>
              <a:srgbClr val="808080"/>
            </a:solidFill>
            <a:ln w="9525">
              <a:noFill/>
              <a:round/>
              <a:headEnd/>
              <a:tailEnd/>
            </a:ln>
          </p:spPr>
          <p:txBody>
            <a:bodyPr wrap="none" anchor="ctr"/>
            <a:lstStyle/>
            <a:p>
              <a:endParaRPr lang="en-GB">
                <a:latin typeface="Calibri" pitchFamily="34" charset="0"/>
              </a:endParaRPr>
            </a:p>
          </p:txBody>
        </p:sp>
        <p:sp>
          <p:nvSpPr>
            <p:cNvPr id="77839" name="AutoShape 203"/>
            <p:cNvSpPr>
              <a:spLocks noChangeArrowheads="1"/>
            </p:cNvSpPr>
            <p:nvPr/>
          </p:nvSpPr>
          <p:spPr bwMode="auto">
            <a:xfrm>
              <a:off x="360" y="3371"/>
              <a:ext cx="1992" cy="1140"/>
            </a:xfrm>
            <a:prstGeom prst="roundRect">
              <a:avLst>
                <a:gd name="adj" fmla="val 83"/>
              </a:avLst>
            </a:prstGeom>
            <a:solidFill>
              <a:srgbClr val="FFCC66"/>
            </a:solidFill>
            <a:ln w="3240">
              <a:solidFill>
                <a:srgbClr val="000000"/>
              </a:solidFill>
              <a:round/>
              <a:headEnd/>
              <a:tailEnd/>
            </a:ln>
          </p:spPr>
          <p:txBody>
            <a:bodyPr wrap="none" anchor="ctr"/>
            <a:lstStyle/>
            <a:p>
              <a:endParaRPr lang="en-GB">
                <a:latin typeface="Calibri" pitchFamily="34" charset="0"/>
              </a:endParaRPr>
            </a:p>
          </p:txBody>
        </p:sp>
        <p:sp>
          <p:nvSpPr>
            <p:cNvPr id="77840" name="Line 204"/>
            <p:cNvSpPr>
              <a:spLocks noChangeShapeType="1"/>
            </p:cNvSpPr>
            <p:nvPr/>
          </p:nvSpPr>
          <p:spPr bwMode="auto">
            <a:xfrm>
              <a:off x="427" y="3956"/>
              <a:ext cx="1050" cy="1"/>
            </a:xfrm>
            <a:prstGeom prst="line">
              <a:avLst/>
            </a:prstGeom>
            <a:noFill/>
            <a:ln w="11160">
              <a:solidFill>
                <a:srgbClr val="000000"/>
              </a:solidFill>
              <a:round/>
              <a:headEnd/>
              <a:tailEnd/>
            </a:ln>
          </p:spPr>
          <p:txBody>
            <a:bodyPr/>
            <a:lstStyle/>
            <a:p>
              <a:endParaRPr lang="en-GB"/>
            </a:p>
          </p:txBody>
        </p:sp>
        <p:sp>
          <p:nvSpPr>
            <p:cNvPr id="77841" name="AutoShape 205"/>
            <p:cNvSpPr>
              <a:spLocks noChangeArrowheads="1"/>
            </p:cNvSpPr>
            <p:nvPr/>
          </p:nvSpPr>
          <p:spPr bwMode="auto">
            <a:xfrm>
              <a:off x="718" y="3848"/>
              <a:ext cx="505" cy="235"/>
            </a:xfrm>
            <a:prstGeom prst="roundRect">
              <a:avLst>
                <a:gd name="adj" fmla="val 426"/>
              </a:avLst>
            </a:prstGeom>
            <a:noFill/>
            <a:ln w="11160">
              <a:solidFill>
                <a:srgbClr val="000000"/>
              </a:solidFill>
              <a:round/>
              <a:headEnd/>
              <a:tailEnd/>
            </a:ln>
          </p:spPr>
          <p:txBody>
            <a:bodyPr wrap="none" anchor="ctr"/>
            <a:lstStyle/>
            <a:p>
              <a:endParaRPr lang="en-GB">
                <a:latin typeface="Calibri" pitchFamily="34" charset="0"/>
              </a:endParaRPr>
            </a:p>
          </p:txBody>
        </p:sp>
        <p:sp>
          <p:nvSpPr>
            <p:cNvPr id="77842" name="Freeform 206"/>
            <p:cNvSpPr>
              <a:spLocks noChangeArrowheads="1"/>
            </p:cNvSpPr>
            <p:nvPr/>
          </p:nvSpPr>
          <p:spPr bwMode="auto">
            <a:xfrm>
              <a:off x="706" y="3825"/>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4"/>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843" name="Freeform 207"/>
            <p:cNvSpPr>
              <a:spLocks noChangeArrowheads="1"/>
            </p:cNvSpPr>
            <p:nvPr/>
          </p:nvSpPr>
          <p:spPr bwMode="auto">
            <a:xfrm>
              <a:off x="706" y="4059"/>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844" name="Oval 208"/>
            <p:cNvSpPr>
              <a:spLocks noChangeArrowheads="1"/>
            </p:cNvSpPr>
            <p:nvPr/>
          </p:nvSpPr>
          <p:spPr bwMode="auto">
            <a:xfrm>
              <a:off x="1737" y="3837"/>
              <a:ext cx="274" cy="266"/>
            </a:xfrm>
            <a:prstGeom prst="ellipse">
              <a:avLst/>
            </a:prstGeom>
            <a:noFill/>
            <a:ln w="14400">
              <a:solidFill>
                <a:srgbClr val="FFFFFF"/>
              </a:solidFill>
              <a:round/>
              <a:headEnd/>
              <a:tailEnd/>
            </a:ln>
          </p:spPr>
          <p:txBody>
            <a:bodyPr wrap="none" anchor="ctr"/>
            <a:lstStyle/>
            <a:p>
              <a:endParaRPr lang="en-GB">
                <a:latin typeface="Calibri" pitchFamily="34" charset="0"/>
              </a:endParaRPr>
            </a:p>
          </p:txBody>
        </p:sp>
        <p:sp>
          <p:nvSpPr>
            <p:cNvPr id="77845" name="Oval 209"/>
            <p:cNvSpPr>
              <a:spLocks noChangeArrowheads="1"/>
            </p:cNvSpPr>
            <p:nvPr/>
          </p:nvSpPr>
          <p:spPr bwMode="auto">
            <a:xfrm>
              <a:off x="1739" y="3837"/>
              <a:ext cx="270" cy="266"/>
            </a:xfrm>
            <a:prstGeom prst="ellipse">
              <a:avLst/>
            </a:prstGeom>
            <a:noFill/>
            <a:ln w="14400">
              <a:solidFill>
                <a:srgbClr val="FEFDFD"/>
              </a:solidFill>
              <a:round/>
              <a:headEnd/>
              <a:tailEnd/>
            </a:ln>
          </p:spPr>
          <p:txBody>
            <a:bodyPr wrap="none" anchor="ctr"/>
            <a:lstStyle/>
            <a:p>
              <a:endParaRPr lang="en-GB">
                <a:latin typeface="Calibri" pitchFamily="34" charset="0"/>
              </a:endParaRPr>
            </a:p>
          </p:txBody>
        </p:sp>
        <p:sp>
          <p:nvSpPr>
            <p:cNvPr id="77846" name="Oval 210"/>
            <p:cNvSpPr>
              <a:spLocks noChangeArrowheads="1"/>
            </p:cNvSpPr>
            <p:nvPr/>
          </p:nvSpPr>
          <p:spPr bwMode="auto">
            <a:xfrm>
              <a:off x="1741" y="3837"/>
              <a:ext cx="268" cy="264"/>
            </a:xfrm>
            <a:prstGeom prst="ellipse">
              <a:avLst/>
            </a:prstGeom>
            <a:noFill/>
            <a:ln w="14400">
              <a:solidFill>
                <a:srgbClr val="FDFAFA"/>
              </a:solidFill>
              <a:round/>
              <a:headEnd/>
              <a:tailEnd/>
            </a:ln>
          </p:spPr>
          <p:txBody>
            <a:bodyPr wrap="none" anchor="ctr"/>
            <a:lstStyle/>
            <a:p>
              <a:endParaRPr lang="en-GB">
                <a:latin typeface="Calibri" pitchFamily="34" charset="0"/>
              </a:endParaRPr>
            </a:p>
          </p:txBody>
        </p:sp>
        <p:sp>
          <p:nvSpPr>
            <p:cNvPr id="77847" name="Oval 211"/>
            <p:cNvSpPr>
              <a:spLocks noChangeArrowheads="1"/>
            </p:cNvSpPr>
            <p:nvPr/>
          </p:nvSpPr>
          <p:spPr bwMode="auto">
            <a:xfrm>
              <a:off x="1743" y="3839"/>
              <a:ext cx="264" cy="261"/>
            </a:xfrm>
            <a:prstGeom prst="ellipse">
              <a:avLst/>
            </a:prstGeom>
            <a:noFill/>
            <a:ln w="14400">
              <a:solidFill>
                <a:srgbClr val="FBF7F7"/>
              </a:solidFill>
              <a:round/>
              <a:headEnd/>
              <a:tailEnd/>
            </a:ln>
          </p:spPr>
          <p:txBody>
            <a:bodyPr wrap="none" anchor="ctr"/>
            <a:lstStyle/>
            <a:p>
              <a:endParaRPr lang="en-GB">
                <a:latin typeface="Calibri" pitchFamily="34" charset="0"/>
              </a:endParaRPr>
            </a:p>
          </p:txBody>
        </p:sp>
        <p:sp>
          <p:nvSpPr>
            <p:cNvPr id="77848" name="Oval 212"/>
            <p:cNvSpPr>
              <a:spLocks noChangeArrowheads="1"/>
            </p:cNvSpPr>
            <p:nvPr/>
          </p:nvSpPr>
          <p:spPr bwMode="auto">
            <a:xfrm>
              <a:off x="1744" y="3840"/>
              <a:ext cx="261" cy="258"/>
            </a:xfrm>
            <a:prstGeom prst="ellipse">
              <a:avLst/>
            </a:prstGeom>
            <a:noFill/>
            <a:ln w="14400">
              <a:solidFill>
                <a:srgbClr val="FAF4F5"/>
              </a:solidFill>
              <a:round/>
              <a:headEnd/>
              <a:tailEnd/>
            </a:ln>
          </p:spPr>
          <p:txBody>
            <a:bodyPr wrap="none" anchor="ctr"/>
            <a:lstStyle/>
            <a:p>
              <a:endParaRPr lang="en-GB">
                <a:latin typeface="Calibri" pitchFamily="34" charset="0"/>
              </a:endParaRPr>
            </a:p>
          </p:txBody>
        </p:sp>
        <p:sp>
          <p:nvSpPr>
            <p:cNvPr id="77849" name="Oval 213"/>
            <p:cNvSpPr>
              <a:spLocks noChangeArrowheads="1"/>
            </p:cNvSpPr>
            <p:nvPr/>
          </p:nvSpPr>
          <p:spPr bwMode="auto">
            <a:xfrm>
              <a:off x="1746" y="3842"/>
              <a:ext cx="259" cy="254"/>
            </a:xfrm>
            <a:prstGeom prst="ellipse">
              <a:avLst/>
            </a:prstGeom>
            <a:noFill/>
            <a:ln w="14400">
              <a:solidFill>
                <a:srgbClr val="F9F2F2"/>
              </a:solidFill>
              <a:round/>
              <a:headEnd/>
              <a:tailEnd/>
            </a:ln>
          </p:spPr>
          <p:txBody>
            <a:bodyPr wrap="none" anchor="ctr"/>
            <a:lstStyle/>
            <a:p>
              <a:endParaRPr lang="en-GB">
                <a:latin typeface="Calibri" pitchFamily="34" charset="0"/>
              </a:endParaRPr>
            </a:p>
          </p:txBody>
        </p:sp>
        <p:sp>
          <p:nvSpPr>
            <p:cNvPr id="77850" name="Oval 214"/>
            <p:cNvSpPr>
              <a:spLocks noChangeArrowheads="1"/>
            </p:cNvSpPr>
            <p:nvPr/>
          </p:nvSpPr>
          <p:spPr bwMode="auto">
            <a:xfrm>
              <a:off x="1746" y="3843"/>
              <a:ext cx="256" cy="251"/>
            </a:xfrm>
            <a:prstGeom prst="ellipse">
              <a:avLst/>
            </a:prstGeom>
            <a:noFill/>
            <a:ln w="14400">
              <a:solidFill>
                <a:srgbClr val="F7EFEF"/>
              </a:solidFill>
              <a:round/>
              <a:headEnd/>
              <a:tailEnd/>
            </a:ln>
          </p:spPr>
          <p:txBody>
            <a:bodyPr wrap="none" anchor="ctr"/>
            <a:lstStyle/>
            <a:p>
              <a:endParaRPr lang="en-GB">
                <a:latin typeface="Calibri" pitchFamily="34" charset="0"/>
              </a:endParaRPr>
            </a:p>
          </p:txBody>
        </p:sp>
        <p:sp>
          <p:nvSpPr>
            <p:cNvPr id="77851" name="Oval 215"/>
            <p:cNvSpPr>
              <a:spLocks noChangeArrowheads="1"/>
            </p:cNvSpPr>
            <p:nvPr/>
          </p:nvSpPr>
          <p:spPr bwMode="auto">
            <a:xfrm>
              <a:off x="1748" y="3845"/>
              <a:ext cx="253" cy="248"/>
            </a:xfrm>
            <a:prstGeom prst="ellipse">
              <a:avLst/>
            </a:prstGeom>
            <a:noFill/>
            <a:ln w="14400">
              <a:solidFill>
                <a:srgbClr val="F6ECEC"/>
              </a:solidFill>
              <a:round/>
              <a:headEnd/>
              <a:tailEnd/>
            </a:ln>
          </p:spPr>
          <p:txBody>
            <a:bodyPr wrap="none" anchor="ctr"/>
            <a:lstStyle/>
            <a:p>
              <a:endParaRPr lang="en-GB">
                <a:latin typeface="Calibri" pitchFamily="34" charset="0"/>
              </a:endParaRPr>
            </a:p>
          </p:txBody>
        </p:sp>
        <p:sp>
          <p:nvSpPr>
            <p:cNvPr id="77852" name="Oval 216"/>
            <p:cNvSpPr>
              <a:spLocks noChangeArrowheads="1"/>
            </p:cNvSpPr>
            <p:nvPr/>
          </p:nvSpPr>
          <p:spPr bwMode="auto">
            <a:xfrm>
              <a:off x="1749" y="3846"/>
              <a:ext cx="250" cy="246"/>
            </a:xfrm>
            <a:prstGeom prst="ellipse">
              <a:avLst/>
            </a:prstGeom>
            <a:noFill/>
            <a:ln w="14400">
              <a:solidFill>
                <a:srgbClr val="F4E9EA"/>
              </a:solidFill>
              <a:round/>
              <a:headEnd/>
              <a:tailEnd/>
            </a:ln>
          </p:spPr>
          <p:txBody>
            <a:bodyPr wrap="none" anchor="ctr"/>
            <a:lstStyle/>
            <a:p>
              <a:endParaRPr lang="en-GB">
                <a:latin typeface="Calibri" pitchFamily="34" charset="0"/>
              </a:endParaRPr>
            </a:p>
          </p:txBody>
        </p:sp>
        <p:sp>
          <p:nvSpPr>
            <p:cNvPr id="77853" name="Oval 217"/>
            <p:cNvSpPr>
              <a:spLocks noChangeArrowheads="1"/>
            </p:cNvSpPr>
            <p:nvPr/>
          </p:nvSpPr>
          <p:spPr bwMode="auto">
            <a:xfrm>
              <a:off x="1751" y="3848"/>
              <a:ext cx="248" cy="243"/>
            </a:xfrm>
            <a:prstGeom prst="ellipse">
              <a:avLst/>
            </a:prstGeom>
            <a:noFill/>
            <a:ln w="14400">
              <a:solidFill>
                <a:srgbClr val="F3E6E7"/>
              </a:solidFill>
              <a:round/>
              <a:headEnd/>
              <a:tailEnd/>
            </a:ln>
          </p:spPr>
          <p:txBody>
            <a:bodyPr wrap="none" anchor="ctr"/>
            <a:lstStyle/>
            <a:p>
              <a:endParaRPr lang="en-GB">
                <a:latin typeface="Calibri" pitchFamily="34" charset="0"/>
              </a:endParaRPr>
            </a:p>
          </p:txBody>
        </p:sp>
        <p:sp>
          <p:nvSpPr>
            <p:cNvPr id="77854" name="Oval 218"/>
            <p:cNvSpPr>
              <a:spLocks noChangeArrowheads="1"/>
            </p:cNvSpPr>
            <p:nvPr/>
          </p:nvSpPr>
          <p:spPr bwMode="auto">
            <a:xfrm>
              <a:off x="1752" y="3849"/>
              <a:ext cx="245" cy="240"/>
            </a:xfrm>
            <a:prstGeom prst="ellipse">
              <a:avLst/>
            </a:prstGeom>
            <a:noFill/>
            <a:ln w="14400">
              <a:solidFill>
                <a:srgbClr val="F2E4E4"/>
              </a:solidFill>
              <a:round/>
              <a:headEnd/>
              <a:tailEnd/>
            </a:ln>
          </p:spPr>
          <p:txBody>
            <a:bodyPr wrap="none" anchor="ctr"/>
            <a:lstStyle/>
            <a:p>
              <a:endParaRPr lang="en-GB">
                <a:latin typeface="Calibri" pitchFamily="34" charset="0"/>
              </a:endParaRPr>
            </a:p>
          </p:txBody>
        </p:sp>
        <p:sp>
          <p:nvSpPr>
            <p:cNvPr id="77855" name="Oval 219"/>
            <p:cNvSpPr>
              <a:spLocks noChangeArrowheads="1"/>
            </p:cNvSpPr>
            <p:nvPr/>
          </p:nvSpPr>
          <p:spPr bwMode="auto">
            <a:xfrm>
              <a:off x="1754" y="3851"/>
              <a:ext cx="241" cy="237"/>
            </a:xfrm>
            <a:prstGeom prst="ellipse">
              <a:avLst/>
            </a:prstGeom>
            <a:noFill/>
            <a:ln w="14400">
              <a:solidFill>
                <a:srgbClr val="F0E1E2"/>
              </a:solidFill>
              <a:round/>
              <a:headEnd/>
              <a:tailEnd/>
            </a:ln>
          </p:spPr>
          <p:txBody>
            <a:bodyPr wrap="none" anchor="ctr"/>
            <a:lstStyle/>
            <a:p>
              <a:endParaRPr lang="en-GB">
                <a:latin typeface="Calibri" pitchFamily="34" charset="0"/>
              </a:endParaRPr>
            </a:p>
          </p:txBody>
        </p:sp>
        <p:sp>
          <p:nvSpPr>
            <p:cNvPr id="77856" name="Oval 220"/>
            <p:cNvSpPr>
              <a:spLocks noChangeArrowheads="1"/>
            </p:cNvSpPr>
            <p:nvPr/>
          </p:nvSpPr>
          <p:spPr bwMode="auto">
            <a:xfrm>
              <a:off x="1755" y="3852"/>
              <a:ext cx="239" cy="234"/>
            </a:xfrm>
            <a:prstGeom prst="ellipse">
              <a:avLst/>
            </a:prstGeom>
            <a:noFill/>
            <a:ln w="14400">
              <a:solidFill>
                <a:srgbClr val="EFDEDF"/>
              </a:solidFill>
              <a:round/>
              <a:headEnd/>
              <a:tailEnd/>
            </a:ln>
          </p:spPr>
          <p:txBody>
            <a:bodyPr wrap="none" anchor="ctr"/>
            <a:lstStyle/>
            <a:p>
              <a:endParaRPr lang="en-GB">
                <a:latin typeface="Calibri" pitchFamily="34" charset="0"/>
              </a:endParaRPr>
            </a:p>
          </p:txBody>
        </p:sp>
        <p:sp>
          <p:nvSpPr>
            <p:cNvPr id="77857" name="Oval 221"/>
            <p:cNvSpPr>
              <a:spLocks noChangeArrowheads="1"/>
            </p:cNvSpPr>
            <p:nvPr/>
          </p:nvSpPr>
          <p:spPr bwMode="auto">
            <a:xfrm>
              <a:off x="1756" y="3854"/>
              <a:ext cx="236" cy="231"/>
            </a:xfrm>
            <a:prstGeom prst="ellipse">
              <a:avLst/>
            </a:prstGeom>
            <a:noFill/>
            <a:ln w="14400">
              <a:solidFill>
                <a:srgbClr val="EDDBDC"/>
              </a:solidFill>
              <a:round/>
              <a:headEnd/>
              <a:tailEnd/>
            </a:ln>
          </p:spPr>
          <p:txBody>
            <a:bodyPr wrap="none" anchor="ctr"/>
            <a:lstStyle/>
            <a:p>
              <a:endParaRPr lang="en-GB">
                <a:latin typeface="Calibri" pitchFamily="34" charset="0"/>
              </a:endParaRPr>
            </a:p>
          </p:txBody>
        </p:sp>
        <p:sp>
          <p:nvSpPr>
            <p:cNvPr id="77858" name="Oval 222"/>
            <p:cNvSpPr>
              <a:spLocks noChangeArrowheads="1"/>
            </p:cNvSpPr>
            <p:nvPr/>
          </p:nvSpPr>
          <p:spPr bwMode="auto">
            <a:xfrm>
              <a:off x="1758" y="3856"/>
              <a:ext cx="233" cy="228"/>
            </a:xfrm>
            <a:prstGeom prst="ellipse">
              <a:avLst/>
            </a:prstGeom>
            <a:noFill/>
            <a:ln w="14400">
              <a:solidFill>
                <a:srgbClr val="ECD9D9"/>
              </a:solidFill>
              <a:round/>
              <a:headEnd/>
              <a:tailEnd/>
            </a:ln>
          </p:spPr>
          <p:txBody>
            <a:bodyPr wrap="none" anchor="ctr"/>
            <a:lstStyle/>
            <a:p>
              <a:endParaRPr lang="en-GB">
                <a:latin typeface="Calibri" pitchFamily="34" charset="0"/>
              </a:endParaRPr>
            </a:p>
          </p:txBody>
        </p:sp>
        <p:sp>
          <p:nvSpPr>
            <p:cNvPr id="77859" name="Oval 223"/>
            <p:cNvSpPr>
              <a:spLocks noChangeArrowheads="1"/>
            </p:cNvSpPr>
            <p:nvPr/>
          </p:nvSpPr>
          <p:spPr bwMode="auto">
            <a:xfrm>
              <a:off x="1760" y="3856"/>
              <a:ext cx="230" cy="225"/>
            </a:xfrm>
            <a:prstGeom prst="ellipse">
              <a:avLst/>
            </a:prstGeom>
            <a:noFill/>
            <a:ln w="14400">
              <a:solidFill>
                <a:srgbClr val="EBD6D7"/>
              </a:solidFill>
              <a:round/>
              <a:headEnd/>
              <a:tailEnd/>
            </a:ln>
          </p:spPr>
          <p:txBody>
            <a:bodyPr wrap="none" anchor="ctr"/>
            <a:lstStyle/>
            <a:p>
              <a:endParaRPr lang="en-GB">
                <a:latin typeface="Calibri" pitchFamily="34" charset="0"/>
              </a:endParaRPr>
            </a:p>
          </p:txBody>
        </p:sp>
        <p:sp>
          <p:nvSpPr>
            <p:cNvPr id="77860" name="Oval 224"/>
            <p:cNvSpPr>
              <a:spLocks noChangeArrowheads="1"/>
            </p:cNvSpPr>
            <p:nvPr/>
          </p:nvSpPr>
          <p:spPr bwMode="auto">
            <a:xfrm>
              <a:off x="1762" y="3858"/>
              <a:ext cx="227" cy="222"/>
            </a:xfrm>
            <a:prstGeom prst="ellipse">
              <a:avLst/>
            </a:prstGeom>
            <a:noFill/>
            <a:ln w="14400">
              <a:solidFill>
                <a:srgbClr val="E9D3D4"/>
              </a:solidFill>
              <a:round/>
              <a:headEnd/>
              <a:tailEnd/>
            </a:ln>
          </p:spPr>
          <p:txBody>
            <a:bodyPr wrap="none" anchor="ctr"/>
            <a:lstStyle/>
            <a:p>
              <a:endParaRPr lang="en-GB">
                <a:latin typeface="Calibri" pitchFamily="34" charset="0"/>
              </a:endParaRPr>
            </a:p>
          </p:txBody>
        </p:sp>
        <p:sp>
          <p:nvSpPr>
            <p:cNvPr id="77861" name="Oval 225"/>
            <p:cNvSpPr>
              <a:spLocks noChangeArrowheads="1"/>
            </p:cNvSpPr>
            <p:nvPr/>
          </p:nvSpPr>
          <p:spPr bwMode="auto">
            <a:xfrm>
              <a:off x="1763" y="3859"/>
              <a:ext cx="223" cy="219"/>
            </a:xfrm>
            <a:prstGeom prst="ellipse">
              <a:avLst/>
            </a:prstGeom>
            <a:noFill/>
            <a:ln w="14400">
              <a:solidFill>
                <a:srgbClr val="E8D0D1"/>
              </a:solidFill>
              <a:round/>
              <a:headEnd/>
              <a:tailEnd/>
            </a:ln>
          </p:spPr>
          <p:txBody>
            <a:bodyPr wrap="none" anchor="ctr"/>
            <a:lstStyle/>
            <a:p>
              <a:endParaRPr lang="en-GB">
                <a:latin typeface="Calibri" pitchFamily="34" charset="0"/>
              </a:endParaRPr>
            </a:p>
          </p:txBody>
        </p:sp>
        <p:sp>
          <p:nvSpPr>
            <p:cNvPr id="77862" name="Oval 226"/>
            <p:cNvSpPr>
              <a:spLocks noChangeArrowheads="1"/>
            </p:cNvSpPr>
            <p:nvPr/>
          </p:nvSpPr>
          <p:spPr bwMode="auto">
            <a:xfrm>
              <a:off x="1765" y="3861"/>
              <a:ext cx="220" cy="216"/>
            </a:xfrm>
            <a:prstGeom prst="ellipse">
              <a:avLst/>
            </a:prstGeom>
            <a:noFill/>
            <a:ln w="14400">
              <a:solidFill>
                <a:srgbClr val="E6CDCF"/>
              </a:solidFill>
              <a:round/>
              <a:headEnd/>
              <a:tailEnd/>
            </a:ln>
          </p:spPr>
          <p:txBody>
            <a:bodyPr wrap="none" anchor="ctr"/>
            <a:lstStyle/>
            <a:p>
              <a:endParaRPr lang="en-GB">
                <a:latin typeface="Calibri" pitchFamily="34" charset="0"/>
              </a:endParaRPr>
            </a:p>
          </p:txBody>
        </p:sp>
        <p:sp>
          <p:nvSpPr>
            <p:cNvPr id="77863" name="Oval 227"/>
            <p:cNvSpPr>
              <a:spLocks noChangeArrowheads="1"/>
            </p:cNvSpPr>
            <p:nvPr/>
          </p:nvSpPr>
          <p:spPr bwMode="auto">
            <a:xfrm>
              <a:off x="1765" y="3862"/>
              <a:ext cx="218" cy="213"/>
            </a:xfrm>
            <a:prstGeom prst="ellipse">
              <a:avLst/>
            </a:prstGeom>
            <a:noFill/>
            <a:ln w="14400">
              <a:solidFill>
                <a:srgbClr val="E5CBCC"/>
              </a:solidFill>
              <a:round/>
              <a:headEnd/>
              <a:tailEnd/>
            </a:ln>
          </p:spPr>
          <p:txBody>
            <a:bodyPr wrap="none" anchor="ctr"/>
            <a:lstStyle/>
            <a:p>
              <a:endParaRPr lang="en-GB">
                <a:latin typeface="Calibri" pitchFamily="34" charset="0"/>
              </a:endParaRPr>
            </a:p>
          </p:txBody>
        </p:sp>
        <p:sp>
          <p:nvSpPr>
            <p:cNvPr id="77864" name="Oval 228"/>
            <p:cNvSpPr>
              <a:spLocks noChangeArrowheads="1"/>
            </p:cNvSpPr>
            <p:nvPr/>
          </p:nvSpPr>
          <p:spPr bwMode="auto">
            <a:xfrm>
              <a:off x="1766" y="3864"/>
              <a:ext cx="216" cy="210"/>
            </a:xfrm>
            <a:prstGeom prst="ellipse">
              <a:avLst/>
            </a:prstGeom>
            <a:noFill/>
            <a:ln w="14400">
              <a:solidFill>
                <a:srgbClr val="E4C8C9"/>
              </a:solidFill>
              <a:round/>
              <a:headEnd/>
              <a:tailEnd/>
            </a:ln>
          </p:spPr>
          <p:txBody>
            <a:bodyPr wrap="none" anchor="ctr"/>
            <a:lstStyle/>
            <a:p>
              <a:endParaRPr lang="en-GB">
                <a:latin typeface="Calibri" pitchFamily="34" charset="0"/>
              </a:endParaRPr>
            </a:p>
          </p:txBody>
        </p:sp>
        <p:sp>
          <p:nvSpPr>
            <p:cNvPr id="77865" name="Oval 229"/>
            <p:cNvSpPr>
              <a:spLocks noChangeArrowheads="1"/>
            </p:cNvSpPr>
            <p:nvPr/>
          </p:nvSpPr>
          <p:spPr bwMode="auto">
            <a:xfrm>
              <a:off x="1768" y="3865"/>
              <a:ext cx="213" cy="208"/>
            </a:xfrm>
            <a:prstGeom prst="ellipse">
              <a:avLst/>
            </a:prstGeom>
            <a:noFill/>
            <a:ln w="14400">
              <a:solidFill>
                <a:srgbClr val="E2C5C6"/>
              </a:solidFill>
              <a:round/>
              <a:headEnd/>
              <a:tailEnd/>
            </a:ln>
          </p:spPr>
          <p:txBody>
            <a:bodyPr wrap="none" anchor="ctr"/>
            <a:lstStyle/>
            <a:p>
              <a:endParaRPr lang="en-GB">
                <a:latin typeface="Calibri" pitchFamily="34" charset="0"/>
              </a:endParaRPr>
            </a:p>
          </p:txBody>
        </p:sp>
        <p:sp>
          <p:nvSpPr>
            <p:cNvPr id="77866" name="Oval 230"/>
            <p:cNvSpPr>
              <a:spLocks noChangeArrowheads="1"/>
            </p:cNvSpPr>
            <p:nvPr/>
          </p:nvSpPr>
          <p:spPr bwMode="auto">
            <a:xfrm>
              <a:off x="1770" y="3867"/>
              <a:ext cx="210" cy="205"/>
            </a:xfrm>
            <a:prstGeom prst="ellipse">
              <a:avLst/>
            </a:prstGeom>
            <a:noFill/>
            <a:ln w="14400">
              <a:solidFill>
                <a:srgbClr val="E1C2C4"/>
              </a:solidFill>
              <a:round/>
              <a:headEnd/>
              <a:tailEnd/>
            </a:ln>
          </p:spPr>
          <p:txBody>
            <a:bodyPr wrap="none" anchor="ctr"/>
            <a:lstStyle/>
            <a:p>
              <a:endParaRPr lang="en-GB">
                <a:latin typeface="Calibri" pitchFamily="34" charset="0"/>
              </a:endParaRPr>
            </a:p>
          </p:txBody>
        </p:sp>
        <p:sp>
          <p:nvSpPr>
            <p:cNvPr id="77867" name="Oval 231"/>
            <p:cNvSpPr>
              <a:spLocks noChangeArrowheads="1"/>
            </p:cNvSpPr>
            <p:nvPr/>
          </p:nvSpPr>
          <p:spPr bwMode="auto">
            <a:xfrm>
              <a:off x="1772" y="3868"/>
              <a:ext cx="207" cy="203"/>
            </a:xfrm>
            <a:prstGeom prst="ellipse">
              <a:avLst/>
            </a:prstGeom>
            <a:noFill/>
            <a:ln w="14400">
              <a:solidFill>
                <a:srgbClr val="E0C0C1"/>
              </a:solidFill>
              <a:round/>
              <a:headEnd/>
              <a:tailEnd/>
            </a:ln>
          </p:spPr>
          <p:txBody>
            <a:bodyPr wrap="none" anchor="ctr"/>
            <a:lstStyle/>
            <a:p>
              <a:endParaRPr lang="en-GB">
                <a:latin typeface="Calibri" pitchFamily="34" charset="0"/>
              </a:endParaRPr>
            </a:p>
          </p:txBody>
        </p:sp>
        <p:sp>
          <p:nvSpPr>
            <p:cNvPr id="77868" name="Oval 232"/>
            <p:cNvSpPr>
              <a:spLocks noChangeArrowheads="1"/>
            </p:cNvSpPr>
            <p:nvPr/>
          </p:nvSpPr>
          <p:spPr bwMode="auto">
            <a:xfrm>
              <a:off x="1773" y="3870"/>
              <a:ext cx="203" cy="199"/>
            </a:xfrm>
            <a:prstGeom prst="ellipse">
              <a:avLst/>
            </a:prstGeom>
            <a:noFill/>
            <a:ln w="14400">
              <a:solidFill>
                <a:srgbClr val="DEBDBE"/>
              </a:solidFill>
              <a:round/>
              <a:headEnd/>
              <a:tailEnd/>
            </a:ln>
          </p:spPr>
          <p:txBody>
            <a:bodyPr wrap="none" anchor="ctr"/>
            <a:lstStyle/>
            <a:p>
              <a:endParaRPr lang="en-GB">
                <a:latin typeface="Calibri" pitchFamily="34" charset="0"/>
              </a:endParaRPr>
            </a:p>
          </p:txBody>
        </p:sp>
        <p:sp>
          <p:nvSpPr>
            <p:cNvPr id="77869" name="Oval 233"/>
            <p:cNvSpPr>
              <a:spLocks noChangeArrowheads="1"/>
            </p:cNvSpPr>
            <p:nvPr/>
          </p:nvSpPr>
          <p:spPr bwMode="auto">
            <a:xfrm>
              <a:off x="1774" y="3871"/>
              <a:ext cx="201" cy="197"/>
            </a:xfrm>
            <a:prstGeom prst="ellipse">
              <a:avLst/>
            </a:prstGeom>
            <a:noFill/>
            <a:ln w="14400">
              <a:solidFill>
                <a:srgbClr val="DDBABC"/>
              </a:solidFill>
              <a:round/>
              <a:headEnd/>
              <a:tailEnd/>
            </a:ln>
          </p:spPr>
          <p:txBody>
            <a:bodyPr wrap="none" anchor="ctr"/>
            <a:lstStyle/>
            <a:p>
              <a:endParaRPr lang="en-GB">
                <a:latin typeface="Calibri" pitchFamily="34" charset="0"/>
              </a:endParaRPr>
            </a:p>
          </p:txBody>
        </p:sp>
        <p:sp>
          <p:nvSpPr>
            <p:cNvPr id="77870" name="Oval 234"/>
            <p:cNvSpPr>
              <a:spLocks noChangeArrowheads="1"/>
            </p:cNvSpPr>
            <p:nvPr/>
          </p:nvSpPr>
          <p:spPr bwMode="auto">
            <a:xfrm>
              <a:off x="1775" y="3873"/>
              <a:ext cx="198" cy="193"/>
            </a:xfrm>
            <a:prstGeom prst="ellipse">
              <a:avLst/>
            </a:prstGeom>
            <a:noFill/>
            <a:ln w="14400">
              <a:solidFill>
                <a:srgbClr val="DBB7B9"/>
              </a:solidFill>
              <a:round/>
              <a:headEnd/>
              <a:tailEnd/>
            </a:ln>
          </p:spPr>
          <p:txBody>
            <a:bodyPr wrap="none" anchor="ctr"/>
            <a:lstStyle/>
            <a:p>
              <a:endParaRPr lang="en-GB">
                <a:latin typeface="Calibri" pitchFamily="34" charset="0"/>
              </a:endParaRPr>
            </a:p>
          </p:txBody>
        </p:sp>
        <p:sp>
          <p:nvSpPr>
            <p:cNvPr id="77871" name="Oval 235"/>
            <p:cNvSpPr>
              <a:spLocks noChangeArrowheads="1"/>
            </p:cNvSpPr>
            <p:nvPr/>
          </p:nvSpPr>
          <p:spPr bwMode="auto">
            <a:xfrm>
              <a:off x="1777" y="3875"/>
              <a:ext cx="195" cy="190"/>
            </a:xfrm>
            <a:prstGeom prst="ellipse">
              <a:avLst/>
            </a:prstGeom>
            <a:noFill/>
            <a:ln w="14400">
              <a:solidFill>
                <a:srgbClr val="DAB4B6"/>
              </a:solidFill>
              <a:round/>
              <a:headEnd/>
              <a:tailEnd/>
            </a:ln>
          </p:spPr>
          <p:txBody>
            <a:bodyPr wrap="none" anchor="ctr"/>
            <a:lstStyle/>
            <a:p>
              <a:endParaRPr lang="en-GB">
                <a:latin typeface="Calibri" pitchFamily="34" charset="0"/>
              </a:endParaRPr>
            </a:p>
          </p:txBody>
        </p:sp>
        <p:sp>
          <p:nvSpPr>
            <p:cNvPr id="77872" name="Oval 236"/>
            <p:cNvSpPr>
              <a:spLocks noChangeArrowheads="1"/>
            </p:cNvSpPr>
            <p:nvPr/>
          </p:nvSpPr>
          <p:spPr bwMode="auto">
            <a:xfrm>
              <a:off x="1779" y="3875"/>
              <a:ext cx="192" cy="188"/>
            </a:xfrm>
            <a:prstGeom prst="ellipse">
              <a:avLst/>
            </a:prstGeom>
            <a:noFill/>
            <a:ln w="14400">
              <a:solidFill>
                <a:srgbClr val="D9B2B3"/>
              </a:solidFill>
              <a:round/>
              <a:headEnd/>
              <a:tailEnd/>
            </a:ln>
          </p:spPr>
          <p:txBody>
            <a:bodyPr wrap="none" anchor="ctr"/>
            <a:lstStyle/>
            <a:p>
              <a:endParaRPr lang="en-GB">
                <a:latin typeface="Calibri" pitchFamily="34" charset="0"/>
              </a:endParaRPr>
            </a:p>
          </p:txBody>
        </p:sp>
        <p:sp>
          <p:nvSpPr>
            <p:cNvPr id="77873" name="Oval 237"/>
            <p:cNvSpPr>
              <a:spLocks noChangeArrowheads="1"/>
            </p:cNvSpPr>
            <p:nvPr/>
          </p:nvSpPr>
          <p:spPr bwMode="auto">
            <a:xfrm>
              <a:off x="1781" y="3877"/>
              <a:ext cx="188" cy="185"/>
            </a:xfrm>
            <a:prstGeom prst="ellipse">
              <a:avLst/>
            </a:prstGeom>
            <a:noFill/>
            <a:ln w="14400">
              <a:solidFill>
                <a:srgbClr val="D7AFB1"/>
              </a:solidFill>
              <a:round/>
              <a:headEnd/>
              <a:tailEnd/>
            </a:ln>
          </p:spPr>
          <p:txBody>
            <a:bodyPr wrap="none" anchor="ctr"/>
            <a:lstStyle/>
            <a:p>
              <a:endParaRPr lang="en-GB">
                <a:latin typeface="Calibri" pitchFamily="34" charset="0"/>
              </a:endParaRPr>
            </a:p>
          </p:txBody>
        </p:sp>
        <p:sp>
          <p:nvSpPr>
            <p:cNvPr id="77874" name="Oval 238"/>
            <p:cNvSpPr>
              <a:spLocks noChangeArrowheads="1"/>
            </p:cNvSpPr>
            <p:nvPr/>
          </p:nvSpPr>
          <p:spPr bwMode="auto">
            <a:xfrm>
              <a:off x="1782" y="3878"/>
              <a:ext cx="186" cy="182"/>
            </a:xfrm>
            <a:prstGeom prst="ellipse">
              <a:avLst/>
            </a:prstGeom>
            <a:noFill/>
            <a:ln w="14400">
              <a:solidFill>
                <a:srgbClr val="D6ACAE"/>
              </a:solidFill>
              <a:round/>
              <a:headEnd/>
              <a:tailEnd/>
            </a:ln>
          </p:spPr>
          <p:txBody>
            <a:bodyPr wrap="none" anchor="ctr"/>
            <a:lstStyle/>
            <a:p>
              <a:endParaRPr lang="en-GB">
                <a:latin typeface="Calibri" pitchFamily="34" charset="0"/>
              </a:endParaRPr>
            </a:p>
          </p:txBody>
        </p:sp>
        <p:sp>
          <p:nvSpPr>
            <p:cNvPr id="77875" name="Oval 239"/>
            <p:cNvSpPr>
              <a:spLocks noChangeArrowheads="1"/>
            </p:cNvSpPr>
            <p:nvPr/>
          </p:nvSpPr>
          <p:spPr bwMode="auto">
            <a:xfrm>
              <a:off x="1783" y="3880"/>
              <a:ext cx="183" cy="179"/>
            </a:xfrm>
            <a:prstGeom prst="ellipse">
              <a:avLst/>
            </a:prstGeom>
            <a:noFill/>
            <a:ln w="14400">
              <a:solidFill>
                <a:srgbClr val="D4A9AB"/>
              </a:solidFill>
              <a:round/>
              <a:headEnd/>
              <a:tailEnd/>
            </a:ln>
          </p:spPr>
          <p:txBody>
            <a:bodyPr wrap="none" anchor="ctr"/>
            <a:lstStyle/>
            <a:p>
              <a:endParaRPr lang="en-GB">
                <a:latin typeface="Calibri" pitchFamily="34" charset="0"/>
              </a:endParaRPr>
            </a:p>
          </p:txBody>
        </p:sp>
        <p:sp>
          <p:nvSpPr>
            <p:cNvPr id="77876" name="Oval 240"/>
            <p:cNvSpPr>
              <a:spLocks noChangeArrowheads="1"/>
            </p:cNvSpPr>
            <p:nvPr/>
          </p:nvSpPr>
          <p:spPr bwMode="auto">
            <a:xfrm>
              <a:off x="1784" y="3881"/>
              <a:ext cx="180" cy="176"/>
            </a:xfrm>
            <a:prstGeom prst="ellipse">
              <a:avLst/>
            </a:prstGeom>
            <a:noFill/>
            <a:ln w="14400">
              <a:solidFill>
                <a:srgbClr val="D3A6A9"/>
              </a:solidFill>
              <a:round/>
              <a:headEnd/>
              <a:tailEnd/>
            </a:ln>
          </p:spPr>
          <p:txBody>
            <a:bodyPr wrap="none" anchor="ctr"/>
            <a:lstStyle/>
            <a:p>
              <a:endParaRPr lang="en-GB">
                <a:latin typeface="Calibri" pitchFamily="34" charset="0"/>
              </a:endParaRPr>
            </a:p>
          </p:txBody>
        </p:sp>
        <p:sp>
          <p:nvSpPr>
            <p:cNvPr id="77877" name="Oval 241"/>
            <p:cNvSpPr>
              <a:spLocks noChangeArrowheads="1"/>
            </p:cNvSpPr>
            <p:nvPr/>
          </p:nvSpPr>
          <p:spPr bwMode="auto">
            <a:xfrm>
              <a:off x="1785" y="3883"/>
              <a:ext cx="178" cy="173"/>
            </a:xfrm>
            <a:prstGeom prst="ellipse">
              <a:avLst/>
            </a:prstGeom>
            <a:noFill/>
            <a:ln w="14400">
              <a:solidFill>
                <a:srgbClr val="D2A4A6"/>
              </a:solidFill>
              <a:round/>
              <a:headEnd/>
              <a:tailEnd/>
            </a:ln>
          </p:spPr>
          <p:txBody>
            <a:bodyPr wrap="none" anchor="ctr"/>
            <a:lstStyle/>
            <a:p>
              <a:endParaRPr lang="en-GB">
                <a:latin typeface="Calibri" pitchFamily="34" charset="0"/>
              </a:endParaRPr>
            </a:p>
          </p:txBody>
        </p:sp>
        <p:sp>
          <p:nvSpPr>
            <p:cNvPr id="77878" name="Oval 242"/>
            <p:cNvSpPr>
              <a:spLocks noChangeArrowheads="1"/>
            </p:cNvSpPr>
            <p:nvPr/>
          </p:nvSpPr>
          <p:spPr bwMode="auto">
            <a:xfrm>
              <a:off x="1787" y="3884"/>
              <a:ext cx="175" cy="171"/>
            </a:xfrm>
            <a:prstGeom prst="ellipse">
              <a:avLst/>
            </a:prstGeom>
            <a:noFill/>
            <a:ln w="14400">
              <a:solidFill>
                <a:srgbClr val="D0A1A3"/>
              </a:solidFill>
              <a:round/>
              <a:headEnd/>
              <a:tailEnd/>
            </a:ln>
          </p:spPr>
          <p:txBody>
            <a:bodyPr wrap="none" anchor="ctr"/>
            <a:lstStyle/>
            <a:p>
              <a:endParaRPr lang="en-GB">
                <a:latin typeface="Calibri" pitchFamily="34" charset="0"/>
              </a:endParaRPr>
            </a:p>
          </p:txBody>
        </p:sp>
        <p:sp>
          <p:nvSpPr>
            <p:cNvPr id="77879" name="Oval 243"/>
            <p:cNvSpPr>
              <a:spLocks noChangeArrowheads="1"/>
            </p:cNvSpPr>
            <p:nvPr/>
          </p:nvSpPr>
          <p:spPr bwMode="auto">
            <a:xfrm>
              <a:off x="1789" y="3886"/>
              <a:ext cx="172" cy="167"/>
            </a:xfrm>
            <a:prstGeom prst="ellipse">
              <a:avLst/>
            </a:prstGeom>
            <a:noFill/>
            <a:ln w="14400">
              <a:solidFill>
                <a:srgbClr val="CF9EA0"/>
              </a:solidFill>
              <a:round/>
              <a:headEnd/>
              <a:tailEnd/>
            </a:ln>
          </p:spPr>
          <p:txBody>
            <a:bodyPr wrap="none" anchor="ctr"/>
            <a:lstStyle/>
            <a:p>
              <a:endParaRPr lang="en-GB">
                <a:latin typeface="Calibri" pitchFamily="34" charset="0"/>
              </a:endParaRPr>
            </a:p>
          </p:txBody>
        </p:sp>
        <p:sp>
          <p:nvSpPr>
            <p:cNvPr id="77880" name="Oval 244"/>
            <p:cNvSpPr>
              <a:spLocks noChangeArrowheads="1"/>
            </p:cNvSpPr>
            <p:nvPr/>
          </p:nvSpPr>
          <p:spPr bwMode="auto">
            <a:xfrm>
              <a:off x="1791" y="3888"/>
              <a:ext cx="168" cy="164"/>
            </a:xfrm>
            <a:prstGeom prst="ellipse">
              <a:avLst/>
            </a:prstGeom>
            <a:noFill/>
            <a:ln w="14400">
              <a:solidFill>
                <a:srgbClr val="CD9B9E"/>
              </a:solidFill>
              <a:round/>
              <a:headEnd/>
              <a:tailEnd/>
            </a:ln>
          </p:spPr>
          <p:txBody>
            <a:bodyPr wrap="none" anchor="ctr"/>
            <a:lstStyle/>
            <a:p>
              <a:endParaRPr lang="en-GB">
                <a:latin typeface="Calibri" pitchFamily="34" charset="0"/>
              </a:endParaRPr>
            </a:p>
          </p:txBody>
        </p:sp>
        <p:sp>
          <p:nvSpPr>
            <p:cNvPr id="77881" name="Oval 245"/>
            <p:cNvSpPr>
              <a:spLocks noChangeArrowheads="1"/>
            </p:cNvSpPr>
            <p:nvPr/>
          </p:nvSpPr>
          <p:spPr bwMode="auto">
            <a:xfrm>
              <a:off x="1792" y="3888"/>
              <a:ext cx="166" cy="162"/>
            </a:xfrm>
            <a:prstGeom prst="ellipse">
              <a:avLst/>
            </a:prstGeom>
            <a:noFill/>
            <a:ln w="14400">
              <a:solidFill>
                <a:srgbClr val="CC999B"/>
              </a:solidFill>
              <a:round/>
              <a:headEnd/>
              <a:tailEnd/>
            </a:ln>
          </p:spPr>
          <p:txBody>
            <a:bodyPr wrap="none" anchor="ctr"/>
            <a:lstStyle/>
            <a:p>
              <a:endParaRPr lang="en-GB">
                <a:latin typeface="Calibri" pitchFamily="34" charset="0"/>
              </a:endParaRPr>
            </a:p>
          </p:txBody>
        </p:sp>
        <p:sp>
          <p:nvSpPr>
            <p:cNvPr id="77882" name="Oval 246"/>
            <p:cNvSpPr>
              <a:spLocks noChangeArrowheads="1"/>
            </p:cNvSpPr>
            <p:nvPr/>
          </p:nvSpPr>
          <p:spPr bwMode="auto">
            <a:xfrm>
              <a:off x="1793" y="3890"/>
              <a:ext cx="162" cy="159"/>
            </a:xfrm>
            <a:prstGeom prst="ellipse">
              <a:avLst/>
            </a:prstGeom>
            <a:noFill/>
            <a:ln w="14400">
              <a:solidFill>
                <a:srgbClr val="CB9698"/>
              </a:solidFill>
              <a:round/>
              <a:headEnd/>
              <a:tailEnd/>
            </a:ln>
          </p:spPr>
          <p:txBody>
            <a:bodyPr wrap="none" anchor="ctr"/>
            <a:lstStyle/>
            <a:p>
              <a:endParaRPr lang="en-GB">
                <a:latin typeface="Calibri" pitchFamily="34" charset="0"/>
              </a:endParaRPr>
            </a:p>
          </p:txBody>
        </p:sp>
        <p:sp>
          <p:nvSpPr>
            <p:cNvPr id="77883" name="Oval 247"/>
            <p:cNvSpPr>
              <a:spLocks noChangeArrowheads="1"/>
            </p:cNvSpPr>
            <p:nvPr/>
          </p:nvSpPr>
          <p:spPr bwMode="auto">
            <a:xfrm>
              <a:off x="1794" y="3891"/>
              <a:ext cx="160" cy="156"/>
            </a:xfrm>
            <a:prstGeom prst="ellipse">
              <a:avLst/>
            </a:prstGeom>
            <a:noFill/>
            <a:ln w="14400">
              <a:solidFill>
                <a:srgbClr val="C99396"/>
              </a:solidFill>
              <a:round/>
              <a:headEnd/>
              <a:tailEnd/>
            </a:ln>
          </p:spPr>
          <p:txBody>
            <a:bodyPr wrap="none" anchor="ctr"/>
            <a:lstStyle/>
            <a:p>
              <a:endParaRPr lang="en-GB">
                <a:latin typeface="Calibri" pitchFamily="34" charset="0"/>
              </a:endParaRPr>
            </a:p>
          </p:txBody>
        </p:sp>
        <p:sp>
          <p:nvSpPr>
            <p:cNvPr id="77884" name="Oval 248"/>
            <p:cNvSpPr>
              <a:spLocks noChangeArrowheads="1"/>
            </p:cNvSpPr>
            <p:nvPr/>
          </p:nvSpPr>
          <p:spPr bwMode="auto">
            <a:xfrm>
              <a:off x="1796" y="3892"/>
              <a:ext cx="156" cy="154"/>
            </a:xfrm>
            <a:prstGeom prst="ellipse">
              <a:avLst/>
            </a:prstGeom>
            <a:noFill/>
            <a:ln w="14400">
              <a:solidFill>
                <a:srgbClr val="C89093"/>
              </a:solidFill>
              <a:round/>
              <a:headEnd/>
              <a:tailEnd/>
            </a:ln>
          </p:spPr>
          <p:txBody>
            <a:bodyPr wrap="none" anchor="ctr"/>
            <a:lstStyle/>
            <a:p>
              <a:endParaRPr lang="en-GB">
                <a:latin typeface="Calibri" pitchFamily="34" charset="0"/>
              </a:endParaRPr>
            </a:p>
          </p:txBody>
        </p:sp>
        <p:sp>
          <p:nvSpPr>
            <p:cNvPr id="77885" name="Oval 249"/>
            <p:cNvSpPr>
              <a:spLocks noChangeArrowheads="1"/>
            </p:cNvSpPr>
            <p:nvPr/>
          </p:nvSpPr>
          <p:spPr bwMode="auto">
            <a:xfrm>
              <a:off x="1797" y="3894"/>
              <a:ext cx="154" cy="151"/>
            </a:xfrm>
            <a:prstGeom prst="ellipse">
              <a:avLst/>
            </a:prstGeom>
            <a:noFill/>
            <a:ln w="14400">
              <a:solidFill>
                <a:srgbClr val="C68D90"/>
              </a:solidFill>
              <a:round/>
              <a:headEnd/>
              <a:tailEnd/>
            </a:ln>
          </p:spPr>
          <p:txBody>
            <a:bodyPr wrap="none" anchor="ctr"/>
            <a:lstStyle/>
            <a:p>
              <a:endParaRPr lang="en-GB">
                <a:latin typeface="Calibri" pitchFamily="34" charset="0"/>
              </a:endParaRPr>
            </a:p>
          </p:txBody>
        </p:sp>
        <p:sp>
          <p:nvSpPr>
            <p:cNvPr id="77886" name="Oval 250"/>
            <p:cNvSpPr>
              <a:spLocks noChangeArrowheads="1"/>
            </p:cNvSpPr>
            <p:nvPr/>
          </p:nvSpPr>
          <p:spPr bwMode="auto">
            <a:xfrm>
              <a:off x="1800" y="3895"/>
              <a:ext cx="150" cy="148"/>
            </a:xfrm>
            <a:prstGeom prst="ellipse">
              <a:avLst/>
            </a:prstGeom>
            <a:noFill/>
            <a:ln w="14400">
              <a:solidFill>
                <a:srgbClr val="C58B8D"/>
              </a:solidFill>
              <a:round/>
              <a:headEnd/>
              <a:tailEnd/>
            </a:ln>
          </p:spPr>
          <p:txBody>
            <a:bodyPr wrap="none" anchor="ctr"/>
            <a:lstStyle/>
            <a:p>
              <a:endParaRPr lang="en-GB">
                <a:latin typeface="Calibri" pitchFamily="34" charset="0"/>
              </a:endParaRPr>
            </a:p>
          </p:txBody>
        </p:sp>
        <p:sp>
          <p:nvSpPr>
            <p:cNvPr id="77887" name="Oval 251"/>
            <p:cNvSpPr>
              <a:spLocks noChangeArrowheads="1"/>
            </p:cNvSpPr>
            <p:nvPr/>
          </p:nvSpPr>
          <p:spPr bwMode="auto">
            <a:xfrm>
              <a:off x="1801" y="3897"/>
              <a:ext cx="148" cy="144"/>
            </a:xfrm>
            <a:prstGeom prst="ellipse">
              <a:avLst/>
            </a:prstGeom>
            <a:noFill/>
            <a:ln w="14400">
              <a:solidFill>
                <a:srgbClr val="C4888B"/>
              </a:solidFill>
              <a:round/>
              <a:headEnd/>
              <a:tailEnd/>
            </a:ln>
          </p:spPr>
          <p:txBody>
            <a:bodyPr wrap="none" anchor="ctr"/>
            <a:lstStyle/>
            <a:p>
              <a:endParaRPr lang="en-GB">
                <a:latin typeface="Calibri" pitchFamily="34" charset="0"/>
              </a:endParaRPr>
            </a:p>
          </p:txBody>
        </p:sp>
        <p:sp>
          <p:nvSpPr>
            <p:cNvPr id="77888" name="Oval 252"/>
            <p:cNvSpPr>
              <a:spLocks noChangeArrowheads="1"/>
            </p:cNvSpPr>
            <p:nvPr/>
          </p:nvSpPr>
          <p:spPr bwMode="auto">
            <a:xfrm>
              <a:off x="1802" y="3898"/>
              <a:ext cx="146" cy="142"/>
            </a:xfrm>
            <a:prstGeom prst="ellipse">
              <a:avLst/>
            </a:prstGeom>
            <a:noFill/>
            <a:ln w="14400">
              <a:solidFill>
                <a:srgbClr val="C28588"/>
              </a:solidFill>
              <a:round/>
              <a:headEnd/>
              <a:tailEnd/>
            </a:ln>
          </p:spPr>
          <p:txBody>
            <a:bodyPr wrap="none" anchor="ctr"/>
            <a:lstStyle/>
            <a:p>
              <a:endParaRPr lang="en-GB">
                <a:latin typeface="Calibri" pitchFamily="34" charset="0"/>
              </a:endParaRPr>
            </a:p>
          </p:txBody>
        </p:sp>
        <p:sp>
          <p:nvSpPr>
            <p:cNvPr id="77889" name="Oval 253"/>
            <p:cNvSpPr>
              <a:spLocks noChangeArrowheads="1"/>
            </p:cNvSpPr>
            <p:nvPr/>
          </p:nvSpPr>
          <p:spPr bwMode="auto">
            <a:xfrm>
              <a:off x="1803" y="3900"/>
              <a:ext cx="143" cy="138"/>
            </a:xfrm>
            <a:prstGeom prst="ellipse">
              <a:avLst/>
            </a:prstGeom>
            <a:noFill/>
            <a:ln w="14400">
              <a:solidFill>
                <a:srgbClr val="C18285"/>
              </a:solidFill>
              <a:round/>
              <a:headEnd/>
              <a:tailEnd/>
            </a:ln>
          </p:spPr>
          <p:txBody>
            <a:bodyPr wrap="none" anchor="ctr"/>
            <a:lstStyle/>
            <a:p>
              <a:endParaRPr lang="en-GB">
                <a:latin typeface="Calibri" pitchFamily="34" charset="0"/>
              </a:endParaRPr>
            </a:p>
          </p:txBody>
        </p:sp>
        <p:sp>
          <p:nvSpPr>
            <p:cNvPr id="77890" name="Oval 254"/>
            <p:cNvSpPr>
              <a:spLocks noChangeArrowheads="1"/>
            </p:cNvSpPr>
            <p:nvPr/>
          </p:nvSpPr>
          <p:spPr bwMode="auto">
            <a:xfrm>
              <a:off x="1804" y="3901"/>
              <a:ext cx="140" cy="136"/>
            </a:xfrm>
            <a:prstGeom prst="ellipse">
              <a:avLst/>
            </a:prstGeom>
            <a:noFill/>
            <a:ln w="14400">
              <a:solidFill>
                <a:srgbClr val="C08083"/>
              </a:solidFill>
              <a:round/>
              <a:headEnd/>
              <a:tailEnd/>
            </a:ln>
          </p:spPr>
          <p:txBody>
            <a:bodyPr wrap="none" anchor="ctr"/>
            <a:lstStyle/>
            <a:p>
              <a:endParaRPr lang="en-GB">
                <a:latin typeface="Calibri" pitchFamily="34" charset="0"/>
              </a:endParaRPr>
            </a:p>
          </p:txBody>
        </p:sp>
        <p:sp>
          <p:nvSpPr>
            <p:cNvPr id="77891" name="Oval 255"/>
            <p:cNvSpPr>
              <a:spLocks noChangeArrowheads="1"/>
            </p:cNvSpPr>
            <p:nvPr/>
          </p:nvSpPr>
          <p:spPr bwMode="auto">
            <a:xfrm>
              <a:off x="1806" y="3901"/>
              <a:ext cx="137" cy="135"/>
            </a:xfrm>
            <a:prstGeom prst="ellipse">
              <a:avLst/>
            </a:prstGeom>
            <a:noFill/>
            <a:ln w="14400">
              <a:solidFill>
                <a:srgbClr val="BE7D80"/>
              </a:solidFill>
              <a:round/>
              <a:headEnd/>
              <a:tailEnd/>
            </a:ln>
          </p:spPr>
          <p:txBody>
            <a:bodyPr wrap="none" anchor="ctr"/>
            <a:lstStyle/>
            <a:p>
              <a:endParaRPr lang="en-GB">
                <a:latin typeface="Calibri" pitchFamily="34" charset="0"/>
              </a:endParaRPr>
            </a:p>
          </p:txBody>
        </p:sp>
        <p:sp>
          <p:nvSpPr>
            <p:cNvPr id="77892" name="Oval 256"/>
            <p:cNvSpPr>
              <a:spLocks noChangeArrowheads="1"/>
            </p:cNvSpPr>
            <p:nvPr/>
          </p:nvSpPr>
          <p:spPr bwMode="auto">
            <a:xfrm>
              <a:off x="1807" y="3903"/>
              <a:ext cx="134" cy="132"/>
            </a:xfrm>
            <a:prstGeom prst="ellipse">
              <a:avLst/>
            </a:prstGeom>
            <a:noFill/>
            <a:ln w="14400">
              <a:solidFill>
                <a:srgbClr val="BD7A7D"/>
              </a:solidFill>
              <a:round/>
              <a:headEnd/>
              <a:tailEnd/>
            </a:ln>
          </p:spPr>
          <p:txBody>
            <a:bodyPr wrap="none" anchor="ctr"/>
            <a:lstStyle/>
            <a:p>
              <a:endParaRPr lang="en-GB">
                <a:latin typeface="Calibri" pitchFamily="34" charset="0"/>
              </a:endParaRPr>
            </a:p>
          </p:txBody>
        </p:sp>
        <p:sp>
          <p:nvSpPr>
            <p:cNvPr id="77893" name="Oval 257"/>
            <p:cNvSpPr>
              <a:spLocks noChangeArrowheads="1"/>
            </p:cNvSpPr>
            <p:nvPr/>
          </p:nvSpPr>
          <p:spPr bwMode="auto">
            <a:xfrm>
              <a:off x="1809" y="3904"/>
              <a:ext cx="131" cy="129"/>
            </a:xfrm>
            <a:prstGeom prst="ellipse">
              <a:avLst/>
            </a:prstGeom>
            <a:noFill/>
            <a:ln w="14400">
              <a:solidFill>
                <a:srgbClr val="BB777A"/>
              </a:solidFill>
              <a:round/>
              <a:headEnd/>
              <a:tailEnd/>
            </a:ln>
          </p:spPr>
          <p:txBody>
            <a:bodyPr wrap="none" anchor="ctr"/>
            <a:lstStyle/>
            <a:p>
              <a:endParaRPr lang="en-GB">
                <a:latin typeface="Calibri" pitchFamily="34" charset="0"/>
              </a:endParaRPr>
            </a:p>
          </p:txBody>
        </p:sp>
        <p:sp>
          <p:nvSpPr>
            <p:cNvPr id="77894" name="Oval 258"/>
            <p:cNvSpPr>
              <a:spLocks noChangeArrowheads="1"/>
            </p:cNvSpPr>
            <p:nvPr/>
          </p:nvSpPr>
          <p:spPr bwMode="auto">
            <a:xfrm>
              <a:off x="1811" y="3906"/>
              <a:ext cx="127" cy="125"/>
            </a:xfrm>
            <a:prstGeom prst="ellipse">
              <a:avLst/>
            </a:prstGeom>
            <a:noFill/>
            <a:ln w="14400">
              <a:solidFill>
                <a:srgbClr val="BA7478"/>
              </a:solidFill>
              <a:round/>
              <a:headEnd/>
              <a:tailEnd/>
            </a:ln>
          </p:spPr>
          <p:txBody>
            <a:bodyPr wrap="none" anchor="ctr"/>
            <a:lstStyle/>
            <a:p>
              <a:endParaRPr lang="en-GB">
                <a:latin typeface="Calibri" pitchFamily="34" charset="0"/>
              </a:endParaRPr>
            </a:p>
          </p:txBody>
        </p:sp>
        <p:sp>
          <p:nvSpPr>
            <p:cNvPr id="77895" name="Oval 259"/>
            <p:cNvSpPr>
              <a:spLocks noChangeArrowheads="1"/>
            </p:cNvSpPr>
            <p:nvPr/>
          </p:nvSpPr>
          <p:spPr bwMode="auto">
            <a:xfrm>
              <a:off x="1812" y="3908"/>
              <a:ext cx="124" cy="122"/>
            </a:xfrm>
            <a:prstGeom prst="ellipse">
              <a:avLst/>
            </a:prstGeom>
            <a:noFill/>
            <a:ln w="14400">
              <a:solidFill>
                <a:srgbClr val="B97275"/>
              </a:solidFill>
              <a:round/>
              <a:headEnd/>
              <a:tailEnd/>
            </a:ln>
          </p:spPr>
          <p:txBody>
            <a:bodyPr wrap="none" anchor="ctr"/>
            <a:lstStyle/>
            <a:p>
              <a:endParaRPr lang="en-GB">
                <a:latin typeface="Calibri" pitchFamily="34" charset="0"/>
              </a:endParaRPr>
            </a:p>
          </p:txBody>
        </p:sp>
        <p:sp>
          <p:nvSpPr>
            <p:cNvPr id="77896" name="Oval 260"/>
            <p:cNvSpPr>
              <a:spLocks noChangeArrowheads="1"/>
            </p:cNvSpPr>
            <p:nvPr/>
          </p:nvSpPr>
          <p:spPr bwMode="auto">
            <a:xfrm>
              <a:off x="1813" y="3909"/>
              <a:ext cx="121" cy="119"/>
            </a:xfrm>
            <a:prstGeom prst="ellipse">
              <a:avLst/>
            </a:prstGeom>
            <a:noFill/>
            <a:ln w="14400">
              <a:solidFill>
                <a:srgbClr val="B76F72"/>
              </a:solidFill>
              <a:round/>
              <a:headEnd/>
              <a:tailEnd/>
            </a:ln>
          </p:spPr>
          <p:txBody>
            <a:bodyPr wrap="none" anchor="ctr"/>
            <a:lstStyle/>
            <a:p>
              <a:endParaRPr lang="en-GB">
                <a:latin typeface="Calibri" pitchFamily="34" charset="0"/>
              </a:endParaRPr>
            </a:p>
          </p:txBody>
        </p:sp>
        <p:sp>
          <p:nvSpPr>
            <p:cNvPr id="77897" name="Oval 261"/>
            <p:cNvSpPr>
              <a:spLocks noChangeArrowheads="1"/>
            </p:cNvSpPr>
            <p:nvPr/>
          </p:nvSpPr>
          <p:spPr bwMode="auto">
            <a:xfrm>
              <a:off x="1815" y="3910"/>
              <a:ext cx="118" cy="116"/>
            </a:xfrm>
            <a:prstGeom prst="ellipse">
              <a:avLst/>
            </a:prstGeom>
            <a:noFill/>
            <a:ln w="14400">
              <a:solidFill>
                <a:srgbClr val="B66C70"/>
              </a:solidFill>
              <a:round/>
              <a:headEnd/>
              <a:tailEnd/>
            </a:ln>
          </p:spPr>
          <p:txBody>
            <a:bodyPr wrap="none" anchor="ctr"/>
            <a:lstStyle/>
            <a:p>
              <a:endParaRPr lang="en-GB">
                <a:latin typeface="Calibri" pitchFamily="34" charset="0"/>
              </a:endParaRPr>
            </a:p>
          </p:txBody>
        </p:sp>
        <p:sp>
          <p:nvSpPr>
            <p:cNvPr id="77898" name="Oval 262"/>
            <p:cNvSpPr>
              <a:spLocks noChangeArrowheads="1"/>
            </p:cNvSpPr>
            <p:nvPr/>
          </p:nvSpPr>
          <p:spPr bwMode="auto">
            <a:xfrm>
              <a:off x="1816" y="3911"/>
              <a:ext cx="116" cy="114"/>
            </a:xfrm>
            <a:prstGeom prst="ellipse">
              <a:avLst/>
            </a:prstGeom>
            <a:noFill/>
            <a:ln w="14400">
              <a:solidFill>
                <a:srgbClr val="B4696D"/>
              </a:solidFill>
              <a:round/>
              <a:headEnd/>
              <a:tailEnd/>
            </a:ln>
          </p:spPr>
          <p:txBody>
            <a:bodyPr wrap="none" anchor="ctr"/>
            <a:lstStyle/>
            <a:p>
              <a:endParaRPr lang="en-GB">
                <a:latin typeface="Calibri" pitchFamily="34" charset="0"/>
              </a:endParaRPr>
            </a:p>
          </p:txBody>
        </p:sp>
        <p:sp>
          <p:nvSpPr>
            <p:cNvPr id="77899" name="Oval 263"/>
            <p:cNvSpPr>
              <a:spLocks noChangeArrowheads="1"/>
            </p:cNvSpPr>
            <p:nvPr/>
          </p:nvSpPr>
          <p:spPr bwMode="auto">
            <a:xfrm>
              <a:off x="1819" y="3913"/>
              <a:ext cx="113" cy="111"/>
            </a:xfrm>
            <a:prstGeom prst="ellipse">
              <a:avLst/>
            </a:prstGeom>
            <a:noFill/>
            <a:ln w="14400">
              <a:solidFill>
                <a:srgbClr val="B3666A"/>
              </a:solidFill>
              <a:round/>
              <a:headEnd/>
              <a:tailEnd/>
            </a:ln>
          </p:spPr>
          <p:txBody>
            <a:bodyPr wrap="none" anchor="ctr"/>
            <a:lstStyle/>
            <a:p>
              <a:endParaRPr lang="en-GB">
                <a:latin typeface="Calibri" pitchFamily="34" charset="0"/>
              </a:endParaRPr>
            </a:p>
          </p:txBody>
        </p:sp>
        <p:sp>
          <p:nvSpPr>
            <p:cNvPr id="77900" name="Oval 264"/>
            <p:cNvSpPr>
              <a:spLocks noChangeArrowheads="1"/>
            </p:cNvSpPr>
            <p:nvPr/>
          </p:nvSpPr>
          <p:spPr bwMode="auto">
            <a:xfrm>
              <a:off x="1820" y="3914"/>
              <a:ext cx="110" cy="108"/>
            </a:xfrm>
            <a:prstGeom prst="ellipse">
              <a:avLst/>
            </a:prstGeom>
            <a:noFill/>
            <a:ln w="14400">
              <a:solidFill>
                <a:srgbClr val="B26467"/>
              </a:solidFill>
              <a:round/>
              <a:headEnd/>
              <a:tailEnd/>
            </a:ln>
          </p:spPr>
          <p:txBody>
            <a:bodyPr wrap="none" anchor="ctr"/>
            <a:lstStyle/>
            <a:p>
              <a:endParaRPr lang="en-GB">
                <a:latin typeface="Calibri" pitchFamily="34" charset="0"/>
              </a:endParaRPr>
            </a:p>
          </p:txBody>
        </p:sp>
        <p:sp>
          <p:nvSpPr>
            <p:cNvPr id="77901" name="Oval 265"/>
            <p:cNvSpPr>
              <a:spLocks noChangeArrowheads="1"/>
            </p:cNvSpPr>
            <p:nvPr/>
          </p:nvSpPr>
          <p:spPr bwMode="auto">
            <a:xfrm>
              <a:off x="1821" y="3916"/>
              <a:ext cx="108" cy="105"/>
            </a:xfrm>
            <a:prstGeom prst="ellipse">
              <a:avLst/>
            </a:prstGeom>
            <a:noFill/>
            <a:ln w="14400">
              <a:solidFill>
                <a:srgbClr val="B06165"/>
              </a:solidFill>
              <a:round/>
              <a:headEnd/>
              <a:tailEnd/>
            </a:ln>
          </p:spPr>
          <p:txBody>
            <a:bodyPr wrap="none" anchor="ctr"/>
            <a:lstStyle/>
            <a:p>
              <a:endParaRPr lang="en-GB">
                <a:latin typeface="Calibri" pitchFamily="34" charset="0"/>
              </a:endParaRPr>
            </a:p>
          </p:txBody>
        </p:sp>
        <p:sp>
          <p:nvSpPr>
            <p:cNvPr id="77902" name="Oval 266"/>
            <p:cNvSpPr>
              <a:spLocks noChangeArrowheads="1"/>
            </p:cNvSpPr>
            <p:nvPr/>
          </p:nvSpPr>
          <p:spPr bwMode="auto">
            <a:xfrm>
              <a:off x="1822" y="3917"/>
              <a:ext cx="105" cy="103"/>
            </a:xfrm>
            <a:prstGeom prst="ellipse">
              <a:avLst/>
            </a:prstGeom>
            <a:noFill/>
            <a:ln w="14400">
              <a:solidFill>
                <a:srgbClr val="AF5E62"/>
              </a:solidFill>
              <a:round/>
              <a:headEnd/>
              <a:tailEnd/>
            </a:ln>
          </p:spPr>
          <p:txBody>
            <a:bodyPr wrap="none" anchor="ctr"/>
            <a:lstStyle/>
            <a:p>
              <a:endParaRPr lang="en-GB">
                <a:latin typeface="Calibri" pitchFamily="34" charset="0"/>
              </a:endParaRPr>
            </a:p>
          </p:txBody>
        </p:sp>
        <p:sp>
          <p:nvSpPr>
            <p:cNvPr id="77903" name="Oval 267"/>
            <p:cNvSpPr>
              <a:spLocks noChangeArrowheads="1"/>
            </p:cNvSpPr>
            <p:nvPr/>
          </p:nvSpPr>
          <p:spPr bwMode="auto">
            <a:xfrm>
              <a:off x="1823" y="3919"/>
              <a:ext cx="102" cy="99"/>
            </a:xfrm>
            <a:prstGeom prst="ellipse">
              <a:avLst/>
            </a:prstGeom>
            <a:noFill/>
            <a:ln w="14400">
              <a:solidFill>
                <a:srgbClr val="AD5B5F"/>
              </a:solidFill>
              <a:round/>
              <a:headEnd/>
              <a:tailEnd/>
            </a:ln>
          </p:spPr>
          <p:txBody>
            <a:bodyPr wrap="none" anchor="ctr"/>
            <a:lstStyle/>
            <a:p>
              <a:endParaRPr lang="en-GB">
                <a:latin typeface="Calibri" pitchFamily="34" charset="0"/>
              </a:endParaRPr>
            </a:p>
          </p:txBody>
        </p:sp>
        <p:sp>
          <p:nvSpPr>
            <p:cNvPr id="77904" name="Oval 268"/>
            <p:cNvSpPr>
              <a:spLocks noChangeArrowheads="1"/>
            </p:cNvSpPr>
            <p:nvPr/>
          </p:nvSpPr>
          <p:spPr bwMode="auto">
            <a:xfrm>
              <a:off x="1825" y="3920"/>
              <a:ext cx="100" cy="96"/>
            </a:xfrm>
            <a:prstGeom prst="ellipse">
              <a:avLst/>
            </a:prstGeom>
            <a:noFill/>
            <a:ln w="14400">
              <a:solidFill>
                <a:srgbClr val="AC595D"/>
              </a:solidFill>
              <a:round/>
              <a:headEnd/>
              <a:tailEnd/>
            </a:ln>
          </p:spPr>
          <p:txBody>
            <a:bodyPr wrap="none" anchor="ctr"/>
            <a:lstStyle/>
            <a:p>
              <a:endParaRPr lang="en-GB">
                <a:latin typeface="Calibri" pitchFamily="34" charset="0"/>
              </a:endParaRPr>
            </a:p>
          </p:txBody>
        </p:sp>
        <p:sp>
          <p:nvSpPr>
            <p:cNvPr id="77905" name="Oval 269"/>
            <p:cNvSpPr>
              <a:spLocks noChangeArrowheads="1"/>
            </p:cNvSpPr>
            <p:nvPr/>
          </p:nvSpPr>
          <p:spPr bwMode="auto">
            <a:xfrm>
              <a:off x="1826" y="3922"/>
              <a:ext cx="96" cy="93"/>
            </a:xfrm>
            <a:prstGeom prst="ellipse">
              <a:avLst/>
            </a:prstGeom>
            <a:noFill/>
            <a:ln w="14400">
              <a:solidFill>
                <a:srgbClr val="AB565A"/>
              </a:solidFill>
              <a:round/>
              <a:headEnd/>
              <a:tailEnd/>
            </a:ln>
          </p:spPr>
          <p:txBody>
            <a:bodyPr wrap="none" anchor="ctr"/>
            <a:lstStyle/>
            <a:p>
              <a:endParaRPr lang="en-GB">
                <a:latin typeface="Calibri" pitchFamily="34" charset="0"/>
              </a:endParaRPr>
            </a:p>
          </p:txBody>
        </p:sp>
        <p:sp>
          <p:nvSpPr>
            <p:cNvPr id="77906" name="Oval 270"/>
            <p:cNvSpPr>
              <a:spLocks noChangeArrowheads="1"/>
            </p:cNvSpPr>
            <p:nvPr/>
          </p:nvSpPr>
          <p:spPr bwMode="auto">
            <a:xfrm>
              <a:off x="1828" y="3923"/>
              <a:ext cx="93" cy="90"/>
            </a:xfrm>
            <a:prstGeom prst="ellipse">
              <a:avLst/>
            </a:prstGeom>
            <a:noFill/>
            <a:ln w="14400">
              <a:solidFill>
                <a:srgbClr val="A95357"/>
              </a:solidFill>
              <a:round/>
              <a:headEnd/>
              <a:tailEnd/>
            </a:ln>
          </p:spPr>
          <p:txBody>
            <a:bodyPr wrap="none" anchor="ctr"/>
            <a:lstStyle/>
            <a:p>
              <a:endParaRPr lang="en-GB">
                <a:latin typeface="Calibri" pitchFamily="34" charset="0"/>
              </a:endParaRPr>
            </a:p>
          </p:txBody>
        </p:sp>
        <p:sp>
          <p:nvSpPr>
            <p:cNvPr id="77907" name="Oval 271"/>
            <p:cNvSpPr>
              <a:spLocks noChangeArrowheads="1"/>
            </p:cNvSpPr>
            <p:nvPr/>
          </p:nvSpPr>
          <p:spPr bwMode="auto">
            <a:xfrm>
              <a:off x="1830" y="3925"/>
              <a:ext cx="89" cy="87"/>
            </a:xfrm>
            <a:prstGeom prst="ellipse">
              <a:avLst/>
            </a:prstGeom>
            <a:noFill/>
            <a:ln w="14400">
              <a:solidFill>
                <a:srgbClr val="A85054"/>
              </a:solidFill>
              <a:round/>
              <a:headEnd/>
              <a:tailEnd/>
            </a:ln>
          </p:spPr>
          <p:txBody>
            <a:bodyPr wrap="none" anchor="ctr"/>
            <a:lstStyle/>
            <a:p>
              <a:endParaRPr lang="en-GB">
                <a:latin typeface="Calibri" pitchFamily="34" charset="0"/>
              </a:endParaRPr>
            </a:p>
          </p:txBody>
        </p:sp>
        <p:sp>
          <p:nvSpPr>
            <p:cNvPr id="77908" name="Oval 272"/>
            <p:cNvSpPr>
              <a:spLocks noChangeArrowheads="1"/>
            </p:cNvSpPr>
            <p:nvPr/>
          </p:nvSpPr>
          <p:spPr bwMode="auto">
            <a:xfrm>
              <a:off x="1831" y="3927"/>
              <a:ext cx="87" cy="84"/>
            </a:xfrm>
            <a:prstGeom prst="ellipse">
              <a:avLst/>
            </a:prstGeom>
            <a:noFill/>
            <a:ln w="14400">
              <a:solidFill>
                <a:srgbClr val="A64D52"/>
              </a:solidFill>
              <a:round/>
              <a:headEnd/>
              <a:tailEnd/>
            </a:ln>
          </p:spPr>
          <p:txBody>
            <a:bodyPr wrap="none" anchor="ctr"/>
            <a:lstStyle/>
            <a:p>
              <a:endParaRPr lang="en-GB">
                <a:latin typeface="Calibri" pitchFamily="34" charset="0"/>
              </a:endParaRPr>
            </a:p>
          </p:txBody>
        </p:sp>
        <p:sp>
          <p:nvSpPr>
            <p:cNvPr id="77909" name="Oval 273"/>
            <p:cNvSpPr>
              <a:spLocks noChangeArrowheads="1"/>
            </p:cNvSpPr>
            <p:nvPr/>
          </p:nvSpPr>
          <p:spPr bwMode="auto">
            <a:xfrm>
              <a:off x="1832" y="3928"/>
              <a:ext cx="83" cy="82"/>
            </a:xfrm>
            <a:prstGeom prst="ellipse">
              <a:avLst/>
            </a:prstGeom>
            <a:noFill/>
            <a:ln w="14400">
              <a:solidFill>
                <a:srgbClr val="A54B4F"/>
              </a:solidFill>
              <a:round/>
              <a:headEnd/>
              <a:tailEnd/>
            </a:ln>
          </p:spPr>
          <p:txBody>
            <a:bodyPr wrap="none" anchor="ctr"/>
            <a:lstStyle/>
            <a:p>
              <a:endParaRPr lang="en-GB">
                <a:latin typeface="Calibri" pitchFamily="34" charset="0"/>
              </a:endParaRPr>
            </a:p>
          </p:txBody>
        </p:sp>
        <p:sp>
          <p:nvSpPr>
            <p:cNvPr id="77910" name="Oval 274"/>
            <p:cNvSpPr>
              <a:spLocks noChangeArrowheads="1"/>
            </p:cNvSpPr>
            <p:nvPr/>
          </p:nvSpPr>
          <p:spPr bwMode="auto">
            <a:xfrm>
              <a:off x="1834" y="3929"/>
              <a:ext cx="81" cy="80"/>
            </a:xfrm>
            <a:prstGeom prst="ellipse">
              <a:avLst/>
            </a:prstGeom>
            <a:noFill/>
            <a:ln w="14400">
              <a:solidFill>
                <a:srgbClr val="A4484C"/>
              </a:solidFill>
              <a:round/>
              <a:headEnd/>
              <a:tailEnd/>
            </a:ln>
          </p:spPr>
          <p:txBody>
            <a:bodyPr wrap="none" anchor="ctr"/>
            <a:lstStyle/>
            <a:p>
              <a:endParaRPr lang="en-GB">
                <a:latin typeface="Calibri" pitchFamily="34" charset="0"/>
              </a:endParaRPr>
            </a:p>
          </p:txBody>
        </p:sp>
        <p:sp>
          <p:nvSpPr>
            <p:cNvPr id="77911" name="Oval 275"/>
            <p:cNvSpPr>
              <a:spLocks noChangeArrowheads="1"/>
            </p:cNvSpPr>
            <p:nvPr/>
          </p:nvSpPr>
          <p:spPr bwMode="auto">
            <a:xfrm>
              <a:off x="1835" y="3930"/>
              <a:ext cx="78" cy="77"/>
            </a:xfrm>
            <a:prstGeom prst="ellipse">
              <a:avLst/>
            </a:prstGeom>
            <a:noFill/>
            <a:ln w="14400">
              <a:solidFill>
                <a:srgbClr val="A2454A"/>
              </a:solidFill>
              <a:round/>
              <a:headEnd/>
              <a:tailEnd/>
            </a:ln>
          </p:spPr>
          <p:txBody>
            <a:bodyPr wrap="none" anchor="ctr"/>
            <a:lstStyle/>
            <a:p>
              <a:endParaRPr lang="en-GB">
                <a:latin typeface="Calibri" pitchFamily="34" charset="0"/>
              </a:endParaRPr>
            </a:p>
          </p:txBody>
        </p:sp>
        <p:sp>
          <p:nvSpPr>
            <p:cNvPr id="77912" name="Oval 276"/>
            <p:cNvSpPr>
              <a:spLocks noChangeArrowheads="1"/>
            </p:cNvSpPr>
            <p:nvPr/>
          </p:nvSpPr>
          <p:spPr bwMode="auto">
            <a:xfrm>
              <a:off x="1837" y="3932"/>
              <a:ext cx="76" cy="73"/>
            </a:xfrm>
            <a:prstGeom prst="ellipse">
              <a:avLst/>
            </a:prstGeom>
            <a:noFill/>
            <a:ln w="14400">
              <a:solidFill>
                <a:srgbClr val="A14247"/>
              </a:solidFill>
              <a:round/>
              <a:headEnd/>
              <a:tailEnd/>
            </a:ln>
          </p:spPr>
          <p:txBody>
            <a:bodyPr wrap="none" anchor="ctr"/>
            <a:lstStyle/>
            <a:p>
              <a:endParaRPr lang="en-GB">
                <a:latin typeface="Calibri" pitchFamily="34" charset="0"/>
              </a:endParaRPr>
            </a:p>
          </p:txBody>
        </p:sp>
        <p:sp>
          <p:nvSpPr>
            <p:cNvPr id="77913" name="Oval 277"/>
            <p:cNvSpPr>
              <a:spLocks noChangeArrowheads="1"/>
            </p:cNvSpPr>
            <p:nvPr/>
          </p:nvSpPr>
          <p:spPr bwMode="auto">
            <a:xfrm>
              <a:off x="1839" y="3933"/>
              <a:ext cx="72" cy="70"/>
            </a:xfrm>
            <a:prstGeom prst="ellipse">
              <a:avLst/>
            </a:prstGeom>
            <a:noFill/>
            <a:ln w="14400">
              <a:solidFill>
                <a:srgbClr val="A04044"/>
              </a:solidFill>
              <a:round/>
              <a:headEnd/>
              <a:tailEnd/>
            </a:ln>
          </p:spPr>
          <p:txBody>
            <a:bodyPr wrap="none" anchor="ctr"/>
            <a:lstStyle/>
            <a:p>
              <a:endParaRPr lang="en-GB">
                <a:latin typeface="Calibri" pitchFamily="34" charset="0"/>
              </a:endParaRPr>
            </a:p>
          </p:txBody>
        </p:sp>
        <p:sp>
          <p:nvSpPr>
            <p:cNvPr id="77914" name="Oval 278"/>
            <p:cNvSpPr>
              <a:spLocks noChangeArrowheads="1"/>
            </p:cNvSpPr>
            <p:nvPr/>
          </p:nvSpPr>
          <p:spPr bwMode="auto">
            <a:xfrm>
              <a:off x="1840" y="3935"/>
              <a:ext cx="70" cy="67"/>
            </a:xfrm>
            <a:prstGeom prst="ellipse">
              <a:avLst/>
            </a:prstGeom>
            <a:noFill/>
            <a:ln w="14400">
              <a:solidFill>
                <a:srgbClr val="9E3D41"/>
              </a:solidFill>
              <a:round/>
              <a:headEnd/>
              <a:tailEnd/>
            </a:ln>
          </p:spPr>
          <p:txBody>
            <a:bodyPr wrap="none" anchor="ctr"/>
            <a:lstStyle/>
            <a:p>
              <a:endParaRPr lang="en-GB">
                <a:latin typeface="Calibri" pitchFamily="34" charset="0"/>
              </a:endParaRPr>
            </a:p>
          </p:txBody>
        </p:sp>
        <p:sp>
          <p:nvSpPr>
            <p:cNvPr id="77915" name="Oval 279"/>
            <p:cNvSpPr>
              <a:spLocks noChangeArrowheads="1"/>
            </p:cNvSpPr>
            <p:nvPr/>
          </p:nvSpPr>
          <p:spPr bwMode="auto">
            <a:xfrm>
              <a:off x="1841" y="3936"/>
              <a:ext cx="67" cy="65"/>
            </a:xfrm>
            <a:prstGeom prst="ellipse">
              <a:avLst/>
            </a:prstGeom>
            <a:noFill/>
            <a:ln w="14400">
              <a:solidFill>
                <a:srgbClr val="9D3A3F"/>
              </a:solidFill>
              <a:round/>
              <a:headEnd/>
              <a:tailEnd/>
            </a:ln>
          </p:spPr>
          <p:txBody>
            <a:bodyPr wrap="none" anchor="ctr"/>
            <a:lstStyle/>
            <a:p>
              <a:endParaRPr lang="en-GB">
                <a:latin typeface="Calibri" pitchFamily="34" charset="0"/>
              </a:endParaRPr>
            </a:p>
          </p:txBody>
        </p:sp>
        <p:sp>
          <p:nvSpPr>
            <p:cNvPr id="77916" name="Oval 280"/>
            <p:cNvSpPr>
              <a:spLocks noChangeArrowheads="1"/>
            </p:cNvSpPr>
            <p:nvPr/>
          </p:nvSpPr>
          <p:spPr bwMode="auto">
            <a:xfrm>
              <a:off x="1842" y="3938"/>
              <a:ext cx="63" cy="62"/>
            </a:xfrm>
            <a:prstGeom prst="ellipse">
              <a:avLst/>
            </a:prstGeom>
            <a:noFill/>
            <a:ln w="14400">
              <a:solidFill>
                <a:srgbClr val="9B373C"/>
              </a:solidFill>
              <a:round/>
              <a:headEnd/>
              <a:tailEnd/>
            </a:ln>
          </p:spPr>
          <p:txBody>
            <a:bodyPr wrap="none" anchor="ctr"/>
            <a:lstStyle/>
            <a:p>
              <a:endParaRPr lang="en-GB">
                <a:latin typeface="Calibri" pitchFamily="34" charset="0"/>
              </a:endParaRPr>
            </a:p>
          </p:txBody>
        </p:sp>
        <p:sp>
          <p:nvSpPr>
            <p:cNvPr id="77917" name="Oval 281"/>
            <p:cNvSpPr>
              <a:spLocks noChangeArrowheads="1"/>
            </p:cNvSpPr>
            <p:nvPr/>
          </p:nvSpPr>
          <p:spPr bwMode="auto">
            <a:xfrm>
              <a:off x="1844" y="3939"/>
              <a:ext cx="61" cy="59"/>
            </a:xfrm>
            <a:prstGeom prst="ellipse">
              <a:avLst/>
            </a:prstGeom>
            <a:noFill/>
            <a:ln w="14400">
              <a:solidFill>
                <a:srgbClr val="9A3439"/>
              </a:solidFill>
              <a:round/>
              <a:headEnd/>
              <a:tailEnd/>
            </a:ln>
          </p:spPr>
          <p:txBody>
            <a:bodyPr wrap="none" anchor="ctr"/>
            <a:lstStyle/>
            <a:p>
              <a:endParaRPr lang="en-GB">
                <a:latin typeface="Calibri" pitchFamily="34" charset="0"/>
              </a:endParaRPr>
            </a:p>
          </p:txBody>
        </p:sp>
        <p:sp>
          <p:nvSpPr>
            <p:cNvPr id="77918" name="Oval 282"/>
            <p:cNvSpPr>
              <a:spLocks noChangeArrowheads="1"/>
            </p:cNvSpPr>
            <p:nvPr/>
          </p:nvSpPr>
          <p:spPr bwMode="auto">
            <a:xfrm>
              <a:off x="1845" y="3941"/>
              <a:ext cx="58" cy="56"/>
            </a:xfrm>
            <a:prstGeom prst="ellipse">
              <a:avLst/>
            </a:prstGeom>
            <a:noFill/>
            <a:ln w="14400">
              <a:solidFill>
                <a:srgbClr val="993237"/>
              </a:solidFill>
              <a:round/>
              <a:headEnd/>
              <a:tailEnd/>
            </a:ln>
          </p:spPr>
          <p:txBody>
            <a:bodyPr wrap="none" anchor="ctr"/>
            <a:lstStyle/>
            <a:p>
              <a:endParaRPr lang="en-GB">
                <a:latin typeface="Calibri" pitchFamily="34" charset="0"/>
              </a:endParaRPr>
            </a:p>
          </p:txBody>
        </p:sp>
        <p:sp>
          <p:nvSpPr>
            <p:cNvPr id="77919" name="Oval 283"/>
            <p:cNvSpPr>
              <a:spLocks noChangeArrowheads="1"/>
            </p:cNvSpPr>
            <p:nvPr/>
          </p:nvSpPr>
          <p:spPr bwMode="auto">
            <a:xfrm>
              <a:off x="1847" y="3943"/>
              <a:ext cx="55" cy="53"/>
            </a:xfrm>
            <a:prstGeom prst="ellipse">
              <a:avLst/>
            </a:prstGeom>
            <a:noFill/>
            <a:ln w="14400">
              <a:solidFill>
                <a:srgbClr val="972F34"/>
              </a:solidFill>
              <a:round/>
              <a:headEnd/>
              <a:tailEnd/>
            </a:ln>
          </p:spPr>
          <p:txBody>
            <a:bodyPr wrap="none" anchor="ctr"/>
            <a:lstStyle/>
            <a:p>
              <a:endParaRPr lang="en-GB">
                <a:latin typeface="Calibri" pitchFamily="34" charset="0"/>
              </a:endParaRPr>
            </a:p>
          </p:txBody>
        </p:sp>
        <p:sp>
          <p:nvSpPr>
            <p:cNvPr id="77920" name="Oval 284"/>
            <p:cNvSpPr>
              <a:spLocks noChangeArrowheads="1"/>
            </p:cNvSpPr>
            <p:nvPr/>
          </p:nvSpPr>
          <p:spPr bwMode="auto">
            <a:xfrm>
              <a:off x="1849" y="3944"/>
              <a:ext cx="51" cy="50"/>
            </a:xfrm>
            <a:prstGeom prst="ellipse">
              <a:avLst/>
            </a:prstGeom>
            <a:noFill/>
            <a:ln w="14400">
              <a:solidFill>
                <a:srgbClr val="962C31"/>
              </a:solidFill>
              <a:round/>
              <a:headEnd/>
              <a:tailEnd/>
            </a:ln>
          </p:spPr>
          <p:txBody>
            <a:bodyPr wrap="none" anchor="ctr"/>
            <a:lstStyle/>
            <a:p>
              <a:endParaRPr lang="en-GB">
                <a:latin typeface="Calibri" pitchFamily="34" charset="0"/>
              </a:endParaRPr>
            </a:p>
          </p:txBody>
        </p:sp>
        <p:sp>
          <p:nvSpPr>
            <p:cNvPr id="77921" name="Oval 285"/>
            <p:cNvSpPr>
              <a:spLocks noChangeArrowheads="1"/>
            </p:cNvSpPr>
            <p:nvPr/>
          </p:nvSpPr>
          <p:spPr bwMode="auto">
            <a:xfrm>
              <a:off x="1850" y="3946"/>
              <a:ext cx="49" cy="47"/>
            </a:xfrm>
            <a:prstGeom prst="ellipse">
              <a:avLst/>
            </a:prstGeom>
            <a:noFill/>
            <a:ln w="14400">
              <a:solidFill>
                <a:srgbClr val="94292E"/>
              </a:solidFill>
              <a:round/>
              <a:headEnd/>
              <a:tailEnd/>
            </a:ln>
          </p:spPr>
          <p:txBody>
            <a:bodyPr wrap="none" anchor="ctr"/>
            <a:lstStyle/>
            <a:p>
              <a:endParaRPr lang="en-GB">
                <a:latin typeface="Calibri" pitchFamily="34" charset="0"/>
              </a:endParaRPr>
            </a:p>
          </p:txBody>
        </p:sp>
        <p:sp>
          <p:nvSpPr>
            <p:cNvPr id="77922" name="Oval 286"/>
            <p:cNvSpPr>
              <a:spLocks noChangeArrowheads="1"/>
            </p:cNvSpPr>
            <p:nvPr/>
          </p:nvSpPr>
          <p:spPr bwMode="auto">
            <a:xfrm>
              <a:off x="1852" y="3947"/>
              <a:ext cx="45" cy="44"/>
            </a:xfrm>
            <a:prstGeom prst="ellipse">
              <a:avLst/>
            </a:prstGeom>
            <a:noFill/>
            <a:ln w="14400">
              <a:solidFill>
                <a:srgbClr val="93262C"/>
              </a:solidFill>
              <a:round/>
              <a:headEnd/>
              <a:tailEnd/>
            </a:ln>
          </p:spPr>
          <p:txBody>
            <a:bodyPr wrap="none" anchor="ctr"/>
            <a:lstStyle/>
            <a:p>
              <a:endParaRPr lang="en-GB">
                <a:latin typeface="Calibri" pitchFamily="34" charset="0"/>
              </a:endParaRPr>
            </a:p>
          </p:txBody>
        </p:sp>
        <p:sp>
          <p:nvSpPr>
            <p:cNvPr id="77923" name="Oval 287"/>
            <p:cNvSpPr>
              <a:spLocks noChangeArrowheads="1"/>
            </p:cNvSpPr>
            <p:nvPr/>
          </p:nvSpPr>
          <p:spPr bwMode="auto">
            <a:xfrm>
              <a:off x="1853" y="3948"/>
              <a:ext cx="43" cy="41"/>
            </a:xfrm>
            <a:prstGeom prst="ellipse">
              <a:avLst/>
            </a:prstGeom>
            <a:noFill/>
            <a:ln w="14400">
              <a:solidFill>
                <a:srgbClr val="922429"/>
              </a:solidFill>
              <a:round/>
              <a:headEnd/>
              <a:tailEnd/>
            </a:ln>
          </p:spPr>
          <p:txBody>
            <a:bodyPr wrap="none" anchor="ctr"/>
            <a:lstStyle/>
            <a:p>
              <a:endParaRPr lang="en-GB">
                <a:latin typeface="Calibri" pitchFamily="34" charset="0"/>
              </a:endParaRPr>
            </a:p>
          </p:txBody>
        </p:sp>
        <p:sp>
          <p:nvSpPr>
            <p:cNvPr id="77924" name="Oval 288"/>
            <p:cNvSpPr>
              <a:spLocks noChangeArrowheads="1"/>
            </p:cNvSpPr>
            <p:nvPr/>
          </p:nvSpPr>
          <p:spPr bwMode="auto">
            <a:xfrm>
              <a:off x="1855" y="3949"/>
              <a:ext cx="41" cy="39"/>
            </a:xfrm>
            <a:prstGeom prst="ellipse">
              <a:avLst/>
            </a:prstGeom>
            <a:noFill/>
            <a:ln w="14400">
              <a:solidFill>
                <a:srgbClr val="902126"/>
              </a:solidFill>
              <a:round/>
              <a:headEnd/>
              <a:tailEnd/>
            </a:ln>
          </p:spPr>
          <p:txBody>
            <a:bodyPr wrap="none" anchor="ctr"/>
            <a:lstStyle/>
            <a:p>
              <a:endParaRPr lang="en-GB">
                <a:latin typeface="Calibri" pitchFamily="34" charset="0"/>
              </a:endParaRPr>
            </a:p>
          </p:txBody>
        </p:sp>
        <p:sp>
          <p:nvSpPr>
            <p:cNvPr id="77925" name="Oval 289"/>
            <p:cNvSpPr>
              <a:spLocks noChangeArrowheads="1"/>
            </p:cNvSpPr>
            <p:nvPr/>
          </p:nvSpPr>
          <p:spPr bwMode="auto">
            <a:xfrm>
              <a:off x="1856" y="3950"/>
              <a:ext cx="38" cy="36"/>
            </a:xfrm>
            <a:prstGeom prst="ellipse">
              <a:avLst/>
            </a:prstGeom>
            <a:noFill/>
            <a:ln w="14400">
              <a:solidFill>
                <a:srgbClr val="8F1E24"/>
              </a:solidFill>
              <a:round/>
              <a:headEnd/>
              <a:tailEnd/>
            </a:ln>
          </p:spPr>
          <p:txBody>
            <a:bodyPr wrap="none" anchor="ctr"/>
            <a:lstStyle/>
            <a:p>
              <a:endParaRPr lang="en-GB">
                <a:latin typeface="Calibri" pitchFamily="34" charset="0"/>
              </a:endParaRPr>
            </a:p>
          </p:txBody>
        </p:sp>
        <p:sp>
          <p:nvSpPr>
            <p:cNvPr id="77926" name="Oval 290"/>
            <p:cNvSpPr>
              <a:spLocks noChangeArrowheads="1"/>
            </p:cNvSpPr>
            <p:nvPr/>
          </p:nvSpPr>
          <p:spPr bwMode="auto">
            <a:xfrm>
              <a:off x="1858" y="3951"/>
              <a:ext cx="34" cy="33"/>
            </a:xfrm>
            <a:prstGeom prst="ellipse">
              <a:avLst/>
            </a:prstGeom>
            <a:noFill/>
            <a:ln w="14400">
              <a:solidFill>
                <a:srgbClr val="8D1B21"/>
              </a:solidFill>
              <a:round/>
              <a:headEnd/>
              <a:tailEnd/>
            </a:ln>
          </p:spPr>
          <p:txBody>
            <a:bodyPr wrap="none" anchor="ctr"/>
            <a:lstStyle/>
            <a:p>
              <a:endParaRPr lang="en-GB">
                <a:latin typeface="Calibri" pitchFamily="34" charset="0"/>
              </a:endParaRPr>
            </a:p>
          </p:txBody>
        </p:sp>
        <p:sp>
          <p:nvSpPr>
            <p:cNvPr id="77927" name="Oval 291"/>
            <p:cNvSpPr>
              <a:spLocks noChangeArrowheads="1"/>
            </p:cNvSpPr>
            <p:nvPr/>
          </p:nvSpPr>
          <p:spPr bwMode="auto">
            <a:xfrm>
              <a:off x="1858" y="3953"/>
              <a:ext cx="32" cy="31"/>
            </a:xfrm>
            <a:prstGeom prst="ellipse">
              <a:avLst/>
            </a:prstGeom>
            <a:noFill/>
            <a:ln w="14400">
              <a:solidFill>
                <a:srgbClr val="8C191E"/>
              </a:solidFill>
              <a:round/>
              <a:headEnd/>
              <a:tailEnd/>
            </a:ln>
          </p:spPr>
          <p:txBody>
            <a:bodyPr wrap="none" anchor="ctr"/>
            <a:lstStyle/>
            <a:p>
              <a:endParaRPr lang="en-GB">
                <a:latin typeface="Calibri" pitchFamily="34" charset="0"/>
              </a:endParaRPr>
            </a:p>
          </p:txBody>
        </p:sp>
        <p:sp>
          <p:nvSpPr>
            <p:cNvPr id="77928" name="Oval 292"/>
            <p:cNvSpPr>
              <a:spLocks noChangeArrowheads="1"/>
            </p:cNvSpPr>
            <p:nvPr/>
          </p:nvSpPr>
          <p:spPr bwMode="auto">
            <a:xfrm>
              <a:off x="1860" y="3955"/>
              <a:ext cx="29" cy="28"/>
            </a:xfrm>
            <a:prstGeom prst="ellipse">
              <a:avLst/>
            </a:prstGeom>
            <a:noFill/>
            <a:ln w="14400">
              <a:solidFill>
                <a:srgbClr val="8B161B"/>
              </a:solidFill>
              <a:round/>
              <a:headEnd/>
              <a:tailEnd/>
            </a:ln>
          </p:spPr>
          <p:txBody>
            <a:bodyPr wrap="none" anchor="ctr"/>
            <a:lstStyle/>
            <a:p>
              <a:endParaRPr lang="en-GB">
                <a:latin typeface="Calibri" pitchFamily="34" charset="0"/>
              </a:endParaRPr>
            </a:p>
          </p:txBody>
        </p:sp>
        <p:sp>
          <p:nvSpPr>
            <p:cNvPr id="77929" name="Oval 293"/>
            <p:cNvSpPr>
              <a:spLocks noChangeArrowheads="1"/>
            </p:cNvSpPr>
            <p:nvPr/>
          </p:nvSpPr>
          <p:spPr bwMode="auto">
            <a:xfrm>
              <a:off x="1861" y="3956"/>
              <a:ext cx="25" cy="25"/>
            </a:xfrm>
            <a:prstGeom prst="ellipse">
              <a:avLst/>
            </a:prstGeom>
            <a:noFill/>
            <a:ln w="14400">
              <a:solidFill>
                <a:srgbClr val="891319"/>
              </a:solidFill>
              <a:round/>
              <a:headEnd/>
              <a:tailEnd/>
            </a:ln>
          </p:spPr>
          <p:txBody>
            <a:bodyPr wrap="none" anchor="ctr"/>
            <a:lstStyle/>
            <a:p>
              <a:endParaRPr lang="en-GB">
                <a:latin typeface="Calibri" pitchFamily="34" charset="0"/>
              </a:endParaRPr>
            </a:p>
          </p:txBody>
        </p:sp>
        <p:sp>
          <p:nvSpPr>
            <p:cNvPr id="77930" name="Oval 294"/>
            <p:cNvSpPr>
              <a:spLocks noChangeArrowheads="1"/>
            </p:cNvSpPr>
            <p:nvPr/>
          </p:nvSpPr>
          <p:spPr bwMode="auto">
            <a:xfrm>
              <a:off x="1863" y="3958"/>
              <a:ext cx="23" cy="22"/>
            </a:xfrm>
            <a:prstGeom prst="ellipse">
              <a:avLst/>
            </a:prstGeom>
            <a:noFill/>
            <a:ln w="14400">
              <a:solidFill>
                <a:srgbClr val="881016"/>
              </a:solidFill>
              <a:round/>
              <a:headEnd/>
              <a:tailEnd/>
            </a:ln>
          </p:spPr>
          <p:txBody>
            <a:bodyPr wrap="none" anchor="ctr"/>
            <a:lstStyle/>
            <a:p>
              <a:endParaRPr lang="en-GB">
                <a:latin typeface="Calibri" pitchFamily="34" charset="0"/>
              </a:endParaRPr>
            </a:p>
          </p:txBody>
        </p:sp>
        <p:sp>
          <p:nvSpPr>
            <p:cNvPr id="77931" name="Oval 295"/>
            <p:cNvSpPr>
              <a:spLocks noChangeArrowheads="1"/>
            </p:cNvSpPr>
            <p:nvPr/>
          </p:nvSpPr>
          <p:spPr bwMode="auto">
            <a:xfrm>
              <a:off x="1865" y="3959"/>
              <a:ext cx="20" cy="18"/>
            </a:xfrm>
            <a:prstGeom prst="ellipse">
              <a:avLst/>
            </a:prstGeom>
            <a:noFill/>
            <a:ln w="14400">
              <a:solidFill>
                <a:srgbClr val="860D13"/>
              </a:solidFill>
              <a:round/>
              <a:headEnd/>
              <a:tailEnd/>
            </a:ln>
          </p:spPr>
          <p:txBody>
            <a:bodyPr wrap="none" anchor="ctr"/>
            <a:lstStyle/>
            <a:p>
              <a:endParaRPr lang="en-GB">
                <a:latin typeface="Calibri" pitchFamily="34" charset="0"/>
              </a:endParaRPr>
            </a:p>
          </p:txBody>
        </p:sp>
        <p:sp>
          <p:nvSpPr>
            <p:cNvPr id="77932" name="Oval 296"/>
            <p:cNvSpPr>
              <a:spLocks noChangeArrowheads="1"/>
            </p:cNvSpPr>
            <p:nvPr/>
          </p:nvSpPr>
          <p:spPr bwMode="auto">
            <a:xfrm>
              <a:off x="1866" y="3961"/>
              <a:ext cx="17" cy="16"/>
            </a:xfrm>
            <a:prstGeom prst="ellipse">
              <a:avLst/>
            </a:prstGeom>
            <a:noFill/>
            <a:ln w="14400">
              <a:solidFill>
                <a:srgbClr val="850B11"/>
              </a:solidFill>
              <a:round/>
              <a:headEnd/>
              <a:tailEnd/>
            </a:ln>
          </p:spPr>
          <p:txBody>
            <a:bodyPr wrap="none" anchor="ctr"/>
            <a:lstStyle/>
            <a:p>
              <a:endParaRPr lang="en-GB">
                <a:latin typeface="Calibri" pitchFamily="34" charset="0"/>
              </a:endParaRPr>
            </a:p>
          </p:txBody>
        </p:sp>
        <p:sp>
          <p:nvSpPr>
            <p:cNvPr id="77933" name="Oval 297"/>
            <p:cNvSpPr>
              <a:spLocks noChangeArrowheads="1"/>
            </p:cNvSpPr>
            <p:nvPr/>
          </p:nvSpPr>
          <p:spPr bwMode="auto">
            <a:xfrm>
              <a:off x="1868" y="3962"/>
              <a:ext cx="13" cy="12"/>
            </a:xfrm>
            <a:prstGeom prst="ellipse">
              <a:avLst/>
            </a:prstGeom>
            <a:noFill/>
            <a:ln w="14400">
              <a:solidFill>
                <a:srgbClr val="84080E"/>
              </a:solidFill>
              <a:round/>
              <a:headEnd/>
              <a:tailEnd/>
            </a:ln>
          </p:spPr>
          <p:txBody>
            <a:bodyPr wrap="none" anchor="ctr"/>
            <a:lstStyle/>
            <a:p>
              <a:endParaRPr lang="en-GB">
                <a:latin typeface="Calibri" pitchFamily="34" charset="0"/>
              </a:endParaRPr>
            </a:p>
          </p:txBody>
        </p:sp>
        <p:sp>
          <p:nvSpPr>
            <p:cNvPr id="77934" name="Oval 298"/>
            <p:cNvSpPr>
              <a:spLocks noChangeArrowheads="1"/>
            </p:cNvSpPr>
            <p:nvPr/>
          </p:nvSpPr>
          <p:spPr bwMode="auto">
            <a:xfrm>
              <a:off x="1869" y="3964"/>
              <a:ext cx="11" cy="9"/>
            </a:xfrm>
            <a:prstGeom prst="ellipse">
              <a:avLst/>
            </a:prstGeom>
            <a:noFill/>
            <a:ln w="14400">
              <a:solidFill>
                <a:srgbClr val="82050B"/>
              </a:solidFill>
              <a:round/>
              <a:headEnd/>
              <a:tailEnd/>
            </a:ln>
          </p:spPr>
          <p:txBody>
            <a:bodyPr wrap="none" anchor="ctr"/>
            <a:lstStyle/>
            <a:p>
              <a:endParaRPr lang="en-GB">
                <a:latin typeface="Calibri" pitchFamily="34" charset="0"/>
              </a:endParaRPr>
            </a:p>
          </p:txBody>
        </p:sp>
        <p:sp>
          <p:nvSpPr>
            <p:cNvPr id="77935" name="Oval 299"/>
            <p:cNvSpPr>
              <a:spLocks noChangeArrowheads="1"/>
            </p:cNvSpPr>
            <p:nvPr/>
          </p:nvSpPr>
          <p:spPr bwMode="auto">
            <a:xfrm>
              <a:off x="1870" y="3965"/>
              <a:ext cx="8" cy="7"/>
            </a:xfrm>
            <a:prstGeom prst="ellipse">
              <a:avLst/>
            </a:prstGeom>
            <a:noFill/>
            <a:ln w="14400">
              <a:solidFill>
                <a:srgbClr val="810208"/>
              </a:solidFill>
              <a:round/>
              <a:headEnd/>
              <a:tailEnd/>
            </a:ln>
          </p:spPr>
          <p:txBody>
            <a:bodyPr wrap="none" anchor="ctr"/>
            <a:lstStyle/>
            <a:p>
              <a:endParaRPr lang="en-GB">
                <a:latin typeface="Calibri" pitchFamily="34" charset="0"/>
              </a:endParaRPr>
            </a:p>
          </p:txBody>
        </p:sp>
        <p:sp>
          <p:nvSpPr>
            <p:cNvPr id="77936" name="Oval 300"/>
            <p:cNvSpPr>
              <a:spLocks noChangeArrowheads="1"/>
            </p:cNvSpPr>
            <p:nvPr/>
          </p:nvSpPr>
          <p:spPr bwMode="auto">
            <a:xfrm>
              <a:off x="1872" y="3966"/>
              <a:ext cx="5" cy="4"/>
            </a:xfrm>
            <a:prstGeom prst="ellipse">
              <a:avLst/>
            </a:prstGeom>
            <a:noFill/>
            <a:ln w="14400">
              <a:solidFill>
                <a:srgbClr val="800006"/>
              </a:solidFill>
              <a:round/>
              <a:headEnd/>
              <a:tailEnd/>
            </a:ln>
          </p:spPr>
          <p:txBody>
            <a:bodyPr wrap="none" anchor="ctr"/>
            <a:lstStyle/>
            <a:p>
              <a:endParaRPr lang="en-GB">
                <a:latin typeface="Calibri" pitchFamily="34" charset="0"/>
              </a:endParaRPr>
            </a:p>
          </p:txBody>
        </p:sp>
        <p:sp>
          <p:nvSpPr>
            <p:cNvPr id="77937" name="Oval 301"/>
            <p:cNvSpPr>
              <a:spLocks noChangeArrowheads="1"/>
            </p:cNvSpPr>
            <p:nvPr/>
          </p:nvSpPr>
          <p:spPr bwMode="auto">
            <a:xfrm>
              <a:off x="1737" y="3837"/>
              <a:ext cx="274" cy="266"/>
            </a:xfrm>
            <a:prstGeom prst="ellipse">
              <a:avLst/>
            </a:prstGeom>
            <a:noFill/>
            <a:ln w="22320">
              <a:solidFill>
                <a:srgbClr val="004EFF"/>
              </a:solidFill>
              <a:round/>
              <a:headEnd/>
              <a:tailEnd/>
            </a:ln>
          </p:spPr>
          <p:txBody>
            <a:bodyPr wrap="none" anchor="ctr"/>
            <a:lstStyle/>
            <a:p>
              <a:endParaRPr lang="en-GB">
                <a:latin typeface="Calibri" pitchFamily="34" charset="0"/>
              </a:endParaRPr>
            </a:p>
          </p:txBody>
        </p:sp>
        <p:sp>
          <p:nvSpPr>
            <p:cNvPr id="77938" name="Freeform 302"/>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p:spPr>
          <p:txBody>
            <a:bodyPr/>
            <a:lstStyle/>
            <a:p>
              <a:endParaRPr lang="en-GB">
                <a:latin typeface="Calibri" pitchFamily="34" charset="0"/>
              </a:endParaRPr>
            </a:p>
          </p:txBody>
        </p:sp>
        <p:sp>
          <p:nvSpPr>
            <p:cNvPr id="77939" name="Freeform 303"/>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p:spPr>
          <p:txBody>
            <a:bodyPr/>
            <a:lstStyle/>
            <a:p>
              <a:endParaRPr lang="en-GB">
                <a:latin typeface="Calibri" pitchFamily="34" charset="0"/>
              </a:endParaRPr>
            </a:p>
          </p:txBody>
        </p:sp>
        <p:sp>
          <p:nvSpPr>
            <p:cNvPr id="77940" name="Freeform 304"/>
            <p:cNvSpPr>
              <a:spLocks noChangeArrowheads="1"/>
            </p:cNvSpPr>
            <p:nvPr/>
          </p:nvSpPr>
          <p:spPr bwMode="auto">
            <a:xfrm>
              <a:off x="1861" y="3854"/>
              <a:ext cx="100" cy="126"/>
            </a:xfrm>
            <a:custGeom>
              <a:avLst/>
              <a:gdLst>
                <a:gd name="T0" fmla="*/ 0 w 441"/>
                <a:gd name="T1" fmla="*/ 0 h 557"/>
                <a:gd name="T2" fmla="*/ 0 w 441"/>
                <a:gd name="T3" fmla="*/ 0 h 557"/>
                <a:gd name="T4" fmla="*/ 0 w 441"/>
                <a:gd name="T5" fmla="*/ 0 h 557"/>
                <a:gd name="T6" fmla="*/ 0 w 441"/>
                <a:gd name="T7" fmla="*/ 0 h 557"/>
                <a:gd name="T8" fmla="*/ 0 w 441"/>
                <a:gd name="T9" fmla="*/ 0 h 557"/>
                <a:gd name="T10" fmla="*/ 0 w 441"/>
                <a:gd name="T11" fmla="*/ 0 h 557"/>
                <a:gd name="T12" fmla="*/ 0 w 441"/>
                <a:gd name="T13" fmla="*/ 0 h 557"/>
                <a:gd name="T14" fmla="*/ 0 w 441"/>
                <a:gd name="T15" fmla="*/ 0 h 557"/>
                <a:gd name="T16" fmla="*/ 0 w 441"/>
                <a:gd name="T17" fmla="*/ 0 h 557"/>
                <a:gd name="T18" fmla="*/ 0 w 441"/>
                <a:gd name="T19" fmla="*/ 0 h 557"/>
                <a:gd name="T20" fmla="*/ 0 w 441"/>
                <a:gd name="T21" fmla="*/ 0 h 557"/>
                <a:gd name="T22" fmla="*/ 0 w 441"/>
                <a:gd name="T23" fmla="*/ 0 h 557"/>
                <a:gd name="T24" fmla="*/ 0 w 441"/>
                <a:gd name="T25" fmla="*/ 0 h 557"/>
                <a:gd name="T26" fmla="*/ 0 w 441"/>
                <a:gd name="T27" fmla="*/ 0 h 557"/>
                <a:gd name="T28" fmla="*/ 0 w 441"/>
                <a:gd name="T29" fmla="*/ 0 h 557"/>
                <a:gd name="T30" fmla="*/ 0 w 441"/>
                <a:gd name="T31" fmla="*/ 0 h 557"/>
                <a:gd name="T32" fmla="*/ 0 w 441"/>
                <a:gd name="T33" fmla="*/ 0 h 557"/>
                <a:gd name="T34" fmla="*/ 0 w 441"/>
                <a:gd name="T35" fmla="*/ 0 h 557"/>
                <a:gd name="T36" fmla="*/ 0 w 441"/>
                <a:gd name="T37" fmla="*/ 0 h 557"/>
                <a:gd name="T38" fmla="*/ 0 w 441"/>
                <a:gd name="T39" fmla="*/ 0 h 557"/>
                <a:gd name="T40" fmla="*/ 0 w 441"/>
                <a:gd name="T41" fmla="*/ 0 h 557"/>
                <a:gd name="T42" fmla="*/ 0 w 441"/>
                <a:gd name="T43" fmla="*/ 0 h 557"/>
                <a:gd name="T44" fmla="*/ 0 w 441"/>
                <a:gd name="T45" fmla="*/ 0 h 557"/>
                <a:gd name="T46" fmla="*/ 0 w 441"/>
                <a:gd name="T47" fmla="*/ 0 h 557"/>
                <a:gd name="T48" fmla="*/ 0 w 441"/>
                <a:gd name="T49" fmla="*/ 0 h 557"/>
                <a:gd name="T50" fmla="*/ 0 w 441"/>
                <a:gd name="T51" fmla="*/ 0 h 557"/>
                <a:gd name="T52" fmla="*/ 0 w 441"/>
                <a:gd name="T53" fmla="*/ 0 h 557"/>
                <a:gd name="T54" fmla="*/ 0 w 441"/>
                <a:gd name="T55" fmla="*/ 0 h 557"/>
                <a:gd name="T56" fmla="*/ 0 w 441"/>
                <a:gd name="T57" fmla="*/ 0 h 557"/>
                <a:gd name="T58" fmla="*/ 0 w 441"/>
                <a:gd name="T59" fmla="*/ 0 h 557"/>
                <a:gd name="T60" fmla="*/ 0 w 441"/>
                <a:gd name="T61" fmla="*/ 0 h 557"/>
                <a:gd name="T62" fmla="*/ 0 w 441"/>
                <a:gd name="T63" fmla="*/ 0 h 557"/>
                <a:gd name="T64" fmla="*/ 0 w 441"/>
                <a:gd name="T65" fmla="*/ 0 h 557"/>
                <a:gd name="T66" fmla="*/ 0 w 441"/>
                <a:gd name="T67" fmla="*/ 0 h 557"/>
                <a:gd name="T68" fmla="*/ 0 w 441"/>
                <a:gd name="T69" fmla="*/ 0 h 557"/>
                <a:gd name="T70" fmla="*/ 0 w 441"/>
                <a:gd name="T71" fmla="*/ 0 h 557"/>
                <a:gd name="T72" fmla="*/ 0 w 441"/>
                <a:gd name="T73" fmla="*/ 0 h 557"/>
                <a:gd name="T74" fmla="*/ 0 w 441"/>
                <a:gd name="T75" fmla="*/ 0 h 557"/>
                <a:gd name="T76" fmla="*/ 0 w 441"/>
                <a:gd name="T77" fmla="*/ 0 h 557"/>
                <a:gd name="T78" fmla="*/ 0 w 441"/>
                <a:gd name="T79" fmla="*/ 0 h 557"/>
                <a:gd name="T80" fmla="*/ 0 w 441"/>
                <a:gd name="T81" fmla="*/ 0 h 557"/>
                <a:gd name="T82" fmla="*/ 0 w 441"/>
                <a:gd name="T83" fmla="*/ 0 h 557"/>
                <a:gd name="T84" fmla="*/ 0 w 441"/>
                <a:gd name="T85" fmla="*/ 0 h 557"/>
                <a:gd name="T86" fmla="*/ 0 w 441"/>
                <a:gd name="T87" fmla="*/ 0 h 557"/>
                <a:gd name="T88" fmla="*/ 0 w 441"/>
                <a:gd name="T89" fmla="*/ 0 h 557"/>
                <a:gd name="T90" fmla="*/ 0 w 441"/>
                <a:gd name="T91" fmla="*/ 0 h 557"/>
                <a:gd name="T92" fmla="*/ 0 w 441"/>
                <a:gd name="T93" fmla="*/ 0 h 557"/>
                <a:gd name="T94" fmla="*/ 0 w 441"/>
                <a:gd name="T95" fmla="*/ 0 h 5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1"/>
                <a:gd name="T145" fmla="*/ 0 h 557"/>
                <a:gd name="T146" fmla="*/ 441 w 441"/>
                <a:gd name="T147" fmla="*/ 557 h 5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1" h="557">
                  <a:moveTo>
                    <a:pt x="0" y="556"/>
                  </a:moveTo>
                  <a:lnTo>
                    <a:pt x="51" y="556"/>
                  </a:lnTo>
                  <a:lnTo>
                    <a:pt x="51" y="502"/>
                  </a:lnTo>
                  <a:lnTo>
                    <a:pt x="58" y="449"/>
                  </a:lnTo>
                  <a:lnTo>
                    <a:pt x="34" y="449"/>
                  </a:lnTo>
                  <a:lnTo>
                    <a:pt x="58" y="460"/>
                  </a:lnTo>
                  <a:lnTo>
                    <a:pt x="67" y="406"/>
                  </a:lnTo>
                  <a:lnTo>
                    <a:pt x="81" y="356"/>
                  </a:lnTo>
                  <a:lnTo>
                    <a:pt x="98" y="310"/>
                  </a:lnTo>
                  <a:lnTo>
                    <a:pt x="118" y="266"/>
                  </a:lnTo>
                  <a:lnTo>
                    <a:pt x="145" y="226"/>
                  </a:lnTo>
                  <a:lnTo>
                    <a:pt x="122" y="215"/>
                  </a:lnTo>
                  <a:lnTo>
                    <a:pt x="139" y="232"/>
                  </a:lnTo>
                  <a:lnTo>
                    <a:pt x="166" y="197"/>
                  </a:lnTo>
                  <a:lnTo>
                    <a:pt x="195" y="163"/>
                  </a:lnTo>
                  <a:lnTo>
                    <a:pt x="226" y="133"/>
                  </a:lnTo>
                  <a:lnTo>
                    <a:pt x="263" y="106"/>
                  </a:lnTo>
                  <a:lnTo>
                    <a:pt x="242" y="85"/>
                  </a:lnTo>
                  <a:lnTo>
                    <a:pt x="251" y="109"/>
                  </a:lnTo>
                  <a:lnTo>
                    <a:pt x="290" y="89"/>
                  </a:lnTo>
                  <a:lnTo>
                    <a:pt x="327" y="70"/>
                  </a:lnTo>
                  <a:lnTo>
                    <a:pt x="367" y="57"/>
                  </a:lnTo>
                  <a:lnTo>
                    <a:pt x="407" y="50"/>
                  </a:lnTo>
                  <a:lnTo>
                    <a:pt x="396" y="26"/>
                  </a:lnTo>
                  <a:lnTo>
                    <a:pt x="396" y="50"/>
                  </a:lnTo>
                  <a:lnTo>
                    <a:pt x="440" y="50"/>
                  </a:lnTo>
                  <a:lnTo>
                    <a:pt x="440" y="0"/>
                  </a:lnTo>
                  <a:lnTo>
                    <a:pt x="396" y="0"/>
                  </a:lnTo>
                  <a:lnTo>
                    <a:pt x="387" y="3"/>
                  </a:lnTo>
                  <a:lnTo>
                    <a:pt x="347" y="10"/>
                  </a:lnTo>
                  <a:lnTo>
                    <a:pt x="306" y="23"/>
                  </a:lnTo>
                  <a:lnTo>
                    <a:pt x="270" y="43"/>
                  </a:lnTo>
                  <a:lnTo>
                    <a:pt x="232" y="63"/>
                  </a:lnTo>
                  <a:lnTo>
                    <a:pt x="226" y="70"/>
                  </a:lnTo>
                  <a:lnTo>
                    <a:pt x="188" y="95"/>
                  </a:lnTo>
                  <a:lnTo>
                    <a:pt x="158" y="126"/>
                  </a:lnTo>
                  <a:lnTo>
                    <a:pt x="127" y="159"/>
                  </a:lnTo>
                  <a:lnTo>
                    <a:pt x="102" y="197"/>
                  </a:lnTo>
                  <a:lnTo>
                    <a:pt x="98" y="207"/>
                  </a:lnTo>
                  <a:lnTo>
                    <a:pt x="71" y="246"/>
                  </a:lnTo>
                  <a:lnTo>
                    <a:pt x="51" y="289"/>
                  </a:lnTo>
                  <a:lnTo>
                    <a:pt x="34" y="336"/>
                  </a:lnTo>
                  <a:lnTo>
                    <a:pt x="21" y="385"/>
                  </a:lnTo>
                  <a:lnTo>
                    <a:pt x="11" y="439"/>
                  </a:lnTo>
                  <a:lnTo>
                    <a:pt x="7" y="449"/>
                  </a:lnTo>
                  <a:lnTo>
                    <a:pt x="0" y="502"/>
                  </a:lnTo>
                  <a:lnTo>
                    <a:pt x="0" y="556"/>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41" name="AutoShape 305"/>
            <p:cNvSpPr>
              <a:spLocks noChangeArrowheads="1"/>
            </p:cNvSpPr>
            <p:nvPr/>
          </p:nvSpPr>
          <p:spPr bwMode="auto">
            <a:xfrm>
              <a:off x="597" y="3690"/>
              <a:ext cx="760" cy="557"/>
            </a:xfrm>
            <a:prstGeom prst="roundRect">
              <a:avLst>
                <a:gd name="adj" fmla="val 176"/>
              </a:avLst>
            </a:prstGeom>
            <a:noFill/>
            <a:ln w="11160">
              <a:solidFill>
                <a:srgbClr val="000000"/>
              </a:solidFill>
              <a:round/>
              <a:headEnd/>
              <a:tailEnd/>
            </a:ln>
          </p:spPr>
          <p:txBody>
            <a:bodyPr wrap="none" anchor="ctr"/>
            <a:lstStyle/>
            <a:p>
              <a:endParaRPr lang="en-GB">
                <a:latin typeface="Calibri" pitchFamily="34" charset="0"/>
              </a:endParaRPr>
            </a:p>
          </p:txBody>
        </p:sp>
        <p:sp>
          <p:nvSpPr>
            <p:cNvPr id="77942" name="Freeform 306"/>
            <p:cNvSpPr>
              <a:spLocks noChangeArrowheads="1"/>
            </p:cNvSpPr>
            <p:nvPr/>
          </p:nvSpPr>
          <p:spPr bwMode="auto">
            <a:xfrm>
              <a:off x="591" y="3666"/>
              <a:ext cx="746" cy="27"/>
            </a:xfrm>
            <a:custGeom>
              <a:avLst/>
              <a:gdLst>
                <a:gd name="T0" fmla="*/ 0 w 3290"/>
                <a:gd name="T1" fmla="*/ 0 h 117"/>
                <a:gd name="T2" fmla="*/ 0 w 3290"/>
                <a:gd name="T3" fmla="*/ 0 h 117"/>
                <a:gd name="T4" fmla="*/ 0 w 3290"/>
                <a:gd name="T5" fmla="*/ 0 h 117"/>
                <a:gd name="T6" fmla="*/ 0 w 3290"/>
                <a:gd name="T7" fmla="*/ 0 h 117"/>
                <a:gd name="T8" fmla="*/ 0 w 3290"/>
                <a:gd name="T9" fmla="*/ 0 h 117"/>
                <a:gd name="T10" fmla="*/ 0 60000 65536"/>
                <a:gd name="T11" fmla="*/ 0 60000 65536"/>
                <a:gd name="T12" fmla="*/ 0 60000 65536"/>
                <a:gd name="T13" fmla="*/ 0 60000 65536"/>
                <a:gd name="T14" fmla="*/ 0 60000 65536"/>
                <a:gd name="T15" fmla="*/ 0 w 3290"/>
                <a:gd name="T16" fmla="*/ 0 h 117"/>
                <a:gd name="T17" fmla="*/ 3290 w 3290"/>
                <a:gd name="T18" fmla="*/ 117 h 117"/>
              </a:gdLst>
              <a:ahLst/>
              <a:cxnLst>
                <a:cxn ang="T10">
                  <a:pos x="T0" y="T1"/>
                </a:cxn>
                <a:cxn ang="T11">
                  <a:pos x="T2" y="T3"/>
                </a:cxn>
                <a:cxn ang="T12">
                  <a:pos x="T4" y="T5"/>
                </a:cxn>
                <a:cxn ang="T13">
                  <a:pos x="T6" y="T7"/>
                </a:cxn>
                <a:cxn ang="T14">
                  <a:pos x="T8" y="T9"/>
                </a:cxn>
              </a:cxnLst>
              <a:rect l="T15" t="T16" r="T17" b="T18"/>
              <a:pathLst>
                <a:path w="3290" h="117">
                  <a:moveTo>
                    <a:pt x="0" y="0"/>
                  </a:moveTo>
                  <a:lnTo>
                    <a:pt x="0" y="112"/>
                  </a:lnTo>
                  <a:lnTo>
                    <a:pt x="3289" y="116"/>
                  </a:lnTo>
                  <a:lnTo>
                    <a:pt x="3289"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43" name="Freeform 307"/>
            <p:cNvSpPr>
              <a:spLocks noChangeArrowheads="1"/>
            </p:cNvSpPr>
            <p:nvPr/>
          </p:nvSpPr>
          <p:spPr bwMode="auto">
            <a:xfrm>
              <a:off x="584" y="4215"/>
              <a:ext cx="766" cy="27"/>
            </a:xfrm>
            <a:custGeom>
              <a:avLst/>
              <a:gdLst>
                <a:gd name="T0" fmla="*/ 0 w 3378"/>
                <a:gd name="T1" fmla="*/ 0 h 117"/>
                <a:gd name="T2" fmla="*/ 0 w 3378"/>
                <a:gd name="T3" fmla="*/ 0 h 117"/>
                <a:gd name="T4" fmla="*/ 0 w 3378"/>
                <a:gd name="T5" fmla="*/ 0 h 117"/>
                <a:gd name="T6" fmla="*/ 0 w 3378"/>
                <a:gd name="T7" fmla="*/ 0 h 117"/>
                <a:gd name="T8" fmla="*/ 0 w 3378"/>
                <a:gd name="T9" fmla="*/ 0 h 117"/>
                <a:gd name="T10" fmla="*/ 0 60000 65536"/>
                <a:gd name="T11" fmla="*/ 0 60000 65536"/>
                <a:gd name="T12" fmla="*/ 0 60000 65536"/>
                <a:gd name="T13" fmla="*/ 0 60000 65536"/>
                <a:gd name="T14" fmla="*/ 0 60000 65536"/>
                <a:gd name="T15" fmla="*/ 0 w 3378"/>
                <a:gd name="T16" fmla="*/ 0 h 117"/>
                <a:gd name="T17" fmla="*/ 3378 w 3378"/>
                <a:gd name="T18" fmla="*/ 117 h 117"/>
              </a:gdLst>
              <a:ahLst/>
              <a:cxnLst>
                <a:cxn ang="T10">
                  <a:pos x="T0" y="T1"/>
                </a:cxn>
                <a:cxn ang="T11">
                  <a:pos x="T2" y="T3"/>
                </a:cxn>
                <a:cxn ang="T12">
                  <a:pos x="T4" y="T5"/>
                </a:cxn>
                <a:cxn ang="T13">
                  <a:pos x="T6" y="T7"/>
                </a:cxn>
                <a:cxn ang="T14">
                  <a:pos x="T8" y="T9"/>
                </a:cxn>
              </a:cxnLst>
              <a:rect l="T15" t="T16" r="T17" b="T18"/>
              <a:pathLst>
                <a:path w="3378" h="117">
                  <a:moveTo>
                    <a:pt x="0" y="0"/>
                  </a:moveTo>
                  <a:lnTo>
                    <a:pt x="0" y="113"/>
                  </a:lnTo>
                  <a:lnTo>
                    <a:pt x="3377" y="116"/>
                  </a:lnTo>
                  <a:lnTo>
                    <a:pt x="3377"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44" name="Oval 308"/>
            <p:cNvSpPr>
              <a:spLocks noChangeArrowheads="1"/>
            </p:cNvSpPr>
            <p:nvPr/>
          </p:nvSpPr>
          <p:spPr bwMode="auto">
            <a:xfrm>
              <a:off x="1575" y="3673"/>
              <a:ext cx="589" cy="580"/>
            </a:xfrm>
            <a:prstGeom prst="ellipse">
              <a:avLst/>
            </a:prstGeom>
            <a:noFill/>
            <a:ln w="47520">
              <a:solidFill>
                <a:srgbClr val="004EFF"/>
              </a:solidFill>
              <a:round/>
              <a:headEnd/>
              <a:tailEnd/>
            </a:ln>
          </p:spPr>
          <p:txBody>
            <a:bodyPr wrap="none" anchor="ctr"/>
            <a:lstStyle/>
            <a:p>
              <a:endParaRPr lang="en-GB">
                <a:latin typeface="Calibri" pitchFamily="34" charset="0"/>
              </a:endParaRPr>
            </a:p>
          </p:txBody>
        </p:sp>
        <p:sp>
          <p:nvSpPr>
            <p:cNvPr id="77945" name="Freeform 309"/>
            <p:cNvSpPr>
              <a:spLocks noChangeArrowheads="1"/>
            </p:cNvSpPr>
            <p:nvPr/>
          </p:nvSpPr>
          <p:spPr bwMode="auto">
            <a:xfrm>
              <a:off x="1950" y="3718"/>
              <a:ext cx="115" cy="162"/>
            </a:xfrm>
            <a:custGeom>
              <a:avLst/>
              <a:gdLst>
                <a:gd name="T0" fmla="*/ 0 w 505"/>
                <a:gd name="T1" fmla="*/ 0 h 713"/>
                <a:gd name="T2" fmla="*/ 0 w 505"/>
                <a:gd name="T3" fmla="*/ 0 h 713"/>
                <a:gd name="T4" fmla="*/ 0 w 505"/>
                <a:gd name="T5" fmla="*/ 0 h 713"/>
                <a:gd name="T6" fmla="*/ 0 w 505"/>
                <a:gd name="T7" fmla="*/ 0 h 713"/>
                <a:gd name="T8" fmla="*/ 0 w 505"/>
                <a:gd name="T9" fmla="*/ 0 h 713"/>
                <a:gd name="T10" fmla="*/ 0 w 505"/>
                <a:gd name="T11" fmla="*/ 0 h 713"/>
                <a:gd name="T12" fmla="*/ 0 w 505"/>
                <a:gd name="T13" fmla="*/ 0 h 713"/>
                <a:gd name="T14" fmla="*/ 0 w 505"/>
                <a:gd name="T15" fmla="*/ 0 h 713"/>
                <a:gd name="T16" fmla="*/ 0 w 505"/>
                <a:gd name="T17" fmla="*/ 0 h 713"/>
                <a:gd name="T18" fmla="*/ 0 w 505"/>
                <a:gd name="T19" fmla="*/ 0 h 713"/>
                <a:gd name="T20" fmla="*/ 0 w 505"/>
                <a:gd name="T21" fmla="*/ 0 h 713"/>
                <a:gd name="T22" fmla="*/ 0 w 505"/>
                <a:gd name="T23" fmla="*/ 0 h 713"/>
                <a:gd name="T24" fmla="*/ 0 w 505"/>
                <a:gd name="T25" fmla="*/ 0 h 713"/>
                <a:gd name="T26" fmla="*/ 0 w 505"/>
                <a:gd name="T27" fmla="*/ 0 h 713"/>
                <a:gd name="T28" fmla="*/ 0 w 505"/>
                <a:gd name="T29" fmla="*/ 0 h 713"/>
                <a:gd name="T30" fmla="*/ 0 w 505"/>
                <a:gd name="T31" fmla="*/ 0 h 713"/>
                <a:gd name="T32" fmla="*/ 0 w 505"/>
                <a:gd name="T33" fmla="*/ 0 h 713"/>
                <a:gd name="T34" fmla="*/ 0 w 505"/>
                <a:gd name="T35" fmla="*/ 0 h 713"/>
                <a:gd name="T36" fmla="*/ 0 w 505"/>
                <a:gd name="T37" fmla="*/ 0 h 713"/>
                <a:gd name="T38" fmla="*/ 0 w 505"/>
                <a:gd name="T39" fmla="*/ 0 h 713"/>
                <a:gd name="T40" fmla="*/ 0 w 505"/>
                <a:gd name="T41" fmla="*/ 0 h 713"/>
                <a:gd name="T42" fmla="*/ 0 w 505"/>
                <a:gd name="T43" fmla="*/ 0 h 713"/>
                <a:gd name="T44" fmla="*/ 0 w 505"/>
                <a:gd name="T45" fmla="*/ 0 h 713"/>
                <a:gd name="T46" fmla="*/ 0 w 505"/>
                <a:gd name="T47" fmla="*/ 0 h 713"/>
                <a:gd name="T48" fmla="*/ 0 w 505"/>
                <a:gd name="T49" fmla="*/ 0 h 713"/>
                <a:gd name="T50" fmla="*/ 0 w 505"/>
                <a:gd name="T51" fmla="*/ 0 h 713"/>
                <a:gd name="T52" fmla="*/ 0 w 505"/>
                <a:gd name="T53" fmla="*/ 0 h 713"/>
                <a:gd name="T54" fmla="*/ 0 w 505"/>
                <a:gd name="T55" fmla="*/ 0 h 713"/>
                <a:gd name="T56" fmla="*/ 0 w 505"/>
                <a:gd name="T57" fmla="*/ 0 h 713"/>
                <a:gd name="T58" fmla="*/ 0 w 505"/>
                <a:gd name="T59" fmla="*/ 0 h 713"/>
                <a:gd name="T60" fmla="*/ 0 w 505"/>
                <a:gd name="T61" fmla="*/ 0 h 713"/>
                <a:gd name="T62" fmla="*/ 0 w 505"/>
                <a:gd name="T63" fmla="*/ 0 h 713"/>
                <a:gd name="T64" fmla="*/ 0 w 505"/>
                <a:gd name="T65" fmla="*/ 0 h 713"/>
                <a:gd name="T66" fmla="*/ 0 w 505"/>
                <a:gd name="T67" fmla="*/ 0 h 713"/>
                <a:gd name="T68" fmla="*/ 0 w 505"/>
                <a:gd name="T69" fmla="*/ 0 h 713"/>
                <a:gd name="T70" fmla="*/ 0 w 505"/>
                <a:gd name="T71" fmla="*/ 0 h 713"/>
                <a:gd name="T72" fmla="*/ 0 w 505"/>
                <a:gd name="T73" fmla="*/ 0 h 713"/>
                <a:gd name="T74" fmla="*/ 0 w 505"/>
                <a:gd name="T75" fmla="*/ 0 h 713"/>
                <a:gd name="T76" fmla="*/ 0 w 505"/>
                <a:gd name="T77" fmla="*/ 0 h 713"/>
                <a:gd name="T78" fmla="*/ 0 w 505"/>
                <a:gd name="T79" fmla="*/ 0 h 713"/>
                <a:gd name="T80" fmla="*/ 0 w 505"/>
                <a:gd name="T81" fmla="*/ 0 h 713"/>
                <a:gd name="T82" fmla="*/ 0 w 505"/>
                <a:gd name="T83" fmla="*/ 0 h 713"/>
                <a:gd name="T84" fmla="*/ 0 w 505"/>
                <a:gd name="T85" fmla="*/ 0 h 713"/>
                <a:gd name="T86" fmla="*/ 0 w 505"/>
                <a:gd name="T87" fmla="*/ 0 h 713"/>
                <a:gd name="T88" fmla="*/ 0 w 505"/>
                <a:gd name="T89" fmla="*/ 0 h 713"/>
                <a:gd name="T90" fmla="*/ 0 w 505"/>
                <a:gd name="T91" fmla="*/ 0 h 713"/>
                <a:gd name="T92" fmla="*/ 0 w 505"/>
                <a:gd name="T93" fmla="*/ 0 h 713"/>
                <a:gd name="T94" fmla="*/ 0 w 505"/>
                <a:gd name="T95" fmla="*/ 0 h 713"/>
                <a:gd name="T96" fmla="*/ 0 w 505"/>
                <a:gd name="T97" fmla="*/ 0 h 713"/>
                <a:gd name="T98" fmla="*/ 0 w 505"/>
                <a:gd name="T99" fmla="*/ 0 h 713"/>
                <a:gd name="T100" fmla="*/ 0 w 505"/>
                <a:gd name="T101" fmla="*/ 0 h 713"/>
                <a:gd name="T102" fmla="*/ 0 w 505"/>
                <a:gd name="T103" fmla="*/ 0 h 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5"/>
                <a:gd name="T157" fmla="*/ 0 h 713"/>
                <a:gd name="T158" fmla="*/ 505 w 505"/>
                <a:gd name="T159" fmla="*/ 713 h 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5" h="713">
                  <a:moveTo>
                    <a:pt x="504" y="0"/>
                  </a:moveTo>
                  <a:lnTo>
                    <a:pt x="453" y="0"/>
                  </a:lnTo>
                  <a:lnTo>
                    <a:pt x="453" y="2"/>
                  </a:lnTo>
                  <a:lnTo>
                    <a:pt x="450" y="73"/>
                  </a:lnTo>
                  <a:lnTo>
                    <a:pt x="444" y="139"/>
                  </a:lnTo>
                  <a:lnTo>
                    <a:pt x="431" y="207"/>
                  </a:lnTo>
                  <a:lnTo>
                    <a:pt x="457" y="207"/>
                  </a:lnTo>
                  <a:lnTo>
                    <a:pt x="434" y="197"/>
                  </a:lnTo>
                  <a:lnTo>
                    <a:pt x="418" y="261"/>
                  </a:lnTo>
                  <a:lnTo>
                    <a:pt x="398" y="316"/>
                  </a:lnTo>
                  <a:lnTo>
                    <a:pt x="374" y="375"/>
                  </a:lnTo>
                  <a:lnTo>
                    <a:pt x="345" y="427"/>
                  </a:lnTo>
                  <a:lnTo>
                    <a:pt x="315" y="475"/>
                  </a:lnTo>
                  <a:lnTo>
                    <a:pt x="338" y="484"/>
                  </a:lnTo>
                  <a:lnTo>
                    <a:pt x="322" y="468"/>
                  </a:lnTo>
                  <a:lnTo>
                    <a:pt x="286" y="512"/>
                  </a:lnTo>
                  <a:lnTo>
                    <a:pt x="248" y="551"/>
                  </a:lnTo>
                  <a:lnTo>
                    <a:pt x="209" y="584"/>
                  </a:lnTo>
                  <a:lnTo>
                    <a:pt x="229" y="601"/>
                  </a:lnTo>
                  <a:lnTo>
                    <a:pt x="220" y="578"/>
                  </a:lnTo>
                  <a:lnTo>
                    <a:pt x="176" y="608"/>
                  </a:lnTo>
                  <a:lnTo>
                    <a:pt x="133" y="632"/>
                  </a:lnTo>
                  <a:lnTo>
                    <a:pt x="86" y="649"/>
                  </a:lnTo>
                  <a:lnTo>
                    <a:pt x="40" y="659"/>
                  </a:lnTo>
                  <a:lnTo>
                    <a:pt x="50" y="683"/>
                  </a:lnTo>
                  <a:lnTo>
                    <a:pt x="50" y="655"/>
                  </a:lnTo>
                  <a:lnTo>
                    <a:pt x="0" y="662"/>
                  </a:lnTo>
                  <a:lnTo>
                    <a:pt x="0" y="712"/>
                  </a:lnTo>
                  <a:lnTo>
                    <a:pt x="50" y="705"/>
                  </a:lnTo>
                  <a:lnTo>
                    <a:pt x="60" y="705"/>
                  </a:lnTo>
                  <a:lnTo>
                    <a:pt x="106" y="694"/>
                  </a:lnTo>
                  <a:lnTo>
                    <a:pt x="152" y="679"/>
                  </a:lnTo>
                  <a:lnTo>
                    <a:pt x="196" y="655"/>
                  </a:lnTo>
                  <a:lnTo>
                    <a:pt x="239" y="625"/>
                  </a:lnTo>
                  <a:lnTo>
                    <a:pt x="245" y="622"/>
                  </a:lnTo>
                  <a:lnTo>
                    <a:pt x="286" y="588"/>
                  </a:lnTo>
                  <a:lnTo>
                    <a:pt x="322" y="547"/>
                  </a:lnTo>
                  <a:lnTo>
                    <a:pt x="358" y="505"/>
                  </a:lnTo>
                  <a:lnTo>
                    <a:pt x="362" y="494"/>
                  </a:lnTo>
                  <a:lnTo>
                    <a:pt x="391" y="447"/>
                  </a:lnTo>
                  <a:lnTo>
                    <a:pt x="421" y="395"/>
                  </a:lnTo>
                  <a:lnTo>
                    <a:pt x="444" y="337"/>
                  </a:lnTo>
                  <a:lnTo>
                    <a:pt x="464" y="280"/>
                  </a:lnTo>
                  <a:lnTo>
                    <a:pt x="481" y="217"/>
                  </a:lnTo>
                  <a:lnTo>
                    <a:pt x="481" y="207"/>
                  </a:lnTo>
                  <a:lnTo>
                    <a:pt x="493" y="139"/>
                  </a:lnTo>
                  <a:lnTo>
                    <a:pt x="501" y="73"/>
                  </a:lnTo>
                  <a:lnTo>
                    <a:pt x="504" y="2"/>
                  </a:lnTo>
                  <a:lnTo>
                    <a:pt x="504" y="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46" name="Freeform 310"/>
            <p:cNvSpPr>
              <a:spLocks noChangeArrowheads="1"/>
            </p:cNvSpPr>
            <p:nvPr/>
          </p:nvSpPr>
          <p:spPr bwMode="auto">
            <a:xfrm>
              <a:off x="543" y="3727"/>
              <a:ext cx="862" cy="181"/>
            </a:xfrm>
            <a:custGeom>
              <a:avLst/>
              <a:gdLst>
                <a:gd name="T0" fmla="*/ 0 w 3801"/>
                <a:gd name="T1" fmla="*/ 0 h 799"/>
                <a:gd name="T2" fmla="*/ 0 w 3801"/>
                <a:gd name="T3" fmla="*/ 0 h 799"/>
                <a:gd name="T4" fmla="*/ 0 w 3801"/>
                <a:gd name="T5" fmla="*/ 0 h 799"/>
                <a:gd name="T6" fmla="*/ 0 w 3801"/>
                <a:gd name="T7" fmla="*/ 0 h 799"/>
                <a:gd name="T8" fmla="*/ 0 w 3801"/>
                <a:gd name="T9" fmla="*/ 0 h 799"/>
                <a:gd name="T10" fmla="*/ 0 w 3801"/>
                <a:gd name="T11" fmla="*/ 0 h 799"/>
                <a:gd name="T12" fmla="*/ 0 w 3801"/>
                <a:gd name="T13" fmla="*/ 0 h 799"/>
                <a:gd name="T14" fmla="*/ 0 w 3801"/>
                <a:gd name="T15" fmla="*/ 0 h 799"/>
                <a:gd name="T16" fmla="*/ 0 w 3801"/>
                <a:gd name="T17" fmla="*/ 0 h 799"/>
                <a:gd name="T18" fmla="*/ 0 w 3801"/>
                <a:gd name="T19" fmla="*/ 0 h 799"/>
                <a:gd name="T20" fmla="*/ 0 w 3801"/>
                <a:gd name="T21" fmla="*/ 0 h 799"/>
                <a:gd name="T22" fmla="*/ 0 w 3801"/>
                <a:gd name="T23" fmla="*/ 0 h 799"/>
                <a:gd name="T24" fmla="*/ 0 w 3801"/>
                <a:gd name="T25" fmla="*/ 0 h 799"/>
                <a:gd name="T26" fmla="*/ 0 w 3801"/>
                <a:gd name="T27" fmla="*/ 0 h 799"/>
                <a:gd name="T28" fmla="*/ 0 w 3801"/>
                <a:gd name="T29" fmla="*/ 0 h 799"/>
                <a:gd name="T30" fmla="*/ 0 w 3801"/>
                <a:gd name="T31" fmla="*/ 0 h 799"/>
                <a:gd name="T32" fmla="*/ 0 w 3801"/>
                <a:gd name="T33" fmla="*/ 0 h 799"/>
                <a:gd name="T34" fmla="*/ 0 w 3801"/>
                <a:gd name="T35" fmla="*/ 0 h 799"/>
                <a:gd name="T36" fmla="*/ 0 w 3801"/>
                <a:gd name="T37" fmla="*/ 0 h 799"/>
                <a:gd name="T38" fmla="*/ 0 w 3801"/>
                <a:gd name="T39" fmla="*/ 0 h 799"/>
                <a:gd name="T40" fmla="*/ 0 w 3801"/>
                <a:gd name="T41" fmla="*/ 0 h 799"/>
                <a:gd name="T42" fmla="*/ 0 w 3801"/>
                <a:gd name="T43" fmla="*/ 0 h 799"/>
                <a:gd name="T44" fmla="*/ 0 w 3801"/>
                <a:gd name="T45" fmla="*/ 0 h 799"/>
                <a:gd name="T46" fmla="*/ 0 w 3801"/>
                <a:gd name="T47" fmla="*/ 0 h 799"/>
                <a:gd name="T48" fmla="*/ 0 w 3801"/>
                <a:gd name="T49" fmla="*/ 0 h 799"/>
                <a:gd name="T50" fmla="*/ 0 w 3801"/>
                <a:gd name="T51" fmla="*/ 0 h 799"/>
                <a:gd name="T52" fmla="*/ 0 w 3801"/>
                <a:gd name="T53" fmla="*/ 0 h 799"/>
                <a:gd name="T54" fmla="*/ 0 w 3801"/>
                <a:gd name="T55" fmla="*/ 0 h 799"/>
                <a:gd name="T56" fmla="*/ 0 w 3801"/>
                <a:gd name="T57" fmla="*/ 0 h 799"/>
                <a:gd name="T58" fmla="*/ 0 w 3801"/>
                <a:gd name="T59" fmla="*/ 0 h 799"/>
                <a:gd name="T60" fmla="*/ 0 w 3801"/>
                <a:gd name="T61" fmla="*/ 0 h 799"/>
                <a:gd name="T62" fmla="*/ 0 w 3801"/>
                <a:gd name="T63" fmla="*/ 0 h 799"/>
                <a:gd name="T64" fmla="*/ 0 w 3801"/>
                <a:gd name="T65" fmla="*/ 0 h 799"/>
                <a:gd name="T66" fmla="*/ 0 w 3801"/>
                <a:gd name="T67" fmla="*/ 0 h 799"/>
                <a:gd name="T68" fmla="*/ 0 w 3801"/>
                <a:gd name="T69" fmla="*/ 0 h 799"/>
                <a:gd name="T70" fmla="*/ 0 w 3801"/>
                <a:gd name="T71" fmla="*/ 0 h 799"/>
                <a:gd name="T72" fmla="*/ 0 w 3801"/>
                <a:gd name="T73" fmla="*/ 0 h 7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01"/>
                <a:gd name="T112" fmla="*/ 0 h 799"/>
                <a:gd name="T113" fmla="*/ 3801 w 3801"/>
                <a:gd name="T114" fmla="*/ 799 h 7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01" h="799">
                  <a:moveTo>
                    <a:pt x="214" y="0"/>
                  </a:moveTo>
                  <a:lnTo>
                    <a:pt x="170" y="3"/>
                  </a:lnTo>
                  <a:lnTo>
                    <a:pt x="130" y="17"/>
                  </a:lnTo>
                  <a:lnTo>
                    <a:pt x="94" y="36"/>
                  </a:lnTo>
                  <a:lnTo>
                    <a:pt x="63" y="63"/>
                  </a:lnTo>
                  <a:lnTo>
                    <a:pt x="38" y="94"/>
                  </a:lnTo>
                  <a:lnTo>
                    <a:pt x="17" y="129"/>
                  </a:lnTo>
                  <a:lnTo>
                    <a:pt x="3" y="169"/>
                  </a:lnTo>
                  <a:lnTo>
                    <a:pt x="0" y="214"/>
                  </a:lnTo>
                  <a:lnTo>
                    <a:pt x="0" y="582"/>
                  </a:lnTo>
                  <a:lnTo>
                    <a:pt x="3" y="626"/>
                  </a:lnTo>
                  <a:lnTo>
                    <a:pt x="17" y="665"/>
                  </a:lnTo>
                  <a:lnTo>
                    <a:pt x="38" y="702"/>
                  </a:lnTo>
                  <a:lnTo>
                    <a:pt x="63" y="736"/>
                  </a:lnTo>
                  <a:lnTo>
                    <a:pt x="94" y="763"/>
                  </a:lnTo>
                  <a:lnTo>
                    <a:pt x="130" y="781"/>
                  </a:lnTo>
                  <a:lnTo>
                    <a:pt x="170" y="795"/>
                  </a:lnTo>
                  <a:lnTo>
                    <a:pt x="214" y="798"/>
                  </a:lnTo>
                  <a:lnTo>
                    <a:pt x="3581" y="798"/>
                  </a:lnTo>
                  <a:lnTo>
                    <a:pt x="3625" y="795"/>
                  </a:lnTo>
                  <a:lnTo>
                    <a:pt x="3665" y="781"/>
                  </a:lnTo>
                  <a:lnTo>
                    <a:pt x="3703" y="763"/>
                  </a:lnTo>
                  <a:lnTo>
                    <a:pt x="3736" y="736"/>
                  </a:lnTo>
                  <a:lnTo>
                    <a:pt x="3763" y="702"/>
                  </a:lnTo>
                  <a:lnTo>
                    <a:pt x="3783" y="665"/>
                  </a:lnTo>
                  <a:lnTo>
                    <a:pt x="3796" y="626"/>
                  </a:lnTo>
                  <a:lnTo>
                    <a:pt x="3800" y="582"/>
                  </a:lnTo>
                  <a:lnTo>
                    <a:pt x="3800" y="214"/>
                  </a:lnTo>
                  <a:lnTo>
                    <a:pt x="3796" y="169"/>
                  </a:lnTo>
                  <a:lnTo>
                    <a:pt x="3783" y="129"/>
                  </a:lnTo>
                  <a:lnTo>
                    <a:pt x="3763" y="94"/>
                  </a:lnTo>
                  <a:lnTo>
                    <a:pt x="3736" y="63"/>
                  </a:lnTo>
                  <a:lnTo>
                    <a:pt x="3703" y="36"/>
                  </a:lnTo>
                  <a:lnTo>
                    <a:pt x="3665" y="17"/>
                  </a:lnTo>
                  <a:lnTo>
                    <a:pt x="3625" y="3"/>
                  </a:lnTo>
                  <a:lnTo>
                    <a:pt x="3581" y="0"/>
                  </a:lnTo>
                  <a:lnTo>
                    <a:pt x="214"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7947" name="Freeform 311"/>
            <p:cNvSpPr>
              <a:spLocks noChangeArrowheads="1"/>
            </p:cNvSpPr>
            <p:nvPr/>
          </p:nvSpPr>
          <p:spPr bwMode="auto">
            <a:xfrm>
              <a:off x="530" y="4010"/>
              <a:ext cx="856" cy="175"/>
            </a:xfrm>
            <a:custGeom>
              <a:avLst/>
              <a:gdLst>
                <a:gd name="T0" fmla="*/ 0 w 3773"/>
                <a:gd name="T1" fmla="*/ 0 h 773"/>
                <a:gd name="T2" fmla="*/ 0 w 3773"/>
                <a:gd name="T3" fmla="*/ 0 h 773"/>
                <a:gd name="T4" fmla="*/ 0 w 3773"/>
                <a:gd name="T5" fmla="*/ 0 h 773"/>
                <a:gd name="T6" fmla="*/ 0 w 3773"/>
                <a:gd name="T7" fmla="*/ 0 h 773"/>
                <a:gd name="T8" fmla="*/ 0 w 3773"/>
                <a:gd name="T9" fmla="*/ 0 h 773"/>
                <a:gd name="T10" fmla="*/ 0 w 3773"/>
                <a:gd name="T11" fmla="*/ 0 h 773"/>
                <a:gd name="T12" fmla="*/ 0 w 3773"/>
                <a:gd name="T13" fmla="*/ 0 h 773"/>
                <a:gd name="T14" fmla="*/ 0 w 3773"/>
                <a:gd name="T15" fmla="*/ 0 h 773"/>
                <a:gd name="T16" fmla="*/ 0 w 3773"/>
                <a:gd name="T17" fmla="*/ 0 h 773"/>
                <a:gd name="T18" fmla="*/ 0 w 3773"/>
                <a:gd name="T19" fmla="*/ 0 h 773"/>
                <a:gd name="T20" fmla="*/ 0 w 3773"/>
                <a:gd name="T21" fmla="*/ 0 h 773"/>
                <a:gd name="T22" fmla="*/ 0 w 3773"/>
                <a:gd name="T23" fmla="*/ 0 h 773"/>
                <a:gd name="T24" fmla="*/ 0 w 3773"/>
                <a:gd name="T25" fmla="*/ 0 h 773"/>
                <a:gd name="T26" fmla="*/ 0 w 3773"/>
                <a:gd name="T27" fmla="*/ 0 h 773"/>
                <a:gd name="T28" fmla="*/ 0 w 3773"/>
                <a:gd name="T29" fmla="*/ 0 h 773"/>
                <a:gd name="T30" fmla="*/ 0 w 3773"/>
                <a:gd name="T31" fmla="*/ 0 h 773"/>
                <a:gd name="T32" fmla="*/ 0 w 3773"/>
                <a:gd name="T33" fmla="*/ 0 h 773"/>
                <a:gd name="T34" fmla="*/ 0 w 3773"/>
                <a:gd name="T35" fmla="*/ 0 h 773"/>
                <a:gd name="T36" fmla="*/ 0 w 3773"/>
                <a:gd name="T37" fmla="*/ 0 h 773"/>
                <a:gd name="T38" fmla="*/ 0 w 3773"/>
                <a:gd name="T39" fmla="*/ 0 h 773"/>
                <a:gd name="T40" fmla="*/ 0 w 3773"/>
                <a:gd name="T41" fmla="*/ 0 h 773"/>
                <a:gd name="T42" fmla="*/ 0 w 3773"/>
                <a:gd name="T43" fmla="*/ 0 h 773"/>
                <a:gd name="T44" fmla="*/ 0 w 3773"/>
                <a:gd name="T45" fmla="*/ 0 h 773"/>
                <a:gd name="T46" fmla="*/ 0 w 3773"/>
                <a:gd name="T47" fmla="*/ 0 h 773"/>
                <a:gd name="T48" fmla="*/ 0 w 3773"/>
                <a:gd name="T49" fmla="*/ 0 h 773"/>
                <a:gd name="T50" fmla="*/ 0 w 3773"/>
                <a:gd name="T51" fmla="*/ 0 h 773"/>
                <a:gd name="T52" fmla="*/ 0 w 3773"/>
                <a:gd name="T53" fmla="*/ 0 h 773"/>
                <a:gd name="T54" fmla="*/ 0 w 3773"/>
                <a:gd name="T55" fmla="*/ 0 h 773"/>
                <a:gd name="T56" fmla="*/ 0 w 3773"/>
                <a:gd name="T57" fmla="*/ 0 h 773"/>
                <a:gd name="T58" fmla="*/ 0 w 3773"/>
                <a:gd name="T59" fmla="*/ 0 h 773"/>
                <a:gd name="T60" fmla="*/ 0 w 3773"/>
                <a:gd name="T61" fmla="*/ 0 h 773"/>
                <a:gd name="T62" fmla="*/ 0 w 3773"/>
                <a:gd name="T63" fmla="*/ 0 h 773"/>
                <a:gd name="T64" fmla="*/ 0 w 3773"/>
                <a:gd name="T65" fmla="*/ 0 h 773"/>
                <a:gd name="T66" fmla="*/ 0 w 3773"/>
                <a:gd name="T67" fmla="*/ 0 h 773"/>
                <a:gd name="T68" fmla="*/ 0 w 3773"/>
                <a:gd name="T69" fmla="*/ 0 h 773"/>
                <a:gd name="T70" fmla="*/ 0 w 3773"/>
                <a:gd name="T71" fmla="*/ 0 h 773"/>
                <a:gd name="T72" fmla="*/ 0 w 3773"/>
                <a:gd name="T73" fmla="*/ 0 h 77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773"/>
                <a:gd name="T112" fmla="*/ 0 h 773"/>
                <a:gd name="T113" fmla="*/ 3773 w 3773"/>
                <a:gd name="T114" fmla="*/ 773 h 77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773" h="773">
                  <a:moveTo>
                    <a:pt x="203" y="0"/>
                  </a:moveTo>
                  <a:lnTo>
                    <a:pt x="163" y="3"/>
                  </a:lnTo>
                  <a:lnTo>
                    <a:pt x="123" y="17"/>
                  </a:lnTo>
                  <a:lnTo>
                    <a:pt x="90" y="33"/>
                  </a:lnTo>
                  <a:lnTo>
                    <a:pt x="59" y="60"/>
                  </a:lnTo>
                  <a:lnTo>
                    <a:pt x="32" y="88"/>
                  </a:lnTo>
                  <a:lnTo>
                    <a:pt x="16" y="123"/>
                  </a:lnTo>
                  <a:lnTo>
                    <a:pt x="3" y="163"/>
                  </a:lnTo>
                  <a:lnTo>
                    <a:pt x="0" y="204"/>
                  </a:lnTo>
                  <a:lnTo>
                    <a:pt x="0" y="569"/>
                  </a:lnTo>
                  <a:lnTo>
                    <a:pt x="3" y="610"/>
                  </a:lnTo>
                  <a:lnTo>
                    <a:pt x="16" y="648"/>
                  </a:lnTo>
                  <a:lnTo>
                    <a:pt x="32" y="682"/>
                  </a:lnTo>
                  <a:lnTo>
                    <a:pt x="59" y="712"/>
                  </a:lnTo>
                  <a:lnTo>
                    <a:pt x="90" y="740"/>
                  </a:lnTo>
                  <a:lnTo>
                    <a:pt x="123" y="754"/>
                  </a:lnTo>
                  <a:lnTo>
                    <a:pt x="163" y="768"/>
                  </a:lnTo>
                  <a:lnTo>
                    <a:pt x="203" y="772"/>
                  </a:lnTo>
                  <a:lnTo>
                    <a:pt x="3569" y="772"/>
                  </a:lnTo>
                  <a:lnTo>
                    <a:pt x="3609" y="768"/>
                  </a:lnTo>
                  <a:lnTo>
                    <a:pt x="3649" y="754"/>
                  </a:lnTo>
                  <a:lnTo>
                    <a:pt x="3682" y="740"/>
                  </a:lnTo>
                  <a:lnTo>
                    <a:pt x="3713" y="712"/>
                  </a:lnTo>
                  <a:lnTo>
                    <a:pt x="3738" y="682"/>
                  </a:lnTo>
                  <a:lnTo>
                    <a:pt x="3756" y="648"/>
                  </a:lnTo>
                  <a:lnTo>
                    <a:pt x="3769" y="610"/>
                  </a:lnTo>
                  <a:lnTo>
                    <a:pt x="3772" y="569"/>
                  </a:lnTo>
                  <a:lnTo>
                    <a:pt x="3772" y="204"/>
                  </a:lnTo>
                  <a:lnTo>
                    <a:pt x="3769" y="163"/>
                  </a:lnTo>
                  <a:lnTo>
                    <a:pt x="3756" y="123"/>
                  </a:lnTo>
                  <a:lnTo>
                    <a:pt x="3738" y="88"/>
                  </a:lnTo>
                  <a:lnTo>
                    <a:pt x="3713" y="60"/>
                  </a:lnTo>
                  <a:lnTo>
                    <a:pt x="3682" y="33"/>
                  </a:lnTo>
                  <a:lnTo>
                    <a:pt x="3649" y="17"/>
                  </a:lnTo>
                  <a:lnTo>
                    <a:pt x="3609" y="3"/>
                  </a:lnTo>
                  <a:lnTo>
                    <a:pt x="3569" y="0"/>
                  </a:lnTo>
                  <a:lnTo>
                    <a:pt x="20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7948" name="Freeform 312"/>
            <p:cNvSpPr>
              <a:spLocks noChangeArrowheads="1"/>
            </p:cNvSpPr>
            <p:nvPr/>
          </p:nvSpPr>
          <p:spPr bwMode="auto">
            <a:xfrm>
              <a:off x="1125" y="3890"/>
              <a:ext cx="90" cy="13"/>
            </a:xfrm>
            <a:custGeom>
              <a:avLst/>
              <a:gdLst>
                <a:gd name="T0" fmla="*/ 0 w 398"/>
                <a:gd name="T1" fmla="*/ 0 h 56"/>
                <a:gd name="T2" fmla="*/ 0 w 398"/>
                <a:gd name="T3" fmla="*/ 0 h 56"/>
                <a:gd name="T4" fmla="*/ 0 w 398"/>
                <a:gd name="T5" fmla="*/ 0 h 56"/>
                <a:gd name="T6" fmla="*/ 0 w 398"/>
                <a:gd name="T7" fmla="*/ 0 h 56"/>
                <a:gd name="T8" fmla="*/ 0 w 398"/>
                <a:gd name="T9" fmla="*/ 0 h 56"/>
                <a:gd name="T10" fmla="*/ 0 60000 65536"/>
                <a:gd name="T11" fmla="*/ 0 60000 65536"/>
                <a:gd name="T12" fmla="*/ 0 60000 65536"/>
                <a:gd name="T13" fmla="*/ 0 60000 65536"/>
                <a:gd name="T14" fmla="*/ 0 60000 65536"/>
                <a:gd name="T15" fmla="*/ 0 w 398"/>
                <a:gd name="T16" fmla="*/ 0 h 56"/>
                <a:gd name="T17" fmla="*/ 398 w 398"/>
                <a:gd name="T18" fmla="*/ 56 h 56"/>
              </a:gdLst>
              <a:ahLst/>
              <a:cxnLst>
                <a:cxn ang="T10">
                  <a:pos x="T0" y="T1"/>
                </a:cxn>
                <a:cxn ang="T11">
                  <a:pos x="T2" y="T3"/>
                </a:cxn>
                <a:cxn ang="T12">
                  <a:pos x="T4" y="T5"/>
                </a:cxn>
                <a:cxn ang="T13">
                  <a:pos x="T6" y="T7"/>
                </a:cxn>
                <a:cxn ang="T14">
                  <a:pos x="T8" y="T9"/>
                </a:cxn>
              </a:cxnLst>
              <a:rect l="T15" t="T16" r="T17" b="T18"/>
              <a:pathLst>
                <a:path w="398" h="56">
                  <a:moveTo>
                    <a:pt x="0" y="0"/>
                  </a:moveTo>
                  <a:lnTo>
                    <a:pt x="0" y="51"/>
                  </a:lnTo>
                  <a:lnTo>
                    <a:pt x="397" y="55"/>
                  </a:lnTo>
                  <a:lnTo>
                    <a:pt x="397" y="3"/>
                  </a:lnTo>
                  <a:lnTo>
                    <a:pt x="0" y="0"/>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49" name="Freeform 313"/>
            <p:cNvSpPr>
              <a:spLocks noChangeArrowheads="1"/>
            </p:cNvSpPr>
            <p:nvPr/>
          </p:nvSpPr>
          <p:spPr bwMode="auto">
            <a:xfrm>
              <a:off x="1220" y="3856"/>
              <a:ext cx="105" cy="93"/>
            </a:xfrm>
            <a:custGeom>
              <a:avLst/>
              <a:gdLst>
                <a:gd name="T0" fmla="*/ 0 w 465"/>
                <a:gd name="T1" fmla="*/ 0 h 408"/>
                <a:gd name="T2" fmla="*/ 0 w 465"/>
                <a:gd name="T3" fmla="*/ 0 h 408"/>
                <a:gd name="T4" fmla="*/ 0 w 465"/>
                <a:gd name="T5" fmla="*/ 0 h 408"/>
                <a:gd name="T6" fmla="*/ 0 w 465"/>
                <a:gd name="T7" fmla="*/ 0 h 408"/>
                <a:gd name="T8" fmla="*/ 0 w 465"/>
                <a:gd name="T9" fmla="*/ 0 h 408"/>
                <a:gd name="T10" fmla="*/ 0 60000 65536"/>
                <a:gd name="T11" fmla="*/ 0 60000 65536"/>
                <a:gd name="T12" fmla="*/ 0 60000 65536"/>
                <a:gd name="T13" fmla="*/ 0 60000 65536"/>
                <a:gd name="T14" fmla="*/ 0 60000 65536"/>
                <a:gd name="T15" fmla="*/ 0 w 465"/>
                <a:gd name="T16" fmla="*/ 0 h 408"/>
                <a:gd name="T17" fmla="*/ 465 w 465"/>
                <a:gd name="T18" fmla="*/ 408 h 408"/>
              </a:gdLst>
              <a:ahLst/>
              <a:cxnLst>
                <a:cxn ang="T10">
                  <a:pos x="T0" y="T1"/>
                </a:cxn>
                <a:cxn ang="T11">
                  <a:pos x="T2" y="T3"/>
                </a:cxn>
                <a:cxn ang="T12">
                  <a:pos x="T4" y="T5"/>
                </a:cxn>
                <a:cxn ang="T13">
                  <a:pos x="T6" y="T7"/>
                </a:cxn>
                <a:cxn ang="T14">
                  <a:pos x="T8" y="T9"/>
                </a:cxn>
              </a:cxnLst>
              <a:rect l="T15" t="T16" r="T17" b="T18"/>
              <a:pathLst>
                <a:path w="465" h="408">
                  <a:moveTo>
                    <a:pt x="0" y="204"/>
                  </a:moveTo>
                  <a:lnTo>
                    <a:pt x="0" y="407"/>
                  </a:lnTo>
                  <a:lnTo>
                    <a:pt x="464" y="204"/>
                  </a:lnTo>
                  <a:lnTo>
                    <a:pt x="0" y="0"/>
                  </a:lnTo>
                  <a:lnTo>
                    <a:pt x="0" y="204"/>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0" name="Freeform 314"/>
            <p:cNvSpPr>
              <a:spLocks noChangeArrowheads="1"/>
            </p:cNvSpPr>
            <p:nvPr/>
          </p:nvSpPr>
          <p:spPr bwMode="auto">
            <a:xfrm>
              <a:off x="1220" y="3969"/>
              <a:ext cx="105" cy="93"/>
            </a:xfrm>
            <a:custGeom>
              <a:avLst/>
              <a:gdLst>
                <a:gd name="T0" fmla="*/ 0 w 465"/>
                <a:gd name="T1" fmla="*/ 0 h 412"/>
                <a:gd name="T2" fmla="*/ 0 w 465"/>
                <a:gd name="T3" fmla="*/ 0 h 412"/>
                <a:gd name="T4" fmla="*/ 0 w 465"/>
                <a:gd name="T5" fmla="*/ 0 h 412"/>
                <a:gd name="T6" fmla="*/ 0 w 465"/>
                <a:gd name="T7" fmla="*/ 0 h 412"/>
                <a:gd name="T8" fmla="*/ 0 w 465"/>
                <a:gd name="T9" fmla="*/ 0 h 412"/>
                <a:gd name="T10" fmla="*/ 0 60000 65536"/>
                <a:gd name="T11" fmla="*/ 0 60000 65536"/>
                <a:gd name="T12" fmla="*/ 0 60000 65536"/>
                <a:gd name="T13" fmla="*/ 0 60000 65536"/>
                <a:gd name="T14" fmla="*/ 0 60000 65536"/>
                <a:gd name="T15" fmla="*/ 0 w 465"/>
                <a:gd name="T16" fmla="*/ 0 h 412"/>
                <a:gd name="T17" fmla="*/ 465 w 465"/>
                <a:gd name="T18" fmla="*/ 412 h 412"/>
              </a:gdLst>
              <a:ahLst/>
              <a:cxnLst>
                <a:cxn ang="T10">
                  <a:pos x="T0" y="T1"/>
                </a:cxn>
                <a:cxn ang="T11">
                  <a:pos x="T2" y="T3"/>
                </a:cxn>
                <a:cxn ang="T12">
                  <a:pos x="T4" y="T5"/>
                </a:cxn>
                <a:cxn ang="T13">
                  <a:pos x="T6" y="T7"/>
                </a:cxn>
                <a:cxn ang="T14">
                  <a:pos x="T8" y="T9"/>
                </a:cxn>
              </a:cxnLst>
              <a:rect l="T15" t="T16" r="T17" b="T18"/>
              <a:pathLst>
                <a:path w="465" h="412">
                  <a:moveTo>
                    <a:pt x="0" y="208"/>
                  </a:moveTo>
                  <a:lnTo>
                    <a:pt x="0" y="411"/>
                  </a:lnTo>
                  <a:lnTo>
                    <a:pt x="464" y="208"/>
                  </a:lnTo>
                  <a:lnTo>
                    <a:pt x="0" y="0"/>
                  </a:lnTo>
                  <a:lnTo>
                    <a:pt x="0" y="208"/>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1" name="Freeform 315"/>
            <p:cNvSpPr>
              <a:spLocks noChangeArrowheads="1"/>
            </p:cNvSpPr>
            <p:nvPr/>
          </p:nvSpPr>
          <p:spPr bwMode="auto">
            <a:xfrm>
              <a:off x="1130" y="4005"/>
              <a:ext cx="86" cy="12"/>
            </a:xfrm>
            <a:custGeom>
              <a:avLst/>
              <a:gdLst>
                <a:gd name="T0" fmla="*/ 0 w 378"/>
                <a:gd name="T1" fmla="*/ 0 h 52"/>
                <a:gd name="T2" fmla="*/ 0 w 378"/>
                <a:gd name="T3" fmla="*/ 0 h 52"/>
                <a:gd name="T4" fmla="*/ 0 w 378"/>
                <a:gd name="T5" fmla="*/ 0 h 52"/>
                <a:gd name="T6" fmla="*/ 0 w 378"/>
                <a:gd name="T7" fmla="*/ 0 h 52"/>
                <a:gd name="T8" fmla="*/ 0 w 378"/>
                <a:gd name="T9" fmla="*/ 0 h 52"/>
                <a:gd name="T10" fmla="*/ 0 60000 65536"/>
                <a:gd name="T11" fmla="*/ 0 60000 65536"/>
                <a:gd name="T12" fmla="*/ 0 60000 65536"/>
                <a:gd name="T13" fmla="*/ 0 60000 65536"/>
                <a:gd name="T14" fmla="*/ 0 60000 65536"/>
                <a:gd name="T15" fmla="*/ 0 w 378"/>
                <a:gd name="T16" fmla="*/ 0 h 52"/>
                <a:gd name="T17" fmla="*/ 378 w 378"/>
                <a:gd name="T18" fmla="*/ 52 h 52"/>
              </a:gdLst>
              <a:ahLst/>
              <a:cxnLst>
                <a:cxn ang="T10">
                  <a:pos x="T0" y="T1"/>
                </a:cxn>
                <a:cxn ang="T11">
                  <a:pos x="T2" y="T3"/>
                </a:cxn>
                <a:cxn ang="T12">
                  <a:pos x="T4" y="T5"/>
                </a:cxn>
                <a:cxn ang="T13">
                  <a:pos x="T6" y="T7"/>
                </a:cxn>
                <a:cxn ang="T14">
                  <a:pos x="T8" y="T9"/>
                </a:cxn>
              </a:cxnLst>
              <a:rect l="T15" t="T16" r="T17" b="T18"/>
              <a:pathLst>
                <a:path w="378" h="52">
                  <a:moveTo>
                    <a:pt x="0" y="0"/>
                  </a:moveTo>
                  <a:lnTo>
                    <a:pt x="0" y="48"/>
                  </a:lnTo>
                  <a:lnTo>
                    <a:pt x="377" y="51"/>
                  </a:lnTo>
                  <a:lnTo>
                    <a:pt x="377" y="3"/>
                  </a:lnTo>
                  <a:lnTo>
                    <a:pt x="0" y="0"/>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2" name="Oval 316"/>
            <p:cNvSpPr>
              <a:spLocks noChangeArrowheads="1"/>
            </p:cNvSpPr>
            <p:nvPr/>
          </p:nvSpPr>
          <p:spPr bwMode="auto">
            <a:xfrm>
              <a:off x="2048" y="3938"/>
              <a:ext cx="49" cy="67"/>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7953" name="Line 317"/>
            <p:cNvSpPr>
              <a:spLocks noChangeShapeType="1"/>
            </p:cNvSpPr>
            <p:nvPr/>
          </p:nvSpPr>
          <p:spPr bwMode="auto">
            <a:xfrm>
              <a:off x="2072" y="3946"/>
              <a:ext cx="1" cy="54"/>
            </a:xfrm>
            <a:prstGeom prst="line">
              <a:avLst/>
            </a:prstGeom>
            <a:noFill/>
            <a:ln w="11160">
              <a:solidFill>
                <a:srgbClr val="000000"/>
              </a:solidFill>
              <a:round/>
              <a:headEnd/>
              <a:tailEnd/>
            </a:ln>
          </p:spPr>
          <p:txBody>
            <a:bodyPr/>
            <a:lstStyle/>
            <a:p>
              <a:endParaRPr lang="en-GB"/>
            </a:p>
          </p:txBody>
        </p:sp>
        <p:sp>
          <p:nvSpPr>
            <p:cNvPr id="77954" name="Line 318"/>
            <p:cNvSpPr>
              <a:spLocks noChangeShapeType="1"/>
            </p:cNvSpPr>
            <p:nvPr/>
          </p:nvSpPr>
          <p:spPr bwMode="auto">
            <a:xfrm flipH="1">
              <a:off x="2046" y="3962"/>
              <a:ext cx="45" cy="1"/>
            </a:xfrm>
            <a:prstGeom prst="line">
              <a:avLst/>
            </a:prstGeom>
            <a:noFill/>
            <a:ln w="11160">
              <a:solidFill>
                <a:srgbClr val="000000"/>
              </a:solidFill>
              <a:round/>
              <a:headEnd/>
              <a:tailEnd/>
            </a:ln>
          </p:spPr>
          <p:txBody>
            <a:bodyPr/>
            <a:lstStyle/>
            <a:p>
              <a:endParaRPr lang="en-GB"/>
            </a:p>
          </p:txBody>
        </p:sp>
        <p:sp>
          <p:nvSpPr>
            <p:cNvPr id="77955" name="Freeform 319"/>
            <p:cNvSpPr>
              <a:spLocks noChangeArrowheads="1"/>
            </p:cNvSpPr>
            <p:nvPr/>
          </p:nvSpPr>
          <p:spPr bwMode="auto">
            <a:xfrm>
              <a:off x="959" y="3662"/>
              <a:ext cx="352" cy="293"/>
            </a:xfrm>
            <a:custGeom>
              <a:avLst/>
              <a:gdLst>
                <a:gd name="T0" fmla="*/ 0 w 1554"/>
                <a:gd name="T1" fmla="*/ 0 h 1290"/>
                <a:gd name="T2" fmla="*/ 0 w 1554"/>
                <a:gd name="T3" fmla="*/ 0 h 1290"/>
                <a:gd name="T4" fmla="*/ 0 w 1554"/>
                <a:gd name="T5" fmla="*/ 0 h 1290"/>
                <a:gd name="T6" fmla="*/ 0 w 1554"/>
                <a:gd name="T7" fmla="*/ 0 h 1290"/>
                <a:gd name="T8" fmla="*/ 0 w 1554"/>
                <a:gd name="T9" fmla="*/ 0 h 1290"/>
                <a:gd name="T10" fmla="*/ 0 60000 65536"/>
                <a:gd name="T11" fmla="*/ 0 60000 65536"/>
                <a:gd name="T12" fmla="*/ 0 60000 65536"/>
                <a:gd name="T13" fmla="*/ 0 60000 65536"/>
                <a:gd name="T14" fmla="*/ 0 60000 65536"/>
                <a:gd name="T15" fmla="*/ 0 w 1554"/>
                <a:gd name="T16" fmla="*/ 0 h 1290"/>
                <a:gd name="T17" fmla="*/ 1554 w 1554"/>
                <a:gd name="T18" fmla="*/ 1290 h 1290"/>
              </a:gdLst>
              <a:ahLst/>
              <a:cxnLst>
                <a:cxn ang="T10">
                  <a:pos x="T0" y="T1"/>
                </a:cxn>
                <a:cxn ang="T11">
                  <a:pos x="T2" y="T3"/>
                </a:cxn>
                <a:cxn ang="T12">
                  <a:pos x="T4" y="T5"/>
                </a:cxn>
                <a:cxn ang="T13">
                  <a:pos x="T6" y="T7"/>
                </a:cxn>
                <a:cxn ang="T14">
                  <a:pos x="T8" y="T9"/>
                </a:cxn>
              </a:cxnLst>
              <a:rect l="T15" t="T16" r="T17" b="T18"/>
              <a:pathLst>
                <a:path w="1554" h="1290">
                  <a:moveTo>
                    <a:pt x="0" y="1249"/>
                  </a:moveTo>
                  <a:lnTo>
                    <a:pt x="29" y="1289"/>
                  </a:lnTo>
                  <a:lnTo>
                    <a:pt x="1553" y="39"/>
                  </a:lnTo>
                  <a:lnTo>
                    <a:pt x="1522" y="0"/>
                  </a:lnTo>
                  <a:lnTo>
                    <a:pt x="0" y="1249"/>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56" name="AutoShape 320"/>
            <p:cNvSpPr>
              <a:spLocks noChangeArrowheads="1"/>
            </p:cNvSpPr>
            <p:nvPr/>
          </p:nvSpPr>
          <p:spPr bwMode="auto">
            <a:xfrm>
              <a:off x="2079" y="3733"/>
              <a:ext cx="236" cy="157"/>
            </a:xfrm>
            <a:prstGeom prst="roundRect">
              <a:avLst>
                <a:gd name="adj" fmla="val 639"/>
              </a:avLst>
            </a:prstGeom>
            <a:solidFill>
              <a:srgbClr val="FFFFFF"/>
            </a:solidFill>
            <a:ln w="9525">
              <a:noFill/>
              <a:round/>
              <a:headEnd/>
              <a:tailEnd/>
            </a:ln>
          </p:spPr>
          <p:txBody>
            <a:bodyPr wrap="none" anchor="ctr"/>
            <a:lstStyle/>
            <a:p>
              <a:endParaRPr lang="en-GB">
                <a:latin typeface="Calibri" pitchFamily="34" charset="0"/>
              </a:endParaRPr>
            </a:p>
          </p:txBody>
        </p:sp>
        <p:sp>
          <p:nvSpPr>
            <p:cNvPr id="77957" name="AutoShape 321"/>
            <p:cNvSpPr>
              <a:spLocks noChangeArrowheads="1"/>
            </p:cNvSpPr>
            <p:nvPr/>
          </p:nvSpPr>
          <p:spPr bwMode="auto">
            <a:xfrm>
              <a:off x="2169" y="3765"/>
              <a:ext cx="50" cy="102"/>
            </a:xfrm>
            <a:prstGeom prst="roundRect">
              <a:avLst>
                <a:gd name="adj" fmla="val 2000"/>
              </a:avLst>
            </a:prstGeom>
            <a:noFill/>
            <a:ln w="9525">
              <a:noFill/>
              <a:round/>
              <a:headEnd/>
              <a:tailEnd/>
            </a:ln>
          </p:spPr>
          <p:txBody>
            <a:bodyPr wrap="none" anchor="ctr"/>
            <a:lstStyle/>
            <a:p>
              <a:endParaRPr lang="en-GB">
                <a:latin typeface="Calibri" pitchFamily="34" charset="0"/>
              </a:endParaRPr>
            </a:p>
          </p:txBody>
        </p:sp>
        <p:sp>
          <p:nvSpPr>
            <p:cNvPr id="77958" name="AutoShape 322"/>
            <p:cNvSpPr>
              <a:spLocks noChangeArrowheads="1"/>
            </p:cNvSpPr>
            <p:nvPr/>
          </p:nvSpPr>
          <p:spPr bwMode="auto">
            <a:xfrm>
              <a:off x="2169" y="3767"/>
              <a:ext cx="50" cy="103"/>
            </a:xfrm>
            <a:prstGeom prst="roundRect">
              <a:avLst>
                <a:gd name="adj" fmla="val 2000"/>
              </a:avLst>
            </a:prstGeom>
            <a:noFill/>
            <a:ln w="9525">
              <a:noFill/>
              <a:round/>
              <a:headEnd/>
              <a:tailEnd/>
            </a:ln>
          </p:spPr>
          <p:txBody>
            <a:bodyPr lIns="0" tIns="0" rIns="0" bIns="0"/>
            <a:lstStyle/>
            <a:p>
              <a:pPr>
                <a:lnSpc>
                  <a:spcPct val="90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300" b="1">
                  <a:solidFill>
                    <a:srgbClr val="000000"/>
                  </a:solidFill>
                  <a:latin typeface="Helvetica" pitchFamily="34" charset="0"/>
                </a:rPr>
                <a:t>µ</a:t>
              </a:r>
            </a:p>
          </p:txBody>
        </p:sp>
        <p:sp>
          <p:nvSpPr>
            <p:cNvPr id="77959" name="AutoShape 323"/>
            <p:cNvSpPr>
              <a:spLocks noChangeArrowheads="1"/>
            </p:cNvSpPr>
            <p:nvPr/>
          </p:nvSpPr>
          <p:spPr bwMode="auto">
            <a:xfrm>
              <a:off x="2079" y="3733"/>
              <a:ext cx="237" cy="158"/>
            </a:xfrm>
            <a:prstGeom prst="roundRect">
              <a:avLst>
                <a:gd name="adj" fmla="val 630"/>
              </a:avLst>
            </a:prstGeom>
            <a:noFill/>
            <a:ln w="11160">
              <a:solidFill>
                <a:srgbClr val="000000"/>
              </a:solidFill>
              <a:round/>
              <a:headEnd/>
              <a:tailEnd/>
            </a:ln>
          </p:spPr>
          <p:txBody>
            <a:bodyPr wrap="none" anchor="ctr"/>
            <a:lstStyle/>
            <a:p>
              <a:endParaRPr lang="en-GB">
                <a:latin typeface="Calibri" pitchFamily="34" charset="0"/>
              </a:endParaRPr>
            </a:p>
          </p:txBody>
        </p:sp>
      </p:grpSp>
      <p:sp>
        <p:nvSpPr>
          <p:cNvPr id="77831" name="Text Box 324"/>
          <p:cNvSpPr txBox="1">
            <a:spLocks noChangeArrowheads="1"/>
          </p:cNvSpPr>
          <p:nvPr/>
        </p:nvSpPr>
        <p:spPr bwMode="auto">
          <a:xfrm>
            <a:off x="1417638" y="974725"/>
            <a:ext cx="1183611" cy="263478"/>
          </a:xfrm>
          <a:prstGeom prst="rect">
            <a:avLst/>
          </a:prstGeom>
          <a:solidFill>
            <a:srgbClr val="FFFF99"/>
          </a:solidFill>
          <a:ln w="18360">
            <a:solidFill>
              <a:srgbClr val="000080"/>
            </a:solidFill>
            <a:round/>
            <a:headEnd/>
            <a:tailEnd/>
          </a:ln>
        </p:spPr>
        <p:txBody>
          <a:bodyPr wrap="none" lIns="8164" tIns="8164" rIns="8164" bIns="8164">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b="1" dirty="0">
                <a:solidFill>
                  <a:srgbClr val="0000FF"/>
                </a:solidFill>
                <a:latin typeface="Luxi Sans" charset="0"/>
              </a:rPr>
              <a:t> </a:t>
            </a:r>
            <a:r>
              <a:rPr lang="en-GB" b="1" dirty="0" err="1">
                <a:solidFill>
                  <a:srgbClr val="0000FF"/>
                </a:solidFill>
                <a:latin typeface="Luxi Sans" charset="0"/>
              </a:rPr>
              <a:t>Solenoide</a:t>
            </a:r>
            <a:r>
              <a:rPr lang="en-GB" b="1" dirty="0">
                <a:solidFill>
                  <a:srgbClr val="0000FF"/>
                </a:solidFill>
                <a:latin typeface="Luxi Sans" charset="0"/>
              </a:rPr>
              <a:t> </a:t>
            </a:r>
          </a:p>
        </p:txBody>
      </p:sp>
      <p:sp>
        <p:nvSpPr>
          <p:cNvPr id="77832" name="Text Box 325"/>
          <p:cNvSpPr txBox="1">
            <a:spLocks noChangeArrowheads="1"/>
          </p:cNvSpPr>
          <p:nvPr/>
        </p:nvSpPr>
        <p:spPr bwMode="auto">
          <a:xfrm>
            <a:off x="5467350" y="974725"/>
            <a:ext cx="1978563" cy="263478"/>
          </a:xfrm>
          <a:prstGeom prst="rect">
            <a:avLst/>
          </a:prstGeom>
          <a:solidFill>
            <a:srgbClr val="FFFF99"/>
          </a:solidFill>
          <a:ln w="18360">
            <a:solidFill>
              <a:srgbClr val="000080"/>
            </a:solidFill>
            <a:round/>
            <a:headEnd/>
            <a:tailEnd/>
          </a:ln>
        </p:spPr>
        <p:txBody>
          <a:bodyPr wrap="none" lIns="8164" tIns="8164" rIns="8164" bIns="8164">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b="1" dirty="0">
                <a:solidFill>
                  <a:srgbClr val="0000FF"/>
                </a:solidFill>
                <a:latin typeface="Luxi Sans" charset="0"/>
              </a:rPr>
              <a:t> (air-core) </a:t>
            </a:r>
            <a:r>
              <a:rPr lang="en-GB" b="1" dirty="0" err="1">
                <a:solidFill>
                  <a:srgbClr val="0000FF"/>
                </a:solidFill>
                <a:latin typeface="Luxi Sans" charset="0"/>
              </a:rPr>
              <a:t>Toroide</a:t>
            </a:r>
            <a:r>
              <a:rPr lang="en-GB" b="1" dirty="0">
                <a:solidFill>
                  <a:srgbClr val="0000FF"/>
                </a:solidFill>
                <a:latin typeface="Luxi Sans" charset="0"/>
              </a:rPr>
              <a:t> </a:t>
            </a:r>
          </a:p>
        </p:txBody>
      </p:sp>
      <p:sp>
        <p:nvSpPr>
          <p:cNvPr id="77833" name="Text Box 328"/>
          <p:cNvSpPr txBox="1">
            <a:spLocks noChangeArrowheads="1"/>
          </p:cNvSpPr>
          <p:nvPr/>
        </p:nvSpPr>
        <p:spPr bwMode="auto">
          <a:xfrm>
            <a:off x="531813" y="4759325"/>
            <a:ext cx="2422525" cy="201613"/>
          </a:xfrm>
          <a:prstGeom prst="rect">
            <a:avLst/>
          </a:prstGeom>
          <a:noFill/>
          <a:ln w="9525">
            <a:noFill/>
            <a:round/>
            <a:headEnd/>
            <a:tailEnd/>
          </a:ln>
        </p:spPr>
        <p:txBody>
          <a:bodyPr wrap="none" lIns="0" tIns="0" rIns="0" bIns="0">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000000"/>
                </a:solidFill>
                <a:latin typeface="Luxi Sans" charset="0"/>
              </a:rPr>
              <a:t>CMS, ALICE, LEP Detectors</a:t>
            </a:r>
          </a:p>
        </p:txBody>
      </p:sp>
      <p:sp>
        <p:nvSpPr>
          <p:cNvPr id="77834" name="Text Box 329"/>
          <p:cNvSpPr txBox="1">
            <a:spLocks noChangeArrowheads="1"/>
          </p:cNvSpPr>
          <p:nvPr/>
        </p:nvSpPr>
        <p:spPr bwMode="auto">
          <a:xfrm>
            <a:off x="7388225" y="4759325"/>
            <a:ext cx="595313" cy="200025"/>
          </a:xfrm>
          <a:prstGeom prst="rect">
            <a:avLst/>
          </a:prstGeom>
          <a:noFill/>
          <a:ln w="9525">
            <a:noFill/>
            <a:round/>
            <a:headEnd/>
            <a:tailEnd/>
          </a:ln>
        </p:spPr>
        <p:txBody>
          <a:bodyPr wrap="none" lIns="0" tIns="0" rIns="0" bIns="0">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000000"/>
                </a:solidFill>
                <a:latin typeface="Luxi Sans" charset="0"/>
              </a:rPr>
              <a:t>ATLAS</a:t>
            </a:r>
          </a:p>
        </p:txBody>
      </p:sp>
      <p:sp>
        <p:nvSpPr>
          <p:cNvPr id="77835" name="Textfeld 330"/>
          <p:cNvSpPr txBox="1">
            <a:spLocks noChangeArrowheads="1"/>
          </p:cNvSpPr>
          <p:nvPr/>
        </p:nvSpPr>
        <p:spPr bwMode="auto">
          <a:xfrm>
            <a:off x="285750" y="3494088"/>
            <a:ext cx="3873500" cy="1077912"/>
          </a:xfrm>
          <a:prstGeom prst="rect">
            <a:avLst/>
          </a:prstGeom>
          <a:noFill/>
          <a:ln w="9525">
            <a:noFill/>
            <a:miter lim="800000"/>
            <a:headEnd/>
            <a:tailEnd/>
          </a:ln>
        </p:spPr>
        <p:txBody>
          <a:bodyPr wrap="none">
            <a:spAutoFit/>
          </a:bodyPr>
          <a:lstStyle/>
          <a:p>
            <a:r>
              <a:rPr lang="en-GB" sz="1600">
                <a:solidFill>
                  <a:srgbClr val="0070C0"/>
                </a:solidFill>
                <a:latin typeface="Calibri" pitchFamily="34" charset="0"/>
              </a:rPr>
              <a:t>+ strong and homogeneous field in solenoid </a:t>
            </a:r>
          </a:p>
          <a:p>
            <a:pPr>
              <a:buFontTx/>
              <a:buChar char="-"/>
            </a:pPr>
            <a:r>
              <a:rPr lang="en-GB" sz="1600">
                <a:solidFill>
                  <a:srgbClr val="0070C0"/>
                </a:solidFill>
                <a:latin typeface="Calibri" pitchFamily="34" charset="0"/>
              </a:rPr>
              <a:t> massive iron return yoke necessary</a:t>
            </a:r>
          </a:p>
          <a:p>
            <a:pPr>
              <a:buFontTx/>
              <a:buChar char="-"/>
            </a:pPr>
            <a:r>
              <a:rPr lang="en-GB" sz="1600">
                <a:solidFill>
                  <a:srgbClr val="0070C0"/>
                </a:solidFill>
                <a:latin typeface="Calibri" pitchFamily="34" charset="0"/>
              </a:rPr>
              <a:t> limited in size (cost)</a:t>
            </a:r>
          </a:p>
          <a:p>
            <a:pPr>
              <a:buFontTx/>
              <a:buChar char="-"/>
            </a:pPr>
            <a:r>
              <a:rPr lang="en-GB" sz="1600">
                <a:solidFill>
                  <a:srgbClr val="0070C0"/>
                </a:solidFill>
                <a:latin typeface="Calibri" pitchFamily="34" charset="0"/>
              </a:rPr>
              <a:t> solenoid thickness (radiation length)</a:t>
            </a:r>
          </a:p>
        </p:txBody>
      </p:sp>
      <p:sp>
        <p:nvSpPr>
          <p:cNvPr id="77836" name="Textfeld 331"/>
          <p:cNvSpPr txBox="1">
            <a:spLocks noChangeArrowheads="1"/>
          </p:cNvSpPr>
          <p:nvPr/>
        </p:nvSpPr>
        <p:spPr bwMode="auto">
          <a:xfrm>
            <a:off x="4786313" y="3429000"/>
            <a:ext cx="4241800" cy="1077913"/>
          </a:xfrm>
          <a:prstGeom prst="rect">
            <a:avLst/>
          </a:prstGeom>
          <a:noFill/>
          <a:ln w="9525">
            <a:noFill/>
            <a:miter lim="800000"/>
            <a:headEnd/>
            <a:tailEnd/>
          </a:ln>
        </p:spPr>
        <p:txBody>
          <a:bodyPr wrap="none">
            <a:spAutoFit/>
          </a:bodyPr>
          <a:lstStyle/>
          <a:p>
            <a:r>
              <a:rPr lang="en-GB" sz="1600" dirty="0">
                <a:solidFill>
                  <a:srgbClr val="0070C0"/>
                </a:solidFill>
                <a:latin typeface="Calibri" pitchFamily="34" charset="0"/>
              </a:rPr>
              <a:t>+ large air core, no iron, low material budget</a:t>
            </a:r>
          </a:p>
          <a:p>
            <a:pPr>
              <a:buFontTx/>
              <a:buChar char="-"/>
            </a:pPr>
            <a:r>
              <a:rPr lang="en-GB" sz="1600" dirty="0">
                <a:solidFill>
                  <a:srgbClr val="0070C0"/>
                </a:solidFill>
                <a:latin typeface="Calibri" pitchFamily="34" charset="0"/>
              </a:rPr>
              <a:t> additional solenoid in the inner parts necessary</a:t>
            </a:r>
          </a:p>
          <a:p>
            <a:pPr>
              <a:buFontTx/>
              <a:buChar char="-"/>
            </a:pPr>
            <a:r>
              <a:rPr lang="en-GB" sz="1600" dirty="0">
                <a:solidFill>
                  <a:srgbClr val="0070C0"/>
                </a:solidFill>
                <a:latin typeface="Calibri" pitchFamily="34" charset="0"/>
              </a:rPr>
              <a:t>- inhomogeneous field</a:t>
            </a:r>
          </a:p>
          <a:p>
            <a:pPr>
              <a:buFontTx/>
              <a:buChar char="-"/>
            </a:pPr>
            <a:r>
              <a:rPr lang="en-GB" sz="1600" dirty="0">
                <a:solidFill>
                  <a:srgbClr val="0070C0"/>
                </a:solidFill>
                <a:latin typeface="Calibri" pitchFamily="34" charset="0"/>
              </a:rPr>
              <a:t> complex structure</a:t>
            </a:r>
          </a:p>
        </p:txBody>
      </p:sp>
      <p:sp>
        <p:nvSpPr>
          <p:cNvPr id="331" name="Foliennummernplatzhalter 330"/>
          <p:cNvSpPr>
            <a:spLocks noGrp="1"/>
          </p:cNvSpPr>
          <p:nvPr>
            <p:ph type="sldNum" sz="quarter" idx="12"/>
          </p:nvPr>
        </p:nvSpPr>
        <p:spPr/>
        <p:txBody>
          <a:bodyPr/>
          <a:lstStyle/>
          <a:p>
            <a:pPr>
              <a:defRPr/>
            </a:pPr>
            <a:fld id="{E07B178B-235A-4FF6-B7DC-C0393D9A2AF3}" type="slidenum">
              <a:rPr lang="en-GB" smtClean="0"/>
              <a:pPr>
                <a:defRPr/>
              </a:pPr>
              <a:t>33</a:t>
            </a:fld>
            <a:endParaRPr lang="en-GB"/>
          </a:p>
        </p:txBody>
      </p:sp>
    </p:spTree>
    <p:extLst>
      <p:ext uri="{BB962C8B-B14F-4D97-AF65-F5344CB8AC3E}">
        <p14:creationId xmlns:p14="http://schemas.microsoft.com/office/powerpoint/2010/main" val="28908219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88901" y="139699"/>
            <a:ext cx="7234238" cy="482601"/>
          </a:xfrm>
        </p:spPr>
        <p:txBody>
          <a:bodyPr/>
          <a:lstStyle/>
          <a:p>
            <a:pPr algn="l" eaLnBrk="1" hangingPunct="1"/>
            <a:r>
              <a:rPr lang="en-US" b="1" dirty="0"/>
              <a:t>Exploded View of CMS</a:t>
            </a:r>
          </a:p>
        </p:txBody>
      </p:sp>
      <p:pic>
        <p:nvPicPr>
          <p:cNvPr id="80899" name="Picture 4"/>
          <p:cNvPicPr>
            <a:picLocks noChangeAspect="1" noChangeArrowheads="1"/>
          </p:cNvPicPr>
          <p:nvPr/>
        </p:nvPicPr>
        <p:blipFill>
          <a:blip r:embed="rId3" cstate="print"/>
          <a:srcRect/>
          <a:stretch>
            <a:fillRect/>
          </a:stretch>
        </p:blipFill>
        <p:spPr bwMode="auto">
          <a:xfrm>
            <a:off x="1831975" y="1746250"/>
            <a:ext cx="5321300" cy="4191000"/>
          </a:xfrm>
          <a:prstGeom prst="rect">
            <a:avLst/>
          </a:prstGeom>
          <a:noFill/>
          <a:ln w="9525">
            <a:noFill/>
            <a:miter lim="800000"/>
            <a:headEnd/>
            <a:tailEnd/>
          </a:ln>
        </p:spPr>
      </p:pic>
      <p:sp>
        <p:nvSpPr>
          <p:cNvPr id="80900" name="Line 5"/>
          <p:cNvSpPr>
            <a:spLocks noChangeShapeType="1"/>
          </p:cNvSpPr>
          <p:nvPr/>
        </p:nvSpPr>
        <p:spPr bwMode="auto">
          <a:xfrm flipH="1">
            <a:off x="3965575" y="2074863"/>
            <a:ext cx="525463" cy="1066800"/>
          </a:xfrm>
          <a:prstGeom prst="line">
            <a:avLst/>
          </a:prstGeom>
          <a:noFill/>
          <a:ln w="12700">
            <a:solidFill>
              <a:srgbClr val="000000"/>
            </a:solidFill>
            <a:round/>
            <a:headEnd/>
            <a:tailEnd/>
          </a:ln>
        </p:spPr>
        <p:txBody>
          <a:bodyPr/>
          <a:lstStyle/>
          <a:p>
            <a:endParaRPr lang="en-GB"/>
          </a:p>
        </p:txBody>
      </p:sp>
      <p:sp>
        <p:nvSpPr>
          <p:cNvPr id="80901" name="Oval 6"/>
          <p:cNvSpPr>
            <a:spLocks noChangeArrowheads="1"/>
          </p:cNvSpPr>
          <p:nvPr/>
        </p:nvSpPr>
        <p:spPr bwMode="auto">
          <a:xfrm>
            <a:off x="3922713" y="309245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02" name="Rectangle 7"/>
          <p:cNvSpPr>
            <a:spLocks noChangeArrowheads="1"/>
          </p:cNvSpPr>
          <p:nvPr/>
        </p:nvSpPr>
        <p:spPr bwMode="auto">
          <a:xfrm>
            <a:off x="3571875" y="5715000"/>
            <a:ext cx="141446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 BARREL</a:t>
            </a:r>
            <a:endParaRPr lang="en-US" sz="2800">
              <a:solidFill>
                <a:schemeClr val="accent2"/>
              </a:solidFill>
              <a:latin typeface="Times" charset="0"/>
            </a:endParaRPr>
          </a:p>
        </p:txBody>
      </p:sp>
      <p:sp>
        <p:nvSpPr>
          <p:cNvPr id="80903" name="Rectangle 8"/>
          <p:cNvSpPr>
            <a:spLocks noChangeArrowheads="1"/>
          </p:cNvSpPr>
          <p:nvPr/>
        </p:nvSpPr>
        <p:spPr bwMode="auto">
          <a:xfrm>
            <a:off x="4286250" y="1071563"/>
            <a:ext cx="14462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CALORIMETERS</a:t>
            </a:r>
            <a:endParaRPr lang="en-US" sz="2800">
              <a:solidFill>
                <a:schemeClr val="accent2"/>
              </a:solidFill>
              <a:latin typeface="Times" charset="0"/>
            </a:endParaRPr>
          </a:p>
        </p:txBody>
      </p:sp>
      <p:sp>
        <p:nvSpPr>
          <p:cNvPr id="80904" name="Rectangle 9"/>
          <p:cNvSpPr>
            <a:spLocks noChangeArrowheads="1"/>
          </p:cNvSpPr>
          <p:nvPr/>
        </p:nvSpPr>
        <p:spPr bwMode="auto">
          <a:xfrm>
            <a:off x="5006975" y="1360488"/>
            <a:ext cx="52388"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05" name="Group 10"/>
          <p:cNvGrpSpPr>
            <a:grpSpLocks/>
          </p:cNvGrpSpPr>
          <p:nvPr/>
        </p:nvGrpSpPr>
        <p:grpSpPr bwMode="auto">
          <a:xfrm>
            <a:off x="908050" y="4724400"/>
            <a:ext cx="1333500" cy="385763"/>
            <a:chOff x="622" y="3488"/>
            <a:chExt cx="985" cy="243"/>
          </a:xfrm>
        </p:grpSpPr>
        <p:sp>
          <p:nvSpPr>
            <p:cNvPr id="80953" name="Rectangle 11"/>
            <p:cNvSpPr>
              <a:spLocks noChangeArrowheads="1"/>
            </p:cNvSpPr>
            <p:nvPr/>
          </p:nvSpPr>
          <p:spPr bwMode="auto">
            <a:xfrm>
              <a:off x="622" y="3488"/>
              <a:ext cx="985"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Silicon Microstrips</a:t>
              </a:r>
              <a:endParaRPr lang="en-US" sz="2800">
                <a:solidFill>
                  <a:schemeClr val="accent2"/>
                </a:solidFill>
                <a:latin typeface="Times" charset="0"/>
              </a:endParaRPr>
            </a:p>
          </p:txBody>
        </p:sp>
        <p:sp>
          <p:nvSpPr>
            <p:cNvPr id="80954" name="Rectangle 12"/>
            <p:cNvSpPr>
              <a:spLocks noChangeArrowheads="1"/>
            </p:cNvSpPr>
            <p:nvPr/>
          </p:nvSpPr>
          <p:spPr bwMode="auto">
            <a:xfrm>
              <a:off x="622" y="3595"/>
              <a:ext cx="303"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Pixels</a:t>
              </a:r>
              <a:endParaRPr lang="en-US" sz="2800">
                <a:solidFill>
                  <a:schemeClr val="accent2"/>
                </a:solidFill>
                <a:latin typeface="Times" charset="0"/>
              </a:endParaRPr>
            </a:p>
          </p:txBody>
        </p:sp>
      </p:grpSp>
      <p:sp>
        <p:nvSpPr>
          <p:cNvPr id="80906" name="Rectangle 13"/>
          <p:cNvSpPr>
            <a:spLocks noChangeArrowheads="1"/>
          </p:cNvSpPr>
          <p:nvPr/>
        </p:nvSpPr>
        <p:spPr bwMode="auto">
          <a:xfrm>
            <a:off x="1223963" y="57070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pic>
        <p:nvPicPr>
          <p:cNvPr id="80907" name="Picture 14"/>
          <p:cNvPicPr>
            <a:picLocks noChangeAspect="1" noChangeArrowheads="1"/>
          </p:cNvPicPr>
          <p:nvPr/>
        </p:nvPicPr>
        <p:blipFill>
          <a:blip r:embed="rId4" cstate="print"/>
          <a:srcRect/>
          <a:stretch>
            <a:fillRect/>
          </a:stretch>
        </p:blipFill>
        <p:spPr bwMode="auto">
          <a:xfrm>
            <a:off x="4035425" y="2511425"/>
            <a:ext cx="919163" cy="11113"/>
          </a:xfrm>
          <a:prstGeom prst="rect">
            <a:avLst/>
          </a:prstGeom>
          <a:noFill/>
          <a:ln w="9525">
            <a:noFill/>
            <a:miter lim="800000"/>
            <a:headEnd/>
            <a:tailEnd/>
          </a:ln>
        </p:spPr>
      </p:pic>
      <p:sp>
        <p:nvSpPr>
          <p:cNvPr id="80908" name="Line 15"/>
          <p:cNvSpPr>
            <a:spLocks noChangeShapeType="1"/>
          </p:cNvSpPr>
          <p:nvPr/>
        </p:nvSpPr>
        <p:spPr bwMode="auto">
          <a:xfrm flipV="1">
            <a:off x="1757363" y="3298825"/>
            <a:ext cx="2082800" cy="1306513"/>
          </a:xfrm>
          <a:prstGeom prst="line">
            <a:avLst/>
          </a:prstGeom>
          <a:noFill/>
          <a:ln w="12700">
            <a:solidFill>
              <a:srgbClr val="000000"/>
            </a:solidFill>
            <a:round/>
            <a:headEnd/>
            <a:tailEnd/>
          </a:ln>
        </p:spPr>
        <p:txBody>
          <a:bodyPr/>
          <a:lstStyle/>
          <a:p>
            <a:endParaRPr lang="en-GB"/>
          </a:p>
        </p:txBody>
      </p:sp>
      <p:sp>
        <p:nvSpPr>
          <p:cNvPr id="80909" name="Oval 16"/>
          <p:cNvSpPr>
            <a:spLocks noChangeArrowheads="1"/>
          </p:cNvSpPr>
          <p:nvPr/>
        </p:nvSpPr>
        <p:spPr bwMode="auto">
          <a:xfrm>
            <a:off x="3800475" y="3248025"/>
            <a:ext cx="80963" cy="100013"/>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0" name="Line 17"/>
          <p:cNvSpPr>
            <a:spLocks noChangeShapeType="1"/>
          </p:cNvSpPr>
          <p:nvPr/>
        </p:nvSpPr>
        <p:spPr bwMode="auto">
          <a:xfrm flipH="1">
            <a:off x="4429125" y="1833563"/>
            <a:ext cx="1558925" cy="1404937"/>
          </a:xfrm>
          <a:prstGeom prst="line">
            <a:avLst/>
          </a:prstGeom>
          <a:noFill/>
          <a:ln w="12700">
            <a:solidFill>
              <a:srgbClr val="000000"/>
            </a:solidFill>
            <a:round/>
            <a:headEnd/>
            <a:tailEnd/>
          </a:ln>
        </p:spPr>
        <p:txBody>
          <a:bodyPr/>
          <a:lstStyle/>
          <a:p>
            <a:endParaRPr lang="en-GB"/>
          </a:p>
        </p:txBody>
      </p:sp>
      <p:sp>
        <p:nvSpPr>
          <p:cNvPr id="80911" name="Oval 18"/>
          <p:cNvSpPr>
            <a:spLocks noChangeArrowheads="1"/>
          </p:cNvSpPr>
          <p:nvPr/>
        </p:nvSpPr>
        <p:spPr bwMode="auto">
          <a:xfrm>
            <a:off x="4387850" y="3187700"/>
            <a:ext cx="84138"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2" name="Line 19"/>
          <p:cNvSpPr>
            <a:spLocks noChangeShapeType="1"/>
          </p:cNvSpPr>
          <p:nvPr/>
        </p:nvSpPr>
        <p:spPr bwMode="auto">
          <a:xfrm flipH="1" flipV="1">
            <a:off x="5616575" y="4873625"/>
            <a:ext cx="1200150" cy="765175"/>
          </a:xfrm>
          <a:prstGeom prst="line">
            <a:avLst/>
          </a:prstGeom>
          <a:noFill/>
          <a:ln w="12700">
            <a:solidFill>
              <a:srgbClr val="000000"/>
            </a:solidFill>
            <a:round/>
            <a:headEnd/>
            <a:tailEnd/>
          </a:ln>
        </p:spPr>
        <p:txBody>
          <a:bodyPr/>
          <a:lstStyle/>
          <a:p>
            <a:endParaRPr lang="en-GB"/>
          </a:p>
        </p:txBody>
      </p:sp>
      <p:sp>
        <p:nvSpPr>
          <p:cNvPr id="80913" name="Oval 20"/>
          <p:cNvSpPr>
            <a:spLocks noChangeArrowheads="1"/>
          </p:cNvSpPr>
          <p:nvPr/>
        </p:nvSpPr>
        <p:spPr bwMode="auto">
          <a:xfrm>
            <a:off x="5572125" y="482441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4" name="Line 21"/>
          <p:cNvSpPr>
            <a:spLocks noChangeShapeType="1"/>
          </p:cNvSpPr>
          <p:nvPr/>
        </p:nvSpPr>
        <p:spPr bwMode="auto">
          <a:xfrm flipH="1" flipV="1">
            <a:off x="4749800" y="4303713"/>
            <a:ext cx="195263" cy="1565275"/>
          </a:xfrm>
          <a:prstGeom prst="line">
            <a:avLst/>
          </a:prstGeom>
          <a:noFill/>
          <a:ln w="12700">
            <a:solidFill>
              <a:srgbClr val="000000"/>
            </a:solidFill>
            <a:round/>
            <a:headEnd/>
            <a:tailEnd/>
          </a:ln>
        </p:spPr>
        <p:txBody>
          <a:bodyPr/>
          <a:lstStyle/>
          <a:p>
            <a:endParaRPr lang="en-GB"/>
          </a:p>
        </p:txBody>
      </p:sp>
      <p:sp>
        <p:nvSpPr>
          <p:cNvPr id="80915" name="Oval 22"/>
          <p:cNvSpPr>
            <a:spLocks noChangeArrowheads="1"/>
          </p:cNvSpPr>
          <p:nvPr/>
        </p:nvSpPr>
        <p:spPr bwMode="auto">
          <a:xfrm>
            <a:off x="4706938" y="425450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6" name="Line 23"/>
          <p:cNvSpPr>
            <a:spLocks noChangeShapeType="1"/>
          </p:cNvSpPr>
          <p:nvPr/>
        </p:nvSpPr>
        <p:spPr bwMode="auto">
          <a:xfrm flipV="1">
            <a:off x="3748088" y="4279900"/>
            <a:ext cx="877887" cy="1516063"/>
          </a:xfrm>
          <a:prstGeom prst="line">
            <a:avLst/>
          </a:prstGeom>
          <a:noFill/>
          <a:ln w="12700">
            <a:solidFill>
              <a:srgbClr val="000000"/>
            </a:solidFill>
            <a:round/>
            <a:headEnd/>
            <a:tailEnd/>
          </a:ln>
        </p:spPr>
        <p:txBody>
          <a:bodyPr/>
          <a:lstStyle/>
          <a:p>
            <a:endParaRPr lang="en-GB"/>
          </a:p>
        </p:txBody>
      </p:sp>
      <p:sp>
        <p:nvSpPr>
          <p:cNvPr id="80917" name="Oval 24"/>
          <p:cNvSpPr>
            <a:spLocks noChangeArrowheads="1"/>
          </p:cNvSpPr>
          <p:nvPr/>
        </p:nvSpPr>
        <p:spPr bwMode="auto">
          <a:xfrm>
            <a:off x="4581525" y="4230688"/>
            <a:ext cx="87313" cy="100012"/>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8" name="Rectangle 25"/>
          <p:cNvSpPr>
            <a:spLocks noChangeArrowheads="1"/>
          </p:cNvSpPr>
          <p:nvPr/>
        </p:nvSpPr>
        <p:spPr bwMode="auto">
          <a:xfrm>
            <a:off x="4610100" y="1447800"/>
            <a:ext cx="3619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ECAL</a:t>
            </a:r>
            <a:endParaRPr lang="en-US" sz="2800">
              <a:solidFill>
                <a:schemeClr val="accent2"/>
              </a:solidFill>
              <a:latin typeface="Times" charset="0"/>
            </a:endParaRPr>
          </a:p>
        </p:txBody>
      </p:sp>
      <p:sp>
        <p:nvSpPr>
          <p:cNvPr id="80919" name="Rectangle 26"/>
          <p:cNvSpPr>
            <a:spLocks noChangeArrowheads="1"/>
          </p:cNvSpPr>
          <p:nvPr/>
        </p:nvSpPr>
        <p:spPr bwMode="auto">
          <a:xfrm>
            <a:off x="4351338" y="1676400"/>
            <a:ext cx="1139825"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Scintillating </a:t>
            </a:r>
          </a:p>
          <a:p>
            <a:r>
              <a:rPr lang="en-US" sz="1400">
                <a:solidFill>
                  <a:schemeClr val="accent2"/>
                </a:solidFill>
                <a:latin typeface="Calibri" pitchFamily="34" charset="0"/>
              </a:rPr>
              <a:t>PbWO4 crystals</a:t>
            </a:r>
            <a:endParaRPr lang="en-US" sz="2800">
              <a:solidFill>
                <a:schemeClr val="accent2"/>
              </a:solidFill>
              <a:latin typeface="Times" charset="0"/>
            </a:endParaRPr>
          </a:p>
        </p:txBody>
      </p:sp>
      <p:sp>
        <p:nvSpPr>
          <p:cNvPr id="80920" name="Rectangle 27"/>
          <p:cNvSpPr>
            <a:spLocks noChangeArrowheads="1"/>
          </p:cNvSpPr>
          <p:nvPr/>
        </p:nvSpPr>
        <p:spPr bwMode="auto">
          <a:xfrm>
            <a:off x="5040313" y="1471613"/>
            <a:ext cx="23812" cy="123825"/>
          </a:xfrm>
          <a:prstGeom prst="rect">
            <a:avLst/>
          </a:prstGeom>
          <a:noFill/>
          <a:ln w="9525">
            <a:noFill/>
            <a:miter lim="800000"/>
            <a:headEnd/>
            <a:tailEnd/>
          </a:ln>
        </p:spPr>
        <p:txBody>
          <a:bodyPr wrap="none" lIns="0" tIns="0" rIns="0" bIns="0">
            <a:spAutoFit/>
          </a:bodyPr>
          <a:lstStyle/>
          <a:p>
            <a:r>
              <a:rPr lang="en-US" sz="800">
                <a:solidFill>
                  <a:srgbClr val="FFFF00"/>
                </a:solidFill>
                <a:latin typeface="Calibri" pitchFamily="34" charset="0"/>
              </a:rPr>
              <a:t> </a:t>
            </a:r>
            <a:endParaRPr lang="en-US" sz="2800">
              <a:solidFill>
                <a:srgbClr val="FFFF00"/>
              </a:solidFill>
              <a:latin typeface="Times" charset="0"/>
            </a:endParaRPr>
          </a:p>
        </p:txBody>
      </p:sp>
      <p:sp>
        <p:nvSpPr>
          <p:cNvPr id="80921" name="Rectangle 28"/>
          <p:cNvSpPr>
            <a:spLocks noChangeArrowheads="1"/>
          </p:cNvSpPr>
          <p:nvPr/>
        </p:nvSpPr>
        <p:spPr bwMode="auto">
          <a:xfrm>
            <a:off x="3895725" y="16049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2" name="Rectangle 29"/>
          <p:cNvSpPr>
            <a:spLocks noChangeArrowheads="1"/>
          </p:cNvSpPr>
          <p:nvPr/>
        </p:nvSpPr>
        <p:spPr bwMode="auto">
          <a:xfrm>
            <a:off x="5864225" y="6062663"/>
            <a:ext cx="18510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Cathode Strip Chambers </a:t>
            </a:r>
            <a:endParaRPr lang="en-US" sz="2800">
              <a:solidFill>
                <a:schemeClr val="accent2"/>
              </a:solidFill>
              <a:latin typeface="Times" charset="0"/>
            </a:endParaRPr>
          </a:p>
        </p:txBody>
      </p:sp>
      <p:sp>
        <p:nvSpPr>
          <p:cNvPr id="80923" name="Rectangle 30"/>
          <p:cNvSpPr>
            <a:spLocks noChangeArrowheads="1"/>
          </p:cNvSpPr>
          <p:nvPr/>
        </p:nvSpPr>
        <p:spPr bwMode="auto">
          <a:xfrm>
            <a:off x="5830888" y="6246813"/>
            <a:ext cx="18605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 Chambers </a:t>
            </a:r>
            <a:endParaRPr lang="en-US" sz="2800">
              <a:solidFill>
                <a:schemeClr val="accent2"/>
              </a:solidFill>
              <a:latin typeface="Times" charset="0"/>
            </a:endParaRPr>
          </a:p>
        </p:txBody>
      </p:sp>
      <p:sp>
        <p:nvSpPr>
          <p:cNvPr id="80924" name="Rectangle 31"/>
          <p:cNvSpPr>
            <a:spLocks noChangeArrowheads="1"/>
          </p:cNvSpPr>
          <p:nvPr/>
        </p:nvSpPr>
        <p:spPr bwMode="auto">
          <a:xfrm>
            <a:off x="3190875" y="6051550"/>
            <a:ext cx="7270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Drift Tube</a:t>
            </a:r>
            <a:endParaRPr lang="en-US" sz="2800">
              <a:solidFill>
                <a:schemeClr val="accent2"/>
              </a:solidFill>
              <a:latin typeface="Times" charset="0"/>
            </a:endParaRPr>
          </a:p>
        </p:txBody>
      </p:sp>
      <p:sp>
        <p:nvSpPr>
          <p:cNvPr id="80925" name="Rectangle 32"/>
          <p:cNvSpPr>
            <a:spLocks noChangeArrowheads="1"/>
          </p:cNvSpPr>
          <p:nvPr/>
        </p:nvSpPr>
        <p:spPr bwMode="auto">
          <a:xfrm>
            <a:off x="3824288" y="6051550"/>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6" name="Rectangle 33"/>
          <p:cNvSpPr>
            <a:spLocks noChangeArrowheads="1"/>
          </p:cNvSpPr>
          <p:nvPr/>
        </p:nvSpPr>
        <p:spPr bwMode="auto">
          <a:xfrm>
            <a:off x="3190875" y="6234113"/>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27" name="Rectangle 34"/>
          <p:cNvSpPr>
            <a:spLocks noChangeArrowheads="1"/>
          </p:cNvSpPr>
          <p:nvPr/>
        </p:nvSpPr>
        <p:spPr bwMode="auto">
          <a:xfrm>
            <a:off x="4219575" y="6248400"/>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8" name="Rectangle 35"/>
          <p:cNvSpPr>
            <a:spLocks noChangeArrowheads="1"/>
          </p:cNvSpPr>
          <p:nvPr/>
        </p:nvSpPr>
        <p:spPr bwMode="auto">
          <a:xfrm>
            <a:off x="4295775" y="6062663"/>
            <a:ext cx="1046163"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a:t>
            </a:r>
            <a:endParaRPr lang="en-US" sz="2800">
              <a:solidFill>
                <a:schemeClr val="accent2"/>
              </a:solidFill>
              <a:latin typeface="Times" charset="0"/>
            </a:endParaRPr>
          </a:p>
        </p:txBody>
      </p:sp>
      <p:sp>
        <p:nvSpPr>
          <p:cNvPr id="80929" name="Rectangle 36"/>
          <p:cNvSpPr>
            <a:spLocks noChangeArrowheads="1"/>
          </p:cNvSpPr>
          <p:nvPr/>
        </p:nvSpPr>
        <p:spPr bwMode="auto">
          <a:xfrm>
            <a:off x="5248275" y="60753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30" name="Rectangle 37"/>
          <p:cNvSpPr>
            <a:spLocks noChangeArrowheads="1"/>
          </p:cNvSpPr>
          <p:nvPr/>
        </p:nvSpPr>
        <p:spPr bwMode="auto">
          <a:xfrm>
            <a:off x="4295775" y="6257925"/>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31" name="Rectangle 38"/>
          <p:cNvSpPr>
            <a:spLocks noChangeArrowheads="1"/>
          </p:cNvSpPr>
          <p:nvPr/>
        </p:nvSpPr>
        <p:spPr bwMode="auto">
          <a:xfrm>
            <a:off x="2738438" y="1143000"/>
            <a:ext cx="53975"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32" name="Group 39"/>
          <p:cNvGrpSpPr>
            <a:grpSpLocks/>
          </p:cNvGrpSpPr>
          <p:nvPr/>
        </p:nvGrpSpPr>
        <p:grpSpPr bwMode="auto">
          <a:xfrm>
            <a:off x="779463" y="1219200"/>
            <a:ext cx="1909762" cy="531813"/>
            <a:chOff x="622" y="720"/>
            <a:chExt cx="1414" cy="335"/>
          </a:xfrm>
        </p:grpSpPr>
        <p:sp>
          <p:nvSpPr>
            <p:cNvPr id="80951" name="Rectangle 40"/>
            <p:cNvSpPr>
              <a:spLocks noChangeArrowheads="1"/>
            </p:cNvSpPr>
            <p:nvPr/>
          </p:nvSpPr>
          <p:spPr bwMode="auto">
            <a:xfrm>
              <a:off x="622" y="720"/>
              <a:ext cx="1414"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SUPERCONDUCTING</a:t>
              </a:r>
              <a:endParaRPr lang="en-US" sz="2800">
                <a:solidFill>
                  <a:schemeClr val="accent2"/>
                </a:solidFill>
                <a:latin typeface="Times" charset="0"/>
              </a:endParaRPr>
            </a:p>
          </p:txBody>
        </p:sp>
        <p:sp>
          <p:nvSpPr>
            <p:cNvPr id="80952" name="Rectangle 41"/>
            <p:cNvSpPr>
              <a:spLocks noChangeArrowheads="1"/>
            </p:cNvSpPr>
            <p:nvPr/>
          </p:nvSpPr>
          <p:spPr bwMode="auto">
            <a:xfrm>
              <a:off x="622" y="881"/>
              <a:ext cx="318"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COIL</a:t>
              </a:r>
              <a:endParaRPr lang="en-US" sz="2800">
                <a:solidFill>
                  <a:schemeClr val="accent2"/>
                </a:solidFill>
                <a:latin typeface="Times" charset="0"/>
              </a:endParaRPr>
            </a:p>
          </p:txBody>
        </p:sp>
      </p:grpSp>
      <p:sp>
        <p:nvSpPr>
          <p:cNvPr id="80933" name="Rectangle 42"/>
          <p:cNvSpPr>
            <a:spLocks noChangeArrowheads="1"/>
          </p:cNvSpPr>
          <p:nvPr/>
        </p:nvSpPr>
        <p:spPr bwMode="auto">
          <a:xfrm>
            <a:off x="6804025" y="2763838"/>
            <a:ext cx="1023938"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IRON YOKE</a:t>
            </a:r>
            <a:endParaRPr lang="en-US" sz="2800">
              <a:solidFill>
                <a:schemeClr val="accent2"/>
              </a:solidFill>
              <a:latin typeface="Times" charset="0"/>
            </a:endParaRPr>
          </a:p>
        </p:txBody>
      </p:sp>
      <p:sp>
        <p:nvSpPr>
          <p:cNvPr id="80934" name="Line 43"/>
          <p:cNvSpPr>
            <a:spLocks noChangeShapeType="1"/>
          </p:cNvSpPr>
          <p:nvPr/>
        </p:nvSpPr>
        <p:spPr bwMode="auto">
          <a:xfrm>
            <a:off x="1363663" y="1543050"/>
            <a:ext cx="2487612" cy="1341438"/>
          </a:xfrm>
          <a:prstGeom prst="line">
            <a:avLst/>
          </a:prstGeom>
          <a:noFill/>
          <a:ln w="12700">
            <a:solidFill>
              <a:srgbClr val="000000"/>
            </a:solidFill>
            <a:round/>
            <a:headEnd/>
            <a:tailEnd/>
          </a:ln>
        </p:spPr>
        <p:txBody>
          <a:bodyPr/>
          <a:lstStyle/>
          <a:p>
            <a:endParaRPr lang="en-GB"/>
          </a:p>
        </p:txBody>
      </p:sp>
      <p:sp>
        <p:nvSpPr>
          <p:cNvPr id="80935" name="Oval 44"/>
          <p:cNvSpPr>
            <a:spLocks noChangeArrowheads="1"/>
          </p:cNvSpPr>
          <p:nvPr/>
        </p:nvSpPr>
        <p:spPr bwMode="auto">
          <a:xfrm>
            <a:off x="3806825" y="2836863"/>
            <a:ext cx="87313"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6" name="Line 45"/>
          <p:cNvSpPr>
            <a:spLocks noChangeShapeType="1"/>
          </p:cNvSpPr>
          <p:nvPr/>
        </p:nvSpPr>
        <p:spPr bwMode="auto">
          <a:xfrm flipH="1" flipV="1">
            <a:off x="5337175" y="2874963"/>
            <a:ext cx="1320800" cy="34925"/>
          </a:xfrm>
          <a:prstGeom prst="line">
            <a:avLst/>
          </a:prstGeom>
          <a:noFill/>
          <a:ln w="12700">
            <a:solidFill>
              <a:srgbClr val="000000"/>
            </a:solidFill>
            <a:round/>
            <a:headEnd/>
            <a:tailEnd/>
          </a:ln>
        </p:spPr>
        <p:txBody>
          <a:bodyPr/>
          <a:lstStyle/>
          <a:p>
            <a:endParaRPr lang="en-GB"/>
          </a:p>
        </p:txBody>
      </p:sp>
      <p:sp>
        <p:nvSpPr>
          <p:cNvPr id="80937" name="Oval 46"/>
          <p:cNvSpPr>
            <a:spLocks noChangeArrowheads="1"/>
          </p:cNvSpPr>
          <p:nvPr/>
        </p:nvSpPr>
        <p:spPr bwMode="auto">
          <a:xfrm>
            <a:off x="5292725" y="282416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8" name="Rectangle 47"/>
          <p:cNvSpPr>
            <a:spLocks noChangeArrowheads="1"/>
          </p:cNvSpPr>
          <p:nvPr/>
        </p:nvSpPr>
        <p:spPr bwMode="auto">
          <a:xfrm>
            <a:off x="908050" y="4343400"/>
            <a:ext cx="8493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TRACKER</a:t>
            </a:r>
            <a:endParaRPr lang="en-US" sz="2800">
              <a:solidFill>
                <a:schemeClr val="accent2"/>
              </a:solidFill>
              <a:latin typeface="Times" charset="0"/>
            </a:endParaRPr>
          </a:p>
        </p:txBody>
      </p:sp>
      <p:sp>
        <p:nvSpPr>
          <p:cNvPr id="80939" name="Rectangle 48"/>
          <p:cNvSpPr>
            <a:spLocks noChangeArrowheads="1"/>
          </p:cNvSpPr>
          <p:nvPr/>
        </p:nvSpPr>
        <p:spPr bwMode="auto">
          <a:xfrm>
            <a:off x="6883400" y="5334000"/>
            <a:ext cx="884238" cy="554038"/>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a:t>
            </a:r>
          </a:p>
          <a:p>
            <a:r>
              <a:rPr lang="en-US">
                <a:solidFill>
                  <a:schemeClr val="accent2"/>
                </a:solidFill>
                <a:latin typeface="Calibri" pitchFamily="34" charset="0"/>
              </a:rPr>
              <a:t>ENDCAPS</a:t>
            </a:r>
            <a:endParaRPr lang="en-US" sz="2800">
              <a:solidFill>
                <a:schemeClr val="accent2"/>
              </a:solidFill>
              <a:latin typeface="Times" charset="0"/>
            </a:endParaRPr>
          </a:p>
        </p:txBody>
      </p:sp>
      <p:sp>
        <p:nvSpPr>
          <p:cNvPr id="80940" name="Rectangle 49"/>
          <p:cNvSpPr>
            <a:spLocks noChangeArrowheads="1"/>
          </p:cNvSpPr>
          <p:nvPr/>
        </p:nvSpPr>
        <p:spPr bwMode="auto">
          <a:xfrm>
            <a:off x="492125" y="5105400"/>
            <a:ext cx="1898650" cy="957263"/>
          </a:xfrm>
          <a:prstGeom prst="rect">
            <a:avLst/>
          </a:prstGeom>
          <a:solidFill>
            <a:srgbClr val="FFCC99"/>
          </a:solidFill>
          <a:ln w="12700">
            <a:solidFill>
              <a:srgbClr val="000000"/>
            </a:solidFill>
            <a:miter lim="800000"/>
            <a:headEnd/>
            <a:tailEnd/>
          </a:ln>
        </p:spPr>
        <p:txBody>
          <a:bodyPr/>
          <a:lstStyle/>
          <a:p>
            <a:endParaRPr lang="en-US">
              <a:latin typeface="Calibri" pitchFamily="34" charset="0"/>
            </a:endParaRPr>
          </a:p>
        </p:txBody>
      </p:sp>
      <p:sp>
        <p:nvSpPr>
          <p:cNvPr id="80941" name="Rectangle 50"/>
          <p:cNvSpPr>
            <a:spLocks noChangeArrowheads="1"/>
          </p:cNvSpPr>
          <p:nvPr/>
        </p:nvSpPr>
        <p:spPr bwMode="auto">
          <a:xfrm>
            <a:off x="604838" y="5216525"/>
            <a:ext cx="16224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Total weight : 12,500 t</a:t>
            </a:r>
            <a:endParaRPr lang="en-US" sz="2800">
              <a:solidFill>
                <a:schemeClr val="accent2"/>
              </a:solidFill>
              <a:latin typeface="Times" charset="0"/>
            </a:endParaRPr>
          </a:p>
        </p:txBody>
      </p:sp>
      <p:sp>
        <p:nvSpPr>
          <p:cNvPr id="80942" name="Rectangle 51"/>
          <p:cNvSpPr>
            <a:spLocks noChangeArrowheads="1"/>
          </p:cNvSpPr>
          <p:nvPr/>
        </p:nvSpPr>
        <p:spPr bwMode="auto">
          <a:xfrm>
            <a:off x="604838" y="5413375"/>
            <a:ext cx="17176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diameter : 15 m</a:t>
            </a:r>
            <a:endParaRPr lang="en-US" sz="2800">
              <a:solidFill>
                <a:schemeClr val="accent2"/>
              </a:solidFill>
              <a:latin typeface="Times" charset="0"/>
            </a:endParaRPr>
          </a:p>
        </p:txBody>
      </p:sp>
      <p:sp>
        <p:nvSpPr>
          <p:cNvPr id="80943" name="Rectangle 52"/>
          <p:cNvSpPr>
            <a:spLocks noChangeArrowheads="1"/>
          </p:cNvSpPr>
          <p:nvPr/>
        </p:nvSpPr>
        <p:spPr bwMode="auto">
          <a:xfrm>
            <a:off x="604838" y="5605463"/>
            <a:ext cx="16510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length : 21.6 m</a:t>
            </a:r>
            <a:endParaRPr lang="en-US" sz="2800">
              <a:solidFill>
                <a:schemeClr val="accent2"/>
              </a:solidFill>
              <a:latin typeface="Times" charset="0"/>
            </a:endParaRPr>
          </a:p>
        </p:txBody>
      </p:sp>
      <p:sp>
        <p:nvSpPr>
          <p:cNvPr id="80944" name="Rectangle 53"/>
          <p:cNvSpPr>
            <a:spLocks noChangeArrowheads="1"/>
          </p:cNvSpPr>
          <p:nvPr/>
        </p:nvSpPr>
        <p:spPr bwMode="auto">
          <a:xfrm>
            <a:off x="604838" y="5797550"/>
            <a:ext cx="16700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Magnetic field : 4 Tesla</a:t>
            </a:r>
            <a:endParaRPr lang="en-US" sz="2800">
              <a:solidFill>
                <a:schemeClr val="accent2"/>
              </a:solidFill>
              <a:latin typeface="Times" charset="0"/>
            </a:endParaRPr>
          </a:p>
        </p:txBody>
      </p:sp>
      <p:sp>
        <p:nvSpPr>
          <p:cNvPr id="80945" name="Rectangle 54"/>
          <p:cNvSpPr>
            <a:spLocks noChangeArrowheads="1"/>
          </p:cNvSpPr>
          <p:nvPr/>
        </p:nvSpPr>
        <p:spPr bwMode="auto">
          <a:xfrm>
            <a:off x="6103938" y="1524000"/>
            <a:ext cx="3873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HCAL</a:t>
            </a:r>
            <a:endParaRPr lang="en-US" sz="2800">
              <a:solidFill>
                <a:schemeClr val="accent2"/>
              </a:solidFill>
              <a:latin typeface="Times" charset="0"/>
            </a:endParaRPr>
          </a:p>
        </p:txBody>
      </p:sp>
      <p:sp>
        <p:nvSpPr>
          <p:cNvPr id="80946" name="Rectangle 55"/>
          <p:cNvSpPr>
            <a:spLocks noChangeArrowheads="1"/>
          </p:cNvSpPr>
          <p:nvPr/>
        </p:nvSpPr>
        <p:spPr bwMode="auto">
          <a:xfrm>
            <a:off x="6038850" y="1828800"/>
            <a:ext cx="1725613"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Plastic scintillator/brass</a:t>
            </a:r>
          </a:p>
          <a:p>
            <a:r>
              <a:rPr lang="en-US" sz="1400">
                <a:solidFill>
                  <a:schemeClr val="accent2"/>
                </a:solidFill>
                <a:latin typeface="Calibri" pitchFamily="34" charset="0"/>
              </a:rPr>
              <a:t>sandwich</a:t>
            </a:r>
            <a:endParaRPr lang="en-US" sz="2800">
              <a:solidFill>
                <a:schemeClr val="accent2"/>
              </a:solidFill>
              <a:latin typeface="Times" charset="0"/>
            </a:endParaRPr>
          </a:p>
        </p:txBody>
      </p:sp>
      <p:sp>
        <p:nvSpPr>
          <p:cNvPr id="80947" name="Rectangle 56"/>
          <p:cNvSpPr>
            <a:spLocks noChangeArrowheads="1"/>
          </p:cNvSpPr>
          <p:nvPr/>
        </p:nvSpPr>
        <p:spPr bwMode="auto">
          <a:xfrm>
            <a:off x="6764338" y="14144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8" name="Rectangle 57"/>
          <p:cNvSpPr>
            <a:spLocks noChangeArrowheads="1"/>
          </p:cNvSpPr>
          <p:nvPr/>
        </p:nvSpPr>
        <p:spPr bwMode="auto">
          <a:xfrm>
            <a:off x="6829425" y="1604963"/>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9" name="Rectangle 58"/>
          <p:cNvSpPr>
            <a:spLocks noChangeArrowheads="1"/>
          </p:cNvSpPr>
          <p:nvPr/>
        </p:nvSpPr>
        <p:spPr bwMode="auto">
          <a:xfrm>
            <a:off x="5226050" y="1800225"/>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58" name="Foliennummernplatzhalter 57"/>
          <p:cNvSpPr>
            <a:spLocks noGrp="1"/>
          </p:cNvSpPr>
          <p:nvPr>
            <p:ph type="sldNum" sz="quarter" idx="12"/>
          </p:nvPr>
        </p:nvSpPr>
        <p:spPr/>
        <p:txBody>
          <a:bodyPr/>
          <a:lstStyle/>
          <a:p>
            <a:pPr>
              <a:defRPr/>
            </a:pPr>
            <a:fld id="{CC20320B-E9B9-4C59-8EB9-ED8DFF044A89}" type="slidenum">
              <a:rPr lang="de-DE" smtClean="0"/>
              <a:pPr>
                <a:defRPr/>
              </a:pPr>
              <a:t>34</a:t>
            </a:fld>
            <a:endParaRPr lang="de-DE" dirty="0"/>
          </a:p>
        </p:txBody>
      </p:sp>
    </p:spTree>
    <p:extLst>
      <p:ext uri="{BB962C8B-B14F-4D97-AF65-F5344CB8AC3E}">
        <p14:creationId xmlns:p14="http://schemas.microsoft.com/office/powerpoint/2010/main" val="20942794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705600" cy="533400"/>
          </a:xfrm>
        </p:spPr>
        <p:txBody>
          <a:bodyPr/>
          <a:lstStyle/>
          <a:p>
            <a:pPr algn="l"/>
            <a:r>
              <a:rPr lang="en-US" b="1" dirty="0"/>
              <a:t>Il </a:t>
            </a:r>
            <a:r>
              <a:rPr lang="en-US" b="1" dirty="0" err="1"/>
              <a:t>magnete</a:t>
            </a:r>
            <a:r>
              <a:rPr lang="en-US" b="1" dirty="0"/>
              <a:t> </a:t>
            </a:r>
            <a:r>
              <a:rPr lang="en-US" b="1" dirty="0" err="1"/>
              <a:t>superconduttore</a:t>
            </a:r>
            <a:r>
              <a:rPr lang="en-US" b="1" dirty="0"/>
              <a:t> di CMS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35</a:t>
            </a:fld>
            <a:endParaRPr lang="en-US"/>
          </a:p>
        </p:txBody>
      </p:sp>
      <p:pic>
        <p:nvPicPr>
          <p:cNvPr id="5" name="Picture 7" descr="CO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706438"/>
            <a:ext cx="8418513" cy="601080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2875457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AA736667-85D1-E44D-8ED9-17F192607CAA}" type="slidenum">
              <a:rPr lang="en-US"/>
              <a:pPr/>
              <a:t>36</a:t>
            </a:fld>
            <a:endParaRPr lang="en-US"/>
          </a:p>
        </p:txBody>
      </p:sp>
      <p:pic>
        <p:nvPicPr>
          <p:cNvPr id="211971" name="Picture 3" descr="AT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22338"/>
            <a:ext cx="8499475" cy="5948362"/>
          </a:xfrm>
          <a:prstGeom prst="rect">
            <a:avLst/>
          </a:prstGeom>
          <a:noFill/>
          <a:extLst>
            <a:ext uri="{909E8E84-426E-40dd-AFC4-6F175D3DCCD1}">
              <a14:hiddenFill xmlns="" xmlns:a14="http://schemas.microsoft.com/office/drawing/2010/main">
                <a:solidFill>
                  <a:srgbClr val="FFFFFF"/>
                </a:solidFill>
              </a14:hiddenFill>
            </a:ext>
          </a:extLst>
        </p:spPr>
      </p:pic>
      <p:sp>
        <p:nvSpPr>
          <p:cNvPr id="211972" name="Text Box 4"/>
          <p:cNvSpPr txBox="1">
            <a:spLocks noChangeArrowheads="1"/>
          </p:cNvSpPr>
          <p:nvPr/>
        </p:nvSpPr>
        <p:spPr bwMode="auto">
          <a:xfrm>
            <a:off x="12700" y="1800225"/>
            <a:ext cx="2527300" cy="954107"/>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tabLst>
                <a:tab pos="3810000" algn="dec"/>
              </a:tabLst>
              <a:defRPr sz="2400">
                <a:solidFill>
                  <a:schemeClr val="tx1"/>
                </a:solidFill>
                <a:latin typeface="Times" charset="0"/>
                <a:ea typeface="ＭＳ Ｐゴシック" charset="0"/>
              </a:defRPr>
            </a:lvl1pPr>
            <a:lvl2pPr>
              <a:tabLst>
                <a:tab pos="3810000" algn="dec"/>
              </a:tabLst>
              <a:defRPr sz="2400">
                <a:solidFill>
                  <a:schemeClr val="tx1"/>
                </a:solidFill>
                <a:latin typeface="Times" charset="0"/>
                <a:ea typeface="ＭＳ Ｐゴシック" charset="0"/>
              </a:defRPr>
            </a:lvl2pPr>
            <a:lvl3pPr>
              <a:tabLst>
                <a:tab pos="3810000" algn="dec"/>
              </a:tabLst>
              <a:defRPr sz="2400">
                <a:solidFill>
                  <a:schemeClr val="tx1"/>
                </a:solidFill>
                <a:latin typeface="Times" charset="0"/>
                <a:ea typeface="ＭＳ Ｐゴシック" charset="0"/>
              </a:defRPr>
            </a:lvl3pPr>
            <a:lvl4pPr>
              <a:tabLst>
                <a:tab pos="3810000" algn="dec"/>
              </a:tabLst>
              <a:defRPr sz="2400">
                <a:solidFill>
                  <a:schemeClr val="tx1"/>
                </a:solidFill>
                <a:latin typeface="Times" charset="0"/>
                <a:ea typeface="ＭＳ Ｐゴシック" charset="0"/>
              </a:defRPr>
            </a:lvl4pPr>
            <a:lvl5pPr>
              <a:tabLst>
                <a:tab pos="3810000" algn="dec"/>
              </a:tabLst>
              <a:defRPr sz="2400">
                <a:solidFill>
                  <a:schemeClr val="tx1"/>
                </a:solidFill>
                <a:latin typeface="Times" charset="0"/>
                <a:ea typeface="ＭＳ Ｐゴシック" charset="0"/>
              </a:defRPr>
            </a:lvl5pPr>
            <a:lvl6pPr eaLnBrk="0" fontAlgn="base" hangingPunct="0">
              <a:spcBef>
                <a:spcPct val="0"/>
              </a:spcBef>
              <a:spcAft>
                <a:spcPct val="0"/>
              </a:spcAft>
              <a:tabLst>
                <a:tab pos="3810000" algn="dec"/>
              </a:tabLst>
              <a:defRPr sz="2400">
                <a:solidFill>
                  <a:schemeClr val="tx1"/>
                </a:solidFill>
                <a:latin typeface="Times" charset="0"/>
                <a:ea typeface="ＭＳ Ｐゴシック" charset="0"/>
              </a:defRPr>
            </a:lvl6pPr>
            <a:lvl7pPr eaLnBrk="0" fontAlgn="base" hangingPunct="0">
              <a:spcBef>
                <a:spcPct val="0"/>
              </a:spcBef>
              <a:spcAft>
                <a:spcPct val="0"/>
              </a:spcAft>
              <a:tabLst>
                <a:tab pos="3810000" algn="dec"/>
              </a:tabLst>
              <a:defRPr sz="2400">
                <a:solidFill>
                  <a:schemeClr val="tx1"/>
                </a:solidFill>
                <a:latin typeface="Times" charset="0"/>
                <a:ea typeface="ＭＳ Ｐゴシック" charset="0"/>
              </a:defRPr>
            </a:lvl7pPr>
            <a:lvl8pPr eaLnBrk="0" fontAlgn="base" hangingPunct="0">
              <a:spcBef>
                <a:spcPct val="0"/>
              </a:spcBef>
              <a:spcAft>
                <a:spcPct val="0"/>
              </a:spcAft>
              <a:tabLst>
                <a:tab pos="3810000" algn="dec"/>
              </a:tabLst>
              <a:defRPr sz="2400">
                <a:solidFill>
                  <a:schemeClr val="tx1"/>
                </a:solidFill>
                <a:latin typeface="Times" charset="0"/>
                <a:ea typeface="ＭＳ Ｐゴシック" charset="0"/>
              </a:defRPr>
            </a:lvl8pPr>
            <a:lvl9pPr eaLnBrk="0" fontAlgn="base" hangingPunct="0">
              <a:spcBef>
                <a:spcPct val="0"/>
              </a:spcBef>
              <a:spcAft>
                <a:spcPct val="0"/>
              </a:spcAft>
              <a:tabLst>
                <a:tab pos="3810000" algn="dec"/>
              </a:tabLst>
              <a:defRPr sz="2400">
                <a:solidFill>
                  <a:schemeClr val="tx1"/>
                </a:solidFill>
                <a:latin typeface="Times" charset="0"/>
                <a:ea typeface="ＭＳ Ｐゴシック" charset="0"/>
              </a:defRPr>
            </a:lvl9pPr>
          </a:lstStyle>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scienziati</a:t>
            </a:r>
            <a:r>
              <a:rPr lang="en-GB" sz="1400" dirty="0">
                <a:solidFill>
                  <a:srgbClr val="FFFF00"/>
                </a:solidFill>
                <a:latin typeface="Arial" charset="0"/>
              </a:rPr>
              <a:t>:  &gt;2000</a:t>
            </a:r>
          </a:p>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istituti</a:t>
            </a:r>
            <a:r>
              <a:rPr lang="en-GB" sz="1400" dirty="0">
                <a:solidFill>
                  <a:srgbClr val="FFFF00"/>
                </a:solidFill>
                <a:latin typeface="Arial" charset="0"/>
              </a:rPr>
              <a:t>:         164</a:t>
            </a:r>
          </a:p>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nazioni</a:t>
            </a:r>
            <a:r>
              <a:rPr lang="en-GB" sz="1400" dirty="0">
                <a:solidFill>
                  <a:srgbClr val="FFFF00"/>
                </a:solidFill>
                <a:latin typeface="Arial" charset="0"/>
              </a:rPr>
              <a:t>:        35</a:t>
            </a:r>
          </a:p>
        </p:txBody>
      </p:sp>
      <p:sp>
        <p:nvSpPr>
          <p:cNvPr id="211973" name="Rectangle 5"/>
          <p:cNvSpPr>
            <a:spLocks noChangeArrowheads="1"/>
          </p:cNvSpPr>
          <p:nvPr/>
        </p:nvSpPr>
        <p:spPr bwMode="auto">
          <a:xfrm>
            <a:off x="12700" y="114300"/>
            <a:ext cx="4191000" cy="533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eaLnBrk="1" hangingPunct="1"/>
            <a:r>
              <a:rPr lang="en-US" sz="2400" b="1" dirty="0">
                <a:solidFill>
                  <a:srgbClr val="000090"/>
                </a:solidFill>
                <a:latin typeface="Verdana" charset="0"/>
              </a:rPr>
              <a:t>ATLAS</a:t>
            </a:r>
            <a:endParaRPr lang="en-US" sz="2800" b="1" dirty="0">
              <a:solidFill>
                <a:srgbClr val="000090"/>
              </a:solidFill>
              <a:latin typeface="Verdana" charset="0"/>
            </a:endParaRPr>
          </a:p>
        </p:txBody>
      </p:sp>
    </p:spTree>
    <p:extLst>
      <p:ext uri="{BB962C8B-B14F-4D97-AF65-F5344CB8AC3E}">
        <p14:creationId xmlns:p14="http://schemas.microsoft.com/office/powerpoint/2010/main" val="3907491858"/>
      </p:ext>
    </p:extLst>
  </p:cSld>
  <p:clrMapOvr>
    <a:masterClrMapping/>
  </p:clrMapOvr>
  <p:transition>
    <p:cover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4"/>
          <p:cNvGrpSpPr>
            <a:grpSpLocks/>
          </p:cNvGrpSpPr>
          <p:nvPr/>
        </p:nvGrpSpPr>
        <p:grpSpPr bwMode="auto">
          <a:xfrm>
            <a:off x="11113" y="700088"/>
            <a:ext cx="9144000" cy="5821362"/>
            <a:chOff x="1377" y="1001"/>
            <a:chExt cx="3232" cy="1948"/>
          </a:xfrm>
        </p:grpSpPr>
        <p:pic>
          <p:nvPicPr>
            <p:cNvPr id="47108" name="Picture 5" descr="40-cavern2"/>
            <p:cNvPicPr>
              <a:picLocks noChangeAspect="1" noChangeArrowheads="1"/>
            </p:cNvPicPr>
            <p:nvPr/>
          </p:nvPicPr>
          <p:blipFill>
            <a:blip r:embed="rId2">
              <a:extLst>
                <a:ext uri="{28A0092B-C50C-407E-A947-70E740481C1C}">
                  <a14:useLocalDpi xmlns:a14="http://schemas.microsoft.com/office/drawing/2010/main" val="0"/>
                </a:ext>
              </a:extLst>
            </a:blip>
            <a:srcRect l="11031" t="11029" r="17670" b="31676"/>
            <a:stretch>
              <a:fillRect/>
            </a:stretch>
          </p:blipFill>
          <p:spPr bwMode="auto">
            <a:xfrm>
              <a:off x="1377" y="1001"/>
              <a:ext cx="3232" cy="19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710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2" y="1556"/>
              <a:ext cx="967" cy="12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5" name="Title 1"/>
          <p:cNvSpPr txBox="1">
            <a:spLocks/>
          </p:cNvSpPr>
          <p:nvPr/>
        </p:nvSpPr>
        <p:spPr>
          <a:xfrm>
            <a:off x="33338" y="-4763"/>
            <a:ext cx="8609012" cy="790576"/>
          </a:xfrm>
          <a:prstGeom prst="rect">
            <a:avLst/>
          </a:prstGeom>
        </p:spPr>
        <p:txBody>
          <a:bodyPr anchor="ct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sz="2400" b="1" dirty="0" err="1">
                <a:solidFill>
                  <a:srgbClr val="000090"/>
                </a:solidFill>
                <a:latin typeface="+mj-lt"/>
                <a:cs typeface="Times New Roman" charset="0"/>
              </a:rPr>
              <a:t>Gli</a:t>
            </a:r>
            <a:r>
              <a:rPr lang="en-US" sz="2400" b="1" dirty="0">
                <a:solidFill>
                  <a:srgbClr val="000090"/>
                </a:solidFill>
                <a:latin typeface="+mj-lt"/>
                <a:cs typeface="Times New Roman" charset="0"/>
              </a:rPr>
              <a:t> </a:t>
            </a:r>
            <a:r>
              <a:rPr lang="en-US" sz="2400" b="1" dirty="0" err="1">
                <a:solidFill>
                  <a:srgbClr val="000090"/>
                </a:solidFill>
                <a:latin typeface="+mj-lt"/>
                <a:cs typeface="Times New Roman" charset="0"/>
              </a:rPr>
              <a:t>apparati</a:t>
            </a:r>
            <a:r>
              <a:rPr lang="en-US" sz="2400" b="1" dirty="0">
                <a:solidFill>
                  <a:srgbClr val="000090"/>
                </a:solidFill>
                <a:latin typeface="+mj-lt"/>
                <a:cs typeface="Times New Roman" charset="0"/>
              </a:rPr>
              <a:t> </a:t>
            </a:r>
            <a:r>
              <a:rPr lang="en-US" sz="2400" b="1" dirty="0" err="1">
                <a:solidFill>
                  <a:srgbClr val="000090"/>
                </a:solidFill>
                <a:latin typeface="+mj-lt"/>
                <a:cs typeface="Times New Roman" charset="0"/>
              </a:rPr>
              <a:t>sperimentali</a:t>
            </a:r>
            <a:r>
              <a:rPr lang="en-US" sz="2400" b="1" dirty="0">
                <a:solidFill>
                  <a:srgbClr val="000090"/>
                </a:solidFill>
                <a:latin typeface="+mj-lt"/>
                <a:cs typeface="Times New Roman" charset="0"/>
              </a:rPr>
              <a:t> ATLAS e CMS</a:t>
            </a:r>
          </a:p>
        </p:txBody>
      </p:sp>
    </p:spTree>
    <p:extLst>
      <p:ext uri="{BB962C8B-B14F-4D97-AF65-F5344CB8AC3E}">
        <p14:creationId xmlns:p14="http://schemas.microsoft.com/office/powerpoint/2010/main" val="4436234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321300" cy="533400"/>
          </a:xfrm>
        </p:spPr>
        <p:txBody>
          <a:bodyPr/>
          <a:lstStyle/>
          <a:p>
            <a:pPr algn="l"/>
            <a:r>
              <a:rPr lang="en-US" b="1" dirty="0" err="1"/>
              <a:t>Ricostruzione</a:t>
            </a:r>
            <a:r>
              <a:rPr lang="en-US" b="1" dirty="0"/>
              <a:t> </a:t>
            </a:r>
            <a:r>
              <a:rPr lang="en-US" b="1" dirty="0" err="1"/>
              <a:t>degli</a:t>
            </a:r>
            <a:r>
              <a:rPr lang="en-US" b="1" dirty="0"/>
              <a:t> “</a:t>
            </a:r>
            <a:r>
              <a:rPr lang="en-US" b="1" dirty="0" err="1"/>
              <a:t>oggetti</a:t>
            </a:r>
            <a:r>
              <a:rPr lang="en-US" b="1" dirty="0"/>
              <a:t>”</a:t>
            </a:r>
          </a:p>
        </p:txBody>
      </p:sp>
      <p:sp>
        <p:nvSpPr>
          <p:cNvPr id="3" name="Slide Number Placeholder 2"/>
          <p:cNvSpPr>
            <a:spLocks noGrp="1"/>
          </p:cNvSpPr>
          <p:nvPr>
            <p:ph type="sldNum" sz="quarter" idx="12"/>
          </p:nvPr>
        </p:nvSpPr>
        <p:spPr/>
        <p:txBody>
          <a:bodyPr/>
          <a:lstStyle/>
          <a:p>
            <a:fld id="{DBE84AD9-EEAD-B147-A457-8A1155A84242}" type="slidenum">
              <a:rPr lang="en-US" smtClean="0"/>
              <a:pPr/>
              <a:t>38</a:t>
            </a:fld>
            <a:endParaRPr lang="en-US"/>
          </a:p>
        </p:txBody>
      </p:sp>
      <p:sp>
        <p:nvSpPr>
          <p:cNvPr id="4" name="TextBox 3"/>
          <p:cNvSpPr txBox="1"/>
          <p:nvPr/>
        </p:nvSpPr>
        <p:spPr>
          <a:xfrm>
            <a:off x="266700" y="965200"/>
            <a:ext cx="8828058" cy="5355313"/>
          </a:xfrm>
          <a:prstGeom prst="rect">
            <a:avLst/>
          </a:prstGeom>
          <a:noFill/>
        </p:spPr>
        <p:txBody>
          <a:bodyPr wrap="none" rtlCol="0">
            <a:spAutoFit/>
          </a:bodyPr>
          <a:lstStyle/>
          <a:p>
            <a:r>
              <a:rPr lang="en-US" dirty="0" err="1">
                <a:solidFill>
                  <a:srgbClr val="000090"/>
                </a:solidFill>
                <a:latin typeface="+mn-lt"/>
              </a:rPr>
              <a:t>Ogni</a:t>
            </a:r>
            <a:r>
              <a:rPr lang="en-US" dirty="0">
                <a:solidFill>
                  <a:srgbClr val="000090"/>
                </a:solidFill>
                <a:latin typeface="+mn-lt"/>
              </a:rPr>
              <a:t> </a:t>
            </a:r>
            <a:r>
              <a:rPr lang="en-US" dirty="0" err="1">
                <a:solidFill>
                  <a:srgbClr val="000090"/>
                </a:solidFill>
                <a:latin typeface="+mn-lt"/>
              </a:rPr>
              <a:t>rivelatore</a:t>
            </a:r>
            <a:r>
              <a:rPr lang="en-US" dirty="0">
                <a:solidFill>
                  <a:srgbClr val="000090"/>
                </a:solidFill>
                <a:latin typeface="+mn-lt"/>
              </a:rPr>
              <a:t> da </a:t>
            </a:r>
            <a:r>
              <a:rPr lang="en-US" dirty="0" err="1">
                <a:solidFill>
                  <a:srgbClr val="000090"/>
                </a:solidFill>
                <a:latin typeface="+mn-lt"/>
              </a:rPr>
              <a:t>una</a:t>
            </a:r>
            <a:r>
              <a:rPr lang="en-US" dirty="0">
                <a:solidFill>
                  <a:srgbClr val="000090"/>
                </a:solidFill>
                <a:latin typeface="+mn-lt"/>
              </a:rPr>
              <a:t> </a:t>
            </a:r>
            <a:r>
              <a:rPr lang="en-US" dirty="0" err="1">
                <a:solidFill>
                  <a:srgbClr val="000090"/>
                </a:solidFill>
                <a:latin typeface="+mn-lt"/>
              </a:rPr>
              <a:t>informazione</a:t>
            </a:r>
            <a:r>
              <a:rPr lang="en-US" dirty="0">
                <a:solidFill>
                  <a:srgbClr val="000090"/>
                </a:solidFill>
                <a:latin typeface="+mn-lt"/>
              </a:rPr>
              <a:t> “</a:t>
            </a:r>
            <a:r>
              <a:rPr lang="en-US" dirty="0" err="1">
                <a:solidFill>
                  <a:srgbClr val="000090"/>
                </a:solidFill>
                <a:latin typeface="+mn-lt"/>
              </a:rPr>
              <a:t>parziale</a:t>
            </a:r>
            <a:r>
              <a:rPr lang="en-US" dirty="0">
                <a:solidFill>
                  <a:srgbClr val="000090"/>
                </a:solidFill>
                <a:latin typeface="+mn-lt"/>
              </a:rPr>
              <a:t>” </a:t>
            </a:r>
            <a:r>
              <a:rPr lang="en-US" dirty="0" err="1">
                <a:solidFill>
                  <a:srgbClr val="000090"/>
                </a:solidFill>
                <a:latin typeface="+mn-lt"/>
              </a:rPr>
              <a:t>sulla</a:t>
            </a:r>
            <a:r>
              <a:rPr lang="en-US" dirty="0">
                <a:solidFill>
                  <a:srgbClr val="000090"/>
                </a:solidFill>
                <a:latin typeface="+mn-lt"/>
              </a:rPr>
              <a:t> </a:t>
            </a:r>
            <a:r>
              <a:rPr lang="en-US" dirty="0" err="1">
                <a:solidFill>
                  <a:srgbClr val="000090"/>
                </a:solidFill>
                <a:latin typeface="+mn-lt"/>
              </a:rPr>
              <a:t>particella</a:t>
            </a:r>
            <a:r>
              <a:rPr lang="en-US" dirty="0">
                <a:solidFill>
                  <a:srgbClr val="000090"/>
                </a:solidFill>
                <a:latin typeface="+mn-lt"/>
              </a:rPr>
              <a:t> </a:t>
            </a:r>
            <a:r>
              <a:rPr lang="en-US" dirty="0" err="1">
                <a:solidFill>
                  <a:srgbClr val="000090"/>
                </a:solidFill>
                <a:latin typeface="+mn-lt"/>
              </a:rPr>
              <a:t>passata</a:t>
            </a:r>
            <a:r>
              <a:rPr lang="en-US" dirty="0">
                <a:solidFill>
                  <a:srgbClr val="000090"/>
                </a:solidFill>
                <a:latin typeface="+mn-lt"/>
              </a:rPr>
              <a:t>.</a:t>
            </a:r>
          </a:p>
          <a:p>
            <a:endParaRPr lang="en-US" dirty="0">
              <a:solidFill>
                <a:srgbClr val="000090"/>
              </a:solidFill>
              <a:latin typeface="+mn-lt"/>
            </a:endParaRPr>
          </a:p>
          <a:p>
            <a:r>
              <a:rPr lang="en-US" dirty="0">
                <a:solidFill>
                  <a:srgbClr val="000090"/>
                </a:solidFill>
                <a:latin typeface="+mn-lt"/>
              </a:rPr>
              <a:t> - </a:t>
            </a:r>
            <a:r>
              <a:rPr lang="en-US" dirty="0" err="1">
                <a:solidFill>
                  <a:srgbClr val="000090"/>
                </a:solidFill>
                <a:latin typeface="+mn-lt"/>
              </a:rPr>
              <a:t>il</a:t>
            </a:r>
            <a:r>
              <a:rPr lang="en-US" dirty="0">
                <a:solidFill>
                  <a:srgbClr val="000090"/>
                </a:solidFill>
                <a:latin typeface="+mn-lt"/>
              </a:rPr>
              <a:t> </a:t>
            </a:r>
            <a:r>
              <a:rPr lang="en-US" dirty="0">
                <a:solidFill>
                  <a:srgbClr val="0000FF"/>
                </a:solidFill>
                <a:latin typeface="+mn-lt"/>
              </a:rPr>
              <a:t>“</a:t>
            </a:r>
            <a:r>
              <a:rPr lang="en-US" dirty="0" err="1">
                <a:solidFill>
                  <a:srgbClr val="0000FF"/>
                </a:solidFill>
                <a:latin typeface="+mn-lt"/>
              </a:rPr>
              <a:t>tracciatore</a:t>
            </a:r>
            <a:r>
              <a:rPr lang="en-US" dirty="0">
                <a:solidFill>
                  <a:srgbClr val="0000FF"/>
                </a:solidFill>
                <a:latin typeface="+mn-lt"/>
              </a:rPr>
              <a:t>” </a:t>
            </a:r>
            <a:r>
              <a:rPr lang="en-US" dirty="0" err="1">
                <a:solidFill>
                  <a:srgbClr val="000090"/>
                </a:solidFill>
                <a:latin typeface="+mn-lt"/>
              </a:rPr>
              <a:t>rivela</a:t>
            </a:r>
            <a:r>
              <a:rPr lang="en-US" dirty="0">
                <a:solidFill>
                  <a:srgbClr val="000090"/>
                </a:solidFill>
                <a:latin typeface="+mn-lt"/>
              </a:rPr>
              <a:t> la </a:t>
            </a:r>
            <a:r>
              <a:rPr lang="en-US" dirty="0" err="1">
                <a:solidFill>
                  <a:srgbClr val="000090"/>
                </a:solidFill>
                <a:latin typeface="+mn-lt"/>
              </a:rPr>
              <a:t>particella</a:t>
            </a:r>
            <a:r>
              <a:rPr lang="en-US" dirty="0">
                <a:solidFill>
                  <a:srgbClr val="000090"/>
                </a:solidFill>
                <a:latin typeface="+mn-lt"/>
              </a:rPr>
              <a:t> e’ </a:t>
            </a:r>
            <a:r>
              <a:rPr lang="en-US" dirty="0" err="1">
                <a:solidFill>
                  <a:srgbClr val="000090"/>
                </a:solidFill>
                <a:latin typeface="+mn-lt"/>
              </a:rPr>
              <a:t>carica</a:t>
            </a:r>
            <a:r>
              <a:rPr lang="en-US" dirty="0">
                <a:solidFill>
                  <a:srgbClr val="000090"/>
                </a:solidFill>
                <a:latin typeface="+mn-lt"/>
              </a:rPr>
              <a:t>, </a:t>
            </a:r>
            <a:r>
              <a:rPr lang="en-US" dirty="0" err="1">
                <a:solidFill>
                  <a:srgbClr val="000090"/>
                </a:solidFill>
                <a:latin typeface="+mn-lt"/>
              </a:rPr>
              <a:t>misura</a:t>
            </a:r>
            <a:r>
              <a:rPr lang="en-US" dirty="0">
                <a:solidFill>
                  <a:srgbClr val="000090"/>
                </a:solidFill>
                <a:latin typeface="+mn-lt"/>
              </a:rPr>
              <a:t> </a:t>
            </a:r>
            <a:r>
              <a:rPr lang="en-US" dirty="0" err="1">
                <a:solidFill>
                  <a:srgbClr val="000090"/>
                </a:solidFill>
                <a:latin typeface="+mn-lt"/>
              </a:rPr>
              <a:t>il</a:t>
            </a:r>
            <a:r>
              <a:rPr lang="en-US" dirty="0">
                <a:solidFill>
                  <a:srgbClr val="000090"/>
                </a:solidFill>
                <a:latin typeface="+mn-lt"/>
              </a:rPr>
              <a:t> </a:t>
            </a:r>
            <a:r>
              <a:rPr lang="en-US" dirty="0" err="1">
                <a:solidFill>
                  <a:srgbClr val="000090"/>
                </a:solidFill>
                <a:latin typeface="+mn-lt"/>
              </a:rPr>
              <a:t>momento</a:t>
            </a:r>
            <a:r>
              <a:rPr lang="en-US" dirty="0">
                <a:solidFill>
                  <a:srgbClr val="000090"/>
                </a:solidFill>
                <a:latin typeface="+mn-lt"/>
              </a:rPr>
              <a:t>, </a:t>
            </a:r>
          </a:p>
          <a:p>
            <a:r>
              <a:rPr lang="en-US" dirty="0">
                <a:solidFill>
                  <a:srgbClr val="000090"/>
                </a:solidFill>
                <a:latin typeface="+mn-lt"/>
              </a:rPr>
              <a:t>                            la </a:t>
            </a:r>
            <a:r>
              <a:rPr lang="en-US" dirty="0" err="1">
                <a:solidFill>
                  <a:srgbClr val="000090"/>
                </a:solidFill>
                <a:latin typeface="+mn-lt"/>
              </a:rPr>
              <a:t>carica</a:t>
            </a:r>
            <a:r>
              <a:rPr lang="en-US" dirty="0">
                <a:solidFill>
                  <a:srgbClr val="000090"/>
                </a:solidFill>
                <a:latin typeface="+mn-lt"/>
              </a:rPr>
              <a:t>, e la </a:t>
            </a:r>
            <a:r>
              <a:rPr lang="en-US" dirty="0" err="1">
                <a:solidFill>
                  <a:srgbClr val="000090"/>
                </a:solidFill>
                <a:latin typeface="+mn-lt"/>
              </a:rPr>
              <a:t>direzione</a:t>
            </a:r>
            <a:r>
              <a:rPr lang="en-US" dirty="0">
                <a:solidFill>
                  <a:srgbClr val="000090"/>
                </a:solidFill>
                <a:latin typeface="+mn-lt"/>
              </a:rPr>
              <a:t>.</a:t>
            </a:r>
          </a:p>
          <a:p>
            <a:endParaRPr lang="en-US" dirty="0">
              <a:solidFill>
                <a:srgbClr val="000090"/>
              </a:solidFill>
              <a:latin typeface="+mn-lt"/>
            </a:endParaRPr>
          </a:p>
          <a:p>
            <a:pPr marL="285750" indent="-285750">
              <a:buFontTx/>
              <a:buChar char="-"/>
            </a:pPr>
            <a:r>
              <a:rPr lang="en-US" dirty="0">
                <a:solidFill>
                  <a:srgbClr val="000090"/>
                </a:solidFill>
                <a:latin typeface="+mn-lt"/>
              </a:rPr>
              <a:t>Il </a:t>
            </a:r>
            <a:r>
              <a:rPr lang="en-US" dirty="0" err="1">
                <a:solidFill>
                  <a:srgbClr val="0000FF"/>
                </a:solidFill>
                <a:latin typeface="+mn-lt"/>
              </a:rPr>
              <a:t>calorimetro</a:t>
            </a:r>
            <a:r>
              <a:rPr lang="en-US" dirty="0">
                <a:solidFill>
                  <a:srgbClr val="0000FF"/>
                </a:solidFill>
                <a:latin typeface="+mn-lt"/>
              </a:rPr>
              <a:t> </a:t>
            </a:r>
            <a:r>
              <a:rPr lang="en-US" dirty="0" err="1">
                <a:solidFill>
                  <a:srgbClr val="0000FF"/>
                </a:solidFill>
                <a:latin typeface="+mn-lt"/>
              </a:rPr>
              <a:t>elettromagnetico</a:t>
            </a:r>
            <a:r>
              <a:rPr lang="en-US" dirty="0">
                <a:solidFill>
                  <a:srgbClr val="000090"/>
                </a:solidFill>
                <a:latin typeface="+mn-lt"/>
              </a:rPr>
              <a:t>: </a:t>
            </a:r>
            <a:r>
              <a:rPr lang="en-US" dirty="0" err="1">
                <a:solidFill>
                  <a:srgbClr val="000090"/>
                </a:solidFill>
                <a:latin typeface="+mn-lt"/>
              </a:rPr>
              <a:t>misura</a:t>
            </a:r>
            <a:r>
              <a:rPr lang="en-US" dirty="0">
                <a:solidFill>
                  <a:srgbClr val="000090"/>
                </a:solidFill>
                <a:latin typeface="+mn-lt"/>
              </a:rPr>
              <a:t> </a:t>
            </a:r>
            <a:r>
              <a:rPr lang="en-US" dirty="0" err="1">
                <a:solidFill>
                  <a:srgbClr val="000090"/>
                </a:solidFill>
                <a:latin typeface="+mn-lt"/>
              </a:rPr>
              <a:t>l’energia</a:t>
            </a:r>
            <a:r>
              <a:rPr lang="en-US" dirty="0">
                <a:solidFill>
                  <a:srgbClr val="000090"/>
                </a:solidFill>
                <a:latin typeface="+mn-lt"/>
              </a:rPr>
              <a:t> dell’ </a:t>
            </a:r>
            <a:r>
              <a:rPr lang="en-US" dirty="0" err="1">
                <a:solidFill>
                  <a:srgbClr val="000090"/>
                </a:solidFill>
                <a:latin typeface="+mn-lt"/>
              </a:rPr>
              <a:t>elettrone</a:t>
            </a:r>
            <a:r>
              <a:rPr lang="en-US" dirty="0">
                <a:solidFill>
                  <a:srgbClr val="000090"/>
                </a:solidFill>
                <a:latin typeface="+mn-lt"/>
              </a:rPr>
              <a:t> o </a:t>
            </a:r>
            <a:r>
              <a:rPr lang="en-US" dirty="0" err="1">
                <a:solidFill>
                  <a:srgbClr val="000090"/>
                </a:solidFill>
                <a:latin typeface="+mn-lt"/>
              </a:rPr>
              <a:t>fotone</a:t>
            </a:r>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sym typeface="Wingdings"/>
              </a:rPr>
              <a:t>       </a:t>
            </a:r>
            <a:r>
              <a:rPr lang="en-US" dirty="0" err="1">
                <a:solidFill>
                  <a:srgbClr val="000090"/>
                </a:solidFill>
                <a:latin typeface="+mn-lt"/>
              </a:rPr>
              <a:t>tracciatore</a:t>
            </a:r>
            <a:r>
              <a:rPr lang="en-US" dirty="0">
                <a:solidFill>
                  <a:srgbClr val="000090"/>
                </a:solidFill>
                <a:latin typeface="+mn-lt"/>
              </a:rPr>
              <a:t>_+ </a:t>
            </a:r>
            <a:r>
              <a:rPr lang="en-US" dirty="0" err="1">
                <a:solidFill>
                  <a:srgbClr val="000090"/>
                </a:solidFill>
                <a:latin typeface="+mn-lt"/>
              </a:rPr>
              <a:t>cal</a:t>
            </a:r>
            <a:r>
              <a:rPr lang="en-US" dirty="0">
                <a:solidFill>
                  <a:srgbClr val="000090"/>
                </a:solidFill>
                <a:latin typeface="+mn-lt"/>
              </a:rPr>
              <a:t> EM = </a:t>
            </a:r>
            <a:r>
              <a:rPr lang="en-US" dirty="0" err="1">
                <a:solidFill>
                  <a:srgbClr val="000090"/>
                </a:solidFill>
                <a:latin typeface="+mn-lt"/>
              </a:rPr>
              <a:t>distinzione</a:t>
            </a:r>
            <a:r>
              <a:rPr lang="en-US" dirty="0">
                <a:solidFill>
                  <a:srgbClr val="000090"/>
                </a:solidFill>
                <a:latin typeface="+mn-lt"/>
              </a:rPr>
              <a:t> </a:t>
            </a:r>
            <a:r>
              <a:rPr lang="en-US" dirty="0" err="1">
                <a:solidFill>
                  <a:srgbClr val="000090"/>
                </a:solidFill>
                <a:latin typeface="+mn-lt"/>
              </a:rPr>
              <a:t>tra</a:t>
            </a:r>
            <a:r>
              <a:rPr lang="en-US" dirty="0">
                <a:solidFill>
                  <a:srgbClr val="000090"/>
                </a:solidFill>
                <a:latin typeface="+mn-lt"/>
              </a:rPr>
              <a:t> </a:t>
            </a:r>
            <a:r>
              <a:rPr lang="en-US" dirty="0" err="1">
                <a:solidFill>
                  <a:srgbClr val="000090"/>
                </a:solidFill>
                <a:latin typeface="+mn-lt"/>
              </a:rPr>
              <a:t>elettrone</a:t>
            </a:r>
            <a:r>
              <a:rPr lang="en-US" dirty="0">
                <a:solidFill>
                  <a:srgbClr val="000090"/>
                </a:solidFill>
                <a:latin typeface="+mn-lt"/>
              </a:rPr>
              <a:t> e </a:t>
            </a:r>
            <a:r>
              <a:rPr lang="en-US" dirty="0" err="1">
                <a:solidFill>
                  <a:srgbClr val="000090"/>
                </a:solidFill>
                <a:latin typeface="+mn-lt"/>
              </a:rPr>
              <a:t>fotone</a:t>
            </a:r>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rPr>
              <a:t>- Il </a:t>
            </a:r>
            <a:r>
              <a:rPr lang="en-US" dirty="0" err="1">
                <a:solidFill>
                  <a:srgbClr val="0000FF"/>
                </a:solidFill>
                <a:latin typeface="+mn-lt"/>
              </a:rPr>
              <a:t>calorimetro</a:t>
            </a:r>
            <a:r>
              <a:rPr lang="en-US" dirty="0">
                <a:solidFill>
                  <a:srgbClr val="0000FF"/>
                </a:solidFill>
                <a:latin typeface="+mn-lt"/>
              </a:rPr>
              <a:t> </a:t>
            </a:r>
            <a:r>
              <a:rPr lang="en-US" dirty="0" err="1">
                <a:solidFill>
                  <a:srgbClr val="0000FF"/>
                </a:solidFill>
                <a:latin typeface="+mn-lt"/>
              </a:rPr>
              <a:t>adronico</a:t>
            </a:r>
            <a:r>
              <a:rPr lang="en-US" dirty="0">
                <a:solidFill>
                  <a:srgbClr val="0000FF"/>
                </a:solidFill>
                <a:latin typeface="+mn-lt"/>
              </a:rPr>
              <a:t> </a:t>
            </a:r>
            <a:r>
              <a:rPr lang="en-US" dirty="0" err="1">
                <a:solidFill>
                  <a:srgbClr val="000090"/>
                </a:solidFill>
                <a:latin typeface="+mn-lt"/>
              </a:rPr>
              <a:t>misura</a:t>
            </a:r>
            <a:r>
              <a:rPr lang="en-US" dirty="0">
                <a:solidFill>
                  <a:srgbClr val="000090"/>
                </a:solidFill>
                <a:latin typeface="+mn-lt"/>
              </a:rPr>
              <a:t> </a:t>
            </a:r>
            <a:r>
              <a:rPr lang="en-US" dirty="0" err="1">
                <a:solidFill>
                  <a:srgbClr val="000090"/>
                </a:solidFill>
                <a:latin typeface="+mn-lt"/>
              </a:rPr>
              <a:t>l’energia</a:t>
            </a:r>
            <a:r>
              <a:rPr lang="en-US" dirty="0">
                <a:solidFill>
                  <a:srgbClr val="000090"/>
                </a:solidFill>
                <a:latin typeface="+mn-lt"/>
              </a:rPr>
              <a:t> </a:t>
            </a:r>
            <a:r>
              <a:rPr lang="en-US" dirty="0" err="1">
                <a:solidFill>
                  <a:srgbClr val="000090"/>
                </a:solidFill>
                <a:latin typeface="+mn-lt"/>
              </a:rPr>
              <a:t>delle</a:t>
            </a:r>
            <a:r>
              <a:rPr lang="en-US" dirty="0">
                <a:solidFill>
                  <a:srgbClr val="000090"/>
                </a:solidFill>
                <a:latin typeface="+mn-lt"/>
              </a:rPr>
              <a:t> </a:t>
            </a:r>
            <a:r>
              <a:rPr lang="en-US" dirty="0" err="1">
                <a:solidFill>
                  <a:srgbClr val="000090"/>
                </a:solidFill>
                <a:latin typeface="+mn-lt"/>
              </a:rPr>
              <a:t>altre</a:t>
            </a:r>
            <a:r>
              <a:rPr lang="en-US" dirty="0">
                <a:solidFill>
                  <a:srgbClr val="000090"/>
                </a:solidFill>
                <a:latin typeface="+mn-lt"/>
              </a:rPr>
              <a:t> </a:t>
            </a:r>
            <a:r>
              <a:rPr lang="en-US" dirty="0" err="1">
                <a:solidFill>
                  <a:srgbClr val="000090"/>
                </a:solidFill>
                <a:latin typeface="+mn-lt"/>
              </a:rPr>
              <a:t>particelle</a:t>
            </a:r>
            <a:r>
              <a:rPr lang="en-US" dirty="0">
                <a:solidFill>
                  <a:srgbClr val="000090"/>
                </a:solidFill>
                <a:latin typeface="+mn-lt"/>
              </a:rPr>
              <a:t> (</a:t>
            </a:r>
            <a:r>
              <a:rPr lang="en-US" dirty="0" err="1">
                <a:solidFill>
                  <a:srgbClr val="000090"/>
                </a:solidFill>
                <a:latin typeface="+mn-lt"/>
              </a:rPr>
              <a:t>gli</a:t>
            </a:r>
            <a:r>
              <a:rPr lang="en-US" dirty="0">
                <a:solidFill>
                  <a:srgbClr val="000090"/>
                </a:solidFill>
                <a:latin typeface="+mn-lt"/>
              </a:rPr>
              <a:t> </a:t>
            </a:r>
            <a:r>
              <a:rPr lang="en-US" dirty="0" err="1">
                <a:solidFill>
                  <a:srgbClr val="000090"/>
                </a:solidFill>
                <a:latin typeface="+mn-lt"/>
              </a:rPr>
              <a:t>adroni</a:t>
            </a:r>
            <a:r>
              <a:rPr lang="en-US" dirty="0">
                <a:solidFill>
                  <a:srgbClr val="000090"/>
                </a:solidFill>
                <a:latin typeface="+mn-lt"/>
              </a:rPr>
              <a:t>).</a:t>
            </a:r>
          </a:p>
          <a:p>
            <a:endParaRPr lang="en-US" dirty="0">
              <a:solidFill>
                <a:srgbClr val="000090"/>
              </a:solidFill>
              <a:latin typeface="+mn-lt"/>
            </a:endParaRPr>
          </a:p>
          <a:p>
            <a:r>
              <a:rPr lang="en-US" dirty="0">
                <a:solidFill>
                  <a:srgbClr val="000090"/>
                </a:solidFill>
                <a:latin typeface="+mn-lt"/>
              </a:rPr>
              <a:t>      </a:t>
            </a:r>
            <a:r>
              <a:rPr lang="en-US" dirty="0">
                <a:solidFill>
                  <a:srgbClr val="000090"/>
                </a:solidFill>
                <a:latin typeface="+mn-lt"/>
                <a:sym typeface="Wingdings"/>
              </a:rPr>
              <a:t> </a:t>
            </a:r>
            <a:r>
              <a:rPr lang="en-US" dirty="0" err="1">
                <a:solidFill>
                  <a:srgbClr val="000090"/>
                </a:solidFill>
                <a:latin typeface="+mn-lt"/>
              </a:rPr>
              <a:t>Tracciatore</a:t>
            </a:r>
            <a:r>
              <a:rPr lang="en-US" dirty="0">
                <a:solidFill>
                  <a:srgbClr val="000090"/>
                </a:solidFill>
                <a:latin typeface="+mn-lt"/>
              </a:rPr>
              <a:t> + </a:t>
            </a:r>
            <a:r>
              <a:rPr lang="en-US" dirty="0" err="1">
                <a:solidFill>
                  <a:srgbClr val="000090"/>
                </a:solidFill>
                <a:latin typeface="+mn-lt"/>
              </a:rPr>
              <a:t>cal</a:t>
            </a:r>
            <a:r>
              <a:rPr lang="en-US" dirty="0">
                <a:solidFill>
                  <a:srgbClr val="000090"/>
                </a:solidFill>
                <a:latin typeface="+mn-lt"/>
              </a:rPr>
              <a:t> HAD = </a:t>
            </a:r>
            <a:r>
              <a:rPr lang="en-US" dirty="0" err="1">
                <a:solidFill>
                  <a:srgbClr val="000090"/>
                </a:solidFill>
                <a:latin typeface="+mn-lt"/>
              </a:rPr>
              <a:t>distinzione</a:t>
            </a:r>
            <a:r>
              <a:rPr lang="en-US" dirty="0">
                <a:solidFill>
                  <a:srgbClr val="000090"/>
                </a:solidFill>
                <a:latin typeface="+mn-lt"/>
              </a:rPr>
              <a:t> </a:t>
            </a:r>
            <a:r>
              <a:rPr lang="en-US" dirty="0" err="1">
                <a:solidFill>
                  <a:srgbClr val="000090"/>
                </a:solidFill>
                <a:latin typeface="+mn-lt"/>
              </a:rPr>
              <a:t>tra</a:t>
            </a:r>
            <a:r>
              <a:rPr lang="en-US" dirty="0">
                <a:solidFill>
                  <a:srgbClr val="000090"/>
                </a:solidFill>
                <a:latin typeface="+mn-lt"/>
              </a:rPr>
              <a:t> </a:t>
            </a:r>
            <a:r>
              <a:rPr lang="en-US" dirty="0" err="1">
                <a:solidFill>
                  <a:srgbClr val="000090"/>
                </a:solidFill>
                <a:latin typeface="+mn-lt"/>
              </a:rPr>
              <a:t>adrone</a:t>
            </a:r>
            <a:r>
              <a:rPr lang="en-US" dirty="0">
                <a:solidFill>
                  <a:srgbClr val="000090"/>
                </a:solidFill>
                <a:latin typeface="+mn-lt"/>
              </a:rPr>
              <a:t> </a:t>
            </a:r>
            <a:r>
              <a:rPr lang="en-US" dirty="0" err="1">
                <a:solidFill>
                  <a:srgbClr val="000090"/>
                </a:solidFill>
                <a:latin typeface="+mn-lt"/>
              </a:rPr>
              <a:t>neutro</a:t>
            </a:r>
            <a:r>
              <a:rPr lang="en-US" dirty="0">
                <a:solidFill>
                  <a:srgbClr val="000090"/>
                </a:solidFill>
                <a:latin typeface="+mn-lt"/>
              </a:rPr>
              <a:t> e </a:t>
            </a:r>
            <a:r>
              <a:rPr lang="en-US" dirty="0" err="1">
                <a:solidFill>
                  <a:srgbClr val="000090"/>
                </a:solidFill>
                <a:latin typeface="+mn-lt"/>
              </a:rPr>
              <a:t>carico</a:t>
            </a:r>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rPr>
              <a:t>- Il </a:t>
            </a:r>
            <a:r>
              <a:rPr lang="en-US" dirty="0" err="1">
                <a:solidFill>
                  <a:srgbClr val="0000FF"/>
                </a:solidFill>
                <a:latin typeface="+mn-lt"/>
              </a:rPr>
              <a:t>rivelatore</a:t>
            </a:r>
            <a:r>
              <a:rPr lang="en-US" dirty="0">
                <a:solidFill>
                  <a:srgbClr val="0000FF"/>
                </a:solidFill>
                <a:latin typeface="+mn-lt"/>
              </a:rPr>
              <a:t> a </a:t>
            </a:r>
            <a:r>
              <a:rPr lang="en-US" dirty="0" err="1">
                <a:solidFill>
                  <a:srgbClr val="0000FF"/>
                </a:solidFill>
                <a:latin typeface="+mn-lt"/>
              </a:rPr>
              <a:t>muoni</a:t>
            </a:r>
            <a:r>
              <a:rPr lang="en-US" dirty="0">
                <a:solidFill>
                  <a:srgbClr val="0000FF"/>
                </a:solidFill>
                <a:latin typeface="+mn-lt"/>
              </a:rPr>
              <a:t> </a:t>
            </a:r>
            <a:r>
              <a:rPr lang="en-US" dirty="0" err="1">
                <a:solidFill>
                  <a:srgbClr val="000090"/>
                </a:solidFill>
                <a:latin typeface="+mn-lt"/>
              </a:rPr>
              <a:t>identifica</a:t>
            </a:r>
            <a:r>
              <a:rPr lang="en-US" dirty="0">
                <a:solidFill>
                  <a:srgbClr val="000090"/>
                </a:solidFill>
                <a:latin typeface="+mn-lt"/>
              </a:rPr>
              <a:t> la </a:t>
            </a:r>
            <a:r>
              <a:rPr lang="en-US" dirty="0" err="1">
                <a:solidFill>
                  <a:srgbClr val="000090"/>
                </a:solidFill>
                <a:latin typeface="+mn-lt"/>
              </a:rPr>
              <a:t>particella</a:t>
            </a:r>
            <a:r>
              <a:rPr lang="en-US" dirty="0">
                <a:solidFill>
                  <a:srgbClr val="000090"/>
                </a:solidFill>
                <a:latin typeface="+mn-lt"/>
              </a:rPr>
              <a:t> come un </a:t>
            </a:r>
            <a:r>
              <a:rPr lang="en-US" dirty="0" err="1">
                <a:solidFill>
                  <a:srgbClr val="000090"/>
                </a:solidFill>
                <a:latin typeface="+mn-lt"/>
              </a:rPr>
              <a:t>muone</a:t>
            </a:r>
            <a:r>
              <a:rPr lang="en-US" dirty="0">
                <a:solidFill>
                  <a:srgbClr val="000090"/>
                </a:solidFill>
                <a:latin typeface="+mn-lt"/>
              </a:rPr>
              <a:t>: e’ </a:t>
            </a:r>
            <a:r>
              <a:rPr lang="en-US" dirty="0" err="1">
                <a:solidFill>
                  <a:srgbClr val="000090"/>
                </a:solidFill>
                <a:latin typeface="+mn-lt"/>
              </a:rPr>
              <a:t>l’unica</a:t>
            </a:r>
            <a:r>
              <a:rPr lang="en-US" dirty="0">
                <a:solidFill>
                  <a:srgbClr val="000090"/>
                </a:solidFill>
                <a:latin typeface="+mn-lt"/>
              </a:rPr>
              <a:t> </a:t>
            </a:r>
          </a:p>
          <a:p>
            <a:r>
              <a:rPr lang="en-US" dirty="0">
                <a:solidFill>
                  <a:srgbClr val="000090"/>
                </a:solidFill>
                <a:latin typeface="+mn-lt"/>
              </a:rPr>
              <a:t>   </a:t>
            </a:r>
            <a:r>
              <a:rPr lang="en-US" dirty="0" err="1">
                <a:solidFill>
                  <a:srgbClr val="000090"/>
                </a:solidFill>
                <a:latin typeface="+mn-lt"/>
              </a:rPr>
              <a:t>particella</a:t>
            </a:r>
            <a:r>
              <a:rPr lang="en-US" dirty="0">
                <a:solidFill>
                  <a:srgbClr val="000090"/>
                </a:solidFill>
                <a:latin typeface="+mn-lt"/>
              </a:rPr>
              <a:t> </a:t>
            </a:r>
            <a:r>
              <a:rPr lang="en-US" dirty="0" err="1">
                <a:solidFill>
                  <a:srgbClr val="000090"/>
                </a:solidFill>
                <a:latin typeface="+mn-lt"/>
              </a:rPr>
              <a:t>carica</a:t>
            </a:r>
            <a:r>
              <a:rPr lang="en-US" dirty="0">
                <a:solidFill>
                  <a:srgbClr val="000090"/>
                </a:solidFill>
                <a:latin typeface="+mn-lt"/>
              </a:rPr>
              <a:t> </a:t>
            </a:r>
            <a:r>
              <a:rPr lang="en-US" dirty="0" err="1">
                <a:solidFill>
                  <a:srgbClr val="000090"/>
                </a:solidFill>
                <a:latin typeface="+mn-lt"/>
              </a:rPr>
              <a:t>che</a:t>
            </a:r>
            <a:r>
              <a:rPr lang="en-US" dirty="0">
                <a:solidFill>
                  <a:srgbClr val="000090"/>
                </a:solidFill>
                <a:latin typeface="+mn-lt"/>
              </a:rPr>
              <a:t> </a:t>
            </a:r>
            <a:r>
              <a:rPr lang="en-US" dirty="0" err="1">
                <a:solidFill>
                  <a:srgbClr val="000090"/>
                </a:solidFill>
                <a:latin typeface="+mn-lt"/>
              </a:rPr>
              <a:t>riesce</a:t>
            </a:r>
            <a:r>
              <a:rPr lang="en-US" dirty="0">
                <a:solidFill>
                  <a:srgbClr val="000090"/>
                </a:solidFill>
                <a:latin typeface="+mn-lt"/>
              </a:rPr>
              <a:t> ad </a:t>
            </a:r>
            <a:r>
              <a:rPr lang="en-US" dirty="0" err="1">
                <a:solidFill>
                  <a:srgbClr val="000090"/>
                </a:solidFill>
                <a:latin typeface="+mn-lt"/>
              </a:rPr>
              <a:t>attraversare</a:t>
            </a:r>
            <a:r>
              <a:rPr lang="en-US" dirty="0">
                <a:solidFill>
                  <a:srgbClr val="000090"/>
                </a:solidFill>
                <a:latin typeface="+mn-lt"/>
              </a:rPr>
              <a:t> </a:t>
            </a:r>
            <a:r>
              <a:rPr lang="en-US" dirty="0" err="1">
                <a:solidFill>
                  <a:srgbClr val="000090"/>
                </a:solidFill>
                <a:latin typeface="+mn-lt"/>
              </a:rPr>
              <a:t>i</a:t>
            </a:r>
            <a:r>
              <a:rPr lang="en-US" dirty="0">
                <a:solidFill>
                  <a:srgbClr val="000090"/>
                </a:solidFill>
                <a:latin typeface="+mn-lt"/>
              </a:rPr>
              <a:t> </a:t>
            </a:r>
            <a:r>
              <a:rPr lang="en-US" dirty="0" err="1">
                <a:solidFill>
                  <a:srgbClr val="000090"/>
                </a:solidFill>
                <a:latin typeface="+mn-lt"/>
              </a:rPr>
              <a:t>rivelatori</a:t>
            </a:r>
            <a:r>
              <a:rPr lang="en-US" dirty="0">
                <a:solidFill>
                  <a:srgbClr val="000090"/>
                </a:solidFill>
                <a:latin typeface="+mn-lt"/>
              </a:rPr>
              <a:t> </a:t>
            </a:r>
            <a:r>
              <a:rPr lang="en-US" dirty="0" err="1">
                <a:solidFill>
                  <a:srgbClr val="000090"/>
                </a:solidFill>
                <a:latin typeface="+mn-lt"/>
              </a:rPr>
              <a:t>precedenti</a:t>
            </a:r>
            <a:r>
              <a:rPr lang="en-US" dirty="0">
                <a:solidFill>
                  <a:srgbClr val="000090"/>
                </a:solidFill>
                <a:latin typeface="+mn-lt"/>
              </a:rPr>
              <a:t>.</a:t>
            </a:r>
          </a:p>
          <a:p>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sym typeface="Wingdings"/>
              </a:rPr>
              <a:t>               </a:t>
            </a:r>
            <a:r>
              <a:rPr lang="en-US" dirty="0">
                <a:solidFill>
                  <a:srgbClr val="008000"/>
                </a:solidFill>
                <a:latin typeface="+mn-lt"/>
                <a:sym typeface="Wingdings"/>
              </a:rPr>
              <a:t> </a:t>
            </a:r>
            <a:r>
              <a:rPr lang="en-US" dirty="0" err="1">
                <a:solidFill>
                  <a:srgbClr val="008000"/>
                </a:solidFill>
                <a:latin typeface="+mn-lt"/>
                <a:sym typeface="Wingdings"/>
              </a:rPr>
              <a:t>elettroni</a:t>
            </a:r>
            <a:r>
              <a:rPr lang="en-US" dirty="0">
                <a:solidFill>
                  <a:srgbClr val="008000"/>
                </a:solidFill>
                <a:latin typeface="+mn-lt"/>
                <a:sym typeface="Wingdings"/>
              </a:rPr>
              <a:t>, </a:t>
            </a:r>
            <a:r>
              <a:rPr lang="en-US" dirty="0" err="1">
                <a:solidFill>
                  <a:srgbClr val="008000"/>
                </a:solidFill>
                <a:latin typeface="+mn-lt"/>
                <a:sym typeface="Wingdings"/>
              </a:rPr>
              <a:t>fotoni</a:t>
            </a:r>
            <a:r>
              <a:rPr lang="en-US" dirty="0">
                <a:solidFill>
                  <a:srgbClr val="008000"/>
                </a:solidFill>
                <a:latin typeface="+mn-lt"/>
                <a:sym typeface="Wingdings"/>
              </a:rPr>
              <a:t>, </a:t>
            </a:r>
            <a:r>
              <a:rPr lang="en-US" dirty="0" err="1">
                <a:solidFill>
                  <a:srgbClr val="008000"/>
                </a:solidFill>
                <a:latin typeface="+mn-lt"/>
                <a:sym typeface="Wingdings"/>
              </a:rPr>
              <a:t>muoni</a:t>
            </a:r>
            <a:r>
              <a:rPr lang="en-US" dirty="0">
                <a:solidFill>
                  <a:srgbClr val="008000"/>
                </a:solidFill>
                <a:latin typeface="+mn-lt"/>
                <a:sym typeface="Wingdings"/>
              </a:rPr>
              <a:t> e </a:t>
            </a:r>
            <a:r>
              <a:rPr lang="en-US" dirty="0" err="1">
                <a:solidFill>
                  <a:srgbClr val="008000"/>
                </a:solidFill>
                <a:latin typeface="+mn-lt"/>
                <a:sym typeface="Wingdings"/>
              </a:rPr>
              <a:t>adroni</a:t>
            </a:r>
            <a:r>
              <a:rPr lang="en-US" dirty="0">
                <a:solidFill>
                  <a:srgbClr val="008000"/>
                </a:solidFill>
                <a:latin typeface="+mn-lt"/>
                <a:sym typeface="Wingdings"/>
              </a:rPr>
              <a:t> </a:t>
            </a:r>
            <a:endParaRPr lang="en-US" dirty="0">
              <a:solidFill>
                <a:srgbClr val="008000"/>
              </a:solidFill>
              <a:latin typeface="+mn-lt"/>
            </a:endParaRPr>
          </a:p>
          <a:p>
            <a:endParaRPr lang="en-US" dirty="0">
              <a:solidFill>
                <a:srgbClr val="000090"/>
              </a:solidFill>
              <a:latin typeface="+mn-lt"/>
            </a:endParaRPr>
          </a:p>
        </p:txBody>
      </p:sp>
    </p:spTree>
    <p:extLst>
      <p:ext uri="{BB962C8B-B14F-4D97-AF65-F5344CB8AC3E}">
        <p14:creationId xmlns:p14="http://schemas.microsoft.com/office/powerpoint/2010/main" val="35045610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870700" cy="533400"/>
          </a:xfrm>
        </p:spPr>
        <p:txBody>
          <a:bodyPr/>
          <a:lstStyle/>
          <a:p>
            <a:pPr algn="l"/>
            <a:r>
              <a:rPr lang="en-US" b="1" dirty="0" err="1"/>
              <a:t>Ricostruzione</a:t>
            </a:r>
            <a:r>
              <a:rPr lang="en-US" b="1" dirty="0"/>
              <a:t> </a:t>
            </a:r>
            <a:r>
              <a:rPr lang="en-US" b="1" dirty="0" err="1"/>
              <a:t>degli</a:t>
            </a:r>
            <a:r>
              <a:rPr lang="en-US" b="1" dirty="0"/>
              <a:t> “</a:t>
            </a:r>
            <a:r>
              <a:rPr lang="en-US" b="1" dirty="0" err="1"/>
              <a:t>oggetti</a:t>
            </a:r>
            <a:r>
              <a:rPr lang="en-US" b="1" dirty="0"/>
              <a:t>”: </a:t>
            </a:r>
            <a:r>
              <a:rPr lang="en-US" b="1" dirty="0" err="1"/>
              <a:t>neutrini</a:t>
            </a:r>
            <a:endParaRPr lang="en-US" b="1"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39</a:t>
            </a:fld>
            <a:endParaRPr lang="en-US"/>
          </a:p>
        </p:txBody>
      </p:sp>
      <p:sp>
        <p:nvSpPr>
          <p:cNvPr id="4" name="TextBox 3"/>
          <p:cNvSpPr txBox="1"/>
          <p:nvPr/>
        </p:nvSpPr>
        <p:spPr>
          <a:xfrm>
            <a:off x="127000" y="937362"/>
            <a:ext cx="8761033" cy="2308324"/>
          </a:xfrm>
          <a:prstGeom prst="rect">
            <a:avLst/>
          </a:prstGeom>
          <a:noFill/>
        </p:spPr>
        <p:txBody>
          <a:bodyPr wrap="none" rtlCol="0">
            <a:spAutoFit/>
          </a:bodyPr>
          <a:lstStyle/>
          <a:p>
            <a:r>
              <a:rPr lang="en-US" sz="1600" dirty="0">
                <a:solidFill>
                  <a:srgbClr val="0000FF"/>
                </a:solidFill>
                <a:latin typeface="+mj-lt"/>
              </a:rPr>
              <a:t>Il neutrino non e’ </a:t>
            </a:r>
            <a:r>
              <a:rPr lang="en-US" sz="1600" dirty="0" err="1">
                <a:solidFill>
                  <a:srgbClr val="0000FF"/>
                </a:solidFill>
                <a:latin typeface="+mj-lt"/>
              </a:rPr>
              <a:t>rivelabile</a:t>
            </a:r>
            <a:r>
              <a:rPr lang="en-US" sz="1600" dirty="0">
                <a:solidFill>
                  <a:srgbClr val="0000FF"/>
                </a:solidFill>
                <a:latin typeface="+mj-lt"/>
              </a:rPr>
              <a:t> </a:t>
            </a:r>
            <a:r>
              <a:rPr lang="en-US" sz="1600" dirty="0" err="1">
                <a:solidFill>
                  <a:srgbClr val="0000FF"/>
                </a:solidFill>
                <a:latin typeface="+mj-lt"/>
              </a:rPr>
              <a:t>perche</a:t>
            </a:r>
            <a:r>
              <a:rPr lang="en-US" sz="1600" dirty="0">
                <a:solidFill>
                  <a:srgbClr val="0000FF"/>
                </a:solidFill>
                <a:latin typeface="+mj-lt"/>
              </a:rPr>
              <a:t>’ </a:t>
            </a:r>
            <a:r>
              <a:rPr lang="en-US" sz="1600" dirty="0" err="1">
                <a:solidFill>
                  <a:srgbClr val="0000FF"/>
                </a:solidFill>
                <a:latin typeface="+mj-lt"/>
              </a:rPr>
              <a:t>interagisce</a:t>
            </a:r>
            <a:r>
              <a:rPr lang="en-US" sz="1600" dirty="0">
                <a:solidFill>
                  <a:srgbClr val="0000FF"/>
                </a:solidFill>
                <a:latin typeface="+mj-lt"/>
              </a:rPr>
              <a:t> molto </a:t>
            </a:r>
            <a:r>
              <a:rPr lang="en-US" sz="1600" dirty="0" err="1">
                <a:solidFill>
                  <a:srgbClr val="0000FF"/>
                </a:solidFill>
                <a:latin typeface="+mj-lt"/>
              </a:rPr>
              <a:t>poco</a:t>
            </a:r>
            <a:r>
              <a:rPr lang="en-US" sz="1600" dirty="0">
                <a:solidFill>
                  <a:srgbClr val="0000FF"/>
                </a:solidFill>
                <a:latin typeface="+mj-lt"/>
              </a:rPr>
              <a:t> con la </a:t>
            </a:r>
            <a:r>
              <a:rPr lang="en-US" sz="1600" dirty="0" err="1">
                <a:solidFill>
                  <a:srgbClr val="0000FF"/>
                </a:solidFill>
                <a:latin typeface="+mj-lt"/>
              </a:rPr>
              <a:t>materia</a:t>
            </a:r>
            <a:r>
              <a:rPr lang="en-US" sz="1600" dirty="0">
                <a:solidFill>
                  <a:srgbClr val="0000FF"/>
                </a:solidFill>
                <a:latin typeface="+mj-lt"/>
              </a:rPr>
              <a:t>, </a:t>
            </a:r>
          </a:p>
          <a:p>
            <a:r>
              <a:rPr lang="en-US" sz="1600" dirty="0">
                <a:solidFill>
                  <a:srgbClr val="0000FF"/>
                </a:solidFill>
                <a:latin typeface="+mj-lt"/>
              </a:rPr>
              <a:t> </a:t>
            </a:r>
            <a:r>
              <a:rPr lang="en-US" sz="1600" dirty="0">
                <a:solidFill>
                  <a:srgbClr val="0000FF"/>
                </a:solidFill>
                <a:latin typeface="+mj-lt"/>
                <a:sym typeface="Wingdings"/>
              </a:rPr>
              <a:t></a:t>
            </a:r>
            <a:r>
              <a:rPr lang="en-US" sz="1600" dirty="0">
                <a:solidFill>
                  <a:srgbClr val="0000FF"/>
                </a:solidFill>
                <a:latin typeface="+mj-lt"/>
              </a:rPr>
              <a:t> </a:t>
            </a:r>
            <a:r>
              <a:rPr lang="en-US" sz="1600" dirty="0" err="1">
                <a:solidFill>
                  <a:srgbClr val="0000FF"/>
                </a:solidFill>
                <a:latin typeface="+mj-lt"/>
              </a:rPr>
              <a:t>si</a:t>
            </a:r>
            <a:r>
              <a:rPr lang="en-US" sz="1600" dirty="0">
                <a:solidFill>
                  <a:srgbClr val="0000FF"/>
                </a:solidFill>
                <a:latin typeface="+mj-lt"/>
              </a:rPr>
              <a:t> </a:t>
            </a:r>
            <a:r>
              <a:rPr lang="en-US" sz="1600" dirty="0" err="1">
                <a:solidFill>
                  <a:srgbClr val="0000FF"/>
                </a:solidFill>
                <a:latin typeface="+mj-lt"/>
              </a:rPr>
              <a:t>manifesta</a:t>
            </a:r>
            <a:r>
              <a:rPr lang="en-US" sz="1600" dirty="0">
                <a:solidFill>
                  <a:srgbClr val="0000FF"/>
                </a:solidFill>
                <a:latin typeface="+mj-lt"/>
              </a:rPr>
              <a:t> come </a:t>
            </a:r>
            <a:r>
              <a:rPr lang="en-US" sz="1600" dirty="0" err="1">
                <a:solidFill>
                  <a:srgbClr val="0000FF"/>
                </a:solidFill>
                <a:latin typeface="+mj-lt"/>
              </a:rPr>
              <a:t>mancanza</a:t>
            </a:r>
            <a:r>
              <a:rPr lang="en-US" sz="1600" dirty="0">
                <a:solidFill>
                  <a:srgbClr val="0000FF"/>
                </a:solidFill>
                <a:latin typeface="+mj-lt"/>
              </a:rPr>
              <a:t> di </a:t>
            </a:r>
            <a:r>
              <a:rPr lang="en-US" sz="1600" dirty="0" err="1">
                <a:solidFill>
                  <a:srgbClr val="0000FF"/>
                </a:solidFill>
                <a:latin typeface="+mj-lt"/>
              </a:rPr>
              <a:t>energia</a:t>
            </a:r>
            <a:r>
              <a:rPr lang="en-US" sz="1600" dirty="0">
                <a:solidFill>
                  <a:srgbClr val="0000FF"/>
                </a:solidFill>
                <a:latin typeface="+mj-lt"/>
              </a:rPr>
              <a:t> e </a:t>
            </a:r>
            <a:r>
              <a:rPr lang="en-US" sz="1600" dirty="0" err="1">
                <a:solidFill>
                  <a:srgbClr val="0000FF"/>
                </a:solidFill>
                <a:latin typeface="+mj-lt"/>
              </a:rPr>
              <a:t>momento</a:t>
            </a:r>
            <a:r>
              <a:rPr lang="en-US" sz="1600" dirty="0">
                <a:solidFill>
                  <a:srgbClr val="0000FF"/>
                </a:solidFill>
                <a:latin typeface="+mj-lt"/>
              </a:rPr>
              <a:t>,</a:t>
            </a:r>
          </a:p>
          <a:p>
            <a:r>
              <a:rPr lang="en-US" sz="1600" dirty="0">
                <a:solidFill>
                  <a:srgbClr val="0000FF"/>
                </a:solidFill>
                <a:latin typeface="+mj-lt"/>
              </a:rPr>
              <a:t>     le sue </a:t>
            </a:r>
            <a:r>
              <a:rPr lang="en-US" sz="1600" dirty="0" err="1">
                <a:solidFill>
                  <a:srgbClr val="0000FF"/>
                </a:solidFill>
                <a:latin typeface="+mj-lt"/>
              </a:rPr>
              <a:t>caratteristiche</a:t>
            </a:r>
            <a:r>
              <a:rPr lang="en-US" sz="1600" dirty="0">
                <a:solidFill>
                  <a:srgbClr val="0000FF"/>
                </a:solidFill>
                <a:latin typeface="+mj-lt"/>
              </a:rPr>
              <a:t> </a:t>
            </a:r>
            <a:r>
              <a:rPr lang="en-US" sz="1600" dirty="0" err="1">
                <a:solidFill>
                  <a:srgbClr val="0000FF"/>
                </a:solidFill>
                <a:latin typeface="+mj-lt"/>
              </a:rPr>
              <a:t>sono</a:t>
            </a:r>
            <a:r>
              <a:rPr lang="en-US" sz="1600" dirty="0">
                <a:solidFill>
                  <a:srgbClr val="0000FF"/>
                </a:solidFill>
                <a:latin typeface="+mj-lt"/>
              </a:rPr>
              <a:t>  </a:t>
            </a:r>
            <a:r>
              <a:rPr lang="en-US" sz="1600" dirty="0" err="1">
                <a:solidFill>
                  <a:srgbClr val="0000FF"/>
                </a:solidFill>
                <a:latin typeface="+mj-lt"/>
              </a:rPr>
              <a:t>ricostruibile</a:t>
            </a:r>
            <a:r>
              <a:rPr lang="en-US" sz="1600" dirty="0">
                <a:solidFill>
                  <a:srgbClr val="0000FF"/>
                </a:solidFill>
                <a:latin typeface="+mj-lt"/>
              </a:rPr>
              <a:t> </a:t>
            </a:r>
            <a:r>
              <a:rPr lang="en-US" sz="1600" dirty="0" err="1">
                <a:solidFill>
                  <a:srgbClr val="0000FF"/>
                </a:solidFill>
                <a:latin typeface="+mj-lt"/>
              </a:rPr>
              <a:t>dalla</a:t>
            </a:r>
            <a:r>
              <a:rPr lang="en-US" sz="1600" dirty="0">
                <a:solidFill>
                  <a:srgbClr val="0000FF"/>
                </a:solidFill>
                <a:latin typeface="+mj-lt"/>
              </a:rPr>
              <a:t> </a:t>
            </a:r>
            <a:r>
              <a:rPr lang="en-US" sz="1600" dirty="0" err="1">
                <a:solidFill>
                  <a:srgbClr val="0000FF"/>
                </a:solidFill>
                <a:latin typeface="+mj-lt"/>
              </a:rPr>
              <a:t>cinematica</a:t>
            </a:r>
            <a:r>
              <a:rPr lang="en-US" sz="1600" dirty="0">
                <a:solidFill>
                  <a:srgbClr val="0000FF"/>
                </a:solidFill>
                <a:latin typeface="+mj-lt"/>
              </a:rPr>
              <a:t> </a:t>
            </a:r>
            <a:r>
              <a:rPr lang="en-US" sz="1600" dirty="0" err="1">
                <a:solidFill>
                  <a:srgbClr val="0000FF"/>
                </a:solidFill>
                <a:latin typeface="+mj-lt"/>
              </a:rPr>
              <a:t>dell’evento</a:t>
            </a:r>
            <a:r>
              <a:rPr lang="en-US" sz="1600" dirty="0">
                <a:solidFill>
                  <a:srgbClr val="0000FF"/>
                </a:solidFill>
                <a:latin typeface="+mj-lt"/>
              </a:rPr>
              <a:t>:</a:t>
            </a:r>
          </a:p>
          <a:p>
            <a:endParaRPr lang="en-US" sz="1600" dirty="0">
              <a:latin typeface="+mj-lt"/>
            </a:endParaRPr>
          </a:p>
          <a:p>
            <a:r>
              <a:rPr lang="en-US" sz="1600" dirty="0">
                <a:solidFill>
                  <a:schemeClr val="accent5">
                    <a:lumMod val="25000"/>
                  </a:schemeClr>
                </a:solidFill>
                <a:latin typeface="+mj-lt"/>
              </a:rPr>
              <a:t>     </a:t>
            </a:r>
            <a:r>
              <a:rPr lang="en-US" sz="1600" dirty="0" err="1">
                <a:solidFill>
                  <a:schemeClr val="accent5">
                    <a:lumMod val="25000"/>
                  </a:schemeClr>
                </a:solidFill>
                <a:latin typeface="+mj-lt"/>
              </a:rPr>
              <a:t>Sommiamo</a:t>
            </a:r>
            <a:r>
              <a:rPr lang="en-US" sz="1600" dirty="0">
                <a:solidFill>
                  <a:schemeClr val="accent5">
                    <a:lumMod val="25000"/>
                  </a:schemeClr>
                </a:solidFill>
                <a:latin typeface="+mj-lt"/>
              </a:rPr>
              <a:t> </a:t>
            </a:r>
            <a:r>
              <a:rPr lang="en-US" sz="1600" dirty="0" err="1">
                <a:solidFill>
                  <a:schemeClr val="accent5">
                    <a:lumMod val="25000"/>
                  </a:schemeClr>
                </a:solidFill>
                <a:latin typeface="+mj-lt"/>
              </a:rPr>
              <a:t>tutte</a:t>
            </a:r>
            <a:r>
              <a:rPr lang="en-US" sz="1600" dirty="0">
                <a:solidFill>
                  <a:schemeClr val="accent5">
                    <a:lumMod val="25000"/>
                  </a:schemeClr>
                </a:solidFill>
                <a:latin typeface="+mj-lt"/>
              </a:rPr>
              <a:t> le </a:t>
            </a:r>
            <a:r>
              <a:rPr lang="en-US" sz="1600" dirty="0" err="1">
                <a:solidFill>
                  <a:schemeClr val="accent5">
                    <a:lumMod val="25000"/>
                  </a:schemeClr>
                </a:solidFill>
                <a:latin typeface="+mj-lt"/>
              </a:rPr>
              <a:t>particelle</a:t>
            </a:r>
            <a:r>
              <a:rPr lang="en-US" sz="1600" dirty="0">
                <a:solidFill>
                  <a:schemeClr val="accent5">
                    <a:lumMod val="25000"/>
                  </a:schemeClr>
                </a:solidFill>
                <a:latin typeface="+mj-lt"/>
              </a:rPr>
              <a:t> (</a:t>
            </a:r>
            <a:r>
              <a:rPr lang="en-US" sz="1600" dirty="0" err="1">
                <a:solidFill>
                  <a:schemeClr val="accent5">
                    <a:lumMod val="25000"/>
                  </a:schemeClr>
                </a:solidFill>
                <a:latin typeface="+mj-lt"/>
              </a:rPr>
              <a:t>energie</a:t>
            </a:r>
            <a:r>
              <a:rPr lang="en-US" sz="1600" dirty="0">
                <a:solidFill>
                  <a:schemeClr val="accent5">
                    <a:lumMod val="25000"/>
                  </a:schemeClr>
                </a:solidFill>
                <a:latin typeface="+mj-lt"/>
              </a:rPr>
              <a:t> e </a:t>
            </a:r>
            <a:r>
              <a:rPr lang="en-US" sz="1600" dirty="0" err="1">
                <a:solidFill>
                  <a:schemeClr val="accent5">
                    <a:lumMod val="25000"/>
                  </a:schemeClr>
                </a:solidFill>
                <a:latin typeface="+mj-lt"/>
              </a:rPr>
              <a:t>momenti</a:t>
            </a:r>
            <a:r>
              <a:rPr lang="en-US" sz="1600" dirty="0">
                <a:solidFill>
                  <a:schemeClr val="accent5">
                    <a:lumMod val="25000"/>
                  </a:schemeClr>
                </a:solidFill>
                <a:latin typeface="+mj-lt"/>
              </a:rPr>
              <a:t>): </a:t>
            </a:r>
            <a:r>
              <a:rPr lang="en-US" sz="1600" dirty="0" err="1">
                <a:solidFill>
                  <a:schemeClr val="accent5">
                    <a:lumMod val="25000"/>
                  </a:schemeClr>
                </a:solidFill>
                <a:latin typeface="+mj-lt"/>
              </a:rPr>
              <a:t>quello</a:t>
            </a:r>
            <a:r>
              <a:rPr lang="en-US" sz="1600" dirty="0">
                <a:solidFill>
                  <a:schemeClr val="accent5">
                    <a:lumMod val="25000"/>
                  </a:schemeClr>
                </a:solidFill>
                <a:latin typeface="+mj-lt"/>
              </a:rPr>
              <a:t> </a:t>
            </a:r>
            <a:r>
              <a:rPr lang="en-US" sz="1600" dirty="0" err="1">
                <a:solidFill>
                  <a:schemeClr val="accent5">
                    <a:lumMod val="25000"/>
                  </a:schemeClr>
                </a:solidFill>
                <a:latin typeface="+mj-lt"/>
              </a:rPr>
              <a:t>che</a:t>
            </a:r>
            <a:r>
              <a:rPr lang="en-US" sz="1600" dirty="0">
                <a:solidFill>
                  <a:schemeClr val="accent5">
                    <a:lumMod val="25000"/>
                  </a:schemeClr>
                </a:solidFill>
                <a:latin typeface="+mj-lt"/>
              </a:rPr>
              <a:t> </a:t>
            </a:r>
            <a:r>
              <a:rPr lang="en-US" sz="1600" dirty="0" err="1">
                <a:solidFill>
                  <a:schemeClr val="accent5">
                    <a:lumMod val="25000"/>
                  </a:schemeClr>
                </a:solidFill>
                <a:latin typeface="+mj-lt"/>
              </a:rPr>
              <a:t>otteniamo</a:t>
            </a:r>
            <a:r>
              <a:rPr lang="en-US" sz="1600" dirty="0">
                <a:solidFill>
                  <a:schemeClr val="accent5">
                    <a:lumMod val="25000"/>
                  </a:schemeClr>
                </a:solidFill>
                <a:latin typeface="+mj-lt"/>
              </a:rPr>
              <a:t> </a:t>
            </a:r>
          </a:p>
          <a:p>
            <a:r>
              <a:rPr lang="en-US" sz="1600" dirty="0">
                <a:solidFill>
                  <a:schemeClr val="accent5">
                    <a:lumMod val="25000"/>
                  </a:schemeClr>
                </a:solidFill>
                <a:latin typeface="+mj-lt"/>
              </a:rPr>
              <a:t>      </a:t>
            </a:r>
            <a:r>
              <a:rPr lang="en-US" sz="1600" dirty="0" err="1">
                <a:solidFill>
                  <a:schemeClr val="accent5">
                    <a:lumMod val="25000"/>
                  </a:schemeClr>
                </a:solidFill>
                <a:latin typeface="+mj-lt"/>
              </a:rPr>
              <a:t>deve</a:t>
            </a:r>
            <a:r>
              <a:rPr lang="en-US" sz="1600" dirty="0">
                <a:solidFill>
                  <a:schemeClr val="accent5">
                    <a:lumMod val="25000"/>
                  </a:schemeClr>
                </a:solidFill>
                <a:latin typeface="+mj-lt"/>
              </a:rPr>
              <a:t> </a:t>
            </a:r>
            <a:r>
              <a:rPr lang="en-US" sz="1600" dirty="0" err="1">
                <a:solidFill>
                  <a:schemeClr val="accent5">
                    <a:lumMod val="25000"/>
                  </a:schemeClr>
                </a:solidFill>
                <a:latin typeface="+mj-lt"/>
              </a:rPr>
              <a:t>essere</a:t>
            </a:r>
            <a:r>
              <a:rPr lang="en-US" sz="1600" dirty="0">
                <a:solidFill>
                  <a:schemeClr val="accent5">
                    <a:lumMod val="25000"/>
                  </a:schemeClr>
                </a:solidFill>
                <a:latin typeface="+mj-lt"/>
              </a:rPr>
              <a:t> </a:t>
            </a:r>
            <a:r>
              <a:rPr lang="en-US" sz="1600" dirty="0" err="1">
                <a:solidFill>
                  <a:schemeClr val="accent5">
                    <a:lumMod val="25000"/>
                  </a:schemeClr>
                </a:solidFill>
                <a:latin typeface="+mj-lt"/>
              </a:rPr>
              <a:t>uguale</a:t>
            </a:r>
            <a:r>
              <a:rPr lang="en-US" sz="1600" dirty="0">
                <a:solidFill>
                  <a:schemeClr val="accent5">
                    <a:lumMod val="25000"/>
                  </a:schemeClr>
                </a:solidFill>
                <a:latin typeface="+mj-lt"/>
              </a:rPr>
              <a:t> a </a:t>
            </a:r>
            <a:r>
              <a:rPr lang="en-US" sz="1600" dirty="0" err="1">
                <a:solidFill>
                  <a:schemeClr val="accent5">
                    <a:lumMod val="25000"/>
                  </a:schemeClr>
                </a:solidFill>
                <a:latin typeface="+mj-lt"/>
              </a:rPr>
              <a:t>quello</a:t>
            </a:r>
            <a:r>
              <a:rPr lang="en-US" sz="1600" dirty="0">
                <a:solidFill>
                  <a:schemeClr val="accent5">
                    <a:lumMod val="25000"/>
                  </a:schemeClr>
                </a:solidFill>
                <a:latin typeface="+mj-lt"/>
              </a:rPr>
              <a:t> da cui </a:t>
            </a:r>
            <a:r>
              <a:rPr lang="en-US" sz="1600" dirty="0" err="1">
                <a:solidFill>
                  <a:schemeClr val="accent5">
                    <a:lumMod val="25000"/>
                  </a:schemeClr>
                </a:solidFill>
                <a:latin typeface="+mj-lt"/>
              </a:rPr>
              <a:t>siamo</a:t>
            </a:r>
            <a:r>
              <a:rPr lang="en-US" sz="1600" dirty="0">
                <a:solidFill>
                  <a:schemeClr val="accent5">
                    <a:lumMod val="25000"/>
                  </a:schemeClr>
                </a:solidFill>
                <a:latin typeface="+mj-lt"/>
              </a:rPr>
              <a:t> </a:t>
            </a:r>
            <a:r>
              <a:rPr lang="en-US" sz="1600" dirty="0" err="1">
                <a:solidFill>
                  <a:schemeClr val="accent5">
                    <a:lumMod val="25000"/>
                  </a:schemeClr>
                </a:solidFill>
                <a:latin typeface="+mj-lt"/>
              </a:rPr>
              <a:t>partiti</a:t>
            </a:r>
            <a:r>
              <a:rPr lang="en-US" sz="1600" dirty="0">
                <a:solidFill>
                  <a:schemeClr val="accent5">
                    <a:lumMod val="25000"/>
                  </a:schemeClr>
                </a:solidFill>
                <a:latin typeface="+mj-lt"/>
              </a:rPr>
              <a:t> (</a:t>
            </a:r>
            <a:r>
              <a:rPr lang="en-US" sz="1600" dirty="0" err="1">
                <a:solidFill>
                  <a:schemeClr val="accent5">
                    <a:lumMod val="25000"/>
                  </a:schemeClr>
                </a:solidFill>
                <a:latin typeface="+mj-lt"/>
              </a:rPr>
              <a:t>interazione</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protone</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protone</a:t>
            </a:r>
            <a:r>
              <a:rPr lang="en-US" sz="1600" dirty="0">
                <a:solidFill>
                  <a:schemeClr val="accent5">
                    <a:lumMod val="25000"/>
                  </a:schemeClr>
                </a:solidFill>
                <a:latin typeface="+mj-lt"/>
              </a:rPr>
              <a:t>).</a:t>
            </a:r>
          </a:p>
          <a:p>
            <a:r>
              <a:rPr lang="en-US" sz="1600" dirty="0">
                <a:solidFill>
                  <a:schemeClr val="accent5">
                    <a:lumMod val="25000"/>
                  </a:schemeClr>
                </a:solidFill>
                <a:latin typeface="+mj-lt"/>
              </a:rPr>
              <a:t>     Se </a:t>
            </a:r>
            <a:r>
              <a:rPr lang="en-US" sz="1600" dirty="0" err="1">
                <a:solidFill>
                  <a:schemeClr val="accent5">
                    <a:lumMod val="25000"/>
                  </a:schemeClr>
                </a:solidFill>
                <a:latin typeface="+mj-lt"/>
              </a:rPr>
              <a:t>manca</a:t>
            </a:r>
            <a:r>
              <a:rPr lang="en-US" sz="1600" dirty="0">
                <a:solidFill>
                  <a:schemeClr val="accent5">
                    <a:lumMod val="25000"/>
                  </a:schemeClr>
                </a:solidFill>
                <a:latin typeface="+mj-lt"/>
              </a:rPr>
              <a:t> </a:t>
            </a:r>
            <a:r>
              <a:rPr lang="en-US" sz="1600" dirty="0" err="1">
                <a:solidFill>
                  <a:schemeClr val="accent5">
                    <a:lumMod val="25000"/>
                  </a:schemeClr>
                </a:solidFill>
                <a:latin typeface="+mj-lt"/>
              </a:rPr>
              <a:t>dell’energia</a:t>
            </a:r>
            <a:r>
              <a:rPr lang="en-US" sz="1600" dirty="0">
                <a:solidFill>
                  <a:schemeClr val="accent5">
                    <a:lumMod val="25000"/>
                  </a:schemeClr>
                </a:solidFill>
                <a:latin typeface="+mj-lt"/>
              </a:rPr>
              <a:t> o del </a:t>
            </a:r>
            <a:r>
              <a:rPr lang="en-US" sz="1600" dirty="0" err="1">
                <a:solidFill>
                  <a:schemeClr val="accent5">
                    <a:lumMod val="25000"/>
                  </a:schemeClr>
                </a:solidFill>
                <a:latin typeface="+mj-lt"/>
              </a:rPr>
              <a:t>momento</a:t>
            </a:r>
            <a:r>
              <a:rPr lang="en-US" sz="1600" dirty="0">
                <a:solidFill>
                  <a:schemeClr val="accent5">
                    <a:lumMod val="25000"/>
                  </a:schemeClr>
                </a:solidFill>
                <a:latin typeface="+mj-lt"/>
              </a:rPr>
              <a:t> -&gt;  un neutrino e’ </a:t>
            </a:r>
            <a:r>
              <a:rPr lang="en-US" sz="1600" dirty="0" err="1">
                <a:solidFill>
                  <a:schemeClr val="accent5">
                    <a:lumMod val="25000"/>
                  </a:schemeClr>
                </a:solidFill>
                <a:latin typeface="+mj-lt"/>
              </a:rPr>
              <a:t>stato</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prodotto</a:t>
            </a:r>
            <a:r>
              <a:rPr lang="en-US" sz="1600" dirty="0">
                <a:solidFill>
                  <a:schemeClr val="accent5">
                    <a:lumMod val="25000"/>
                  </a:schemeClr>
                </a:solidFill>
                <a:latin typeface="+mj-lt"/>
              </a:rPr>
              <a:t> </a:t>
            </a:r>
          </a:p>
          <a:p>
            <a:r>
              <a:rPr lang="en-US" sz="1600" dirty="0">
                <a:solidFill>
                  <a:schemeClr val="accent5">
                    <a:lumMod val="25000"/>
                  </a:schemeClr>
                </a:solidFill>
                <a:latin typeface="+mj-lt"/>
              </a:rPr>
              <a:t>      </a:t>
            </a:r>
            <a:r>
              <a:rPr lang="en-US" sz="1600" dirty="0" err="1">
                <a:solidFill>
                  <a:schemeClr val="accent5">
                    <a:lumMod val="25000"/>
                  </a:schemeClr>
                </a:solidFill>
                <a:latin typeface="+mj-lt"/>
              </a:rPr>
              <a:t>ed</a:t>
            </a:r>
            <a:r>
              <a:rPr lang="en-US" sz="1600" dirty="0">
                <a:solidFill>
                  <a:schemeClr val="accent5">
                    <a:lumMod val="25000"/>
                  </a:schemeClr>
                </a:solidFill>
                <a:latin typeface="+mj-lt"/>
              </a:rPr>
              <a:t> e’ </a:t>
            </a:r>
            <a:r>
              <a:rPr lang="en-US" sz="1600" dirty="0" err="1">
                <a:solidFill>
                  <a:schemeClr val="accent5">
                    <a:lumMod val="25000"/>
                  </a:schemeClr>
                </a:solidFill>
                <a:latin typeface="+mj-lt"/>
              </a:rPr>
              <a:t>uscito</a:t>
            </a:r>
            <a:r>
              <a:rPr lang="en-US" sz="1600" dirty="0">
                <a:solidFill>
                  <a:schemeClr val="accent5">
                    <a:lumMod val="25000"/>
                  </a:schemeClr>
                </a:solidFill>
                <a:latin typeface="+mj-lt"/>
              </a:rPr>
              <a:t> dal </a:t>
            </a:r>
            <a:r>
              <a:rPr lang="en-US" sz="1600" dirty="0" err="1">
                <a:solidFill>
                  <a:schemeClr val="accent5">
                    <a:lumMod val="25000"/>
                  </a:schemeClr>
                </a:solidFill>
                <a:latin typeface="+mj-lt"/>
              </a:rPr>
              <a:t>rivelatore</a:t>
            </a:r>
            <a:r>
              <a:rPr lang="en-US" sz="1600" dirty="0">
                <a:solidFill>
                  <a:schemeClr val="accent5">
                    <a:lumMod val="25000"/>
                  </a:schemeClr>
                </a:solidFill>
                <a:latin typeface="+mj-lt"/>
              </a:rPr>
              <a:t>.</a:t>
            </a:r>
          </a:p>
          <a:p>
            <a:endParaRPr lang="en-US" sz="1600" dirty="0">
              <a:latin typeface="+mj-lt"/>
            </a:endParaRPr>
          </a:p>
        </p:txBody>
      </p:sp>
      <p:graphicFrame>
        <p:nvGraphicFramePr>
          <p:cNvPr id="6" name="Object 8"/>
          <p:cNvGraphicFramePr>
            <a:graphicFrameLocks noChangeAspect="1"/>
          </p:cNvGraphicFramePr>
          <p:nvPr>
            <p:extLst>
              <p:ext uri="{D42A27DB-BD31-4B8C-83A1-F6EECF244321}">
                <p14:modId xmlns:p14="http://schemas.microsoft.com/office/powerpoint/2010/main" val="3026559947"/>
              </p:ext>
            </p:extLst>
          </p:nvPr>
        </p:nvGraphicFramePr>
        <p:xfrm>
          <a:off x="1727200" y="3103591"/>
          <a:ext cx="5075238" cy="2084473"/>
        </p:xfrm>
        <a:graphic>
          <a:graphicData uri="http://schemas.openxmlformats.org/presentationml/2006/ole">
            <mc:AlternateContent xmlns:mc="http://schemas.openxmlformats.org/markup-compatibility/2006">
              <mc:Choice xmlns:v="urn:schemas-microsoft-com:vml" Requires="v">
                <p:oleObj spid="_x0000_s285828" name="Equation" r:id="rId3" imgW="2844800" imgH="1168400" progId="Equation.3">
                  <p:embed/>
                </p:oleObj>
              </mc:Choice>
              <mc:Fallback>
                <p:oleObj name="Equation" r:id="rId3" imgW="2844800" imgH="1168400" progId="Equation.3">
                  <p:embed/>
                  <p:pic>
                    <p:nvPicPr>
                      <p:cNvPr id="0" name=""/>
                      <p:cNvPicPr>
                        <a:picLocks noChangeAspect="1" noChangeArrowheads="1"/>
                      </p:cNvPicPr>
                      <p:nvPr/>
                    </p:nvPicPr>
                    <p:blipFill>
                      <a:blip r:embed="rId4"/>
                      <a:srcRect/>
                      <a:stretch>
                        <a:fillRect/>
                      </a:stretch>
                    </p:blipFill>
                    <p:spPr bwMode="auto">
                      <a:xfrm>
                        <a:off x="1727200" y="3103591"/>
                        <a:ext cx="5075238" cy="2084473"/>
                      </a:xfrm>
                      <a:prstGeom prst="rect">
                        <a:avLst/>
                      </a:prstGeom>
                      <a:noFill/>
                      <a:ln>
                        <a:solidFill>
                          <a:srgbClr val="008000"/>
                        </a:solidFill>
                      </a:ln>
                      <a:effectLst/>
                    </p:spPr>
                  </p:pic>
                </p:oleObj>
              </mc:Fallback>
            </mc:AlternateContent>
          </a:graphicData>
        </a:graphic>
      </p:graphicFrame>
      <p:graphicFrame>
        <p:nvGraphicFramePr>
          <p:cNvPr id="7" name="Object 8"/>
          <p:cNvGraphicFramePr>
            <a:graphicFrameLocks noChangeAspect="1"/>
          </p:cNvGraphicFramePr>
          <p:nvPr>
            <p:extLst>
              <p:ext uri="{D42A27DB-BD31-4B8C-83A1-F6EECF244321}">
                <p14:modId xmlns:p14="http://schemas.microsoft.com/office/powerpoint/2010/main" val="4052965656"/>
              </p:ext>
            </p:extLst>
          </p:nvPr>
        </p:nvGraphicFramePr>
        <p:xfrm>
          <a:off x="1625600" y="5289664"/>
          <a:ext cx="5275263" cy="1250836"/>
        </p:xfrm>
        <a:graphic>
          <a:graphicData uri="http://schemas.openxmlformats.org/presentationml/2006/ole">
            <mc:AlternateContent xmlns:mc="http://schemas.openxmlformats.org/markup-compatibility/2006">
              <mc:Choice xmlns:v="urn:schemas-microsoft-com:vml" Requires="v">
                <p:oleObj spid="_x0000_s285829" name="Equation" r:id="rId5" imgW="3695700" imgH="876300" progId="Equation.3">
                  <p:embed/>
                </p:oleObj>
              </mc:Choice>
              <mc:Fallback>
                <p:oleObj name="Equation" r:id="rId5" imgW="3695700" imgH="876300" progId="Equation.3">
                  <p:embed/>
                  <p:pic>
                    <p:nvPicPr>
                      <p:cNvPr id="0" name=""/>
                      <p:cNvPicPr>
                        <a:picLocks noChangeAspect="1" noChangeArrowheads="1"/>
                      </p:cNvPicPr>
                      <p:nvPr/>
                    </p:nvPicPr>
                    <p:blipFill>
                      <a:blip r:embed="rId6"/>
                      <a:srcRect/>
                      <a:stretch>
                        <a:fillRect/>
                      </a:stretch>
                    </p:blipFill>
                    <p:spPr bwMode="auto">
                      <a:xfrm>
                        <a:off x="1625600" y="5289664"/>
                        <a:ext cx="5275263" cy="1250836"/>
                      </a:xfrm>
                      <a:prstGeom prst="rect">
                        <a:avLst/>
                      </a:prstGeom>
                      <a:noFill/>
                      <a:ln>
                        <a:solidFill>
                          <a:srgbClr val="D8003B"/>
                        </a:solidFill>
                      </a:ln>
                      <a:effectLst/>
                    </p:spPr>
                  </p:pic>
                </p:oleObj>
              </mc:Fallback>
            </mc:AlternateContent>
          </a:graphicData>
        </a:graphic>
      </p:graphicFrame>
    </p:spTree>
    <p:extLst>
      <p:ext uri="{BB962C8B-B14F-4D97-AF65-F5344CB8AC3E}">
        <p14:creationId xmlns:p14="http://schemas.microsoft.com/office/powerpoint/2010/main" val="1527465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7000" y="101594"/>
            <a:ext cx="5969000" cy="533400"/>
          </a:xfrm>
        </p:spPr>
        <p:txBody>
          <a:bodyPr/>
          <a:lstStyle/>
          <a:p>
            <a:pPr algn="l" eaLnBrk="1" hangingPunct="1"/>
            <a:r>
              <a:rPr lang="en-US" b="1" dirty="0"/>
              <a:t>I </a:t>
            </a:r>
            <a:r>
              <a:rPr lang="en-US" b="1" dirty="0" err="1"/>
              <a:t>primi</a:t>
            </a:r>
            <a:r>
              <a:rPr lang="en-US" b="1" dirty="0"/>
              <a:t> </a:t>
            </a:r>
            <a:r>
              <a:rPr lang="en-US" b="1" dirty="0" err="1"/>
              <a:t>rivelatori</a:t>
            </a:r>
            <a:r>
              <a:rPr lang="en-US" b="1" dirty="0"/>
              <a:t>: </a:t>
            </a:r>
            <a:r>
              <a:rPr lang="en-US" b="1" dirty="0" err="1"/>
              <a:t>Camere</a:t>
            </a:r>
            <a:r>
              <a:rPr lang="en-US" b="1" dirty="0"/>
              <a:t> a </a:t>
            </a:r>
            <a:r>
              <a:rPr lang="en-US" b="1" dirty="0" err="1"/>
              <a:t>bolle</a:t>
            </a:r>
            <a:endParaRPr lang="en-US" b="1" dirty="0"/>
          </a:p>
        </p:txBody>
      </p:sp>
      <p:pic>
        <p:nvPicPr>
          <p:cNvPr id="14339" name="Picture 9" descr="bubble_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604963" y="908050"/>
            <a:ext cx="2863850" cy="4468813"/>
          </a:xfrm>
          <a:noFill/>
        </p:spPr>
      </p:pic>
      <p:pic>
        <p:nvPicPr>
          <p:cNvPr id="11274" name="Picture 10" descr="bubble_2"/>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014913" y="927100"/>
            <a:ext cx="3089275" cy="4451350"/>
          </a:xfrm>
          <a:noFill/>
        </p:spPr>
      </p:pic>
      <p:cxnSp>
        <p:nvCxnSpPr>
          <p:cNvPr id="14341" name="Straight Arrow Connector 11"/>
          <p:cNvCxnSpPr>
            <a:cxnSpLocks noChangeShapeType="1"/>
          </p:cNvCxnSpPr>
          <p:nvPr/>
        </p:nvCxnSpPr>
        <p:spPr bwMode="auto">
          <a:xfrm flipV="1">
            <a:off x="2555875" y="5157788"/>
            <a:ext cx="0" cy="287337"/>
          </a:xfrm>
          <a:prstGeom prst="straightConnector1">
            <a:avLst/>
          </a:prstGeom>
          <a:noFill/>
          <a:ln w="28575" algn="ctr">
            <a:solidFill>
              <a:srgbClr val="FFFF00"/>
            </a:solidFill>
            <a:round/>
            <a:headEnd/>
            <a:tailEnd type="arrow" w="med" len="med"/>
          </a:ln>
          <a:extLst>
            <a:ext uri="{909E8E84-426E-40dd-AFC4-6F175D3DCCD1}">
              <a14:hiddenFill xmlns="" xmlns:a14="http://schemas.microsoft.com/office/drawing/2010/main">
                <a:noFill/>
              </a14:hiddenFill>
            </a:ext>
          </a:extLst>
        </p:spPr>
      </p:cxnSp>
      <p:sp>
        <p:nvSpPr>
          <p:cNvPr id="17" name="Content Placeholder 2"/>
          <p:cNvSpPr txBox="1">
            <a:spLocks/>
          </p:cNvSpPr>
          <p:nvPr/>
        </p:nvSpPr>
        <p:spPr bwMode="auto">
          <a:xfrm>
            <a:off x="1295400" y="5603877"/>
            <a:ext cx="7518400" cy="479424"/>
          </a:xfrm>
          <a:prstGeom prst="rect">
            <a:avLst/>
          </a:prstGeom>
          <a:noFill/>
          <a:ln w="9525">
            <a:noFill/>
            <a:miter lim="800000"/>
            <a:headEnd/>
            <a:tailEnd/>
          </a:ln>
          <a:effectLst/>
        </p:spPr>
        <p:txBody>
          <a:bodyPr lIns="92075" tIns="46038" rIns="92075" bIns="46038"/>
          <a:lstStyle/>
          <a:p>
            <a:pPr marL="342900" indent="-342900">
              <a:spcBef>
                <a:spcPct val="20000"/>
              </a:spcBef>
              <a:buClr>
                <a:srgbClr val="0000FF"/>
              </a:buClr>
              <a:buSzPct val="96000"/>
              <a:defRPr/>
            </a:pPr>
            <a:r>
              <a:rPr lang="en-US" sz="2000" b="0" kern="0" dirty="0" err="1">
                <a:solidFill>
                  <a:srgbClr val="0000FF"/>
                </a:solidFill>
                <a:latin typeface="+mn-lt"/>
              </a:rPr>
              <a:t>Milioni</a:t>
            </a:r>
            <a:r>
              <a:rPr lang="en-US" sz="2000" b="0" kern="0" dirty="0">
                <a:solidFill>
                  <a:srgbClr val="0000FF"/>
                </a:solidFill>
                <a:latin typeface="+mn-lt"/>
              </a:rPr>
              <a:t> di </a:t>
            </a:r>
            <a:r>
              <a:rPr lang="en-US" sz="2000" b="0" kern="0" dirty="0" err="1">
                <a:solidFill>
                  <a:srgbClr val="0000FF"/>
                </a:solidFill>
                <a:latin typeface="+mn-lt"/>
              </a:rPr>
              <a:t>collisioni</a:t>
            </a:r>
            <a:r>
              <a:rPr lang="en-US" sz="2000" b="0" kern="0" dirty="0">
                <a:solidFill>
                  <a:srgbClr val="0000FF"/>
                </a:solidFill>
                <a:latin typeface="+mn-lt"/>
              </a:rPr>
              <a:t> </a:t>
            </a:r>
            <a:r>
              <a:rPr lang="en-US" sz="2000" b="0" kern="0" dirty="0" err="1">
                <a:solidFill>
                  <a:srgbClr val="0000FF"/>
                </a:solidFill>
                <a:latin typeface="+mn-lt"/>
              </a:rPr>
              <a:t>fotografate</a:t>
            </a:r>
            <a:r>
              <a:rPr lang="en-US" sz="2000" b="0" kern="0" dirty="0">
                <a:solidFill>
                  <a:srgbClr val="0000FF"/>
                </a:solidFill>
                <a:latin typeface="+mn-lt"/>
              </a:rPr>
              <a:t> e </a:t>
            </a:r>
            <a:r>
              <a:rPr lang="en-US" sz="2000" b="0" kern="0" dirty="0" err="1">
                <a:solidFill>
                  <a:srgbClr val="0000FF"/>
                </a:solidFill>
                <a:latin typeface="+mn-lt"/>
              </a:rPr>
              <a:t>studiate</a:t>
            </a:r>
            <a:r>
              <a:rPr lang="en-US" sz="2000" b="0" kern="0" dirty="0">
                <a:solidFill>
                  <a:srgbClr val="0000FF"/>
                </a:solidFill>
                <a:latin typeface="+mn-lt"/>
              </a:rPr>
              <a:t> </a:t>
            </a:r>
            <a:r>
              <a:rPr lang="en-US" sz="2000" b="0" kern="0" dirty="0" err="1">
                <a:solidFill>
                  <a:srgbClr val="0000FF"/>
                </a:solidFill>
                <a:latin typeface="+mn-lt"/>
              </a:rPr>
              <a:t>una</a:t>
            </a:r>
            <a:r>
              <a:rPr lang="en-US" sz="2000" b="0" kern="0" dirty="0">
                <a:solidFill>
                  <a:srgbClr val="0000FF"/>
                </a:solidFill>
                <a:latin typeface="+mn-lt"/>
              </a:rPr>
              <a:t> ad </a:t>
            </a:r>
            <a:r>
              <a:rPr lang="en-US" sz="2000" b="0" kern="0" dirty="0" err="1">
                <a:solidFill>
                  <a:srgbClr val="0000FF"/>
                </a:solidFill>
                <a:latin typeface="+mn-lt"/>
              </a:rPr>
              <a:t>una</a:t>
            </a:r>
            <a:r>
              <a:rPr lang="en-US" sz="2000" kern="0" dirty="0">
                <a:solidFill>
                  <a:srgbClr val="0000FF"/>
                </a:solidFill>
                <a:latin typeface="+mn-lt"/>
              </a:rPr>
              <a:t>..</a:t>
            </a:r>
            <a:endParaRPr lang="en-US" b="0" kern="0" dirty="0">
              <a:solidFill>
                <a:srgbClr val="6600CC"/>
              </a:solidFill>
              <a:latin typeface="+mn-lt"/>
            </a:endParaRPr>
          </a:p>
        </p:txBody>
      </p:sp>
    </p:spTree>
    <p:extLst>
      <p:ext uri="{BB962C8B-B14F-4D97-AF65-F5344CB8AC3E}">
        <p14:creationId xmlns:p14="http://schemas.microsoft.com/office/powerpoint/2010/main" val="41870429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632700" cy="533400"/>
          </a:xfrm>
        </p:spPr>
        <p:txBody>
          <a:bodyPr/>
          <a:lstStyle/>
          <a:p>
            <a:pPr algn="l"/>
            <a:r>
              <a:rPr lang="en-US" b="1" dirty="0" err="1"/>
              <a:t>Ricostruzione</a:t>
            </a:r>
            <a:r>
              <a:rPr lang="en-US" b="1" dirty="0"/>
              <a:t> </a:t>
            </a:r>
            <a:r>
              <a:rPr lang="en-US" b="1" dirty="0" err="1"/>
              <a:t>degli</a:t>
            </a:r>
            <a:r>
              <a:rPr lang="en-US" b="1" dirty="0"/>
              <a:t> “</a:t>
            </a:r>
            <a:r>
              <a:rPr lang="en-US" b="1" dirty="0" err="1"/>
              <a:t>oggetti</a:t>
            </a:r>
            <a:r>
              <a:rPr lang="en-US" b="1" dirty="0"/>
              <a:t>”: </a:t>
            </a:r>
            <a:r>
              <a:rPr lang="en-US" b="1" dirty="0" err="1"/>
              <a:t>i</a:t>
            </a:r>
            <a:r>
              <a:rPr lang="en-US" b="1" dirty="0"/>
              <a:t> jet</a:t>
            </a:r>
          </a:p>
        </p:txBody>
      </p:sp>
      <p:sp>
        <p:nvSpPr>
          <p:cNvPr id="3" name="Slide Number Placeholder 2"/>
          <p:cNvSpPr>
            <a:spLocks noGrp="1"/>
          </p:cNvSpPr>
          <p:nvPr>
            <p:ph type="sldNum" sz="quarter" idx="12"/>
          </p:nvPr>
        </p:nvSpPr>
        <p:spPr/>
        <p:txBody>
          <a:bodyPr/>
          <a:lstStyle/>
          <a:p>
            <a:fld id="{DBE84AD9-EEAD-B147-A457-8A1155A84242}" type="slidenum">
              <a:rPr lang="en-US" smtClean="0"/>
              <a:pPr/>
              <a:t>40</a:t>
            </a:fld>
            <a:endParaRPr lang="en-US"/>
          </a:p>
        </p:txBody>
      </p:sp>
      <p:sp>
        <p:nvSpPr>
          <p:cNvPr id="4" name="TextBox 3"/>
          <p:cNvSpPr txBox="1"/>
          <p:nvPr/>
        </p:nvSpPr>
        <p:spPr>
          <a:xfrm>
            <a:off x="419100" y="684390"/>
            <a:ext cx="8376287" cy="6463309"/>
          </a:xfrm>
          <a:prstGeom prst="rect">
            <a:avLst/>
          </a:prstGeom>
          <a:noFill/>
        </p:spPr>
        <p:txBody>
          <a:bodyPr wrap="none" rtlCol="0">
            <a:spAutoFit/>
          </a:bodyPr>
          <a:lstStyle/>
          <a:p>
            <a:r>
              <a:rPr lang="en-US" dirty="0" err="1">
                <a:solidFill>
                  <a:srgbClr val="000090"/>
                </a:solidFill>
              </a:rPr>
              <a:t>Nella</a:t>
            </a:r>
            <a:r>
              <a:rPr lang="en-US" dirty="0">
                <a:solidFill>
                  <a:srgbClr val="000090"/>
                </a:solidFill>
              </a:rPr>
              <a:t> </a:t>
            </a:r>
            <a:r>
              <a:rPr lang="en-US" dirty="0" err="1">
                <a:solidFill>
                  <a:srgbClr val="000090"/>
                </a:solidFill>
              </a:rPr>
              <a:t>realta</a:t>
            </a:r>
            <a:r>
              <a:rPr lang="en-US" dirty="0">
                <a:solidFill>
                  <a:srgbClr val="000090"/>
                </a:solidFill>
              </a:rPr>
              <a:t>’ </a:t>
            </a:r>
            <a:r>
              <a:rPr lang="en-US" dirty="0" err="1">
                <a:solidFill>
                  <a:srgbClr val="000090"/>
                </a:solidFill>
              </a:rPr>
              <a:t>si</a:t>
            </a:r>
            <a:r>
              <a:rPr lang="en-US" dirty="0">
                <a:solidFill>
                  <a:srgbClr val="000090"/>
                </a:solidFill>
              </a:rPr>
              <a:t> </a:t>
            </a:r>
            <a:r>
              <a:rPr lang="en-US" dirty="0" err="1">
                <a:solidFill>
                  <a:srgbClr val="000090"/>
                </a:solidFill>
              </a:rPr>
              <a:t>osservano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i</a:t>
            </a:r>
            <a:r>
              <a:rPr lang="en-US" dirty="0">
                <a:solidFill>
                  <a:srgbClr val="000090"/>
                </a:solidFill>
              </a:rPr>
              <a:t> quark non </a:t>
            </a:r>
            <a:r>
              <a:rPr lang="en-US" dirty="0" err="1">
                <a:solidFill>
                  <a:srgbClr val="000090"/>
                </a:solidFill>
              </a:rPr>
              <a:t>possono</a:t>
            </a:r>
            <a:r>
              <a:rPr lang="en-US" dirty="0">
                <a:solidFill>
                  <a:srgbClr val="000090"/>
                </a:solidFill>
              </a:rPr>
              <a:t> </a:t>
            </a:r>
            <a:r>
              <a:rPr lang="en-US" dirty="0" err="1">
                <a:solidFill>
                  <a:srgbClr val="000090"/>
                </a:solidFill>
              </a:rPr>
              <a:t>esistere</a:t>
            </a:r>
            <a:r>
              <a:rPr lang="en-US" dirty="0">
                <a:solidFill>
                  <a:srgbClr val="000090"/>
                </a:solidFill>
              </a:rPr>
              <a:t> “</a:t>
            </a:r>
            <a:r>
              <a:rPr lang="en-US" dirty="0" err="1">
                <a:solidFill>
                  <a:srgbClr val="000090"/>
                </a:solidFill>
              </a:rPr>
              <a:t>liberi</a:t>
            </a:r>
            <a:r>
              <a:rPr lang="en-US" dirty="0">
                <a:solidFill>
                  <a:srgbClr val="000090"/>
                </a:solidFill>
              </a:rPr>
              <a:t>”, </a:t>
            </a:r>
          </a:p>
          <a:p>
            <a:r>
              <a:rPr lang="en-US" dirty="0">
                <a:solidFill>
                  <a:srgbClr val="000090"/>
                </a:solidFill>
              </a:rPr>
              <a:t>ma solo </a:t>
            </a:r>
            <a:r>
              <a:rPr lang="en-US" dirty="0" err="1">
                <a:solidFill>
                  <a:srgbClr val="000090"/>
                </a:solidFill>
              </a:rPr>
              <a:t>aggregati</a:t>
            </a:r>
            <a:r>
              <a:rPr lang="en-US" dirty="0">
                <a:solidFill>
                  <a:srgbClr val="000090"/>
                </a:solidFill>
              </a:rPr>
              <a:t> </a:t>
            </a:r>
            <a:r>
              <a:rPr lang="en-US" dirty="0" err="1">
                <a:solidFill>
                  <a:srgbClr val="000090"/>
                </a:solidFill>
              </a:rPr>
              <a:t>dentro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p>
          <a:p>
            <a:r>
              <a:rPr lang="en-US" dirty="0">
                <a:solidFill>
                  <a:schemeClr val="accent5">
                    <a:lumMod val="25000"/>
                  </a:schemeClr>
                </a:solidFill>
              </a:rPr>
              <a:t>(</a:t>
            </a:r>
            <a:r>
              <a:rPr lang="en-US" dirty="0" err="1">
                <a:solidFill>
                  <a:schemeClr val="accent5">
                    <a:lumMod val="25000"/>
                  </a:schemeClr>
                </a:solidFill>
              </a:rPr>
              <a:t>mesoni</a:t>
            </a:r>
            <a:r>
              <a:rPr lang="en-US" dirty="0">
                <a:solidFill>
                  <a:schemeClr val="accent5">
                    <a:lumMod val="25000"/>
                  </a:schemeClr>
                </a:solidFill>
              </a:rPr>
              <a:t>: </a:t>
            </a:r>
            <a:r>
              <a:rPr lang="en-US" dirty="0" err="1">
                <a:solidFill>
                  <a:schemeClr val="accent5">
                    <a:lumMod val="25000"/>
                  </a:schemeClr>
                </a:solidFill>
              </a:rPr>
              <a:t>particelle</a:t>
            </a:r>
            <a:r>
              <a:rPr lang="en-US" dirty="0">
                <a:solidFill>
                  <a:schemeClr val="accent5">
                    <a:lumMod val="25000"/>
                  </a:schemeClr>
                </a:solidFill>
              </a:rPr>
              <a:t> </a:t>
            </a:r>
            <a:r>
              <a:rPr lang="en-US" dirty="0" err="1">
                <a:solidFill>
                  <a:schemeClr val="accent5">
                    <a:lumMod val="25000"/>
                  </a:schemeClr>
                </a:solidFill>
              </a:rPr>
              <a:t>composte</a:t>
            </a:r>
            <a:r>
              <a:rPr lang="en-US" dirty="0">
                <a:solidFill>
                  <a:schemeClr val="accent5">
                    <a:lumMod val="25000"/>
                  </a:schemeClr>
                </a:solidFill>
              </a:rPr>
              <a:t> da 2 quark , </a:t>
            </a:r>
            <a:r>
              <a:rPr lang="en-US" dirty="0" err="1">
                <a:solidFill>
                  <a:schemeClr val="accent5">
                    <a:lumMod val="25000"/>
                  </a:schemeClr>
                </a:solidFill>
              </a:rPr>
              <a:t>barioni</a:t>
            </a:r>
            <a:r>
              <a:rPr lang="en-US" dirty="0">
                <a:solidFill>
                  <a:schemeClr val="accent5">
                    <a:lumMod val="25000"/>
                  </a:schemeClr>
                </a:solidFill>
              </a:rPr>
              <a:t>: </a:t>
            </a:r>
            <a:r>
              <a:rPr lang="en-US" dirty="0" err="1">
                <a:solidFill>
                  <a:schemeClr val="accent5">
                    <a:lumMod val="25000"/>
                  </a:schemeClr>
                </a:solidFill>
              </a:rPr>
              <a:t>particelle</a:t>
            </a:r>
            <a:r>
              <a:rPr lang="en-US" dirty="0">
                <a:solidFill>
                  <a:schemeClr val="accent5">
                    <a:lumMod val="25000"/>
                  </a:schemeClr>
                </a:solidFill>
              </a:rPr>
              <a:t> </a:t>
            </a:r>
            <a:r>
              <a:rPr lang="en-US" dirty="0" err="1">
                <a:solidFill>
                  <a:schemeClr val="accent5">
                    <a:lumMod val="25000"/>
                  </a:schemeClr>
                </a:solidFill>
              </a:rPr>
              <a:t>comporte</a:t>
            </a:r>
            <a:r>
              <a:rPr lang="en-US" dirty="0">
                <a:solidFill>
                  <a:schemeClr val="accent5">
                    <a:lumMod val="25000"/>
                  </a:schemeClr>
                </a:solidFill>
              </a:rPr>
              <a:t> da 3 quark)</a:t>
            </a:r>
          </a:p>
          <a:p>
            <a:endParaRPr lang="en-US" dirty="0">
              <a:solidFill>
                <a:srgbClr val="000090"/>
              </a:solidFill>
            </a:endParaRPr>
          </a:p>
          <a:p>
            <a:r>
              <a:rPr lang="en-US" dirty="0">
                <a:solidFill>
                  <a:srgbClr val="000090"/>
                </a:solidFill>
              </a:rPr>
              <a:t>E’  </a:t>
            </a:r>
            <a:r>
              <a:rPr lang="en-US" dirty="0" err="1">
                <a:solidFill>
                  <a:srgbClr val="000090"/>
                </a:solidFill>
              </a:rPr>
              <a:t>possibile</a:t>
            </a:r>
            <a:r>
              <a:rPr lang="en-US" dirty="0">
                <a:solidFill>
                  <a:srgbClr val="000090"/>
                </a:solidFill>
              </a:rPr>
              <a:t> </a:t>
            </a:r>
            <a:r>
              <a:rPr lang="en-US" dirty="0" err="1">
                <a:solidFill>
                  <a:srgbClr val="000090"/>
                </a:solidFill>
              </a:rPr>
              <a:t>ottenere</a:t>
            </a:r>
            <a:r>
              <a:rPr lang="en-US" dirty="0">
                <a:solidFill>
                  <a:srgbClr val="000090"/>
                </a:solidFill>
              </a:rPr>
              <a:t> le </a:t>
            </a:r>
            <a:r>
              <a:rPr lang="en-US" dirty="0" err="1">
                <a:solidFill>
                  <a:srgbClr val="000090"/>
                </a:solidFill>
              </a:rPr>
              <a:t>informazioni</a:t>
            </a:r>
            <a:r>
              <a:rPr lang="en-US" dirty="0">
                <a:solidFill>
                  <a:srgbClr val="000090"/>
                </a:solidFill>
              </a:rPr>
              <a:t> </a:t>
            </a:r>
            <a:r>
              <a:rPr lang="en-US" dirty="0" err="1">
                <a:solidFill>
                  <a:srgbClr val="000090"/>
                </a:solidFill>
              </a:rPr>
              <a:t>sul</a:t>
            </a:r>
            <a:r>
              <a:rPr lang="en-US" dirty="0">
                <a:solidFill>
                  <a:srgbClr val="000090"/>
                </a:solidFill>
              </a:rPr>
              <a:t> quark o </a:t>
            </a:r>
            <a:r>
              <a:rPr lang="en-US" dirty="0" err="1">
                <a:solidFill>
                  <a:srgbClr val="000090"/>
                </a:solidFill>
              </a:rPr>
              <a:t>sul</a:t>
            </a:r>
            <a:r>
              <a:rPr lang="en-US" dirty="0">
                <a:solidFill>
                  <a:srgbClr val="000090"/>
                </a:solidFill>
              </a:rPr>
              <a:t> </a:t>
            </a:r>
            <a:r>
              <a:rPr lang="en-US" dirty="0" err="1">
                <a:solidFill>
                  <a:srgbClr val="000090"/>
                </a:solidFill>
              </a:rPr>
              <a:t>gluone</a:t>
            </a:r>
            <a:r>
              <a:rPr lang="en-US" dirty="0">
                <a:solidFill>
                  <a:srgbClr val="000090"/>
                </a:solidFill>
              </a:rPr>
              <a:t> </a:t>
            </a:r>
            <a:r>
              <a:rPr lang="en-US" dirty="0" err="1">
                <a:solidFill>
                  <a:srgbClr val="000090"/>
                </a:solidFill>
              </a:rPr>
              <a:t>che</a:t>
            </a:r>
            <a:r>
              <a:rPr lang="en-US" dirty="0">
                <a:solidFill>
                  <a:srgbClr val="000090"/>
                </a:solidFill>
              </a:rPr>
              <a:t> ha </a:t>
            </a:r>
            <a:r>
              <a:rPr lang="en-US" dirty="0" err="1">
                <a:solidFill>
                  <a:srgbClr val="000090"/>
                </a:solidFill>
              </a:rPr>
              <a:t>partecipato</a:t>
            </a:r>
            <a:r>
              <a:rPr lang="en-US" dirty="0">
                <a:solidFill>
                  <a:srgbClr val="000090"/>
                </a:solidFill>
              </a:rPr>
              <a:t> </a:t>
            </a:r>
          </a:p>
          <a:p>
            <a:r>
              <a:rPr lang="en-US" dirty="0">
                <a:solidFill>
                  <a:srgbClr val="000090"/>
                </a:solidFill>
              </a:rPr>
              <a:t>  </a:t>
            </a:r>
            <a:r>
              <a:rPr lang="en-US" dirty="0" err="1">
                <a:solidFill>
                  <a:srgbClr val="000090"/>
                </a:solidFill>
              </a:rPr>
              <a:t>all’interazione</a:t>
            </a:r>
            <a:r>
              <a:rPr lang="en-US" dirty="0">
                <a:solidFill>
                  <a:srgbClr val="000090"/>
                </a:solidFill>
              </a:rPr>
              <a:t> </a:t>
            </a:r>
            <a:r>
              <a:rPr lang="en-US" dirty="0" err="1">
                <a:solidFill>
                  <a:srgbClr val="000090"/>
                </a:solidFill>
              </a:rPr>
              <a:t>studiando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che</a:t>
            </a:r>
            <a:r>
              <a:rPr lang="en-US" dirty="0">
                <a:solidFill>
                  <a:srgbClr val="000090"/>
                </a:solidFill>
              </a:rPr>
              <a:t> </a:t>
            </a:r>
            <a:r>
              <a:rPr lang="en-US" dirty="0" err="1">
                <a:solidFill>
                  <a:srgbClr val="000090"/>
                </a:solidFill>
              </a:rPr>
              <a:t>sono</a:t>
            </a:r>
            <a:r>
              <a:rPr lang="en-US" dirty="0">
                <a:solidFill>
                  <a:srgbClr val="000090"/>
                </a:solidFill>
              </a:rPr>
              <a:t> </a:t>
            </a:r>
            <a:r>
              <a:rPr lang="en-US" dirty="0" err="1">
                <a:solidFill>
                  <a:srgbClr val="000090"/>
                </a:solidFill>
              </a:rPr>
              <a:t>stati</a:t>
            </a:r>
            <a:r>
              <a:rPr lang="en-US" dirty="0">
                <a:solidFill>
                  <a:srgbClr val="000090"/>
                </a:solidFill>
              </a:rPr>
              <a:t> </a:t>
            </a:r>
            <a:r>
              <a:rPr lang="en-US" dirty="0" err="1">
                <a:solidFill>
                  <a:srgbClr val="000090"/>
                </a:solidFill>
              </a:rPr>
              <a:t>generati</a:t>
            </a:r>
            <a:r>
              <a:rPr lang="en-US" dirty="0">
                <a:solidFill>
                  <a:srgbClr val="000090"/>
                </a:solidFill>
              </a:rPr>
              <a:t>:</a:t>
            </a: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che</a:t>
            </a:r>
            <a:r>
              <a:rPr lang="en-US" dirty="0">
                <a:solidFill>
                  <a:srgbClr val="000090"/>
                </a:solidFill>
              </a:rPr>
              <a:t> </a:t>
            </a:r>
            <a:r>
              <a:rPr lang="en-US" dirty="0" err="1">
                <a:solidFill>
                  <a:srgbClr val="000090"/>
                </a:solidFill>
              </a:rPr>
              <a:t>provengono</a:t>
            </a:r>
            <a:r>
              <a:rPr lang="en-US" dirty="0">
                <a:solidFill>
                  <a:srgbClr val="000090"/>
                </a:solidFill>
              </a:rPr>
              <a:t> da un quark </a:t>
            </a:r>
            <a:r>
              <a:rPr lang="en-US" dirty="0" err="1">
                <a:solidFill>
                  <a:srgbClr val="000090"/>
                </a:solidFill>
              </a:rPr>
              <a:t>iniziale</a:t>
            </a:r>
            <a:r>
              <a:rPr lang="en-US" dirty="0">
                <a:solidFill>
                  <a:srgbClr val="000090"/>
                </a:solidFill>
              </a:rPr>
              <a:t>, </a:t>
            </a:r>
            <a:r>
              <a:rPr lang="en-US" dirty="0" err="1">
                <a:solidFill>
                  <a:srgbClr val="000090"/>
                </a:solidFill>
              </a:rPr>
              <a:t>tendono</a:t>
            </a:r>
            <a:r>
              <a:rPr lang="en-US" dirty="0">
                <a:solidFill>
                  <a:srgbClr val="000090"/>
                </a:solidFill>
              </a:rPr>
              <a:t> ad </a:t>
            </a:r>
            <a:r>
              <a:rPr lang="en-US" dirty="0" err="1">
                <a:solidFill>
                  <a:srgbClr val="000090"/>
                </a:solidFill>
              </a:rPr>
              <a:t>andare</a:t>
            </a:r>
            <a:r>
              <a:rPr lang="en-US" dirty="0">
                <a:solidFill>
                  <a:srgbClr val="000090"/>
                </a:solidFill>
              </a:rPr>
              <a:t> </a:t>
            </a:r>
            <a:r>
              <a:rPr lang="en-US" dirty="0" err="1">
                <a:solidFill>
                  <a:srgbClr val="000090"/>
                </a:solidFill>
              </a:rPr>
              <a:t>nella</a:t>
            </a:r>
            <a:r>
              <a:rPr lang="en-US" dirty="0">
                <a:solidFill>
                  <a:srgbClr val="000090"/>
                </a:solidFill>
              </a:rPr>
              <a:t> </a:t>
            </a:r>
            <a:r>
              <a:rPr lang="en-US" dirty="0" err="1">
                <a:solidFill>
                  <a:srgbClr val="000090"/>
                </a:solidFill>
              </a:rPr>
              <a:t>stessa</a:t>
            </a:r>
            <a:r>
              <a:rPr lang="en-US" dirty="0">
                <a:solidFill>
                  <a:srgbClr val="000090"/>
                </a:solidFill>
              </a:rPr>
              <a:t> </a:t>
            </a:r>
            <a:r>
              <a:rPr lang="en-US" dirty="0" err="1">
                <a:solidFill>
                  <a:srgbClr val="000090"/>
                </a:solidFill>
              </a:rPr>
              <a:t>direzione</a:t>
            </a:r>
            <a:endParaRPr lang="en-US" dirty="0">
              <a:solidFill>
                <a:srgbClr val="000090"/>
              </a:solidFill>
            </a:endParaRPr>
          </a:p>
          <a:p>
            <a:r>
              <a:rPr lang="en-US" dirty="0">
                <a:solidFill>
                  <a:srgbClr val="000090"/>
                </a:solidFill>
              </a:rPr>
              <a:t>e </a:t>
            </a:r>
            <a:r>
              <a:rPr lang="en-US" dirty="0" err="1">
                <a:solidFill>
                  <a:srgbClr val="000090"/>
                </a:solidFill>
              </a:rPr>
              <a:t>dunque</a:t>
            </a:r>
            <a:r>
              <a:rPr lang="en-US" dirty="0">
                <a:solidFill>
                  <a:srgbClr val="000090"/>
                </a:solidFill>
              </a:rPr>
              <a:t> a </a:t>
            </a:r>
            <a:r>
              <a:rPr lang="en-US" dirty="0" err="1">
                <a:solidFill>
                  <a:srgbClr val="000090"/>
                </a:solidFill>
              </a:rPr>
              <a:t>associarsi</a:t>
            </a:r>
            <a:r>
              <a:rPr lang="en-US" dirty="0">
                <a:solidFill>
                  <a:srgbClr val="000090"/>
                </a:solidFill>
              </a:rPr>
              <a:t> in “</a:t>
            </a:r>
            <a:r>
              <a:rPr lang="en-US" dirty="0" err="1">
                <a:solidFill>
                  <a:srgbClr val="000090"/>
                </a:solidFill>
              </a:rPr>
              <a:t>jetti</a:t>
            </a:r>
            <a:r>
              <a:rPr lang="en-US" dirty="0">
                <a:solidFill>
                  <a:srgbClr val="000090"/>
                </a:solidFill>
              </a:rPr>
              <a:t>” di </a:t>
            </a:r>
            <a:r>
              <a:rPr lang="en-US" dirty="0" err="1">
                <a:solidFill>
                  <a:srgbClr val="000090"/>
                </a:solidFill>
              </a:rPr>
              <a:t>particelle</a:t>
            </a:r>
            <a:r>
              <a:rPr lang="en-US" dirty="0">
                <a:solidFill>
                  <a:srgbClr val="000090"/>
                </a:solidFill>
              </a:rPr>
              <a:t>.</a:t>
            </a:r>
          </a:p>
          <a:p>
            <a:r>
              <a:rPr lang="en-US" dirty="0">
                <a:solidFill>
                  <a:srgbClr val="000090"/>
                </a:solidFill>
              </a:rPr>
              <a:t>I JET </a:t>
            </a:r>
            <a:r>
              <a:rPr lang="en-US" dirty="0" err="1">
                <a:solidFill>
                  <a:srgbClr val="000090"/>
                </a:solidFill>
              </a:rPr>
              <a:t>sono</a:t>
            </a:r>
            <a:r>
              <a:rPr lang="en-US" dirty="0">
                <a:solidFill>
                  <a:srgbClr val="000090"/>
                </a:solidFill>
              </a:rPr>
              <a:t> </a:t>
            </a:r>
            <a:r>
              <a:rPr lang="en-US" dirty="0" err="1">
                <a:solidFill>
                  <a:srgbClr val="000090"/>
                </a:solidFill>
              </a:rPr>
              <a:t>dunque</a:t>
            </a:r>
            <a:r>
              <a:rPr lang="en-US" dirty="0">
                <a:solidFill>
                  <a:srgbClr val="000090"/>
                </a:solidFill>
              </a:rPr>
              <a:t> </a:t>
            </a:r>
            <a:r>
              <a:rPr lang="en-US" dirty="0" err="1">
                <a:solidFill>
                  <a:srgbClr val="000090"/>
                </a:solidFill>
              </a:rPr>
              <a:t>formati</a:t>
            </a:r>
            <a:r>
              <a:rPr lang="en-US" dirty="0">
                <a:solidFill>
                  <a:srgbClr val="000090"/>
                </a:solidFill>
              </a:rPr>
              <a:t> da </a:t>
            </a:r>
            <a:r>
              <a:rPr lang="en-US" dirty="0" err="1">
                <a:solidFill>
                  <a:srgbClr val="000090"/>
                </a:solidFill>
              </a:rPr>
              <a:t>adroni</a:t>
            </a:r>
            <a:r>
              <a:rPr lang="en-US" dirty="0">
                <a:solidFill>
                  <a:srgbClr val="000090"/>
                </a:solidFill>
              </a:rPr>
              <a:t>, </a:t>
            </a:r>
            <a:r>
              <a:rPr lang="en-US" dirty="0" err="1">
                <a:solidFill>
                  <a:srgbClr val="000090"/>
                </a:solidFill>
              </a:rPr>
              <a:t>elettroni</a:t>
            </a:r>
            <a:r>
              <a:rPr lang="en-US" dirty="0">
                <a:solidFill>
                  <a:srgbClr val="000090"/>
                </a:solidFill>
              </a:rPr>
              <a:t>, </a:t>
            </a:r>
            <a:r>
              <a:rPr lang="en-US" dirty="0" err="1">
                <a:solidFill>
                  <a:srgbClr val="000090"/>
                </a:solidFill>
              </a:rPr>
              <a:t>muoni</a:t>
            </a:r>
            <a:r>
              <a:rPr lang="en-US" dirty="0">
                <a:solidFill>
                  <a:srgbClr val="000090"/>
                </a:solidFill>
              </a:rPr>
              <a:t>, </a:t>
            </a:r>
            <a:r>
              <a:rPr lang="en-US" dirty="0" err="1">
                <a:solidFill>
                  <a:srgbClr val="000090"/>
                </a:solidFill>
              </a:rPr>
              <a:t>neutrini</a:t>
            </a:r>
            <a:r>
              <a:rPr lang="en-US" dirty="0">
                <a:solidFill>
                  <a:srgbClr val="000090"/>
                </a:solidFill>
              </a:rPr>
              <a:t>, </a:t>
            </a:r>
            <a:r>
              <a:rPr lang="en-US" dirty="0" err="1">
                <a:solidFill>
                  <a:srgbClr val="000090"/>
                </a:solidFill>
              </a:rPr>
              <a:t>fotoni</a:t>
            </a:r>
            <a:r>
              <a:rPr lang="en-US" dirty="0">
                <a:solidFill>
                  <a:srgbClr val="000090"/>
                </a:solidFill>
              </a:rPr>
              <a:t> etc… </a:t>
            </a:r>
          </a:p>
          <a:p>
            <a:endParaRPr lang="en-US" dirty="0">
              <a:solidFill>
                <a:srgbClr val="000090"/>
              </a:solidFill>
            </a:endParaRPr>
          </a:p>
          <a:p>
            <a:r>
              <a:rPr lang="en-US" dirty="0">
                <a:solidFill>
                  <a:srgbClr val="000090"/>
                </a:solidFill>
              </a:rPr>
              <a:t> </a:t>
            </a:r>
          </a:p>
          <a:p>
            <a:endParaRPr lang="en-US" dirty="0">
              <a:solidFill>
                <a:srgbClr val="000090"/>
              </a:solidFill>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3" y="2511425"/>
            <a:ext cx="5902325" cy="2684462"/>
          </a:xfrm>
          <a:prstGeom prst="rect">
            <a:avLst/>
          </a:prstGeom>
          <a:noFill/>
          <a:ln>
            <a:noFill/>
          </a:ln>
          <a:effectLst/>
          <a:extLst>
            <a:ext uri="{909E8E84-426E-40dd-AFC4-6F175D3DCCD1}">
              <a14:hiddenFill xmlns="" xmlns:a14="http://schemas.microsoft.com/office/drawing/2010/main">
                <a:solidFill>
                  <a:srgbClr val="CC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8304768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D27FE51-417D-AB40-B9CE-23E551131A25}" type="slidenum">
              <a:rPr lang="en-US" smtClean="0"/>
              <a:pPr/>
              <a:t>41</a:t>
            </a:fld>
            <a:endParaRPr lang="en-US"/>
          </a:p>
        </p:txBody>
      </p:sp>
      <p:sp>
        <p:nvSpPr>
          <p:cNvPr id="4" name="TextBox 3"/>
          <p:cNvSpPr txBox="1"/>
          <p:nvPr/>
        </p:nvSpPr>
        <p:spPr>
          <a:xfrm rot="10800000" flipH="1" flipV="1">
            <a:off x="946664" y="2282559"/>
            <a:ext cx="7549635" cy="3970318"/>
          </a:xfrm>
          <a:prstGeom prst="rect">
            <a:avLst/>
          </a:prstGeom>
          <a:noFill/>
        </p:spPr>
        <p:txBody>
          <a:bodyPr wrap="square" rtlCol="0">
            <a:spAutoFit/>
          </a:bodyPr>
          <a:lstStyle/>
          <a:p>
            <a:r>
              <a:rPr lang="en-US" sz="2400" dirty="0" err="1">
                <a:solidFill>
                  <a:srgbClr val="000090"/>
                </a:solidFill>
                <a:latin typeface="+mn-lt"/>
              </a:rPr>
              <a:t>Esercizio</a:t>
            </a:r>
            <a:r>
              <a:rPr lang="en-US" sz="2400" dirty="0">
                <a:solidFill>
                  <a:srgbClr val="000090"/>
                </a:solidFill>
                <a:latin typeface="+mn-lt"/>
              </a:rPr>
              <a:t>:   </a:t>
            </a:r>
            <a:r>
              <a:rPr lang="en-US" sz="2400" dirty="0" err="1">
                <a:solidFill>
                  <a:srgbClr val="000090"/>
                </a:solidFill>
                <a:latin typeface="+mn-lt"/>
              </a:rPr>
              <a:t>riconoscere</a:t>
            </a:r>
            <a:r>
              <a:rPr lang="en-US" sz="2400" dirty="0">
                <a:solidFill>
                  <a:srgbClr val="000090"/>
                </a:solidFill>
                <a:latin typeface="+mn-lt"/>
              </a:rPr>
              <a:t> le diverse </a:t>
            </a:r>
            <a:r>
              <a:rPr lang="en-US" sz="2400" dirty="0" err="1">
                <a:solidFill>
                  <a:srgbClr val="000090"/>
                </a:solidFill>
                <a:latin typeface="+mn-lt"/>
              </a:rPr>
              <a:t>particelle</a:t>
            </a:r>
            <a:endParaRPr lang="en-US" sz="2400" dirty="0">
              <a:solidFill>
                <a:srgbClr val="000090"/>
              </a:solidFill>
              <a:latin typeface="+mn-lt"/>
            </a:endParaRPr>
          </a:p>
          <a:p>
            <a:r>
              <a:rPr lang="en-US" sz="2400" dirty="0">
                <a:solidFill>
                  <a:srgbClr val="000090"/>
                </a:solidFill>
                <a:latin typeface="+mn-lt"/>
              </a:rPr>
              <a:t>	        </a:t>
            </a:r>
            <a:r>
              <a:rPr lang="en-US" sz="2400" dirty="0" err="1">
                <a:solidFill>
                  <a:srgbClr val="000090"/>
                </a:solidFill>
                <a:latin typeface="+mn-lt"/>
              </a:rPr>
              <a:t>negli</a:t>
            </a:r>
            <a:r>
              <a:rPr lang="en-US" sz="2400" dirty="0">
                <a:solidFill>
                  <a:srgbClr val="000090"/>
                </a:solidFill>
                <a:latin typeface="+mn-lt"/>
              </a:rPr>
              <a:t> </a:t>
            </a:r>
            <a:r>
              <a:rPr lang="en-US" sz="2400" dirty="0" err="1">
                <a:solidFill>
                  <a:srgbClr val="000090"/>
                </a:solidFill>
                <a:latin typeface="+mn-lt"/>
              </a:rPr>
              <a:t>eventi</a:t>
            </a:r>
            <a:r>
              <a:rPr lang="en-US" sz="2400" dirty="0">
                <a:solidFill>
                  <a:srgbClr val="000090"/>
                </a:solidFill>
                <a:latin typeface="+mn-lt"/>
              </a:rPr>
              <a:t> </a:t>
            </a:r>
            <a:r>
              <a:rPr lang="en-US" sz="2400" dirty="0" err="1">
                <a:solidFill>
                  <a:srgbClr val="000090"/>
                </a:solidFill>
                <a:latin typeface="+mn-lt"/>
              </a:rPr>
              <a:t>seguenti</a:t>
            </a:r>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r>
              <a:rPr lang="en-US" dirty="0" err="1">
                <a:solidFill>
                  <a:srgbClr val="0000FF"/>
                </a:solidFill>
                <a:latin typeface="+mn-lt"/>
              </a:rPr>
              <a:t>Ricordarsi</a:t>
            </a:r>
            <a:r>
              <a:rPr lang="en-US" dirty="0">
                <a:solidFill>
                  <a:srgbClr val="0000FF"/>
                </a:solidFill>
                <a:latin typeface="+mn-lt"/>
              </a:rPr>
              <a:t> </a:t>
            </a:r>
            <a:r>
              <a:rPr lang="en-US" dirty="0" err="1">
                <a:solidFill>
                  <a:srgbClr val="0000FF"/>
                </a:solidFill>
                <a:latin typeface="+mn-lt"/>
              </a:rPr>
              <a:t>i</a:t>
            </a:r>
            <a:r>
              <a:rPr lang="en-US" dirty="0">
                <a:solidFill>
                  <a:srgbClr val="0000FF"/>
                </a:solidFill>
                <a:latin typeface="+mn-lt"/>
              </a:rPr>
              <a:t> </a:t>
            </a:r>
            <a:r>
              <a:rPr lang="en-US" dirty="0" err="1">
                <a:solidFill>
                  <a:srgbClr val="0000FF"/>
                </a:solidFill>
                <a:latin typeface="+mn-lt"/>
              </a:rPr>
              <a:t>vari</a:t>
            </a:r>
            <a:r>
              <a:rPr lang="en-US" dirty="0">
                <a:solidFill>
                  <a:srgbClr val="0000FF"/>
                </a:solidFill>
                <a:latin typeface="+mn-lt"/>
              </a:rPr>
              <a:t> </a:t>
            </a:r>
            <a:r>
              <a:rPr lang="en-US" dirty="0" err="1">
                <a:solidFill>
                  <a:srgbClr val="0000FF"/>
                </a:solidFill>
                <a:latin typeface="+mn-lt"/>
              </a:rPr>
              <a:t>rivelatori</a:t>
            </a:r>
            <a:r>
              <a:rPr lang="en-US" dirty="0">
                <a:solidFill>
                  <a:srgbClr val="0000FF"/>
                </a:solidFill>
                <a:latin typeface="+mn-lt"/>
              </a:rPr>
              <a:t> </a:t>
            </a:r>
          </a:p>
          <a:p>
            <a:r>
              <a:rPr lang="en-US" dirty="0">
                <a:solidFill>
                  <a:srgbClr val="0000FF"/>
                </a:solidFill>
                <a:latin typeface="+mn-lt"/>
              </a:rPr>
              <a:t>e la </a:t>
            </a:r>
            <a:r>
              <a:rPr lang="en-US" dirty="0" err="1">
                <a:solidFill>
                  <a:srgbClr val="0000FF"/>
                </a:solidFill>
                <a:latin typeface="+mn-lt"/>
              </a:rPr>
              <a:t>regola</a:t>
            </a:r>
            <a:r>
              <a:rPr lang="en-US" dirty="0">
                <a:solidFill>
                  <a:srgbClr val="0000FF"/>
                </a:solidFill>
                <a:latin typeface="+mn-lt"/>
              </a:rPr>
              <a:t> </a:t>
            </a:r>
            <a:r>
              <a:rPr lang="en-US" dirty="0" err="1">
                <a:solidFill>
                  <a:srgbClr val="0000FF"/>
                </a:solidFill>
                <a:latin typeface="+mn-lt"/>
              </a:rPr>
              <a:t>della</a:t>
            </a:r>
            <a:r>
              <a:rPr lang="en-US" dirty="0">
                <a:solidFill>
                  <a:srgbClr val="0000FF"/>
                </a:solidFill>
                <a:latin typeface="+mn-lt"/>
              </a:rPr>
              <a:t> </a:t>
            </a:r>
            <a:r>
              <a:rPr lang="en-US" dirty="0" err="1">
                <a:solidFill>
                  <a:srgbClr val="0000FF"/>
                </a:solidFill>
                <a:latin typeface="+mn-lt"/>
              </a:rPr>
              <a:t>mano</a:t>
            </a:r>
            <a:r>
              <a:rPr lang="en-US" dirty="0">
                <a:solidFill>
                  <a:srgbClr val="0000FF"/>
                </a:solidFill>
                <a:latin typeface="+mn-lt"/>
              </a:rPr>
              <a:t> </a:t>
            </a:r>
            <a:r>
              <a:rPr lang="en-US" dirty="0" err="1">
                <a:solidFill>
                  <a:srgbClr val="0000FF"/>
                </a:solidFill>
                <a:latin typeface="+mn-lt"/>
              </a:rPr>
              <a:t>sinistra</a:t>
            </a:r>
            <a:r>
              <a:rPr lang="en-US" dirty="0">
                <a:solidFill>
                  <a:srgbClr val="0000FF"/>
                </a:solidFill>
                <a:latin typeface="+mn-lt"/>
              </a:rPr>
              <a:t> per </a:t>
            </a:r>
            <a:r>
              <a:rPr lang="en-US" dirty="0" err="1">
                <a:solidFill>
                  <a:srgbClr val="0000FF"/>
                </a:solidFill>
                <a:latin typeface="+mn-lt"/>
              </a:rPr>
              <a:t>il</a:t>
            </a:r>
            <a:r>
              <a:rPr lang="en-US" dirty="0">
                <a:solidFill>
                  <a:srgbClr val="0000FF"/>
                </a:solidFill>
                <a:latin typeface="+mn-lt"/>
              </a:rPr>
              <a:t> campo </a:t>
            </a:r>
            <a:r>
              <a:rPr lang="en-US" dirty="0" err="1">
                <a:solidFill>
                  <a:srgbClr val="0000FF"/>
                </a:solidFill>
                <a:latin typeface="+mn-lt"/>
              </a:rPr>
              <a:t>magnetico</a:t>
            </a:r>
            <a:r>
              <a:rPr lang="en-US" dirty="0">
                <a:solidFill>
                  <a:srgbClr val="0000FF"/>
                </a:solidFill>
                <a:latin typeface="+mn-lt"/>
              </a:rPr>
              <a:t> (</a:t>
            </a:r>
            <a:r>
              <a:rPr lang="en-US" dirty="0" err="1">
                <a:solidFill>
                  <a:srgbClr val="0000FF"/>
                </a:solidFill>
                <a:latin typeface="+mn-lt"/>
              </a:rPr>
              <a:t>pag</a:t>
            </a:r>
            <a:r>
              <a:rPr lang="en-US" dirty="0">
                <a:solidFill>
                  <a:srgbClr val="0000FF"/>
                </a:solidFill>
                <a:latin typeface="+mn-lt"/>
              </a:rPr>
              <a:t> 30)</a:t>
            </a:r>
          </a:p>
        </p:txBody>
      </p:sp>
    </p:spTree>
    <p:extLst>
      <p:ext uri="{BB962C8B-B14F-4D97-AF65-F5344CB8AC3E}">
        <p14:creationId xmlns:p14="http://schemas.microsoft.com/office/powerpoint/2010/main" val="34169149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42</a:t>
            </a:fld>
            <a:endParaRPr lang="en-US"/>
          </a:p>
        </p:txBody>
      </p:sp>
      <p:pic>
        <p:nvPicPr>
          <p:cNvPr id="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93725"/>
            <a:ext cx="9144000" cy="544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47102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55588"/>
            <a:ext cx="9164638" cy="6435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94109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609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5201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a:t>LPPP, Freiburg, Oct. 2011--- Chiara Mariotti</a:t>
            </a:r>
          </a:p>
        </p:txBody>
      </p:sp>
      <p:sp>
        <p:nvSpPr>
          <p:cNvPr id="5" name="Slide Number Placeholder 4"/>
          <p:cNvSpPr>
            <a:spLocks noGrp="1"/>
          </p:cNvSpPr>
          <p:nvPr>
            <p:ph type="sldNum" sz="quarter" idx="12"/>
          </p:nvPr>
        </p:nvSpPr>
        <p:spPr/>
        <p:txBody>
          <a:bodyPr/>
          <a:lstStyle/>
          <a:p>
            <a:fld id="{DAC73263-F25D-4B4E-872D-68FC163E5139}" type="slidenum">
              <a:rPr lang="en-US" smtClean="0"/>
              <a:pPr/>
              <a:t>45</a:t>
            </a:fld>
            <a:endParaRPr lang="en-US"/>
          </a:p>
        </p:txBody>
      </p:sp>
      <p:pic>
        <p:nvPicPr>
          <p:cNvPr id="6" name="Picture 5"/>
          <p:cNvPicPr>
            <a:picLocks noChangeAspect="1"/>
          </p:cNvPicPr>
          <p:nvPr/>
        </p:nvPicPr>
        <p:blipFill>
          <a:blip r:embed="rId2"/>
          <a:stretch>
            <a:fillRect/>
          </a:stretch>
        </p:blipFill>
        <p:spPr>
          <a:xfrm>
            <a:off x="0" y="7938"/>
            <a:ext cx="9174584" cy="6815137"/>
          </a:xfrm>
          <a:prstGeom prst="rect">
            <a:avLst/>
          </a:prstGeom>
        </p:spPr>
      </p:pic>
    </p:spTree>
    <p:extLst>
      <p:ext uri="{BB962C8B-B14F-4D97-AF65-F5344CB8AC3E}">
        <p14:creationId xmlns:p14="http://schemas.microsoft.com/office/powerpoint/2010/main" val="35435281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a:t>LPPP, Freiburg, Oct. 2011--- Chiara Mariotti</a:t>
            </a:r>
          </a:p>
        </p:txBody>
      </p:sp>
      <p:sp>
        <p:nvSpPr>
          <p:cNvPr id="5" name="Slide Number Placeholder 4"/>
          <p:cNvSpPr>
            <a:spLocks noGrp="1"/>
          </p:cNvSpPr>
          <p:nvPr>
            <p:ph type="sldNum" sz="quarter" idx="12"/>
          </p:nvPr>
        </p:nvSpPr>
        <p:spPr/>
        <p:txBody>
          <a:bodyPr/>
          <a:lstStyle/>
          <a:p>
            <a:fld id="{DAC73263-F25D-4B4E-872D-68FC163E5139}" type="slidenum">
              <a:rPr lang="en-US" smtClean="0"/>
              <a:pPr/>
              <a:t>46</a:t>
            </a:fld>
            <a:endParaRPr lang="en-US"/>
          </a:p>
        </p:txBody>
      </p:sp>
      <p:pic>
        <p:nvPicPr>
          <p:cNvPr id="6" name="Picture 5"/>
          <p:cNvPicPr>
            <a:picLocks noChangeAspect="1"/>
          </p:cNvPicPr>
          <p:nvPr/>
        </p:nvPicPr>
        <p:blipFill>
          <a:blip r:embed="rId2"/>
          <a:stretch>
            <a:fillRect/>
          </a:stretch>
        </p:blipFill>
        <p:spPr>
          <a:xfrm>
            <a:off x="0" y="33338"/>
            <a:ext cx="9144000" cy="6890724"/>
          </a:xfrm>
          <a:prstGeom prst="rect">
            <a:avLst/>
          </a:prstGeom>
        </p:spPr>
      </p:pic>
    </p:spTree>
    <p:extLst>
      <p:ext uri="{BB962C8B-B14F-4D97-AF65-F5344CB8AC3E}">
        <p14:creationId xmlns:p14="http://schemas.microsoft.com/office/powerpoint/2010/main" val="13463086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47</a:t>
            </a:fld>
            <a:endParaRPr lang="en-US"/>
          </a:p>
        </p:txBody>
      </p:sp>
      <p:pic>
        <p:nvPicPr>
          <p:cNvPr id="4" name="Picture 3"/>
          <p:cNvPicPr>
            <a:picLocks noChangeAspect="1"/>
          </p:cNvPicPr>
          <p:nvPr/>
        </p:nvPicPr>
        <p:blipFill>
          <a:blip r:embed="rId2"/>
          <a:stretch>
            <a:fillRect/>
          </a:stretch>
        </p:blipFill>
        <p:spPr>
          <a:xfrm>
            <a:off x="0" y="749300"/>
            <a:ext cx="9144000" cy="5341232"/>
          </a:xfrm>
          <a:prstGeom prst="rect">
            <a:avLst/>
          </a:prstGeom>
        </p:spPr>
      </p:pic>
    </p:spTree>
    <p:extLst>
      <p:ext uri="{BB962C8B-B14F-4D97-AF65-F5344CB8AC3E}">
        <p14:creationId xmlns:p14="http://schemas.microsoft.com/office/powerpoint/2010/main" val="23785605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DBE84AD9-EEAD-B147-A457-8A1155A84242}" type="slidenum">
              <a:rPr lang="en-US" smtClean="0"/>
              <a:pPr/>
              <a:t>48</a:t>
            </a:fld>
            <a:endParaRPr lang="en-US"/>
          </a:p>
        </p:txBody>
      </p:sp>
      <p:pic>
        <p:nvPicPr>
          <p:cNvPr id="4" name="Picture 3"/>
          <p:cNvPicPr>
            <a:picLocks noChangeAspect="1"/>
          </p:cNvPicPr>
          <p:nvPr/>
        </p:nvPicPr>
        <p:blipFill>
          <a:blip r:embed="rId2"/>
          <a:stretch>
            <a:fillRect/>
          </a:stretch>
        </p:blipFill>
        <p:spPr>
          <a:xfrm>
            <a:off x="127000" y="343281"/>
            <a:ext cx="8676640" cy="6514719"/>
          </a:xfrm>
          <a:prstGeom prst="rect">
            <a:avLst/>
          </a:prstGeom>
        </p:spPr>
      </p:pic>
    </p:spTree>
    <p:extLst>
      <p:ext uri="{BB962C8B-B14F-4D97-AF65-F5344CB8AC3E}">
        <p14:creationId xmlns:p14="http://schemas.microsoft.com/office/powerpoint/2010/main" val="20324558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27000" y="101594"/>
            <a:ext cx="5423972" cy="533400"/>
          </a:xfrm>
        </p:spPr>
        <p:txBody>
          <a:bodyPr/>
          <a:lstStyle/>
          <a:p>
            <a:endParaRPr lang="en-US" dirty="0">
              <a:ea typeface="ＭＳ Ｐゴシック" charset="0"/>
            </a:endParaRPr>
          </a:p>
        </p:txBody>
      </p:sp>
      <p:grpSp>
        <p:nvGrpSpPr>
          <p:cNvPr id="2" name="Group 6"/>
          <p:cNvGrpSpPr>
            <a:grpSpLocks/>
          </p:cNvGrpSpPr>
          <p:nvPr/>
        </p:nvGrpSpPr>
        <p:grpSpPr bwMode="auto">
          <a:xfrm>
            <a:off x="1055076" y="896036"/>
            <a:ext cx="6893169" cy="5557837"/>
            <a:chOff x="1295400" y="1131888"/>
            <a:chExt cx="7467600" cy="5557342"/>
          </a:xfrm>
        </p:grpSpPr>
        <p:pic>
          <p:nvPicPr>
            <p:cNvPr id="52229" name="Picture 8" descr="Screen shot 2011-04-18 at 10"/>
            <p:cNvPicPr>
              <a:picLocks noChangeAspect="1" noChangeArrowheads="1"/>
            </p:cNvPicPr>
            <p:nvPr/>
          </p:nvPicPr>
          <p:blipFill>
            <a:blip r:embed="rId2">
              <a:extLst>
                <a:ext uri="{28A0092B-C50C-407E-A947-70E740481C1C}">
                  <a14:useLocalDpi xmlns:a14="http://schemas.microsoft.com/office/drawing/2010/main" val="0"/>
                </a:ext>
              </a:extLst>
            </a:blip>
            <a:srcRect t="383" r="569"/>
            <a:stretch>
              <a:fillRect/>
            </a:stretch>
          </p:blipFill>
          <p:spPr bwMode="auto">
            <a:xfrm>
              <a:off x="1295400" y="1131888"/>
              <a:ext cx="7467600" cy="55573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2230" name="Text Box 9"/>
            <p:cNvSpPr txBox="1">
              <a:spLocks noChangeArrowheads="1"/>
            </p:cNvSpPr>
            <p:nvPr/>
          </p:nvSpPr>
          <p:spPr bwMode="auto">
            <a:xfrm>
              <a:off x="3276600" y="5715000"/>
              <a:ext cx="1335374" cy="646331"/>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latin typeface="Symbol" charset="0"/>
                  <a:sym typeface="Symbol" charset="0"/>
                </a:rPr>
                <a:t></a:t>
              </a:r>
              <a:r>
                <a:rPr lang="en-US" sz="1800" b="1" baseline="30000"/>
                <a:t>+                    </a:t>
              </a:r>
            </a:p>
            <a:p>
              <a:pPr algn="ctr" eaLnBrk="1" hangingPunct="1">
                <a:lnSpc>
                  <a:spcPct val="40000"/>
                </a:lnSpc>
                <a:spcBef>
                  <a:spcPct val="50000"/>
                </a:spcBef>
              </a:pPr>
              <a:r>
                <a:rPr lang="en-US" sz="1800" b="1"/>
                <a:t>22.7 GeV</a:t>
              </a:r>
            </a:p>
          </p:txBody>
        </p:sp>
        <p:sp>
          <p:nvSpPr>
            <p:cNvPr id="52231" name="Text Box 10"/>
            <p:cNvSpPr txBox="1">
              <a:spLocks noChangeArrowheads="1"/>
            </p:cNvSpPr>
            <p:nvPr/>
          </p:nvSpPr>
          <p:spPr bwMode="auto">
            <a:xfrm>
              <a:off x="1752600" y="1600200"/>
              <a:ext cx="1487774" cy="646331"/>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latin typeface="Symbol" charset="0"/>
                  <a:sym typeface="Symbol" charset="0"/>
                </a:rPr>
                <a:t></a:t>
              </a:r>
              <a:r>
                <a:rPr lang="en-US" sz="1800" b="1" baseline="30000"/>
                <a:t>-                    </a:t>
              </a:r>
            </a:p>
            <a:p>
              <a:pPr algn="ctr" eaLnBrk="1" hangingPunct="1">
                <a:lnSpc>
                  <a:spcPct val="40000"/>
                </a:lnSpc>
                <a:spcBef>
                  <a:spcPct val="50000"/>
                </a:spcBef>
              </a:pPr>
              <a:r>
                <a:rPr lang="en-US" sz="1800" b="1"/>
                <a:t>21.1 GeV</a:t>
              </a:r>
            </a:p>
          </p:txBody>
        </p:sp>
        <p:sp>
          <p:nvSpPr>
            <p:cNvPr id="52232" name="Text Box 11"/>
            <p:cNvSpPr txBox="1">
              <a:spLocks noChangeArrowheads="1"/>
            </p:cNvSpPr>
            <p:nvPr/>
          </p:nvSpPr>
          <p:spPr bwMode="auto">
            <a:xfrm>
              <a:off x="4800600" y="4267200"/>
              <a:ext cx="1365354" cy="646331"/>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t>MET</a:t>
              </a:r>
              <a:r>
                <a:rPr lang="en-US" sz="1800" b="1" baseline="30000"/>
                <a:t>                    </a:t>
              </a:r>
            </a:p>
            <a:p>
              <a:pPr algn="ctr" eaLnBrk="1" hangingPunct="1">
                <a:lnSpc>
                  <a:spcPct val="40000"/>
                </a:lnSpc>
                <a:spcBef>
                  <a:spcPct val="50000"/>
                </a:spcBef>
              </a:pPr>
              <a:r>
                <a:rPr lang="en-US" sz="1800" b="1"/>
                <a:t> 6.9 GeV</a:t>
              </a:r>
            </a:p>
          </p:txBody>
        </p:sp>
      </p:grpSp>
      <p:sp>
        <p:nvSpPr>
          <p:cNvPr id="52227" name="TextBox 7"/>
          <p:cNvSpPr txBox="1">
            <a:spLocks noChangeArrowheads="1"/>
          </p:cNvSpPr>
          <p:nvPr/>
        </p:nvSpPr>
        <p:spPr bwMode="auto">
          <a:xfrm>
            <a:off x="2158999" y="6223040"/>
            <a:ext cx="6922538" cy="461665"/>
          </a:xfrm>
          <a:prstGeom prst="rect">
            <a:avLst/>
          </a:prstGeom>
          <a:solidFill>
            <a:srgbClr val="FFFFFF">
              <a:alpha val="70195"/>
            </a:srgbClr>
          </a:solidFill>
          <a:ln w="28575" cap="flat" cmpd="sng" algn="ctr">
            <a:solidFill>
              <a:srgbClr val="000090"/>
            </a:solidFill>
            <a:prstDash val="solid"/>
            <a:round/>
            <a:headEnd type="none" w="med" len="med"/>
            <a:tailEnd type="none" w="med" len="med"/>
          </a:ln>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000090"/>
                </a:solidFill>
                <a:latin typeface="Georgia"/>
                <a:cs typeface="Georgia"/>
              </a:rPr>
              <a:t>drastically reduced by requiring MET in the event </a:t>
            </a:r>
          </a:p>
        </p:txBody>
      </p:sp>
      <p:sp>
        <p:nvSpPr>
          <p:cNvPr id="52228" name="TextBox 3"/>
          <p:cNvSpPr txBox="1">
            <a:spLocks noChangeArrowheads="1"/>
          </p:cNvSpPr>
          <p:nvPr/>
        </p:nvSpPr>
        <p:spPr bwMode="auto">
          <a:xfrm>
            <a:off x="211014" y="3352801"/>
            <a:ext cx="1947985"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b="1" dirty="0">
                <a:solidFill>
                  <a:srgbClr val="DE00EA"/>
                </a:solidFill>
                <a:latin typeface="Georgia"/>
                <a:cs typeface="Georgia"/>
              </a:rPr>
              <a:t>Simulation</a:t>
            </a:r>
          </a:p>
        </p:txBody>
      </p:sp>
    </p:spTree>
    <p:extLst>
      <p:ext uri="{BB962C8B-B14F-4D97-AF65-F5344CB8AC3E}">
        <p14:creationId xmlns:p14="http://schemas.microsoft.com/office/powerpoint/2010/main" val="3021279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Gargamelle</a:t>
            </a:r>
            <a:r>
              <a:rPr lang="en-US" b="1" dirty="0"/>
              <a:t> </a:t>
            </a:r>
          </a:p>
        </p:txBody>
      </p:sp>
      <p:sp>
        <p:nvSpPr>
          <p:cNvPr id="5" name="Slide Number Placeholder 4"/>
          <p:cNvSpPr>
            <a:spLocks noGrp="1"/>
          </p:cNvSpPr>
          <p:nvPr>
            <p:ph type="sldNum" sz="quarter" idx="12"/>
          </p:nvPr>
        </p:nvSpPr>
        <p:spPr/>
        <p:txBody>
          <a:bodyPr/>
          <a:lstStyle/>
          <a:p>
            <a:fld id="{B65786C0-6741-FD4C-B8C0-DE7DC18D718A}" type="slidenum">
              <a:rPr lang="en-US" smtClean="0"/>
              <a:pPr/>
              <a:t>5</a:t>
            </a:fld>
            <a:endParaRPr lang="en-US"/>
          </a:p>
        </p:txBody>
      </p:sp>
      <p:pic>
        <p:nvPicPr>
          <p:cNvPr id="6" name="Picture 5"/>
          <p:cNvPicPr>
            <a:picLocks noChangeAspect="1"/>
          </p:cNvPicPr>
          <p:nvPr/>
        </p:nvPicPr>
        <p:blipFill>
          <a:blip r:embed="rId2"/>
          <a:stretch>
            <a:fillRect/>
          </a:stretch>
        </p:blipFill>
        <p:spPr>
          <a:xfrm>
            <a:off x="5473700" y="76200"/>
            <a:ext cx="3568700" cy="2921000"/>
          </a:xfrm>
          <a:prstGeom prst="rect">
            <a:avLst/>
          </a:prstGeom>
        </p:spPr>
      </p:pic>
      <p:pic>
        <p:nvPicPr>
          <p:cNvPr id="7" name="Picture 6"/>
          <p:cNvPicPr>
            <a:picLocks noChangeAspect="1"/>
          </p:cNvPicPr>
          <p:nvPr/>
        </p:nvPicPr>
        <p:blipFill>
          <a:blip r:embed="rId3"/>
          <a:stretch>
            <a:fillRect/>
          </a:stretch>
        </p:blipFill>
        <p:spPr>
          <a:xfrm>
            <a:off x="-1" y="1981200"/>
            <a:ext cx="6533873" cy="4851400"/>
          </a:xfrm>
          <a:prstGeom prst="rect">
            <a:avLst/>
          </a:prstGeom>
        </p:spPr>
      </p:pic>
    </p:spTree>
    <p:extLst>
      <p:ext uri="{BB962C8B-B14F-4D97-AF65-F5344CB8AC3E}">
        <p14:creationId xmlns:p14="http://schemas.microsoft.com/office/powerpoint/2010/main" val="3635685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5" y="0"/>
            <a:ext cx="6872305" cy="660400"/>
          </a:xfrm>
        </p:spPr>
        <p:txBody>
          <a:bodyPr/>
          <a:lstStyle/>
          <a:p>
            <a:pPr algn="l"/>
            <a:r>
              <a:rPr lang="de-DE" b="1" dirty="0"/>
              <a:t>CRAFT </a:t>
            </a:r>
            <a:r>
              <a:rPr lang="de-DE" b="1" dirty="0" err="1"/>
              <a:t>event</a:t>
            </a:r>
            <a:r>
              <a:rPr lang="de-DE" b="1" dirty="0"/>
              <a:t> </a:t>
            </a:r>
            <a:r>
              <a:rPr lang="de-DE" b="1" dirty="0" err="1">
                <a:solidFill>
                  <a:srgbClr val="FF0000"/>
                </a:solidFill>
              </a:rPr>
              <a:t>C</a:t>
            </a:r>
            <a:r>
              <a:rPr lang="de-DE" b="1" dirty="0" err="1"/>
              <a:t>osmic</a:t>
            </a:r>
            <a:r>
              <a:rPr lang="de-DE" b="1" dirty="0"/>
              <a:t> </a:t>
            </a:r>
            <a:r>
              <a:rPr lang="de-DE" b="1" dirty="0">
                <a:solidFill>
                  <a:srgbClr val="FF0000"/>
                </a:solidFill>
              </a:rPr>
              <a:t>Ra</a:t>
            </a:r>
            <a:r>
              <a:rPr lang="de-DE" b="1" dirty="0"/>
              <a:t>y </a:t>
            </a:r>
            <a:r>
              <a:rPr lang="de-DE" b="1" dirty="0" err="1">
                <a:solidFill>
                  <a:srgbClr val="FF0000"/>
                </a:solidFill>
              </a:rPr>
              <a:t>F</a:t>
            </a:r>
            <a:r>
              <a:rPr lang="de-DE" b="1" dirty="0" err="1"/>
              <a:t>our</a:t>
            </a:r>
            <a:r>
              <a:rPr lang="de-DE" b="1" dirty="0"/>
              <a:t> </a:t>
            </a:r>
            <a:r>
              <a:rPr lang="de-DE" b="1" dirty="0">
                <a:solidFill>
                  <a:srgbClr val="FF0000"/>
                </a:solidFill>
              </a:rPr>
              <a:t>T</a:t>
            </a:r>
            <a:r>
              <a:rPr lang="de-DE" b="1" dirty="0"/>
              <a:t>esla</a:t>
            </a:r>
            <a:endParaRPr lang="en-GB" b="1" dirty="0"/>
          </a:p>
        </p:txBody>
      </p:sp>
      <p:sp>
        <p:nvSpPr>
          <p:cNvPr id="3" name="Foliennummernplatzhalter 2"/>
          <p:cNvSpPr>
            <a:spLocks noGrp="1"/>
          </p:cNvSpPr>
          <p:nvPr>
            <p:ph type="sldNum" sz="quarter" idx="12"/>
          </p:nvPr>
        </p:nvSpPr>
        <p:spPr/>
        <p:txBody>
          <a:bodyPr/>
          <a:lstStyle/>
          <a:p>
            <a:pPr>
              <a:defRPr/>
            </a:pPr>
            <a:fld id="{1F2F4BF5-B322-4230-ABA4-F07BAF43EBC7}" type="slidenum">
              <a:rPr lang="de-DE" smtClean="0"/>
              <a:pPr>
                <a:defRPr/>
              </a:pPr>
              <a:t>50</a:t>
            </a:fld>
            <a:endParaRPr lang="de-DE" dirty="0"/>
          </a:p>
        </p:txBody>
      </p:sp>
      <p:pic>
        <p:nvPicPr>
          <p:cNvPr id="4" name="Picture 4" descr="20 48 42-66404-Picture_405"/>
          <p:cNvPicPr>
            <a:picLocks noChangeAspect="1" noChangeArrowheads="1"/>
          </p:cNvPicPr>
          <p:nvPr/>
        </p:nvPicPr>
        <p:blipFill>
          <a:blip r:embed="rId2" cstate="print">
            <a:lum bright="18000"/>
          </a:blip>
          <a:srcRect/>
          <a:stretch>
            <a:fillRect/>
          </a:stretch>
        </p:blipFill>
        <p:spPr bwMode="auto">
          <a:xfrm>
            <a:off x="357158" y="1186890"/>
            <a:ext cx="6943743" cy="5342117"/>
          </a:xfrm>
          <a:prstGeom prst="rect">
            <a:avLst/>
          </a:prstGeom>
          <a:noFill/>
        </p:spPr>
      </p:pic>
      <p:sp>
        <p:nvSpPr>
          <p:cNvPr id="5" name="TextBox 4"/>
          <p:cNvSpPr txBox="1"/>
          <p:nvPr/>
        </p:nvSpPr>
        <p:spPr>
          <a:xfrm>
            <a:off x="5220072" y="6488668"/>
            <a:ext cx="2916183" cy="369332"/>
          </a:xfrm>
          <a:prstGeom prst="rect">
            <a:avLst/>
          </a:prstGeom>
          <a:noFill/>
        </p:spPr>
        <p:txBody>
          <a:bodyPr wrap="none" rtlCol="0">
            <a:spAutoFit/>
          </a:bodyPr>
          <a:lstStyle/>
          <a:p>
            <a:r>
              <a:rPr lang="en-GB" dirty="0"/>
              <a:t>Before start of LHC beams</a:t>
            </a:r>
          </a:p>
        </p:txBody>
      </p:sp>
    </p:spTree>
    <p:extLst>
      <p:ext uri="{BB962C8B-B14F-4D97-AF65-F5344CB8AC3E}">
        <p14:creationId xmlns:p14="http://schemas.microsoft.com/office/powerpoint/2010/main" val="1023244050"/>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6999" y="101594"/>
            <a:ext cx="6532563" cy="533400"/>
          </a:xfrm>
        </p:spPr>
        <p:txBody>
          <a:bodyPr/>
          <a:lstStyle/>
          <a:p>
            <a:pPr algn="l" eaLnBrk="1" hangingPunct="1"/>
            <a:r>
              <a:rPr lang="en-US" b="1" dirty="0"/>
              <a:t>Come </a:t>
            </a:r>
            <a:r>
              <a:rPr lang="en-US" b="1" dirty="0" err="1"/>
              <a:t>si</a:t>
            </a:r>
            <a:r>
              <a:rPr lang="en-US" b="1" dirty="0"/>
              <a:t> “</a:t>
            </a:r>
            <a:r>
              <a:rPr lang="en-US" b="1" dirty="0" err="1"/>
              <a:t>vedono</a:t>
            </a:r>
            <a:r>
              <a:rPr lang="en-US" b="1" dirty="0"/>
              <a:t>” le </a:t>
            </a:r>
            <a:r>
              <a:rPr lang="en-US" b="1" dirty="0" err="1"/>
              <a:t>particelle</a:t>
            </a:r>
            <a:r>
              <a:rPr lang="en-US" b="1" dirty="0"/>
              <a:t>?</a:t>
            </a:r>
          </a:p>
        </p:txBody>
      </p:sp>
      <p:sp>
        <p:nvSpPr>
          <p:cNvPr id="13315" name="Content Placeholder 2"/>
          <p:cNvSpPr>
            <a:spLocks noGrp="1"/>
          </p:cNvSpPr>
          <p:nvPr>
            <p:ph idx="1"/>
          </p:nvPr>
        </p:nvSpPr>
        <p:spPr>
          <a:xfrm>
            <a:off x="280988" y="908050"/>
            <a:ext cx="8863012" cy="2736850"/>
          </a:xfrm>
        </p:spPr>
        <p:txBody>
          <a:bodyPr/>
          <a:lstStyle/>
          <a:p>
            <a:pPr eaLnBrk="1" hangingPunct="1">
              <a:buFontTx/>
              <a:buNone/>
            </a:pPr>
            <a:r>
              <a:rPr lang="en-US" sz="1600" dirty="0" err="1"/>
              <a:t>Sfruttando</a:t>
            </a:r>
            <a:r>
              <a:rPr lang="en-US" sz="1600" dirty="0"/>
              <a:t> </a:t>
            </a:r>
            <a:r>
              <a:rPr lang="en-US" sz="1600" dirty="0" err="1"/>
              <a:t>i</a:t>
            </a:r>
            <a:r>
              <a:rPr lang="en-US" sz="1600" dirty="0"/>
              <a:t> </a:t>
            </a:r>
            <a:r>
              <a:rPr lang="en-US" sz="1600" dirty="0" err="1"/>
              <a:t>meccanismi</a:t>
            </a:r>
            <a:r>
              <a:rPr lang="en-US" sz="1600" dirty="0"/>
              <a:t> con cui </a:t>
            </a:r>
            <a:r>
              <a:rPr lang="en-US" sz="1600" dirty="0" err="1"/>
              <a:t>interagiscono</a:t>
            </a:r>
            <a:r>
              <a:rPr lang="en-US" sz="1600" dirty="0"/>
              <a:t> con la </a:t>
            </a:r>
            <a:r>
              <a:rPr lang="en-US" sz="1600" dirty="0" err="1"/>
              <a:t>materia</a:t>
            </a:r>
            <a:endParaRPr lang="en-US" sz="1600" dirty="0"/>
          </a:p>
          <a:p>
            <a:pPr lvl="1" eaLnBrk="1" hangingPunct="1"/>
            <a:r>
              <a:rPr lang="en-US" sz="1800" dirty="0" err="1">
                <a:latin typeface="+mn-lt"/>
              </a:rPr>
              <a:t>Esempio</a:t>
            </a:r>
            <a:r>
              <a:rPr lang="en-US" sz="1800" dirty="0">
                <a:latin typeface="+mn-lt"/>
              </a:rPr>
              <a:t>: le </a:t>
            </a:r>
            <a:r>
              <a:rPr lang="en-US" sz="1800" dirty="0" err="1">
                <a:latin typeface="+mn-lt"/>
              </a:rPr>
              <a:t>particelle</a:t>
            </a:r>
            <a:r>
              <a:rPr lang="en-US" sz="1800" dirty="0">
                <a:latin typeface="+mn-lt"/>
              </a:rPr>
              <a:t> </a:t>
            </a:r>
            <a:r>
              <a:rPr lang="en-US" sz="1800" dirty="0" err="1">
                <a:latin typeface="+mn-lt"/>
              </a:rPr>
              <a:t>cariche</a:t>
            </a:r>
            <a:r>
              <a:rPr lang="en-US" sz="1800" dirty="0">
                <a:latin typeface="+mn-lt"/>
              </a:rPr>
              <a:t> </a:t>
            </a:r>
            <a:r>
              <a:rPr lang="en-US" sz="1800" dirty="0" err="1">
                <a:latin typeface="+mn-lt"/>
              </a:rPr>
              <a:t>ionizzano</a:t>
            </a:r>
            <a:r>
              <a:rPr lang="en-US" sz="1800" dirty="0">
                <a:latin typeface="+mn-lt"/>
              </a:rPr>
              <a:t> la </a:t>
            </a:r>
            <a:r>
              <a:rPr lang="en-US" sz="1800" dirty="0" err="1">
                <a:latin typeface="+mn-lt"/>
              </a:rPr>
              <a:t>materia</a:t>
            </a:r>
            <a:r>
              <a:rPr lang="en-US" sz="1800" dirty="0">
                <a:latin typeface="+mn-lt"/>
              </a:rPr>
              <a:t> al </a:t>
            </a:r>
            <a:r>
              <a:rPr lang="en-US" sz="1800" dirty="0" err="1">
                <a:latin typeface="+mn-lt"/>
              </a:rPr>
              <a:t>loro</a:t>
            </a:r>
            <a:r>
              <a:rPr lang="en-US" sz="1800" dirty="0">
                <a:latin typeface="+mn-lt"/>
              </a:rPr>
              <a:t> </a:t>
            </a:r>
            <a:r>
              <a:rPr lang="en-US" sz="1800" dirty="0" err="1">
                <a:latin typeface="+mn-lt"/>
              </a:rPr>
              <a:t>passaggio</a:t>
            </a:r>
            <a:endParaRPr lang="en-US" sz="1800" dirty="0">
              <a:latin typeface="+mn-lt"/>
            </a:endParaRPr>
          </a:p>
          <a:p>
            <a:pPr lvl="1" eaLnBrk="1" hangingPunct="1"/>
            <a:endParaRPr lang="en-US" sz="1800" dirty="0">
              <a:latin typeface="+mn-lt"/>
            </a:endParaRPr>
          </a:p>
        </p:txBody>
      </p:sp>
      <p:pic>
        <p:nvPicPr>
          <p:cNvPr id="13316"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663" y="3190875"/>
            <a:ext cx="3581400" cy="3246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844675"/>
            <a:ext cx="3068638" cy="2073275"/>
          </a:xfrm>
          <a:prstGeom prst="rect">
            <a:avLst/>
          </a:prstGeom>
          <a:solidFill>
            <a:srgbClr val="7F7F7F"/>
          </a:solidFill>
          <a:ln>
            <a:noFill/>
          </a:ln>
          <a:extLst>
            <a:ext uri="{91240B29-F687-4f45-9708-019B960494DF}">
              <a14:hiddenLine xmlns="" xmlns:a14="http://schemas.microsoft.com/office/drawing/2010/main" w="9525">
                <a:solidFill>
                  <a:srgbClr val="000000"/>
                </a:solidFill>
                <a:round/>
                <a:headEnd/>
                <a:tailEnd/>
              </a14:hiddenLine>
            </a:ext>
          </a:extLst>
        </p:spPr>
      </p:pic>
      <p:sp>
        <p:nvSpPr>
          <p:cNvPr id="13318" name="Rectangle 7"/>
          <p:cNvSpPr>
            <a:spLocks noChangeArrowheads="1"/>
          </p:cNvSpPr>
          <p:nvPr/>
        </p:nvSpPr>
        <p:spPr bwMode="auto">
          <a:xfrm>
            <a:off x="7524750" y="4724400"/>
            <a:ext cx="1368425" cy="288925"/>
          </a:xfrm>
          <a:prstGeom prst="rect">
            <a:avLst/>
          </a:prstGeom>
          <a:noFill/>
          <a:ln w="9525" algn="ctr">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400">
                <a:solidFill>
                  <a:schemeClr val="bg1"/>
                </a:solidFill>
              </a:rPr>
              <a:t>Lamina di Pb</a:t>
            </a:r>
          </a:p>
        </p:txBody>
      </p:sp>
      <p:sp>
        <p:nvSpPr>
          <p:cNvPr id="13319" name="TextBox 8"/>
          <p:cNvSpPr txBox="1">
            <a:spLocks noChangeArrowheads="1"/>
          </p:cNvSpPr>
          <p:nvPr/>
        </p:nvSpPr>
        <p:spPr bwMode="auto">
          <a:xfrm>
            <a:off x="3419475" y="1835150"/>
            <a:ext cx="5795962" cy="13542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a:latin typeface="+mn-lt"/>
              </a:rPr>
              <a:t>Camera a </a:t>
            </a:r>
            <a:r>
              <a:rPr lang="en-US" sz="1600" dirty="0" err="1">
                <a:latin typeface="+mn-lt"/>
              </a:rPr>
              <a:t>nebbia</a:t>
            </a:r>
            <a:r>
              <a:rPr lang="en-US" sz="1600" dirty="0">
                <a:latin typeface="+mn-lt"/>
              </a:rPr>
              <a:t> </a:t>
            </a:r>
            <a:r>
              <a:rPr lang="en-US" sz="1600" b="0" dirty="0">
                <a:latin typeface="+mn-lt"/>
              </a:rPr>
              <a:t>(Wilson, 1911; </a:t>
            </a:r>
            <a:r>
              <a:rPr lang="en-US" sz="1600" b="0" dirty="0" err="1">
                <a:latin typeface="+mn-lt"/>
              </a:rPr>
              <a:t>premio</a:t>
            </a:r>
            <a:r>
              <a:rPr lang="en-US" sz="1600" b="0" dirty="0">
                <a:latin typeface="+mn-lt"/>
              </a:rPr>
              <a:t> Nobel 1927):</a:t>
            </a:r>
          </a:p>
          <a:p>
            <a:pPr eaLnBrk="1" hangingPunct="1"/>
            <a:r>
              <a:rPr lang="en-US" sz="1600" b="0" dirty="0">
                <a:latin typeface="+mn-lt"/>
              </a:rPr>
              <a:t>Camera </a:t>
            </a:r>
            <a:r>
              <a:rPr lang="en-US" sz="1600" b="0" dirty="0" err="1">
                <a:latin typeface="+mn-lt"/>
              </a:rPr>
              <a:t>riempita</a:t>
            </a:r>
            <a:r>
              <a:rPr lang="en-US" sz="1600" b="0" dirty="0">
                <a:latin typeface="+mn-lt"/>
              </a:rPr>
              <a:t> di </a:t>
            </a:r>
            <a:r>
              <a:rPr lang="en-US" sz="1600" b="0" dirty="0" err="1">
                <a:latin typeface="+mn-lt"/>
              </a:rPr>
              <a:t>vapore</a:t>
            </a:r>
            <a:r>
              <a:rPr lang="en-US" sz="1600" b="0" dirty="0">
                <a:latin typeface="+mn-lt"/>
              </a:rPr>
              <a:t> </a:t>
            </a:r>
            <a:r>
              <a:rPr lang="en-US" sz="1600" b="0" dirty="0" err="1">
                <a:latin typeface="+mn-lt"/>
              </a:rPr>
              <a:t>saturo</a:t>
            </a:r>
            <a:r>
              <a:rPr lang="en-US" sz="1600" b="0" dirty="0">
                <a:latin typeface="+mn-lt"/>
              </a:rPr>
              <a:t> </a:t>
            </a:r>
            <a:r>
              <a:rPr lang="en-US" sz="1600" b="0" dirty="0" err="1">
                <a:latin typeface="+mn-lt"/>
              </a:rPr>
              <a:t>che</a:t>
            </a:r>
            <a:r>
              <a:rPr lang="en-US" sz="1600" b="0" dirty="0">
                <a:latin typeface="+mn-lt"/>
              </a:rPr>
              <a:t> </a:t>
            </a:r>
            <a:r>
              <a:rPr lang="en-US" sz="1600" b="0" dirty="0" err="1">
                <a:latin typeface="+mn-lt"/>
              </a:rPr>
              <a:t>condensa</a:t>
            </a:r>
            <a:r>
              <a:rPr lang="en-US" sz="1600" b="0" dirty="0">
                <a:latin typeface="+mn-lt"/>
              </a:rPr>
              <a:t> a </a:t>
            </a:r>
            <a:r>
              <a:rPr lang="en-US" sz="1600" b="0" dirty="0" err="1">
                <a:latin typeface="+mn-lt"/>
              </a:rPr>
              <a:t>seguito</a:t>
            </a:r>
            <a:r>
              <a:rPr lang="en-US" sz="1600" b="0" dirty="0">
                <a:latin typeface="+mn-lt"/>
              </a:rPr>
              <a:t> </a:t>
            </a:r>
            <a:r>
              <a:rPr lang="en-US" sz="1600" b="0" dirty="0" err="1">
                <a:latin typeface="+mn-lt"/>
              </a:rPr>
              <a:t>della</a:t>
            </a:r>
            <a:r>
              <a:rPr lang="en-US" sz="1600" b="0" dirty="0">
                <a:latin typeface="+mn-lt"/>
              </a:rPr>
              <a:t> </a:t>
            </a:r>
            <a:r>
              <a:rPr lang="en-US" sz="1600" b="0" dirty="0" err="1">
                <a:latin typeface="+mn-lt"/>
              </a:rPr>
              <a:t>ionizzazione</a:t>
            </a:r>
            <a:r>
              <a:rPr lang="en-US" sz="1600" b="0" dirty="0">
                <a:latin typeface="+mn-lt"/>
              </a:rPr>
              <a:t>, </a:t>
            </a:r>
            <a:r>
              <a:rPr lang="en-US" sz="1600" b="0" dirty="0" err="1">
                <a:latin typeface="+mn-lt"/>
              </a:rPr>
              <a:t>rendendo</a:t>
            </a:r>
            <a:r>
              <a:rPr lang="en-US" sz="1600" b="0" dirty="0">
                <a:latin typeface="+mn-lt"/>
              </a:rPr>
              <a:t> </a:t>
            </a:r>
            <a:r>
              <a:rPr lang="en-US" sz="1600" b="0" dirty="0" err="1">
                <a:latin typeface="+mn-lt"/>
              </a:rPr>
              <a:t>visibile</a:t>
            </a:r>
            <a:r>
              <a:rPr lang="en-US" sz="1600" b="0" dirty="0">
                <a:latin typeface="+mn-lt"/>
              </a:rPr>
              <a:t> la </a:t>
            </a:r>
            <a:r>
              <a:rPr lang="en-US" sz="1600" b="0" dirty="0" err="1">
                <a:latin typeface="+mn-lt"/>
              </a:rPr>
              <a:t>traccia</a:t>
            </a:r>
            <a:endParaRPr lang="en-US" sz="1600" b="0" dirty="0">
              <a:latin typeface="+mn-lt"/>
            </a:endParaRPr>
          </a:p>
          <a:p>
            <a:pPr eaLnBrk="1" hangingPunct="1"/>
            <a:endParaRPr lang="en-US" sz="1600" b="0" dirty="0">
              <a:latin typeface="+mn-lt"/>
            </a:endParaRPr>
          </a:p>
        </p:txBody>
      </p:sp>
      <p:cxnSp>
        <p:nvCxnSpPr>
          <p:cNvPr id="13320" name="Straight Connector 10"/>
          <p:cNvCxnSpPr>
            <a:cxnSpLocks noChangeShapeType="1"/>
          </p:cNvCxnSpPr>
          <p:nvPr/>
        </p:nvCxnSpPr>
        <p:spPr bwMode="auto">
          <a:xfrm flipH="1">
            <a:off x="2916238" y="2060575"/>
            <a:ext cx="503237" cy="431800"/>
          </a:xfrm>
          <a:prstGeom prst="line">
            <a:avLst/>
          </a:prstGeom>
          <a:noFill/>
          <a:ln w="9525" algn="ctr">
            <a:solidFill>
              <a:schemeClr val="tx1"/>
            </a:solidFill>
            <a:round/>
            <a:headEnd/>
            <a:tailEnd/>
          </a:ln>
          <a:extLst>
            <a:ext uri="{909E8E84-426E-40dd-AFC4-6F175D3DCCD1}">
              <a14:hiddenFill xmlns="" xmlns:a14="http://schemas.microsoft.com/office/drawing/2010/main">
                <a:noFill/>
              </a14:hiddenFill>
            </a:ext>
          </a:extLst>
        </p:spPr>
      </p:cxnSp>
      <p:sp>
        <p:nvSpPr>
          <p:cNvPr id="13321" name="TextBox 13"/>
          <p:cNvSpPr txBox="1">
            <a:spLocks noChangeArrowheads="1"/>
          </p:cNvSpPr>
          <p:nvPr/>
        </p:nvSpPr>
        <p:spPr bwMode="auto">
          <a:xfrm>
            <a:off x="323850" y="4149725"/>
            <a:ext cx="4824413" cy="20621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err="1">
                <a:latin typeface="+mn-lt"/>
              </a:rPr>
              <a:t>Scoperta</a:t>
            </a:r>
            <a:r>
              <a:rPr lang="en-US" sz="1600" dirty="0">
                <a:latin typeface="+mn-lt"/>
              </a:rPr>
              <a:t> del </a:t>
            </a:r>
            <a:r>
              <a:rPr lang="en-US" sz="1600" dirty="0" err="1">
                <a:latin typeface="+mn-lt"/>
              </a:rPr>
              <a:t>positrone</a:t>
            </a:r>
            <a:r>
              <a:rPr lang="en-US" sz="1600" dirty="0">
                <a:latin typeface="+mn-lt"/>
              </a:rPr>
              <a:t> (e</a:t>
            </a:r>
            <a:r>
              <a:rPr lang="en-US" sz="1600" baseline="30000" dirty="0">
                <a:latin typeface="+mn-lt"/>
              </a:rPr>
              <a:t>+</a:t>
            </a:r>
            <a:r>
              <a:rPr lang="en-US" sz="1600" dirty="0">
                <a:latin typeface="+mn-lt"/>
              </a:rPr>
              <a:t>)</a:t>
            </a:r>
          </a:p>
          <a:p>
            <a:pPr eaLnBrk="1" hangingPunct="1"/>
            <a:r>
              <a:rPr lang="en-US" sz="1600" b="0" dirty="0">
                <a:latin typeface="+mn-lt"/>
              </a:rPr>
              <a:t>(Anderson, 1932; </a:t>
            </a:r>
            <a:r>
              <a:rPr lang="en-US" sz="1600" b="0" dirty="0" err="1">
                <a:latin typeface="+mn-lt"/>
              </a:rPr>
              <a:t>premio</a:t>
            </a:r>
            <a:r>
              <a:rPr lang="en-US" sz="1600" b="0" dirty="0">
                <a:latin typeface="+mn-lt"/>
              </a:rPr>
              <a:t> Nobel 1936):</a:t>
            </a:r>
          </a:p>
          <a:p>
            <a:pPr eaLnBrk="1" hangingPunct="1"/>
            <a:r>
              <a:rPr lang="en-US" sz="1600" b="0" dirty="0" err="1">
                <a:latin typeface="+mn-lt"/>
              </a:rPr>
              <a:t>Osservando</a:t>
            </a:r>
            <a:r>
              <a:rPr lang="en-US" sz="1600" b="0" dirty="0">
                <a:latin typeface="+mn-lt"/>
              </a:rPr>
              <a:t> </a:t>
            </a:r>
            <a:r>
              <a:rPr lang="en-US" sz="1600" b="0" i="1" dirty="0" err="1">
                <a:latin typeface="+mn-lt"/>
              </a:rPr>
              <a:t>raggi</a:t>
            </a:r>
            <a:r>
              <a:rPr lang="en-US" sz="1600" b="0" i="1" dirty="0">
                <a:latin typeface="+mn-lt"/>
              </a:rPr>
              <a:t> </a:t>
            </a:r>
            <a:r>
              <a:rPr lang="en-US" sz="1600" b="0" i="1" dirty="0" err="1">
                <a:latin typeface="+mn-lt"/>
              </a:rPr>
              <a:t>cosmici</a:t>
            </a:r>
            <a:r>
              <a:rPr lang="en-US" sz="1600" b="0" i="1" dirty="0">
                <a:latin typeface="+mn-lt"/>
              </a:rPr>
              <a:t> </a:t>
            </a:r>
            <a:r>
              <a:rPr lang="en-US" sz="1600" b="0" dirty="0" err="1">
                <a:latin typeface="+mn-lt"/>
              </a:rPr>
              <a:t>attraverso</a:t>
            </a:r>
            <a:r>
              <a:rPr lang="en-US" sz="1600" b="0" dirty="0">
                <a:latin typeface="+mn-lt"/>
              </a:rPr>
              <a:t> </a:t>
            </a:r>
            <a:r>
              <a:rPr lang="en-US" sz="1600" b="0" dirty="0" err="1">
                <a:latin typeface="+mn-lt"/>
              </a:rPr>
              <a:t>una</a:t>
            </a:r>
            <a:r>
              <a:rPr lang="en-US" sz="1600" b="0" dirty="0">
                <a:latin typeface="+mn-lt"/>
              </a:rPr>
              <a:t> camera a </a:t>
            </a:r>
            <a:r>
              <a:rPr lang="en-US" sz="1600" b="0" dirty="0" err="1">
                <a:latin typeface="+mn-lt"/>
              </a:rPr>
              <a:t>nebbia</a:t>
            </a:r>
            <a:r>
              <a:rPr lang="en-US" sz="1600" b="0" dirty="0">
                <a:latin typeface="+mn-lt"/>
              </a:rPr>
              <a:t> </a:t>
            </a:r>
            <a:r>
              <a:rPr lang="en-US" sz="1600" b="0" dirty="0" err="1">
                <a:latin typeface="+mn-lt"/>
              </a:rPr>
              <a:t>immersa</a:t>
            </a:r>
            <a:r>
              <a:rPr lang="en-US" sz="1600" b="0" dirty="0">
                <a:latin typeface="+mn-lt"/>
              </a:rPr>
              <a:t> in un campo </a:t>
            </a:r>
            <a:r>
              <a:rPr lang="en-US" sz="1600" b="0" dirty="0" err="1">
                <a:latin typeface="+mn-lt"/>
              </a:rPr>
              <a:t>magnetico</a:t>
            </a:r>
            <a:r>
              <a:rPr lang="en-US" sz="1600" b="0" dirty="0">
                <a:latin typeface="+mn-lt"/>
              </a:rPr>
              <a:t> </a:t>
            </a:r>
            <a:r>
              <a:rPr lang="en-US" sz="1600" b="0" dirty="0" err="1">
                <a:latin typeface="+mn-lt"/>
              </a:rPr>
              <a:t>che</a:t>
            </a:r>
            <a:r>
              <a:rPr lang="en-US" sz="1600" b="0" dirty="0">
                <a:latin typeface="+mn-lt"/>
              </a:rPr>
              <a:t> ne </a:t>
            </a:r>
            <a:r>
              <a:rPr lang="en-US" sz="1600" b="0" dirty="0" err="1">
                <a:latin typeface="+mn-lt"/>
              </a:rPr>
              <a:t>curva</a:t>
            </a:r>
            <a:r>
              <a:rPr lang="en-US" sz="1600" b="0" dirty="0">
                <a:latin typeface="+mn-lt"/>
              </a:rPr>
              <a:t> la </a:t>
            </a:r>
            <a:r>
              <a:rPr lang="en-US" sz="1600" b="0" dirty="0" err="1">
                <a:latin typeface="+mn-lt"/>
              </a:rPr>
              <a:t>traiettoria</a:t>
            </a:r>
            <a:r>
              <a:rPr lang="en-US" sz="1600" b="0" dirty="0">
                <a:latin typeface="+mn-lt"/>
              </a:rPr>
              <a:t>, con </a:t>
            </a:r>
            <a:r>
              <a:rPr lang="en-US" sz="1600" b="0" dirty="0" err="1">
                <a:latin typeface="+mn-lt"/>
              </a:rPr>
              <a:t>una</a:t>
            </a:r>
            <a:r>
              <a:rPr lang="en-US" sz="1600" b="0" dirty="0">
                <a:latin typeface="+mn-lt"/>
              </a:rPr>
              <a:t> </a:t>
            </a:r>
            <a:r>
              <a:rPr lang="en-US" sz="1600" b="0" dirty="0" err="1">
                <a:latin typeface="+mn-lt"/>
              </a:rPr>
              <a:t>lastra</a:t>
            </a:r>
            <a:r>
              <a:rPr lang="en-US" sz="1600" b="0" dirty="0">
                <a:latin typeface="+mn-lt"/>
              </a:rPr>
              <a:t> di </a:t>
            </a:r>
            <a:r>
              <a:rPr lang="en-US" sz="1600" b="0" dirty="0" err="1">
                <a:latin typeface="+mn-lt"/>
              </a:rPr>
              <a:t>piombo</a:t>
            </a:r>
            <a:r>
              <a:rPr lang="en-US" sz="1600" b="0" dirty="0">
                <a:latin typeface="+mn-lt"/>
              </a:rPr>
              <a:t> per </a:t>
            </a:r>
            <a:r>
              <a:rPr lang="en-US" sz="1600" b="0" dirty="0" err="1">
                <a:latin typeface="+mn-lt"/>
              </a:rPr>
              <a:t>assorbire</a:t>
            </a:r>
            <a:r>
              <a:rPr lang="en-US" sz="1600" b="0" dirty="0">
                <a:latin typeface="+mn-lt"/>
              </a:rPr>
              <a:t> parte </a:t>
            </a:r>
            <a:r>
              <a:rPr lang="en-US" sz="1600" b="0" dirty="0" err="1">
                <a:latin typeface="+mn-lt"/>
              </a:rPr>
              <a:t>dell’energia</a:t>
            </a:r>
            <a:endParaRPr lang="en-US" sz="1600" b="0" dirty="0">
              <a:latin typeface="+mn-lt"/>
            </a:endParaRPr>
          </a:p>
          <a:p>
            <a:pPr eaLnBrk="1" hangingPunct="1"/>
            <a:r>
              <a:rPr lang="en-US" sz="1600" b="0" dirty="0">
                <a:solidFill>
                  <a:srgbClr val="6F7B17"/>
                </a:solidFill>
                <a:latin typeface="+mn-lt"/>
              </a:rPr>
              <a:t>(1928 Dirac introduced the anti-matter)</a:t>
            </a:r>
          </a:p>
        </p:txBody>
      </p:sp>
      <p:cxnSp>
        <p:nvCxnSpPr>
          <p:cNvPr id="13322" name="Straight Arrow Connector 15"/>
          <p:cNvCxnSpPr>
            <a:cxnSpLocks noChangeShapeType="1"/>
          </p:cNvCxnSpPr>
          <p:nvPr/>
        </p:nvCxnSpPr>
        <p:spPr bwMode="auto">
          <a:xfrm flipV="1">
            <a:off x="6300788" y="5805488"/>
            <a:ext cx="358775" cy="576262"/>
          </a:xfrm>
          <a:prstGeom prst="straightConnector1">
            <a:avLst/>
          </a:prstGeom>
          <a:noFill/>
          <a:ln w="28575" algn="ctr">
            <a:solidFill>
              <a:srgbClr val="FFFF00"/>
            </a:solidFill>
            <a:round/>
            <a:headEnd/>
            <a:tailEnd type="arrow" w="med" len="med"/>
          </a:ln>
          <a:extLst>
            <a:ext uri="{909E8E84-426E-40dd-AFC4-6F175D3DCCD1}">
              <a14:hiddenFill xmlns="" xmlns:a14="http://schemas.microsoft.com/office/drawing/2010/main">
                <a:noFill/>
              </a14:hiddenFill>
            </a:ext>
          </a:extLst>
        </p:spPr>
      </p:cxnSp>
      <p:cxnSp>
        <p:nvCxnSpPr>
          <p:cNvPr id="13323" name="Straight Arrow Connector 16"/>
          <p:cNvCxnSpPr>
            <a:cxnSpLocks noChangeShapeType="1"/>
          </p:cNvCxnSpPr>
          <p:nvPr/>
        </p:nvCxnSpPr>
        <p:spPr bwMode="auto">
          <a:xfrm flipH="1" flipV="1">
            <a:off x="6516688" y="3357563"/>
            <a:ext cx="287337" cy="358775"/>
          </a:xfrm>
          <a:prstGeom prst="straightConnector1">
            <a:avLst/>
          </a:prstGeom>
          <a:noFill/>
          <a:ln w="28575" algn="ctr">
            <a:solidFill>
              <a:srgbClr val="FFFF00"/>
            </a:solidFill>
            <a:round/>
            <a:headEnd/>
            <a:tailEnd type="arrow" w="med" len="med"/>
          </a:ln>
          <a:extLst>
            <a:ext uri="{909E8E84-426E-40dd-AFC4-6F175D3DCCD1}">
              <a14:hiddenFill xmlns="" xmlns:a14="http://schemas.microsoft.com/office/drawing/2010/main">
                <a:noFill/>
              </a14:hiddenFill>
            </a:ext>
          </a:extLst>
        </p:spPr>
      </p:cxnSp>
      <p:cxnSp>
        <p:nvCxnSpPr>
          <p:cNvPr id="13327" name="Straight Connector 23"/>
          <p:cNvCxnSpPr>
            <a:cxnSpLocks noChangeShapeType="1"/>
          </p:cNvCxnSpPr>
          <p:nvPr/>
        </p:nvCxnSpPr>
        <p:spPr bwMode="auto">
          <a:xfrm flipH="1">
            <a:off x="3419475" y="4149725"/>
            <a:ext cx="1800225" cy="142875"/>
          </a:xfrm>
          <a:prstGeom prst="line">
            <a:avLst/>
          </a:prstGeom>
          <a:noFill/>
          <a:ln w="9525" algn="ctr">
            <a:solidFill>
              <a:schemeClr val="tx1"/>
            </a:solidFill>
            <a:round/>
            <a:headEnd/>
            <a:tailEnd/>
          </a:ln>
          <a:extLst>
            <a:ext uri="{909E8E84-426E-40dd-AFC4-6F175D3DCCD1}">
              <a14:hiddenFill xmlns="" xmlns:a14="http://schemas.microsoft.com/office/drawing/2010/main">
                <a:noFill/>
              </a14:hiddenFill>
            </a:ext>
          </a:extLst>
        </p:spPr>
      </p:cxnSp>
      <p:sp>
        <p:nvSpPr>
          <p:cNvPr id="16" name="TextBox 19"/>
          <p:cNvSpPr txBox="1">
            <a:spLocks noChangeArrowheads="1"/>
          </p:cNvSpPr>
          <p:nvPr/>
        </p:nvSpPr>
        <p:spPr bwMode="auto">
          <a:xfrm>
            <a:off x="7908925" y="3500438"/>
            <a:ext cx="407988"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2400">
                <a:solidFill>
                  <a:schemeClr val="bg1"/>
                </a:solidFill>
              </a:rPr>
              <a:t>B</a:t>
            </a:r>
          </a:p>
        </p:txBody>
      </p:sp>
      <p:sp>
        <p:nvSpPr>
          <p:cNvPr id="17" name="Oval 21"/>
          <p:cNvSpPr>
            <a:spLocks noChangeArrowheads="1"/>
          </p:cNvSpPr>
          <p:nvPr/>
        </p:nvSpPr>
        <p:spPr bwMode="auto">
          <a:xfrm>
            <a:off x="7740650" y="3644900"/>
            <a:ext cx="215900" cy="215900"/>
          </a:xfrm>
          <a:prstGeom prst="ellipse">
            <a:avLst/>
          </a:prstGeom>
          <a:noFill/>
          <a:ln w="28575" algn="ctr">
            <a:solidFill>
              <a:schemeClr val="bg1"/>
            </a:solidFill>
            <a:round/>
            <a:headEnd/>
            <a:tailEnd/>
          </a:ln>
          <a:extLst>
            <a:ext uri="{909E8E84-426E-40dd-AFC4-6F175D3DCCD1}">
              <a14:hiddenFill xmlns="" xmlns:a14="http://schemas.microsoft.com/office/drawing/2010/main">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US"/>
          </a:p>
        </p:txBody>
      </p:sp>
      <p:sp>
        <p:nvSpPr>
          <p:cNvPr id="18" name="TextBox 17"/>
          <p:cNvSpPr txBox="1"/>
          <p:nvPr/>
        </p:nvSpPr>
        <p:spPr>
          <a:xfrm flipH="1">
            <a:off x="7712359" y="3549909"/>
            <a:ext cx="400560" cy="369332"/>
          </a:xfrm>
          <a:prstGeom prst="rect">
            <a:avLst/>
          </a:prstGeom>
          <a:noFill/>
        </p:spPr>
        <p:txBody>
          <a:bodyPr wrap="square" rtlCol="0">
            <a:spAutoFit/>
          </a:bodyPr>
          <a:lstStyle/>
          <a:p>
            <a:r>
              <a:rPr lang="en-US" dirty="0">
                <a:solidFill>
                  <a:schemeClr val="bg1"/>
                </a:solidFill>
                <a:latin typeface="DIN Alternate" charset="0"/>
                <a:ea typeface="DIN Alternate" charset="0"/>
                <a:cs typeface="DIN Alternate" charset="0"/>
              </a:rPr>
              <a:t>x</a:t>
            </a:r>
          </a:p>
        </p:txBody>
      </p:sp>
    </p:spTree>
    <p:extLst>
      <p:ext uri="{BB962C8B-B14F-4D97-AF65-F5344CB8AC3E}">
        <p14:creationId xmlns:p14="http://schemas.microsoft.com/office/powerpoint/2010/main" val="24442793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410200" cy="533400"/>
          </a:xfrm>
        </p:spPr>
        <p:txBody>
          <a:bodyPr/>
          <a:lstStyle/>
          <a:p>
            <a:pPr algn="l"/>
            <a:r>
              <a:rPr lang="en-US" b="1" dirty="0" err="1"/>
              <a:t>Algoritmi</a:t>
            </a:r>
            <a:r>
              <a:rPr lang="en-US" b="1" dirty="0"/>
              <a:t> </a:t>
            </a:r>
            <a:r>
              <a:rPr lang="en-US" b="1" dirty="0" err="1"/>
              <a:t>di</a:t>
            </a:r>
            <a:r>
              <a:rPr lang="en-US" b="1" dirty="0"/>
              <a:t> </a:t>
            </a:r>
            <a:r>
              <a:rPr lang="en-US" b="1" dirty="0" err="1"/>
              <a:t>Ricostruzione</a:t>
            </a:r>
            <a:endParaRPr lang="en-US" b="1" dirty="0"/>
          </a:p>
        </p:txBody>
      </p:sp>
      <p:pic>
        <p:nvPicPr>
          <p:cNvPr id="4" name="Picture 1"/>
          <p:cNvPicPr>
            <a:picLocks noGrp="1" noChangeAspect="1" noChangeArrowheads="1"/>
          </p:cNvPicPr>
          <p:nvPr>
            <p:ph idx="1"/>
          </p:nvPr>
        </p:nvPicPr>
        <p:blipFill>
          <a:blip r:embed="rId3" cstate="print"/>
          <a:srcRect l="6822"/>
          <a:stretch>
            <a:fillRect/>
          </a:stretch>
        </p:blipFill>
        <p:spPr bwMode="auto">
          <a:xfrm>
            <a:off x="3563888" y="1052736"/>
            <a:ext cx="6408712" cy="5872014"/>
          </a:xfrm>
          <a:prstGeom prst="rect">
            <a:avLst/>
          </a:prstGeom>
          <a:noFill/>
          <a:ln>
            <a:noFill/>
          </a:ln>
        </p:spPr>
      </p:pic>
      <p:sp>
        <p:nvSpPr>
          <p:cNvPr id="5" name="TextBox 4"/>
          <p:cNvSpPr txBox="1"/>
          <p:nvPr/>
        </p:nvSpPr>
        <p:spPr>
          <a:xfrm>
            <a:off x="8466601" y="5580529"/>
            <a:ext cx="857927" cy="584775"/>
          </a:xfrm>
          <a:prstGeom prst="rect">
            <a:avLst/>
          </a:prstGeom>
          <a:noFill/>
        </p:spPr>
        <p:txBody>
          <a:bodyPr wrap="none" rtlCol="0">
            <a:spAutoFit/>
          </a:bodyPr>
          <a:lstStyle/>
          <a:p>
            <a:r>
              <a:rPr lang="en-US" sz="1600" b="1" dirty="0" err="1">
                <a:solidFill>
                  <a:srgbClr val="006600"/>
                </a:solidFill>
              </a:rPr>
              <a:t>Brem</a:t>
            </a:r>
            <a:br>
              <a:rPr lang="en-US" sz="1600" b="1" dirty="0">
                <a:solidFill>
                  <a:srgbClr val="006600"/>
                </a:solidFill>
              </a:rPr>
            </a:br>
            <a:r>
              <a:rPr lang="en-US" sz="1600" b="1" dirty="0">
                <a:solidFill>
                  <a:srgbClr val="006600"/>
                </a:solidFill>
              </a:rPr>
              <a:t>cluster</a:t>
            </a:r>
          </a:p>
        </p:txBody>
      </p:sp>
      <p:sp>
        <p:nvSpPr>
          <p:cNvPr id="6" name="Rectangle 5"/>
          <p:cNvSpPr/>
          <p:nvPr/>
        </p:nvSpPr>
        <p:spPr>
          <a:xfrm>
            <a:off x="5940152" y="2916233"/>
            <a:ext cx="1296144" cy="584775"/>
          </a:xfrm>
          <a:prstGeom prst="rect">
            <a:avLst/>
          </a:prstGeom>
        </p:spPr>
        <p:txBody>
          <a:bodyPr wrap="square">
            <a:spAutoFit/>
          </a:bodyPr>
          <a:lstStyle/>
          <a:p>
            <a:r>
              <a:rPr lang="en-US" sz="1600" b="1" dirty="0" err="1">
                <a:solidFill>
                  <a:srgbClr val="0000CC"/>
                </a:solidFill>
              </a:rPr>
              <a:t>Conv-Brem</a:t>
            </a:r>
            <a:endParaRPr lang="en-US" sz="1600" b="1" dirty="0">
              <a:solidFill>
                <a:srgbClr val="0000CC"/>
              </a:solidFill>
            </a:endParaRPr>
          </a:p>
          <a:p>
            <a:r>
              <a:rPr lang="en-US" sz="1600" b="1" dirty="0">
                <a:solidFill>
                  <a:srgbClr val="0000CC"/>
                </a:solidFill>
              </a:rPr>
              <a:t>tracks</a:t>
            </a:r>
          </a:p>
        </p:txBody>
      </p:sp>
      <p:sp>
        <p:nvSpPr>
          <p:cNvPr id="7" name="Content Placeholder 2"/>
          <p:cNvSpPr txBox="1">
            <a:spLocks/>
          </p:cNvSpPr>
          <p:nvPr/>
        </p:nvSpPr>
        <p:spPr bwMode="auto">
          <a:xfrm>
            <a:off x="72008" y="1340768"/>
            <a:ext cx="3779912" cy="5036220"/>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19050" marR="0" lvl="0" indent="-19050" algn="l" defTabSz="914400" rtl="0" eaLnBrk="0" fontAlgn="base" latinLnBrk="0" hangingPunct="0">
              <a:lnSpc>
                <a:spcPct val="100000"/>
              </a:lnSpc>
              <a:spcBef>
                <a:spcPct val="20000"/>
              </a:spcBef>
              <a:spcAft>
                <a:spcPct val="0"/>
              </a:spcAft>
              <a:buClrTx/>
              <a:buSzPct val="96000"/>
              <a:tabLst/>
              <a:defRPr/>
            </a:pPr>
            <a:r>
              <a:rPr lang="en-US" kern="0" noProof="0" dirty="0" err="1">
                <a:latin typeface="+mn-lt"/>
              </a:rPr>
              <a:t>Algoritmi</a:t>
            </a:r>
            <a:r>
              <a:rPr lang="en-US" kern="0" noProof="0" dirty="0">
                <a:latin typeface="+mn-lt"/>
              </a:rPr>
              <a:t> </a:t>
            </a:r>
            <a:r>
              <a:rPr lang="en-US" kern="0" noProof="0" dirty="0" err="1">
                <a:latin typeface="+mn-lt"/>
              </a:rPr>
              <a:t>sofisticati</a:t>
            </a:r>
            <a:r>
              <a:rPr lang="en-US" kern="0" noProof="0" dirty="0">
                <a:latin typeface="+mn-lt"/>
              </a:rPr>
              <a:t> per </a:t>
            </a:r>
            <a:r>
              <a:rPr lang="en-US" b="1" kern="0" noProof="0" dirty="0" err="1">
                <a:latin typeface="+mn-lt"/>
              </a:rPr>
              <a:t>ricostruire</a:t>
            </a:r>
            <a:r>
              <a:rPr lang="en-US" b="1" kern="0" noProof="0" dirty="0">
                <a:latin typeface="+mn-lt"/>
              </a:rPr>
              <a:t> </a:t>
            </a:r>
            <a:r>
              <a:rPr lang="en-US" b="1" kern="0" noProof="0" dirty="0" err="1">
                <a:latin typeface="+mn-lt"/>
              </a:rPr>
              <a:t>gli</a:t>
            </a:r>
            <a:r>
              <a:rPr lang="en-US" b="1" kern="0" noProof="0" dirty="0">
                <a:latin typeface="+mn-lt"/>
              </a:rPr>
              <a:t> </a:t>
            </a:r>
            <a:r>
              <a:rPr lang="en-US" b="1" kern="0" noProof="0" dirty="0" err="1">
                <a:latin typeface="+mn-lt"/>
              </a:rPr>
              <a:t>oggetti</a:t>
            </a:r>
            <a:r>
              <a:rPr lang="en-US" b="1" kern="0" noProof="0" dirty="0">
                <a:latin typeface="+mn-lt"/>
              </a:rPr>
              <a:t> </a:t>
            </a:r>
            <a:r>
              <a:rPr lang="en-US" b="1" kern="0" noProof="0" dirty="0" err="1">
                <a:latin typeface="+mn-lt"/>
              </a:rPr>
              <a:t>presenti</a:t>
            </a:r>
            <a:r>
              <a:rPr lang="en-US" b="1" kern="0" noProof="0" dirty="0">
                <a:latin typeface="+mn-lt"/>
              </a:rPr>
              <a:t> </a:t>
            </a:r>
            <a:r>
              <a:rPr lang="en-US" b="1" kern="0" noProof="0" dirty="0" err="1">
                <a:latin typeface="+mn-lt"/>
              </a:rPr>
              <a:t>nell’evento</a:t>
            </a:r>
            <a:r>
              <a:rPr lang="en-US" b="1" kern="0" noProof="0" dirty="0">
                <a:latin typeface="+mn-lt"/>
              </a:rPr>
              <a:t> </a:t>
            </a:r>
            <a:r>
              <a:rPr lang="en-US" kern="0" noProof="0" dirty="0">
                <a:latin typeface="+mn-lt"/>
              </a:rPr>
              <a:t>a </a:t>
            </a:r>
            <a:r>
              <a:rPr lang="en-US" kern="0" noProof="0" dirty="0" err="1">
                <a:latin typeface="+mn-lt"/>
              </a:rPr>
              <a:t>partire</a:t>
            </a:r>
            <a:r>
              <a:rPr lang="en-US" kern="0" noProof="0" dirty="0">
                <a:latin typeface="+mn-lt"/>
              </a:rPr>
              <a:t> </a:t>
            </a:r>
            <a:r>
              <a:rPr lang="en-US" kern="0" noProof="0" dirty="0" err="1">
                <a:latin typeface="+mn-lt"/>
              </a:rPr>
              <a:t>da</a:t>
            </a:r>
            <a:r>
              <a:rPr lang="en-US" kern="0" noProof="0" dirty="0">
                <a:latin typeface="+mn-lt"/>
              </a:rPr>
              <a:t> </a:t>
            </a:r>
            <a:r>
              <a:rPr lang="en-US" kern="0" noProof="0" dirty="0" err="1">
                <a:latin typeface="+mn-lt"/>
              </a:rPr>
              <a:t>migliaia</a:t>
            </a:r>
            <a:r>
              <a:rPr lang="en-US" kern="0" noProof="0" dirty="0">
                <a:latin typeface="+mn-lt"/>
              </a:rPr>
              <a:t> </a:t>
            </a:r>
            <a:r>
              <a:rPr lang="en-US" kern="0" noProof="0" dirty="0" err="1">
                <a:latin typeface="+mn-lt"/>
              </a:rPr>
              <a:t>di</a:t>
            </a:r>
            <a:r>
              <a:rPr lang="en-US" kern="0" noProof="0" dirty="0">
                <a:latin typeface="+mn-lt"/>
              </a:rPr>
              <a:t> </a:t>
            </a:r>
            <a:r>
              <a:rPr lang="en-US" kern="0" noProof="0" dirty="0" err="1">
                <a:latin typeface="+mn-lt"/>
              </a:rPr>
              <a:t>singole</a:t>
            </a:r>
            <a:r>
              <a:rPr lang="en-US" kern="0" noProof="0" dirty="0">
                <a:latin typeface="+mn-lt"/>
              </a:rPr>
              <a:t> </a:t>
            </a:r>
            <a:r>
              <a:rPr kumimoji="0" lang="en-US" b="0" i="0" u="none" strike="noStrike" kern="0" cap="none" spc="0" normalizeH="0" baseline="0" noProof="0" dirty="0" err="1">
                <a:ln>
                  <a:noFill/>
                </a:ln>
                <a:solidFill>
                  <a:schemeClr val="tx1"/>
                </a:solidFill>
                <a:effectLst/>
                <a:uLnTx/>
                <a:uFillTx/>
                <a:latin typeface="+mn-lt"/>
                <a:ea typeface="+mn-ea"/>
              </a:rPr>
              <a:t>misure</a:t>
            </a:r>
            <a:r>
              <a:rPr kumimoji="0" lang="en-US" b="0" i="0" u="none" strike="noStrike" kern="0" cap="none" spc="0" normalizeH="0" noProof="0" dirty="0">
                <a:ln>
                  <a:noFill/>
                </a:ln>
                <a:solidFill>
                  <a:schemeClr val="tx1"/>
                </a:solidFill>
                <a:effectLst/>
                <a:uLnTx/>
                <a:uFillTx/>
                <a:latin typeface="+mn-lt"/>
                <a:ea typeface="+mn-ea"/>
              </a:rPr>
              <a:t> </a:t>
            </a:r>
            <a:r>
              <a:rPr kumimoji="0" lang="en-US" b="0" i="0" u="none" strike="noStrike" kern="0" cap="none" spc="0" normalizeH="0" noProof="0" dirty="0" err="1">
                <a:ln>
                  <a:noFill/>
                </a:ln>
                <a:solidFill>
                  <a:schemeClr val="tx1"/>
                </a:solidFill>
                <a:effectLst/>
                <a:uLnTx/>
                <a:uFillTx/>
                <a:latin typeface="+mn-lt"/>
                <a:ea typeface="+mn-ea"/>
              </a:rPr>
              <a:t>indipendenti</a:t>
            </a:r>
            <a:endParaRPr kumimoji="0" lang="en-US" b="0" i="0" u="none" strike="noStrike" kern="0" cap="none" spc="0" normalizeH="0" baseline="0" noProof="0" dirty="0">
              <a:ln>
                <a:noFill/>
              </a:ln>
              <a:solidFill>
                <a:schemeClr val="tx1"/>
              </a:solidFill>
              <a:effectLst/>
              <a:uLnTx/>
              <a:uFillTx/>
              <a:latin typeface="+mn-lt"/>
              <a:ea typeface="+mn-ea"/>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kumimoji="0" lang="en-US" sz="1600" b="0" i="0" u="none" strike="noStrike" kern="0" cap="none" spc="0" normalizeH="0" baseline="0" noProof="0" dirty="0">
                <a:ln>
                  <a:noFill/>
                </a:ln>
                <a:solidFill>
                  <a:schemeClr val="tx1"/>
                </a:solidFill>
                <a:effectLst/>
                <a:uLnTx/>
                <a:uFillTx/>
                <a:latin typeface="+mn-lt"/>
              </a:rPr>
              <a:t>Pattern recognition</a:t>
            </a: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a:latin typeface="+mn-lt"/>
              </a:rPr>
              <a:t>Track fitting</a:t>
            </a:r>
            <a:endParaRPr kumimoji="0" lang="en-US" sz="1600" b="0" i="0" u="none" strike="noStrike" kern="0" cap="none" spc="0" normalizeH="0" baseline="0" noProof="0" dirty="0">
              <a:ln>
                <a:noFill/>
              </a:ln>
              <a:solidFill>
                <a:schemeClr val="tx1"/>
              </a:solidFill>
              <a:effectLst/>
              <a:uLnTx/>
              <a:uFillTx/>
              <a:latin typeface="+mn-lt"/>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a:latin typeface="+mn-lt"/>
              </a:rPr>
              <a:t>Clustering</a:t>
            </a: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associazione</a:t>
            </a:r>
            <a:r>
              <a:rPr lang="en-US" sz="1600" kern="0" dirty="0">
                <a:latin typeface="+mn-lt"/>
              </a:rPr>
              <a:t> </a:t>
            </a:r>
            <a:r>
              <a:rPr lang="en-US" sz="1600" kern="0" dirty="0" err="1">
                <a:latin typeface="+mn-lt"/>
              </a:rPr>
              <a:t>di</a:t>
            </a:r>
            <a:r>
              <a:rPr lang="en-US" sz="1600" kern="0" dirty="0">
                <a:latin typeface="+mn-lt"/>
              </a:rPr>
              <a:t> </a:t>
            </a:r>
            <a:r>
              <a:rPr lang="en-US" sz="1600" kern="0" dirty="0" err="1">
                <a:latin typeface="+mn-lt"/>
              </a:rPr>
              <a:t>informazioni</a:t>
            </a:r>
            <a:r>
              <a:rPr lang="en-US" sz="1600" kern="0" dirty="0">
                <a:latin typeface="+mn-lt"/>
              </a:rPr>
              <a:t> </a:t>
            </a:r>
            <a:r>
              <a:rPr lang="en-US" sz="1600" kern="0" dirty="0" err="1">
                <a:latin typeface="+mn-lt"/>
              </a:rPr>
              <a:t>di</a:t>
            </a:r>
            <a:r>
              <a:rPr lang="en-US" sz="1600" kern="0" dirty="0">
                <a:latin typeface="+mn-lt"/>
              </a:rPr>
              <a:t> </a:t>
            </a:r>
            <a:r>
              <a:rPr lang="en-US" sz="1600" kern="0" dirty="0" err="1">
                <a:latin typeface="+mn-lt"/>
              </a:rPr>
              <a:t>diversi</a:t>
            </a:r>
            <a:r>
              <a:rPr lang="en-US" sz="1600" kern="0" dirty="0">
                <a:latin typeface="+mn-lt"/>
              </a:rPr>
              <a:t> </a:t>
            </a:r>
            <a:r>
              <a:rPr lang="en-US" sz="1600" kern="0" dirty="0" err="1">
                <a:latin typeface="+mn-lt"/>
              </a:rPr>
              <a:t>rivelatori</a:t>
            </a:r>
            <a:r>
              <a:rPr lang="en-US" sz="1600" kern="0" dirty="0">
                <a:latin typeface="+mn-lt"/>
              </a:rPr>
              <a:t>, </a:t>
            </a: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risoluzione</a:t>
            </a: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di</a:t>
            </a: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ambiguità</a:t>
            </a:r>
            <a:endParaRPr kumimoji="0" lang="en-US" sz="1600" b="0" i="0" u="none" strike="noStrike" kern="0" cap="none" spc="0" normalizeH="0" baseline="0" noProof="0" dirty="0">
              <a:ln>
                <a:noFill/>
              </a:ln>
              <a:solidFill>
                <a:schemeClr val="tx1"/>
              </a:solidFill>
              <a:effectLst/>
              <a:uLnTx/>
              <a:uFillTx/>
              <a:latin typeface="+mn-lt"/>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err="1">
                <a:latin typeface="+mn-lt"/>
              </a:rPr>
              <a:t>Stima</a:t>
            </a:r>
            <a:r>
              <a:rPr lang="en-US" sz="1600" kern="0" dirty="0">
                <a:latin typeface="+mn-lt"/>
              </a:rPr>
              <a:t> </a:t>
            </a:r>
            <a:r>
              <a:rPr lang="en-US" sz="1600" kern="0" dirty="0" err="1">
                <a:latin typeface="+mn-lt"/>
              </a:rPr>
              <a:t>delle</a:t>
            </a:r>
            <a:r>
              <a:rPr lang="en-US" sz="1600" kern="0" dirty="0">
                <a:latin typeface="+mn-lt"/>
              </a:rPr>
              <a:t> </a:t>
            </a:r>
            <a:r>
              <a:rPr lang="en-US" sz="1600" kern="0" dirty="0" err="1">
                <a:latin typeface="+mn-lt"/>
              </a:rPr>
              <a:t>quantità</a:t>
            </a:r>
            <a:r>
              <a:rPr lang="en-US" sz="1600" kern="0" dirty="0">
                <a:latin typeface="+mn-lt"/>
              </a:rPr>
              <a:t> </a:t>
            </a:r>
            <a:r>
              <a:rPr lang="en-US" sz="1600" kern="0" dirty="0" err="1">
                <a:latin typeface="+mn-lt"/>
              </a:rPr>
              <a:t>fisiche</a:t>
            </a:r>
            <a:endParaRPr kumimoji="0" lang="en-US" sz="1600" b="0" i="0" u="none" strike="noStrike" kern="0" cap="none" spc="0" normalizeH="0" baseline="0" noProof="0" dirty="0">
              <a:ln>
                <a:noFill/>
              </a:ln>
              <a:solidFill>
                <a:schemeClr val="tx1"/>
              </a:solidFill>
              <a:effectLst/>
              <a:uLnTx/>
              <a:uFillTx/>
              <a:latin typeface="+mn-lt"/>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lang="en-US" sz="1600" kern="0" dirty="0">
              <a:latin typeface="+mn-lt"/>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1600" b="0" i="0" u="none" strike="noStrike" kern="0" cap="none" spc="0" normalizeH="0" baseline="0" noProof="0" dirty="0">
              <a:ln>
                <a:noFill/>
              </a:ln>
              <a:solidFill>
                <a:schemeClr val="tx1"/>
              </a:solidFill>
              <a:effectLst/>
              <a:uLnTx/>
              <a:uFillTx/>
              <a:latin typeface="+mn-lt"/>
            </a:endParaRPr>
          </a:p>
          <a:p>
            <a:pPr marL="342900" marR="0" lvl="0" indent="-342900" algn="l" defTabSz="914400" rtl="0" eaLnBrk="0" fontAlgn="base" latinLnBrk="0" hangingPunct="0">
              <a:lnSpc>
                <a:spcPct val="100000"/>
              </a:lnSpc>
              <a:spcBef>
                <a:spcPct val="20000"/>
              </a:spcBef>
              <a:spcAft>
                <a:spcPct val="0"/>
              </a:spcAft>
              <a:buClrTx/>
              <a:buSzPct val="96000"/>
              <a:tabLst/>
              <a:defRPr/>
            </a:pPr>
            <a:endParaRPr kumimoji="0" lang="en-US" b="0" i="0" u="none" strike="noStrike" kern="0" cap="none" spc="0" normalizeH="0" baseline="0" noProof="0" dirty="0">
              <a:ln>
                <a:noFill/>
              </a:ln>
              <a:solidFill>
                <a:schemeClr val="tx1"/>
              </a:solidFill>
              <a:effectLst/>
              <a:uLnTx/>
              <a:uFillTx/>
              <a:latin typeface="+mn-lt"/>
              <a:ea typeface="+mn-ea"/>
            </a:endParaRPr>
          </a:p>
          <a:p>
            <a:pPr marL="342900" marR="0" lvl="0" indent="-342900" algn="l" defTabSz="914400" rtl="0" eaLnBrk="0" fontAlgn="base" latinLnBrk="0" hangingPunct="0">
              <a:lnSpc>
                <a:spcPct val="100000"/>
              </a:lnSpc>
              <a:spcBef>
                <a:spcPct val="20000"/>
              </a:spcBef>
              <a:spcAft>
                <a:spcPct val="0"/>
              </a:spcAft>
              <a:buClrTx/>
              <a:buSzPct val="96000"/>
              <a:buFontTx/>
              <a:buBlip>
                <a:blip r:embed="rId4"/>
              </a:buBlip>
              <a:tabLst/>
              <a:defRPr/>
            </a:pPr>
            <a:endParaRPr kumimoji="0" lang="en-US" b="0" i="0" u="none" strike="noStrike" kern="0" cap="none" spc="0" normalizeH="0" baseline="0" noProof="0" dirty="0">
              <a:ln>
                <a:noFill/>
              </a:ln>
              <a:solidFill>
                <a:schemeClr val="tx1"/>
              </a:solidFill>
              <a:effectLst/>
              <a:uLnTx/>
              <a:uFillTx/>
              <a:latin typeface="+mn-lt"/>
              <a:ea typeface="+mn-ea"/>
            </a:endParaRPr>
          </a:p>
        </p:txBody>
      </p:sp>
      <p:sp>
        <p:nvSpPr>
          <p:cNvPr id="8" name="Rectangle 7"/>
          <p:cNvSpPr/>
          <p:nvPr/>
        </p:nvSpPr>
        <p:spPr>
          <a:xfrm>
            <a:off x="6588224" y="5157192"/>
            <a:ext cx="1296144" cy="584775"/>
          </a:xfrm>
          <a:prstGeom prst="rect">
            <a:avLst/>
          </a:prstGeom>
        </p:spPr>
        <p:txBody>
          <a:bodyPr wrap="square">
            <a:spAutoFit/>
          </a:bodyPr>
          <a:lstStyle/>
          <a:p>
            <a:r>
              <a:rPr lang="en-US" sz="1600" b="1" dirty="0">
                <a:solidFill>
                  <a:srgbClr val="C00000"/>
                </a:solidFill>
              </a:rPr>
              <a:t>Electron track</a:t>
            </a:r>
          </a:p>
        </p:txBody>
      </p:sp>
      <p:sp>
        <p:nvSpPr>
          <p:cNvPr id="9" name="Rectangle 8"/>
          <p:cNvSpPr/>
          <p:nvPr/>
        </p:nvSpPr>
        <p:spPr>
          <a:xfrm>
            <a:off x="4499992" y="2420888"/>
            <a:ext cx="1296144" cy="584775"/>
          </a:xfrm>
          <a:prstGeom prst="rect">
            <a:avLst/>
          </a:prstGeom>
        </p:spPr>
        <p:txBody>
          <a:bodyPr wrap="square">
            <a:spAutoFit/>
          </a:bodyPr>
          <a:lstStyle/>
          <a:p>
            <a:r>
              <a:rPr lang="en-US" sz="1600" b="1" dirty="0">
                <a:solidFill>
                  <a:srgbClr val="C00000"/>
                </a:solidFill>
              </a:rPr>
              <a:t>Electron track</a:t>
            </a:r>
          </a:p>
        </p:txBody>
      </p:sp>
      <p:sp>
        <p:nvSpPr>
          <p:cNvPr id="10" name="TextBox 9"/>
          <p:cNvSpPr txBox="1"/>
          <p:nvPr/>
        </p:nvSpPr>
        <p:spPr>
          <a:xfrm>
            <a:off x="3563888" y="2204864"/>
            <a:ext cx="1005403" cy="584775"/>
          </a:xfrm>
          <a:prstGeom prst="rect">
            <a:avLst/>
          </a:prstGeom>
          <a:noFill/>
        </p:spPr>
        <p:txBody>
          <a:bodyPr wrap="none" rtlCol="0">
            <a:spAutoFit/>
          </a:bodyPr>
          <a:lstStyle/>
          <a:p>
            <a:r>
              <a:rPr lang="en-US" sz="1600" b="1" dirty="0">
                <a:solidFill>
                  <a:srgbClr val="006600"/>
                </a:solidFill>
              </a:rPr>
              <a:t>Electron</a:t>
            </a:r>
            <a:br>
              <a:rPr lang="en-US" sz="1600" b="1" dirty="0">
                <a:solidFill>
                  <a:srgbClr val="006600"/>
                </a:solidFill>
              </a:rPr>
            </a:br>
            <a:r>
              <a:rPr lang="en-US" sz="1600" b="1" dirty="0">
                <a:solidFill>
                  <a:srgbClr val="006600"/>
                </a:solidFill>
              </a:rPr>
              <a:t>cluster</a:t>
            </a:r>
          </a:p>
        </p:txBody>
      </p:sp>
      <p:sp>
        <p:nvSpPr>
          <p:cNvPr id="11" name="TextBox 10"/>
          <p:cNvSpPr txBox="1"/>
          <p:nvPr/>
        </p:nvSpPr>
        <p:spPr>
          <a:xfrm>
            <a:off x="6876256" y="6165304"/>
            <a:ext cx="1005403" cy="584775"/>
          </a:xfrm>
          <a:prstGeom prst="rect">
            <a:avLst/>
          </a:prstGeom>
          <a:noFill/>
        </p:spPr>
        <p:txBody>
          <a:bodyPr wrap="none" rtlCol="0">
            <a:spAutoFit/>
          </a:bodyPr>
          <a:lstStyle/>
          <a:p>
            <a:r>
              <a:rPr lang="en-US" sz="1600" b="1" dirty="0">
                <a:solidFill>
                  <a:srgbClr val="006600"/>
                </a:solidFill>
              </a:rPr>
              <a:t>Electron</a:t>
            </a:r>
            <a:br>
              <a:rPr lang="en-US" sz="1600" b="1" dirty="0">
                <a:solidFill>
                  <a:srgbClr val="006600"/>
                </a:solidFill>
              </a:rPr>
            </a:br>
            <a:r>
              <a:rPr lang="en-US" sz="1600" b="1" dirty="0">
                <a:solidFill>
                  <a:srgbClr val="006600"/>
                </a:solidFill>
              </a:rPr>
              <a:t>cluster</a:t>
            </a:r>
          </a:p>
        </p:txBody>
      </p:sp>
      <p:sp>
        <p:nvSpPr>
          <p:cNvPr id="12" name="TextBox 11"/>
          <p:cNvSpPr txBox="1"/>
          <p:nvPr/>
        </p:nvSpPr>
        <p:spPr>
          <a:xfrm>
            <a:off x="5796136" y="1412776"/>
            <a:ext cx="1266693" cy="584775"/>
          </a:xfrm>
          <a:prstGeom prst="rect">
            <a:avLst/>
          </a:prstGeom>
          <a:noFill/>
        </p:spPr>
        <p:txBody>
          <a:bodyPr wrap="none" rtlCol="0">
            <a:spAutoFit/>
          </a:bodyPr>
          <a:lstStyle/>
          <a:p>
            <a:r>
              <a:rPr lang="en-US" sz="1600" b="1" dirty="0" err="1">
                <a:solidFill>
                  <a:srgbClr val="006600"/>
                </a:solidFill>
              </a:rPr>
              <a:t>Conv-brem</a:t>
            </a:r>
            <a:br>
              <a:rPr lang="en-US" sz="1600" b="1" dirty="0">
                <a:solidFill>
                  <a:srgbClr val="006600"/>
                </a:solidFill>
              </a:rPr>
            </a:br>
            <a:r>
              <a:rPr lang="en-US" sz="1600" b="1" dirty="0">
                <a:solidFill>
                  <a:srgbClr val="006600"/>
                </a:solidFill>
              </a:rPr>
              <a:t>cluster</a:t>
            </a:r>
          </a:p>
        </p:txBody>
      </p:sp>
      <p:sp>
        <p:nvSpPr>
          <p:cNvPr id="13" name="TextBox 12"/>
          <p:cNvSpPr txBox="1"/>
          <p:nvPr/>
        </p:nvSpPr>
        <p:spPr>
          <a:xfrm>
            <a:off x="3737355" y="3348281"/>
            <a:ext cx="1266693" cy="584775"/>
          </a:xfrm>
          <a:prstGeom prst="rect">
            <a:avLst/>
          </a:prstGeom>
          <a:noFill/>
        </p:spPr>
        <p:txBody>
          <a:bodyPr wrap="none" rtlCol="0">
            <a:spAutoFit/>
          </a:bodyPr>
          <a:lstStyle/>
          <a:p>
            <a:r>
              <a:rPr lang="en-US" sz="1600" b="1" dirty="0" err="1">
                <a:solidFill>
                  <a:srgbClr val="006600"/>
                </a:solidFill>
              </a:rPr>
              <a:t>Conv-brem</a:t>
            </a:r>
            <a:br>
              <a:rPr lang="en-US" sz="1600" b="1" dirty="0">
                <a:solidFill>
                  <a:srgbClr val="006600"/>
                </a:solidFill>
              </a:rPr>
            </a:br>
            <a:r>
              <a:rPr lang="en-US" sz="1600" b="1" dirty="0">
                <a:solidFill>
                  <a:srgbClr val="006600"/>
                </a:solidFill>
              </a:rPr>
              <a:t>cluster</a:t>
            </a:r>
          </a:p>
        </p:txBody>
      </p:sp>
    </p:spTree>
    <p:extLst>
      <p:ext uri="{BB962C8B-B14F-4D97-AF65-F5344CB8AC3E}">
        <p14:creationId xmlns:p14="http://schemas.microsoft.com/office/powerpoint/2010/main" val="6304652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070600" cy="533400"/>
          </a:xfrm>
        </p:spPr>
        <p:txBody>
          <a:bodyPr/>
          <a:lstStyle/>
          <a:p>
            <a:pPr algn="l"/>
            <a:r>
              <a:rPr lang="en-US" b="1" dirty="0" err="1"/>
              <a:t>Descrizione</a:t>
            </a:r>
            <a:r>
              <a:rPr lang="en-US" b="1" dirty="0"/>
              <a:t> </a:t>
            </a:r>
            <a:r>
              <a:rPr lang="en-US" b="1" dirty="0" err="1"/>
              <a:t>globale</a:t>
            </a:r>
            <a:r>
              <a:rPr lang="en-US" b="1" dirty="0"/>
              <a:t> </a:t>
            </a:r>
            <a:r>
              <a:rPr lang="en-US" b="1" dirty="0" err="1"/>
              <a:t>dell’evento</a:t>
            </a:r>
            <a:endParaRPr lang="en-US" b="1" dirty="0"/>
          </a:p>
        </p:txBody>
      </p:sp>
      <p:sp>
        <p:nvSpPr>
          <p:cNvPr id="3" name="Content Placeholder 2"/>
          <p:cNvSpPr>
            <a:spLocks noGrp="1"/>
          </p:cNvSpPr>
          <p:nvPr>
            <p:ph idx="1"/>
          </p:nvPr>
        </p:nvSpPr>
        <p:spPr>
          <a:xfrm>
            <a:off x="280988" y="5013176"/>
            <a:ext cx="8582025" cy="1363812"/>
          </a:xfrm>
        </p:spPr>
        <p:txBody>
          <a:bodyPr>
            <a:normAutofit fontScale="77500" lnSpcReduction="20000"/>
          </a:bodyPr>
          <a:lstStyle/>
          <a:p>
            <a:r>
              <a:rPr lang="en-US" dirty="0" err="1"/>
              <a:t>Associare</a:t>
            </a:r>
            <a:r>
              <a:rPr lang="en-US" dirty="0"/>
              <a:t> </a:t>
            </a:r>
            <a:r>
              <a:rPr lang="en-US" dirty="0" err="1"/>
              <a:t>tutte</a:t>
            </a:r>
            <a:r>
              <a:rPr lang="en-US" dirty="0"/>
              <a:t> le </a:t>
            </a:r>
            <a:r>
              <a:rPr lang="en-US" dirty="0" err="1"/>
              <a:t>informazioni</a:t>
            </a:r>
            <a:r>
              <a:rPr lang="en-US" dirty="0"/>
              <a:t> </a:t>
            </a:r>
            <a:r>
              <a:rPr lang="en-US" dirty="0" err="1"/>
              <a:t>disponibili</a:t>
            </a:r>
            <a:r>
              <a:rPr lang="en-US" dirty="0"/>
              <a:t> in </a:t>
            </a:r>
            <a:r>
              <a:rPr lang="en-US" dirty="0" err="1"/>
              <a:t>una</a:t>
            </a:r>
            <a:r>
              <a:rPr lang="en-US" dirty="0"/>
              <a:t> </a:t>
            </a:r>
            <a:r>
              <a:rPr lang="en-US" dirty="0" err="1"/>
              <a:t>descrizione</a:t>
            </a:r>
            <a:r>
              <a:rPr lang="en-US" dirty="0"/>
              <a:t> </a:t>
            </a:r>
            <a:r>
              <a:rPr lang="en-US" dirty="0" err="1"/>
              <a:t>globale</a:t>
            </a:r>
            <a:r>
              <a:rPr lang="en-US" dirty="0"/>
              <a:t> </a:t>
            </a:r>
            <a:r>
              <a:rPr lang="en-US" dirty="0" err="1"/>
              <a:t>dell’evento</a:t>
            </a:r>
            <a:r>
              <a:rPr lang="en-US" dirty="0"/>
              <a:t> </a:t>
            </a:r>
          </a:p>
          <a:p>
            <a:pPr lvl="1"/>
            <a:r>
              <a:rPr lang="en-US" dirty="0" err="1"/>
              <a:t>Lista</a:t>
            </a:r>
            <a:r>
              <a:rPr lang="en-US" dirty="0"/>
              <a:t> </a:t>
            </a:r>
            <a:r>
              <a:rPr lang="en-US" dirty="0" err="1"/>
              <a:t>di</a:t>
            </a:r>
            <a:r>
              <a:rPr lang="en-US" dirty="0"/>
              <a:t> </a:t>
            </a:r>
            <a:r>
              <a:rPr lang="en-US" b="1" dirty="0"/>
              <a:t>hit</a:t>
            </a:r>
            <a:r>
              <a:rPr lang="en-US" dirty="0"/>
              <a:t> </a:t>
            </a:r>
            <a:r>
              <a:rPr lang="en-US" dirty="0">
                <a:sym typeface="Symbol"/>
              </a:rPr>
              <a:t></a:t>
            </a:r>
            <a:r>
              <a:rPr lang="en-US" dirty="0"/>
              <a:t> </a:t>
            </a:r>
            <a:r>
              <a:rPr lang="en-US" dirty="0" err="1"/>
              <a:t>lista</a:t>
            </a:r>
            <a:r>
              <a:rPr lang="en-US" dirty="0"/>
              <a:t> </a:t>
            </a:r>
            <a:r>
              <a:rPr lang="en-US" dirty="0" err="1"/>
              <a:t>di</a:t>
            </a:r>
            <a:r>
              <a:rPr lang="en-US" dirty="0"/>
              <a:t> </a:t>
            </a:r>
            <a:r>
              <a:rPr lang="en-US" b="1" dirty="0" err="1"/>
              <a:t>tracce</a:t>
            </a:r>
            <a:r>
              <a:rPr lang="en-US" b="1" dirty="0"/>
              <a:t>/cluster </a:t>
            </a:r>
            <a:r>
              <a:rPr lang="en-US" dirty="0">
                <a:sym typeface="Symbol"/>
              </a:rPr>
              <a:t> </a:t>
            </a:r>
            <a:r>
              <a:rPr lang="en-US" dirty="0" err="1"/>
              <a:t>Lista</a:t>
            </a:r>
            <a:r>
              <a:rPr lang="en-US" dirty="0"/>
              <a:t> </a:t>
            </a:r>
            <a:r>
              <a:rPr lang="en-US" dirty="0" err="1"/>
              <a:t>di</a:t>
            </a:r>
            <a:r>
              <a:rPr lang="en-US" dirty="0"/>
              <a:t> </a:t>
            </a:r>
            <a:r>
              <a:rPr lang="en-US" b="1" dirty="0" err="1"/>
              <a:t>muoni</a:t>
            </a:r>
            <a:r>
              <a:rPr lang="en-US" b="1" dirty="0"/>
              <a:t>, </a:t>
            </a:r>
            <a:r>
              <a:rPr lang="en-US" b="1" dirty="0" err="1"/>
              <a:t>elettroni</a:t>
            </a:r>
            <a:r>
              <a:rPr lang="en-US" b="1" dirty="0"/>
              <a:t>, </a:t>
            </a:r>
            <a:r>
              <a:rPr lang="en-US" b="1" dirty="0" err="1"/>
              <a:t>fotoni</a:t>
            </a:r>
            <a:r>
              <a:rPr lang="en-US" b="1" dirty="0"/>
              <a:t>, </a:t>
            </a:r>
            <a:r>
              <a:rPr lang="en-US" b="1" dirty="0" err="1"/>
              <a:t>adroni</a:t>
            </a:r>
            <a:r>
              <a:rPr lang="en-US" b="1" dirty="0"/>
              <a:t> </a:t>
            </a:r>
            <a:r>
              <a:rPr lang="en-US" b="1" dirty="0" err="1"/>
              <a:t>carichi</a:t>
            </a:r>
            <a:r>
              <a:rPr lang="en-US" b="1" dirty="0"/>
              <a:t> e </a:t>
            </a:r>
            <a:r>
              <a:rPr lang="en-US" b="1" dirty="0" err="1"/>
              <a:t>neutri</a:t>
            </a:r>
            <a:r>
              <a:rPr lang="en-US" b="1" dirty="0"/>
              <a:t> </a:t>
            </a:r>
            <a:r>
              <a:rPr lang="en-US" dirty="0">
                <a:sym typeface="Symbol"/>
              </a:rPr>
              <a:t>  </a:t>
            </a:r>
            <a:r>
              <a:rPr lang="en-US" b="1" dirty="0">
                <a:sym typeface="Symbol"/>
              </a:rPr>
              <a:t>jets e missing energy </a:t>
            </a:r>
            <a:endParaRPr lang="en-US" b="1" dirty="0"/>
          </a:p>
          <a:p>
            <a:pPr lvl="1"/>
            <a:endParaRPr lang="en-US" b="1" dirty="0"/>
          </a:p>
        </p:txBody>
      </p:sp>
      <p:pic>
        <p:nvPicPr>
          <p:cNvPr id="79877" name="Picture 5"/>
          <p:cNvPicPr>
            <a:picLocks noChangeAspect="1" noChangeArrowheads="1"/>
          </p:cNvPicPr>
          <p:nvPr/>
        </p:nvPicPr>
        <p:blipFill>
          <a:blip r:embed="rId3" cstate="print"/>
          <a:srcRect/>
          <a:stretch>
            <a:fillRect/>
          </a:stretch>
        </p:blipFill>
        <p:spPr bwMode="auto">
          <a:xfrm>
            <a:off x="179512" y="1340768"/>
            <a:ext cx="4450080" cy="3413760"/>
          </a:xfrm>
          <a:prstGeom prst="rect">
            <a:avLst/>
          </a:prstGeom>
          <a:noFill/>
          <a:ln w="9525">
            <a:noFill/>
            <a:miter lim="800000"/>
            <a:headEnd/>
            <a:tailEnd/>
          </a:ln>
        </p:spPr>
      </p:pic>
      <p:pic>
        <p:nvPicPr>
          <p:cNvPr id="79879" name="Picture 7"/>
          <p:cNvPicPr>
            <a:picLocks noChangeAspect="1" noChangeArrowheads="1"/>
          </p:cNvPicPr>
          <p:nvPr/>
        </p:nvPicPr>
        <p:blipFill>
          <a:blip r:embed="rId4" cstate="print"/>
          <a:srcRect/>
          <a:stretch>
            <a:fillRect/>
          </a:stretch>
        </p:blipFill>
        <p:spPr bwMode="auto">
          <a:xfrm>
            <a:off x="5557212" y="1386749"/>
            <a:ext cx="2903220" cy="3238500"/>
          </a:xfrm>
          <a:prstGeom prst="rect">
            <a:avLst/>
          </a:prstGeom>
          <a:noFill/>
          <a:ln w="9525">
            <a:noFill/>
            <a:miter lim="800000"/>
            <a:headEnd/>
            <a:tailEnd/>
          </a:ln>
        </p:spPr>
      </p:pic>
      <p:sp>
        <p:nvSpPr>
          <p:cNvPr id="6" name="Right Arrow 5"/>
          <p:cNvSpPr/>
          <p:nvPr/>
        </p:nvSpPr>
        <p:spPr bwMode="auto">
          <a:xfrm>
            <a:off x="4572000" y="2780928"/>
            <a:ext cx="792088" cy="2880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9232992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lepp.cornell.edu/Research/EPP/CMS/rsrc/LEPP/Research/EPP/CMS/EventReconstruction/fe24elwhite_small.gif"/>
          <p:cNvPicPr>
            <a:picLocks noChangeAspect="1" noChangeArrowheads="1"/>
          </p:cNvPicPr>
          <p:nvPr/>
        </p:nvPicPr>
        <p:blipFill>
          <a:blip r:embed="rId3" cstate="print"/>
          <a:srcRect/>
          <a:stretch>
            <a:fillRect/>
          </a:stretch>
        </p:blipFill>
        <p:spPr bwMode="auto">
          <a:xfrm>
            <a:off x="1331640" y="4585196"/>
            <a:ext cx="4392488" cy="1683607"/>
          </a:xfrm>
          <a:prstGeom prst="rect">
            <a:avLst/>
          </a:prstGeom>
          <a:noFill/>
        </p:spPr>
      </p:pic>
      <p:sp>
        <p:nvSpPr>
          <p:cNvPr id="2" name="Title 1"/>
          <p:cNvSpPr>
            <a:spLocks noGrp="1"/>
          </p:cNvSpPr>
          <p:nvPr>
            <p:ph type="title"/>
          </p:nvPr>
        </p:nvSpPr>
        <p:spPr>
          <a:xfrm>
            <a:off x="127000" y="101594"/>
            <a:ext cx="5597128" cy="533400"/>
          </a:xfrm>
        </p:spPr>
        <p:txBody>
          <a:bodyPr/>
          <a:lstStyle/>
          <a:p>
            <a:pPr algn="l"/>
            <a:r>
              <a:rPr lang="en-US" b="1" dirty="0" err="1"/>
              <a:t>Simulazione</a:t>
            </a:r>
            <a:r>
              <a:rPr lang="en-US" b="1" dirty="0"/>
              <a:t> del detector</a:t>
            </a:r>
          </a:p>
        </p:txBody>
      </p:sp>
      <p:sp>
        <p:nvSpPr>
          <p:cNvPr id="3" name="Content Placeholder 2"/>
          <p:cNvSpPr>
            <a:spLocks noGrp="1"/>
          </p:cNvSpPr>
          <p:nvPr>
            <p:ph idx="1"/>
          </p:nvPr>
        </p:nvSpPr>
        <p:spPr>
          <a:xfrm>
            <a:off x="280988" y="908720"/>
            <a:ext cx="8582025" cy="5468268"/>
          </a:xfrm>
        </p:spPr>
        <p:txBody>
          <a:bodyPr/>
          <a:lstStyle/>
          <a:p>
            <a:r>
              <a:rPr lang="en-US" sz="2000" dirty="0"/>
              <a:t>Per </a:t>
            </a:r>
            <a:r>
              <a:rPr lang="en-US" sz="2000" dirty="0" err="1"/>
              <a:t>poter</a:t>
            </a:r>
            <a:r>
              <a:rPr lang="en-US" sz="2000" dirty="0"/>
              <a:t> </a:t>
            </a:r>
            <a:r>
              <a:rPr lang="en-US" sz="2000" dirty="0" err="1"/>
              <a:t>interpretare</a:t>
            </a:r>
            <a:r>
              <a:rPr lang="en-US" sz="2000" dirty="0"/>
              <a:t> </a:t>
            </a:r>
            <a:r>
              <a:rPr lang="en-US" sz="2000" dirty="0" err="1"/>
              <a:t>i</a:t>
            </a:r>
            <a:r>
              <a:rPr lang="en-US" sz="2000" dirty="0"/>
              <a:t> </a:t>
            </a:r>
            <a:r>
              <a:rPr lang="en-US" sz="2000" dirty="0" err="1"/>
              <a:t>dati</a:t>
            </a:r>
            <a:r>
              <a:rPr lang="en-US" sz="2000" dirty="0"/>
              <a:t> </a:t>
            </a:r>
            <a:r>
              <a:rPr lang="en-US" sz="2000" dirty="0" err="1"/>
              <a:t>raccolti</a:t>
            </a:r>
            <a:r>
              <a:rPr lang="en-US" sz="2000" dirty="0"/>
              <a:t>, è </a:t>
            </a:r>
            <a:r>
              <a:rPr lang="en-US" sz="2000" dirty="0" err="1"/>
              <a:t>necessario</a:t>
            </a:r>
            <a:r>
              <a:rPr lang="en-US" sz="2000" dirty="0"/>
              <a:t> </a:t>
            </a:r>
            <a:r>
              <a:rPr lang="en-US" sz="2000" dirty="0" err="1"/>
              <a:t>confrontarli</a:t>
            </a:r>
            <a:r>
              <a:rPr lang="en-US" sz="2000" dirty="0"/>
              <a:t> con </a:t>
            </a:r>
            <a:r>
              <a:rPr lang="en-US" sz="2000" dirty="0" err="1"/>
              <a:t>simulazioni</a:t>
            </a:r>
            <a:r>
              <a:rPr lang="en-US" sz="2000" dirty="0"/>
              <a:t> </a:t>
            </a:r>
            <a:r>
              <a:rPr lang="en-US" sz="2000" dirty="0" err="1"/>
              <a:t>dei</a:t>
            </a:r>
            <a:r>
              <a:rPr lang="en-US" sz="2000" dirty="0"/>
              <a:t> </a:t>
            </a:r>
            <a:r>
              <a:rPr lang="en-US" sz="2000" dirty="0" err="1"/>
              <a:t>processi</a:t>
            </a:r>
            <a:r>
              <a:rPr lang="en-US" sz="2000" dirty="0"/>
              <a:t> </a:t>
            </a:r>
            <a:r>
              <a:rPr lang="en-US" sz="2000" dirty="0" err="1"/>
              <a:t>fisici</a:t>
            </a:r>
            <a:r>
              <a:rPr lang="en-US" sz="2000" dirty="0"/>
              <a:t> </a:t>
            </a:r>
            <a:r>
              <a:rPr lang="en-US" sz="2000" dirty="0" err="1"/>
              <a:t>già</a:t>
            </a:r>
            <a:r>
              <a:rPr lang="en-US" sz="2000" dirty="0"/>
              <a:t> </a:t>
            </a:r>
            <a:r>
              <a:rPr lang="en-US" sz="2000" dirty="0" err="1"/>
              <a:t>noti</a:t>
            </a:r>
            <a:r>
              <a:rPr lang="en-US" sz="2000" dirty="0"/>
              <a:t>, e </a:t>
            </a:r>
            <a:r>
              <a:rPr lang="en-US" sz="2000" dirty="0" err="1"/>
              <a:t>quelli</a:t>
            </a:r>
            <a:r>
              <a:rPr lang="en-US" sz="2000" dirty="0"/>
              <a:t> </a:t>
            </a:r>
            <a:r>
              <a:rPr lang="en-US" sz="2000" dirty="0" err="1"/>
              <a:t>ipotizzati</a:t>
            </a:r>
            <a:endParaRPr lang="en-US" sz="2000" dirty="0"/>
          </a:p>
          <a:p>
            <a:pPr marL="914400" lvl="1" indent="-457200">
              <a:buFont typeface="+mj-lt"/>
              <a:buAutoNum type="arabicPeriod"/>
            </a:pPr>
            <a:r>
              <a:rPr lang="en-US" sz="2400" dirty="0" err="1"/>
              <a:t>Eventi</a:t>
            </a:r>
            <a:r>
              <a:rPr lang="en-US" sz="2400" dirty="0"/>
              <a:t> </a:t>
            </a:r>
            <a:r>
              <a:rPr lang="en-US" sz="2400" dirty="0" err="1"/>
              <a:t>fisici</a:t>
            </a:r>
            <a:r>
              <a:rPr lang="en-US" sz="2400" dirty="0"/>
              <a:t> </a:t>
            </a:r>
            <a:r>
              <a:rPr lang="en-US" sz="2400" dirty="0" err="1"/>
              <a:t>simulati</a:t>
            </a:r>
            <a:r>
              <a:rPr lang="en-US" sz="2400" dirty="0"/>
              <a:t>: </a:t>
            </a:r>
            <a:r>
              <a:rPr lang="en-US" sz="2400" b="1" dirty="0" err="1"/>
              <a:t>generatori</a:t>
            </a:r>
            <a:r>
              <a:rPr lang="en-US" sz="2400" b="1" dirty="0"/>
              <a:t> Monte Carlo </a:t>
            </a:r>
          </a:p>
          <a:p>
            <a:pPr marL="914400" lvl="1" indent="-457200">
              <a:buFont typeface="+mj-lt"/>
              <a:buAutoNum type="arabicPeriod"/>
            </a:pPr>
            <a:r>
              <a:rPr lang="en-US" sz="2400" dirty="0" err="1"/>
              <a:t>Simulazione</a:t>
            </a:r>
            <a:r>
              <a:rPr lang="en-US" sz="2400" dirty="0"/>
              <a:t> </a:t>
            </a:r>
            <a:r>
              <a:rPr lang="en-US" sz="2400" dirty="0" err="1"/>
              <a:t>dell’</a:t>
            </a:r>
            <a:r>
              <a:rPr lang="en-US" sz="2400" b="1" dirty="0" err="1"/>
              <a:t>interazione</a:t>
            </a:r>
            <a:r>
              <a:rPr lang="en-US" sz="2400" b="1" dirty="0"/>
              <a:t> </a:t>
            </a:r>
            <a:r>
              <a:rPr lang="en-US" sz="2400" b="1" dirty="0" err="1"/>
              <a:t>delle</a:t>
            </a:r>
            <a:r>
              <a:rPr lang="en-US" sz="2400" b="1" dirty="0"/>
              <a:t> </a:t>
            </a:r>
            <a:r>
              <a:rPr lang="en-US" sz="2400" b="1" dirty="0" err="1"/>
              <a:t>particelle</a:t>
            </a:r>
            <a:r>
              <a:rPr lang="en-US" sz="2400" b="1" dirty="0"/>
              <a:t> con </a:t>
            </a:r>
            <a:r>
              <a:rPr lang="en-US" sz="2400" b="1" dirty="0" err="1"/>
              <a:t>il</a:t>
            </a:r>
            <a:r>
              <a:rPr lang="en-US" sz="2400" b="1" dirty="0"/>
              <a:t> </a:t>
            </a:r>
            <a:r>
              <a:rPr lang="en-US" sz="2400" b="1" dirty="0" err="1"/>
              <a:t>rivelatore</a:t>
            </a:r>
            <a:endParaRPr lang="en-US" sz="2400" b="1" dirty="0"/>
          </a:p>
          <a:p>
            <a:pPr lvl="2"/>
            <a:r>
              <a:rPr lang="en-US" sz="1600" dirty="0" err="1"/>
              <a:t>Ogni</a:t>
            </a:r>
            <a:r>
              <a:rPr lang="en-US" sz="1600" dirty="0"/>
              <a:t> </a:t>
            </a:r>
            <a:r>
              <a:rPr lang="en-US" sz="1600" dirty="0" err="1"/>
              <a:t>particella</a:t>
            </a:r>
            <a:r>
              <a:rPr lang="en-US" sz="1600" dirty="0"/>
              <a:t> </a:t>
            </a:r>
            <a:r>
              <a:rPr lang="en-US" sz="1600" dirty="0" err="1"/>
              <a:t>viene</a:t>
            </a:r>
            <a:r>
              <a:rPr lang="en-US" sz="1600" dirty="0"/>
              <a:t> </a:t>
            </a:r>
            <a:r>
              <a:rPr lang="en-US" sz="1600" dirty="0" err="1"/>
              <a:t>seguita</a:t>
            </a:r>
            <a:r>
              <a:rPr lang="en-US" sz="1600" dirty="0"/>
              <a:t> </a:t>
            </a:r>
            <a:r>
              <a:rPr lang="en-US" sz="1600" dirty="0" err="1"/>
              <a:t>attraverso</a:t>
            </a:r>
            <a:r>
              <a:rPr lang="en-US" sz="1600" dirty="0"/>
              <a:t> </a:t>
            </a:r>
            <a:r>
              <a:rPr lang="en-US" sz="1600" dirty="0" err="1"/>
              <a:t>il</a:t>
            </a:r>
            <a:r>
              <a:rPr lang="en-US" sz="1600" dirty="0"/>
              <a:t> </a:t>
            </a:r>
            <a:r>
              <a:rPr lang="en-US" sz="1600" dirty="0" err="1"/>
              <a:t>rivelatore</a:t>
            </a:r>
            <a:r>
              <a:rPr lang="en-US" sz="1600" dirty="0"/>
              <a:t> (GEANT) in un </a:t>
            </a:r>
            <a:r>
              <a:rPr lang="en-US" sz="1600" dirty="0" err="1"/>
              <a:t>modello</a:t>
            </a:r>
            <a:r>
              <a:rPr lang="en-US" sz="1600" dirty="0"/>
              <a:t> </a:t>
            </a:r>
            <a:r>
              <a:rPr lang="en-US" sz="1600" dirty="0" err="1"/>
              <a:t>dettagliato</a:t>
            </a:r>
            <a:r>
              <a:rPr lang="en-US" sz="1600" dirty="0"/>
              <a:t> </a:t>
            </a:r>
            <a:r>
              <a:rPr lang="en-US" sz="1600" dirty="0" err="1"/>
              <a:t>di</a:t>
            </a:r>
            <a:r>
              <a:rPr lang="en-US" sz="1600" dirty="0"/>
              <a:t> </a:t>
            </a:r>
            <a:r>
              <a:rPr lang="en-US" sz="1600" dirty="0" err="1"/>
              <a:t>tutto</a:t>
            </a:r>
            <a:r>
              <a:rPr lang="en-US" sz="1600" dirty="0"/>
              <a:t> </a:t>
            </a:r>
            <a:r>
              <a:rPr lang="en-US" sz="1600" dirty="0" err="1"/>
              <a:t>l’apparato</a:t>
            </a:r>
            <a:endParaRPr lang="en-US" sz="1600" dirty="0"/>
          </a:p>
          <a:p>
            <a:pPr marL="914400" lvl="1" indent="-457200">
              <a:buFont typeface="+mj-lt"/>
              <a:buAutoNum type="arabicPeriod"/>
            </a:pPr>
            <a:r>
              <a:rPr lang="en-US" sz="2400" dirty="0"/>
              <a:t> </a:t>
            </a:r>
            <a:r>
              <a:rPr lang="en-US" sz="2400" b="1" dirty="0" err="1"/>
              <a:t>Simulazione</a:t>
            </a:r>
            <a:r>
              <a:rPr lang="en-US" sz="2400" b="1" dirty="0"/>
              <a:t> </a:t>
            </a:r>
            <a:r>
              <a:rPr lang="en-US" sz="2400" b="1" dirty="0" err="1"/>
              <a:t>dei</a:t>
            </a:r>
            <a:r>
              <a:rPr lang="en-US" sz="2400" b="1" dirty="0"/>
              <a:t> </a:t>
            </a:r>
            <a:r>
              <a:rPr lang="en-US" sz="2400" b="1" dirty="0" err="1"/>
              <a:t>segnali</a:t>
            </a:r>
            <a:r>
              <a:rPr lang="en-US" sz="2400" b="1" dirty="0"/>
              <a:t> </a:t>
            </a:r>
            <a:r>
              <a:rPr lang="en-US" sz="2400" b="1" dirty="0" err="1"/>
              <a:t>prodotti</a:t>
            </a:r>
            <a:r>
              <a:rPr lang="en-US" sz="2400" b="1" dirty="0"/>
              <a:t> </a:t>
            </a:r>
            <a:r>
              <a:rPr lang="en-US" sz="2400" dirty="0" err="1"/>
              <a:t>nei</a:t>
            </a:r>
            <a:r>
              <a:rPr lang="en-US" sz="2400" dirty="0"/>
              <a:t> </a:t>
            </a:r>
            <a:r>
              <a:rPr lang="en-US" sz="2400" dirty="0" err="1"/>
              <a:t>rivelatori</a:t>
            </a:r>
            <a:endParaRPr lang="en-US" sz="2400" dirty="0"/>
          </a:p>
          <a:p>
            <a:pPr marL="914400" lvl="1" indent="-457200">
              <a:buFont typeface="+mj-lt"/>
              <a:buAutoNum type="arabicPeriod"/>
            </a:pPr>
            <a:endParaRPr lang="en-US" sz="1100" dirty="0"/>
          </a:p>
          <a:p>
            <a:r>
              <a:rPr lang="en-US" sz="2000" dirty="0" err="1"/>
              <a:t>Risultato</a:t>
            </a:r>
            <a:r>
              <a:rPr lang="en-US" sz="2000" dirty="0"/>
              <a:t>: </a:t>
            </a:r>
            <a:r>
              <a:rPr lang="en-US" sz="2000" dirty="0" err="1"/>
              <a:t>dati</a:t>
            </a:r>
            <a:r>
              <a:rPr lang="en-US" sz="2000" dirty="0"/>
              <a:t> </a:t>
            </a:r>
            <a:r>
              <a:rPr lang="en-US" sz="2000" dirty="0" err="1"/>
              <a:t>simulati</a:t>
            </a:r>
            <a:r>
              <a:rPr lang="en-US" sz="2000" dirty="0"/>
              <a:t> </a:t>
            </a:r>
            <a:r>
              <a:rPr lang="en-US" sz="2000" dirty="0" err="1"/>
              <a:t>identici</a:t>
            </a:r>
            <a:r>
              <a:rPr lang="en-US" sz="2000" dirty="0"/>
              <a:t> a </a:t>
            </a:r>
            <a:r>
              <a:rPr lang="en-US" sz="2000" dirty="0" err="1"/>
              <a:t>quelli</a:t>
            </a:r>
            <a:r>
              <a:rPr lang="en-US" sz="2000" dirty="0"/>
              <a:t> </a:t>
            </a:r>
            <a:r>
              <a:rPr lang="en-US" sz="2000" dirty="0" err="1"/>
              <a:t>reali</a:t>
            </a:r>
            <a:endParaRPr lang="en-US" sz="2000" dirty="0"/>
          </a:p>
          <a:p>
            <a:pPr lvl="1"/>
            <a:endParaRPr lang="en-US" sz="2400" dirty="0"/>
          </a:p>
        </p:txBody>
      </p:sp>
      <p:sp>
        <p:nvSpPr>
          <p:cNvPr id="6" name="TextBox 5"/>
          <p:cNvSpPr txBox="1"/>
          <p:nvPr/>
        </p:nvSpPr>
        <p:spPr>
          <a:xfrm>
            <a:off x="4582706" y="5665316"/>
            <a:ext cx="2712276" cy="461665"/>
          </a:xfrm>
          <a:prstGeom prst="rect">
            <a:avLst/>
          </a:prstGeom>
          <a:noFill/>
        </p:spPr>
        <p:txBody>
          <a:bodyPr wrap="none" rtlCol="0">
            <a:spAutoFit/>
          </a:bodyPr>
          <a:lstStyle/>
          <a:p>
            <a:pPr algn="r"/>
            <a:r>
              <a:rPr lang="en-US" sz="1200" dirty="0" err="1">
                <a:latin typeface="+mn-lt"/>
              </a:rPr>
              <a:t>Sciame</a:t>
            </a:r>
            <a:r>
              <a:rPr lang="en-US" sz="1200" dirty="0">
                <a:latin typeface="+mn-lt"/>
              </a:rPr>
              <a:t> </a:t>
            </a:r>
            <a:r>
              <a:rPr lang="en-US" sz="1200" dirty="0" err="1">
                <a:latin typeface="+mn-lt"/>
              </a:rPr>
              <a:t>elettromagnetico</a:t>
            </a:r>
            <a:r>
              <a:rPr lang="en-US" sz="1200" dirty="0">
                <a:latin typeface="+mn-lt"/>
              </a:rPr>
              <a:t> </a:t>
            </a:r>
          </a:p>
          <a:p>
            <a:pPr algn="r"/>
            <a:r>
              <a:rPr lang="en-US" sz="1200" dirty="0" err="1">
                <a:latin typeface="+mn-lt"/>
              </a:rPr>
              <a:t>simulato</a:t>
            </a:r>
            <a:r>
              <a:rPr lang="en-US" sz="1200" dirty="0">
                <a:latin typeface="+mn-lt"/>
              </a:rPr>
              <a:t> in un </a:t>
            </a:r>
            <a:r>
              <a:rPr lang="en-US" sz="1200" dirty="0" err="1">
                <a:latin typeface="+mn-lt"/>
              </a:rPr>
              <a:t>cristallo</a:t>
            </a:r>
            <a:r>
              <a:rPr lang="en-US" sz="1200" dirty="0">
                <a:latin typeface="+mn-lt"/>
              </a:rPr>
              <a:t> </a:t>
            </a:r>
            <a:r>
              <a:rPr lang="en-US" sz="1200" dirty="0" err="1">
                <a:latin typeface="+mn-lt"/>
              </a:rPr>
              <a:t>di</a:t>
            </a:r>
            <a:r>
              <a:rPr lang="en-US" sz="1200" dirty="0">
                <a:latin typeface="+mn-lt"/>
              </a:rPr>
              <a:t> PbWO</a:t>
            </a:r>
            <a:r>
              <a:rPr lang="en-US" sz="1200" baseline="-25000" dirty="0">
                <a:latin typeface="+mn-lt"/>
              </a:rPr>
              <a:t>4</a:t>
            </a:r>
          </a:p>
        </p:txBody>
      </p:sp>
    </p:spTree>
    <p:extLst>
      <p:ext uri="{BB962C8B-B14F-4D97-AF65-F5344CB8AC3E}">
        <p14:creationId xmlns:p14="http://schemas.microsoft.com/office/powerpoint/2010/main" val="20101960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741144" cy="533400"/>
          </a:xfrm>
        </p:spPr>
        <p:txBody>
          <a:bodyPr/>
          <a:lstStyle/>
          <a:p>
            <a:pPr algn="l"/>
            <a:r>
              <a:rPr lang="en-US" b="1" dirty="0" err="1"/>
              <a:t>Capire</a:t>
            </a:r>
            <a:r>
              <a:rPr lang="en-US" b="1" dirty="0"/>
              <a:t> </a:t>
            </a:r>
            <a:r>
              <a:rPr lang="en-US" b="1" dirty="0" err="1"/>
              <a:t>il</a:t>
            </a:r>
            <a:r>
              <a:rPr lang="en-US" b="1" dirty="0"/>
              <a:t> </a:t>
            </a:r>
            <a:r>
              <a:rPr lang="en-US" b="1" dirty="0" err="1"/>
              <a:t>rivelatore</a:t>
            </a:r>
            <a:r>
              <a:rPr lang="en-US" b="1" dirty="0"/>
              <a:t> con </a:t>
            </a:r>
            <a:r>
              <a:rPr lang="en-US" b="1" dirty="0" err="1"/>
              <a:t>i</a:t>
            </a:r>
            <a:r>
              <a:rPr lang="en-US" b="1" dirty="0"/>
              <a:t> </a:t>
            </a:r>
            <a:r>
              <a:rPr lang="en-US" b="1" dirty="0" err="1"/>
              <a:t>dati</a:t>
            </a:r>
            <a:endParaRPr lang="en-US" b="1" dirty="0"/>
          </a:p>
        </p:txBody>
      </p:sp>
      <p:sp>
        <p:nvSpPr>
          <p:cNvPr id="3" name="Content Placeholder 2"/>
          <p:cNvSpPr>
            <a:spLocks noGrp="1"/>
          </p:cNvSpPr>
          <p:nvPr>
            <p:ph idx="1"/>
          </p:nvPr>
        </p:nvSpPr>
        <p:spPr>
          <a:xfrm>
            <a:off x="323528" y="802928"/>
            <a:ext cx="8582025" cy="1512168"/>
          </a:xfrm>
        </p:spPr>
        <p:txBody>
          <a:bodyPr>
            <a:normAutofit fontScale="92500"/>
          </a:bodyPr>
          <a:lstStyle/>
          <a:p>
            <a:r>
              <a:rPr lang="en-US" dirty="0" err="1"/>
              <a:t>Eventi</a:t>
            </a:r>
            <a:r>
              <a:rPr lang="en-US" dirty="0"/>
              <a:t> </a:t>
            </a:r>
            <a:r>
              <a:rPr lang="en-US" dirty="0" err="1"/>
              <a:t>prodotti</a:t>
            </a:r>
            <a:r>
              <a:rPr lang="en-US" dirty="0"/>
              <a:t> </a:t>
            </a:r>
            <a:r>
              <a:rPr lang="en-US" dirty="0" err="1"/>
              <a:t>da</a:t>
            </a:r>
            <a:r>
              <a:rPr lang="en-US" dirty="0"/>
              <a:t> </a:t>
            </a:r>
            <a:r>
              <a:rPr lang="en-US" dirty="0" err="1"/>
              <a:t>processi</a:t>
            </a:r>
            <a:r>
              <a:rPr lang="en-US" dirty="0"/>
              <a:t> “</a:t>
            </a:r>
            <a:r>
              <a:rPr lang="en-US" dirty="0" err="1"/>
              <a:t>noti</a:t>
            </a:r>
            <a:r>
              <a:rPr lang="en-US" dirty="0"/>
              <a:t>” </a:t>
            </a:r>
            <a:r>
              <a:rPr lang="en-US" dirty="0" err="1"/>
              <a:t>sono</a:t>
            </a:r>
            <a:r>
              <a:rPr lang="en-US" dirty="0"/>
              <a:t> </a:t>
            </a:r>
            <a:r>
              <a:rPr lang="en-US" dirty="0" err="1"/>
              <a:t>preziosi</a:t>
            </a:r>
            <a:r>
              <a:rPr lang="en-US" dirty="0"/>
              <a:t> per </a:t>
            </a:r>
            <a:r>
              <a:rPr lang="en-US" dirty="0" err="1"/>
              <a:t>studiare</a:t>
            </a:r>
            <a:r>
              <a:rPr lang="en-US" dirty="0"/>
              <a:t> e </a:t>
            </a:r>
            <a:r>
              <a:rPr lang="en-US" dirty="0" err="1"/>
              <a:t>migliorare</a:t>
            </a:r>
            <a:r>
              <a:rPr lang="en-US" dirty="0"/>
              <a:t> le </a:t>
            </a:r>
            <a:r>
              <a:rPr lang="en-US" dirty="0" err="1"/>
              <a:t>prestazioni</a:t>
            </a:r>
            <a:r>
              <a:rPr lang="en-US" dirty="0"/>
              <a:t> del </a:t>
            </a:r>
            <a:r>
              <a:rPr lang="en-US" dirty="0" err="1"/>
              <a:t>rivelatore</a:t>
            </a:r>
            <a:endParaRPr lang="en-US" dirty="0"/>
          </a:p>
          <a:p>
            <a:pPr lvl="1"/>
            <a:r>
              <a:rPr lang="en-US" dirty="0" err="1"/>
              <a:t>Calibrazioni</a:t>
            </a:r>
            <a:r>
              <a:rPr lang="en-US" dirty="0"/>
              <a:t>, </a:t>
            </a:r>
            <a:r>
              <a:rPr lang="en-US" dirty="0" err="1"/>
              <a:t>allineamenti</a:t>
            </a:r>
            <a:r>
              <a:rPr lang="en-US" dirty="0"/>
              <a:t>, </a:t>
            </a:r>
            <a:r>
              <a:rPr lang="en-US" dirty="0" err="1"/>
              <a:t>misure</a:t>
            </a:r>
            <a:r>
              <a:rPr lang="en-US" dirty="0"/>
              <a:t> </a:t>
            </a:r>
            <a:r>
              <a:rPr lang="en-US" dirty="0" err="1"/>
              <a:t>di</a:t>
            </a:r>
            <a:r>
              <a:rPr lang="en-US" dirty="0"/>
              <a:t> </a:t>
            </a:r>
            <a:r>
              <a:rPr lang="en-US" dirty="0" err="1"/>
              <a:t>efficienze</a:t>
            </a:r>
            <a:r>
              <a:rPr lang="en-US" dirty="0"/>
              <a:t> </a:t>
            </a:r>
            <a:r>
              <a:rPr lang="en-US" dirty="0" err="1"/>
              <a:t>dai</a:t>
            </a:r>
            <a:r>
              <a:rPr lang="en-US" dirty="0"/>
              <a:t> </a:t>
            </a:r>
            <a:r>
              <a:rPr lang="en-US" dirty="0" err="1"/>
              <a:t>dati</a:t>
            </a:r>
            <a:endParaRPr lang="en-US" dirty="0"/>
          </a:p>
        </p:txBody>
      </p:sp>
      <p:sp>
        <p:nvSpPr>
          <p:cNvPr id="4" name="Freeform 3"/>
          <p:cNvSpPr/>
          <p:nvPr/>
        </p:nvSpPr>
        <p:spPr>
          <a:xfrm>
            <a:off x="914759" y="3363904"/>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5" name="Freeform 4"/>
          <p:cNvSpPr/>
          <p:nvPr/>
        </p:nvSpPr>
        <p:spPr>
          <a:xfrm>
            <a:off x="2051720" y="3420783"/>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6" name="Freeform 5"/>
          <p:cNvSpPr/>
          <p:nvPr/>
        </p:nvSpPr>
        <p:spPr>
          <a:xfrm>
            <a:off x="914759" y="4659903"/>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7" name="Freeform 6"/>
          <p:cNvSpPr/>
          <p:nvPr/>
        </p:nvSpPr>
        <p:spPr>
          <a:xfrm>
            <a:off x="1907704" y="4716783"/>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8" name="Freeform 7"/>
          <p:cNvSpPr/>
          <p:nvPr/>
        </p:nvSpPr>
        <p:spPr>
          <a:xfrm>
            <a:off x="914759" y="5308263"/>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9" name="Freeform 8"/>
          <p:cNvSpPr/>
          <p:nvPr/>
        </p:nvSpPr>
        <p:spPr>
          <a:xfrm>
            <a:off x="2051720" y="536514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0" name="Freeform 9"/>
          <p:cNvSpPr/>
          <p:nvPr/>
        </p:nvSpPr>
        <p:spPr>
          <a:xfrm>
            <a:off x="374759" y="4012264"/>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1" name="Freeform 10"/>
          <p:cNvSpPr/>
          <p:nvPr/>
        </p:nvSpPr>
        <p:spPr>
          <a:xfrm>
            <a:off x="1963528" y="406914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FF"/>
            </a:solidFill>
            <a:prstDash val="solid"/>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5" name="Straight Connector 14"/>
          <p:cNvSpPr/>
          <p:nvPr/>
        </p:nvSpPr>
        <p:spPr>
          <a:xfrm flipV="1">
            <a:off x="2057760" y="2660103"/>
            <a:ext cx="0" cy="3200401"/>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nvGrpSpPr>
          <p:cNvPr id="61" name="Group 60"/>
          <p:cNvGrpSpPr/>
          <p:nvPr/>
        </p:nvGrpSpPr>
        <p:grpSpPr>
          <a:xfrm>
            <a:off x="950760" y="2780703"/>
            <a:ext cx="5213119" cy="2995200"/>
            <a:chOff x="950760" y="3085503"/>
            <a:chExt cx="5213119" cy="2995200"/>
          </a:xfrm>
        </p:grpSpPr>
        <p:grpSp>
          <p:nvGrpSpPr>
            <p:cNvPr id="60" name="Group 59"/>
            <p:cNvGrpSpPr/>
            <p:nvPr/>
          </p:nvGrpSpPr>
          <p:grpSpPr>
            <a:xfrm>
              <a:off x="950760" y="3085503"/>
              <a:ext cx="2707199" cy="2995200"/>
              <a:chOff x="950760" y="3085503"/>
              <a:chExt cx="2707199" cy="2995200"/>
            </a:xfrm>
          </p:grpSpPr>
          <p:sp>
            <p:nvSpPr>
              <p:cNvPr id="12" name="Freeform 11"/>
              <p:cNvSpPr/>
              <p:nvPr/>
            </p:nvSpPr>
            <p:spPr>
              <a:xfrm>
                <a:off x="2467584" y="437430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C0C0C0"/>
              </a:solidFill>
              <a:ln w="18360">
                <a:solidFill>
                  <a:srgbClr val="FF0000"/>
                </a:solidFill>
                <a:custDash>
                  <a:ds d="100000" sp="100000"/>
                  <a:ds d="100000" sp="100000"/>
                </a:custDash>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sp>
            <p:nvSpPr>
              <p:cNvPr id="13" name="Straight Connector 12"/>
              <p:cNvSpPr/>
              <p:nvPr/>
            </p:nvSpPr>
            <p:spPr>
              <a:xfrm flipV="1">
                <a:off x="1901160" y="3085503"/>
                <a:ext cx="685799" cy="2995200"/>
              </a:xfrm>
              <a:prstGeom prst="line">
                <a:avLst/>
              </a:prstGeom>
              <a:noFill/>
              <a:ln w="18360">
                <a:solidFill>
                  <a:srgbClr val="FF0000"/>
                </a:solidFill>
                <a:custDash>
                  <a:ds d="100000" sp="100000"/>
                  <a:ds d="100000" sp="100000"/>
                </a:custDash>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sp>
            <p:nvSpPr>
              <p:cNvPr id="14" name="Freeform 13"/>
              <p:cNvSpPr/>
              <p:nvPr/>
            </p:nvSpPr>
            <p:spPr>
              <a:xfrm>
                <a:off x="950760" y="4317423"/>
                <a:ext cx="2707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8360">
                <a:solidFill>
                  <a:srgbClr val="FF0000"/>
                </a:solidFill>
                <a:custDash>
                  <a:ds d="0" sp="0"/>
                </a:custDash>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grpSp>
        <p:sp>
          <p:nvSpPr>
            <p:cNvPr id="41" name="TextBox 40"/>
            <p:cNvSpPr txBox="1"/>
            <p:nvPr/>
          </p:nvSpPr>
          <p:spPr>
            <a:xfrm>
              <a:off x="2627784" y="3140968"/>
              <a:ext cx="3536095" cy="337100"/>
            </a:xfrm>
            <a:prstGeom prst="rect">
              <a:avLst/>
            </a:prstGeom>
            <a:noFill/>
            <a:ln>
              <a:noFill/>
            </a:ln>
          </p:spPr>
          <p:txBody>
            <a:bodyPr vert="horz" wrap="square"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600" b="0" i="0" u="none" strike="noStrike" dirty="0" err="1">
                  <a:ln>
                    <a:noFill/>
                  </a:ln>
                  <a:solidFill>
                    <a:srgbClr val="FF0000"/>
                  </a:solidFill>
                  <a:latin typeface="+mn-lt"/>
                  <a:ea typeface="DejaVu Sans" pitchFamily="2"/>
                  <a:cs typeface="DejaVu Sans" pitchFamily="2"/>
                </a:rPr>
                <a:t>Traccia</a:t>
              </a:r>
              <a:r>
                <a:rPr lang="en-US" sz="1600" b="0" i="0" u="none" strike="noStrike" dirty="0">
                  <a:ln>
                    <a:noFill/>
                  </a:ln>
                  <a:solidFill>
                    <a:srgbClr val="FF0000"/>
                  </a:solidFill>
                  <a:latin typeface="+mn-lt"/>
                  <a:ea typeface="DejaVu Sans" pitchFamily="2"/>
                  <a:cs typeface="DejaVu Sans" pitchFamily="2"/>
                </a:rPr>
                <a:t> </a:t>
              </a:r>
              <a:r>
                <a:rPr lang="en-US" sz="1600" b="0" i="0" u="none" strike="noStrike" dirty="0" err="1">
                  <a:ln>
                    <a:noFill/>
                  </a:ln>
                  <a:solidFill>
                    <a:srgbClr val="FF0000"/>
                  </a:solidFill>
                  <a:latin typeface="+mn-lt"/>
                  <a:ea typeface="DejaVu Sans" pitchFamily="2"/>
                  <a:cs typeface="DejaVu Sans" pitchFamily="2"/>
                </a:rPr>
                <a:t>ricostruita</a:t>
              </a:r>
              <a:endParaRPr lang="en-US" sz="1600" b="0" i="0" u="none" strike="noStrike" dirty="0">
                <a:ln>
                  <a:noFill/>
                </a:ln>
                <a:solidFill>
                  <a:srgbClr val="FF0000"/>
                </a:solidFill>
                <a:latin typeface="+mn-lt"/>
                <a:ea typeface="DejaVu Sans" pitchFamily="2"/>
                <a:cs typeface="DejaVu Sans" pitchFamily="2"/>
              </a:endParaRPr>
            </a:p>
          </p:txBody>
        </p:sp>
      </p:grpSp>
      <p:sp>
        <p:nvSpPr>
          <p:cNvPr id="42" name="TextBox 41"/>
          <p:cNvSpPr txBox="1"/>
          <p:nvPr/>
        </p:nvSpPr>
        <p:spPr>
          <a:xfrm>
            <a:off x="539552" y="2836168"/>
            <a:ext cx="1547664" cy="337100"/>
          </a:xfrm>
          <a:prstGeom prst="rect">
            <a:avLst/>
          </a:prstGeom>
          <a:noFill/>
          <a:ln>
            <a:noFill/>
          </a:ln>
        </p:spPr>
        <p:txBody>
          <a:bodyPr vert="horz" wrap="square"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600" b="0" i="0" u="none" strike="noStrike" dirty="0" err="1">
                <a:ln>
                  <a:noFill/>
                </a:ln>
                <a:solidFill>
                  <a:srgbClr val="0000FF"/>
                </a:solidFill>
                <a:latin typeface="+mn-lt"/>
                <a:ea typeface="DejaVu Sans" pitchFamily="2"/>
                <a:cs typeface="DejaVu Sans" pitchFamily="2"/>
              </a:rPr>
              <a:t>Traccia</a:t>
            </a:r>
            <a:r>
              <a:rPr lang="en-US" sz="1600" b="0" i="0" u="none" strike="noStrike" dirty="0">
                <a:ln>
                  <a:noFill/>
                </a:ln>
                <a:solidFill>
                  <a:srgbClr val="0000FF"/>
                </a:solidFill>
                <a:latin typeface="+mn-lt"/>
                <a:ea typeface="DejaVu Sans" pitchFamily="2"/>
                <a:cs typeface="DejaVu Sans" pitchFamily="2"/>
              </a:rPr>
              <a:t> </a:t>
            </a:r>
            <a:r>
              <a:rPr lang="en-US" sz="1600" b="0" i="0" u="none" strike="noStrike" dirty="0" err="1">
                <a:ln>
                  <a:noFill/>
                </a:ln>
                <a:solidFill>
                  <a:srgbClr val="0000FF"/>
                </a:solidFill>
                <a:latin typeface="+mn-lt"/>
                <a:ea typeface="DejaVu Sans" pitchFamily="2"/>
                <a:cs typeface="DejaVu Sans" pitchFamily="2"/>
              </a:rPr>
              <a:t>reale</a:t>
            </a:r>
            <a:endParaRPr lang="en-US" sz="1600" b="0" i="0" u="none" strike="noStrike" dirty="0">
              <a:ln>
                <a:noFill/>
              </a:ln>
              <a:solidFill>
                <a:srgbClr val="FF0000"/>
              </a:solidFill>
              <a:latin typeface="+mn-lt"/>
              <a:ea typeface="DejaVu Sans" pitchFamily="2"/>
              <a:cs typeface="DejaVu Sans" pitchFamily="2"/>
            </a:endParaRPr>
          </a:p>
        </p:txBody>
      </p:sp>
      <p:sp>
        <p:nvSpPr>
          <p:cNvPr id="59" name="Title 1"/>
          <p:cNvSpPr txBox="1">
            <a:spLocks/>
          </p:cNvSpPr>
          <p:nvPr/>
        </p:nvSpPr>
        <p:spPr bwMode="auto">
          <a:xfrm>
            <a:off x="251520" y="2226568"/>
            <a:ext cx="8640960" cy="609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800" b="1" i="0" u="none" strike="noStrike" kern="0" cap="none" spc="0" normalizeH="0" baseline="0" noProof="0" dirty="0" err="1">
                <a:ln>
                  <a:noFill/>
                </a:ln>
                <a:solidFill>
                  <a:srgbClr val="800000"/>
                </a:solidFill>
                <a:effectLst/>
                <a:uLnTx/>
                <a:uFillTx/>
                <a:latin typeface="+mn-lt"/>
                <a:ea typeface="Hand Of Sean" pitchFamily="2" charset="-128"/>
                <a:cs typeface="+mj-cs"/>
              </a:rPr>
              <a:t>Esempio</a:t>
            </a:r>
            <a:r>
              <a:rPr kumimoji="0" lang="en-US" sz="2800" b="1" i="0" u="none" strike="noStrike" kern="0" cap="none" spc="0" normalizeH="0" baseline="0" noProof="0" dirty="0">
                <a:ln>
                  <a:noFill/>
                </a:ln>
                <a:solidFill>
                  <a:srgbClr val="800000"/>
                </a:solidFill>
                <a:effectLst/>
                <a:uLnTx/>
                <a:uFillTx/>
                <a:latin typeface="+mn-lt"/>
                <a:ea typeface="Hand Of Sean" pitchFamily="2" charset="-128"/>
                <a:cs typeface="+mj-cs"/>
              </a:rPr>
              <a:t>: </a:t>
            </a:r>
            <a:r>
              <a:rPr kumimoji="0" lang="en-US" sz="2800" b="1" i="0" u="none" strike="noStrike" kern="0" cap="none" spc="0" normalizeH="0" baseline="0" noProof="0" dirty="0" err="1">
                <a:ln>
                  <a:noFill/>
                </a:ln>
                <a:solidFill>
                  <a:srgbClr val="800000"/>
                </a:solidFill>
                <a:effectLst/>
                <a:uLnTx/>
                <a:uFillTx/>
                <a:latin typeface="+mn-lt"/>
                <a:ea typeface="Hand Of Sean" pitchFamily="2" charset="-128"/>
                <a:cs typeface="+mj-cs"/>
              </a:rPr>
              <a:t>Allineamento</a:t>
            </a:r>
            <a:r>
              <a:rPr kumimoji="0" lang="en-US" sz="2800" b="1" i="0" u="none" strike="noStrike" kern="0" cap="none" spc="0" normalizeH="0" baseline="0" noProof="0" dirty="0">
                <a:ln>
                  <a:noFill/>
                </a:ln>
                <a:solidFill>
                  <a:srgbClr val="800000"/>
                </a:solidFill>
                <a:effectLst/>
                <a:uLnTx/>
                <a:uFillTx/>
                <a:latin typeface="+mn-lt"/>
                <a:ea typeface="Hand Of Sean" pitchFamily="2" charset="-128"/>
                <a:cs typeface="+mj-cs"/>
              </a:rPr>
              <a:t> </a:t>
            </a:r>
            <a:r>
              <a:rPr kumimoji="0" lang="en-US" sz="2800" b="1" i="0" u="none" strike="noStrike" kern="0" cap="none" spc="0" normalizeH="0" baseline="0" noProof="0" dirty="0" err="1">
                <a:ln>
                  <a:noFill/>
                </a:ln>
                <a:solidFill>
                  <a:srgbClr val="800000"/>
                </a:solidFill>
                <a:effectLst/>
                <a:uLnTx/>
                <a:uFillTx/>
                <a:latin typeface="+mn-lt"/>
                <a:ea typeface="Hand Of Sean" pitchFamily="2" charset="-128"/>
                <a:cs typeface="+mj-cs"/>
              </a:rPr>
              <a:t>dei</a:t>
            </a:r>
            <a:r>
              <a:rPr kumimoji="0" lang="en-US" sz="2800" b="1" i="0" u="none" strike="noStrike" kern="0" cap="none" spc="0" normalizeH="0" noProof="0" dirty="0">
                <a:ln>
                  <a:noFill/>
                </a:ln>
                <a:solidFill>
                  <a:srgbClr val="800000"/>
                </a:solidFill>
                <a:effectLst/>
                <a:uLnTx/>
                <a:uFillTx/>
                <a:latin typeface="+mn-lt"/>
                <a:ea typeface="Hand Of Sean" pitchFamily="2" charset="-128"/>
                <a:cs typeface="+mj-cs"/>
              </a:rPr>
              <a:t> </a:t>
            </a:r>
            <a:r>
              <a:rPr kumimoji="0" lang="en-US" sz="2800" b="1" i="0" u="none" strike="noStrike" kern="0" cap="none" spc="0" normalizeH="0" noProof="0" dirty="0" err="1">
                <a:ln>
                  <a:noFill/>
                </a:ln>
                <a:solidFill>
                  <a:srgbClr val="800000"/>
                </a:solidFill>
                <a:effectLst/>
                <a:uLnTx/>
                <a:uFillTx/>
                <a:latin typeface="+mn-lt"/>
                <a:ea typeface="Hand Of Sean" pitchFamily="2" charset="-128"/>
                <a:cs typeface="+mj-cs"/>
              </a:rPr>
              <a:t>tracciatori</a:t>
            </a:r>
            <a:endParaRPr kumimoji="0" lang="en-US" sz="2800" b="1" i="0" u="none" strike="noStrike" kern="0" cap="none" spc="0" normalizeH="0" baseline="0" noProof="0" dirty="0">
              <a:ln>
                <a:noFill/>
              </a:ln>
              <a:solidFill>
                <a:srgbClr val="800000"/>
              </a:solidFill>
              <a:effectLst/>
              <a:uLnTx/>
              <a:uFillTx/>
              <a:latin typeface="+mn-lt"/>
              <a:ea typeface="Hand Of Sean" pitchFamily="2" charset="-128"/>
              <a:cs typeface="+mj-cs"/>
            </a:endParaRPr>
          </a:p>
        </p:txBody>
      </p:sp>
      <p:grpSp>
        <p:nvGrpSpPr>
          <p:cNvPr id="66" name="Group 65"/>
          <p:cNvGrpSpPr/>
          <p:nvPr/>
        </p:nvGrpSpPr>
        <p:grpSpPr>
          <a:xfrm>
            <a:off x="3851920" y="3027415"/>
            <a:ext cx="5112568" cy="3273849"/>
            <a:chOff x="3851920" y="3332215"/>
            <a:chExt cx="5112568" cy="3273849"/>
          </a:xfrm>
        </p:grpSpPr>
        <p:grpSp>
          <p:nvGrpSpPr>
            <p:cNvPr id="65" name="Group 64"/>
            <p:cNvGrpSpPr/>
            <p:nvPr/>
          </p:nvGrpSpPr>
          <p:grpSpPr>
            <a:xfrm>
              <a:off x="4795200" y="3332215"/>
              <a:ext cx="1072944" cy="2584232"/>
              <a:chOff x="4795200" y="3332215"/>
              <a:chExt cx="1072944" cy="2584232"/>
            </a:xfrm>
          </p:grpSpPr>
          <p:grpSp>
            <p:nvGrpSpPr>
              <p:cNvPr id="50" name="Group 49"/>
              <p:cNvGrpSpPr/>
              <p:nvPr/>
            </p:nvGrpSpPr>
            <p:grpSpPr>
              <a:xfrm>
                <a:off x="4847400" y="3332215"/>
                <a:ext cx="909720" cy="603361"/>
                <a:chOff x="4847400" y="2933191"/>
                <a:chExt cx="909720" cy="603361"/>
              </a:xfrm>
            </p:grpSpPr>
            <p:pic>
              <p:nvPicPr>
                <p:cNvPr id="20" name="Picture 19"/>
                <p:cNvPicPr>
                  <a:picLocks noChangeAspect="1"/>
                </p:cNvPicPr>
                <p:nvPr/>
              </p:nvPicPr>
              <p:blipFill>
                <a:blip r:embed="rId3" cstate="print">
                  <a:alphaModFix/>
                  <a:lum/>
                </a:blip>
                <a:srcRect/>
                <a:stretch>
                  <a:fillRect/>
                </a:stretch>
              </p:blipFill>
              <p:spPr>
                <a:xfrm>
                  <a:off x="4867199" y="2976391"/>
                  <a:ext cx="606600" cy="555120"/>
                </a:xfrm>
                <a:prstGeom prst="rect">
                  <a:avLst/>
                </a:prstGeom>
                <a:noFill/>
                <a:ln>
                  <a:noFill/>
                </a:ln>
              </p:spPr>
            </p:pic>
            <p:grpSp>
              <p:nvGrpSpPr>
                <p:cNvPr id="21" name="Group 20"/>
                <p:cNvGrpSpPr/>
                <p:nvPr/>
              </p:nvGrpSpPr>
              <p:grpSpPr>
                <a:xfrm>
                  <a:off x="4847400" y="2933191"/>
                  <a:ext cx="909720" cy="603361"/>
                  <a:chOff x="4847400" y="1378799"/>
                  <a:chExt cx="909720" cy="603361"/>
                </a:xfrm>
              </p:grpSpPr>
              <p:sp>
                <p:nvSpPr>
                  <p:cNvPr id="22" name="Straight Connector 21"/>
                  <p:cNvSpPr/>
                  <p:nvPr/>
                </p:nvSpPr>
                <p:spPr>
                  <a:xfrm>
                    <a:off x="4847400" y="1964519"/>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23" name="Straight Connector 22"/>
                  <p:cNvSpPr/>
                  <p:nvPr/>
                </p:nvSpPr>
                <p:spPr>
                  <a:xfrm flipV="1">
                    <a:off x="5268959" y="1378799"/>
                    <a:ext cx="0" cy="603361"/>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9" name="Group 48"/>
              <p:cNvGrpSpPr/>
              <p:nvPr/>
            </p:nvGrpSpPr>
            <p:grpSpPr>
              <a:xfrm>
                <a:off x="4847400" y="3992507"/>
                <a:ext cx="1020744" cy="603359"/>
                <a:chOff x="4847400" y="3689192"/>
                <a:chExt cx="1020744" cy="603359"/>
              </a:xfrm>
            </p:grpSpPr>
            <p:pic>
              <p:nvPicPr>
                <p:cNvPr id="28" name="Picture 27"/>
                <p:cNvPicPr>
                  <a:picLocks noChangeAspect="1"/>
                </p:cNvPicPr>
                <p:nvPr/>
              </p:nvPicPr>
              <p:blipFill>
                <a:blip r:embed="rId3" cstate="print">
                  <a:alphaModFix/>
                  <a:lum/>
                </a:blip>
                <a:srcRect/>
                <a:stretch>
                  <a:fillRect/>
                </a:stretch>
              </p:blipFill>
              <p:spPr>
                <a:xfrm>
                  <a:off x="5261544" y="3732391"/>
                  <a:ext cx="606600" cy="555120"/>
                </a:xfrm>
                <a:prstGeom prst="rect">
                  <a:avLst/>
                </a:prstGeom>
                <a:noFill/>
                <a:ln>
                  <a:noFill/>
                </a:ln>
              </p:spPr>
            </p:pic>
            <p:grpSp>
              <p:nvGrpSpPr>
                <p:cNvPr id="29" name="Group 28"/>
                <p:cNvGrpSpPr/>
                <p:nvPr/>
              </p:nvGrpSpPr>
              <p:grpSpPr>
                <a:xfrm>
                  <a:off x="4847400" y="3689192"/>
                  <a:ext cx="909720" cy="603359"/>
                  <a:chOff x="4847400" y="2134800"/>
                  <a:chExt cx="909720" cy="603359"/>
                </a:xfrm>
              </p:grpSpPr>
              <p:sp>
                <p:nvSpPr>
                  <p:cNvPr id="30" name="Straight Connector 29"/>
                  <p:cNvSpPr/>
                  <p:nvPr/>
                </p:nvSpPr>
                <p:spPr>
                  <a:xfrm>
                    <a:off x="4847400" y="2720519"/>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1" name="Straight Connector 30"/>
                  <p:cNvSpPr/>
                  <p:nvPr/>
                </p:nvSpPr>
                <p:spPr>
                  <a:xfrm flipV="1">
                    <a:off x="5268959" y="213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8" name="Group 47"/>
              <p:cNvGrpSpPr/>
              <p:nvPr/>
            </p:nvGrpSpPr>
            <p:grpSpPr>
              <a:xfrm>
                <a:off x="4795200" y="4652797"/>
                <a:ext cx="961920" cy="603359"/>
                <a:chOff x="4795200" y="4409192"/>
                <a:chExt cx="961920" cy="603359"/>
              </a:xfrm>
            </p:grpSpPr>
            <p:pic>
              <p:nvPicPr>
                <p:cNvPr id="36" name="Picture 35"/>
                <p:cNvPicPr>
                  <a:picLocks noChangeAspect="1"/>
                </p:cNvPicPr>
                <p:nvPr/>
              </p:nvPicPr>
              <p:blipFill>
                <a:blip r:embed="rId3" cstate="print">
                  <a:alphaModFix/>
                  <a:lum/>
                </a:blip>
                <a:srcRect/>
                <a:stretch>
                  <a:fillRect/>
                </a:stretch>
              </p:blipFill>
              <p:spPr>
                <a:xfrm>
                  <a:off x="4795200" y="4452392"/>
                  <a:ext cx="606600" cy="555120"/>
                </a:xfrm>
                <a:prstGeom prst="rect">
                  <a:avLst/>
                </a:prstGeom>
                <a:noFill/>
                <a:ln>
                  <a:noFill/>
                </a:ln>
              </p:spPr>
            </p:pic>
            <p:grpSp>
              <p:nvGrpSpPr>
                <p:cNvPr id="37" name="Group 36"/>
                <p:cNvGrpSpPr/>
                <p:nvPr/>
              </p:nvGrpSpPr>
              <p:grpSpPr>
                <a:xfrm>
                  <a:off x="4847400" y="4409192"/>
                  <a:ext cx="909720" cy="603359"/>
                  <a:chOff x="4847400" y="2854800"/>
                  <a:chExt cx="909720" cy="603359"/>
                </a:xfrm>
              </p:grpSpPr>
              <p:sp>
                <p:nvSpPr>
                  <p:cNvPr id="38" name="Straight Connector 37"/>
                  <p:cNvSpPr/>
                  <p:nvPr/>
                </p:nvSpPr>
                <p:spPr>
                  <a:xfrm>
                    <a:off x="4847400" y="3440520"/>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9" name="Straight Connector 38"/>
                  <p:cNvSpPr/>
                  <p:nvPr/>
                </p:nvSpPr>
                <p:spPr>
                  <a:xfrm flipV="1">
                    <a:off x="5268959" y="285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7" name="Group 46"/>
              <p:cNvGrpSpPr/>
              <p:nvPr/>
            </p:nvGrpSpPr>
            <p:grpSpPr>
              <a:xfrm>
                <a:off x="4840224" y="5313088"/>
                <a:ext cx="914440" cy="603359"/>
                <a:chOff x="4840224" y="5129897"/>
                <a:chExt cx="914440" cy="603359"/>
              </a:xfrm>
            </p:grpSpPr>
            <p:pic>
              <p:nvPicPr>
                <p:cNvPr id="43" name="Picture 42"/>
                <p:cNvPicPr>
                  <a:picLocks noChangeAspect="1"/>
                </p:cNvPicPr>
                <p:nvPr/>
              </p:nvPicPr>
              <p:blipFill>
                <a:blip r:embed="rId3" cstate="print">
                  <a:alphaModFix/>
                  <a:lum/>
                </a:blip>
                <a:srcRect/>
                <a:stretch>
                  <a:fillRect/>
                </a:stretch>
              </p:blipFill>
              <p:spPr>
                <a:xfrm>
                  <a:off x="5148064" y="5173097"/>
                  <a:ext cx="606600" cy="555120"/>
                </a:xfrm>
                <a:prstGeom prst="rect">
                  <a:avLst/>
                </a:prstGeom>
                <a:noFill/>
                <a:ln>
                  <a:noFill/>
                </a:ln>
              </p:spPr>
            </p:pic>
            <p:grpSp>
              <p:nvGrpSpPr>
                <p:cNvPr id="44" name="Group 43"/>
                <p:cNvGrpSpPr/>
                <p:nvPr/>
              </p:nvGrpSpPr>
              <p:grpSpPr>
                <a:xfrm>
                  <a:off x="4840224" y="5129897"/>
                  <a:ext cx="909720" cy="603359"/>
                  <a:chOff x="4847400" y="2854800"/>
                  <a:chExt cx="909720" cy="603359"/>
                </a:xfrm>
              </p:grpSpPr>
              <p:sp>
                <p:nvSpPr>
                  <p:cNvPr id="45" name="Straight Connector 44"/>
                  <p:cNvSpPr/>
                  <p:nvPr/>
                </p:nvSpPr>
                <p:spPr>
                  <a:xfrm>
                    <a:off x="4847400" y="3440520"/>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46" name="Straight Connector 45"/>
                  <p:cNvSpPr/>
                  <p:nvPr/>
                </p:nvSpPr>
                <p:spPr>
                  <a:xfrm flipV="1">
                    <a:off x="5268959" y="285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sp>
          <p:nvSpPr>
            <p:cNvPr id="62" name="TextBox 61"/>
            <p:cNvSpPr txBox="1"/>
            <p:nvPr/>
          </p:nvSpPr>
          <p:spPr>
            <a:xfrm>
              <a:off x="3851920" y="6021288"/>
              <a:ext cx="5112568" cy="584776"/>
            </a:xfrm>
            <a:prstGeom prst="rect">
              <a:avLst/>
            </a:prstGeom>
            <a:noFill/>
          </p:spPr>
          <p:txBody>
            <a:bodyPr wrap="square" rtlCol="0">
              <a:spAutoFit/>
            </a:bodyPr>
            <a:lstStyle/>
            <a:p>
              <a:r>
                <a:rPr lang="en-US" sz="1600" dirty="0" err="1">
                  <a:latin typeface="+mn-lt"/>
                </a:rPr>
                <a:t>Ricavo</a:t>
              </a:r>
              <a:r>
                <a:rPr lang="en-US" sz="1600" dirty="0">
                  <a:latin typeface="+mn-lt"/>
                </a:rPr>
                <a:t> </a:t>
              </a:r>
              <a:r>
                <a:rPr lang="en-US" sz="1600" dirty="0" err="1">
                  <a:latin typeface="+mn-lt"/>
                </a:rPr>
                <a:t>parametri</a:t>
              </a:r>
              <a:r>
                <a:rPr lang="en-US" sz="1600" dirty="0">
                  <a:latin typeface="+mn-lt"/>
                </a:rPr>
                <a:t> </a:t>
              </a:r>
              <a:r>
                <a:rPr lang="en-US" sz="1600" dirty="0" err="1">
                  <a:latin typeface="+mn-lt"/>
                </a:rPr>
                <a:t>di</a:t>
              </a:r>
              <a:r>
                <a:rPr lang="en-US" sz="1600" dirty="0">
                  <a:latin typeface="+mn-lt"/>
                </a:rPr>
                <a:t> </a:t>
              </a:r>
              <a:r>
                <a:rPr lang="en-US" sz="1600" dirty="0" err="1">
                  <a:latin typeface="+mn-lt"/>
                </a:rPr>
                <a:t>allineamento</a:t>
              </a:r>
              <a:r>
                <a:rPr lang="en-US" sz="1600" dirty="0">
                  <a:latin typeface="+mn-lt"/>
                </a:rPr>
                <a:t> </a:t>
              </a:r>
            </a:p>
            <a:p>
              <a:r>
                <a:rPr lang="en-US" sz="1600" dirty="0" err="1">
                  <a:latin typeface="+mn-lt"/>
                </a:rPr>
                <a:t>dai</a:t>
              </a:r>
              <a:r>
                <a:rPr lang="en-US" sz="1600" dirty="0">
                  <a:latin typeface="+mn-lt"/>
                </a:rPr>
                <a:t> </a:t>
              </a:r>
              <a:r>
                <a:rPr lang="en-US" sz="1600" dirty="0" err="1">
                  <a:latin typeface="+mn-lt"/>
                </a:rPr>
                <a:t>residui</a:t>
              </a:r>
              <a:r>
                <a:rPr lang="en-US" sz="1600" dirty="0">
                  <a:latin typeface="+mn-lt"/>
                </a:rPr>
                <a:t> (=</a:t>
              </a:r>
              <a:r>
                <a:rPr lang="en-US" sz="1600" dirty="0" err="1">
                  <a:latin typeface="+mn-lt"/>
                </a:rPr>
                <a:t>misura</a:t>
              </a:r>
              <a:r>
                <a:rPr lang="en-US" sz="1600" dirty="0">
                  <a:latin typeface="+mn-lt"/>
                </a:rPr>
                <a:t> – </a:t>
              </a:r>
              <a:r>
                <a:rPr lang="en-US" sz="1600" dirty="0" err="1">
                  <a:latin typeface="+mn-lt"/>
                </a:rPr>
                <a:t>posizione</a:t>
              </a:r>
              <a:r>
                <a:rPr lang="en-US" sz="1600" dirty="0">
                  <a:latin typeface="+mn-lt"/>
                </a:rPr>
                <a:t> </a:t>
              </a:r>
              <a:r>
                <a:rPr lang="en-US" sz="1600" dirty="0" err="1">
                  <a:latin typeface="+mn-lt"/>
                </a:rPr>
                <a:t>della</a:t>
              </a:r>
              <a:r>
                <a:rPr lang="en-US" sz="1600" dirty="0">
                  <a:latin typeface="+mn-lt"/>
                </a:rPr>
                <a:t> </a:t>
              </a:r>
              <a:r>
                <a:rPr lang="en-US" sz="1600" dirty="0" err="1">
                  <a:latin typeface="+mn-lt"/>
                </a:rPr>
                <a:t>traccia</a:t>
              </a:r>
              <a:r>
                <a:rPr lang="en-US" sz="1600" dirty="0">
                  <a:latin typeface="+mn-lt"/>
                </a:rPr>
                <a:t>)</a:t>
              </a:r>
            </a:p>
          </p:txBody>
        </p:sp>
      </p:grpSp>
      <p:grpSp>
        <p:nvGrpSpPr>
          <p:cNvPr id="64" name="Group 63"/>
          <p:cNvGrpSpPr/>
          <p:nvPr/>
        </p:nvGrpSpPr>
        <p:grpSpPr>
          <a:xfrm>
            <a:off x="6012160" y="2966463"/>
            <a:ext cx="1490464" cy="2645184"/>
            <a:chOff x="6012160" y="3271263"/>
            <a:chExt cx="1490464" cy="2645184"/>
          </a:xfrm>
        </p:grpSpPr>
        <p:grpSp>
          <p:nvGrpSpPr>
            <p:cNvPr id="58" name="Group 57"/>
            <p:cNvGrpSpPr/>
            <p:nvPr/>
          </p:nvGrpSpPr>
          <p:grpSpPr>
            <a:xfrm>
              <a:off x="6539399" y="3271263"/>
              <a:ext cx="914400" cy="673673"/>
              <a:chOff x="6539399" y="2971351"/>
              <a:chExt cx="914400" cy="673673"/>
            </a:xfrm>
          </p:grpSpPr>
          <p:pic>
            <p:nvPicPr>
              <p:cNvPr id="16" name="Picture 15"/>
              <p:cNvPicPr>
                <a:picLocks noChangeAspect="1"/>
              </p:cNvPicPr>
              <p:nvPr/>
            </p:nvPicPr>
            <p:blipFill>
              <a:blip r:embed="rId4" cstate="print">
                <a:alphaModFix/>
                <a:lum/>
              </a:blip>
              <a:srcRect/>
              <a:stretch>
                <a:fillRect/>
              </a:stretch>
            </p:blipFill>
            <p:spPr>
              <a:xfrm>
                <a:off x="6750360" y="2971351"/>
                <a:ext cx="609480" cy="545399"/>
              </a:xfrm>
              <a:prstGeom prst="rect">
                <a:avLst/>
              </a:prstGeom>
              <a:noFill/>
              <a:ln>
                <a:noFill/>
              </a:ln>
            </p:spPr>
          </p:pic>
          <p:grpSp>
            <p:nvGrpSpPr>
              <p:cNvPr id="17" name="Group 16"/>
              <p:cNvGrpSpPr/>
              <p:nvPr/>
            </p:nvGrpSpPr>
            <p:grpSpPr>
              <a:xfrm>
                <a:off x="6539399" y="3032303"/>
                <a:ext cx="914400" cy="612721"/>
                <a:chOff x="6539399" y="1378799"/>
                <a:chExt cx="914400" cy="612721"/>
              </a:xfrm>
            </p:grpSpPr>
            <p:sp>
              <p:nvSpPr>
                <p:cNvPr id="18" name="Straight Connector 17"/>
                <p:cNvSpPr/>
                <p:nvPr/>
              </p:nvSpPr>
              <p:spPr>
                <a:xfrm>
                  <a:off x="6539399" y="1973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9" name="Straight Connector 18"/>
                <p:cNvSpPr/>
                <p:nvPr/>
              </p:nvSpPr>
              <p:spPr>
                <a:xfrm flipV="1">
                  <a:off x="6963119" y="1378799"/>
                  <a:ext cx="0" cy="612721"/>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1" name="Group 50"/>
            <p:cNvGrpSpPr/>
            <p:nvPr/>
          </p:nvGrpSpPr>
          <p:grpSpPr>
            <a:xfrm>
              <a:off x="6575399" y="3989387"/>
              <a:ext cx="914400" cy="612719"/>
              <a:chOff x="6575399" y="3689192"/>
              <a:chExt cx="914400" cy="612719"/>
            </a:xfrm>
          </p:grpSpPr>
          <p:pic>
            <p:nvPicPr>
              <p:cNvPr id="24" name="Picture 23"/>
              <p:cNvPicPr>
                <a:picLocks noChangeAspect="1"/>
              </p:cNvPicPr>
              <p:nvPr/>
            </p:nvPicPr>
            <p:blipFill>
              <a:blip r:embed="rId4" cstate="print">
                <a:alphaModFix/>
                <a:lum/>
              </a:blip>
              <a:srcRect/>
              <a:stretch>
                <a:fillRect/>
              </a:stretch>
            </p:blipFill>
            <p:spPr>
              <a:xfrm>
                <a:off x="6678360" y="3727352"/>
                <a:ext cx="609480" cy="545399"/>
              </a:xfrm>
              <a:prstGeom prst="rect">
                <a:avLst/>
              </a:prstGeom>
              <a:noFill/>
              <a:ln>
                <a:noFill/>
              </a:ln>
            </p:spPr>
          </p:pic>
          <p:grpSp>
            <p:nvGrpSpPr>
              <p:cNvPr id="25" name="Group 24"/>
              <p:cNvGrpSpPr/>
              <p:nvPr/>
            </p:nvGrpSpPr>
            <p:grpSpPr>
              <a:xfrm>
                <a:off x="6575399" y="3689192"/>
                <a:ext cx="914400" cy="612719"/>
                <a:chOff x="6575399" y="2134800"/>
                <a:chExt cx="914400" cy="612719"/>
              </a:xfrm>
            </p:grpSpPr>
            <p:sp>
              <p:nvSpPr>
                <p:cNvPr id="26" name="Straight Connector 25"/>
                <p:cNvSpPr/>
                <p:nvPr/>
              </p:nvSpPr>
              <p:spPr>
                <a:xfrm>
                  <a:off x="6575399" y="2729519"/>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27" name="Straight Connector 26"/>
                <p:cNvSpPr/>
                <p:nvPr/>
              </p:nvSpPr>
              <p:spPr>
                <a:xfrm flipV="1">
                  <a:off x="6999119" y="213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2" name="Group 51"/>
            <p:cNvGrpSpPr/>
            <p:nvPr/>
          </p:nvGrpSpPr>
          <p:grpSpPr>
            <a:xfrm>
              <a:off x="6575399" y="4646557"/>
              <a:ext cx="914400" cy="612719"/>
              <a:chOff x="6575399" y="4409192"/>
              <a:chExt cx="914400" cy="612719"/>
            </a:xfrm>
          </p:grpSpPr>
          <p:pic>
            <p:nvPicPr>
              <p:cNvPr id="32" name="Picture 31"/>
              <p:cNvPicPr>
                <a:picLocks noChangeAspect="1"/>
              </p:cNvPicPr>
              <p:nvPr/>
            </p:nvPicPr>
            <p:blipFill>
              <a:blip r:embed="rId4" cstate="print">
                <a:alphaModFix/>
                <a:lum/>
              </a:blip>
              <a:srcRect/>
              <a:stretch>
                <a:fillRect/>
              </a:stretch>
            </p:blipFill>
            <p:spPr>
              <a:xfrm>
                <a:off x="6642360" y="4447351"/>
                <a:ext cx="609480" cy="545399"/>
              </a:xfrm>
              <a:prstGeom prst="rect">
                <a:avLst/>
              </a:prstGeom>
              <a:noFill/>
              <a:ln>
                <a:noFill/>
              </a:ln>
            </p:spPr>
          </p:pic>
          <p:grpSp>
            <p:nvGrpSpPr>
              <p:cNvPr id="33" name="Group 32"/>
              <p:cNvGrpSpPr/>
              <p:nvPr/>
            </p:nvGrpSpPr>
            <p:grpSpPr>
              <a:xfrm>
                <a:off x="6575399" y="4409192"/>
                <a:ext cx="914400" cy="612719"/>
                <a:chOff x="6575399" y="2854800"/>
                <a:chExt cx="914400" cy="612719"/>
              </a:xfrm>
            </p:grpSpPr>
            <p:sp>
              <p:nvSpPr>
                <p:cNvPr id="34" name="Straight Connector 33"/>
                <p:cNvSpPr/>
                <p:nvPr/>
              </p:nvSpPr>
              <p:spPr>
                <a:xfrm>
                  <a:off x="6575399" y="3449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5" name="Straight Connector 34"/>
                <p:cNvSpPr/>
                <p:nvPr/>
              </p:nvSpPr>
              <p:spPr>
                <a:xfrm flipV="1">
                  <a:off x="6999119" y="285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3" name="Group 52"/>
            <p:cNvGrpSpPr/>
            <p:nvPr/>
          </p:nvGrpSpPr>
          <p:grpSpPr>
            <a:xfrm>
              <a:off x="6588224" y="5303728"/>
              <a:ext cx="914400" cy="612719"/>
              <a:chOff x="6575399" y="4409192"/>
              <a:chExt cx="914400" cy="612719"/>
            </a:xfrm>
          </p:grpSpPr>
          <p:pic>
            <p:nvPicPr>
              <p:cNvPr id="54" name="Picture 53"/>
              <p:cNvPicPr>
                <a:picLocks noChangeAspect="1"/>
              </p:cNvPicPr>
              <p:nvPr/>
            </p:nvPicPr>
            <p:blipFill>
              <a:blip r:embed="rId4" cstate="print">
                <a:alphaModFix/>
                <a:lum/>
              </a:blip>
              <a:srcRect/>
              <a:stretch>
                <a:fillRect/>
              </a:stretch>
            </p:blipFill>
            <p:spPr>
              <a:xfrm>
                <a:off x="6791423" y="4447351"/>
                <a:ext cx="609480" cy="545399"/>
              </a:xfrm>
              <a:prstGeom prst="rect">
                <a:avLst/>
              </a:prstGeom>
              <a:noFill/>
              <a:ln>
                <a:noFill/>
              </a:ln>
            </p:spPr>
          </p:pic>
          <p:grpSp>
            <p:nvGrpSpPr>
              <p:cNvPr id="55" name="Group 54"/>
              <p:cNvGrpSpPr/>
              <p:nvPr/>
            </p:nvGrpSpPr>
            <p:grpSpPr>
              <a:xfrm>
                <a:off x="6575399" y="4409192"/>
                <a:ext cx="914400" cy="612719"/>
                <a:chOff x="6575399" y="2854800"/>
                <a:chExt cx="914400" cy="612719"/>
              </a:xfrm>
            </p:grpSpPr>
            <p:sp>
              <p:nvSpPr>
                <p:cNvPr id="56" name="Straight Connector 55"/>
                <p:cNvSpPr/>
                <p:nvPr/>
              </p:nvSpPr>
              <p:spPr>
                <a:xfrm>
                  <a:off x="6575399" y="3449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57" name="Straight Connector 56"/>
                <p:cNvSpPr/>
                <p:nvPr/>
              </p:nvSpPr>
              <p:spPr>
                <a:xfrm flipV="1">
                  <a:off x="6999119" y="285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sp>
          <p:nvSpPr>
            <p:cNvPr id="63" name="Right Arrow 62"/>
            <p:cNvSpPr/>
            <p:nvPr/>
          </p:nvSpPr>
          <p:spPr bwMode="auto">
            <a:xfrm>
              <a:off x="6012160" y="4725144"/>
              <a:ext cx="576064" cy="216024"/>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220518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3300" y="85711"/>
            <a:ext cx="5905500" cy="533400"/>
          </a:xfrm>
        </p:spPr>
        <p:txBody>
          <a:bodyPr/>
          <a:lstStyle/>
          <a:p>
            <a:pPr algn="l"/>
            <a:r>
              <a:rPr lang="en-US" b="1" dirty="0" err="1"/>
              <a:t>Esempio</a:t>
            </a:r>
            <a:r>
              <a:rPr lang="en-US" b="1" dirty="0"/>
              <a:t>: </a:t>
            </a:r>
            <a:br>
              <a:rPr lang="en-US" b="1" dirty="0"/>
            </a:br>
            <a:r>
              <a:rPr lang="en-US" b="1" dirty="0"/>
              <a:t>momentum scale</a:t>
            </a:r>
          </a:p>
        </p:txBody>
      </p:sp>
      <p:sp>
        <p:nvSpPr>
          <p:cNvPr id="3" name="Content Placeholder 2"/>
          <p:cNvSpPr>
            <a:spLocks noGrp="1"/>
          </p:cNvSpPr>
          <p:nvPr>
            <p:ph idx="1"/>
          </p:nvPr>
        </p:nvSpPr>
        <p:spPr>
          <a:xfrm>
            <a:off x="4860032" y="1268760"/>
            <a:ext cx="4002981" cy="5108228"/>
          </a:xfrm>
        </p:spPr>
        <p:txBody>
          <a:bodyPr/>
          <a:lstStyle/>
          <a:p>
            <a:pPr>
              <a:buNone/>
            </a:pPr>
            <a:r>
              <a:rPr lang="en-US" dirty="0"/>
              <a:t>	</a:t>
            </a:r>
            <a:r>
              <a:rPr lang="en-US" dirty="0" err="1"/>
              <a:t>Uso</a:t>
            </a:r>
            <a:r>
              <a:rPr lang="en-US" dirty="0"/>
              <a:t> </a:t>
            </a:r>
            <a:r>
              <a:rPr lang="en-US" dirty="0" err="1"/>
              <a:t>Eventi</a:t>
            </a:r>
            <a:r>
              <a:rPr lang="en-US" dirty="0"/>
              <a:t> </a:t>
            </a:r>
            <a:r>
              <a:rPr lang="en-US" dirty="0" err="1"/>
              <a:t>Z</a:t>
            </a:r>
            <a:r>
              <a:rPr lang="en-US" dirty="0" err="1">
                <a:sym typeface="Symbol"/>
              </a:rPr>
              <a:t></a:t>
            </a:r>
            <a:r>
              <a:rPr lang="en-US" dirty="0" err="1"/>
              <a:t>ee</a:t>
            </a:r>
            <a:r>
              <a:rPr lang="en-US" dirty="0"/>
              <a:t> per </a:t>
            </a:r>
            <a:r>
              <a:rPr lang="en-US" dirty="0" err="1"/>
              <a:t>costringere</a:t>
            </a:r>
            <a:r>
              <a:rPr lang="en-US" dirty="0"/>
              <a:t> la </a:t>
            </a:r>
            <a:r>
              <a:rPr lang="en-US" dirty="0" err="1"/>
              <a:t>scala</a:t>
            </a:r>
            <a:r>
              <a:rPr lang="en-US" dirty="0"/>
              <a:t> in </a:t>
            </a:r>
            <a:r>
              <a:rPr lang="en-US" dirty="0" err="1"/>
              <a:t>energia</a:t>
            </a:r>
            <a:r>
              <a:rPr lang="en-US" dirty="0"/>
              <a:t> </a:t>
            </a:r>
            <a:r>
              <a:rPr lang="en-US" dirty="0" err="1"/>
              <a:t>degli</a:t>
            </a:r>
            <a:r>
              <a:rPr lang="en-US" dirty="0"/>
              <a:t> </a:t>
            </a:r>
            <a:r>
              <a:rPr lang="en-US" dirty="0" err="1"/>
              <a:t>eletroni</a:t>
            </a:r>
            <a:endParaRPr lang="en-US" dirty="0"/>
          </a:p>
        </p:txBody>
      </p:sp>
      <p:pic>
        <p:nvPicPr>
          <p:cNvPr id="18434" name="Picture 2"/>
          <p:cNvPicPr>
            <a:picLocks noChangeAspect="1" noChangeArrowheads="1"/>
          </p:cNvPicPr>
          <p:nvPr/>
        </p:nvPicPr>
        <p:blipFill>
          <a:blip r:embed="rId3" cstate="print"/>
          <a:srcRect/>
          <a:stretch>
            <a:fillRect/>
          </a:stretch>
        </p:blipFill>
        <p:spPr bwMode="auto">
          <a:xfrm>
            <a:off x="323528" y="2971880"/>
            <a:ext cx="8604448" cy="3886120"/>
          </a:xfrm>
          <a:prstGeom prst="rect">
            <a:avLst/>
          </a:prstGeom>
          <a:noFill/>
          <a:ln w="9525">
            <a:noFill/>
            <a:miter lim="800000"/>
            <a:headEnd/>
            <a:tailEnd/>
          </a:ln>
        </p:spPr>
      </p:pic>
      <p:grpSp>
        <p:nvGrpSpPr>
          <p:cNvPr id="13" name="Group 12"/>
          <p:cNvGrpSpPr/>
          <p:nvPr/>
        </p:nvGrpSpPr>
        <p:grpSpPr>
          <a:xfrm>
            <a:off x="179512" y="548680"/>
            <a:ext cx="4445726" cy="2070681"/>
            <a:chOff x="2269399" y="2358444"/>
            <a:chExt cx="4445726" cy="2070681"/>
          </a:xfrm>
        </p:grpSpPr>
        <p:pic>
          <p:nvPicPr>
            <p:cNvPr id="7174" name="Picture 6"/>
            <p:cNvPicPr>
              <a:picLocks noChangeAspect="1" noChangeArrowheads="1"/>
            </p:cNvPicPr>
            <p:nvPr/>
          </p:nvPicPr>
          <p:blipFill>
            <a:blip r:embed="rId4" cstate="print"/>
            <a:srcRect/>
            <a:stretch>
              <a:fillRect/>
            </a:stretch>
          </p:blipFill>
          <p:spPr bwMode="auto">
            <a:xfrm>
              <a:off x="2428875" y="2428875"/>
              <a:ext cx="4286250" cy="20002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0" name="Picture 2"/>
            <p:cNvPicPr>
              <a:picLocks noChangeAspect="1" noChangeArrowheads="1"/>
            </p:cNvPicPr>
            <p:nvPr/>
          </p:nvPicPr>
          <p:blipFill>
            <a:blip r:embed="rId5" cstate="print"/>
            <a:srcRect l="8811" t="6478" r="26063" b="5949"/>
            <a:stretch>
              <a:fillRect/>
            </a:stretch>
          </p:blipFill>
          <p:spPr bwMode="auto">
            <a:xfrm rot="21240000">
              <a:off x="2269399" y="2358444"/>
              <a:ext cx="4329846" cy="258582"/>
            </a:xfrm>
            <a:prstGeom prst="rect">
              <a:avLst/>
            </a:prstGeom>
            <a:noFill/>
            <a:ln w="9525">
              <a:noFill/>
              <a:miter lim="800000"/>
              <a:headEnd/>
              <a:tailEnd/>
            </a:ln>
          </p:spPr>
        </p:pic>
      </p:grpSp>
      <p:pic>
        <p:nvPicPr>
          <p:cNvPr id="14" name="Picture 6" descr="http://www.spanish411.net/images/marker-circle-red.png"/>
          <p:cNvPicPr>
            <a:picLocks noChangeAspect="1" noChangeArrowheads="1"/>
          </p:cNvPicPr>
          <p:nvPr/>
        </p:nvPicPr>
        <p:blipFill>
          <a:blip r:embed="rId6" cstate="print"/>
          <a:stretch>
            <a:fillRect/>
          </a:stretch>
        </p:blipFill>
        <p:spPr bwMode="auto">
          <a:xfrm rot="21268586">
            <a:off x="1170086" y="1405897"/>
            <a:ext cx="3188304" cy="793532"/>
          </a:xfrm>
          <a:prstGeom prst="rect">
            <a:avLst/>
          </a:prstGeom>
          <a:noFill/>
          <a:ln>
            <a:noFill/>
          </a:ln>
        </p:spPr>
      </p:pic>
      <p:sp>
        <p:nvSpPr>
          <p:cNvPr id="15" name="Right Arrow 14"/>
          <p:cNvSpPr/>
          <p:nvPr/>
        </p:nvSpPr>
        <p:spPr bwMode="auto">
          <a:xfrm>
            <a:off x="4355976" y="4941168"/>
            <a:ext cx="792088" cy="2880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9188765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4828988" y="3717032"/>
            <a:ext cx="3140968" cy="3140968"/>
          </a:xfrm>
          <a:prstGeom prst="rect">
            <a:avLst/>
          </a:prstGeom>
          <a:noFill/>
          <a:ln w="12700" cap="flat">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74736" y="1023020"/>
            <a:ext cx="4544017" cy="4464496"/>
          </a:xfrm>
          <a:prstGeom prst="rect">
            <a:avLst/>
          </a:prstGeom>
          <a:noFill/>
          <a:ln w="12700" cap="flat">
            <a:noFill/>
            <a:miter lim="800000"/>
            <a:headEnd/>
            <a:tailEnd/>
          </a:ln>
        </p:spPr>
      </p:pic>
      <p:sp>
        <p:nvSpPr>
          <p:cNvPr id="2" name="Title 1"/>
          <p:cNvSpPr>
            <a:spLocks noGrp="1"/>
          </p:cNvSpPr>
          <p:nvPr>
            <p:ph type="title"/>
          </p:nvPr>
        </p:nvSpPr>
        <p:spPr>
          <a:xfrm>
            <a:off x="10221" y="116632"/>
            <a:ext cx="8640960" cy="609600"/>
          </a:xfrm>
        </p:spPr>
        <p:txBody>
          <a:bodyPr/>
          <a:lstStyle/>
          <a:p>
            <a:pPr algn="l"/>
            <a:r>
              <a:rPr lang="en-US" b="1" dirty="0" err="1"/>
              <a:t>Misura</a:t>
            </a:r>
            <a:r>
              <a:rPr lang="en-US" b="1" dirty="0"/>
              <a:t> </a:t>
            </a:r>
            <a:r>
              <a:rPr lang="en-US" b="1" dirty="0" err="1"/>
              <a:t>dell’efficienza</a:t>
            </a:r>
            <a:r>
              <a:rPr lang="en-US" b="1" dirty="0"/>
              <a:t> </a:t>
            </a:r>
            <a:r>
              <a:rPr lang="en-US" b="1" dirty="0" err="1"/>
              <a:t>dai</a:t>
            </a:r>
            <a:r>
              <a:rPr lang="en-US" b="1" dirty="0"/>
              <a:t> </a:t>
            </a:r>
            <a:r>
              <a:rPr lang="en-US" b="1" dirty="0" err="1"/>
              <a:t>dati</a:t>
            </a:r>
            <a:r>
              <a:rPr lang="en-US" b="1" dirty="0"/>
              <a:t>: “Tag-and-probe”</a:t>
            </a:r>
          </a:p>
        </p:txBody>
      </p:sp>
      <p:sp>
        <p:nvSpPr>
          <p:cNvPr id="3" name="Content Placeholder 2"/>
          <p:cNvSpPr>
            <a:spLocks noGrp="1"/>
          </p:cNvSpPr>
          <p:nvPr>
            <p:ph idx="1"/>
          </p:nvPr>
        </p:nvSpPr>
        <p:spPr>
          <a:xfrm>
            <a:off x="3995936" y="981000"/>
            <a:ext cx="5148064" cy="5036220"/>
          </a:xfrm>
        </p:spPr>
        <p:txBody>
          <a:bodyPr>
            <a:normAutofit/>
          </a:bodyPr>
          <a:lstStyle/>
          <a:p>
            <a:r>
              <a:rPr lang="en-US" sz="1800" dirty="0" err="1"/>
              <a:t>Seleziono</a:t>
            </a:r>
            <a:r>
              <a:rPr lang="en-US" sz="1800" dirty="0"/>
              <a:t> </a:t>
            </a:r>
            <a:r>
              <a:rPr lang="en-US" sz="1800" dirty="0" err="1"/>
              <a:t>risonanze</a:t>
            </a:r>
            <a:r>
              <a:rPr lang="en-US" sz="1800" dirty="0"/>
              <a:t> note (Z,</a:t>
            </a:r>
            <a:r>
              <a:rPr lang="en-US" sz="1800" dirty="0">
                <a:sym typeface="Symbol"/>
              </a:rPr>
              <a:t> </a:t>
            </a:r>
            <a:r>
              <a:rPr lang="en-US" sz="1800" dirty="0"/>
              <a:t>J/</a:t>
            </a:r>
            <a:r>
              <a:rPr lang="en-US" sz="1800" dirty="0">
                <a:latin typeface="Symbol" pitchFamily="18" charset="2"/>
              </a:rPr>
              <a:t>y</a:t>
            </a:r>
            <a:r>
              <a:rPr lang="en-US" sz="1800" dirty="0">
                <a:sym typeface="Symbol"/>
              </a:rPr>
              <a:t>, </a:t>
            </a:r>
            <a:r>
              <a:rPr lang="en-US" sz="1800" dirty="0" err="1">
                <a:sym typeface="Symbol"/>
              </a:rPr>
              <a:t>Y</a:t>
            </a:r>
            <a:r>
              <a:rPr lang="en-US" sz="1800" dirty="0" err="1"/>
              <a:t>ℓℓ</a:t>
            </a:r>
            <a:r>
              <a:rPr lang="en-US" sz="1800" dirty="0"/>
              <a:t>)  </a:t>
            </a:r>
            <a:r>
              <a:rPr lang="en-US" sz="1800" dirty="0" err="1"/>
              <a:t>sulla</a:t>
            </a:r>
            <a:r>
              <a:rPr lang="en-US" sz="1800" dirty="0"/>
              <a:t> base </a:t>
            </a:r>
            <a:r>
              <a:rPr lang="en-US" sz="1800" dirty="0" err="1"/>
              <a:t>di</a:t>
            </a:r>
            <a:r>
              <a:rPr lang="en-US" sz="1800" dirty="0"/>
              <a:t> </a:t>
            </a:r>
            <a:r>
              <a:rPr lang="en-US" sz="1800" dirty="0" err="1"/>
              <a:t>m</a:t>
            </a:r>
            <a:r>
              <a:rPr lang="en-US" sz="1800" baseline="-25000" dirty="0" err="1"/>
              <a:t>ℓℓ</a:t>
            </a:r>
            <a:endParaRPr lang="en-US" sz="1800" dirty="0"/>
          </a:p>
          <a:p>
            <a:pPr lvl="1"/>
            <a:r>
              <a:rPr lang="it-IT" sz="2000" dirty="0"/>
              <a:t>richiedendo due tracce di cui </a:t>
            </a:r>
            <a:r>
              <a:rPr lang="en-US" sz="2000" dirty="0" err="1"/>
              <a:t>almeno</a:t>
            </a:r>
            <a:r>
              <a:rPr lang="en-US" sz="2000" dirty="0"/>
              <a:t> </a:t>
            </a:r>
            <a:r>
              <a:rPr lang="en-US" sz="2000" dirty="0" err="1"/>
              <a:t>una</a:t>
            </a:r>
            <a:r>
              <a:rPr lang="en-US" sz="2000" dirty="0"/>
              <a:t> </a:t>
            </a:r>
            <a:r>
              <a:rPr lang="en-US" sz="2000" dirty="0" err="1"/>
              <a:t>soddisfa</a:t>
            </a:r>
            <a:r>
              <a:rPr lang="en-US" sz="2000" dirty="0"/>
              <a:t> </a:t>
            </a:r>
            <a:r>
              <a:rPr lang="en-US" sz="2000" dirty="0" err="1"/>
              <a:t>criteri</a:t>
            </a:r>
            <a:r>
              <a:rPr lang="en-US" sz="2000" dirty="0"/>
              <a:t> </a:t>
            </a:r>
            <a:r>
              <a:rPr lang="en-US" sz="2000" dirty="0" err="1"/>
              <a:t>di</a:t>
            </a:r>
            <a:r>
              <a:rPr lang="en-US" sz="2000" dirty="0"/>
              <a:t> </a:t>
            </a:r>
            <a:r>
              <a:rPr lang="en-US" sz="2000" dirty="0" err="1"/>
              <a:t>identificazione</a:t>
            </a:r>
            <a:r>
              <a:rPr lang="en-US" sz="2000" dirty="0"/>
              <a:t> (“TAG”). </a:t>
            </a:r>
          </a:p>
          <a:p>
            <a:pPr lvl="1"/>
            <a:r>
              <a:rPr lang="en-US" sz="2000" dirty="0"/>
              <a:t>Studio </a:t>
            </a:r>
            <a:r>
              <a:rPr lang="en-US" sz="2000" dirty="0" err="1"/>
              <a:t>l’efficienza</a:t>
            </a:r>
            <a:r>
              <a:rPr lang="en-US" sz="2000" dirty="0"/>
              <a:t> </a:t>
            </a:r>
            <a:r>
              <a:rPr lang="en-US" sz="2000" dirty="0" err="1"/>
              <a:t>di</a:t>
            </a:r>
            <a:r>
              <a:rPr lang="en-US" sz="2000" dirty="0"/>
              <a:t> </a:t>
            </a:r>
            <a:r>
              <a:rPr lang="en-US" sz="2000" dirty="0" err="1"/>
              <a:t>identificazione</a:t>
            </a:r>
            <a:r>
              <a:rPr lang="en-US" sz="2000" dirty="0"/>
              <a:t> </a:t>
            </a:r>
            <a:r>
              <a:rPr lang="en-US" sz="2000" dirty="0" err="1"/>
              <a:t>dell’altra</a:t>
            </a:r>
            <a:r>
              <a:rPr lang="en-US" sz="2000" dirty="0"/>
              <a:t> (“PROBE”)</a:t>
            </a:r>
          </a:p>
          <a:p>
            <a:pPr>
              <a:buNone/>
            </a:pPr>
            <a:endParaRPr lang="en-US" sz="1800" dirty="0"/>
          </a:p>
        </p:txBody>
      </p:sp>
    </p:spTree>
    <p:extLst>
      <p:ext uri="{BB962C8B-B14F-4D97-AF65-F5344CB8AC3E}">
        <p14:creationId xmlns:p14="http://schemas.microsoft.com/office/powerpoint/2010/main" val="1327465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t>
            </a:r>
            <a:r>
              <a:rPr lang="en-US" b="1" dirty="0" err="1"/>
              <a:t>elettronici</a:t>
            </a:r>
            <a:endParaRPr lang="en-US"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6</a:t>
            </a:fld>
            <a:endParaRPr lang="en-US"/>
          </a:p>
        </p:txBody>
      </p:sp>
      <p:sp>
        <p:nvSpPr>
          <p:cNvPr id="5" name="Text Box 35"/>
          <p:cNvSpPr txBox="1">
            <a:spLocks noChangeArrowheads="1"/>
          </p:cNvSpPr>
          <p:nvPr/>
        </p:nvSpPr>
        <p:spPr bwMode="auto">
          <a:xfrm>
            <a:off x="44450" y="4868863"/>
            <a:ext cx="4216400" cy="1190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t>Camera con gas+ </a:t>
            </a:r>
            <a:r>
              <a:rPr lang="en-US" dirty="0" err="1"/>
              <a:t>fili</a:t>
            </a:r>
            <a:r>
              <a:rPr lang="en-US" dirty="0"/>
              <a:t> sotto </a:t>
            </a:r>
            <a:r>
              <a:rPr lang="en-US" dirty="0" err="1"/>
              <a:t>alta</a:t>
            </a:r>
            <a:r>
              <a:rPr lang="en-US" dirty="0"/>
              <a:t> </a:t>
            </a:r>
            <a:r>
              <a:rPr lang="en-US" dirty="0" err="1"/>
              <a:t>tensione</a:t>
            </a:r>
            <a:endParaRPr lang="en-US" dirty="0"/>
          </a:p>
          <a:p>
            <a:r>
              <a:rPr lang="en-US" dirty="0"/>
              <a:t> </a:t>
            </a:r>
            <a:r>
              <a:rPr lang="en-US" dirty="0" err="1"/>
              <a:t>particella</a:t>
            </a:r>
            <a:r>
              <a:rPr lang="en-US" dirty="0"/>
              <a:t> </a:t>
            </a:r>
            <a:r>
              <a:rPr lang="en-US" dirty="0" err="1"/>
              <a:t>ionizza</a:t>
            </a:r>
            <a:r>
              <a:rPr lang="en-US" dirty="0"/>
              <a:t> </a:t>
            </a:r>
            <a:r>
              <a:rPr lang="en-US" dirty="0" err="1"/>
              <a:t>il</a:t>
            </a:r>
            <a:r>
              <a:rPr lang="en-US" dirty="0"/>
              <a:t> gas </a:t>
            </a:r>
            <a:r>
              <a:rPr lang="en-US" dirty="0">
                <a:sym typeface="Symbol" charset="0"/>
              </a:rPr>
              <a:t></a:t>
            </a:r>
          </a:p>
          <a:p>
            <a:r>
              <a:rPr lang="en-US" dirty="0"/>
              <a:t> le </a:t>
            </a:r>
            <a:r>
              <a:rPr lang="en-US" dirty="0" err="1"/>
              <a:t>cariche</a:t>
            </a:r>
            <a:r>
              <a:rPr lang="en-US" dirty="0"/>
              <a:t> </a:t>
            </a:r>
            <a:r>
              <a:rPr lang="en-US" dirty="0" err="1"/>
              <a:t>sono</a:t>
            </a:r>
            <a:r>
              <a:rPr lang="en-US" dirty="0"/>
              <a:t> </a:t>
            </a:r>
            <a:r>
              <a:rPr lang="en-US" dirty="0" err="1"/>
              <a:t>raccolte</a:t>
            </a:r>
            <a:r>
              <a:rPr lang="en-US" dirty="0"/>
              <a:t> dal filo </a:t>
            </a:r>
            <a:r>
              <a:rPr lang="en-US" dirty="0" err="1"/>
              <a:t>piu</a:t>
            </a:r>
            <a:r>
              <a:rPr lang="ja-JP" altLang="en-US" dirty="0">
                <a:latin typeface="Arial"/>
              </a:rPr>
              <a:t>’</a:t>
            </a:r>
            <a:r>
              <a:rPr lang="en-US" dirty="0"/>
              <a:t> </a:t>
            </a:r>
            <a:r>
              <a:rPr lang="en-US" dirty="0" err="1"/>
              <a:t>vicino</a:t>
            </a:r>
            <a:r>
              <a:rPr lang="en-US" dirty="0"/>
              <a:t> </a:t>
            </a:r>
          </a:p>
          <a:p>
            <a:r>
              <a:rPr lang="en-US" dirty="0">
                <a:sym typeface="Symbol" charset="0"/>
              </a:rPr>
              <a:t>              </a:t>
            </a:r>
            <a:r>
              <a:rPr lang="en-US" dirty="0"/>
              <a:t> </a:t>
            </a:r>
            <a:r>
              <a:rPr lang="en-US" dirty="0" err="1"/>
              <a:t>segnale</a:t>
            </a:r>
            <a:r>
              <a:rPr lang="en-US" dirty="0"/>
              <a:t> </a:t>
            </a:r>
            <a:r>
              <a:rPr lang="en-US" dirty="0" err="1"/>
              <a:t>elettronico</a:t>
            </a:r>
            <a:endParaRPr lang="en-US" dirty="0"/>
          </a:p>
        </p:txBody>
      </p:sp>
      <p:sp>
        <p:nvSpPr>
          <p:cNvPr id="6" name="Rectangle 3"/>
          <p:cNvSpPr txBox="1">
            <a:spLocks noChangeArrowheads="1"/>
          </p:cNvSpPr>
          <p:nvPr/>
        </p:nvSpPr>
        <p:spPr bwMode="auto">
          <a:xfrm>
            <a:off x="52387" y="930275"/>
            <a:ext cx="8839201" cy="244792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defRPr sz="2400">
                <a:solidFill>
                  <a:srgbClr val="000090"/>
                </a:solidFill>
                <a:latin typeface="+mn-lt"/>
                <a:ea typeface="+mn-ea"/>
                <a:cs typeface="+mn-cs"/>
              </a:defRPr>
            </a:lvl1pPr>
            <a:lvl2pPr marL="742950" indent="-285750" algn="l" rtl="0" fontAlgn="base">
              <a:spcBef>
                <a:spcPct val="20000"/>
              </a:spcBef>
              <a:spcAft>
                <a:spcPct val="0"/>
              </a:spcAft>
              <a:buChar char="–"/>
              <a:defRPr sz="2800">
                <a:solidFill>
                  <a:srgbClr val="0000FF"/>
                </a:solidFill>
                <a:latin typeface="Times" charset="0"/>
                <a:ea typeface="+mn-ea"/>
              </a:defRPr>
            </a:lvl2pPr>
            <a:lvl3pPr marL="1143000" indent="-228600" algn="l" rtl="0" fontAlgn="base">
              <a:spcBef>
                <a:spcPct val="20000"/>
              </a:spcBef>
              <a:spcAft>
                <a:spcPct val="0"/>
              </a:spcAft>
              <a:buChar char="•"/>
              <a:defRPr sz="2400">
                <a:solidFill>
                  <a:srgbClr val="3366FF"/>
                </a:solidFill>
                <a:latin typeface="Times" charset="0"/>
                <a:ea typeface="+mn-ea"/>
              </a:defRPr>
            </a:lvl3pPr>
            <a:lvl4pPr marL="1600200" indent="-228600" algn="l" rtl="0" fontAlgn="base">
              <a:spcBef>
                <a:spcPct val="20000"/>
              </a:spcBef>
              <a:spcAft>
                <a:spcPct val="0"/>
              </a:spcAft>
              <a:buChar char="–"/>
              <a:defRPr sz="2000">
                <a:solidFill>
                  <a:schemeClr val="accent1">
                    <a:lumMod val="25000"/>
                  </a:schemeClr>
                </a:solidFill>
                <a:latin typeface="Times" charset="0"/>
                <a:ea typeface="+mn-ea"/>
              </a:defRPr>
            </a:lvl4pPr>
            <a:lvl5pPr marL="2057400" indent="-228600" algn="l" rtl="0" fontAlgn="base">
              <a:spcBef>
                <a:spcPct val="20000"/>
              </a:spcBef>
              <a:spcAft>
                <a:spcPct val="0"/>
              </a:spcAft>
              <a:buChar char="»"/>
              <a:defRPr sz="2000">
                <a:solidFill>
                  <a:srgbClr val="000090"/>
                </a:solidFill>
                <a:latin typeface="Times" charset="0"/>
                <a:ea typeface="+mn-ea"/>
              </a:defRPr>
            </a:lvl5pPr>
            <a:lvl6pPr marL="2514600" indent="-228600" algn="l" rtl="0" fontAlgn="base">
              <a:spcBef>
                <a:spcPct val="20000"/>
              </a:spcBef>
              <a:spcAft>
                <a:spcPct val="0"/>
              </a:spcAft>
              <a:buChar char="»"/>
              <a:defRPr sz="2000">
                <a:solidFill>
                  <a:schemeClr val="tx1"/>
                </a:solidFill>
                <a:latin typeface="Times" charset="0"/>
                <a:ea typeface="+mn-ea"/>
              </a:defRPr>
            </a:lvl6pPr>
            <a:lvl7pPr marL="2971800" indent="-228600" algn="l" rtl="0" fontAlgn="base">
              <a:spcBef>
                <a:spcPct val="20000"/>
              </a:spcBef>
              <a:spcAft>
                <a:spcPct val="0"/>
              </a:spcAft>
              <a:buChar char="»"/>
              <a:defRPr sz="2000">
                <a:solidFill>
                  <a:schemeClr val="tx1"/>
                </a:solidFill>
                <a:latin typeface="Times" charset="0"/>
                <a:ea typeface="+mn-ea"/>
              </a:defRPr>
            </a:lvl7pPr>
            <a:lvl8pPr marL="3429000" indent="-228600" algn="l" rtl="0" fontAlgn="base">
              <a:spcBef>
                <a:spcPct val="20000"/>
              </a:spcBef>
              <a:spcAft>
                <a:spcPct val="0"/>
              </a:spcAft>
              <a:buChar char="»"/>
              <a:defRPr sz="2000">
                <a:solidFill>
                  <a:schemeClr val="tx1"/>
                </a:solidFill>
                <a:latin typeface="Times" charset="0"/>
                <a:ea typeface="+mn-ea"/>
              </a:defRPr>
            </a:lvl8pPr>
            <a:lvl9pPr marL="3886200" indent="-228600" algn="l" rtl="0" fontAlgn="base">
              <a:spcBef>
                <a:spcPct val="20000"/>
              </a:spcBef>
              <a:spcAft>
                <a:spcPct val="0"/>
              </a:spcAft>
              <a:buChar char="»"/>
              <a:defRPr sz="2000">
                <a:solidFill>
                  <a:schemeClr val="tx1"/>
                </a:solidFill>
                <a:latin typeface="Times" charset="0"/>
                <a:ea typeface="+mn-ea"/>
              </a:defRPr>
            </a:lvl9pPr>
          </a:lstStyle>
          <a:p>
            <a:pPr marL="0" indent="0"/>
            <a:r>
              <a:rPr lang="en-US" sz="2000" dirty="0" err="1">
                <a:latin typeface="Times" charset="0"/>
              </a:rPr>
              <a:t>Foto</a:t>
            </a:r>
            <a:r>
              <a:rPr lang="en-US" sz="2000" dirty="0">
                <a:latin typeface="Times" charset="0"/>
              </a:rPr>
              <a:t> </a:t>
            </a:r>
            <a:r>
              <a:rPr lang="en-US" sz="2000" dirty="0" err="1">
                <a:latin typeface="Times" charset="0"/>
              </a:rPr>
              <a:t>camere</a:t>
            </a:r>
            <a:r>
              <a:rPr lang="en-US" sz="2000" dirty="0">
                <a:latin typeface="Times" charset="0"/>
              </a:rPr>
              <a:t> a </a:t>
            </a:r>
            <a:r>
              <a:rPr lang="en-US" sz="2000" dirty="0" err="1">
                <a:latin typeface="Times" charset="0"/>
              </a:rPr>
              <a:t>bolle</a:t>
            </a:r>
            <a:r>
              <a:rPr lang="en-US" sz="2000" dirty="0">
                <a:latin typeface="Times" charset="0"/>
              </a:rPr>
              <a:t>: </a:t>
            </a:r>
            <a:r>
              <a:rPr lang="en-US" sz="2000" dirty="0" err="1">
                <a:latin typeface="Times" charset="0"/>
              </a:rPr>
              <a:t>procedimento</a:t>
            </a:r>
            <a:r>
              <a:rPr lang="en-US" sz="2000" dirty="0">
                <a:latin typeface="Times" charset="0"/>
              </a:rPr>
              <a:t> lento </a:t>
            </a:r>
            <a:r>
              <a:rPr lang="en-US" sz="2000" dirty="0" err="1">
                <a:latin typeface="Times" charset="0"/>
              </a:rPr>
              <a:t>sia</a:t>
            </a:r>
            <a:r>
              <a:rPr lang="en-US" sz="2000" dirty="0">
                <a:latin typeface="Times" charset="0"/>
              </a:rPr>
              <a:t> per </a:t>
            </a:r>
            <a:r>
              <a:rPr lang="en-US" sz="2000" dirty="0" err="1">
                <a:latin typeface="Times" charset="0"/>
              </a:rPr>
              <a:t>acquisizione</a:t>
            </a:r>
            <a:r>
              <a:rPr lang="en-US" sz="2000" dirty="0">
                <a:latin typeface="Times" charset="0"/>
              </a:rPr>
              <a:t> </a:t>
            </a:r>
            <a:r>
              <a:rPr lang="en-US" sz="2000" dirty="0" err="1">
                <a:latin typeface="Times" charset="0"/>
              </a:rPr>
              <a:t>sia</a:t>
            </a:r>
            <a:r>
              <a:rPr lang="en-US" sz="2000" dirty="0">
                <a:latin typeface="Times" charset="0"/>
              </a:rPr>
              <a:t> per </a:t>
            </a:r>
            <a:r>
              <a:rPr lang="en-US" sz="2000" dirty="0" err="1">
                <a:latin typeface="Times" charset="0"/>
              </a:rPr>
              <a:t>lettura</a:t>
            </a:r>
            <a:endParaRPr lang="en-US" sz="3200" dirty="0">
              <a:latin typeface="Times" charset="0"/>
            </a:endParaRPr>
          </a:p>
          <a:p>
            <a:pPr marL="0" indent="0"/>
            <a:endParaRPr lang="en-US" sz="1200" dirty="0"/>
          </a:p>
          <a:p>
            <a:pPr marL="0" indent="0"/>
            <a:r>
              <a:rPr lang="en-US" sz="2000" dirty="0"/>
              <a:t>1968:</a:t>
            </a:r>
            <a:r>
              <a:rPr lang="en-US" dirty="0"/>
              <a:t> </a:t>
            </a:r>
            <a:r>
              <a:rPr lang="en-US" sz="2000" dirty="0">
                <a:solidFill>
                  <a:srgbClr val="000066"/>
                </a:solidFill>
              </a:rPr>
              <a:t>Georges </a:t>
            </a:r>
            <a:r>
              <a:rPr lang="en-US" sz="2000" dirty="0" err="1">
                <a:solidFill>
                  <a:srgbClr val="000066"/>
                </a:solidFill>
              </a:rPr>
              <a:t>Charpak</a:t>
            </a:r>
            <a:r>
              <a:rPr lang="en-US" dirty="0">
                <a:solidFill>
                  <a:srgbClr val="000066"/>
                </a:solidFill>
              </a:rPr>
              <a:t> </a:t>
            </a:r>
            <a:r>
              <a:rPr lang="en-US" sz="2000" dirty="0">
                <a:solidFill>
                  <a:srgbClr val="000066"/>
                </a:solidFill>
              </a:rPr>
              <a:t>al CERN </a:t>
            </a:r>
            <a:r>
              <a:rPr lang="en-US" sz="2000" dirty="0" err="1">
                <a:solidFill>
                  <a:srgbClr val="000066"/>
                </a:solidFill>
              </a:rPr>
              <a:t>inventa</a:t>
            </a:r>
            <a:r>
              <a:rPr lang="en-US" sz="2000" dirty="0">
                <a:solidFill>
                  <a:srgbClr val="000066"/>
                </a:solidFill>
              </a:rPr>
              <a:t> la</a:t>
            </a:r>
            <a:r>
              <a:rPr lang="en-US" sz="2000" dirty="0"/>
              <a:t> </a:t>
            </a:r>
          </a:p>
          <a:p>
            <a:pPr marL="0" indent="0"/>
            <a:r>
              <a:rPr lang="en-US" sz="2000" dirty="0"/>
              <a:t>  </a:t>
            </a:r>
            <a:r>
              <a:rPr lang="en-US" sz="2000" dirty="0">
                <a:solidFill>
                  <a:srgbClr val="008000"/>
                </a:solidFill>
              </a:rPr>
              <a:t>Camera </a:t>
            </a:r>
            <a:r>
              <a:rPr lang="en-US" sz="2000" dirty="0" err="1">
                <a:solidFill>
                  <a:srgbClr val="008000"/>
                </a:solidFill>
              </a:rPr>
              <a:t>Proporzionale</a:t>
            </a:r>
            <a:r>
              <a:rPr lang="en-US" sz="2000" dirty="0">
                <a:solidFill>
                  <a:srgbClr val="008000"/>
                </a:solidFill>
              </a:rPr>
              <a:t>  a Multi-</a:t>
            </a:r>
            <a:r>
              <a:rPr lang="en-US" sz="2000" dirty="0" err="1">
                <a:solidFill>
                  <a:srgbClr val="008000"/>
                </a:solidFill>
              </a:rPr>
              <a:t>fili</a:t>
            </a:r>
            <a:r>
              <a:rPr lang="en-US" sz="1800" dirty="0"/>
              <a:t> </a:t>
            </a:r>
          </a:p>
        </p:txBody>
      </p:sp>
      <p:pic>
        <p:nvPicPr>
          <p:cNvPr id="7" name="Picture 5" descr="charpak"/>
          <p:cNvPicPr>
            <a:picLocks noChangeAspect="1" noChangeArrowheads="1"/>
          </p:cNvPicPr>
          <p:nvPr/>
        </p:nvPicPr>
        <p:blipFill>
          <a:blip r:embed="rId2">
            <a:extLst>
              <a:ext uri="{28A0092B-C50C-407E-A947-70E740481C1C}">
                <a14:useLocalDpi xmlns:a14="http://schemas.microsoft.com/office/drawing/2010/main" val="0"/>
              </a:ext>
            </a:extLst>
          </a:blip>
          <a:srcRect l="26384"/>
          <a:stretch>
            <a:fillRect/>
          </a:stretch>
        </p:blipFill>
        <p:spPr>
          <a:xfrm>
            <a:off x="5722938" y="1379538"/>
            <a:ext cx="3457575" cy="312896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8" name="Text Box 7"/>
          <p:cNvSpPr txBox="1">
            <a:spLocks noChangeArrowheads="1"/>
          </p:cNvSpPr>
          <p:nvPr/>
        </p:nvSpPr>
        <p:spPr bwMode="auto">
          <a:xfrm>
            <a:off x="6442075" y="4535488"/>
            <a:ext cx="2571011" cy="400110"/>
          </a:xfrm>
          <a:prstGeom prst="rect">
            <a:avLst/>
          </a:prstGeom>
          <a:noFill/>
          <a:ln w="9525">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dirty="0" err="1">
                <a:solidFill>
                  <a:srgbClr val="FF0000"/>
                </a:solidFill>
              </a:rPr>
              <a:t>Premio</a:t>
            </a:r>
            <a:r>
              <a:rPr lang="en-US" sz="2000" dirty="0">
                <a:solidFill>
                  <a:srgbClr val="FF0000"/>
                </a:solidFill>
              </a:rPr>
              <a:t> Nobel </a:t>
            </a:r>
            <a:r>
              <a:rPr lang="en-US" sz="2000" dirty="0" err="1">
                <a:solidFill>
                  <a:srgbClr val="FF0000"/>
                </a:solidFill>
              </a:rPr>
              <a:t>nel</a:t>
            </a:r>
            <a:r>
              <a:rPr lang="en-US" sz="2000" dirty="0">
                <a:solidFill>
                  <a:srgbClr val="FF0000"/>
                </a:solidFill>
              </a:rPr>
              <a:t> 1992 </a:t>
            </a:r>
          </a:p>
        </p:txBody>
      </p:sp>
      <p:grpSp>
        <p:nvGrpSpPr>
          <p:cNvPr id="9" name="Group 37"/>
          <p:cNvGrpSpPr>
            <a:grpSpLocks/>
          </p:cNvGrpSpPr>
          <p:nvPr/>
        </p:nvGrpSpPr>
        <p:grpSpPr bwMode="auto">
          <a:xfrm>
            <a:off x="34925" y="2420938"/>
            <a:ext cx="5580063" cy="2520950"/>
            <a:chOff x="22" y="1797"/>
            <a:chExt cx="3515" cy="1588"/>
          </a:xfrm>
        </p:grpSpPr>
        <p:sp>
          <p:nvSpPr>
            <p:cNvPr id="10" name="Text Box 8"/>
            <p:cNvSpPr txBox="1">
              <a:spLocks noChangeArrowheads="1"/>
            </p:cNvSpPr>
            <p:nvPr/>
          </p:nvSpPr>
          <p:spPr bwMode="auto">
            <a:xfrm>
              <a:off x="22" y="2882"/>
              <a:ext cx="2450"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en-US"/>
            </a:p>
          </p:txBody>
        </p:sp>
        <p:sp>
          <p:nvSpPr>
            <p:cNvPr id="11" name="Oval 9"/>
            <p:cNvSpPr>
              <a:spLocks noChangeArrowheads="1"/>
            </p:cNvSpPr>
            <p:nvPr/>
          </p:nvSpPr>
          <p:spPr bwMode="auto">
            <a:xfrm>
              <a:off x="250" y="2837"/>
              <a:ext cx="45" cy="4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Oval 11"/>
            <p:cNvSpPr>
              <a:spLocks noChangeArrowheads="1"/>
            </p:cNvSpPr>
            <p:nvPr/>
          </p:nvSpPr>
          <p:spPr bwMode="auto">
            <a:xfrm>
              <a:off x="476" y="2837"/>
              <a:ext cx="45" cy="4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Oval 12"/>
            <p:cNvSpPr>
              <a:spLocks noChangeArrowheads="1"/>
            </p:cNvSpPr>
            <p:nvPr/>
          </p:nvSpPr>
          <p:spPr bwMode="auto">
            <a:xfrm>
              <a:off x="703" y="2837"/>
              <a:ext cx="45" cy="4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 name="Oval 13"/>
            <p:cNvSpPr>
              <a:spLocks noChangeArrowheads="1"/>
            </p:cNvSpPr>
            <p:nvPr/>
          </p:nvSpPr>
          <p:spPr bwMode="auto">
            <a:xfrm>
              <a:off x="884" y="2837"/>
              <a:ext cx="45" cy="4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Oval 14"/>
            <p:cNvSpPr>
              <a:spLocks noChangeArrowheads="1"/>
            </p:cNvSpPr>
            <p:nvPr/>
          </p:nvSpPr>
          <p:spPr bwMode="auto">
            <a:xfrm>
              <a:off x="1111" y="2837"/>
              <a:ext cx="45" cy="4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Oval 15"/>
            <p:cNvSpPr>
              <a:spLocks noChangeArrowheads="1"/>
            </p:cNvSpPr>
            <p:nvPr/>
          </p:nvSpPr>
          <p:spPr bwMode="auto">
            <a:xfrm>
              <a:off x="1338" y="2837"/>
              <a:ext cx="45" cy="45"/>
            </a:xfrm>
            <a:prstGeom prst="ellipse">
              <a:avLst/>
            </a:prstGeom>
            <a:solidFill>
              <a:srgbClr val="0000CC"/>
            </a:solidFill>
            <a:ln w="9525">
              <a:solidFill>
                <a:srgbClr val="0000CC"/>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Oval 16"/>
            <p:cNvSpPr>
              <a:spLocks noChangeArrowheads="1"/>
            </p:cNvSpPr>
            <p:nvPr/>
          </p:nvSpPr>
          <p:spPr bwMode="auto">
            <a:xfrm>
              <a:off x="1565" y="2837"/>
              <a:ext cx="45" cy="4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Oval 17"/>
            <p:cNvSpPr>
              <a:spLocks noChangeArrowheads="1"/>
            </p:cNvSpPr>
            <p:nvPr/>
          </p:nvSpPr>
          <p:spPr bwMode="auto">
            <a:xfrm>
              <a:off x="1791" y="2837"/>
              <a:ext cx="45" cy="4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18"/>
            <p:cNvSpPr>
              <a:spLocks noChangeShapeType="1"/>
            </p:cNvSpPr>
            <p:nvPr/>
          </p:nvSpPr>
          <p:spPr bwMode="auto">
            <a:xfrm flipV="1">
              <a:off x="91" y="2160"/>
              <a:ext cx="1519" cy="49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19"/>
            <p:cNvSpPr>
              <a:spLocks noChangeShapeType="1"/>
            </p:cNvSpPr>
            <p:nvPr/>
          </p:nvSpPr>
          <p:spPr bwMode="auto">
            <a:xfrm>
              <a:off x="1655" y="2160"/>
              <a:ext cx="186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1"/>
            <p:cNvSpPr>
              <a:spLocks noChangeShapeType="1"/>
            </p:cNvSpPr>
            <p:nvPr/>
          </p:nvSpPr>
          <p:spPr bwMode="auto">
            <a:xfrm flipV="1">
              <a:off x="2018" y="2568"/>
              <a:ext cx="1519" cy="49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2"/>
            <p:cNvSpPr>
              <a:spLocks noChangeShapeType="1"/>
            </p:cNvSpPr>
            <p:nvPr/>
          </p:nvSpPr>
          <p:spPr bwMode="auto">
            <a:xfrm>
              <a:off x="3515" y="2160"/>
              <a:ext cx="0" cy="45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3"/>
            <p:cNvSpPr>
              <a:spLocks noChangeShapeType="1"/>
            </p:cNvSpPr>
            <p:nvPr/>
          </p:nvSpPr>
          <p:spPr bwMode="auto">
            <a:xfrm flipV="1">
              <a:off x="1837" y="2387"/>
              <a:ext cx="1451" cy="453"/>
            </a:xfrm>
            <a:prstGeom prst="line">
              <a:avLst/>
            </a:prstGeom>
            <a:noFill/>
            <a:ln w="571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4"/>
            <p:cNvSpPr>
              <a:spLocks noChangeShapeType="1"/>
            </p:cNvSpPr>
            <p:nvPr/>
          </p:nvSpPr>
          <p:spPr bwMode="auto">
            <a:xfrm flipV="1">
              <a:off x="1610" y="2387"/>
              <a:ext cx="1451" cy="453"/>
            </a:xfrm>
            <a:prstGeom prst="line">
              <a:avLst/>
            </a:prstGeom>
            <a:noFill/>
            <a:ln w="571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Line 25"/>
            <p:cNvSpPr>
              <a:spLocks noChangeShapeType="1"/>
            </p:cNvSpPr>
            <p:nvPr/>
          </p:nvSpPr>
          <p:spPr bwMode="auto">
            <a:xfrm flipV="1">
              <a:off x="1384" y="2387"/>
              <a:ext cx="1451" cy="453"/>
            </a:xfrm>
            <a:prstGeom prst="line">
              <a:avLst/>
            </a:prstGeom>
            <a:noFill/>
            <a:ln w="57150">
              <a:solidFill>
                <a:srgbClr val="0000CC"/>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6" name="Line 26"/>
            <p:cNvSpPr>
              <a:spLocks noChangeShapeType="1"/>
            </p:cNvSpPr>
            <p:nvPr/>
          </p:nvSpPr>
          <p:spPr bwMode="auto">
            <a:xfrm flipV="1">
              <a:off x="1157" y="2387"/>
              <a:ext cx="1451" cy="453"/>
            </a:xfrm>
            <a:prstGeom prst="line">
              <a:avLst/>
            </a:prstGeom>
            <a:noFill/>
            <a:ln w="571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7" name="Line 27"/>
            <p:cNvSpPr>
              <a:spLocks noChangeShapeType="1"/>
            </p:cNvSpPr>
            <p:nvPr/>
          </p:nvSpPr>
          <p:spPr bwMode="auto">
            <a:xfrm flipV="1">
              <a:off x="930" y="2387"/>
              <a:ext cx="1451" cy="453"/>
            </a:xfrm>
            <a:prstGeom prst="line">
              <a:avLst/>
            </a:prstGeom>
            <a:noFill/>
            <a:ln w="571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8" name="Line 28"/>
            <p:cNvSpPr>
              <a:spLocks noChangeShapeType="1"/>
            </p:cNvSpPr>
            <p:nvPr/>
          </p:nvSpPr>
          <p:spPr bwMode="auto">
            <a:xfrm flipV="1">
              <a:off x="749" y="2387"/>
              <a:ext cx="1451" cy="453"/>
            </a:xfrm>
            <a:prstGeom prst="line">
              <a:avLst/>
            </a:prstGeom>
            <a:noFill/>
            <a:ln w="571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9" name="Line 29"/>
            <p:cNvSpPr>
              <a:spLocks noChangeShapeType="1"/>
            </p:cNvSpPr>
            <p:nvPr/>
          </p:nvSpPr>
          <p:spPr bwMode="auto">
            <a:xfrm flipV="1">
              <a:off x="522" y="2387"/>
              <a:ext cx="1451" cy="453"/>
            </a:xfrm>
            <a:prstGeom prst="line">
              <a:avLst/>
            </a:prstGeom>
            <a:noFill/>
            <a:ln w="571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0" name="Line 30"/>
            <p:cNvSpPr>
              <a:spLocks noChangeShapeType="1"/>
            </p:cNvSpPr>
            <p:nvPr/>
          </p:nvSpPr>
          <p:spPr bwMode="auto">
            <a:xfrm flipV="1">
              <a:off x="295" y="2387"/>
              <a:ext cx="1451" cy="453"/>
            </a:xfrm>
            <a:prstGeom prst="line">
              <a:avLst/>
            </a:prstGeom>
            <a:noFill/>
            <a:ln w="571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1" name="Rectangle 10"/>
            <p:cNvSpPr>
              <a:spLocks noChangeArrowheads="1"/>
            </p:cNvSpPr>
            <p:nvPr/>
          </p:nvSpPr>
          <p:spPr bwMode="auto">
            <a:xfrm>
              <a:off x="68" y="2678"/>
              <a:ext cx="1950" cy="408"/>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Line 20"/>
            <p:cNvSpPr>
              <a:spLocks noChangeShapeType="1"/>
            </p:cNvSpPr>
            <p:nvPr/>
          </p:nvSpPr>
          <p:spPr bwMode="auto">
            <a:xfrm flipV="1">
              <a:off x="1996" y="2160"/>
              <a:ext cx="1519" cy="49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 name="Line 33"/>
            <p:cNvSpPr>
              <a:spLocks noChangeShapeType="1"/>
            </p:cNvSpPr>
            <p:nvPr/>
          </p:nvSpPr>
          <p:spPr bwMode="auto">
            <a:xfrm flipV="1">
              <a:off x="930" y="1797"/>
              <a:ext cx="1587" cy="1588"/>
            </a:xfrm>
            <a:prstGeom prst="line">
              <a:avLst/>
            </a:prstGeom>
            <a:noFill/>
            <a:ln w="9525">
              <a:solidFill>
                <a:schemeClr val="tx1"/>
              </a:solidFill>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4" name="Text Box 36"/>
          <p:cNvSpPr txBox="1">
            <a:spLocks noChangeArrowheads="1"/>
          </p:cNvSpPr>
          <p:nvPr/>
        </p:nvSpPr>
        <p:spPr bwMode="auto">
          <a:xfrm>
            <a:off x="4284663" y="5292725"/>
            <a:ext cx="4740275" cy="10160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dirty="0">
                <a:solidFill>
                  <a:srgbClr val="008000"/>
                </a:solidFill>
              </a:rPr>
              <a:t>Si </a:t>
            </a:r>
            <a:r>
              <a:rPr lang="en-US" sz="2000" dirty="0" err="1">
                <a:solidFill>
                  <a:srgbClr val="008000"/>
                </a:solidFill>
              </a:rPr>
              <a:t>passa</a:t>
            </a:r>
            <a:r>
              <a:rPr lang="en-US" sz="2000" dirty="0">
                <a:solidFill>
                  <a:srgbClr val="008000"/>
                </a:solidFill>
              </a:rPr>
              <a:t> </a:t>
            </a:r>
            <a:r>
              <a:rPr lang="en-US" sz="2000" dirty="0" err="1">
                <a:solidFill>
                  <a:srgbClr val="008000"/>
                </a:solidFill>
              </a:rPr>
              <a:t>all</a:t>
            </a:r>
            <a:r>
              <a:rPr lang="en-US" sz="2000" dirty="0" err="1">
                <a:solidFill>
                  <a:srgbClr val="008000"/>
                </a:solidFill>
                <a:latin typeface="Arial"/>
              </a:rPr>
              <a:t>’</a:t>
            </a:r>
            <a:r>
              <a:rPr lang="en-US" sz="2000" dirty="0" err="1">
                <a:solidFill>
                  <a:srgbClr val="008000"/>
                </a:solidFill>
              </a:rPr>
              <a:t>era</a:t>
            </a:r>
            <a:r>
              <a:rPr lang="en-US" sz="2000" dirty="0">
                <a:solidFill>
                  <a:srgbClr val="008000"/>
                </a:solidFill>
              </a:rPr>
              <a:t> </a:t>
            </a:r>
            <a:r>
              <a:rPr lang="en-US" sz="2000" dirty="0" err="1">
                <a:solidFill>
                  <a:srgbClr val="008000"/>
                </a:solidFill>
              </a:rPr>
              <a:t>totalmente</a:t>
            </a:r>
            <a:r>
              <a:rPr lang="en-US" sz="2000" dirty="0">
                <a:solidFill>
                  <a:srgbClr val="008000"/>
                </a:solidFill>
              </a:rPr>
              <a:t> </a:t>
            </a:r>
            <a:r>
              <a:rPr lang="en-US" sz="2000" dirty="0" err="1">
                <a:solidFill>
                  <a:srgbClr val="008000"/>
                </a:solidFill>
              </a:rPr>
              <a:t>elettronica</a:t>
            </a:r>
            <a:r>
              <a:rPr lang="en-US" sz="2000" dirty="0">
                <a:solidFill>
                  <a:srgbClr val="008000"/>
                </a:solidFill>
              </a:rPr>
              <a:t>:</a:t>
            </a:r>
          </a:p>
          <a:p>
            <a:r>
              <a:rPr lang="en-US" sz="2000" dirty="0">
                <a:solidFill>
                  <a:srgbClr val="008000"/>
                </a:solidFill>
              </a:rPr>
              <a:t>- </a:t>
            </a:r>
            <a:r>
              <a:rPr lang="en-US" sz="2000" dirty="0" err="1">
                <a:solidFill>
                  <a:srgbClr val="008000"/>
                </a:solidFill>
              </a:rPr>
              <a:t>Rapidità</a:t>
            </a:r>
            <a:r>
              <a:rPr lang="en-US" sz="2000" dirty="0">
                <a:solidFill>
                  <a:srgbClr val="008000"/>
                </a:solidFill>
              </a:rPr>
              <a:t> di </a:t>
            </a:r>
            <a:r>
              <a:rPr lang="en-US" sz="2000" dirty="0" err="1">
                <a:solidFill>
                  <a:srgbClr val="008000"/>
                </a:solidFill>
              </a:rPr>
              <a:t>acquisizione</a:t>
            </a:r>
            <a:r>
              <a:rPr lang="en-US" sz="2000" dirty="0">
                <a:solidFill>
                  <a:srgbClr val="008000"/>
                </a:solidFill>
              </a:rPr>
              <a:t> e di </a:t>
            </a:r>
            <a:r>
              <a:rPr lang="en-US" sz="2000" dirty="0" err="1">
                <a:solidFill>
                  <a:srgbClr val="008000"/>
                </a:solidFill>
              </a:rPr>
              <a:t>lettura</a:t>
            </a:r>
            <a:endParaRPr lang="en-US" sz="2000" dirty="0">
              <a:solidFill>
                <a:srgbClr val="008000"/>
              </a:solidFill>
            </a:endParaRPr>
          </a:p>
          <a:p>
            <a:r>
              <a:rPr lang="en-US" sz="2000" dirty="0">
                <a:solidFill>
                  <a:srgbClr val="008000"/>
                </a:solidFill>
              </a:rPr>
              <a:t>- </a:t>
            </a:r>
            <a:r>
              <a:rPr lang="en-US" sz="2000" dirty="0" err="1">
                <a:solidFill>
                  <a:srgbClr val="008000"/>
                </a:solidFill>
              </a:rPr>
              <a:t>Possibilità</a:t>
            </a:r>
            <a:r>
              <a:rPr lang="en-US" sz="2000" dirty="0">
                <a:solidFill>
                  <a:srgbClr val="008000"/>
                </a:solidFill>
              </a:rPr>
              <a:t> di </a:t>
            </a:r>
            <a:r>
              <a:rPr lang="en-US" sz="2000" dirty="0" err="1">
                <a:solidFill>
                  <a:srgbClr val="008000"/>
                </a:solidFill>
              </a:rPr>
              <a:t>processamento</a:t>
            </a:r>
            <a:r>
              <a:rPr lang="en-US" sz="2000" dirty="0">
                <a:solidFill>
                  <a:srgbClr val="008000"/>
                </a:solidFill>
              </a:rPr>
              <a:t> con computer </a:t>
            </a:r>
          </a:p>
        </p:txBody>
      </p:sp>
    </p:spTree>
    <p:extLst>
      <p:ext uri="{BB962C8B-B14F-4D97-AF65-F5344CB8AC3E}">
        <p14:creationId xmlns:p14="http://schemas.microsoft.com/office/powerpoint/2010/main" val="207536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 gas</a:t>
            </a:r>
          </a:p>
        </p:txBody>
      </p:sp>
      <p:sp>
        <p:nvSpPr>
          <p:cNvPr id="4" name="Slide Number Placeholder 3"/>
          <p:cNvSpPr>
            <a:spLocks noGrp="1"/>
          </p:cNvSpPr>
          <p:nvPr>
            <p:ph type="sldNum" sz="quarter" idx="12"/>
          </p:nvPr>
        </p:nvSpPr>
        <p:spPr/>
        <p:txBody>
          <a:bodyPr/>
          <a:lstStyle/>
          <a:p>
            <a:fld id="{0EA2B60D-2C16-234D-B992-A5CB7E0D7813}" type="slidenum">
              <a:rPr lang="en-US" smtClean="0"/>
              <a:pPr/>
              <a:t>7</a:t>
            </a:fld>
            <a:endParaRPr lang="en-US"/>
          </a:p>
        </p:txBody>
      </p:sp>
      <p:grpSp>
        <p:nvGrpSpPr>
          <p:cNvPr id="5" name="Group 59"/>
          <p:cNvGrpSpPr>
            <a:grpSpLocks/>
          </p:cNvGrpSpPr>
          <p:nvPr/>
        </p:nvGrpSpPr>
        <p:grpSpPr bwMode="auto">
          <a:xfrm>
            <a:off x="5557838" y="1089025"/>
            <a:ext cx="3125787" cy="2209800"/>
            <a:chOff x="3312" y="816"/>
            <a:chExt cx="1969" cy="1392"/>
          </a:xfrm>
        </p:grpSpPr>
        <p:sp>
          <p:nvSpPr>
            <p:cNvPr id="6" name="Oval 29"/>
            <p:cNvSpPr>
              <a:spLocks noChangeArrowheads="1"/>
            </p:cNvSpPr>
            <p:nvPr/>
          </p:nvSpPr>
          <p:spPr bwMode="auto">
            <a:xfrm>
              <a:off x="3312" y="960"/>
              <a:ext cx="1248" cy="1248"/>
            </a:xfrm>
            <a:prstGeom prst="ellipse">
              <a:avLst/>
            </a:prstGeom>
            <a:solidFill>
              <a:schemeClr val="bg1"/>
            </a:solidFill>
            <a:ln w="28575">
              <a:solidFill>
                <a:schemeClr val="tx1"/>
              </a:solidFill>
              <a:round/>
              <a:headEnd/>
              <a:tailEnd/>
            </a:ln>
          </p:spPr>
          <p:txBody>
            <a:bodyPr wrap="none" anchor="ctr"/>
            <a:lstStyle/>
            <a:p>
              <a:pPr algn="ctr"/>
              <a:endParaRPr lang="en-US" sz="2400" b="1">
                <a:latin typeface="Times New Roman" pitchFamily="18" charset="0"/>
              </a:endParaRPr>
            </a:p>
          </p:txBody>
        </p:sp>
        <p:sp>
          <p:nvSpPr>
            <p:cNvPr id="7" name="Oval 30"/>
            <p:cNvSpPr>
              <a:spLocks noChangeArrowheads="1"/>
            </p:cNvSpPr>
            <p:nvPr/>
          </p:nvSpPr>
          <p:spPr bwMode="auto">
            <a:xfrm>
              <a:off x="3936" y="1536"/>
              <a:ext cx="48" cy="48"/>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8" name="Text Box 43"/>
            <p:cNvSpPr txBox="1">
              <a:spLocks noChangeArrowheads="1"/>
            </p:cNvSpPr>
            <p:nvPr/>
          </p:nvSpPr>
          <p:spPr bwMode="auto">
            <a:xfrm>
              <a:off x="4694" y="1461"/>
              <a:ext cx="587" cy="288"/>
            </a:xfrm>
            <a:prstGeom prst="rect">
              <a:avLst/>
            </a:prstGeom>
            <a:noFill/>
            <a:ln w="9525">
              <a:noFill/>
              <a:miter lim="800000"/>
              <a:headEnd/>
              <a:tailEnd/>
            </a:ln>
          </p:spPr>
          <p:txBody>
            <a:bodyPr wrap="none">
              <a:spAutoFit/>
            </a:bodyPr>
            <a:lstStyle/>
            <a:p>
              <a:r>
                <a:rPr lang="en-US" sz="2400" b="1">
                  <a:latin typeface="Tahoma" pitchFamily="34" charset="0"/>
                </a:rPr>
                <a:t>t = 0</a:t>
              </a:r>
            </a:p>
          </p:txBody>
        </p:sp>
        <p:sp>
          <p:nvSpPr>
            <p:cNvPr id="9" name="Oval 32"/>
            <p:cNvSpPr>
              <a:spLocks noChangeArrowheads="1"/>
            </p:cNvSpPr>
            <p:nvPr/>
          </p:nvSpPr>
          <p:spPr bwMode="auto">
            <a:xfrm>
              <a:off x="3456" y="816"/>
              <a:ext cx="48" cy="48"/>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nvGrpSpPr>
          <p:cNvPr id="10" name="Group 4"/>
          <p:cNvGrpSpPr>
            <a:grpSpLocks/>
          </p:cNvGrpSpPr>
          <p:nvPr/>
        </p:nvGrpSpPr>
        <p:grpSpPr bwMode="auto">
          <a:xfrm>
            <a:off x="228600" y="1062038"/>
            <a:ext cx="4546600" cy="2622551"/>
            <a:chOff x="144" y="720"/>
            <a:chExt cx="2864" cy="1652"/>
          </a:xfrm>
        </p:grpSpPr>
        <p:sp>
          <p:nvSpPr>
            <p:cNvPr id="11" name="Oval 5"/>
            <p:cNvSpPr>
              <a:spLocks noChangeArrowheads="1"/>
            </p:cNvSpPr>
            <p:nvPr/>
          </p:nvSpPr>
          <p:spPr bwMode="auto">
            <a:xfrm>
              <a:off x="624" y="1152"/>
              <a:ext cx="288" cy="720"/>
            </a:xfrm>
            <a:prstGeom prst="ellipse">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12" name="Oval 6"/>
            <p:cNvSpPr>
              <a:spLocks noChangeArrowheads="1"/>
            </p:cNvSpPr>
            <p:nvPr/>
          </p:nvSpPr>
          <p:spPr bwMode="auto">
            <a:xfrm>
              <a:off x="2112" y="864"/>
              <a:ext cx="288" cy="720"/>
            </a:xfrm>
            <a:prstGeom prst="ellipse">
              <a:avLst/>
            </a:prstGeom>
            <a:solidFill>
              <a:schemeClr val="bg1"/>
            </a:solidFill>
            <a:ln w="9525">
              <a:solidFill>
                <a:schemeClr val="tx1"/>
              </a:solidFill>
              <a:prstDash val="dash"/>
              <a:round/>
              <a:headEnd/>
              <a:tailEnd/>
            </a:ln>
          </p:spPr>
          <p:txBody>
            <a:bodyPr wrap="none" anchor="ctr"/>
            <a:lstStyle/>
            <a:p>
              <a:endParaRPr lang="en-US">
                <a:latin typeface="Calibri" pitchFamily="34" charset="0"/>
              </a:endParaRPr>
            </a:p>
          </p:txBody>
        </p:sp>
        <p:sp>
          <p:nvSpPr>
            <p:cNvPr id="13" name="Line 7"/>
            <p:cNvSpPr>
              <a:spLocks noChangeShapeType="1"/>
            </p:cNvSpPr>
            <p:nvPr/>
          </p:nvSpPr>
          <p:spPr bwMode="auto">
            <a:xfrm flipV="1">
              <a:off x="768" y="864"/>
              <a:ext cx="1488" cy="288"/>
            </a:xfrm>
            <a:prstGeom prst="line">
              <a:avLst/>
            </a:prstGeom>
            <a:noFill/>
            <a:ln w="9525">
              <a:solidFill>
                <a:schemeClr val="tx1"/>
              </a:solidFill>
              <a:round/>
              <a:headEnd/>
              <a:tailEnd/>
            </a:ln>
          </p:spPr>
          <p:txBody>
            <a:bodyPr wrap="none" anchor="ctr"/>
            <a:lstStyle/>
            <a:p>
              <a:endParaRPr lang="en-GB"/>
            </a:p>
          </p:txBody>
        </p:sp>
        <p:sp>
          <p:nvSpPr>
            <p:cNvPr id="14" name="Line 8"/>
            <p:cNvSpPr>
              <a:spLocks noChangeShapeType="1"/>
            </p:cNvSpPr>
            <p:nvPr/>
          </p:nvSpPr>
          <p:spPr bwMode="auto">
            <a:xfrm flipV="1">
              <a:off x="768" y="1584"/>
              <a:ext cx="1488" cy="288"/>
            </a:xfrm>
            <a:prstGeom prst="line">
              <a:avLst/>
            </a:prstGeom>
            <a:noFill/>
            <a:ln w="9525">
              <a:solidFill>
                <a:schemeClr val="tx1"/>
              </a:solidFill>
              <a:round/>
              <a:headEnd/>
              <a:tailEnd/>
            </a:ln>
          </p:spPr>
          <p:txBody>
            <a:bodyPr wrap="none" anchor="ctr"/>
            <a:lstStyle/>
            <a:p>
              <a:endParaRPr lang="en-GB"/>
            </a:p>
          </p:txBody>
        </p:sp>
        <p:sp>
          <p:nvSpPr>
            <p:cNvPr id="15" name="Line 9"/>
            <p:cNvSpPr>
              <a:spLocks noChangeShapeType="1"/>
            </p:cNvSpPr>
            <p:nvPr/>
          </p:nvSpPr>
          <p:spPr bwMode="auto">
            <a:xfrm flipV="1">
              <a:off x="144" y="1152"/>
              <a:ext cx="2352" cy="480"/>
            </a:xfrm>
            <a:prstGeom prst="line">
              <a:avLst/>
            </a:prstGeom>
            <a:noFill/>
            <a:ln w="38100">
              <a:solidFill>
                <a:schemeClr val="tx1"/>
              </a:solidFill>
              <a:round/>
              <a:headEnd/>
              <a:tailEnd/>
            </a:ln>
          </p:spPr>
          <p:txBody>
            <a:bodyPr wrap="none" anchor="ctr"/>
            <a:lstStyle/>
            <a:p>
              <a:endParaRPr lang="en-GB"/>
            </a:p>
          </p:txBody>
        </p:sp>
        <p:sp>
          <p:nvSpPr>
            <p:cNvPr id="16" name="Arc 10"/>
            <p:cNvSpPr>
              <a:spLocks/>
            </p:cNvSpPr>
            <p:nvPr/>
          </p:nvSpPr>
          <p:spPr bwMode="auto">
            <a:xfrm>
              <a:off x="2256" y="866"/>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2" y="0"/>
                  </a:moveTo>
                  <a:cubicBezTo>
                    <a:pt x="12092" y="0"/>
                    <a:pt x="21763" y="9670"/>
                    <a:pt x="21763" y="21600"/>
                  </a:cubicBezTo>
                  <a:cubicBezTo>
                    <a:pt x="21763" y="33529"/>
                    <a:pt x="12092" y="43200"/>
                    <a:pt x="163" y="43200"/>
                  </a:cubicBezTo>
                  <a:cubicBezTo>
                    <a:pt x="108" y="43200"/>
                    <a:pt x="54" y="43199"/>
                    <a:pt x="-1" y="43199"/>
                  </a:cubicBezTo>
                </a:path>
                <a:path w="21763" h="43200" stroke="0" extrusionOk="0">
                  <a:moveTo>
                    <a:pt x="162" y="0"/>
                  </a:moveTo>
                  <a:cubicBezTo>
                    <a:pt x="12092" y="0"/>
                    <a:pt x="21763" y="9670"/>
                    <a:pt x="21763" y="21600"/>
                  </a:cubicBezTo>
                  <a:cubicBezTo>
                    <a:pt x="21763" y="33529"/>
                    <a:pt x="12092" y="43200"/>
                    <a:pt x="163" y="43200"/>
                  </a:cubicBezTo>
                  <a:cubicBezTo>
                    <a:pt x="108" y="43200"/>
                    <a:pt x="54" y="43199"/>
                    <a:pt x="-1" y="43199"/>
                  </a:cubicBezTo>
                  <a:lnTo>
                    <a:pt x="163" y="21600"/>
                  </a:lnTo>
                  <a:close/>
                </a:path>
              </a:pathLst>
            </a:custGeom>
            <a:noFill/>
            <a:ln w="9525">
              <a:solidFill>
                <a:schemeClr val="tx1"/>
              </a:solidFill>
              <a:round/>
              <a:headEnd/>
              <a:tailEnd/>
            </a:ln>
          </p:spPr>
          <p:txBody>
            <a:bodyPr wrap="none" anchor="ctr"/>
            <a:lstStyle/>
            <a:p>
              <a:endParaRPr lang="en-US">
                <a:latin typeface="Calibri" pitchFamily="34" charset="0"/>
              </a:endParaRPr>
            </a:p>
          </p:txBody>
        </p:sp>
        <p:sp>
          <p:nvSpPr>
            <p:cNvPr id="17" name="Rectangle 11" descr="Wide upward diagonal"/>
            <p:cNvSpPr>
              <a:spLocks noChangeArrowheads="1"/>
            </p:cNvSpPr>
            <p:nvPr/>
          </p:nvSpPr>
          <p:spPr bwMode="auto">
            <a:xfrm>
              <a:off x="2016" y="1920"/>
              <a:ext cx="96" cy="96"/>
            </a:xfrm>
            <a:prstGeom prst="rect">
              <a:avLst/>
            </a:prstGeom>
            <a:pattFill prst="wdUpDiag">
              <a:fgClr>
                <a:schemeClr val="bg2"/>
              </a:fgClr>
              <a:bgClr>
                <a:srgbClr val="FFFFFF"/>
              </a:bgClr>
            </a:pattFill>
            <a:ln w="9525">
              <a:noFill/>
              <a:miter lim="800000"/>
              <a:headEnd/>
              <a:tailEnd/>
            </a:ln>
          </p:spPr>
          <p:txBody>
            <a:bodyPr wrap="none" anchor="ctr"/>
            <a:lstStyle/>
            <a:p>
              <a:endParaRPr lang="en-US">
                <a:latin typeface="Calibri" pitchFamily="34" charset="0"/>
              </a:endParaRPr>
            </a:p>
          </p:txBody>
        </p:sp>
        <p:sp>
          <p:nvSpPr>
            <p:cNvPr id="18" name="Line 12"/>
            <p:cNvSpPr>
              <a:spLocks noChangeShapeType="1"/>
            </p:cNvSpPr>
            <p:nvPr/>
          </p:nvSpPr>
          <p:spPr bwMode="auto">
            <a:xfrm>
              <a:off x="1968" y="1920"/>
              <a:ext cx="192" cy="0"/>
            </a:xfrm>
            <a:prstGeom prst="line">
              <a:avLst/>
            </a:prstGeom>
            <a:noFill/>
            <a:ln w="28575">
              <a:solidFill>
                <a:schemeClr val="tx1"/>
              </a:solidFill>
              <a:round/>
              <a:headEnd/>
              <a:tailEnd/>
            </a:ln>
          </p:spPr>
          <p:txBody>
            <a:bodyPr wrap="none" anchor="ctr"/>
            <a:lstStyle/>
            <a:p>
              <a:endParaRPr lang="en-GB"/>
            </a:p>
          </p:txBody>
        </p:sp>
        <p:sp>
          <p:nvSpPr>
            <p:cNvPr id="19" name="Line 13"/>
            <p:cNvSpPr>
              <a:spLocks noChangeShapeType="1"/>
            </p:cNvSpPr>
            <p:nvPr/>
          </p:nvSpPr>
          <p:spPr bwMode="auto">
            <a:xfrm>
              <a:off x="2064" y="1632"/>
              <a:ext cx="0" cy="288"/>
            </a:xfrm>
            <a:prstGeom prst="line">
              <a:avLst/>
            </a:prstGeom>
            <a:noFill/>
            <a:ln w="9525">
              <a:solidFill>
                <a:schemeClr val="tx1"/>
              </a:solidFill>
              <a:round/>
              <a:headEnd type="oval" w="med" len="med"/>
              <a:tailEnd/>
            </a:ln>
          </p:spPr>
          <p:txBody>
            <a:bodyPr wrap="none" anchor="ctr"/>
            <a:lstStyle/>
            <a:p>
              <a:endParaRPr lang="en-GB"/>
            </a:p>
          </p:txBody>
        </p:sp>
        <p:sp>
          <p:nvSpPr>
            <p:cNvPr id="20" name="Rectangle 14"/>
            <p:cNvSpPr>
              <a:spLocks noChangeArrowheads="1"/>
            </p:cNvSpPr>
            <p:nvPr/>
          </p:nvSpPr>
          <p:spPr bwMode="auto">
            <a:xfrm>
              <a:off x="384" y="1728"/>
              <a:ext cx="96" cy="288"/>
            </a:xfrm>
            <a:prstGeom prst="rect">
              <a:avLst/>
            </a:prstGeom>
            <a:solidFill>
              <a:schemeClr val="bg2"/>
            </a:solidFill>
            <a:ln w="9525">
              <a:solidFill>
                <a:schemeClr val="tx1"/>
              </a:solidFill>
              <a:miter lim="800000"/>
              <a:headEnd/>
              <a:tailEnd/>
            </a:ln>
          </p:spPr>
          <p:txBody>
            <a:bodyPr wrap="none" anchor="ctr"/>
            <a:lstStyle/>
            <a:p>
              <a:endParaRPr lang="en-US">
                <a:latin typeface="Calibri" pitchFamily="34" charset="0"/>
              </a:endParaRPr>
            </a:p>
          </p:txBody>
        </p:sp>
        <p:sp>
          <p:nvSpPr>
            <p:cNvPr id="21" name="Line 15"/>
            <p:cNvSpPr>
              <a:spLocks noChangeShapeType="1"/>
            </p:cNvSpPr>
            <p:nvPr/>
          </p:nvSpPr>
          <p:spPr bwMode="auto">
            <a:xfrm flipV="1">
              <a:off x="432" y="1584"/>
              <a:ext cx="0" cy="144"/>
            </a:xfrm>
            <a:prstGeom prst="line">
              <a:avLst/>
            </a:prstGeom>
            <a:noFill/>
            <a:ln w="9525">
              <a:solidFill>
                <a:schemeClr val="tx1"/>
              </a:solidFill>
              <a:round/>
              <a:headEnd/>
              <a:tailEnd type="oval" w="med" len="med"/>
            </a:ln>
          </p:spPr>
          <p:txBody>
            <a:bodyPr wrap="none" anchor="ctr"/>
            <a:lstStyle/>
            <a:p>
              <a:endParaRPr lang="en-GB"/>
            </a:p>
          </p:txBody>
        </p:sp>
        <p:sp>
          <p:nvSpPr>
            <p:cNvPr id="22" name="Line 16"/>
            <p:cNvSpPr>
              <a:spLocks noChangeShapeType="1"/>
            </p:cNvSpPr>
            <p:nvPr/>
          </p:nvSpPr>
          <p:spPr bwMode="auto">
            <a:xfrm>
              <a:off x="432" y="2016"/>
              <a:ext cx="0" cy="192"/>
            </a:xfrm>
            <a:prstGeom prst="line">
              <a:avLst/>
            </a:prstGeom>
            <a:noFill/>
            <a:ln w="9525">
              <a:solidFill>
                <a:schemeClr val="tx1"/>
              </a:solidFill>
              <a:round/>
              <a:headEnd/>
              <a:tailEnd type="triangle" w="med" len="med"/>
            </a:ln>
          </p:spPr>
          <p:txBody>
            <a:bodyPr wrap="none" anchor="ctr"/>
            <a:lstStyle/>
            <a:p>
              <a:endParaRPr lang="en-GB"/>
            </a:p>
          </p:txBody>
        </p:sp>
        <p:sp>
          <p:nvSpPr>
            <p:cNvPr id="23" name="Text Box 17"/>
            <p:cNvSpPr txBox="1">
              <a:spLocks noChangeArrowheads="1"/>
            </p:cNvSpPr>
            <p:nvPr/>
          </p:nvSpPr>
          <p:spPr bwMode="auto">
            <a:xfrm>
              <a:off x="192" y="2160"/>
              <a:ext cx="443" cy="212"/>
            </a:xfrm>
            <a:prstGeom prst="rect">
              <a:avLst/>
            </a:prstGeom>
            <a:noFill/>
            <a:ln w="9525">
              <a:noFill/>
              <a:miter lim="800000"/>
              <a:headEnd/>
              <a:tailEnd/>
            </a:ln>
          </p:spPr>
          <p:txBody>
            <a:bodyPr wrap="none">
              <a:spAutoFit/>
            </a:bodyPr>
            <a:lstStyle/>
            <a:p>
              <a:r>
                <a:rPr lang="de-DE" sz="1600" b="1">
                  <a:solidFill>
                    <a:srgbClr val="FF0066"/>
                  </a:solidFill>
                  <a:latin typeface="Tahoma" pitchFamily="34" charset="0"/>
                </a:rPr>
                <a:t>+ HV</a:t>
              </a:r>
              <a:endParaRPr lang="de-DE" sz="2400" b="1">
                <a:latin typeface="Times New Roman" pitchFamily="18" charset="0"/>
              </a:endParaRPr>
            </a:p>
          </p:txBody>
        </p:sp>
        <p:sp>
          <p:nvSpPr>
            <p:cNvPr id="24" name="Line 18"/>
            <p:cNvSpPr>
              <a:spLocks noChangeShapeType="1"/>
            </p:cNvSpPr>
            <p:nvPr/>
          </p:nvSpPr>
          <p:spPr bwMode="auto">
            <a:xfrm flipV="1">
              <a:off x="2544" y="1104"/>
              <a:ext cx="240" cy="48"/>
            </a:xfrm>
            <a:prstGeom prst="line">
              <a:avLst/>
            </a:prstGeom>
            <a:noFill/>
            <a:ln w="9525">
              <a:solidFill>
                <a:schemeClr val="tx1"/>
              </a:solidFill>
              <a:round/>
              <a:headEnd/>
              <a:tailEnd type="triangle" w="med" len="med"/>
            </a:ln>
          </p:spPr>
          <p:txBody>
            <a:bodyPr wrap="none" anchor="ctr"/>
            <a:lstStyle/>
            <a:p>
              <a:endParaRPr lang="en-GB"/>
            </a:p>
          </p:txBody>
        </p:sp>
        <p:sp>
          <p:nvSpPr>
            <p:cNvPr id="25" name="Text Box 19"/>
            <p:cNvSpPr txBox="1">
              <a:spLocks noChangeArrowheads="1"/>
            </p:cNvSpPr>
            <p:nvPr/>
          </p:nvSpPr>
          <p:spPr bwMode="auto">
            <a:xfrm>
              <a:off x="2534" y="1142"/>
              <a:ext cx="474" cy="213"/>
            </a:xfrm>
            <a:prstGeom prst="rect">
              <a:avLst/>
            </a:prstGeom>
            <a:noFill/>
            <a:ln w="9525">
              <a:noFill/>
              <a:miter lim="800000"/>
              <a:headEnd/>
              <a:tailEnd/>
            </a:ln>
          </p:spPr>
          <p:txBody>
            <a:bodyPr wrap="none">
              <a:spAutoFit/>
            </a:bodyPr>
            <a:lstStyle/>
            <a:p>
              <a:r>
                <a:rPr lang="de-DE" sz="1600">
                  <a:solidFill>
                    <a:srgbClr val="FF0066"/>
                  </a:solidFill>
                </a:rPr>
                <a:t>Signal</a:t>
              </a:r>
              <a:endParaRPr lang="de-DE" sz="2400" b="1">
                <a:latin typeface="Times New Roman" pitchFamily="18" charset="0"/>
              </a:endParaRPr>
            </a:p>
          </p:txBody>
        </p:sp>
        <p:sp>
          <p:nvSpPr>
            <p:cNvPr id="26" name="Text Box 20"/>
            <p:cNvSpPr txBox="1">
              <a:spLocks noChangeArrowheads="1"/>
            </p:cNvSpPr>
            <p:nvPr/>
          </p:nvSpPr>
          <p:spPr bwMode="auto">
            <a:xfrm>
              <a:off x="1248" y="720"/>
              <a:ext cx="576" cy="213"/>
            </a:xfrm>
            <a:prstGeom prst="rect">
              <a:avLst/>
            </a:prstGeom>
            <a:solidFill>
              <a:srgbClr val="FFFFCC"/>
            </a:solidFill>
            <a:ln w="9525">
              <a:noFill/>
              <a:miter lim="800000"/>
              <a:headEnd/>
              <a:tailEnd/>
            </a:ln>
          </p:spPr>
          <p:txBody>
            <a:bodyPr wrap="none">
              <a:spAutoFit/>
            </a:bodyPr>
            <a:lstStyle/>
            <a:p>
              <a:r>
                <a:rPr lang="de-DE" sz="1600">
                  <a:solidFill>
                    <a:srgbClr val="0000CC"/>
                  </a:solidFill>
                </a:rPr>
                <a:t>cathode</a:t>
              </a:r>
              <a:endParaRPr lang="de-DE" sz="2400" b="1">
                <a:latin typeface="Times New Roman" pitchFamily="18" charset="0"/>
              </a:endParaRPr>
            </a:p>
          </p:txBody>
        </p:sp>
        <p:sp>
          <p:nvSpPr>
            <p:cNvPr id="27" name="Line 21"/>
            <p:cNvSpPr>
              <a:spLocks noChangeShapeType="1"/>
            </p:cNvSpPr>
            <p:nvPr/>
          </p:nvSpPr>
          <p:spPr bwMode="auto">
            <a:xfrm>
              <a:off x="1536" y="912"/>
              <a:ext cx="48" cy="96"/>
            </a:xfrm>
            <a:prstGeom prst="line">
              <a:avLst/>
            </a:prstGeom>
            <a:noFill/>
            <a:ln w="9525">
              <a:solidFill>
                <a:schemeClr val="tx1"/>
              </a:solidFill>
              <a:round/>
              <a:headEnd/>
              <a:tailEnd/>
            </a:ln>
          </p:spPr>
          <p:txBody>
            <a:bodyPr wrap="none" anchor="ctr"/>
            <a:lstStyle/>
            <a:p>
              <a:endParaRPr lang="en-GB"/>
            </a:p>
          </p:txBody>
        </p:sp>
        <p:sp>
          <p:nvSpPr>
            <p:cNvPr id="28" name="Text Box 22"/>
            <p:cNvSpPr txBox="1">
              <a:spLocks noChangeArrowheads="1"/>
            </p:cNvSpPr>
            <p:nvPr/>
          </p:nvSpPr>
          <p:spPr bwMode="auto">
            <a:xfrm rot="21020188">
              <a:off x="1170" y="1439"/>
              <a:ext cx="747" cy="213"/>
            </a:xfrm>
            <a:prstGeom prst="rect">
              <a:avLst/>
            </a:prstGeom>
            <a:solidFill>
              <a:srgbClr val="FFFFCC"/>
            </a:solidFill>
            <a:ln w="9525">
              <a:noFill/>
              <a:miter lim="800000"/>
              <a:headEnd/>
              <a:tailEnd/>
            </a:ln>
          </p:spPr>
          <p:txBody>
            <a:bodyPr wrap="none">
              <a:spAutoFit/>
            </a:bodyPr>
            <a:lstStyle/>
            <a:p>
              <a:r>
                <a:rPr lang="de-DE" sz="1600">
                  <a:solidFill>
                    <a:srgbClr val="FF0066"/>
                  </a:solidFill>
                </a:rPr>
                <a:t>anode wire</a:t>
              </a:r>
              <a:endParaRPr lang="de-DE" sz="2400" b="1">
                <a:latin typeface="Times New Roman" pitchFamily="18" charset="0"/>
              </a:endParaRPr>
            </a:p>
          </p:txBody>
        </p:sp>
        <p:sp>
          <p:nvSpPr>
            <p:cNvPr id="29" name="Line 23"/>
            <p:cNvSpPr>
              <a:spLocks noChangeShapeType="1"/>
            </p:cNvSpPr>
            <p:nvPr/>
          </p:nvSpPr>
          <p:spPr bwMode="auto">
            <a:xfrm flipH="1" flipV="1">
              <a:off x="1488" y="1392"/>
              <a:ext cx="48" cy="48"/>
            </a:xfrm>
            <a:prstGeom prst="line">
              <a:avLst/>
            </a:prstGeom>
            <a:noFill/>
            <a:ln w="9525">
              <a:solidFill>
                <a:schemeClr val="tx1"/>
              </a:solidFill>
              <a:round/>
              <a:headEnd/>
              <a:tailEnd/>
            </a:ln>
          </p:spPr>
          <p:txBody>
            <a:bodyPr wrap="none" anchor="ctr"/>
            <a:lstStyle/>
            <a:p>
              <a:endParaRPr lang="en-GB"/>
            </a:p>
          </p:txBody>
        </p:sp>
        <p:sp>
          <p:nvSpPr>
            <p:cNvPr id="30" name="Text Box 24"/>
            <p:cNvSpPr txBox="1">
              <a:spLocks noChangeArrowheads="1"/>
            </p:cNvSpPr>
            <p:nvPr/>
          </p:nvSpPr>
          <p:spPr bwMode="auto">
            <a:xfrm>
              <a:off x="912" y="2112"/>
              <a:ext cx="913" cy="213"/>
            </a:xfrm>
            <a:prstGeom prst="rect">
              <a:avLst/>
            </a:prstGeom>
            <a:solidFill>
              <a:srgbClr val="FFFFCC"/>
            </a:solidFill>
            <a:ln w="9525">
              <a:noFill/>
              <a:miter lim="800000"/>
              <a:headEnd/>
              <a:tailEnd/>
            </a:ln>
            <a:effectLst>
              <a:outerShdw dist="107763" dir="2700000" algn="ctr" rotWithShape="0">
                <a:schemeClr val="bg2"/>
              </a:outerShdw>
            </a:effectLst>
          </p:spPr>
          <p:txBody>
            <a:bodyPr wrap="none">
              <a:spAutoFit/>
            </a:bodyPr>
            <a:lstStyle/>
            <a:p>
              <a:pPr fontAlgn="auto">
                <a:spcBef>
                  <a:spcPts val="0"/>
                </a:spcBef>
                <a:spcAft>
                  <a:spcPts val="0"/>
                </a:spcAft>
                <a:defRPr/>
              </a:pPr>
              <a:r>
                <a:rPr lang="de-DE" sz="1600" dirty="0">
                  <a:solidFill>
                    <a:srgbClr val="FF0000"/>
                  </a:solidFill>
                  <a:latin typeface="Arial" charset="0"/>
                  <a:cs typeface="+mn-cs"/>
                </a:rPr>
                <a:t>gas </a:t>
              </a:r>
              <a:r>
                <a:rPr lang="de-DE" sz="1600" dirty="0" err="1">
                  <a:solidFill>
                    <a:srgbClr val="FF0000"/>
                  </a:solidFill>
                  <a:latin typeface="Arial" charset="0"/>
                  <a:cs typeface="+mn-cs"/>
                </a:rPr>
                <a:t>filled</a:t>
              </a:r>
              <a:r>
                <a:rPr lang="de-DE" sz="1600" dirty="0">
                  <a:solidFill>
                    <a:srgbClr val="FF0000"/>
                  </a:solidFill>
                  <a:latin typeface="Arial" charset="0"/>
                  <a:cs typeface="+mn-cs"/>
                </a:rPr>
                <a:t> </a:t>
              </a:r>
              <a:r>
                <a:rPr lang="de-DE" sz="1600" dirty="0" err="1">
                  <a:solidFill>
                    <a:srgbClr val="FF0000"/>
                  </a:solidFill>
                  <a:latin typeface="Arial" charset="0"/>
                  <a:cs typeface="+mn-cs"/>
                </a:rPr>
                <a:t>tube</a:t>
              </a:r>
              <a:endParaRPr lang="de-DE" sz="2400" b="1" dirty="0">
                <a:solidFill>
                  <a:srgbClr val="FF0000"/>
                </a:solidFill>
                <a:latin typeface="Times New Roman" pitchFamily="16" charset="0"/>
                <a:cs typeface="+mn-cs"/>
              </a:endParaRPr>
            </a:p>
          </p:txBody>
        </p:sp>
        <p:sp>
          <p:nvSpPr>
            <p:cNvPr id="31" name="Line 25"/>
            <p:cNvSpPr>
              <a:spLocks noChangeShapeType="1"/>
            </p:cNvSpPr>
            <p:nvPr/>
          </p:nvSpPr>
          <p:spPr bwMode="auto">
            <a:xfrm flipH="1" flipV="1">
              <a:off x="1056" y="1776"/>
              <a:ext cx="288" cy="336"/>
            </a:xfrm>
            <a:prstGeom prst="line">
              <a:avLst/>
            </a:prstGeom>
            <a:noFill/>
            <a:ln w="9525">
              <a:solidFill>
                <a:schemeClr val="tx1"/>
              </a:solidFill>
              <a:round/>
              <a:headEnd/>
              <a:tailEnd/>
            </a:ln>
          </p:spPr>
          <p:txBody>
            <a:bodyPr wrap="none" anchor="ctr"/>
            <a:lstStyle/>
            <a:p>
              <a:endParaRPr lang="en-GB"/>
            </a:p>
          </p:txBody>
        </p:sp>
        <p:sp>
          <p:nvSpPr>
            <p:cNvPr id="32" name="Freeform 26"/>
            <p:cNvSpPr>
              <a:spLocks/>
            </p:cNvSpPr>
            <p:nvPr/>
          </p:nvSpPr>
          <p:spPr bwMode="auto">
            <a:xfrm>
              <a:off x="528" y="816"/>
              <a:ext cx="2064" cy="1104"/>
            </a:xfrm>
            <a:custGeom>
              <a:avLst/>
              <a:gdLst>
                <a:gd name="T0" fmla="*/ 0 w 2064"/>
                <a:gd name="T1" fmla="*/ 0 h 1104"/>
                <a:gd name="T2" fmla="*/ 545 w 2064"/>
                <a:gd name="T3" fmla="*/ 92 h 1104"/>
                <a:gd name="T4" fmla="*/ 1104 w 2064"/>
                <a:gd name="T5" fmla="*/ 288 h 1104"/>
                <a:gd name="T6" fmla="*/ 1584 w 2064"/>
                <a:gd name="T7" fmla="*/ 624 h 1104"/>
                <a:gd name="T8" fmla="*/ 2064 w 2064"/>
                <a:gd name="T9" fmla="*/ 1104 h 1104"/>
                <a:gd name="T10" fmla="*/ 0 60000 65536"/>
                <a:gd name="T11" fmla="*/ 0 60000 65536"/>
                <a:gd name="T12" fmla="*/ 0 60000 65536"/>
                <a:gd name="T13" fmla="*/ 0 60000 65536"/>
                <a:gd name="T14" fmla="*/ 0 60000 65536"/>
                <a:gd name="T15" fmla="*/ 0 w 2064"/>
                <a:gd name="T16" fmla="*/ 0 h 1104"/>
                <a:gd name="T17" fmla="*/ 2064 w 2064"/>
                <a:gd name="T18" fmla="*/ 1104 h 1104"/>
              </a:gdLst>
              <a:ahLst/>
              <a:cxnLst>
                <a:cxn ang="T10">
                  <a:pos x="T0" y="T1"/>
                </a:cxn>
                <a:cxn ang="T11">
                  <a:pos x="T2" y="T3"/>
                </a:cxn>
                <a:cxn ang="T12">
                  <a:pos x="T4" y="T5"/>
                </a:cxn>
                <a:cxn ang="T13">
                  <a:pos x="T6" y="T7"/>
                </a:cxn>
                <a:cxn ang="T14">
                  <a:pos x="T8" y="T9"/>
                </a:cxn>
              </a:cxnLst>
              <a:rect l="T15" t="T16" r="T17" b="T18"/>
              <a:pathLst>
                <a:path w="2064" h="1104">
                  <a:moveTo>
                    <a:pt x="0" y="0"/>
                  </a:moveTo>
                  <a:cubicBezTo>
                    <a:pt x="91" y="15"/>
                    <a:pt x="361" y="44"/>
                    <a:pt x="545" y="92"/>
                  </a:cubicBezTo>
                  <a:cubicBezTo>
                    <a:pt x="729" y="140"/>
                    <a:pt x="931" y="199"/>
                    <a:pt x="1104" y="288"/>
                  </a:cubicBezTo>
                  <a:cubicBezTo>
                    <a:pt x="1277" y="377"/>
                    <a:pt x="1424" y="488"/>
                    <a:pt x="1584" y="624"/>
                  </a:cubicBezTo>
                  <a:cubicBezTo>
                    <a:pt x="1744" y="760"/>
                    <a:pt x="1904" y="932"/>
                    <a:pt x="2064" y="1104"/>
                  </a:cubicBezTo>
                </a:path>
              </a:pathLst>
            </a:custGeom>
            <a:noFill/>
            <a:ln w="28575">
              <a:solidFill>
                <a:schemeClr val="accent1"/>
              </a:solidFill>
              <a:round/>
              <a:headEnd/>
              <a:tailEnd type="triangle" w="med" len="med"/>
            </a:ln>
          </p:spPr>
          <p:txBody>
            <a:bodyPr wrap="none" anchor="ctr"/>
            <a:lstStyle/>
            <a:p>
              <a:endParaRPr lang="en-US">
                <a:latin typeface="Calibri" pitchFamily="34" charset="0"/>
              </a:endParaRPr>
            </a:p>
          </p:txBody>
        </p:sp>
        <p:sp>
          <p:nvSpPr>
            <p:cNvPr id="33" name="Oval 27"/>
            <p:cNvSpPr>
              <a:spLocks noChangeArrowheads="1"/>
            </p:cNvSpPr>
            <p:nvPr/>
          </p:nvSpPr>
          <p:spPr bwMode="auto">
            <a:xfrm>
              <a:off x="384" y="768"/>
              <a:ext cx="96" cy="96"/>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nvGrpSpPr>
          <p:cNvPr id="34" name="Group 60"/>
          <p:cNvGrpSpPr>
            <a:grpSpLocks/>
          </p:cNvGrpSpPr>
          <p:nvPr/>
        </p:nvGrpSpPr>
        <p:grpSpPr bwMode="auto">
          <a:xfrm>
            <a:off x="5862638" y="1165225"/>
            <a:ext cx="1774825" cy="2316163"/>
            <a:chOff x="3504" y="864"/>
            <a:chExt cx="1118" cy="1459"/>
          </a:xfrm>
        </p:grpSpPr>
        <p:sp>
          <p:nvSpPr>
            <p:cNvPr id="35" name="Text Box 33"/>
            <p:cNvSpPr txBox="1">
              <a:spLocks noChangeArrowheads="1"/>
            </p:cNvSpPr>
            <p:nvPr/>
          </p:nvSpPr>
          <p:spPr bwMode="auto">
            <a:xfrm>
              <a:off x="3792" y="960"/>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6" name="Text Box 34"/>
            <p:cNvSpPr txBox="1">
              <a:spLocks noChangeArrowheads="1"/>
            </p:cNvSpPr>
            <p:nvPr/>
          </p:nvSpPr>
          <p:spPr bwMode="auto">
            <a:xfrm>
              <a:off x="4032" y="1152"/>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7" name="Text Box 35"/>
            <p:cNvSpPr txBox="1">
              <a:spLocks noChangeArrowheads="1"/>
            </p:cNvSpPr>
            <p:nvPr/>
          </p:nvSpPr>
          <p:spPr bwMode="auto">
            <a:xfrm>
              <a:off x="3936" y="105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8" name="Text Box 36"/>
            <p:cNvSpPr txBox="1">
              <a:spLocks noChangeArrowheads="1"/>
            </p:cNvSpPr>
            <p:nvPr/>
          </p:nvSpPr>
          <p:spPr bwMode="auto">
            <a:xfrm>
              <a:off x="4224" y="1440"/>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9" name="Text Box 37"/>
            <p:cNvSpPr txBox="1">
              <a:spLocks noChangeArrowheads="1"/>
            </p:cNvSpPr>
            <p:nvPr/>
          </p:nvSpPr>
          <p:spPr bwMode="auto">
            <a:xfrm>
              <a:off x="4128" y="129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40" name="Text Box 38"/>
            <p:cNvSpPr txBox="1">
              <a:spLocks noChangeArrowheads="1"/>
            </p:cNvSpPr>
            <p:nvPr/>
          </p:nvSpPr>
          <p:spPr bwMode="auto">
            <a:xfrm>
              <a:off x="3984" y="960"/>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1" name="Text Box 39"/>
            <p:cNvSpPr txBox="1">
              <a:spLocks noChangeArrowheads="1"/>
            </p:cNvSpPr>
            <p:nvPr/>
          </p:nvSpPr>
          <p:spPr bwMode="auto">
            <a:xfrm>
              <a:off x="4176" y="1152"/>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2" name="Text Box 40"/>
            <p:cNvSpPr txBox="1">
              <a:spLocks noChangeArrowheads="1"/>
            </p:cNvSpPr>
            <p:nvPr/>
          </p:nvSpPr>
          <p:spPr bwMode="auto">
            <a:xfrm>
              <a:off x="4080" y="1056"/>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3" name="Text Box 41"/>
            <p:cNvSpPr txBox="1">
              <a:spLocks noChangeArrowheads="1"/>
            </p:cNvSpPr>
            <p:nvPr/>
          </p:nvSpPr>
          <p:spPr bwMode="auto">
            <a:xfrm>
              <a:off x="4272" y="1296"/>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4" name="Text Box 42"/>
            <p:cNvSpPr txBox="1">
              <a:spLocks noChangeArrowheads="1"/>
            </p:cNvSpPr>
            <p:nvPr/>
          </p:nvSpPr>
          <p:spPr bwMode="auto">
            <a:xfrm>
              <a:off x="4368" y="1440"/>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5" name="Freeform 31"/>
            <p:cNvSpPr>
              <a:spLocks/>
            </p:cNvSpPr>
            <p:nvPr/>
          </p:nvSpPr>
          <p:spPr bwMode="auto">
            <a:xfrm>
              <a:off x="3504" y="864"/>
              <a:ext cx="1118" cy="1459"/>
            </a:xfrm>
            <a:custGeom>
              <a:avLst/>
              <a:gdLst>
                <a:gd name="T0" fmla="*/ 0 w 1118"/>
                <a:gd name="T1" fmla="*/ 0 h 1459"/>
                <a:gd name="T2" fmla="*/ 523 w 1118"/>
                <a:gd name="T3" fmla="*/ 281 h 1459"/>
                <a:gd name="T4" fmla="*/ 886 w 1118"/>
                <a:gd name="T5" fmla="*/ 755 h 1459"/>
                <a:gd name="T6" fmla="*/ 1118 w 1118"/>
                <a:gd name="T7" fmla="*/ 1459 h 1459"/>
                <a:gd name="T8" fmla="*/ 0 60000 65536"/>
                <a:gd name="T9" fmla="*/ 0 60000 65536"/>
                <a:gd name="T10" fmla="*/ 0 60000 65536"/>
                <a:gd name="T11" fmla="*/ 0 60000 65536"/>
                <a:gd name="T12" fmla="*/ 0 w 1118"/>
                <a:gd name="T13" fmla="*/ 0 h 1459"/>
                <a:gd name="T14" fmla="*/ 1118 w 1118"/>
                <a:gd name="T15" fmla="*/ 1459 h 1459"/>
              </a:gdLst>
              <a:ahLst/>
              <a:cxnLst>
                <a:cxn ang="T8">
                  <a:pos x="T0" y="T1"/>
                </a:cxn>
                <a:cxn ang="T9">
                  <a:pos x="T2" y="T3"/>
                </a:cxn>
                <a:cxn ang="T10">
                  <a:pos x="T4" y="T5"/>
                </a:cxn>
                <a:cxn ang="T11">
                  <a:pos x="T6" y="T7"/>
                </a:cxn>
              </a:cxnLst>
              <a:rect l="T12" t="T13" r="T14" b="T15"/>
              <a:pathLst>
                <a:path w="1118" h="1459">
                  <a:moveTo>
                    <a:pt x="0" y="0"/>
                  </a:moveTo>
                  <a:cubicBezTo>
                    <a:pt x="87" y="47"/>
                    <a:pt x="375" y="155"/>
                    <a:pt x="523" y="281"/>
                  </a:cubicBezTo>
                  <a:cubicBezTo>
                    <a:pt x="671" y="407"/>
                    <a:pt x="787" y="559"/>
                    <a:pt x="886" y="755"/>
                  </a:cubicBezTo>
                  <a:cubicBezTo>
                    <a:pt x="985" y="951"/>
                    <a:pt x="1070" y="1312"/>
                    <a:pt x="1118" y="1459"/>
                  </a:cubicBezTo>
                </a:path>
              </a:pathLst>
            </a:custGeom>
            <a:noFill/>
            <a:ln w="28575">
              <a:solidFill>
                <a:schemeClr val="accent1"/>
              </a:solidFill>
              <a:round/>
              <a:headEnd/>
              <a:tailEnd type="triangle" w="med" len="med"/>
            </a:ln>
          </p:spPr>
          <p:txBody>
            <a:bodyPr wrap="none" anchor="ctr"/>
            <a:lstStyle/>
            <a:p>
              <a:endParaRPr lang="en-US">
                <a:latin typeface="Calibri" pitchFamily="34" charset="0"/>
              </a:endParaRPr>
            </a:p>
          </p:txBody>
        </p:sp>
      </p:grpSp>
      <p:grpSp>
        <p:nvGrpSpPr>
          <p:cNvPr id="46" name="Group 44"/>
          <p:cNvGrpSpPr>
            <a:grpSpLocks/>
          </p:cNvGrpSpPr>
          <p:nvPr/>
        </p:nvGrpSpPr>
        <p:grpSpPr bwMode="auto">
          <a:xfrm>
            <a:off x="5557838" y="1241425"/>
            <a:ext cx="3205162" cy="2057400"/>
            <a:chOff x="3744" y="2064"/>
            <a:chExt cx="2019" cy="1296"/>
          </a:xfrm>
        </p:grpSpPr>
        <p:sp>
          <p:nvSpPr>
            <p:cNvPr id="47" name="Oval 45"/>
            <p:cNvSpPr>
              <a:spLocks noChangeArrowheads="1"/>
            </p:cNvSpPr>
            <p:nvPr/>
          </p:nvSpPr>
          <p:spPr bwMode="auto">
            <a:xfrm>
              <a:off x="3744" y="2112"/>
              <a:ext cx="1248" cy="1248"/>
            </a:xfrm>
            <a:prstGeom prst="ellipse">
              <a:avLst/>
            </a:prstGeom>
            <a:solidFill>
              <a:schemeClr val="bg1"/>
            </a:solidFill>
            <a:ln w="28575">
              <a:solidFill>
                <a:schemeClr val="tx1"/>
              </a:solidFill>
              <a:round/>
              <a:headEnd/>
              <a:tailEnd/>
            </a:ln>
          </p:spPr>
          <p:txBody>
            <a:bodyPr wrap="none" anchor="ctr"/>
            <a:lstStyle/>
            <a:p>
              <a:endParaRPr lang="en-US">
                <a:latin typeface="Calibri" pitchFamily="34" charset="0"/>
              </a:endParaRPr>
            </a:p>
          </p:txBody>
        </p:sp>
        <p:sp>
          <p:nvSpPr>
            <p:cNvPr id="48" name="Oval 46"/>
            <p:cNvSpPr>
              <a:spLocks noChangeArrowheads="1"/>
            </p:cNvSpPr>
            <p:nvPr/>
          </p:nvSpPr>
          <p:spPr bwMode="auto">
            <a:xfrm>
              <a:off x="4368" y="2736"/>
              <a:ext cx="48" cy="48"/>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49" name="Text Box 47"/>
            <p:cNvSpPr txBox="1">
              <a:spLocks noChangeArrowheads="1"/>
            </p:cNvSpPr>
            <p:nvPr/>
          </p:nvSpPr>
          <p:spPr bwMode="auto">
            <a:xfrm>
              <a:off x="4128" y="2544"/>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0" name="Text Box 48"/>
            <p:cNvSpPr txBox="1">
              <a:spLocks noChangeArrowheads="1"/>
            </p:cNvSpPr>
            <p:nvPr/>
          </p:nvSpPr>
          <p:spPr bwMode="auto">
            <a:xfrm>
              <a:off x="4224" y="2448"/>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1" name="Text Box 49"/>
            <p:cNvSpPr txBox="1">
              <a:spLocks noChangeArrowheads="1"/>
            </p:cNvSpPr>
            <p:nvPr/>
          </p:nvSpPr>
          <p:spPr bwMode="auto">
            <a:xfrm>
              <a:off x="4416" y="2688"/>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2" name="Text Box 50"/>
            <p:cNvSpPr txBox="1">
              <a:spLocks noChangeArrowheads="1"/>
            </p:cNvSpPr>
            <p:nvPr/>
          </p:nvSpPr>
          <p:spPr bwMode="auto">
            <a:xfrm>
              <a:off x="4464" y="2592"/>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3" name="Text Box 51"/>
            <p:cNvSpPr txBox="1">
              <a:spLocks noChangeArrowheads="1"/>
            </p:cNvSpPr>
            <p:nvPr/>
          </p:nvSpPr>
          <p:spPr bwMode="auto">
            <a:xfrm>
              <a:off x="4368" y="249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4" name="Text Box 52"/>
            <p:cNvSpPr txBox="1">
              <a:spLocks noChangeArrowheads="1"/>
            </p:cNvSpPr>
            <p:nvPr/>
          </p:nvSpPr>
          <p:spPr bwMode="auto">
            <a:xfrm>
              <a:off x="4272" y="2064"/>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5" name="Text Box 53"/>
            <p:cNvSpPr txBox="1">
              <a:spLocks noChangeArrowheads="1"/>
            </p:cNvSpPr>
            <p:nvPr/>
          </p:nvSpPr>
          <p:spPr bwMode="auto">
            <a:xfrm>
              <a:off x="4464" y="2112"/>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6" name="Text Box 54"/>
            <p:cNvSpPr txBox="1">
              <a:spLocks noChangeArrowheads="1"/>
            </p:cNvSpPr>
            <p:nvPr/>
          </p:nvSpPr>
          <p:spPr bwMode="auto">
            <a:xfrm>
              <a:off x="4656" y="2304"/>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7" name="Text Box 55"/>
            <p:cNvSpPr txBox="1">
              <a:spLocks noChangeArrowheads="1"/>
            </p:cNvSpPr>
            <p:nvPr/>
          </p:nvSpPr>
          <p:spPr bwMode="auto">
            <a:xfrm>
              <a:off x="4752" y="2448"/>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8" name="Text Box 56"/>
            <p:cNvSpPr txBox="1">
              <a:spLocks noChangeArrowheads="1"/>
            </p:cNvSpPr>
            <p:nvPr/>
          </p:nvSpPr>
          <p:spPr bwMode="auto">
            <a:xfrm>
              <a:off x="4608" y="2208"/>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9" name="Text Box 57"/>
            <p:cNvSpPr txBox="1">
              <a:spLocks noChangeArrowheads="1"/>
            </p:cNvSpPr>
            <p:nvPr/>
          </p:nvSpPr>
          <p:spPr bwMode="auto">
            <a:xfrm>
              <a:off x="5136" y="2800"/>
              <a:ext cx="627" cy="288"/>
            </a:xfrm>
            <a:prstGeom prst="rect">
              <a:avLst/>
            </a:prstGeom>
            <a:noFill/>
            <a:ln w="9525">
              <a:noFill/>
              <a:miter lim="800000"/>
              <a:headEnd/>
              <a:tailEnd/>
            </a:ln>
          </p:spPr>
          <p:txBody>
            <a:bodyPr>
              <a:spAutoFit/>
            </a:bodyPr>
            <a:lstStyle/>
            <a:p>
              <a:r>
                <a:rPr lang="en-US" sz="2400" b="1" dirty="0">
                  <a:latin typeface="Tahoma" pitchFamily="34" charset="0"/>
                </a:rPr>
                <a:t>t = t</a:t>
              </a:r>
              <a:r>
                <a:rPr lang="en-US" sz="2400" b="1" baseline="-25000" dirty="0">
                  <a:latin typeface="Tahoma" pitchFamily="34" charset="0"/>
                </a:rPr>
                <a:t>1</a:t>
              </a:r>
              <a:endParaRPr lang="en-US" sz="2400" b="1" dirty="0">
                <a:latin typeface="Tahoma" pitchFamily="34" charset="0"/>
              </a:endParaRPr>
            </a:p>
          </p:txBody>
        </p:sp>
      </p:grpSp>
      <p:pic>
        <p:nvPicPr>
          <p:cNvPr id="60" name="Picture 4"/>
          <p:cNvPicPr>
            <a:picLocks noChangeAspect="1" noChangeArrowheads="1"/>
          </p:cNvPicPr>
          <p:nvPr/>
        </p:nvPicPr>
        <p:blipFill>
          <a:blip r:embed="rId2" cstate="print"/>
          <a:srcRect/>
          <a:stretch>
            <a:fillRect/>
          </a:stretch>
        </p:blipFill>
        <p:spPr bwMode="auto">
          <a:xfrm>
            <a:off x="6429375" y="2232025"/>
            <a:ext cx="1057275" cy="450850"/>
          </a:xfrm>
          <a:prstGeom prst="rect">
            <a:avLst/>
          </a:prstGeom>
          <a:noFill/>
          <a:ln w="9525">
            <a:noFill/>
            <a:round/>
            <a:headEnd/>
            <a:tailEnd/>
          </a:ln>
        </p:spPr>
      </p:pic>
      <p:sp>
        <p:nvSpPr>
          <p:cNvPr id="62" name="Foliennummernplatzhalter 4"/>
          <p:cNvSpPr txBox="1">
            <a:spLocks/>
          </p:cNvSpPr>
          <p:nvPr/>
        </p:nvSpPr>
        <p:spPr bwMode="auto">
          <a:xfrm>
            <a:off x="4652963" y="5638800"/>
            <a:ext cx="2133600" cy="36512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rgbClr val="000090"/>
                </a:solidFill>
                <a:latin typeface="+mn-lt"/>
                <a:ea typeface="ＭＳ Ｐゴシック" charset="0"/>
                <a:cs typeface="+mn-cs"/>
              </a:defRPr>
            </a:lvl1pPr>
            <a:lvl2pPr marL="457200" algn="l" rtl="0" eaLnBrk="0" fontAlgn="base" hangingPunct="0">
              <a:spcBef>
                <a:spcPct val="0"/>
              </a:spcBef>
              <a:spcAft>
                <a:spcPct val="0"/>
              </a:spcAft>
              <a:defRPr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Times" charset="0"/>
                <a:ea typeface="ＭＳ Ｐゴシック" charset="0"/>
                <a:cs typeface="+mn-cs"/>
              </a:defRPr>
            </a:lvl5pPr>
            <a:lvl6pPr marL="2286000" algn="l" defTabSz="457200" rtl="0" eaLnBrk="1" latinLnBrk="0" hangingPunct="1">
              <a:defRPr kern="1200">
                <a:solidFill>
                  <a:schemeClr val="tx1"/>
                </a:solidFill>
                <a:latin typeface="Times" charset="0"/>
                <a:ea typeface="ＭＳ Ｐゴシック" charset="0"/>
                <a:cs typeface="+mn-cs"/>
              </a:defRPr>
            </a:lvl6pPr>
            <a:lvl7pPr marL="2743200" algn="l" defTabSz="457200" rtl="0" eaLnBrk="1" latinLnBrk="0" hangingPunct="1">
              <a:defRPr kern="1200">
                <a:solidFill>
                  <a:schemeClr val="tx1"/>
                </a:solidFill>
                <a:latin typeface="Times" charset="0"/>
                <a:ea typeface="ＭＳ Ｐゴシック" charset="0"/>
                <a:cs typeface="+mn-cs"/>
              </a:defRPr>
            </a:lvl7pPr>
            <a:lvl8pPr marL="3200400" algn="l" defTabSz="457200" rtl="0" eaLnBrk="1" latinLnBrk="0" hangingPunct="1">
              <a:defRPr kern="1200">
                <a:solidFill>
                  <a:schemeClr val="tx1"/>
                </a:solidFill>
                <a:latin typeface="Times" charset="0"/>
                <a:ea typeface="ＭＳ Ｐゴシック" charset="0"/>
                <a:cs typeface="+mn-cs"/>
              </a:defRPr>
            </a:lvl8pPr>
            <a:lvl9pPr marL="3657600" algn="l" defTabSz="457200" rtl="0" eaLnBrk="1" latinLnBrk="0" hangingPunct="1">
              <a:defRPr kern="1200">
                <a:solidFill>
                  <a:schemeClr val="tx1"/>
                </a:solidFill>
                <a:latin typeface="Times" charset="0"/>
                <a:ea typeface="ＭＳ Ｐゴシック" charset="0"/>
                <a:cs typeface="+mn-cs"/>
              </a:defRPr>
            </a:lvl9pPr>
          </a:lstStyle>
          <a:p>
            <a:pPr>
              <a:defRPr/>
            </a:pPr>
            <a:fld id="{F0B7B421-A3DE-4D1A-9A20-A28054BA7BDD}" type="slidenum">
              <a:rPr lang="de-DE" smtClean="0"/>
              <a:pPr>
                <a:defRPr/>
              </a:pPr>
              <a:t>7</a:t>
            </a:fld>
            <a:endParaRPr lang="de-DE" dirty="0"/>
          </a:p>
        </p:txBody>
      </p:sp>
      <p:sp>
        <p:nvSpPr>
          <p:cNvPr id="63" name="TextBox 62"/>
          <p:cNvSpPr txBox="1"/>
          <p:nvPr/>
        </p:nvSpPr>
        <p:spPr>
          <a:xfrm>
            <a:off x="1206500" y="4927600"/>
            <a:ext cx="184666" cy="369332"/>
          </a:xfrm>
          <a:prstGeom prst="rect">
            <a:avLst/>
          </a:prstGeom>
          <a:noFill/>
        </p:spPr>
        <p:txBody>
          <a:bodyPr wrap="none" rtlCol="0">
            <a:spAutoFit/>
          </a:bodyPr>
          <a:lstStyle/>
          <a:p>
            <a:endParaRPr lang="en-US" dirty="0"/>
          </a:p>
        </p:txBody>
      </p:sp>
      <p:grpSp>
        <p:nvGrpSpPr>
          <p:cNvPr id="65" name="Group 64"/>
          <p:cNvGrpSpPr/>
          <p:nvPr/>
        </p:nvGrpSpPr>
        <p:grpSpPr>
          <a:xfrm>
            <a:off x="1122363" y="4146034"/>
            <a:ext cx="5959475" cy="2248416"/>
            <a:chOff x="1122363" y="4146034"/>
            <a:chExt cx="5959475" cy="2248416"/>
          </a:xfrm>
        </p:grpSpPr>
        <p:pic>
          <p:nvPicPr>
            <p:cNvPr id="61" name="Picture 2"/>
            <p:cNvPicPr>
              <a:picLocks noChangeAspect="1" noChangeArrowheads="1"/>
            </p:cNvPicPr>
            <p:nvPr/>
          </p:nvPicPr>
          <p:blipFill>
            <a:blip r:embed="rId3" cstate="print"/>
            <a:srcRect/>
            <a:stretch>
              <a:fillRect/>
            </a:stretch>
          </p:blipFill>
          <p:spPr bwMode="auto">
            <a:xfrm>
              <a:off x="2100263" y="5260975"/>
              <a:ext cx="4981575" cy="1133475"/>
            </a:xfrm>
            <a:prstGeom prst="rect">
              <a:avLst/>
            </a:prstGeom>
            <a:noFill/>
            <a:ln w="9525">
              <a:noFill/>
              <a:miter lim="800000"/>
              <a:headEnd/>
              <a:tailEnd/>
            </a:ln>
          </p:spPr>
        </p:pic>
        <p:sp>
          <p:nvSpPr>
            <p:cNvPr id="64" name="Rectangle 63"/>
            <p:cNvSpPr/>
            <p:nvPr/>
          </p:nvSpPr>
          <p:spPr>
            <a:xfrm>
              <a:off x="1122363" y="4146034"/>
              <a:ext cx="4557658" cy="1200329"/>
            </a:xfrm>
            <a:prstGeom prst="rect">
              <a:avLst/>
            </a:prstGeom>
          </p:spPr>
          <p:txBody>
            <a:bodyPr wrap="none">
              <a:spAutoFit/>
            </a:bodyPr>
            <a:lstStyle/>
            <a:p>
              <a:pPr marL="285750" indent="-285750" eaLnBrk="1" fontAlgn="auto" hangingPunct="1">
                <a:spcAft>
                  <a:spcPts val="0"/>
                </a:spcAft>
                <a:buFont typeface="Arial"/>
                <a:buChar char="•"/>
                <a:defRPr/>
              </a:pPr>
              <a:r>
                <a:rPr lang="en-GB" dirty="0">
                  <a:solidFill>
                    <a:srgbClr val="0000FF"/>
                  </a:solidFill>
                  <a:effectLst>
                    <a:outerShdw blurRad="38100" dist="38100" dir="2700000" algn="tl">
                      <a:srgbClr val="000000">
                        <a:alpha val="43137"/>
                      </a:srgbClr>
                    </a:outerShdw>
                  </a:effectLst>
                  <a:latin typeface="+mn-lt"/>
                </a:rPr>
                <a:t>Geiger-Counter</a:t>
              </a:r>
              <a:r>
                <a:rPr lang="en-GB" dirty="0">
                  <a:solidFill>
                    <a:srgbClr val="0000FF"/>
                  </a:solidFill>
                  <a:latin typeface="+mn-lt"/>
                </a:rPr>
                <a:t>: Binary response</a:t>
              </a:r>
            </a:p>
            <a:p>
              <a:pPr marL="285750" indent="-285750" eaLnBrk="1" fontAlgn="auto" hangingPunct="1">
                <a:spcAft>
                  <a:spcPts val="0"/>
                </a:spcAft>
                <a:buFont typeface="Arial"/>
                <a:buChar char="•"/>
                <a:defRPr/>
              </a:pPr>
              <a:r>
                <a:rPr lang="en-GB" dirty="0">
                  <a:solidFill>
                    <a:srgbClr val="D8003B"/>
                  </a:solidFill>
                  <a:effectLst>
                    <a:outerShdw blurRad="38100" dist="38100" dir="2700000" algn="tl">
                      <a:srgbClr val="000000">
                        <a:alpha val="43137"/>
                      </a:srgbClr>
                    </a:outerShdw>
                  </a:effectLst>
                  <a:latin typeface="+mn-lt"/>
                </a:rPr>
                <a:t>Proportional Counter</a:t>
              </a:r>
              <a:r>
                <a:rPr lang="en-GB" dirty="0">
                  <a:solidFill>
                    <a:srgbClr val="D8003B"/>
                  </a:solidFill>
                  <a:latin typeface="+mn-lt"/>
                </a:rPr>
                <a:t>:   </a:t>
              </a:r>
            </a:p>
            <a:p>
              <a:pPr marL="285750" indent="-285750" eaLnBrk="1" fontAlgn="auto" hangingPunct="1">
                <a:spcAft>
                  <a:spcPts val="0"/>
                </a:spcAft>
                <a:buFont typeface="Arial"/>
                <a:buChar char="•"/>
                <a:defRPr/>
              </a:pPr>
              <a:r>
                <a:rPr lang="en-US" b="1" dirty="0"/>
                <a:t>MWPC: </a:t>
              </a:r>
              <a:r>
                <a:rPr lang="en-US" dirty="0"/>
                <a:t> Multi Wire Proportional Chamber</a:t>
              </a:r>
            </a:p>
            <a:p>
              <a:pPr marL="285750" indent="-285750" eaLnBrk="1" fontAlgn="auto" hangingPunct="1">
                <a:spcAft>
                  <a:spcPts val="0"/>
                </a:spcAft>
                <a:buFont typeface="Arial"/>
                <a:buChar char="•"/>
                <a:defRPr/>
              </a:pPr>
              <a:r>
                <a:rPr lang="en-US" dirty="0">
                  <a:solidFill>
                    <a:srgbClr val="0000FF"/>
                  </a:solidFill>
                  <a:latin typeface="+mn-lt"/>
                </a:rPr>
                <a:t>e </a:t>
              </a:r>
              <a:r>
                <a:rPr lang="en-US" dirty="0" err="1">
                  <a:solidFill>
                    <a:srgbClr val="0000FF"/>
                  </a:solidFill>
                  <a:latin typeface="+mn-lt"/>
                </a:rPr>
                <a:t>altri</a:t>
              </a:r>
              <a:r>
                <a:rPr lang="en-US" dirty="0">
                  <a:solidFill>
                    <a:srgbClr val="0000FF"/>
                  </a:solidFill>
                  <a:latin typeface="+mn-lt"/>
                </a:rPr>
                <a:t>….</a:t>
              </a:r>
              <a:r>
                <a:rPr lang="en-GB" dirty="0">
                  <a:solidFill>
                    <a:srgbClr val="0000FF"/>
                  </a:solidFill>
                  <a:latin typeface="+mn-lt"/>
                </a:rPr>
                <a:t> </a:t>
              </a:r>
            </a:p>
          </p:txBody>
        </p:sp>
      </p:grpSp>
    </p:spTree>
    <p:extLst>
      <p:ext uri="{BB962C8B-B14F-4D97-AF65-F5344CB8AC3E}">
        <p14:creationId xmlns:p14="http://schemas.microsoft.com/office/powerpoint/2010/main" val="361639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34"/>
                                        </p:tgtEl>
                                      </p:cBhvr>
                                    </p:animEffect>
                                    <p:set>
                                      <p:cBhvr>
                                        <p:cTn id="16" dur="1" fill="hold">
                                          <p:stCondLst>
                                            <p:cond delay="499"/>
                                          </p:stCondLst>
                                        </p:cTn>
                                        <p:tgtEl>
                                          <p:spTgt spid="34"/>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9"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dissolve">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ppt_x"/>
                                          </p:val>
                                        </p:tav>
                                        <p:tav tm="100000">
                                          <p:val>
                                            <p:strVal val="#ppt_x"/>
                                          </p:val>
                                        </p:tav>
                                      </p:tavLst>
                                    </p:anim>
                                    <p:anim calcmode="lin" valueType="num">
                                      <p:cBhvr additive="base">
                                        <p:cTn id="2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1000"/>
                                        <p:tgtEl>
                                          <p:spTgt spid="65"/>
                                        </p:tgtEl>
                                      </p:cBhvr>
                                    </p:animEffect>
                                    <p:anim calcmode="lin" valueType="num">
                                      <p:cBhvr>
                                        <p:cTn id="34" dur="1000" fill="hold"/>
                                        <p:tgtEl>
                                          <p:spTgt spid="65"/>
                                        </p:tgtEl>
                                        <p:attrNameLst>
                                          <p:attrName>ppt_x</p:attrName>
                                        </p:attrNameLst>
                                      </p:cBhvr>
                                      <p:tavLst>
                                        <p:tav tm="0">
                                          <p:val>
                                            <p:strVal val="#ppt_x"/>
                                          </p:val>
                                        </p:tav>
                                        <p:tav tm="100000">
                                          <p:val>
                                            <p:strVal val="#ppt_x"/>
                                          </p:val>
                                        </p:tav>
                                      </p:tavLst>
                                    </p:anim>
                                    <p:anim calcmode="lin" valueType="num">
                                      <p:cBhvr>
                                        <p:cTn id="35" dur="900" decel="100000" fill="hold"/>
                                        <p:tgtEl>
                                          <p:spTgt spid="65"/>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a:xfrm>
            <a:off x="0" y="63500"/>
            <a:ext cx="4635500" cy="571500"/>
          </a:xfrm>
        </p:spPr>
        <p:txBody>
          <a:bodyPr/>
          <a:lstStyle/>
          <a:p>
            <a:pPr algn="l" eaLnBrk="1" hangingPunct="1"/>
            <a:r>
              <a:rPr lang="de-DE" b="1" dirty="0"/>
              <a:t>Drift </a:t>
            </a:r>
            <a:r>
              <a:rPr lang="de-DE" b="1" dirty="0" err="1"/>
              <a:t>Chamber</a:t>
            </a:r>
            <a:endParaRPr lang="de-DE" b="1" dirty="0"/>
          </a:p>
        </p:txBody>
      </p:sp>
      <p:sp>
        <p:nvSpPr>
          <p:cNvPr id="39939" name="Inhaltsplatzhalter 2"/>
          <p:cNvSpPr>
            <a:spLocks noGrp="1"/>
          </p:cNvSpPr>
          <p:nvPr>
            <p:ph idx="1"/>
          </p:nvPr>
        </p:nvSpPr>
        <p:spPr>
          <a:xfrm>
            <a:off x="292100" y="928688"/>
            <a:ext cx="8686800" cy="4525962"/>
          </a:xfrm>
        </p:spPr>
        <p:txBody>
          <a:bodyPr/>
          <a:lstStyle/>
          <a:p>
            <a:pPr eaLnBrk="1" hangingPunct="1"/>
            <a:r>
              <a:rPr lang="de-DE" sz="2000" dirty="0"/>
              <a:t>Le </a:t>
            </a:r>
            <a:r>
              <a:rPr lang="de-DE" sz="2000" dirty="0" err="1"/>
              <a:t>camere</a:t>
            </a:r>
            <a:r>
              <a:rPr lang="de-DE" sz="2000" dirty="0"/>
              <a:t> a </a:t>
            </a:r>
            <a:r>
              <a:rPr lang="de-DE" sz="2000" dirty="0" err="1"/>
              <a:t>fili</a:t>
            </a:r>
            <a:r>
              <a:rPr lang="de-DE" sz="2000" dirty="0"/>
              <a:t> </a:t>
            </a:r>
            <a:r>
              <a:rPr lang="de-DE" sz="2000" dirty="0" err="1"/>
              <a:t>standard</a:t>
            </a:r>
            <a:r>
              <a:rPr lang="de-DE" sz="2000" dirty="0"/>
              <a:t> </a:t>
            </a:r>
            <a:r>
              <a:rPr lang="de-DE" sz="2000" dirty="0" err="1"/>
              <a:t>sono</a:t>
            </a:r>
            <a:r>
              <a:rPr lang="de-DE" sz="2000" dirty="0"/>
              <a:t> </a:t>
            </a:r>
            <a:r>
              <a:rPr lang="de-DE" sz="2000" dirty="0" err="1"/>
              <a:t>limitate</a:t>
            </a:r>
            <a:r>
              <a:rPr lang="de-DE" sz="2000" dirty="0"/>
              <a:t> </a:t>
            </a:r>
            <a:r>
              <a:rPr lang="de-DE" sz="2000" dirty="0" err="1"/>
              <a:t>nella</a:t>
            </a:r>
            <a:r>
              <a:rPr lang="de-DE" sz="2000" dirty="0"/>
              <a:t> </a:t>
            </a:r>
            <a:r>
              <a:rPr lang="de-DE" sz="2000" dirty="0" err="1"/>
              <a:t>precisione</a:t>
            </a:r>
            <a:r>
              <a:rPr lang="de-DE" sz="2000" dirty="0"/>
              <a:t> della </a:t>
            </a:r>
            <a:r>
              <a:rPr lang="de-DE" sz="2000" dirty="0" err="1"/>
              <a:t>misura</a:t>
            </a:r>
            <a:r>
              <a:rPr lang="de-DE" sz="2000" dirty="0"/>
              <a:t> delle </a:t>
            </a:r>
            <a:r>
              <a:rPr lang="de-DE" sz="2000" dirty="0" err="1"/>
              <a:t>traiettoria</a:t>
            </a:r>
            <a:r>
              <a:rPr lang="de-DE" sz="2000" dirty="0"/>
              <a:t> </a:t>
            </a:r>
            <a:r>
              <a:rPr lang="de-DE" sz="2000" dirty="0" err="1"/>
              <a:t>dalla</a:t>
            </a:r>
            <a:r>
              <a:rPr lang="de-DE" sz="2000" dirty="0"/>
              <a:t> </a:t>
            </a:r>
            <a:r>
              <a:rPr lang="de-DE" sz="2000" dirty="0" err="1"/>
              <a:t>distanza</a:t>
            </a:r>
            <a:r>
              <a:rPr lang="de-DE" sz="2000" dirty="0"/>
              <a:t> </a:t>
            </a:r>
            <a:r>
              <a:rPr lang="de-DE" sz="2000" dirty="0" err="1"/>
              <a:t>tra</a:t>
            </a:r>
            <a:r>
              <a:rPr lang="de-DE" sz="2000" dirty="0"/>
              <a:t> i </a:t>
            </a:r>
            <a:r>
              <a:rPr lang="de-DE" sz="2000" dirty="0" err="1"/>
              <a:t>fili</a:t>
            </a:r>
            <a:r>
              <a:rPr lang="de-DE" sz="2000" dirty="0"/>
              <a:t>. </a:t>
            </a:r>
          </a:p>
          <a:p>
            <a:pPr eaLnBrk="1" hangingPunct="1"/>
            <a:r>
              <a:rPr lang="de-DE" sz="2000" dirty="0"/>
              <a:t>Le </a:t>
            </a:r>
            <a:r>
              <a:rPr lang="de-DE" sz="2000" dirty="0" err="1"/>
              <a:t>camere</a:t>
            </a:r>
            <a:r>
              <a:rPr lang="de-DE" sz="2000" dirty="0"/>
              <a:t> a </a:t>
            </a:r>
            <a:r>
              <a:rPr lang="de-DE" sz="2000" dirty="0" err="1"/>
              <a:t>deriva</a:t>
            </a:r>
            <a:r>
              <a:rPr lang="de-DE" sz="2000" dirty="0"/>
              <a:t> (</a:t>
            </a:r>
            <a:r>
              <a:rPr lang="de-DE" sz="2000" dirty="0" err="1"/>
              <a:t>drift</a:t>
            </a:r>
            <a:r>
              <a:rPr lang="de-DE" sz="2000" dirty="0"/>
              <a:t> </a:t>
            </a:r>
            <a:r>
              <a:rPr lang="de-DE" sz="2000" dirty="0" err="1"/>
              <a:t>chambers</a:t>
            </a:r>
            <a:r>
              <a:rPr lang="de-DE" sz="2000" dirty="0"/>
              <a:t>) </a:t>
            </a:r>
            <a:r>
              <a:rPr lang="de-DE" sz="2000" dirty="0" err="1"/>
              <a:t>misurano</a:t>
            </a:r>
            <a:r>
              <a:rPr lang="de-DE" sz="2000" dirty="0"/>
              <a:t> </a:t>
            </a:r>
            <a:r>
              <a:rPr lang="de-DE" sz="2000" dirty="0" err="1"/>
              <a:t>il</a:t>
            </a:r>
            <a:r>
              <a:rPr lang="de-DE" sz="2000" dirty="0"/>
              <a:t> tempo di </a:t>
            </a:r>
            <a:r>
              <a:rPr lang="de-DE" sz="2000" dirty="0" err="1"/>
              <a:t>deriva</a:t>
            </a:r>
            <a:r>
              <a:rPr lang="de-DE" sz="2000" dirty="0"/>
              <a:t> delle </a:t>
            </a:r>
            <a:r>
              <a:rPr lang="de-DE" sz="2000" dirty="0" err="1"/>
              <a:t>cariche</a:t>
            </a:r>
            <a:r>
              <a:rPr lang="de-DE" sz="2000" dirty="0"/>
              <a:t> </a:t>
            </a:r>
            <a:r>
              <a:rPr lang="de-DE" sz="2000" dirty="0" err="1"/>
              <a:t>migliorando</a:t>
            </a:r>
            <a:r>
              <a:rPr lang="de-DE" sz="2000" dirty="0"/>
              <a:t> la </a:t>
            </a:r>
            <a:r>
              <a:rPr lang="de-DE" sz="2000" dirty="0" err="1"/>
              <a:t>risoluzione</a:t>
            </a:r>
            <a:r>
              <a:rPr lang="de-DE" sz="2000" dirty="0"/>
              <a:t>. </a:t>
            </a:r>
          </a:p>
          <a:p>
            <a:pPr eaLnBrk="1" hangingPunct="1"/>
            <a:r>
              <a:rPr lang="de-DE" sz="2000" dirty="0"/>
              <a:t>Il tempo di </a:t>
            </a:r>
            <a:r>
              <a:rPr lang="de-DE" sz="2000" dirty="0" err="1"/>
              <a:t>passaggio</a:t>
            </a:r>
            <a:r>
              <a:rPr lang="de-DE" sz="2000" dirty="0"/>
              <a:t> della </a:t>
            </a:r>
            <a:r>
              <a:rPr lang="de-DE" sz="2000" dirty="0" err="1"/>
              <a:t>particella</a:t>
            </a:r>
            <a:r>
              <a:rPr lang="de-DE" sz="2000" dirty="0"/>
              <a:t> </a:t>
            </a:r>
            <a:r>
              <a:rPr lang="de-DE" sz="2000" dirty="0" err="1"/>
              <a:t>deve</a:t>
            </a:r>
            <a:r>
              <a:rPr lang="de-DE" sz="2000" dirty="0"/>
              <a:t> </a:t>
            </a:r>
            <a:r>
              <a:rPr lang="de-DE" sz="2000" dirty="0" err="1"/>
              <a:t>pero</a:t>
            </a:r>
            <a:r>
              <a:rPr lang="de-DE" sz="2000" dirty="0"/>
              <a:t>‘ </a:t>
            </a:r>
            <a:r>
              <a:rPr lang="de-DE" sz="2000" dirty="0" err="1"/>
              <a:t>essere</a:t>
            </a:r>
            <a:r>
              <a:rPr lang="de-DE" sz="2000" dirty="0"/>
              <a:t> </a:t>
            </a:r>
            <a:r>
              <a:rPr lang="de-DE" sz="2000" dirty="0" err="1"/>
              <a:t>noto</a:t>
            </a:r>
            <a:r>
              <a:rPr lang="de-DE" sz="2000" dirty="0"/>
              <a:t>. </a:t>
            </a:r>
          </a:p>
        </p:txBody>
      </p:sp>
      <p:pic>
        <p:nvPicPr>
          <p:cNvPr id="39940" name="Picture 3"/>
          <p:cNvPicPr>
            <a:picLocks noChangeAspect="1" noChangeArrowheads="1"/>
          </p:cNvPicPr>
          <p:nvPr/>
        </p:nvPicPr>
        <p:blipFill>
          <a:blip r:embed="rId2" cstate="print"/>
          <a:srcRect/>
          <a:stretch>
            <a:fillRect/>
          </a:stretch>
        </p:blipFill>
        <p:spPr bwMode="auto">
          <a:xfrm>
            <a:off x="2393950" y="3125788"/>
            <a:ext cx="4071938" cy="3076575"/>
          </a:xfrm>
          <a:prstGeom prst="rect">
            <a:avLst/>
          </a:prstGeom>
          <a:noFill/>
          <a:ln w="9525">
            <a:noFill/>
            <a:round/>
            <a:headEnd/>
            <a:tailEnd/>
          </a:ln>
        </p:spPr>
      </p:pic>
      <p:sp>
        <p:nvSpPr>
          <p:cNvPr id="5" name="Foliennummernplatzhalter 4"/>
          <p:cNvSpPr>
            <a:spLocks noGrp="1"/>
          </p:cNvSpPr>
          <p:nvPr>
            <p:ph type="sldNum" sz="quarter" idx="12"/>
          </p:nvPr>
        </p:nvSpPr>
        <p:spPr/>
        <p:txBody>
          <a:bodyPr/>
          <a:lstStyle/>
          <a:p>
            <a:pPr>
              <a:defRPr/>
            </a:pPr>
            <a:fld id="{E61248E0-FA53-4695-82D6-84AE9C438C01}" type="slidenum">
              <a:rPr lang="de-DE" smtClean="0"/>
              <a:pPr>
                <a:defRPr/>
              </a:pPr>
              <a:t>8</a:t>
            </a:fld>
            <a:endParaRPr lang="de-DE" dirty="0"/>
          </a:p>
        </p:txBody>
      </p:sp>
    </p:spTree>
    <p:extLst>
      <p:ext uri="{BB962C8B-B14F-4D97-AF65-F5344CB8AC3E}">
        <p14:creationId xmlns:p14="http://schemas.microsoft.com/office/powerpoint/2010/main" val="1142234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p:cNvPicPr>
            <a:picLocks noChangeAspect="1" noChangeArrowheads="1"/>
          </p:cNvPicPr>
          <p:nvPr/>
        </p:nvPicPr>
        <p:blipFill>
          <a:blip r:embed="rId3" cstate="print"/>
          <a:srcRect t="16296" r="8998"/>
          <a:stretch>
            <a:fillRect/>
          </a:stretch>
        </p:blipFill>
        <p:spPr bwMode="auto">
          <a:xfrm>
            <a:off x="-110008" y="748630"/>
            <a:ext cx="4110037" cy="1968500"/>
          </a:xfrm>
          <a:prstGeom prst="rect">
            <a:avLst/>
          </a:prstGeom>
          <a:solidFill>
            <a:srgbClr val="FFFFCC"/>
          </a:solidFill>
          <a:ln w="9525">
            <a:noFill/>
            <a:miter lim="800000"/>
            <a:headEnd/>
            <a:tailEnd/>
          </a:ln>
        </p:spPr>
      </p:pic>
      <p:sp>
        <p:nvSpPr>
          <p:cNvPr id="9221" name="Rectangle 5"/>
          <p:cNvSpPr>
            <a:spLocks noGrp="1" noChangeArrowheads="1"/>
          </p:cNvSpPr>
          <p:nvPr>
            <p:ph type="title"/>
          </p:nvPr>
        </p:nvSpPr>
        <p:spPr>
          <a:xfrm>
            <a:off x="126999" y="101594"/>
            <a:ext cx="6789613" cy="533400"/>
          </a:xfrm>
        </p:spPr>
        <p:txBody>
          <a:bodyPr/>
          <a:lstStyle/>
          <a:p>
            <a:pPr algn="l"/>
            <a:r>
              <a:rPr lang="en-US" b="1" dirty="0" err="1"/>
              <a:t>Camere</a:t>
            </a:r>
            <a:r>
              <a:rPr lang="en-US" b="1" dirty="0"/>
              <a:t> a </a:t>
            </a:r>
            <a:r>
              <a:rPr lang="en-US" b="1" dirty="0" err="1"/>
              <a:t>muoni</a:t>
            </a:r>
            <a:r>
              <a:rPr lang="en-US" b="1" dirty="0"/>
              <a:t>: </a:t>
            </a:r>
            <a:r>
              <a:rPr lang="en-US" b="1" dirty="0" err="1"/>
              <a:t>es</a:t>
            </a:r>
            <a:r>
              <a:rPr lang="en-US" b="1" dirty="0"/>
              <a:t>. Drift Tubes </a:t>
            </a:r>
          </a:p>
        </p:txBody>
      </p:sp>
      <p:sp>
        <p:nvSpPr>
          <p:cNvPr id="9228" name="Line 12"/>
          <p:cNvSpPr>
            <a:spLocks noChangeShapeType="1"/>
          </p:cNvSpPr>
          <p:nvPr/>
        </p:nvSpPr>
        <p:spPr bwMode="auto">
          <a:xfrm flipH="1">
            <a:off x="2093442" y="1334418"/>
            <a:ext cx="317500" cy="685800"/>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29" name="Line 13"/>
          <p:cNvSpPr>
            <a:spLocks noChangeShapeType="1"/>
          </p:cNvSpPr>
          <p:nvPr/>
        </p:nvSpPr>
        <p:spPr bwMode="auto">
          <a:xfrm flipH="1">
            <a:off x="1907704" y="1340768"/>
            <a:ext cx="458788" cy="195262"/>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30" name="Line 14"/>
          <p:cNvSpPr>
            <a:spLocks noChangeShapeType="1"/>
          </p:cNvSpPr>
          <p:nvPr/>
        </p:nvSpPr>
        <p:spPr bwMode="auto">
          <a:xfrm flipH="1" flipV="1">
            <a:off x="3126904" y="1729705"/>
            <a:ext cx="379413" cy="552450"/>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31" name="Rectangle 15"/>
          <p:cNvSpPr>
            <a:spLocks noChangeArrowheads="1"/>
          </p:cNvSpPr>
          <p:nvPr/>
        </p:nvSpPr>
        <p:spPr bwMode="auto">
          <a:xfrm>
            <a:off x="1333029" y="1123280"/>
            <a:ext cx="762000" cy="228600"/>
          </a:xfrm>
          <a:prstGeom prst="rect">
            <a:avLst/>
          </a:prstGeom>
          <a:solidFill>
            <a:srgbClr val="EAEAEA"/>
          </a:solidFill>
          <a:ln w="9525">
            <a:solidFill>
              <a:srgbClr val="EAEAEA"/>
            </a:solidFill>
            <a:miter lim="800000"/>
            <a:headEnd/>
            <a:tailEnd/>
          </a:ln>
          <a:effectLst/>
        </p:spPr>
        <p:txBody>
          <a:bodyPr wrap="none" lIns="92075" tIns="46038" rIns="92075" bIns="46038" anchor="ctr"/>
          <a:lstStyle/>
          <a:p>
            <a:endParaRPr lang="en-US"/>
          </a:p>
        </p:txBody>
      </p:sp>
      <p:sp>
        <p:nvSpPr>
          <p:cNvPr id="9232" name="AutoShape 16"/>
          <p:cNvSpPr>
            <a:spLocks noChangeArrowheads="1"/>
          </p:cNvSpPr>
          <p:nvPr/>
        </p:nvSpPr>
        <p:spPr bwMode="auto">
          <a:xfrm>
            <a:off x="1841029" y="1129630"/>
            <a:ext cx="1289050" cy="2111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Electrodes 1.8 kV</a:t>
            </a:r>
          </a:p>
        </p:txBody>
      </p:sp>
      <p:sp>
        <p:nvSpPr>
          <p:cNvPr id="9233" name="AutoShape 17"/>
          <p:cNvSpPr>
            <a:spLocks noChangeArrowheads="1"/>
          </p:cNvSpPr>
          <p:nvPr/>
        </p:nvSpPr>
        <p:spPr bwMode="auto">
          <a:xfrm>
            <a:off x="423392" y="1129630"/>
            <a:ext cx="1333500" cy="2111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Anode wire 3.6 kV</a:t>
            </a:r>
            <a:endParaRPr lang="en-US" sz="2400" b="1">
              <a:solidFill>
                <a:srgbClr val="0000FF"/>
              </a:solidFill>
            </a:endParaRPr>
          </a:p>
        </p:txBody>
      </p:sp>
      <p:sp>
        <p:nvSpPr>
          <p:cNvPr id="9234" name="Rectangle 18"/>
          <p:cNvSpPr>
            <a:spLocks noChangeArrowheads="1"/>
          </p:cNvSpPr>
          <p:nvPr/>
        </p:nvSpPr>
        <p:spPr bwMode="auto">
          <a:xfrm>
            <a:off x="494829" y="2494880"/>
            <a:ext cx="885825" cy="276225"/>
          </a:xfrm>
          <a:prstGeom prst="rect">
            <a:avLst/>
          </a:prstGeom>
          <a:solidFill>
            <a:schemeClr val="bg1"/>
          </a:solidFill>
          <a:ln w="9525">
            <a:noFill/>
            <a:miter lim="800000"/>
            <a:headEnd/>
            <a:tailEnd/>
          </a:ln>
          <a:effectLst/>
        </p:spPr>
        <p:txBody>
          <a:bodyPr wrap="none" lIns="92075" tIns="46038" rIns="92075" bIns="46038" anchor="ctr"/>
          <a:lstStyle/>
          <a:p>
            <a:endParaRPr lang="en-US"/>
          </a:p>
        </p:txBody>
      </p:sp>
      <p:sp>
        <p:nvSpPr>
          <p:cNvPr id="9235" name="Rectangle 19"/>
          <p:cNvSpPr>
            <a:spLocks noChangeArrowheads="1"/>
          </p:cNvSpPr>
          <p:nvPr/>
        </p:nvSpPr>
        <p:spPr bwMode="auto">
          <a:xfrm>
            <a:off x="1034579" y="2377405"/>
            <a:ext cx="885825" cy="276225"/>
          </a:xfrm>
          <a:prstGeom prst="rect">
            <a:avLst/>
          </a:prstGeom>
          <a:solidFill>
            <a:schemeClr val="bg1"/>
          </a:solidFill>
          <a:ln w="9525">
            <a:noFill/>
            <a:miter lim="800000"/>
            <a:headEnd/>
            <a:tailEnd/>
          </a:ln>
          <a:effectLst/>
        </p:spPr>
        <p:txBody>
          <a:bodyPr wrap="none" lIns="92075" tIns="46038" rIns="92075" bIns="46038" anchor="ctr"/>
          <a:lstStyle/>
          <a:p>
            <a:endParaRPr lang="en-US"/>
          </a:p>
        </p:txBody>
      </p:sp>
      <p:sp>
        <p:nvSpPr>
          <p:cNvPr id="9240" name="Text Box 24"/>
          <p:cNvSpPr txBox="1">
            <a:spLocks noChangeArrowheads="1"/>
          </p:cNvSpPr>
          <p:nvPr/>
        </p:nvSpPr>
        <p:spPr bwMode="auto">
          <a:xfrm>
            <a:off x="172939" y="4714329"/>
            <a:ext cx="1359346" cy="246863"/>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000" dirty="0">
                <a:solidFill>
                  <a:schemeClr val="bg1"/>
                </a:solidFill>
              </a:rPr>
              <a:t>Chamber (side view)</a:t>
            </a:r>
          </a:p>
        </p:txBody>
      </p:sp>
      <p:sp>
        <p:nvSpPr>
          <p:cNvPr id="9241" name="Text Box 25"/>
          <p:cNvSpPr txBox="1">
            <a:spLocks noChangeArrowheads="1"/>
          </p:cNvSpPr>
          <p:nvPr/>
        </p:nvSpPr>
        <p:spPr bwMode="auto">
          <a:xfrm>
            <a:off x="3038004" y="810543"/>
            <a:ext cx="671513" cy="244475"/>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000"/>
              <a:t>Drift Cell</a:t>
            </a:r>
          </a:p>
        </p:txBody>
      </p:sp>
      <p:sp>
        <p:nvSpPr>
          <p:cNvPr id="9244" name="Freeform 28"/>
          <p:cNvSpPr>
            <a:spLocks/>
          </p:cNvSpPr>
          <p:nvPr/>
        </p:nvSpPr>
        <p:spPr bwMode="auto">
          <a:xfrm>
            <a:off x="355129" y="2191668"/>
            <a:ext cx="2911475" cy="1017587"/>
          </a:xfrm>
          <a:custGeom>
            <a:avLst/>
            <a:gdLst/>
            <a:ahLst/>
            <a:cxnLst>
              <a:cxn ang="0">
                <a:pos x="0" y="0"/>
              </a:cxn>
              <a:cxn ang="0">
                <a:pos x="1834" y="8"/>
              </a:cxn>
              <a:cxn ang="0">
                <a:pos x="1517" y="641"/>
              </a:cxn>
              <a:cxn ang="0">
                <a:pos x="1444" y="641"/>
              </a:cxn>
              <a:cxn ang="0">
                <a:pos x="0" y="0"/>
              </a:cxn>
            </a:cxnLst>
            <a:rect l="0" t="0" r="r" b="b"/>
            <a:pathLst>
              <a:path w="1834" h="641">
                <a:moveTo>
                  <a:pt x="0" y="0"/>
                </a:moveTo>
                <a:lnTo>
                  <a:pt x="1834" y="8"/>
                </a:lnTo>
                <a:lnTo>
                  <a:pt x="1517" y="641"/>
                </a:lnTo>
                <a:lnTo>
                  <a:pt x="1444" y="641"/>
                </a:lnTo>
                <a:lnTo>
                  <a:pt x="0" y="0"/>
                </a:lnTo>
                <a:close/>
              </a:path>
            </a:pathLst>
          </a:custGeom>
          <a:solidFill>
            <a:srgbClr val="FFCCCC">
              <a:alpha val="50000"/>
            </a:srgbClr>
          </a:solidFill>
          <a:ln w="9525" cap="flat" cmpd="sng">
            <a:noFill/>
            <a:prstDash val="solid"/>
            <a:round/>
            <a:headEnd/>
            <a:tailEnd/>
          </a:ln>
          <a:effectLst/>
        </p:spPr>
        <p:txBody>
          <a:bodyPr lIns="92075" tIns="46038" rIns="92075" bIns="46038"/>
          <a:lstStyle/>
          <a:p>
            <a:endParaRPr lang="en-US"/>
          </a:p>
        </p:txBody>
      </p:sp>
      <p:sp>
        <p:nvSpPr>
          <p:cNvPr id="9245" name="Rectangle 29"/>
          <p:cNvSpPr>
            <a:spLocks noChangeArrowheads="1"/>
          </p:cNvSpPr>
          <p:nvPr/>
        </p:nvSpPr>
        <p:spPr bwMode="auto">
          <a:xfrm>
            <a:off x="1091729" y="2358355"/>
            <a:ext cx="817563" cy="274638"/>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200">
                <a:solidFill>
                  <a:srgbClr val="66CCFF"/>
                </a:solidFill>
              </a:rPr>
              <a:t>Drift lines</a:t>
            </a:r>
          </a:p>
        </p:txBody>
      </p:sp>
      <p:sp>
        <p:nvSpPr>
          <p:cNvPr id="9246" name="AutoShape 30"/>
          <p:cNvSpPr>
            <a:spLocks noChangeArrowheads="1"/>
          </p:cNvSpPr>
          <p:nvPr/>
        </p:nvSpPr>
        <p:spPr bwMode="auto">
          <a:xfrm>
            <a:off x="3112617" y="2221830"/>
            <a:ext cx="701675" cy="4143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Cathode </a:t>
            </a:r>
            <a:br>
              <a:rPr lang="en-US" sz="1200" b="1"/>
            </a:br>
            <a:r>
              <a:rPr lang="en-US" sz="1200" b="1"/>
              <a:t>-1.2 kV</a:t>
            </a:r>
          </a:p>
        </p:txBody>
      </p:sp>
      <p:sp>
        <p:nvSpPr>
          <p:cNvPr id="44" name="Rectangle 6"/>
          <p:cNvSpPr txBox="1">
            <a:spLocks noChangeArrowheads="1"/>
          </p:cNvSpPr>
          <p:nvPr/>
        </p:nvSpPr>
        <p:spPr bwMode="auto">
          <a:xfrm>
            <a:off x="4051300" y="1340768"/>
            <a:ext cx="5092700" cy="2154237"/>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0" marR="0" lvl="0" indent="0" algn="l" defTabSz="914400" rtl="0" eaLnBrk="0" fontAlgn="base" latinLnBrk="0" hangingPunct="0">
              <a:lnSpc>
                <a:spcPct val="100000"/>
              </a:lnSpc>
              <a:spcBef>
                <a:spcPct val="20000"/>
              </a:spcBef>
              <a:spcAft>
                <a:spcPct val="0"/>
              </a:spcAft>
              <a:buClrTx/>
              <a:buSzPct val="96000"/>
              <a:buFontTx/>
              <a:buNone/>
              <a:tabLst/>
              <a:defRPr/>
            </a:pPr>
            <a:endParaRPr kumimoji="0" lang="en-US" sz="2000" b="0" i="0" u="none" strike="noStrike" kern="0" cap="none" spc="0" normalizeH="0" noProof="0" dirty="0">
              <a:ln>
                <a:noFill/>
              </a:ln>
              <a:solidFill>
                <a:schemeClr val="tx1"/>
              </a:solidFill>
              <a:effectLst/>
              <a:uLnTx/>
              <a:uFillTx/>
              <a:latin typeface="Candara" pitchFamily="34" charset="0"/>
              <a:ea typeface="+mn-ea"/>
              <a:cs typeface="+mn-cs"/>
            </a:endParaRPr>
          </a:p>
        </p:txBody>
      </p:sp>
      <p:sp>
        <p:nvSpPr>
          <p:cNvPr id="9239" name="Rectangle 23"/>
          <p:cNvSpPr>
            <a:spLocks noChangeArrowheads="1"/>
          </p:cNvSpPr>
          <p:nvPr/>
        </p:nvSpPr>
        <p:spPr bwMode="auto">
          <a:xfrm>
            <a:off x="69850" y="6237312"/>
            <a:ext cx="5078214" cy="582612"/>
          </a:xfrm>
          <a:prstGeom prst="rect">
            <a:avLst/>
          </a:prstGeom>
          <a:noFill/>
          <a:ln w="9525">
            <a:noFill/>
            <a:miter lim="800000"/>
            <a:headEnd/>
            <a:tailEnd/>
          </a:ln>
          <a:effectLst/>
        </p:spPr>
        <p:txBody>
          <a:bodyPr lIns="92075" tIns="46038" rIns="92075" bIns="46038"/>
          <a:lstStyle/>
          <a:p>
            <a:pPr marL="342900" indent="-342900">
              <a:spcBef>
                <a:spcPct val="20000"/>
              </a:spcBef>
              <a:buClr>
                <a:srgbClr val="0000FF"/>
              </a:buClr>
              <a:buSzPct val="96000"/>
            </a:pPr>
            <a:r>
              <a:rPr lang="en-US" sz="2000" b="1" dirty="0">
                <a:solidFill>
                  <a:srgbClr val="000099"/>
                </a:solidFill>
              </a:rPr>
              <a:t>CMS Barrel: 250 </a:t>
            </a:r>
            <a:r>
              <a:rPr lang="en-US" sz="2000" b="1" dirty="0" err="1">
                <a:solidFill>
                  <a:srgbClr val="000099"/>
                </a:solidFill>
              </a:rPr>
              <a:t>camere</a:t>
            </a:r>
            <a:r>
              <a:rPr lang="en-US" sz="2000" b="1" dirty="0">
                <a:solidFill>
                  <a:srgbClr val="000099"/>
                </a:solidFill>
              </a:rPr>
              <a:t>, 172000 </a:t>
            </a:r>
            <a:r>
              <a:rPr lang="en-US" sz="2000" b="1" dirty="0" err="1">
                <a:solidFill>
                  <a:srgbClr val="000099"/>
                </a:solidFill>
              </a:rPr>
              <a:t>celle</a:t>
            </a:r>
            <a:endParaRPr lang="en-US" sz="2000" b="1" dirty="0">
              <a:solidFill>
                <a:srgbClr val="000099"/>
              </a:solidFill>
            </a:endParaRPr>
          </a:p>
        </p:txBody>
      </p:sp>
      <p:grpSp>
        <p:nvGrpSpPr>
          <p:cNvPr id="64" name="Group 63"/>
          <p:cNvGrpSpPr/>
          <p:nvPr/>
        </p:nvGrpSpPr>
        <p:grpSpPr>
          <a:xfrm>
            <a:off x="5508104" y="3497627"/>
            <a:ext cx="2016224" cy="3360373"/>
            <a:chOff x="5508104" y="3497627"/>
            <a:chExt cx="2016224" cy="3360373"/>
          </a:xfrm>
        </p:grpSpPr>
        <p:pic>
          <p:nvPicPr>
            <p:cNvPr id="34" name="Picture 4" descr="real_z"/>
            <p:cNvPicPr>
              <a:picLocks noChangeAspect="1" noChangeArrowheads="1"/>
            </p:cNvPicPr>
            <p:nvPr/>
          </p:nvPicPr>
          <p:blipFill>
            <a:blip r:embed="rId4" cstate="print"/>
            <a:srcRect l="38889" t="15265" r="28572" b="8610"/>
            <a:stretch>
              <a:fillRect/>
            </a:stretch>
          </p:blipFill>
          <p:spPr bwMode="auto">
            <a:xfrm>
              <a:off x="5508104" y="3497627"/>
              <a:ext cx="2016224" cy="3360373"/>
            </a:xfrm>
            <a:prstGeom prst="rect">
              <a:avLst/>
            </a:prstGeom>
            <a:noFill/>
            <a:ln w="12700">
              <a:solidFill>
                <a:schemeClr val="bg1">
                  <a:lumMod val="75000"/>
                </a:schemeClr>
              </a:solidFill>
              <a:miter lim="800000"/>
              <a:headEnd/>
              <a:tailEnd/>
            </a:ln>
            <a:effectLst>
              <a:outerShdw blurRad="50800" dist="38100" dir="2700000" algn="tl" rotWithShape="0">
                <a:prstClr val="black">
                  <a:alpha val="40000"/>
                </a:prstClr>
              </a:outerShdw>
            </a:effectLst>
          </p:spPr>
        </p:pic>
        <p:cxnSp>
          <p:nvCxnSpPr>
            <p:cNvPr id="36" name="Straight Connector 35"/>
            <p:cNvCxnSpPr/>
            <p:nvPr/>
          </p:nvCxnSpPr>
          <p:spPr bwMode="auto">
            <a:xfrm>
              <a:off x="6038850" y="3581400"/>
              <a:ext cx="946150" cy="3181350"/>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
          <p:nvSpPr>
            <p:cNvPr id="38" name="TextBox 37"/>
            <p:cNvSpPr txBox="1"/>
            <p:nvPr/>
          </p:nvSpPr>
          <p:spPr>
            <a:xfrm>
              <a:off x="6014070" y="3641792"/>
              <a:ext cx="284052" cy="523220"/>
            </a:xfrm>
            <a:prstGeom prst="rect">
              <a:avLst/>
            </a:prstGeom>
            <a:noFill/>
          </p:spPr>
          <p:txBody>
            <a:bodyPr wrap="none" rtlCol="0">
              <a:spAutoFit/>
            </a:bodyPr>
            <a:lstStyle/>
            <a:p>
              <a:r>
                <a:rPr lang="en-US" sz="2800" dirty="0">
                  <a:solidFill>
                    <a:srgbClr val="006600"/>
                  </a:solidFill>
                </a:rPr>
                <a:t>.</a:t>
              </a:r>
            </a:p>
          </p:txBody>
        </p:sp>
        <p:sp>
          <p:nvSpPr>
            <p:cNvPr id="39" name="TextBox 38"/>
            <p:cNvSpPr txBox="1"/>
            <p:nvPr/>
          </p:nvSpPr>
          <p:spPr>
            <a:xfrm>
              <a:off x="5662450" y="3641792"/>
              <a:ext cx="284052" cy="523220"/>
            </a:xfrm>
            <a:prstGeom prst="rect">
              <a:avLst/>
            </a:prstGeom>
            <a:noFill/>
          </p:spPr>
          <p:txBody>
            <a:bodyPr wrap="none" rtlCol="0">
              <a:spAutoFit/>
            </a:bodyPr>
            <a:lstStyle/>
            <a:p>
              <a:r>
                <a:rPr lang="en-US" sz="2800" dirty="0">
                  <a:solidFill>
                    <a:srgbClr val="0000CC"/>
                  </a:solidFill>
                </a:rPr>
                <a:t>.</a:t>
              </a:r>
            </a:p>
          </p:txBody>
        </p:sp>
        <p:sp>
          <p:nvSpPr>
            <p:cNvPr id="40" name="TextBox 39"/>
            <p:cNvSpPr txBox="1"/>
            <p:nvPr/>
          </p:nvSpPr>
          <p:spPr>
            <a:xfrm>
              <a:off x="6027739" y="3765798"/>
              <a:ext cx="284052" cy="523220"/>
            </a:xfrm>
            <a:prstGeom prst="rect">
              <a:avLst/>
            </a:prstGeom>
            <a:noFill/>
          </p:spPr>
          <p:txBody>
            <a:bodyPr wrap="none" rtlCol="0">
              <a:spAutoFit/>
            </a:bodyPr>
            <a:lstStyle/>
            <a:p>
              <a:r>
                <a:rPr lang="en-US" sz="2800" dirty="0">
                  <a:solidFill>
                    <a:srgbClr val="0000CC"/>
                  </a:solidFill>
                </a:rPr>
                <a:t>.</a:t>
              </a:r>
            </a:p>
          </p:txBody>
        </p:sp>
        <p:sp>
          <p:nvSpPr>
            <p:cNvPr id="41" name="TextBox 40"/>
            <p:cNvSpPr txBox="1"/>
            <p:nvPr/>
          </p:nvSpPr>
          <p:spPr>
            <a:xfrm>
              <a:off x="6065008" y="3765798"/>
              <a:ext cx="284052" cy="523220"/>
            </a:xfrm>
            <a:prstGeom prst="rect">
              <a:avLst/>
            </a:prstGeom>
            <a:noFill/>
          </p:spPr>
          <p:txBody>
            <a:bodyPr wrap="none" rtlCol="0">
              <a:spAutoFit/>
            </a:bodyPr>
            <a:lstStyle/>
            <a:p>
              <a:r>
                <a:rPr lang="en-US" sz="2800" dirty="0">
                  <a:solidFill>
                    <a:srgbClr val="006600"/>
                  </a:solidFill>
                </a:rPr>
                <a:t>.</a:t>
              </a:r>
            </a:p>
          </p:txBody>
        </p:sp>
        <p:sp>
          <p:nvSpPr>
            <p:cNvPr id="42" name="TextBox 41"/>
            <p:cNvSpPr txBox="1"/>
            <p:nvPr/>
          </p:nvSpPr>
          <p:spPr>
            <a:xfrm>
              <a:off x="6411676" y="3891667"/>
              <a:ext cx="284052" cy="523220"/>
            </a:xfrm>
            <a:prstGeom prst="rect">
              <a:avLst/>
            </a:prstGeom>
            <a:noFill/>
          </p:spPr>
          <p:txBody>
            <a:bodyPr wrap="none" rtlCol="0">
              <a:spAutoFit/>
            </a:bodyPr>
            <a:lstStyle/>
            <a:p>
              <a:r>
                <a:rPr lang="en-US" sz="2800" dirty="0">
                  <a:solidFill>
                    <a:srgbClr val="0000CC"/>
                  </a:solidFill>
                </a:rPr>
                <a:t>.</a:t>
              </a:r>
            </a:p>
          </p:txBody>
        </p:sp>
        <p:sp>
          <p:nvSpPr>
            <p:cNvPr id="43" name="TextBox 42"/>
            <p:cNvSpPr txBox="1"/>
            <p:nvPr/>
          </p:nvSpPr>
          <p:spPr>
            <a:xfrm>
              <a:off x="6098156" y="3891667"/>
              <a:ext cx="284052" cy="523220"/>
            </a:xfrm>
            <a:prstGeom prst="rect">
              <a:avLst/>
            </a:prstGeom>
            <a:noFill/>
          </p:spPr>
          <p:txBody>
            <a:bodyPr wrap="none" rtlCol="0">
              <a:spAutoFit/>
            </a:bodyPr>
            <a:lstStyle/>
            <a:p>
              <a:r>
                <a:rPr lang="en-US" sz="2800" dirty="0">
                  <a:solidFill>
                    <a:srgbClr val="006600"/>
                  </a:solidFill>
                </a:rPr>
                <a:t>.</a:t>
              </a:r>
            </a:p>
          </p:txBody>
        </p:sp>
        <p:sp>
          <p:nvSpPr>
            <p:cNvPr id="46" name="TextBox 45"/>
            <p:cNvSpPr txBox="1"/>
            <p:nvPr/>
          </p:nvSpPr>
          <p:spPr>
            <a:xfrm>
              <a:off x="6232164" y="4019351"/>
              <a:ext cx="284052" cy="523220"/>
            </a:xfrm>
            <a:prstGeom prst="rect">
              <a:avLst/>
            </a:prstGeom>
            <a:noFill/>
          </p:spPr>
          <p:txBody>
            <a:bodyPr wrap="none" rtlCol="0">
              <a:spAutoFit/>
            </a:bodyPr>
            <a:lstStyle/>
            <a:p>
              <a:r>
                <a:rPr lang="en-US" sz="2800" dirty="0">
                  <a:solidFill>
                    <a:srgbClr val="0000CC"/>
                  </a:solidFill>
                </a:rPr>
                <a:t>.</a:t>
              </a:r>
            </a:p>
          </p:txBody>
        </p:sp>
        <p:sp>
          <p:nvSpPr>
            <p:cNvPr id="47" name="TextBox 46"/>
            <p:cNvSpPr txBox="1"/>
            <p:nvPr/>
          </p:nvSpPr>
          <p:spPr>
            <a:xfrm>
              <a:off x="5871019" y="4019351"/>
              <a:ext cx="284052" cy="523220"/>
            </a:xfrm>
            <a:prstGeom prst="rect">
              <a:avLst/>
            </a:prstGeom>
            <a:noFill/>
          </p:spPr>
          <p:txBody>
            <a:bodyPr wrap="none" rtlCol="0">
              <a:spAutoFit/>
            </a:bodyPr>
            <a:lstStyle/>
            <a:p>
              <a:r>
                <a:rPr lang="en-US" sz="2800" dirty="0">
                  <a:solidFill>
                    <a:srgbClr val="0000CC"/>
                  </a:solidFill>
                </a:rPr>
                <a:t>.</a:t>
              </a:r>
            </a:p>
          </p:txBody>
        </p:sp>
        <p:sp>
          <p:nvSpPr>
            <p:cNvPr id="48" name="TextBox 47"/>
            <p:cNvSpPr txBox="1"/>
            <p:nvPr/>
          </p:nvSpPr>
          <p:spPr>
            <a:xfrm>
              <a:off x="6141677" y="4019351"/>
              <a:ext cx="284052" cy="523220"/>
            </a:xfrm>
            <a:prstGeom prst="rect">
              <a:avLst/>
            </a:prstGeom>
            <a:noFill/>
          </p:spPr>
          <p:txBody>
            <a:bodyPr wrap="none" rtlCol="0">
              <a:spAutoFit/>
            </a:bodyPr>
            <a:lstStyle/>
            <a:p>
              <a:r>
                <a:rPr lang="en-US" sz="2800" dirty="0">
                  <a:solidFill>
                    <a:srgbClr val="006600"/>
                  </a:solidFill>
                </a:rPr>
                <a:t>.</a:t>
              </a:r>
            </a:p>
          </p:txBody>
        </p:sp>
        <p:sp>
          <p:nvSpPr>
            <p:cNvPr id="49" name="TextBox 48"/>
            <p:cNvSpPr txBox="1"/>
            <p:nvPr/>
          </p:nvSpPr>
          <p:spPr>
            <a:xfrm>
              <a:off x="5956744" y="4019351"/>
              <a:ext cx="284052" cy="523220"/>
            </a:xfrm>
            <a:prstGeom prst="rect">
              <a:avLst/>
            </a:prstGeom>
            <a:noFill/>
          </p:spPr>
          <p:txBody>
            <a:bodyPr wrap="none" rtlCol="0">
              <a:spAutoFit/>
            </a:bodyPr>
            <a:lstStyle/>
            <a:p>
              <a:r>
                <a:rPr lang="en-US" sz="2800" dirty="0">
                  <a:solidFill>
                    <a:srgbClr val="0000CC"/>
                  </a:solidFill>
                </a:rPr>
                <a:t>.</a:t>
              </a:r>
            </a:p>
          </p:txBody>
        </p:sp>
        <p:sp>
          <p:nvSpPr>
            <p:cNvPr id="50" name="TextBox 49"/>
            <p:cNvSpPr txBox="1"/>
            <p:nvPr/>
          </p:nvSpPr>
          <p:spPr>
            <a:xfrm>
              <a:off x="6717569" y="5937895"/>
              <a:ext cx="284052" cy="523220"/>
            </a:xfrm>
            <a:prstGeom prst="rect">
              <a:avLst/>
            </a:prstGeom>
            <a:noFill/>
          </p:spPr>
          <p:txBody>
            <a:bodyPr wrap="none" rtlCol="0">
              <a:spAutoFit/>
            </a:bodyPr>
            <a:lstStyle/>
            <a:p>
              <a:r>
                <a:rPr lang="en-US" sz="2800" dirty="0">
                  <a:solidFill>
                    <a:srgbClr val="006600"/>
                  </a:solidFill>
                </a:rPr>
                <a:t>.</a:t>
              </a:r>
            </a:p>
          </p:txBody>
        </p:sp>
        <p:sp>
          <p:nvSpPr>
            <p:cNvPr id="51" name="TextBox 50"/>
            <p:cNvSpPr txBox="1"/>
            <p:nvPr/>
          </p:nvSpPr>
          <p:spPr>
            <a:xfrm>
              <a:off x="6616105" y="5937895"/>
              <a:ext cx="284052" cy="523220"/>
            </a:xfrm>
            <a:prstGeom prst="rect">
              <a:avLst/>
            </a:prstGeom>
            <a:noFill/>
          </p:spPr>
          <p:txBody>
            <a:bodyPr wrap="none" rtlCol="0">
              <a:spAutoFit/>
            </a:bodyPr>
            <a:lstStyle/>
            <a:p>
              <a:r>
                <a:rPr lang="en-US" sz="2800" dirty="0">
                  <a:solidFill>
                    <a:srgbClr val="0000CC"/>
                  </a:solidFill>
                </a:rPr>
                <a:t>.</a:t>
              </a:r>
            </a:p>
          </p:txBody>
        </p:sp>
        <p:sp>
          <p:nvSpPr>
            <p:cNvPr id="52" name="TextBox 51"/>
            <p:cNvSpPr txBox="1"/>
            <p:nvPr/>
          </p:nvSpPr>
          <p:spPr>
            <a:xfrm>
              <a:off x="6990914" y="6061901"/>
              <a:ext cx="284052" cy="523220"/>
            </a:xfrm>
            <a:prstGeom prst="rect">
              <a:avLst/>
            </a:prstGeom>
            <a:noFill/>
          </p:spPr>
          <p:txBody>
            <a:bodyPr wrap="none" rtlCol="0">
              <a:spAutoFit/>
            </a:bodyPr>
            <a:lstStyle/>
            <a:p>
              <a:r>
                <a:rPr lang="en-US" sz="2800" dirty="0">
                  <a:solidFill>
                    <a:srgbClr val="0000CC"/>
                  </a:solidFill>
                </a:rPr>
                <a:t>.</a:t>
              </a:r>
            </a:p>
          </p:txBody>
        </p:sp>
        <p:sp>
          <p:nvSpPr>
            <p:cNvPr id="53" name="TextBox 52"/>
            <p:cNvSpPr txBox="1"/>
            <p:nvPr/>
          </p:nvSpPr>
          <p:spPr>
            <a:xfrm>
              <a:off x="6749457" y="6061901"/>
              <a:ext cx="284052" cy="523220"/>
            </a:xfrm>
            <a:prstGeom prst="rect">
              <a:avLst/>
            </a:prstGeom>
            <a:noFill/>
          </p:spPr>
          <p:txBody>
            <a:bodyPr wrap="none" rtlCol="0">
              <a:spAutoFit/>
            </a:bodyPr>
            <a:lstStyle/>
            <a:p>
              <a:r>
                <a:rPr lang="en-US" sz="2800" dirty="0">
                  <a:solidFill>
                    <a:srgbClr val="006600"/>
                  </a:solidFill>
                </a:rPr>
                <a:t>.</a:t>
              </a:r>
            </a:p>
          </p:txBody>
        </p:sp>
        <p:sp>
          <p:nvSpPr>
            <p:cNvPr id="54" name="TextBox 53"/>
            <p:cNvSpPr txBox="1"/>
            <p:nvPr/>
          </p:nvSpPr>
          <p:spPr>
            <a:xfrm>
              <a:off x="6545238" y="6187770"/>
              <a:ext cx="284052" cy="523220"/>
            </a:xfrm>
            <a:prstGeom prst="rect">
              <a:avLst/>
            </a:prstGeom>
            <a:noFill/>
          </p:spPr>
          <p:txBody>
            <a:bodyPr wrap="none" rtlCol="0">
              <a:spAutoFit/>
            </a:bodyPr>
            <a:lstStyle/>
            <a:p>
              <a:r>
                <a:rPr lang="en-US" sz="2800" dirty="0">
                  <a:solidFill>
                    <a:srgbClr val="0000CC"/>
                  </a:solidFill>
                </a:rPr>
                <a:t>.</a:t>
              </a:r>
            </a:p>
          </p:txBody>
        </p:sp>
        <p:sp>
          <p:nvSpPr>
            <p:cNvPr id="55" name="TextBox 54"/>
            <p:cNvSpPr txBox="1"/>
            <p:nvPr/>
          </p:nvSpPr>
          <p:spPr>
            <a:xfrm>
              <a:off x="6782605" y="6187770"/>
              <a:ext cx="284052" cy="523220"/>
            </a:xfrm>
            <a:prstGeom prst="rect">
              <a:avLst/>
            </a:prstGeom>
            <a:noFill/>
          </p:spPr>
          <p:txBody>
            <a:bodyPr wrap="none" rtlCol="0">
              <a:spAutoFit/>
            </a:bodyPr>
            <a:lstStyle/>
            <a:p>
              <a:r>
                <a:rPr lang="en-US" sz="2800" dirty="0">
                  <a:solidFill>
                    <a:srgbClr val="006600"/>
                  </a:solidFill>
                </a:rPr>
                <a:t>.</a:t>
              </a:r>
            </a:p>
          </p:txBody>
        </p:sp>
        <p:sp>
          <p:nvSpPr>
            <p:cNvPr id="56" name="TextBox 55"/>
            <p:cNvSpPr txBox="1"/>
            <p:nvPr/>
          </p:nvSpPr>
          <p:spPr>
            <a:xfrm>
              <a:off x="6916613" y="6315454"/>
              <a:ext cx="284052" cy="523220"/>
            </a:xfrm>
            <a:prstGeom prst="rect">
              <a:avLst/>
            </a:prstGeom>
            <a:noFill/>
          </p:spPr>
          <p:txBody>
            <a:bodyPr wrap="none" rtlCol="0">
              <a:spAutoFit/>
            </a:bodyPr>
            <a:lstStyle/>
            <a:p>
              <a:r>
                <a:rPr lang="en-US" sz="2800" dirty="0">
                  <a:solidFill>
                    <a:srgbClr val="0000CC"/>
                  </a:solidFill>
                </a:rPr>
                <a:t>.</a:t>
              </a:r>
            </a:p>
          </p:txBody>
        </p:sp>
        <p:sp>
          <p:nvSpPr>
            <p:cNvPr id="58" name="TextBox 57"/>
            <p:cNvSpPr txBox="1"/>
            <p:nvPr/>
          </p:nvSpPr>
          <p:spPr>
            <a:xfrm>
              <a:off x="6826126" y="6315454"/>
              <a:ext cx="284052" cy="523220"/>
            </a:xfrm>
            <a:prstGeom prst="rect">
              <a:avLst/>
            </a:prstGeom>
            <a:noFill/>
          </p:spPr>
          <p:txBody>
            <a:bodyPr wrap="none" rtlCol="0">
              <a:spAutoFit/>
            </a:bodyPr>
            <a:lstStyle/>
            <a:p>
              <a:r>
                <a:rPr lang="en-US" sz="2800" dirty="0">
                  <a:solidFill>
                    <a:srgbClr val="006600"/>
                  </a:solidFill>
                </a:rPr>
                <a:t>.</a:t>
              </a:r>
            </a:p>
          </p:txBody>
        </p:sp>
      </p:grpSp>
      <p:grpSp>
        <p:nvGrpSpPr>
          <p:cNvPr id="63" name="Group 62"/>
          <p:cNvGrpSpPr/>
          <p:nvPr/>
        </p:nvGrpSpPr>
        <p:grpSpPr>
          <a:xfrm>
            <a:off x="-756592" y="2996952"/>
            <a:ext cx="5889227" cy="3384376"/>
            <a:chOff x="-756592" y="2996952"/>
            <a:chExt cx="5889227" cy="3384376"/>
          </a:xfrm>
        </p:grpSpPr>
        <p:pic>
          <p:nvPicPr>
            <p:cNvPr id="32" name="Picture 5" descr="real"/>
            <p:cNvPicPr>
              <a:picLocks noChangeAspect="1" noChangeArrowheads="1"/>
            </p:cNvPicPr>
            <p:nvPr/>
          </p:nvPicPr>
          <p:blipFill>
            <a:blip r:embed="rId5" cstate="print">
              <a:clrChange>
                <a:clrFrom>
                  <a:srgbClr val="A9AA7E"/>
                </a:clrFrom>
                <a:clrTo>
                  <a:srgbClr val="A9AA7E">
                    <a:alpha val="0"/>
                  </a:srgbClr>
                </a:clrTo>
              </a:clrChange>
            </a:blip>
            <a:srcRect l="21094" t="28401" r="28469" b="12115"/>
            <a:stretch>
              <a:fillRect/>
            </a:stretch>
          </p:blipFill>
          <p:spPr bwMode="auto">
            <a:xfrm>
              <a:off x="-756592" y="2996952"/>
              <a:ext cx="5889227" cy="3384376"/>
            </a:xfrm>
            <a:prstGeom prst="rect">
              <a:avLst/>
            </a:prstGeom>
            <a:noFill/>
          </p:spPr>
        </p:pic>
        <p:cxnSp>
          <p:nvCxnSpPr>
            <p:cNvPr id="60" name="Straight Connector 59"/>
            <p:cNvCxnSpPr/>
            <p:nvPr/>
          </p:nvCxnSpPr>
          <p:spPr bwMode="auto">
            <a:xfrm>
              <a:off x="2102743" y="3516635"/>
              <a:ext cx="792088" cy="1080120"/>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sp>
        <p:nvSpPr>
          <p:cNvPr id="65" name="Right Triangle 64"/>
          <p:cNvSpPr/>
          <p:nvPr/>
        </p:nvSpPr>
        <p:spPr bwMode="auto">
          <a:xfrm rot="10800000">
            <a:off x="3635896" y="2924944"/>
            <a:ext cx="1728192" cy="1440160"/>
          </a:xfrm>
          <a:prstGeom prst="r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45" name="Content Placeholder 44"/>
          <p:cNvSpPr>
            <a:spLocks noGrp="1"/>
          </p:cNvSpPr>
          <p:nvPr>
            <p:ph idx="1"/>
          </p:nvPr>
        </p:nvSpPr>
        <p:spPr>
          <a:xfrm>
            <a:off x="3779912" y="883320"/>
            <a:ext cx="5364088" cy="3528392"/>
          </a:xfrm>
        </p:spPr>
        <p:txBody>
          <a:bodyPr/>
          <a:lstStyle/>
          <a:p>
            <a:r>
              <a:rPr lang="it-IT" sz="1800" dirty="0"/>
              <a:t>Strati sovrapposti di celle indipendenti</a:t>
            </a:r>
          </a:p>
          <a:p>
            <a:pPr lvl="1"/>
            <a:r>
              <a:rPr lang="it-IT" sz="1800" dirty="0">
                <a:latin typeface="+mn-lt"/>
              </a:rPr>
              <a:t>Misura della posizione dal tempo di </a:t>
            </a:r>
            <a:r>
              <a:rPr lang="it-IT" sz="1800" dirty="0" err="1">
                <a:latin typeface="+mn-lt"/>
              </a:rPr>
              <a:t>drift</a:t>
            </a:r>
            <a:r>
              <a:rPr lang="it-IT" sz="1800" dirty="0">
                <a:latin typeface="+mn-lt"/>
              </a:rPr>
              <a:t> delle cariche prodotte per ionizzazione</a:t>
            </a:r>
          </a:p>
          <a:p>
            <a:pPr lvl="1"/>
            <a:r>
              <a:rPr lang="it-IT" sz="1800" dirty="0">
                <a:latin typeface="+mn-lt"/>
              </a:rPr>
              <a:t>Risoluzione ~200 </a:t>
            </a:r>
            <a:r>
              <a:rPr lang="it-IT" sz="1800" dirty="0">
                <a:latin typeface="Symbol" charset="2"/>
                <a:cs typeface="Symbol" charset="2"/>
              </a:rPr>
              <a:t>m</a:t>
            </a:r>
            <a:r>
              <a:rPr lang="it-IT" sz="1800" dirty="0">
                <a:latin typeface="+mn-lt"/>
              </a:rPr>
              <a:t>m</a:t>
            </a:r>
          </a:p>
          <a:p>
            <a:pPr lvl="1"/>
            <a:r>
              <a:rPr lang="it-IT" sz="1800" dirty="0">
                <a:latin typeface="+mn-lt"/>
              </a:rPr>
              <a:t>Gruppi di </a:t>
            </a:r>
            <a:r>
              <a:rPr lang="it-IT" sz="1800" dirty="0" err="1">
                <a:latin typeface="+mn-lt"/>
              </a:rPr>
              <a:t>di</a:t>
            </a:r>
            <a:r>
              <a:rPr lang="it-IT" sz="1800" dirty="0">
                <a:latin typeface="+mn-lt"/>
              </a:rPr>
              <a:t> strati ortogonali permettono la ricostruzione di un </a:t>
            </a:r>
            <a:r>
              <a:rPr lang="it-IT" sz="1800" dirty="0">
                <a:solidFill>
                  <a:srgbClr val="FF0000"/>
                </a:solidFill>
                <a:latin typeface="+mn-lt"/>
              </a:rPr>
              <a:t>segmento 3D </a:t>
            </a:r>
          </a:p>
          <a:p>
            <a:endParaRPr lang="en-US" sz="1800" dirty="0"/>
          </a:p>
        </p:txBody>
      </p:sp>
      <p:sp>
        <p:nvSpPr>
          <p:cNvPr id="66" name="Freeform 28"/>
          <p:cNvSpPr>
            <a:spLocks/>
          </p:cNvSpPr>
          <p:nvPr/>
        </p:nvSpPr>
        <p:spPr bwMode="auto">
          <a:xfrm>
            <a:off x="4907953" y="3500959"/>
            <a:ext cx="600051" cy="3357039"/>
          </a:xfrm>
          <a:custGeom>
            <a:avLst/>
            <a:gdLst>
              <a:gd name="connsiteX0" fmla="*/ 0 w 9398"/>
              <a:gd name="connsiteY0" fmla="*/ 10615 h 20615"/>
              <a:gd name="connsiteX1" fmla="*/ 9398 w 9398"/>
              <a:gd name="connsiteY1" fmla="*/ 0 h 20615"/>
              <a:gd name="connsiteX2" fmla="*/ 8272 w 9398"/>
              <a:gd name="connsiteY2" fmla="*/ 20615 h 20615"/>
              <a:gd name="connsiteX3" fmla="*/ 7874 w 9398"/>
              <a:gd name="connsiteY3" fmla="*/ 20615 h 20615"/>
              <a:gd name="connsiteX4" fmla="*/ 0 w 9398"/>
              <a:gd name="connsiteY4" fmla="*/ 10615 h 20615"/>
              <a:gd name="connsiteX0" fmla="*/ 0 w 10000"/>
              <a:gd name="connsiteY0" fmla="*/ 5149 h 16003"/>
              <a:gd name="connsiteX1" fmla="*/ 10000 w 10000"/>
              <a:gd name="connsiteY1" fmla="*/ 0 h 16003"/>
              <a:gd name="connsiteX2" fmla="*/ 10000 w 10000"/>
              <a:gd name="connsiteY2" fmla="*/ 16003 h 16003"/>
              <a:gd name="connsiteX3" fmla="*/ 8378 w 10000"/>
              <a:gd name="connsiteY3" fmla="*/ 10000 h 16003"/>
              <a:gd name="connsiteX4" fmla="*/ 0 w 10000"/>
              <a:gd name="connsiteY4" fmla="*/ 5149 h 16003"/>
              <a:gd name="connsiteX0" fmla="*/ 0 w 10000"/>
              <a:gd name="connsiteY0" fmla="*/ 5149 h 16003"/>
              <a:gd name="connsiteX1" fmla="*/ 10000 w 10000"/>
              <a:gd name="connsiteY1" fmla="*/ 0 h 16003"/>
              <a:gd name="connsiteX2" fmla="*/ 10000 w 10000"/>
              <a:gd name="connsiteY2" fmla="*/ 16003 h 16003"/>
              <a:gd name="connsiteX3" fmla="*/ 7632 w 10000"/>
              <a:gd name="connsiteY3" fmla="*/ 13387 h 16003"/>
              <a:gd name="connsiteX4" fmla="*/ 0 w 10000"/>
              <a:gd name="connsiteY4" fmla="*/ 5149 h 16003"/>
              <a:gd name="connsiteX0" fmla="*/ 263 w 2368"/>
              <a:gd name="connsiteY0" fmla="*/ 5149 h 16003"/>
              <a:gd name="connsiteX1" fmla="*/ 2368 w 2368"/>
              <a:gd name="connsiteY1" fmla="*/ 0 h 16003"/>
              <a:gd name="connsiteX2" fmla="*/ 2368 w 2368"/>
              <a:gd name="connsiteY2" fmla="*/ 16003 h 16003"/>
              <a:gd name="connsiteX3" fmla="*/ 0 w 2368"/>
              <a:gd name="connsiteY3" fmla="*/ 13387 h 16003"/>
              <a:gd name="connsiteX4" fmla="*/ 263 w 2368"/>
              <a:gd name="connsiteY4" fmla="*/ 5149 h 16003"/>
              <a:gd name="connsiteX0" fmla="*/ 1112 w 10001"/>
              <a:gd name="connsiteY0" fmla="*/ 3218 h 10000"/>
              <a:gd name="connsiteX1" fmla="*/ 10001 w 10001"/>
              <a:gd name="connsiteY1" fmla="*/ 0 h 10000"/>
              <a:gd name="connsiteX2" fmla="*/ 10001 w 10001"/>
              <a:gd name="connsiteY2" fmla="*/ 10000 h 10000"/>
              <a:gd name="connsiteX3" fmla="*/ 0 w 10001"/>
              <a:gd name="connsiteY3" fmla="*/ 8366 h 10000"/>
              <a:gd name="connsiteX4" fmla="*/ 1112 w 10001"/>
              <a:gd name="connsiteY4" fmla="*/ 3218 h 10000"/>
              <a:gd name="connsiteX0" fmla="*/ 372 w 9261"/>
              <a:gd name="connsiteY0" fmla="*/ 3218 h 10000"/>
              <a:gd name="connsiteX1" fmla="*/ 9261 w 9261"/>
              <a:gd name="connsiteY1" fmla="*/ 0 h 10000"/>
              <a:gd name="connsiteX2" fmla="*/ 9261 w 9261"/>
              <a:gd name="connsiteY2" fmla="*/ 10000 h 10000"/>
              <a:gd name="connsiteX3" fmla="*/ 372 w 9261"/>
              <a:gd name="connsiteY3" fmla="*/ 8366 h 10000"/>
              <a:gd name="connsiteX4" fmla="*/ 372 w 9261"/>
              <a:gd name="connsiteY4" fmla="*/ 3218 h 10000"/>
              <a:gd name="connsiteX0" fmla="*/ 402 w 10000"/>
              <a:gd name="connsiteY0" fmla="*/ 3218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218 h 10000"/>
              <a:gd name="connsiteX0" fmla="*/ 402 w 10000"/>
              <a:gd name="connsiteY0" fmla="*/ 3177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177 h 10000"/>
              <a:gd name="connsiteX0" fmla="*/ 402 w 10000"/>
              <a:gd name="connsiteY0" fmla="*/ 3177 h 10000"/>
              <a:gd name="connsiteX1" fmla="*/ 10000 w 10000"/>
              <a:gd name="connsiteY1" fmla="*/ 0 h 10000"/>
              <a:gd name="connsiteX2" fmla="*/ 10000 w 10000"/>
              <a:gd name="connsiteY2" fmla="*/ 10000 h 10000"/>
              <a:gd name="connsiteX3" fmla="*/ 997 w 10000"/>
              <a:gd name="connsiteY3" fmla="*/ 8557 h 10000"/>
              <a:gd name="connsiteX4" fmla="*/ 402 w 10000"/>
              <a:gd name="connsiteY4" fmla="*/ 3177 h 10000"/>
              <a:gd name="connsiteX0" fmla="*/ 402 w 10000"/>
              <a:gd name="connsiteY0" fmla="*/ 3177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177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402" y="3177"/>
                </a:moveTo>
                <a:lnTo>
                  <a:pt x="10000" y="0"/>
                </a:lnTo>
                <a:lnTo>
                  <a:pt x="10000" y="10000"/>
                </a:lnTo>
                <a:lnTo>
                  <a:pt x="315" y="8557"/>
                </a:lnTo>
                <a:cubicBezTo>
                  <a:pt x="716" y="6841"/>
                  <a:pt x="0" y="4892"/>
                  <a:pt x="402" y="3177"/>
                </a:cubicBezTo>
                <a:close/>
              </a:path>
            </a:pathLst>
          </a:custGeom>
          <a:solidFill>
            <a:srgbClr val="FFCCCC">
              <a:alpha val="50000"/>
            </a:srgbClr>
          </a:solidFill>
          <a:ln w="9525" cap="flat" cmpd="sng">
            <a:noFill/>
            <a:prstDash val="solid"/>
            <a:round/>
            <a:headEnd/>
            <a:tailEnd/>
          </a:ln>
          <a:effectLst/>
        </p:spPr>
        <p:txBody>
          <a:bodyPr lIns="92075" tIns="46038" rIns="92075" bIns="46038"/>
          <a:lstStyle/>
          <a:p>
            <a:endParaRPr lang="en-US"/>
          </a:p>
        </p:txBody>
      </p:sp>
    </p:spTree>
    <p:extLst>
      <p:ext uri="{BB962C8B-B14F-4D97-AF65-F5344CB8AC3E}">
        <p14:creationId xmlns:p14="http://schemas.microsoft.com/office/powerpoint/2010/main" val="3402620928"/>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rgbClr val="000000"/>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rgbClr val="000000"/>
            </a:solidFill>
            <a:effectLst/>
            <a:latin typeface="Time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MacOSx:Applications:Microsoft Office X:Templates:Presentations:Designs:Blank Presentation</Template>
  <TotalTime>40867</TotalTime>
  <Words>2712</Words>
  <Application>Microsoft Macintosh PowerPoint</Application>
  <PresentationFormat>On-screen Show (4:3)</PresentationFormat>
  <Paragraphs>497</Paragraphs>
  <Slides>57</Slides>
  <Notes>19</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74" baseType="lpstr">
      <vt:lpstr>Arial</vt:lpstr>
      <vt:lpstr>Calibri</vt:lpstr>
      <vt:lpstr>Candara</vt:lpstr>
      <vt:lpstr>DIN Alternate</vt:lpstr>
      <vt:lpstr>Georgia</vt:lpstr>
      <vt:lpstr>Helvetica</vt:lpstr>
      <vt:lpstr>Luxi Sans</vt:lpstr>
      <vt:lpstr>Nimbus Sans L</vt:lpstr>
      <vt:lpstr>StarSymbol</vt:lpstr>
      <vt:lpstr>Symbol</vt:lpstr>
      <vt:lpstr>Tahoma</vt:lpstr>
      <vt:lpstr>Times</vt:lpstr>
      <vt:lpstr>Times New Roman</vt:lpstr>
      <vt:lpstr>Verdana</vt:lpstr>
      <vt:lpstr>Wingdings</vt:lpstr>
      <vt:lpstr>Blank Presentation</vt:lpstr>
      <vt:lpstr>Equation</vt:lpstr>
      <vt:lpstr>I rivelatori</vt:lpstr>
      <vt:lpstr>I rivelatori</vt:lpstr>
      <vt:lpstr>Come si “vedono” le particelle?</vt:lpstr>
      <vt:lpstr>I primi rivelatori: Camere a bolle</vt:lpstr>
      <vt:lpstr>Gargamelle </vt:lpstr>
      <vt:lpstr>Rivelatori elettronici</vt:lpstr>
      <vt:lpstr>Rivelatori a gas</vt:lpstr>
      <vt:lpstr>Drift Chamber</vt:lpstr>
      <vt:lpstr>Camere a muoni: es. Drift Tubes </vt:lpstr>
      <vt:lpstr>Compact MUON Solenoid</vt:lpstr>
      <vt:lpstr>Rivelatori al silicio</vt:lpstr>
      <vt:lpstr>Rivelatori al vertice</vt:lpstr>
      <vt:lpstr>Misura della traiettoria: i tracciatori</vt:lpstr>
      <vt:lpstr>Misura dell’energia: il calorimetro</vt:lpstr>
      <vt:lpstr>Sciame elettromagnetico</vt:lpstr>
      <vt:lpstr>Calorimetro adronico</vt:lpstr>
      <vt:lpstr>Sciami: l’energia e’ proporzionale al numero di particelle prodotto</vt:lpstr>
      <vt:lpstr>PowerPoint Presentation</vt:lpstr>
      <vt:lpstr>Calorimetro Elettromagnetico di CMS</vt:lpstr>
      <vt:lpstr>Le diverse particelle</vt:lpstr>
      <vt:lpstr>Perdita di energia per Bremmstrahlung  (emissione di fotoni) </vt:lpstr>
      <vt:lpstr>Il passaggio delle particelle</vt:lpstr>
      <vt:lpstr>Lo scattering multiplo</vt:lpstr>
      <vt:lpstr>La precisione necessaria</vt:lpstr>
      <vt:lpstr>La precisione necessaria</vt:lpstr>
      <vt:lpstr>CMS a LHC</vt:lpstr>
      <vt:lpstr>PowerPoint Presentation</vt:lpstr>
      <vt:lpstr>PowerPoint Presentation</vt:lpstr>
      <vt:lpstr>PowerPoint Presentation</vt:lpstr>
      <vt:lpstr>PowerPoint Presentation</vt:lpstr>
      <vt:lpstr>PowerPoint Presentation</vt:lpstr>
      <vt:lpstr>PowerPoint Presentation</vt:lpstr>
      <vt:lpstr>Configurazione dei magneti di ATLAS e CMS</vt:lpstr>
      <vt:lpstr>Exploded View of CMS</vt:lpstr>
      <vt:lpstr>Il magnete superconduttore di CMS</vt:lpstr>
      <vt:lpstr>PowerPoint Presentation</vt:lpstr>
      <vt:lpstr>PowerPoint Presentation</vt:lpstr>
      <vt:lpstr>Ricostruzione degli “oggetti”</vt:lpstr>
      <vt:lpstr>Ricostruzione degli “oggetti”: neutrini</vt:lpstr>
      <vt:lpstr>Ricostruzione degli “oggetti”: i jet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CRAFT event Cosmic Ray Four Tesla</vt:lpstr>
      <vt:lpstr>Come si “vedono” le particelle?</vt:lpstr>
      <vt:lpstr>Algoritmi di Ricostruzione</vt:lpstr>
      <vt:lpstr>Descrizione globale dell’evento</vt:lpstr>
      <vt:lpstr>Simulazione del detector</vt:lpstr>
      <vt:lpstr>Capire il rivelatore con i dati</vt:lpstr>
      <vt:lpstr>Esempio:  momentum scale</vt:lpstr>
      <vt:lpstr>Misura dell’efficienza dai dati: “Tag-and-probe”</vt:lpstr>
    </vt:vector>
  </TitlesOfParts>
  <Company>ʝ怀ˑⅨ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JL C</dc:creator>
  <cp:lastModifiedBy>Chiara Mariotti</cp:lastModifiedBy>
  <cp:revision>272</cp:revision>
  <cp:lastPrinted>2017-10-10T08:28:44Z</cp:lastPrinted>
  <dcterms:created xsi:type="dcterms:W3CDTF">2003-11-05T13:31:03Z</dcterms:created>
  <dcterms:modified xsi:type="dcterms:W3CDTF">2022-06-20T17:37:59Z</dcterms:modified>
</cp:coreProperties>
</file>