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85" r:id="rId2"/>
    <p:sldId id="286" r:id="rId3"/>
    <p:sldId id="287" r:id="rId4"/>
    <p:sldId id="288" r:id="rId5"/>
    <p:sldId id="289" r:id="rId6"/>
    <p:sldId id="290" r:id="rId7"/>
    <p:sldId id="292" r:id="rId8"/>
    <p:sldId id="307" r:id="rId9"/>
    <p:sldId id="291" r:id="rId10"/>
    <p:sldId id="296" r:id="rId11"/>
    <p:sldId id="293" r:id="rId12"/>
    <p:sldId id="295" r:id="rId13"/>
    <p:sldId id="294" r:id="rId14"/>
    <p:sldId id="303" r:id="rId15"/>
    <p:sldId id="297" r:id="rId16"/>
    <p:sldId id="304" r:id="rId17"/>
    <p:sldId id="308" r:id="rId18"/>
    <p:sldId id="309" r:id="rId19"/>
    <p:sldId id="310" r:id="rId20"/>
    <p:sldId id="306" r:id="rId21"/>
    <p:sldId id="298" r:id="rId22"/>
    <p:sldId id="301" r:id="rId23"/>
    <p:sldId id="302" r:id="rId24"/>
    <p:sldId id="311" r:id="rId25"/>
    <p:sldId id="312" r:id="rId26"/>
    <p:sldId id="313" r:id="rId27"/>
    <p:sldId id="31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23" autoAdjust="0"/>
    <p:restoredTop sz="94660"/>
  </p:normalViewPr>
  <p:slideViewPr>
    <p:cSldViewPr>
      <p:cViewPr varScale="1">
        <p:scale>
          <a:sx n="73" d="100"/>
          <a:sy n="73" d="100"/>
        </p:scale>
        <p:origin x="270" y="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8A3506-108A-43D1-A27D-C51DBBA17133}" type="datetimeFigureOut">
              <a:rPr lang="en-US" smtClean="0"/>
              <a:pPr/>
              <a:t>4/26/2022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A7567D-9EB3-4055-B215-BE2BB1CEF9F8}" type="slidenum">
              <a:rPr lang="en-US" smtClean="0"/>
              <a:pPr/>
              <a:t>‹#›</a:t>
            </a:fld>
            <a:endParaRPr lang="en-US"/>
          </a:p>
        </p:txBody>
      </p:sp>
    </p:spTree>
    <p:extLst>
      <p:ext uri="{BB962C8B-B14F-4D97-AF65-F5344CB8AC3E}">
        <p14:creationId xmlns:p14="http://schemas.microsoft.com/office/powerpoint/2010/main" val="4247144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a-ET" dirty="0"/>
          </a:p>
        </p:txBody>
      </p:sp>
      <p:sp>
        <p:nvSpPr>
          <p:cNvPr id="4" name="Slide Number Placeholder 3"/>
          <p:cNvSpPr>
            <a:spLocks noGrp="1"/>
          </p:cNvSpPr>
          <p:nvPr>
            <p:ph type="sldNum" sz="quarter" idx="5"/>
          </p:nvPr>
        </p:nvSpPr>
        <p:spPr/>
        <p:txBody>
          <a:bodyPr/>
          <a:lstStyle/>
          <a:p>
            <a:fld id="{ABA7567D-9EB3-4055-B215-BE2BB1CEF9F8}" type="slidenum">
              <a:rPr lang="en-US" smtClean="0"/>
              <a:pPr/>
              <a:t>1</a:t>
            </a:fld>
            <a:endParaRPr lang="en-US"/>
          </a:p>
        </p:txBody>
      </p:sp>
    </p:spTree>
    <p:extLst>
      <p:ext uri="{BB962C8B-B14F-4D97-AF65-F5344CB8AC3E}">
        <p14:creationId xmlns:p14="http://schemas.microsoft.com/office/powerpoint/2010/main" val="3635914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A7567D-9EB3-4055-B215-BE2BB1CEF9F8}" type="slidenum">
              <a:rPr lang="en-US" smtClean="0"/>
              <a:pPr/>
              <a:t>5</a:t>
            </a:fld>
            <a:endParaRPr lang="en-US"/>
          </a:p>
        </p:txBody>
      </p:sp>
    </p:spTree>
    <p:extLst>
      <p:ext uri="{BB962C8B-B14F-4D97-AF65-F5344CB8AC3E}">
        <p14:creationId xmlns:p14="http://schemas.microsoft.com/office/powerpoint/2010/main" val="4155837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A7567D-9EB3-4055-B215-BE2BB1CEF9F8}" type="slidenum">
              <a:rPr lang="en-US" smtClean="0"/>
              <a:pPr/>
              <a:t>10</a:t>
            </a:fld>
            <a:endParaRPr lang="en-US"/>
          </a:p>
        </p:txBody>
      </p:sp>
    </p:spTree>
    <p:extLst>
      <p:ext uri="{BB962C8B-B14F-4D97-AF65-F5344CB8AC3E}">
        <p14:creationId xmlns:p14="http://schemas.microsoft.com/office/powerpoint/2010/main" val="4037533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A7567D-9EB3-4055-B215-BE2BB1CEF9F8}" type="slidenum">
              <a:rPr lang="en-US" smtClean="0"/>
              <a:pPr/>
              <a:t>14</a:t>
            </a:fld>
            <a:endParaRPr lang="en-US"/>
          </a:p>
        </p:txBody>
      </p:sp>
    </p:spTree>
    <p:extLst>
      <p:ext uri="{BB962C8B-B14F-4D97-AF65-F5344CB8AC3E}">
        <p14:creationId xmlns:p14="http://schemas.microsoft.com/office/powerpoint/2010/main" val="3751504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A7567D-9EB3-4055-B215-BE2BB1CEF9F8}" type="slidenum">
              <a:rPr lang="en-US" smtClean="0"/>
              <a:pPr/>
              <a:t>15</a:t>
            </a:fld>
            <a:endParaRPr lang="en-US"/>
          </a:p>
        </p:txBody>
      </p:sp>
    </p:spTree>
    <p:extLst>
      <p:ext uri="{BB962C8B-B14F-4D97-AF65-F5344CB8AC3E}">
        <p14:creationId xmlns:p14="http://schemas.microsoft.com/office/powerpoint/2010/main" val="3049160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A7567D-9EB3-4055-B215-BE2BB1CEF9F8}" type="slidenum">
              <a:rPr lang="en-US" smtClean="0"/>
              <a:pPr/>
              <a:t>20</a:t>
            </a:fld>
            <a:endParaRPr lang="en-US"/>
          </a:p>
        </p:txBody>
      </p:sp>
    </p:spTree>
    <p:extLst>
      <p:ext uri="{BB962C8B-B14F-4D97-AF65-F5344CB8AC3E}">
        <p14:creationId xmlns:p14="http://schemas.microsoft.com/office/powerpoint/2010/main" val="1369415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200DF-6EF2-4946-9DA3-9BA91C8EA1AC}"/>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aa-ET"/>
          </a:p>
        </p:txBody>
      </p:sp>
      <p:sp>
        <p:nvSpPr>
          <p:cNvPr id="3" name="Subtitle 2">
            <a:extLst>
              <a:ext uri="{FF2B5EF4-FFF2-40B4-BE49-F238E27FC236}">
                <a16:creationId xmlns:a16="http://schemas.microsoft.com/office/drawing/2014/main" id="{8BDB7C36-271A-4A4E-8BB5-15FBBCC5785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aa-ET"/>
          </a:p>
        </p:txBody>
      </p:sp>
      <p:sp>
        <p:nvSpPr>
          <p:cNvPr id="4" name="Date Placeholder 3">
            <a:extLst>
              <a:ext uri="{FF2B5EF4-FFF2-40B4-BE49-F238E27FC236}">
                <a16:creationId xmlns:a16="http://schemas.microsoft.com/office/drawing/2014/main" id="{CE652CD9-FE7C-4B34-8BA8-C635164865DE}"/>
              </a:ext>
            </a:extLst>
          </p:cNvPr>
          <p:cNvSpPr>
            <a:spLocks noGrp="1"/>
          </p:cNvSpPr>
          <p:nvPr>
            <p:ph type="dt" sz="half" idx="10"/>
          </p:nvPr>
        </p:nvSpPr>
        <p:spPr/>
        <p:txBody>
          <a:bodyPr/>
          <a:lstStyle/>
          <a:p>
            <a:fld id="{615556E2-2FA0-4226-B8D1-7D24738F2717}" type="datetime1">
              <a:rPr lang="aa-ET" smtClean="0"/>
              <a:t>04/26/2022</a:t>
            </a:fld>
            <a:endParaRPr lang="aa-ET"/>
          </a:p>
        </p:txBody>
      </p:sp>
      <p:sp>
        <p:nvSpPr>
          <p:cNvPr id="5" name="Footer Placeholder 4">
            <a:extLst>
              <a:ext uri="{FF2B5EF4-FFF2-40B4-BE49-F238E27FC236}">
                <a16:creationId xmlns:a16="http://schemas.microsoft.com/office/drawing/2014/main" id="{54EBF2AE-FC7A-4611-AF13-579E7344E1D0}"/>
              </a:ext>
            </a:extLst>
          </p:cNvPr>
          <p:cNvSpPr>
            <a:spLocks noGrp="1"/>
          </p:cNvSpPr>
          <p:nvPr>
            <p:ph type="ftr" sz="quarter" idx="11"/>
          </p:nvPr>
        </p:nvSpPr>
        <p:spPr/>
        <p:txBody>
          <a:bodyPr/>
          <a:lstStyle/>
          <a:p>
            <a:endParaRPr lang="aa-ET"/>
          </a:p>
        </p:txBody>
      </p:sp>
      <p:sp>
        <p:nvSpPr>
          <p:cNvPr id="6" name="Slide Number Placeholder 5">
            <a:extLst>
              <a:ext uri="{FF2B5EF4-FFF2-40B4-BE49-F238E27FC236}">
                <a16:creationId xmlns:a16="http://schemas.microsoft.com/office/drawing/2014/main" id="{13EF78C7-214B-4F06-BD28-A54957EE6C4A}"/>
              </a:ext>
            </a:extLst>
          </p:cNvPr>
          <p:cNvSpPr>
            <a:spLocks noGrp="1"/>
          </p:cNvSpPr>
          <p:nvPr>
            <p:ph type="sldNum" sz="quarter" idx="12"/>
          </p:nvPr>
        </p:nvSpPr>
        <p:spPr/>
        <p:txBody>
          <a:bodyPr/>
          <a:lstStyle/>
          <a:p>
            <a:fld id="{8CFD0E3C-A3E2-431E-A5D1-029440491063}" type="slidenum">
              <a:rPr lang="aa-ET" smtClean="0"/>
              <a:t>‹#›</a:t>
            </a:fld>
            <a:endParaRPr lang="aa-ET"/>
          </a:p>
        </p:txBody>
      </p:sp>
    </p:spTree>
    <p:extLst>
      <p:ext uri="{BB962C8B-B14F-4D97-AF65-F5344CB8AC3E}">
        <p14:creationId xmlns:p14="http://schemas.microsoft.com/office/powerpoint/2010/main" val="4213814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DBA6E-F073-4D97-9E1D-14E2713188D4}"/>
              </a:ext>
            </a:extLst>
          </p:cNvPr>
          <p:cNvSpPr>
            <a:spLocks noGrp="1"/>
          </p:cNvSpPr>
          <p:nvPr>
            <p:ph type="title"/>
          </p:nvPr>
        </p:nvSpPr>
        <p:spPr/>
        <p:txBody>
          <a:bodyPr/>
          <a:lstStyle/>
          <a:p>
            <a:r>
              <a:rPr lang="en-US"/>
              <a:t>Click to edit Master title style</a:t>
            </a:r>
            <a:endParaRPr lang="aa-ET"/>
          </a:p>
        </p:txBody>
      </p:sp>
      <p:sp>
        <p:nvSpPr>
          <p:cNvPr id="3" name="Vertical Text Placeholder 2">
            <a:extLst>
              <a:ext uri="{FF2B5EF4-FFF2-40B4-BE49-F238E27FC236}">
                <a16:creationId xmlns:a16="http://schemas.microsoft.com/office/drawing/2014/main" id="{92E2F8ED-A126-4EB6-9FAF-06955A7E2D6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a-ET"/>
          </a:p>
        </p:txBody>
      </p:sp>
      <p:sp>
        <p:nvSpPr>
          <p:cNvPr id="4" name="Date Placeholder 3">
            <a:extLst>
              <a:ext uri="{FF2B5EF4-FFF2-40B4-BE49-F238E27FC236}">
                <a16:creationId xmlns:a16="http://schemas.microsoft.com/office/drawing/2014/main" id="{52FCF250-5657-42CD-BD12-8E0BCE7607D9}"/>
              </a:ext>
            </a:extLst>
          </p:cNvPr>
          <p:cNvSpPr>
            <a:spLocks noGrp="1"/>
          </p:cNvSpPr>
          <p:nvPr>
            <p:ph type="dt" sz="half" idx="10"/>
          </p:nvPr>
        </p:nvSpPr>
        <p:spPr/>
        <p:txBody>
          <a:bodyPr/>
          <a:lstStyle/>
          <a:p>
            <a:fld id="{0315E11C-D0C9-4081-A212-4C39968B189F}" type="datetime1">
              <a:rPr lang="aa-ET" smtClean="0"/>
              <a:t>04/26/2022</a:t>
            </a:fld>
            <a:endParaRPr lang="aa-ET"/>
          </a:p>
        </p:txBody>
      </p:sp>
      <p:sp>
        <p:nvSpPr>
          <p:cNvPr id="5" name="Footer Placeholder 4">
            <a:extLst>
              <a:ext uri="{FF2B5EF4-FFF2-40B4-BE49-F238E27FC236}">
                <a16:creationId xmlns:a16="http://schemas.microsoft.com/office/drawing/2014/main" id="{181EAFB4-CCE4-470A-8DB1-73D6E5371C44}"/>
              </a:ext>
            </a:extLst>
          </p:cNvPr>
          <p:cNvSpPr>
            <a:spLocks noGrp="1"/>
          </p:cNvSpPr>
          <p:nvPr>
            <p:ph type="ftr" sz="quarter" idx="11"/>
          </p:nvPr>
        </p:nvSpPr>
        <p:spPr/>
        <p:txBody>
          <a:bodyPr/>
          <a:lstStyle/>
          <a:p>
            <a:endParaRPr lang="aa-ET"/>
          </a:p>
        </p:txBody>
      </p:sp>
      <p:sp>
        <p:nvSpPr>
          <p:cNvPr id="6" name="Slide Number Placeholder 5">
            <a:extLst>
              <a:ext uri="{FF2B5EF4-FFF2-40B4-BE49-F238E27FC236}">
                <a16:creationId xmlns:a16="http://schemas.microsoft.com/office/drawing/2014/main" id="{30B710D5-B2EA-40CF-9FAF-F4AFAB73A2E4}"/>
              </a:ext>
            </a:extLst>
          </p:cNvPr>
          <p:cNvSpPr>
            <a:spLocks noGrp="1"/>
          </p:cNvSpPr>
          <p:nvPr>
            <p:ph type="sldNum" sz="quarter" idx="12"/>
          </p:nvPr>
        </p:nvSpPr>
        <p:spPr/>
        <p:txBody>
          <a:bodyPr/>
          <a:lstStyle/>
          <a:p>
            <a:fld id="{8CFD0E3C-A3E2-431E-A5D1-029440491063}" type="slidenum">
              <a:rPr lang="aa-ET" smtClean="0"/>
              <a:t>‹#›</a:t>
            </a:fld>
            <a:endParaRPr lang="aa-ET"/>
          </a:p>
        </p:txBody>
      </p:sp>
    </p:spTree>
    <p:extLst>
      <p:ext uri="{BB962C8B-B14F-4D97-AF65-F5344CB8AC3E}">
        <p14:creationId xmlns:p14="http://schemas.microsoft.com/office/powerpoint/2010/main" val="872189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9B8E87-51FD-40EE-832B-0DAE952896AB}"/>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aa-ET"/>
          </a:p>
        </p:txBody>
      </p:sp>
      <p:sp>
        <p:nvSpPr>
          <p:cNvPr id="3" name="Vertical Text Placeholder 2">
            <a:extLst>
              <a:ext uri="{FF2B5EF4-FFF2-40B4-BE49-F238E27FC236}">
                <a16:creationId xmlns:a16="http://schemas.microsoft.com/office/drawing/2014/main" id="{40B61B41-FCDF-4BE1-9CA8-5A5287B5697A}"/>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a-ET"/>
          </a:p>
        </p:txBody>
      </p:sp>
      <p:sp>
        <p:nvSpPr>
          <p:cNvPr id="4" name="Date Placeholder 3">
            <a:extLst>
              <a:ext uri="{FF2B5EF4-FFF2-40B4-BE49-F238E27FC236}">
                <a16:creationId xmlns:a16="http://schemas.microsoft.com/office/drawing/2014/main" id="{249F7473-7603-456D-B48A-A595ACF88EFD}"/>
              </a:ext>
            </a:extLst>
          </p:cNvPr>
          <p:cNvSpPr>
            <a:spLocks noGrp="1"/>
          </p:cNvSpPr>
          <p:nvPr>
            <p:ph type="dt" sz="half" idx="10"/>
          </p:nvPr>
        </p:nvSpPr>
        <p:spPr/>
        <p:txBody>
          <a:bodyPr/>
          <a:lstStyle/>
          <a:p>
            <a:fld id="{F5A65A33-CC84-41CC-8B88-21689A11D04C}" type="datetime1">
              <a:rPr lang="aa-ET" smtClean="0"/>
              <a:t>04/26/2022</a:t>
            </a:fld>
            <a:endParaRPr lang="aa-ET"/>
          </a:p>
        </p:txBody>
      </p:sp>
      <p:sp>
        <p:nvSpPr>
          <p:cNvPr id="5" name="Footer Placeholder 4">
            <a:extLst>
              <a:ext uri="{FF2B5EF4-FFF2-40B4-BE49-F238E27FC236}">
                <a16:creationId xmlns:a16="http://schemas.microsoft.com/office/drawing/2014/main" id="{D025A750-9551-41A3-87BA-0C60F55E1280}"/>
              </a:ext>
            </a:extLst>
          </p:cNvPr>
          <p:cNvSpPr>
            <a:spLocks noGrp="1"/>
          </p:cNvSpPr>
          <p:nvPr>
            <p:ph type="ftr" sz="quarter" idx="11"/>
          </p:nvPr>
        </p:nvSpPr>
        <p:spPr/>
        <p:txBody>
          <a:bodyPr/>
          <a:lstStyle/>
          <a:p>
            <a:endParaRPr lang="aa-ET"/>
          </a:p>
        </p:txBody>
      </p:sp>
      <p:sp>
        <p:nvSpPr>
          <p:cNvPr id="6" name="Slide Number Placeholder 5">
            <a:extLst>
              <a:ext uri="{FF2B5EF4-FFF2-40B4-BE49-F238E27FC236}">
                <a16:creationId xmlns:a16="http://schemas.microsoft.com/office/drawing/2014/main" id="{3EE057E3-918C-4DFC-AB13-9851E845A52B}"/>
              </a:ext>
            </a:extLst>
          </p:cNvPr>
          <p:cNvSpPr>
            <a:spLocks noGrp="1"/>
          </p:cNvSpPr>
          <p:nvPr>
            <p:ph type="sldNum" sz="quarter" idx="12"/>
          </p:nvPr>
        </p:nvSpPr>
        <p:spPr/>
        <p:txBody>
          <a:bodyPr/>
          <a:lstStyle/>
          <a:p>
            <a:fld id="{8CFD0E3C-A3E2-431E-A5D1-029440491063}" type="slidenum">
              <a:rPr lang="aa-ET" smtClean="0"/>
              <a:t>‹#›</a:t>
            </a:fld>
            <a:endParaRPr lang="aa-ET"/>
          </a:p>
        </p:txBody>
      </p:sp>
    </p:spTree>
    <p:extLst>
      <p:ext uri="{BB962C8B-B14F-4D97-AF65-F5344CB8AC3E}">
        <p14:creationId xmlns:p14="http://schemas.microsoft.com/office/powerpoint/2010/main" val="2126368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F7C88-4D2B-4E22-BC80-B254DE6CD429}"/>
              </a:ext>
            </a:extLst>
          </p:cNvPr>
          <p:cNvSpPr>
            <a:spLocks noGrp="1"/>
          </p:cNvSpPr>
          <p:nvPr>
            <p:ph type="title"/>
          </p:nvPr>
        </p:nvSpPr>
        <p:spPr/>
        <p:txBody>
          <a:bodyPr/>
          <a:lstStyle/>
          <a:p>
            <a:r>
              <a:rPr lang="en-US"/>
              <a:t>Click to edit Master title style</a:t>
            </a:r>
            <a:endParaRPr lang="aa-ET"/>
          </a:p>
        </p:txBody>
      </p:sp>
      <p:sp>
        <p:nvSpPr>
          <p:cNvPr id="3" name="Content Placeholder 2">
            <a:extLst>
              <a:ext uri="{FF2B5EF4-FFF2-40B4-BE49-F238E27FC236}">
                <a16:creationId xmlns:a16="http://schemas.microsoft.com/office/drawing/2014/main" id="{670F48FB-3434-4657-9A41-615A30CCAA2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a-ET"/>
          </a:p>
        </p:txBody>
      </p:sp>
      <p:sp>
        <p:nvSpPr>
          <p:cNvPr id="4" name="Date Placeholder 3">
            <a:extLst>
              <a:ext uri="{FF2B5EF4-FFF2-40B4-BE49-F238E27FC236}">
                <a16:creationId xmlns:a16="http://schemas.microsoft.com/office/drawing/2014/main" id="{1702384A-11E0-4012-A894-DE2BF655A669}"/>
              </a:ext>
            </a:extLst>
          </p:cNvPr>
          <p:cNvSpPr>
            <a:spLocks noGrp="1"/>
          </p:cNvSpPr>
          <p:nvPr>
            <p:ph type="dt" sz="half" idx="10"/>
          </p:nvPr>
        </p:nvSpPr>
        <p:spPr/>
        <p:txBody>
          <a:bodyPr/>
          <a:lstStyle/>
          <a:p>
            <a:fld id="{202B1D0B-BBB1-4731-BE2C-1E08E6FC4611}" type="datetime1">
              <a:rPr lang="aa-ET" smtClean="0"/>
              <a:t>04/26/2022</a:t>
            </a:fld>
            <a:endParaRPr lang="aa-ET"/>
          </a:p>
        </p:txBody>
      </p:sp>
      <p:sp>
        <p:nvSpPr>
          <p:cNvPr id="5" name="Footer Placeholder 4">
            <a:extLst>
              <a:ext uri="{FF2B5EF4-FFF2-40B4-BE49-F238E27FC236}">
                <a16:creationId xmlns:a16="http://schemas.microsoft.com/office/drawing/2014/main" id="{1A5A4D14-4ACA-4FA5-B17A-938B521DA5F0}"/>
              </a:ext>
            </a:extLst>
          </p:cNvPr>
          <p:cNvSpPr>
            <a:spLocks noGrp="1"/>
          </p:cNvSpPr>
          <p:nvPr>
            <p:ph type="ftr" sz="quarter" idx="11"/>
          </p:nvPr>
        </p:nvSpPr>
        <p:spPr/>
        <p:txBody>
          <a:bodyPr/>
          <a:lstStyle/>
          <a:p>
            <a:endParaRPr lang="aa-ET"/>
          </a:p>
        </p:txBody>
      </p:sp>
      <p:sp>
        <p:nvSpPr>
          <p:cNvPr id="6" name="Slide Number Placeholder 5">
            <a:extLst>
              <a:ext uri="{FF2B5EF4-FFF2-40B4-BE49-F238E27FC236}">
                <a16:creationId xmlns:a16="http://schemas.microsoft.com/office/drawing/2014/main" id="{7F307610-70E3-442A-BB03-219C7435BA22}"/>
              </a:ext>
            </a:extLst>
          </p:cNvPr>
          <p:cNvSpPr>
            <a:spLocks noGrp="1"/>
          </p:cNvSpPr>
          <p:nvPr>
            <p:ph type="sldNum" sz="quarter" idx="12"/>
          </p:nvPr>
        </p:nvSpPr>
        <p:spPr/>
        <p:txBody>
          <a:bodyPr/>
          <a:lstStyle/>
          <a:p>
            <a:fld id="{8CFD0E3C-A3E2-431E-A5D1-029440491063}" type="slidenum">
              <a:rPr lang="aa-ET" smtClean="0"/>
              <a:t>‹#›</a:t>
            </a:fld>
            <a:endParaRPr lang="aa-ET"/>
          </a:p>
        </p:txBody>
      </p:sp>
    </p:spTree>
    <p:extLst>
      <p:ext uri="{BB962C8B-B14F-4D97-AF65-F5344CB8AC3E}">
        <p14:creationId xmlns:p14="http://schemas.microsoft.com/office/powerpoint/2010/main" val="1143814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4F853-B5BE-4EFD-853E-B2559DF78862}"/>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aa-ET"/>
          </a:p>
        </p:txBody>
      </p:sp>
      <p:sp>
        <p:nvSpPr>
          <p:cNvPr id="3" name="Text Placeholder 2">
            <a:extLst>
              <a:ext uri="{FF2B5EF4-FFF2-40B4-BE49-F238E27FC236}">
                <a16:creationId xmlns:a16="http://schemas.microsoft.com/office/drawing/2014/main" id="{4F28ACD0-9F84-48F6-980D-11E69B8DAFBD}"/>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165B430-90A0-4469-A89E-7D1C4544D246}"/>
              </a:ext>
            </a:extLst>
          </p:cNvPr>
          <p:cNvSpPr>
            <a:spLocks noGrp="1"/>
          </p:cNvSpPr>
          <p:nvPr>
            <p:ph type="dt" sz="half" idx="10"/>
          </p:nvPr>
        </p:nvSpPr>
        <p:spPr/>
        <p:txBody>
          <a:bodyPr/>
          <a:lstStyle/>
          <a:p>
            <a:fld id="{4B2EC17E-C74E-44B2-841A-95B6DD8A7D6D}" type="datetime1">
              <a:rPr lang="aa-ET" smtClean="0"/>
              <a:t>04/26/2022</a:t>
            </a:fld>
            <a:endParaRPr lang="aa-ET"/>
          </a:p>
        </p:txBody>
      </p:sp>
      <p:sp>
        <p:nvSpPr>
          <p:cNvPr id="5" name="Footer Placeholder 4">
            <a:extLst>
              <a:ext uri="{FF2B5EF4-FFF2-40B4-BE49-F238E27FC236}">
                <a16:creationId xmlns:a16="http://schemas.microsoft.com/office/drawing/2014/main" id="{BDD8B634-8E11-4BF1-8B6E-D73867FA9656}"/>
              </a:ext>
            </a:extLst>
          </p:cNvPr>
          <p:cNvSpPr>
            <a:spLocks noGrp="1"/>
          </p:cNvSpPr>
          <p:nvPr>
            <p:ph type="ftr" sz="quarter" idx="11"/>
          </p:nvPr>
        </p:nvSpPr>
        <p:spPr/>
        <p:txBody>
          <a:bodyPr/>
          <a:lstStyle/>
          <a:p>
            <a:endParaRPr lang="aa-ET"/>
          </a:p>
        </p:txBody>
      </p:sp>
      <p:sp>
        <p:nvSpPr>
          <p:cNvPr id="6" name="Slide Number Placeholder 5">
            <a:extLst>
              <a:ext uri="{FF2B5EF4-FFF2-40B4-BE49-F238E27FC236}">
                <a16:creationId xmlns:a16="http://schemas.microsoft.com/office/drawing/2014/main" id="{3C8F79D3-944D-409F-8526-E0CF8F29F2FE}"/>
              </a:ext>
            </a:extLst>
          </p:cNvPr>
          <p:cNvSpPr>
            <a:spLocks noGrp="1"/>
          </p:cNvSpPr>
          <p:nvPr>
            <p:ph type="sldNum" sz="quarter" idx="12"/>
          </p:nvPr>
        </p:nvSpPr>
        <p:spPr/>
        <p:txBody>
          <a:bodyPr/>
          <a:lstStyle/>
          <a:p>
            <a:fld id="{8CFD0E3C-A3E2-431E-A5D1-029440491063}" type="slidenum">
              <a:rPr lang="aa-ET" smtClean="0"/>
              <a:t>‹#›</a:t>
            </a:fld>
            <a:endParaRPr lang="aa-ET"/>
          </a:p>
        </p:txBody>
      </p:sp>
    </p:spTree>
    <p:extLst>
      <p:ext uri="{BB962C8B-B14F-4D97-AF65-F5344CB8AC3E}">
        <p14:creationId xmlns:p14="http://schemas.microsoft.com/office/powerpoint/2010/main" val="3629239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226F0-1E8D-4C3C-9547-A5FA2AE1918D}"/>
              </a:ext>
            </a:extLst>
          </p:cNvPr>
          <p:cNvSpPr>
            <a:spLocks noGrp="1"/>
          </p:cNvSpPr>
          <p:nvPr>
            <p:ph type="title"/>
          </p:nvPr>
        </p:nvSpPr>
        <p:spPr/>
        <p:txBody>
          <a:bodyPr/>
          <a:lstStyle/>
          <a:p>
            <a:r>
              <a:rPr lang="en-US"/>
              <a:t>Click to edit Master title style</a:t>
            </a:r>
            <a:endParaRPr lang="aa-ET"/>
          </a:p>
        </p:txBody>
      </p:sp>
      <p:sp>
        <p:nvSpPr>
          <p:cNvPr id="3" name="Content Placeholder 2">
            <a:extLst>
              <a:ext uri="{FF2B5EF4-FFF2-40B4-BE49-F238E27FC236}">
                <a16:creationId xmlns:a16="http://schemas.microsoft.com/office/drawing/2014/main" id="{B28FED9A-0E4F-4589-9525-9E0654AA490D}"/>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a-ET"/>
          </a:p>
        </p:txBody>
      </p:sp>
      <p:sp>
        <p:nvSpPr>
          <p:cNvPr id="4" name="Content Placeholder 3">
            <a:extLst>
              <a:ext uri="{FF2B5EF4-FFF2-40B4-BE49-F238E27FC236}">
                <a16:creationId xmlns:a16="http://schemas.microsoft.com/office/drawing/2014/main" id="{238DB75B-FB20-441A-A12B-EDCC9817B8C1}"/>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a-ET"/>
          </a:p>
        </p:txBody>
      </p:sp>
      <p:sp>
        <p:nvSpPr>
          <p:cNvPr id="5" name="Date Placeholder 4">
            <a:extLst>
              <a:ext uri="{FF2B5EF4-FFF2-40B4-BE49-F238E27FC236}">
                <a16:creationId xmlns:a16="http://schemas.microsoft.com/office/drawing/2014/main" id="{595D4B36-3F4E-4D61-AC1E-F81F62CF2222}"/>
              </a:ext>
            </a:extLst>
          </p:cNvPr>
          <p:cNvSpPr>
            <a:spLocks noGrp="1"/>
          </p:cNvSpPr>
          <p:nvPr>
            <p:ph type="dt" sz="half" idx="10"/>
          </p:nvPr>
        </p:nvSpPr>
        <p:spPr/>
        <p:txBody>
          <a:bodyPr/>
          <a:lstStyle/>
          <a:p>
            <a:fld id="{2EE16E89-88C2-4898-BF79-1B0AD9328096}" type="datetime1">
              <a:rPr lang="aa-ET" smtClean="0"/>
              <a:t>04/26/2022</a:t>
            </a:fld>
            <a:endParaRPr lang="aa-ET"/>
          </a:p>
        </p:txBody>
      </p:sp>
      <p:sp>
        <p:nvSpPr>
          <p:cNvPr id="6" name="Footer Placeholder 5">
            <a:extLst>
              <a:ext uri="{FF2B5EF4-FFF2-40B4-BE49-F238E27FC236}">
                <a16:creationId xmlns:a16="http://schemas.microsoft.com/office/drawing/2014/main" id="{88C95331-C4D1-4159-8B18-7C1EF5DD3EAE}"/>
              </a:ext>
            </a:extLst>
          </p:cNvPr>
          <p:cNvSpPr>
            <a:spLocks noGrp="1"/>
          </p:cNvSpPr>
          <p:nvPr>
            <p:ph type="ftr" sz="quarter" idx="11"/>
          </p:nvPr>
        </p:nvSpPr>
        <p:spPr/>
        <p:txBody>
          <a:bodyPr/>
          <a:lstStyle/>
          <a:p>
            <a:endParaRPr lang="aa-ET"/>
          </a:p>
        </p:txBody>
      </p:sp>
      <p:sp>
        <p:nvSpPr>
          <p:cNvPr id="7" name="Slide Number Placeholder 6">
            <a:extLst>
              <a:ext uri="{FF2B5EF4-FFF2-40B4-BE49-F238E27FC236}">
                <a16:creationId xmlns:a16="http://schemas.microsoft.com/office/drawing/2014/main" id="{C0BA6430-A8C7-417A-94F1-072268C03328}"/>
              </a:ext>
            </a:extLst>
          </p:cNvPr>
          <p:cNvSpPr>
            <a:spLocks noGrp="1"/>
          </p:cNvSpPr>
          <p:nvPr>
            <p:ph type="sldNum" sz="quarter" idx="12"/>
          </p:nvPr>
        </p:nvSpPr>
        <p:spPr/>
        <p:txBody>
          <a:bodyPr/>
          <a:lstStyle/>
          <a:p>
            <a:fld id="{8CFD0E3C-A3E2-431E-A5D1-029440491063}" type="slidenum">
              <a:rPr lang="aa-ET" smtClean="0"/>
              <a:t>‹#›</a:t>
            </a:fld>
            <a:endParaRPr lang="aa-ET"/>
          </a:p>
        </p:txBody>
      </p:sp>
    </p:spTree>
    <p:extLst>
      <p:ext uri="{BB962C8B-B14F-4D97-AF65-F5344CB8AC3E}">
        <p14:creationId xmlns:p14="http://schemas.microsoft.com/office/powerpoint/2010/main" val="2825069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A6A5E-E460-4264-834A-74AA021618B9}"/>
              </a:ext>
            </a:extLst>
          </p:cNvPr>
          <p:cNvSpPr>
            <a:spLocks noGrp="1"/>
          </p:cNvSpPr>
          <p:nvPr>
            <p:ph type="title"/>
          </p:nvPr>
        </p:nvSpPr>
        <p:spPr>
          <a:xfrm>
            <a:off x="629841" y="365126"/>
            <a:ext cx="7886700" cy="1325563"/>
          </a:xfrm>
        </p:spPr>
        <p:txBody>
          <a:bodyPr/>
          <a:lstStyle/>
          <a:p>
            <a:r>
              <a:rPr lang="en-US"/>
              <a:t>Click to edit Master title style</a:t>
            </a:r>
            <a:endParaRPr lang="aa-ET"/>
          </a:p>
        </p:txBody>
      </p:sp>
      <p:sp>
        <p:nvSpPr>
          <p:cNvPr id="3" name="Text Placeholder 2">
            <a:extLst>
              <a:ext uri="{FF2B5EF4-FFF2-40B4-BE49-F238E27FC236}">
                <a16:creationId xmlns:a16="http://schemas.microsoft.com/office/drawing/2014/main" id="{F5977B8E-05B8-49BA-B04E-EBAC8765BCE4}"/>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33408248-62F5-4D67-9E62-706150DC00A3}"/>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a-ET"/>
          </a:p>
        </p:txBody>
      </p:sp>
      <p:sp>
        <p:nvSpPr>
          <p:cNvPr id="5" name="Text Placeholder 4">
            <a:extLst>
              <a:ext uri="{FF2B5EF4-FFF2-40B4-BE49-F238E27FC236}">
                <a16:creationId xmlns:a16="http://schemas.microsoft.com/office/drawing/2014/main" id="{34FBE513-3C6F-4859-BD66-D12A54FABDEC}"/>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71F9F6A0-2752-493F-9429-6AE5B492F4B3}"/>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a-ET"/>
          </a:p>
        </p:txBody>
      </p:sp>
      <p:sp>
        <p:nvSpPr>
          <p:cNvPr id="7" name="Date Placeholder 6">
            <a:extLst>
              <a:ext uri="{FF2B5EF4-FFF2-40B4-BE49-F238E27FC236}">
                <a16:creationId xmlns:a16="http://schemas.microsoft.com/office/drawing/2014/main" id="{6200F8FE-FDE6-44CD-A83F-F4903836BE05}"/>
              </a:ext>
            </a:extLst>
          </p:cNvPr>
          <p:cNvSpPr>
            <a:spLocks noGrp="1"/>
          </p:cNvSpPr>
          <p:nvPr>
            <p:ph type="dt" sz="half" idx="10"/>
          </p:nvPr>
        </p:nvSpPr>
        <p:spPr/>
        <p:txBody>
          <a:bodyPr/>
          <a:lstStyle/>
          <a:p>
            <a:fld id="{EC6BB4C6-B991-4126-9D58-E1DA7FC6EC56}" type="datetime1">
              <a:rPr lang="aa-ET" smtClean="0"/>
              <a:t>04/26/2022</a:t>
            </a:fld>
            <a:endParaRPr lang="aa-ET"/>
          </a:p>
        </p:txBody>
      </p:sp>
      <p:sp>
        <p:nvSpPr>
          <p:cNvPr id="8" name="Footer Placeholder 7">
            <a:extLst>
              <a:ext uri="{FF2B5EF4-FFF2-40B4-BE49-F238E27FC236}">
                <a16:creationId xmlns:a16="http://schemas.microsoft.com/office/drawing/2014/main" id="{244B902D-10B6-4E95-81AD-A100DF11C6DB}"/>
              </a:ext>
            </a:extLst>
          </p:cNvPr>
          <p:cNvSpPr>
            <a:spLocks noGrp="1"/>
          </p:cNvSpPr>
          <p:nvPr>
            <p:ph type="ftr" sz="quarter" idx="11"/>
          </p:nvPr>
        </p:nvSpPr>
        <p:spPr/>
        <p:txBody>
          <a:bodyPr/>
          <a:lstStyle/>
          <a:p>
            <a:endParaRPr lang="aa-ET"/>
          </a:p>
        </p:txBody>
      </p:sp>
      <p:sp>
        <p:nvSpPr>
          <p:cNvPr id="9" name="Slide Number Placeholder 8">
            <a:extLst>
              <a:ext uri="{FF2B5EF4-FFF2-40B4-BE49-F238E27FC236}">
                <a16:creationId xmlns:a16="http://schemas.microsoft.com/office/drawing/2014/main" id="{14943BA6-D931-4A37-8D23-AC90B5EC0ADF}"/>
              </a:ext>
            </a:extLst>
          </p:cNvPr>
          <p:cNvSpPr>
            <a:spLocks noGrp="1"/>
          </p:cNvSpPr>
          <p:nvPr>
            <p:ph type="sldNum" sz="quarter" idx="12"/>
          </p:nvPr>
        </p:nvSpPr>
        <p:spPr/>
        <p:txBody>
          <a:bodyPr/>
          <a:lstStyle/>
          <a:p>
            <a:fld id="{8CFD0E3C-A3E2-431E-A5D1-029440491063}" type="slidenum">
              <a:rPr lang="aa-ET" smtClean="0"/>
              <a:t>‹#›</a:t>
            </a:fld>
            <a:endParaRPr lang="aa-ET"/>
          </a:p>
        </p:txBody>
      </p:sp>
    </p:spTree>
    <p:extLst>
      <p:ext uri="{BB962C8B-B14F-4D97-AF65-F5344CB8AC3E}">
        <p14:creationId xmlns:p14="http://schemas.microsoft.com/office/powerpoint/2010/main" val="2199648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1D521-C5B7-4DDF-AB9C-EE3E76CA5AC1}"/>
              </a:ext>
            </a:extLst>
          </p:cNvPr>
          <p:cNvSpPr>
            <a:spLocks noGrp="1"/>
          </p:cNvSpPr>
          <p:nvPr>
            <p:ph type="title"/>
          </p:nvPr>
        </p:nvSpPr>
        <p:spPr/>
        <p:txBody>
          <a:bodyPr/>
          <a:lstStyle/>
          <a:p>
            <a:r>
              <a:rPr lang="en-US"/>
              <a:t>Click to edit Master title style</a:t>
            </a:r>
            <a:endParaRPr lang="aa-ET"/>
          </a:p>
        </p:txBody>
      </p:sp>
      <p:sp>
        <p:nvSpPr>
          <p:cNvPr id="3" name="Date Placeholder 2">
            <a:extLst>
              <a:ext uri="{FF2B5EF4-FFF2-40B4-BE49-F238E27FC236}">
                <a16:creationId xmlns:a16="http://schemas.microsoft.com/office/drawing/2014/main" id="{6BC772C0-93F4-4FA2-8E8F-9F8435C77E46}"/>
              </a:ext>
            </a:extLst>
          </p:cNvPr>
          <p:cNvSpPr>
            <a:spLocks noGrp="1"/>
          </p:cNvSpPr>
          <p:nvPr>
            <p:ph type="dt" sz="half" idx="10"/>
          </p:nvPr>
        </p:nvSpPr>
        <p:spPr/>
        <p:txBody>
          <a:bodyPr/>
          <a:lstStyle/>
          <a:p>
            <a:fld id="{C3F06D90-4952-443E-8CFE-114340A88D12}" type="datetime1">
              <a:rPr lang="aa-ET" smtClean="0"/>
              <a:t>04/26/2022</a:t>
            </a:fld>
            <a:endParaRPr lang="aa-ET"/>
          </a:p>
        </p:txBody>
      </p:sp>
      <p:sp>
        <p:nvSpPr>
          <p:cNvPr id="4" name="Footer Placeholder 3">
            <a:extLst>
              <a:ext uri="{FF2B5EF4-FFF2-40B4-BE49-F238E27FC236}">
                <a16:creationId xmlns:a16="http://schemas.microsoft.com/office/drawing/2014/main" id="{AB576F79-90C5-45BD-8AB1-7F2179DE0B45}"/>
              </a:ext>
            </a:extLst>
          </p:cNvPr>
          <p:cNvSpPr>
            <a:spLocks noGrp="1"/>
          </p:cNvSpPr>
          <p:nvPr>
            <p:ph type="ftr" sz="quarter" idx="11"/>
          </p:nvPr>
        </p:nvSpPr>
        <p:spPr/>
        <p:txBody>
          <a:bodyPr/>
          <a:lstStyle/>
          <a:p>
            <a:endParaRPr lang="aa-ET"/>
          </a:p>
        </p:txBody>
      </p:sp>
      <p:sp>
        <p:nvSpPr>
          <p:cNvPr id="5" name="Slide Number Placeholder 4">
            <a:extLst>
              <a:ext uri="{FF2B5EF4-FFF2-40B4-BE49-F238E27FC236}">
                <a16:creationId xmlns:a16="http://schemas.microsoft.com/office/drawing/2014/main" id="{D39A0CDD-F0A5-4C35-B127-97DC0DE84775}"/>
              </a:ext>
            </a:extLst>
          </p:cNvPr>
          <p:cNvSpPr>
            <a:spLocks noGrp="1"/>
          </p:cNvSpPr>
          <p:nvPr>
            <p:ph type="sldNum" sz="quarter" idx="12"/>
          </p:nvPr>
        </p:nvSpPr>
        <p:spPr/>
        <p:txBody>
          <a:bodyPr/>
          <a:lstStyle/>
          <a:p>
            <a:fld id="{8CFD0E3C-A3E2-431E-A5D1-029440491063}" type="slidenum">
              <a:rPr lang="aa-ET" smtClean="0"/>
              <a:t>‹#›</a:t>
            </a:fld>
            <a:endParaRPr lang="aa-ET"/>
          </a:p>
        </p:txBody>
      </p:sp>
    </p:spTree>
    <p:extLst>
      <p:ext uri="{BB962C8B-B14F-4D97-AF65-F5344CB8AC3E}">
        <p14:creationId xmlns:p14="http://schemas.microsoft.com/office/powerpoint/2010/main" val="2099423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D51113-D97C-4A01-8368-BA0229A5D6C1}"/>
              </a:ext>
            </a:extLst>
          </p:cNvPr>
          <p:cNvSpPr>
            <a:spLocks noGrp="1"/>
          </p:cNvSpPr>
          <p:nvPr>
            <p:ph type="dt" sz="half" idx="10"/>
          </p:nvPr>
        </p:nvSpPr>
        <p:spPr/>
        <p:txBody>
          <a:bodyPr/>
          <a:lstStyle/>
          <a:p>
            <a:fld id="{7402A2F0-EC76-464C-B914-AF81FCAE3345}" type="datetime1">
              <a:rPr lang="aa-ET" smtClean="0"/>
              <a:t>04/26/2022</a:t>
            </a:fld>
            <a:endParaRPr lang="aa-ET"/>
          </a:p>
        </p:txBody>
      </p:sp>
      <p:sp>
        <p:nvSpPr>
          <p:cNvPr id="3" name="Footer Placeholder 2">
            <a:extLst>
              <a:ext uri="{FF2B5EF4-FFF2-40B4-BE49-F238E27FC236}">
                <a16:creationId xmlns:a16="http://schemas.microsoft.com/office/drawing/2014/main" id="{B9C9735B-656E-42C0-A94F-D5F8E16CB927}"/>
              </a:ext>
            </a:extLst>
          </p:cNvPr>
          <p:cNvSpPr>
            <a:spLocks noGrp="1"/>
          </p:cNvSpPr>
          <p:nvPr>
            <p:ph type="ftr" sz="quarter" idx="11"/>
          </p:nvPr>
        </p:nvSpPr>
        <p:spPr/>
        <p:txBody>
          <a:bodyPr/>
          <a:lstStyle/>
          <a:p>
            <a:endParaRPr lang="aa-ET"/>
          </a:p>
        </p:txBody>
      </p:sp>
      <p:sp>
        <p:nvSpPr>
          <p:cNvPr id="4" name="Slide Number Placeholder 3">
            <a:extLst>
              <a:ext uri="{FF2B5EF4-FFF2-40B4-BE49-F238E27FC236}">
                <a16:creationId xmlns:a16="http://schemas.microsoft.com/office/drawing/2014/main" id="{C71B56AF-E1BB-4D8D-8759-572BC81B0F94}"/>
              </a:ext>
            </a:extLst>
          </p:cNvPr>
          <p:cNvSpPr>
            <a:spLocks noGrp="1"/>
          </p:cNvSpPr>
          <p:nvPr>
            <p:ph type="sldNum" sz="quarter" idx="12"/>
          </p:nvPr>
        </p:nvSpPr>
        <p:spPr/>
        <p:txBody>
          <a:bodyPr/>
          <a:lstStyle/>
          <a:p>
            <a:fld id="{8CFD0E3C-A3E2-431E-A5D1-029440491063}" type="slidenum">
              <a:rPr lang="aa-ET" smtClean="0"/>
              <a:t>‹#›</a:t>
            </a:fld>
            <a:endParaRPr lang="aa-ET"/>
          </a:p>
        </p:txBody>
      </p:sp>
    </p:spTree>
    <p:extLst>
      <p:ext uri="{BB962C8B-B14F-4D97-AF65-F5344CB8AC3E}">
        <p14:creationId xmlns:p14="http://schemas.microsoft.com/office/powerpoint/2010/main" val="1033769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F5FF8-FAA1-4BA6-BA4A-4C575845D80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aa-ET"/>
          </a:p>
        </p:txBody>
      </p:sp>
      <p:sp>
        <p:nvSpPr>
          <p:cNvPr id="3" name="Content Placeholder 2">
            <a:extLst>
              <a:ext uri="{FF2B5EF4-FFF2-40B4-BE49-F238E27FC236}">
                <a16:creationId xmlns:a16="http://schemas.microsoft.com/office/drawing/2014/main" id="{3CFC72B7-CFD9-4DC3-975C-5685F976BC97}"/>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a-ET"/>
          </a:p>
        </p:txBody>
      </p:sp>
      <p:sp>
        <p:nvSpPr>
          <p:cNvPr id="4" name="Text Placeholder 3">
            <a:extLst>
              <a:ext uri="{FF2B5EF4-FFF2-40B4-BE49-F238E27FC236}">
                <a16:creationId xmlns:a16="http://schemas.microsoft.com/office/drawing/2014/main" id="{AD66E674-11D7-4326-837A-F4897406B80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1801BE59-D86C-48C5-9A8D-CFE31B4C3258}"/>
              </a:ext>
            </a:extLst>
          </p:cNvPr>
          <p:cNvSpPr>
            <a:spLocks noGrp="1"/>
          </p:cNvSpPr>
          <p:nvPr>
            <p:ph type="dt" sz="half" idx="10"/>
          </p:nvPr>
        </p:nvSpPr>
        <p:spPr/>
        <p:txBody>
          <a:bodyPr/>
          <a:lstStyle/>
          <a:p>
            <a:fld id="{FA4CCA5B-07FB-4E48-97F5-52508593A829}" type="datetime1">
              <a:rPr lang="aa-ET" smtClean="0"/>
              <a:t>04/26/2022</a:t>
            </a:fld>
            <a:endParaRPr lang="aa-ET"/>
          </a:p>
        </p:txBody>
      </p:sp>
      <p:sp>
        <p:nvSpPr>
          <p:cNvPr id="6" name="Footer Placeholder 5">
            <a:extLst>
              <a:ext uri="{FF2B5EF4-FFF2-40B4-BE49-F238E27FC236}">
                <a16:creationId xmlns:a16="http://schemas.microsoft.com/office/drawing/2014/main" id="{31640A8D-497B-4E67-A5FA-D7F3D415A500}"/>
              </a:ext>
            </a:extLst>
          </p:cNvPr>
          <p:cNvSpPr>
            <a:spLocks noGrp="1"/>
          </p:cNvSpPr>
          <p:nvPr>
            <p:ph type="ftr" sz="quarter" idx="11"/>
          </p:nvPr>
        </p:nvSpPr>
        <p:spPr/>
        <p:txBody>
          <a:bodyPr/>
          <a:lstStyle/>
          <a:p>
            <a:endParaRPr lang="aa-ET"/>
          </a:p>
        </p:txBody>
      </p:sp>
      <p:sp>
        <p:nvSpPr>
          <p:cNvPr id="7" name="Slide Number Placeholder 6">
            <a:extLst>
              <a:ext uri="{FF2B5EF4-FFF2-40B4-BE49-F238E27FC236}">
                <a16:creationId xmlns:a16="http://schemas.microsoft.com/office/drawing/2014/main" id="{EA538211-3C0A-4303-B3A0-5C2C97E8F1D3}"/>
              </a:ext>
            </a:extLst>
          </p:cNvPr>
          <p:cNvSpPr>
            <a:spLocks noGrp="1"/>
          </p:cNvSpPr>
          <p:nvPr>
            <p:ph type="sldNum" sz="quarter" idx="12"/>
          </p:nvPr>
        </p:nvSpPr>
        <p:spPr/>
        <p:txBody>
          <a:bodyPr/>
          <a:lstStyle/>
          <a:p>
            <a:fld id="{8CFD0E3C-A3E2-431E-A5D1-029440491063}" type="slidenum">
              <a:rPr lang="aa-ET" smtClean="0"/>
              <a:t>‹#›</a:t>
            </a:fld>
            <a:endParaRPr lang="aa-ET"/>
          </a:p>
        </p:txBody>
      </p:sp>
    </p:spTree>
    <p:extLst>
      <p:ext uri="{BB962C8B-B14F-4D97-AF65-F5344CB8AC3E}">
        <p14:creationId xmlns:p14="http://schemas.microsoft.com/office/powerpoint/2010/main" val="3343205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9987D-D178-40E6-8A87-B4C63EF1554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aa-ET"/>
          </a:p>
        </p:txBody>
      </p:sp>
      <p:sp>
        <p:nvSpPr>
          <p:cNvPr id="3" name="Picture Placeholder 2">
            <a:extLst>
              <a:ext uri="{FF2B5EF4-FFF2-40B4-BE49-F238E27FC236}">
                <a16:creationId xmlns:a16="http://schemas.microsoft.com/office/drawing/2014/main" id="{F875E412-E5CF-45E9-B4C9-6C4102C63E7D}"/>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a-ET"/>
          </a:p>
        </p:txBody>
      </p:sp>
      <p:sp>
        <p:nvSpPr>
          <p:cNvPr id="4" name="Text Placeholder 3">
            <a:extLst>
              <a:ext uri="{FF2B5EF4-FFF2-40B4-BE49-F238E27FC236}">
                <a16:creationId xmlns:a16="http://schemas.microsoft.com/office/drawing/2014/main" id="{28F6C323-B02D-4735-A93A-6F8A71282FE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07FEE2C6-DD14-4077-8B55-07AB3D588133}"/>
              </a:ext>
            </a:extLst>
          </p:cNvPr>
          <p:cNvSpPr>
            <a:spLocks noGrp="1"/>
          </p:cNvSpPr>
          <p:nvPr>
            <p:ph type="dt" sz="half" idx="10"/>
          </p:nvPr>
        </p:nvSpPr>
        <p:spPr/>
        <p:txBody>
          <a:bodyPr/>
          <a:lstStyle/>
          <a:p>
            <a:fld id="{768064A9-3683-42FB-90A3-4B80E2B22487}" type="datetime1">
              <a:rPr lang="aa-ET" smtClean="0"/>
              <a:t>04/26/2022</a:t>
            </a:fld>
            <a:endParaRPr lang="aa-ET"/>
          </a:p>
        </p:txBody>
      </p:sp>
      <p:sp>
        <p:nvSpPr>
          <p:cNvPr id="6" name="Footer Placeholder 5">
            <a:extLst>
              <a:ext uri="{FF2B5EF4-FFF2-40B4-BE49-F238E27FC236}">
                <a16:creationId xmlns:a16="http://schemas.microsoft.com/office/drawing/2014/main" id="{03934C44-BFBA-4CDA-8321-D01ED1965B09}"/>
              </a:ext>
            </a:extLst>
          </p:cNvPr>
          <p:cNvSpPr>
            <a:spLocks noGrp="1"/>
          </p:cNvSpPr>
          <p:nvPr>
            <p:ph type="ftr" sz="quarter" idx="11"/>
          </p:nvPr>
        </p:nvSpPr>
        <p:spPr/>
        <p:txBody>
          <a:bodyPr/>
          <a:lstStyle/>
          <a:p>
            <a:endParaRPr lang="aa-ET"/>
          </a:p>
        </p:txBody>
      </p:sp>
      <p:sp>
        <p:nvSpPr>
          <p:cNvPr id="7" name="Slide Number Placeholder 6">
            <a:extLst>
              <a:ext uri="{FF2B5EF4-FFF2-40B4-BE49-F238E27FC236}">
                <a16:creationId xmlns:a16="http://schemas.microsoft.com/office/drawing/2014/main" id="{C4574230-CAD2-4C04-8F05-D2E7BD62BCF3}"/>
              </a:ext>
            </a:extLst>
          </p:cNvPr>
          <p:cNvSpPr>
            <a:spLocks noGrp="1"/>
          </p:cNvSpPr>
          <p:nvPr>
            <p:ph type="sldNum" sz="quarter" idx="12"/>
          </p:nvPr>
        </p:nvSpPr>
        <p:spPr/>
        <p:txBody>
          <a:bodyPr/>
          <a:lstStyle/>
          <a:p>
            <a:fld id="{8CFD0E3C-A3E2-431E-A5D1-029440491063}" type="slidenum">
              <a:rPr lang="aa-ET" smtClean="0"/>
              <a:t>‹#›</a:t>
            </a:fld>
            <a:endParaRPr lang="aa-ET"/>
          </a:p>
        </p:txBody>
      </p:sp>
    </p:spTree>
    <p:extLst>
      <p:ext uri="{BB962C8B-B14F-4D97-AF65-F5344CB8AC3E}">
        <p14:creationId xmlns:p14="http://schemas.microsoft.com/office/powerpoint/2010/main" val="3986339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000"/>
            <a:lum/>
          </a:blip>
          <a:srcRect/>
          <a:stretch>
            <a:fillRect l="-8000" r="-8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E20B14-E0FF-4DED-B5C1-A5E4916E06DE}"/>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aa-ET"/>
          </a:p>
        </p:txBody>
      </p:sp>
      <p:sp>
        <p:nvSpPr>
          <p:cNvPr id="3" name="Text Placeholder 2">
            <a:extLst>
              <a:ext uri="{FF2B5EF4-FFF2-40B4-BE49-F238E27FC236}">
                <a16:creationId xmlns:a16="http://schemas.microsoft.com/office/drawing/2014/main" id="{9A592DCA-4B54-4563-8667-D0C4345649D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a-ET"/>
          </a:p>
        </p:txBody>
      </p:sp>
      <p:sp>
        <p:nvSpPr>
          <p:cNvPr id="4" name="Date Placeholder 3">
            <a:extLst>
              <a:ext uri="{FF2B5EF4-FFF2-40B4-BE49-F238E27FC236}">
                <a16:creationId xmlns:a16="http://schemas.microsoft.com/office/drawing/2014/main" id="{01A6D881-02E0-4125-94D7-89B6578152C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56264D4-1DF1-4292-813F-16D5A8D11B7B}" type="datetime1">
              <a:rPr lang="aa-ET" smtClean="0"/>
              <a:t>04/26/2022</a:t>
            </a:fld>
            <a:endParaRPr lang="aa-ET"/>
          </a:p>
        </p:txBody>
      </p:sp>
      <p:sp>
        <p:nvSpPr>
          <p:cNvPr id="5" name="Footer Placeholder 4">
            <a:extLst>
              <a:ext uri="{FF2B5EF4-FFF2-40B4-BE49-F238E27FC236}">
                <a16:creationId xmlns:a16="http://schemas.microsoft.com/office/drawing/2014/main" id="{318B0C2B-9834-4294-AB02-B5F8AD64C059}"/>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aa-ET"/>
          </a:p>
        </p:txBody>
      </p:sp>
      <p:sp>
        <p:nvSpPr>
          <p:cNvPr id="6" name="Slide Number Placeholder 5">
            <a:extLst>
              <a:ext uri="{FF2B5EF4-FFF2-40B4-BE49-F238E27FC236}">
                <a16:creationId xmlns:a16="http://schemas.microsoft.com/office/drawing/2014/main" id="{D2332938-CBB1-46D9-91EB-A1412EF9FF29}"/>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CFD0E3C-A3E2-431E-A5D1-029440491063}" type="slidenum">
              <a:rPr lang="aa-ET" smtClean="0"/>
              <a:t>‹#›</a:t>
            </a:fld>
            <a:endParaRPr lang="aa-ET"/>
          </a:p>
        </p:txBody>
      </p:sp>
    </p:spTree>
    <p:extLst>
      <p:ext uri="{BB962C8B-B14F-4D97-AF65-F5344CB8AC3E}">
        <p14:creationId xmlns:p14="http://schemas.microsoft.com/office/powerpoint/2010/main" val="1465820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a-E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1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 Id="rId5" Type="http://schemas.openxmlformats.org/officeDocument/2006/relationships/image" Target="../media/image31.emf"/><Relationship Id="rId4" Type="http://schemas.openxmlformats.org/officeDocument/2006/relationships/image" Target="../media/image30.emf"/></Relationships>
</file>

<file path=ppt/slides/_rels/slide1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8.emf"/></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2.xml"/><Relationship Id="rId5" Type="http://schemas.openxmlformats.org/officeDocument/2006/relationships/hyperlink" Target="https://indico.cern.ch/event/1044975/contributions/4663796/attachments/2394541/4093955/uL_enhanced_SiPMs_LHCb_Trippl.pdf" TargetMode="External"/><Relationship Id="rId4" Type="http://schemas.openxmlformats.org/officeDocument/2006/relationships/image" Target="../media/image47.emf"/></Relationships>
</file>

<file path=ppt/slides/_rels/slide26.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ds.cern.ch/record/2235317/files/LHCb-TALK-2016-380.pdf" TargetMode="External"/><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hyperlink" Target="https://inspirehep.net/literature/1762753" TargetMode="External"/><Relationship Id="rId5" Type="http://schemas.openxmlformats.org/officeDocument/2006/relationships/hyperlink" Target="https://inspirehep.net/literature/1762755" TargetMode="Externa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hyperlink" Target="mailto:DCR@4.5V" TargetMode="External"/><Relationship Id="rId2" Type="http://schemas.openxmlformats.org/officeDocument/2006/relationships/image" Target="../media/image19.emf"/><Relationship Id="rId1" Type="http://schemas.openxmlformats.org/officeDocument/2006/relationships/slideLayout" Target="../slideLayouts/slideLayout2.xml"/><Relationship Id="rId6" Type="http://schemas.openxmlformats.org/officeDocument/2006/relationships/hyperlink" Target="mailto:DCR@3.5V" TargetMode="External"/><Relationship Id="rId5" Type="http://schemas.openxmlformats.org/officeDocument/2006/relationships/hyperlink" Target="mailto:PDE@4.5V" TargetMode="External"/><Relationship Id="rId4" Type="http://schemas.openxmlformats.org/officeDocument/2006/relationships/hyperlink" Target="mailto:PDE@3.5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8000" r="-8000"/>
          </a:stretch>
        </a:blipFill>
        <a:effectLst/>
      </p:bgPr>
    </p:bg>
    <p:spTree>
      <p:nvGrpSpPr>
        <p:cNvPr id="1" name=""/>
        <p:cNvGrpSpPr/>
        <p:nvPr/>
      </p:nvGrpSpPr>
      <p:grpSpPr>
        <a:xfrm>
          <a:off x="0" y="0"/>
          <a:ext cx="0" cy="0"/>
          <a:chOff x="0" y="0"/>
          <a:chExt cx="0" cy="0"/>
        </a:xfrm>
      </p:grpSpPr>
      <p:sp>
        <p:nvSpPr>
          <p:cNvPr id="35" name="ZoneTexte 1">
            <a:extLst>
              <a:ext uri="{FF2B5EF4-FFF2-40B4-BE49-F238E27FC236}">
                <a16:creationId xmlns:a16="http://schemas.microsoft.com/office/drawing/2014/main" id="{91D21B83-9CAB-462B-A707-9DF2FE098B54}"/>
              </a:ext>
            </a:extLst>
          </p:cNvPr>
          <p:cNvSpPr txBox="1"/>
          <p:nvPr/>
        </p:nvSpPr>
        <p:spPr>
          <a:xfrm>
            <a:off x="6012160" y="6372736"/>
            <a:ext cx="2915478" cy="400110"/>
          </a:xfrm>
          <a:prstGeom prst="rect">
            <a:avLst/>
          </a:prstGeom>
          <a:effectLst>
            <a:softEdge rad="38100"/>
          </a:effectLst>
        </p:spPr>
        <p:style>
          <a:lnRef idx="1">
            <a:schemeClr val="accent3"/>
          </a:lnRef>
          <a:fillRef idx="2">
            <a:schemeClr val="accent3"/>
          </a:fillRef>
          <a:effectRef idx="1">
            <a:schemeClr val="accent3"/>
          </a:effectRef>
          <a:fontRef idx="minor">
            <a:schemeClr val="dk1"/>
          </a:fontRef>
        </p:style>
        <p:txBody>
          <a:bodyPr wrap="none" rtlCol="0">
            <a:spAutoFit/>
          </a:bodyPr>
          <a:lstStyle/>
          <a:p>
            <a:pPr algn="ctr"/>
            <a:r>
              <a:rPr lang="en-GB" sz="2000" dirty="0">
                <a:solidFill>
                  <a:schemeClr val="tx1"/>
                </a:solidFill>
              </a:rPr>
              <a:t>Prepared by Guido Haefeli</a:t>
            </a:r>
          </a:p>
        </p:txBody>
      </p:sp>
      <p:sp>
        <p:nvSpPr>
          <p:cNvPr id="2" name="Rectangle 1">
            <a:extLst>
              <a:ext uri="{FF2B5EF4-FFF2-40B4-BE49-F238E27FC236}">
                <a16:creationId xmlns:a16="http://schemas.microsoft.com/office/drawing/2014/main" id="{0A622AB9-FC43-4C6C-8D99-594134FDF983}"/>
              </a:ext>
            </a:extLst>
          </p:cNvPr>
          <p:cNvSpPr/>
          <p:nvPr/>
        </p:nvSpPr>
        <p:spPr>
          <a:xfrm>
            <a:off x="1033409" y="2734581"/>
            <a:ext cx="6923498" cy="830997"/>
          </a:xfrm>
          <a:prstGeom prst="rect">
            <a:avLst/>
          </a:prstGeom>
          <a:effectLst>
            <a:softEdge rad="38100"/>
          </a:effectLst>
        </p:spPr>
        <p:style>
          <a:lnRef idx="1">
            <a:schemeClr val="accent3"/>
          </a:lnRef>
          <a:fillRef idx="2">
            <a:schemeClr val="accent3"/>
          </a:fillRef>
          <a:effectRef idx="1">
            <a:schemeClr val="accent3"/>
          </a:effectRef>
          <a:fontRef idx="minor">
            <a:schemeClr val="dk1"/>
          </a:fontRef>
        </p:style>
        <p:txBody>
          <a:bodyPr wrap="none">
            <a:spAutoFit/>
          </a:bodyPr>
          <a:lstStyle/>
          <a:p>
            <a:r>
              <a:rPr lang="en-GB" sz="4800" dirty="0" err="1">
                <a:solidFill>
                  <a:schemeClr val="tx1"/>
                </a:solidFill>
              </a:rPr>
              <a:t>SiPM</a:t>
            </a:r>
            <a:r>
              <a:rPr lang="en-GB" sz="4800" dirty="0">
                <a:solidFill>
                  <a:schemeClr val="tx1"/>
                </a:solidFill>
              </a:rPr>
              <a:t> for </a:t>
            </a:r>
            <a:r>
              <a:rPr lang="en-GB" sz="4800" dirty="0" err="1">
                <a:solidFill>
                  <a:schemeClr val="tx1"/>
                </a:solidFill>
              </a:rPr>
              <a:t>LHCb</a:t>
            </a:r>
            <a:r>
              <a:rPr lang="en-GB" sz="4800" dirty="0">
                <a:solidFill>
                  <a:schemeClr val="tx1"/>
                </a:solidFill>
              </a:rPr>
              <a:t> </a:t>
            </a:r>
            <a:r>
              <a:rPr lang="en-GB" sz="4800" dirty="0" err="1">
                <a:solidFill>
                  <a:schemeClr val="tx1"/>
                </a:solidFill>
              </a:rPr>
              <a:t>SciFi</a:t>
            </a:r>
            <a:r>
              <a:rPr lang="en-GB" sz="4800" dirty="0">
                <a:solidFill>
                  <a:schemeClr val="tx1"/>
                </a:solidFill>
              </a:rPr>
              <a:t> Tracker</a:t>
            </a:r>
            <a:endParaRPr lang="aa-ET" sz="4800" dirty="0">
              <a:solidFill>
                <a:schemeClr val="tx1"/>
              </a:solidFill>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7510" y="85154"/>
            <a:ext cx="1385491" cy="1205347"/>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9512" y="85153"/>
            <a:ext cx="1806867" cy="1205347"/>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16300" y="44624"/>
            <a:ext cx="2876491" cy="1245876"/>
          </a:xfrm>
          <a:prstGeom prst="rect">
            <a:avLst/>
          </a:prstGeom>
        </p:spPr>
      </p:pic>
      <p:sp>
        <p:nvSpPr>
          <p:cNvPr id="9" name="Rectangle 8">
            <a:extLst>
              <a:ext uri="{FF2B5EF4-FFF2-40B4-BE49-F238E27FC236}">
                <a16:creationId xmlns:a16="http://schemas.microsoft.com/office/drawing/2014/main" id="{3CD8D1E3-021E-4C99-9271-5BEC36416D8E}"/>
              </a:ext>
            </a:extLst>
          </p:cNvPr>
          <p:cNvSpPr/>
          <p:nvPr/>
        </p:nvSpPr>
        <p:spPr>
          <a:xfrm>
            <a:off x="2231740" y="3537996"/>
            <a:ext cx="4680520" cy="954107"/>
          </a:xfrm>
          <a:prstGeom prst="rect">
            <a:avLst/>
          </a:prstGeom>
          <a:effectLst>
            <a:softEdge rad="38100"/>
          </a:effectLst>
        </p:spPr>
        <p:style>
          <a:lnRef idx="1">
            <a:schemeClr val="accent3"/>
          </a:lnRef>
          <a:fillRef idx="2">
            <a:schemeClr val="accent3"/>
          </a:fillRef>
          <a:effectRef idx="1">
            <a:schemeClr val="accent3"/>
          </a:effectRef>
          <a:fontRef idx="minor">
            <a:schemeClr val="dk1"/>
          </a:fontRef>
        </p:style>
        <p:txBody>
          <a:bodyPr wrap="square">
            <a:spAutoFit/>
          </a:bodyPr>
          <a:lstStyle/>
          <a:p>
            <a:r>
              <a:rPr lang="en-GB" sz="2800" dirty="0" err="1">
                <a:solidFill>
                  <a:schemeClr val="tx1"/>
                </a:solidFill>
              </a:rPr>
              <a:t>SiPM</a:t>
            </a:r>
            <a:r>
              <a:rPr lang="en-GB" sz="2800" dirty="0">
                <a:solidFill>
                  <a:schemeClr val="tx1"/>
                </a:solidFill>
              </a:rPr>
              <a:t> Radiation Workshop, 25.4.-29.4.2022 </a:t>
            </a:r>
            <a:r>
              <a:rPr lang="en-GB" sz="2800" dirty="0" err="1">
                <a:solidFill>
                  <a:schemeClr val="tx1"/>
                </a:solidFill>
              </a:rPr>
              <a:t>Cern</a:t>
            </a:r>
            <a:r>
              <a:rPr lang="en-GB" sz="2800" dirty="0">
                <a:solidFill>
                  <a:schemeClr val="tx1"/>
                </a:solidFill>
              </a:rPr>
              <a:t>, Geneva</a:t>
            </a:r>
            <a:endParaRPr lang="aa-ET" sz="2800" dirty="0">
              <a:solidFill>
                <a:schemeClr val="tx1"/>
              </a:solidFill>
            </a:endParaRPr>
          </a:p>
        </p:txBody>
      </p:sp>
    </p:spTree>
    <p:extLst>
      <p:ext uri="{BB962C8B-B14F-4D97-AF65-F5344CB8AC3E}">
        <p14:creationId xmlns:p14="http://schemas.microsoft.com/office/powerpoint/2010/main" val="1972300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Annealing</a:t>
            </a:r>
          </a:p>
        </p:txBody>
      </p:sp>
      <p:pic>
        <p:nvPicPr>
          <p:cNvPr id="4" name="Picture 3"/>
          <p:cNvPicPr>
            <a:picLocks noChangeAspect="1"/>
          </p:cNvPicPr>
          <p:nvPr/>
        </p:nvPicPr>
        <p:blipFill>
          <a:blip r:embed="rId3"/>
          <a:stretch>
            <a:fillRect/>
          </a:stretch>
        </p:blipFill>
        <p:spPr>
          <a:xfrm>
            <a:off x="755576" y="3068960"/>
            <a:ext cx="4680520" cy="3273134"/>
          </a:xfrm>
          <a:prstGeom prst="rect">
            <a:avLst/>
          </a:prstGeom>
          <a:effectLst>
            <a:softEdge rad="12700"/>
          </a:effectLst>
        </p:spPr>
      </p:pic>
      <p:sp>
        <p:nvSpPr>
          <p:cNvPr id="6" name="TextBox 5"/>
          <p:cNvSpPr txBox="1"/>
          <p:nvPr/>
        </p:nvSpPr>
        <p:spPr>
          <a:xfrm>
            <a:off x="755576" y="1693001"/>
            <a:ext cx="6336704" cy="1200329"/>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en-GB" dirty="0"/>
              <a:t>Low temperature annealing test at 35°C over two weeks</a:t>
            </a:r>
          </a:p>
          <a:p>
            <a:pPr marL="285750" indent="-285750">
              <a:buFont typeface="Arial" panose="020B0604020202020204" pitchFamily="34" charset="0"/>
              <a:buChar char="•"/>
            </a:pPr>
            <a:r>
              <a:rPr lang="en-GB" dirty="0"/>
              <a:t>A reduction of a factor 2 is observed. </a:t>
            </a:r>
          </a:p>
          <a:p>
            <a:pPr marL="285750" indent="-285750">
              <a:buFont typeface="Arial" panose="020B0604020202020204" pitchFamily="34" charset="0"/>
              <a:buChar char="•"/>
            </a:pPr>
            <a:r>
              <a:rPr lang="en-GB" dirty="0"/>
              <a:t>Annealing is foreseen in situ for </a:t>
            </a:r>
            <a:r>
              <a:rPr lang="en-GB" dirty="0" err="1"/>
              <a:t>LHCb</a:t>
            </a:r>
            <a:r>
              <a:rPr lang="en-GB" dirty="0"/>
              <a:t> </a:t>
            </a:r>
            <a:r>
              <a:rPr lang="en-GB" dirty="0" err="1"/>
              <a:t>SciFi</a:t>
            </a:r>
            <a:r>
              <a:rPr lang="en-GB" dirty="0"/>
              <a:t> Tracker (end of year shutdown of LHC)</a:t>
            </a:r>
          </a:p>
        </p:txBody>
      </p:sp>
      <p:sp>
        <p:nvSpPr>
          <p:cNvPr id="7" name="TextBox 6"/>
          <p:cNvSpPr txBox="1"/>
          <p:nvPr/>
        </p:nvSpPr>
        <p:spPr>
          <a:xfrm>
            <a:off x="5580112" y="3284984"/>
            <a:ext cx="2701310" cy="1077218"/>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To make the irradiation results consistent, annealing was applied before measurements of irradiation effects.</a:t>
            </a:r>
          </a:p>
        </p:txBody>
      </p:sp>
      <p:cxnSp>
        <p:nvCxnSpPr>
          <p:cNvPr id="9" name="Straight Connector 8"/>
          <p:cNvCxnSpPr/>
          <p:nvPr/>
        </p:nvCxnSpPr>
        <p:spPr>
          <a:xfrm>
            <a:off x="3310528" y="4531980"/>
            <a:ext cx="0" cy="12241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347864" y="4221088"/>
            <a:ext cx="216024"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563888" y="4149080"/>
            <a:ext cx="852669" cy="369332"/>
          </a:xfrm>
          <a:prstGeom prst="rect">
            <a:avLst/>
          </a:prstGeom>
          <a:noFill/>
        </p:spPr>
        <p:txBody>
          <a:bodyPr wrap="none" rtlCol="0">
            <a:spAutoFit/>
          </a:bodyPr>
          <a:lstStyle/>
          <a:p>
            <a:r>
              <a:rPr lang="en-GB" dirty="0"/>
              <a:t>1 week</a:t>
            </a:r>
          </a:p>
        </p:txBody>
      </p:sp>
      <p:sp>
        <p:nvSpPr>
          <p:cNvPr id="13" name="TextBox 12"/>
          <p:cNvSpPr txBox="1"/>
          <p:nvPr/>
        </p:nvSpPr>
        <p:spPr>
          <a:xfrm>
            <a:off x="2987824" y="3429000"/>
            <a:ext cx="848309" cy="369332"/>
          </a:xfrm>
          <a:prstGeom prst="rect">
            <a:avLst/>
          </a:prstGeom>
          <a:noFill/>
        </p:spPr>
        <p:txBody>
          <a:bodyPr wrap="none" rtlCol="0">
            <a:spAutoFit/>
          </a:bodyPr>
          <a:lstStyle/>
          <a:p>
            <a:r>
              <a:rPr lang="en-GB" dirty="0"/>
              <a:t>T=35°C</a:t>
            </a:r>
          </a:p>
        </p:txBody>
      </p:sp>
      <p:sp>
        <p:nvSpPr>
          <p:cNvPr id="14" name="Slide Number Placeholder 13"/>
          <p:cNvSpPr>
            <a:spLocks noGrp="1"/>
          </p:cNvSpPr>
          <p:nvPr>
            <p:ph type="sldNum" sz="quarter" idx="12"/>
          </p:nvPr>
        </p:nvSpPr>
        <p:spPr/>
        <p:txBody>
          <a:bodyPr/>
          <a:lstStyle/>
          <a:p>
            <a:fld id="{8CFD0E3C-A3E2-431E-A5D1-029440491063}" type="slidenum">
              <a:rPr lang="aa-ET" smtClean="0"/>
              <a:t>10</a:t>
            </a:fld>
            <a:endParaRPr lang="aa-ET"/>
          </a:p>
        </p:txBody>
      </p:sp>
    </p:spTree>
    <p:extLst>
      <p:ext uri="{BB962C8B-B14F-4D97-AF65-F5344CB8AC3E}">
        <p14:creationId xmlns:p14="http://schemas.microsoft.com/office/powerpoint/2010/main" val="179078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157" y="0"/>
            <a:ext cx="7886700" cy="1325563"/>
          </a:xfrm>
        </p:spPr>
        <p:txBody>
          <a:bodyPr>
            <a:normAutofit/>
          </a:bodyPr>
          <a:lstStyle/>
          <a:p>
            <a:r>
              <a:rPr lang="en-GB" sz="2800" dirty="0"/>
              <a:t>Comparison of the light yield (PDE) between </a:t>
            </a:r>
            <a:br>
              <a:rPr lang="en-GB" sz="2800" dirty="0"/>
            </a:br>
            <a:r>
              <a:rPr lang="en-GB" sz="2800" dirty="0"/>
              <a:t>non-irradiated with light and irradiated detectors</a:t>
            </a:r>
          </a:p>
        </p:txBody>
      </p:sp>
      <p:pic>
        <p:nvPicPr>
          <p:cNvPr id="4" name="Picture 3"/>
          <p:cNvPicPr>
            <a:picLocks noChangeAspect="1"/>
          </p:cNvPicPr>
          <p:nvPr/>
        </p:nvPicPr>
        <p:blipFill>
          <a:blip r:embed="rId2"/>
          <a:stretch>
            <a:fillRect/>
          </a:stretch>
        </p:blipFill>
        <p:spPr>
          <a:xfrm>
            <a:off x="467103" y="3507125"/>
            <a:ext cx="3960000" cy="2807165"/>
          </a:xfrm>
          <a:prstGeom prst="rect">
            <a:avLst/>
          </a:prstGeom>
        </p:spPr>
      </p:pic>
      <p:sp>
        <p:nvSpPr>
          <p:cNvPr id="6" name="TextBox 5"/>
          <p:cNvSpPr txBox="1"/>
          <p:nvPr/>
        </p:nvSpPr>
        <p:spPr>
          <a:xfrm>
            <a:off x="538891" y="1325563"/>
            <a:ext cx="3816424" cy="181588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en-GB" sz="1400" dirty="0" err="1"/>
              <a:t>SciFi</a:t>
            </a:r>
            <a:r>
              <a:rPr lang="en-GB" sz="1400" dirty="0"/>
              <a:t> module stimulated with mono-energetic electron beam from Sr-90 source</a:t>
            </a:r>
          </a:p>
          <a:p>
            <a:pPr marL="285750" indent="-285750">
              <a:buFont typeface="Arial" panose="020B0604020202020204" pitchFamily="34" charset="0"/>
              <a:buChar char="•"/>
            </a:pPr>
            <a:r>
              <a:rPr lang="en-GB" sz="1400" dirty="0"/>
              <a:t>Light injection system used for “DCR noise generator”</a:t>
            </a:r>
          </a:p>
          <a:p>
            <a:pPr marL="285750" indent="-285750">
              <a:buFont typeface="Arial" panose="020B0604020202020204" pitchFamily="34" charset="0"/>
              <a:buChar char="•"/>
            </a:pPr>
            <a:r>
              <a:rPr lang="en-GB" sz="1400" dirty="0"/>
              <a:t>Light yield measurement with fast readout electronics</a:t>
            </a:r>
          </a:p>
          <a:p>
            <a:pPr marL="285750" indent="-285750">
              <a:buFont typeface="Arial" panose="020B0604020202020204" pitchFamily="34" charset="0"/>
              <a:buChar char="•"/>
            </a:pPr>
            <a:r>
              <a:rPr lang="en-GB" sz="1400" dirty="0"/>
              <a:t>Gain verification with single photon peak amplitude</a:t>
            </a:r>
          </a:p>
        </p:txBody>
      </p:sp>
      <p:sp>
        <p:nvSpPr>
          <p:cNvPr id="8" name="Right Arrow 7"/>
          <p:cNvSpPr/>
          <p:nvPr/>
        </p:nvSpPr>
        <p:spPr>
          <a:xfrm>
            <a:off x="4546507" y="1625099"/>
            <a:ext cx="457541" cy="36004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13" name="TextBox 12"/>
          <p:cNvSpPr txBox="1"/>
          <p:nvPr/>
        </p:nvSpPr>
        <p:spPr>
          <a:xfrm>
            <a:off x="5311699" y="2187441"/>
            <a:ext cx="3566139" cy="1077218"/>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Use light with f</a:t>
            </a:r>
            <a:r>
              <a:rPr lang="en-GB" sz="1600" baseline="-25000" dirty="0"/>
              <a:t>light</a:t>
            </a:r>
            <a:r>
              <a:rPr lang="en-GB" sz="1600" dirty="0"/>
              <a:t>=DCR to test:</a:t>
            </a:r>
          </a:p>
          <a:p>
            <a:pPr marL="285750" indent="-285750">
              <a:buFont typeface="Arial" panose="020B0604020202020204" pitchFamily="34" charset="0"/>
              <a:buChar char="•"/>
            </a:pPr>
            <a:r>
              <a:rPr lang="en-GB" sz="1600" dirty="0"/>
              <a:t>Self heating effects</a:t>
            </a:r>
          </a:p>
          <a:p>
            <a:pPr marL="285750" indent="-285750">
              <a:buFont typeface="Arial" panose="020B0604020202020204" pitchFamily="34" charset="0"/>
              <a:buChar char="•"/>
            </a:pPr>
            <a:r>
              <a:rPr lang="en-GB" sz="1600" dirty="0"/>
              <a:t>Gain change in the amplifier due to saturation and high current to sink</a:t>
            </a:r>
          </a:p>
        </p:txBody>
      </p:sp>
      <p:sp>
        <p:nvSpPr>
          <p:cNvPr id="14" name="TextBox 13"/>
          <p:cNvSpPr txBox="1"/>
          <p:nvPr/>
        </p:nvSpPr>
        <p:spPr>
          <a:xfrm>
            <a:off x="1979712" y="6372193"/>
            <a:ext cx="5904565" cy="307777"/>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none" rtlCol="0">
            <a:spAutoFit/>
          </a:bodyPr>
          <a:lstStyle/>
          <a:p>
            <a:r>
              <a:rPr lang="en-GB" sz="1400" dirty="0"/>
              <a:t>DCR=25MHz/channel results in P=80mW and produces important self heating!</a:t>
            </a:r>
          </a:p>
        </p:txBody>
      </p:sp>
      <p:sp>
        <p:nvSpPr>
          <p:cNvPr id="15" name="Slide Number Placeholder 14"/>
          <p:cNvSpPr>
            <a:spLocks noGrp="1"/>
          </p:cNvSpPr>
          <p:nvPr>
            <p:ph type="sldNum" sz="quarter" idx="12"/>
          </p:nvPr>
        </p:nvSpPr>
        <p:spPr/>
        <p:txBody>
          <a:bodyPr/>
          <a:lstStyle/>
          <a:p>
            <a:fld id="{8CFD0E3C-A3E2-431E-A5D1-029440491063}" type="slidenum">
              <a:rPr lang="aa-ET" smtClean="0"/>
              <a:t>11</a:t>
            </a:fld>
            <a:endParaRPr lang="aa-ET"/>
          </a:p>
        </p:txBody>
      </p:sp>
      <p:grpSp>
        <p:nvGrpSpPr>
          <p:cNvPr id="20" name="Group 19"/>
          <p:cNvGrpSpPr/>
          <p:nvPr/>
        </p:nvGrpSpPr>
        <p:grpSpPr>
          <a:xfrm>
            <a:off x="4775277" y="3507125"/>
            <a:ext cx="4102561" cy="2798342"/>
            <a:chOff x="4775277" y="3507125"/>
            <a:chExt cx="4102561" cy="2798342"/>
          </a:xfrm>
        </p:grpSpPr>
        <p:pic>
          <p:nvPicPr>
            <p:cNvPr id="5" name="Picture 4"/>
            <p:cNvPicPr>
              <a:picLocks noChangeAspect="1"/>
            </p:cNvPicPr>
            <p:nvPr/>
          </p:nvPicPr>
          <p:blipFill>
            <a:blip r:embed="rId3"/>
            <a:stretch>
              <a:fillRect/>
            </a:stretch>
          </p:blipFill>
          <p:spPr>
            <a:xfrm>
              <a:off x="4775277" y="3507125"/>
              <a:ext cx="3960000" cy="2798342"/>
            </a:xfrm>
            <a:prstGeom prst="rect">
              <a:avLst/>
            </a:prstGeom>
          </p:spPr>
        </p:pic>
        <p:sp>
          <p:nvSpPr>
            <p:cNvPr id="16" name="TextBox 15"/>
            <p:cNvSpPr txBox="1"/>
            <p:nvPr/>
          </p:nvSpPr>
          <p:spPr>
            <a:xfrm>
              <a:off x="7020272" y="4369003"/>
              <a:ext cx="1857566"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400" dirty="0"/>
                <a:t>Reduced PDE observed for 1.2 x 10</a:t>
              </a:r>
              <a:r>
                <a:rPr lang="en-GB" sz="1400" baseline="30000" dirty="0"/>
                <a:t>12</a:t>
              </a:r>
              <a:r>
                <a:rPr lang="en-GB" sz="1400" dirty="0"/>
                <a:t> </a:t>
              </a:r>
              <a:r>
                <a:rPr lang="en-GB" sz="1400" dirty="0" err="1"/>
                <a:t>n</a:t>
              </a:r>
              <a:r>
                <a:rPr lang="en-GB" sz="1400" baseline="-25000" dirty="0" err="1"/>
                <a:t>eq</a:t>
              </a:r>
              <a:r>
                <a:rPr lang="en-GB" sz="1400" dirty="0"/>
                <a:t>/cm</a:t>
              </a:r>
              <a:r>
                <a:rPr lang="en-GB" sz="1400" baseline="30000" dirty="0"/>
                <a:t>2</a:t>
              </a:r>
            </a:p>
          </p:txBody>
        </p:sp>
        <p:cxnSp>
          <p:nvCxnSpPr>
            <p:cNvPr id="17" name="Straight Arrow Connector 16"/>
            <p:cNvCxnSpPr>
              <a:stCxn id="16" idx="1"/>
            </p:cNvCxnSpPr>
            <p:nvPr/>
          </p:nvCxnSpPr>
          <p:spPr>
            <a:xfrm flipH="1" flipV="1">
              <a:off x="6156177" y="4299637"/>
              <a:ext cx="864095" cy="33097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40022F8C-8CF3-40B0-889A-49AB1DB5B0F7}"/>
              </a:ext>
            </a:extLst>
          </p:cNvPr>
          <p:cNvSpPr txBox="1"/>
          <p:nvPr/>
        </p:nvSpPr>
        <p:spPr>
          <a:xfrm>
            <a:off x="515864" y="1311087"/>
            <a:ext cx="4056135" cy="206210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en-GB" sz="1600" dirty="0" err="1"/>
              <a:t>SciFi</a:t>
            </a:r>
            <a:r>
              <a:rPr lang="en-GB" sz="1600" dirty="0"/>
              <a:t> module stimulated with mono-energetic electron beam from Sr-90 source</a:t>
            </a:r>
          </a:p>
          <a:p>
            <a:pPr marL="285750" indent="-285750">
              <a:buFont typeface="Arial" panose="020B0604020202020204" pitchFamily="34" charset="0"/>
              <a:buChar char="•"/>
            </a:pPr>
            <a:r>
              <a:rPr lang="en-GB" sz="1600" dirty="0"/>
              <a:t>Light injection system used for “DCR noise generator”</a:t>
            </a:r>
          </a:p>
          <a:p>
            <a:pPr marL="285750" indent="-285750">
              <a:buFont typeface="Arial" panose="020B0604020202020204" pitchFamily="34" charset="0"/>
              <a:buChar char="•"/>
            </a:pPr>
            <a:r>
              <a:rPr lang="en-GB" sz="1600" dirty="0"/>
              <a:t>Light yield measurement with fast readout electronics</a:t>
            </a:r>
          </a:p>
          <a:p>
            <a:pPr marL="285750" indent="-285750">
              <a:buFont typeface="Arial" panose="020B0604020202020204" pitchFamily="34" charset="0"/>
              <a:buChar char="•"/>
            </a:pPr>
            <a:r>
              <a:rPr lang="en-GB" sz="1600" dirty="0"/>
              <a:t>Gain verification with single photon peak amplitude</a:t>
            </a:r>
          </a:p>
        </p:txBody>
      </p:sp>
      <p:sp>
        <p:nvSpPr>
          <p:cNvPr id="19" name="TextBox 18">
            <a:extLst>
              <a:ext uri="{FF2B5EF4-FFF2-40B4-BE49-F238E27FC236}">
                <a16:creationId xmlns:a16="http://schemas.microsoft.com/office/drawing/2014/main" id="{78AD1FA0-BB88-4E7B-98A5-57EE8BC7C42D}"/>
              </a:ext>
            </a:extLst>
          </p:cNvPr>
          <p:cNvSpPr txBox="1"/>
          <p:nvPr/>
        </p:nvSpPr>
        <p:spPr>
          <a:xfrm>
            <a:off x="5178202" y="1464114"/>
            <a:ext cx="3566139"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1600" dirty="0"/>
              <a:t>Repeat the measurement with irradiated samples, same setup at the same DCR</a:t>
            </a:r>
          </a:p>
        </p:txBody>
      </p:sp>
    </p:spTree>
    <p:extLst>
      <p:ext uri="{BB962C8B-B14F-4D97-AF65-F5344CB8AC3E}">
        <p14:creationId xmlns:p14="http://schemas.microsoft.com/office/powerpoint/2010/main" val="233300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43408"/>
            <a:ext cx="7886700" cy="1325563"/>
          </a:xfrm>
        </p:spPr>
        <p:txBody>
          <a:bodyPr/>
          <a:lstStyle/>
          <a:p>
            <a:r>
              <a:rPr lang="en-GB" dirty="0"/>
              <a:t>Comparison of the amplitude spectrum</a:t>
            </a:r>
          </a:p>
        </p:txBody>
      </p:sp>
      <p:pic>
        <p:nvPicPr>
          <p:cNvPr id="4" name="Picture 3"/>
          <p:cNvPicPr>
            <a:picLocks noChangeAspect="1"/>
          </p:cNvPicPr>
          <p:nvPr/>
        </p:nvPicPr>
        <p:blipFill>
          <a:blip r:embed="rId2"/>
          <a:stretch>
            <a:fillRect/>
          </a:stretch>
        </p:blipFill>
        <p:spPr>
          <a:xfrm>
            <a:off x="588396" y="2423702"/>
            <a:ext cx="3960000" cy="2920147"/>
          </a:xfrm>
          <a:prstGeom prst="rect">
            <a:avLst/>
          </a:prstGeom>
        </p:spPr>
        <p:style>
          <a:lnRef idx="1">
            <a:schemeClr val="accent3"/>
          </a:lnRef>
          <a:fillRef idx="2">
            <a:schemeClr val="accent3"/>
          </a:fillRef>
          <a:effectRef idx="1">
            <a:schemeClr val="accent3"/>
          </a:effectRef>
          <a:fontRef idx="minor">
            <a:schemeClr val="dk1"/>
          </a:fontRef>
        </p:style>
      </p:pic>
      <p:pic>
        <p:nvPicPr>
          <p:cNvPr id="5" name="Picture 4"/>
          <p:cNvPicPr>
            <a:picLocks noChangeAspect="1"/>
          </p:cNvPicPr>
          <p:nvPr/>
        </p:nvPicPr>
        <p:blipFill>
          <a:blip r:embed="rId3"/>
          <a:stretch>
            <a:fillRect/>
          </a:stretch>
        </p:blipFill>
        <p:spPr>
          <a:xfrm>
            <a:off x="4788024" y="2395906"/>
            <a:ext cx="3960000" cy="2919752"/>
          </a:xfrm>
          <a:prstGeom prst="rect">
            <a:avLst/>
          </a:prstGeom>
        </p:spPr>
        <p:style>
          <a:lnRef idx="1">
            <a:schemeClr val="accent3"/>
          </a:lnRef>
          <a:fillRef idx="2">
            <a:schemeClr val="accent3"/>
          </a:fillRef>
          <a:effectRef idx="1">
            <a:schemeClr val="accent3"/>
          </a:effectRef>
          <a:fontRef idx="minor">
            <a:schemeClr val="dk1"/>
          </a:fontRef>
        </p:style>
      </p:pic>
      <p:sp>
        <p:nvSpPr>
          <p:cNvPr id="6" name="TextBox 5"/>
          <p:cNvSpPr txBox="1"/>
          <p:nvPr/>
        </p:nvSpPr>
        <p:spPr>
          <a:xfrm>
            <a:off x="839873" y="1186698"/>
            <a:ext cx="3457045" cy="830997"/>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1600" dirty="0"/>
              <a:t>Random light injection at different frequency levels, equivalent to irradiated detectors </a:t>
            </a:r>
          </a:p>
        </p:txBody>
      </p:sp>
      <p:sp>
        <p:nvSpPr>
          <p:cNvPr id="7" name="Right Arrow 6"/>
          <p:cNvSpPr/>
          <p:nvPr/>
        </p:nvSpPr>
        <p:spPr>
          <a:xfrm>
            <a:off x="4546507" y="1387794"/>
            <a:ext cx="457541" cy="36004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8" name="TextBox 7"/>
          <p:cNvSpPr txBox="1"/>
          <p:nvPr/>
        </p:nvSpPr>
        <p:spPr>
          <a:xfrm>
            <a:off x="5364088" y="1332057"/>
            <a:ext cx="3384376" cy="584775"/>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1600" dirty="0"/>
              <a:t>Add signal via fibre module, photon-peaks are visible up to 6 MHz</a:t>
            </a:r>
          </a:p>
        </p:txBody>
      </p:sp>
      <p:sp>
        <p:nvSpPr>
          <p:cNvPr id="9" name="TextBox 8"/>
          <p:cNvSpPr txBox="1"/>
          <p:nvPr/>
        </p:nvSpPr>
        <p:spPr>
          <a:xfrm>
            <a:off x="3347864" y="5786100"/>
            <a:ext cx="5040559" cy="584775"/>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Important region at low number of photons is completely dominated by the DCR. High signal region is unchanged!</a:t>
            </a:r>
          </a:p>
        </p:txBody>
      </p:sp>
      <p:cxnSp>
        <p:nvCxnSpPr>
          <p:cNvPr id="11" name="Straight Arrow Connector 10"/>
          <p:cNvCxnSpPr/>
          <p:nvPr/>
        </p:nvCxnSpPr>
        <p:spPr>
          <a:xfrm flipV="1">
            <a:off x="5436096" y="4139026"/>
            <a:ext cx="1331928" cy="16108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8CFD0E3C-A3E2-431E-A5D1-029440491063}" type="slidenum">
              <a:rPr lang="aa-ET" smtClean="0"/>
              <a:t>12</a:t>
            </a:fld>
            <a:endParaRPr lang="aa-ET"/>
          </a:p>
        </p:txBody>
      </p:sp>
    </p:spTree>
    <p:extLst>
      <p:ext uri="{BB962C8B-B14F-4D97-AF65-F5344CB8AC3E}">
        <p14:creationId xmlns:p14="http://schemas.microsoft.com/office/powerpoint/2010/main" val="1763524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024" y="-35696"/>
            <a:ext cx="7886700" cy="1325563"/>
          </a:xfrm>
        </p:spPr>
        <p:txBody>
          <a:bodyPr/>
          <a:lstStyle/>
          <a:p>
            <a:r>
              <a:rPr lang="en-GB" dirty="0"/>
              <a:t>Gain at different irradiation levels</a:t>
            </a:r>
          </a:p>
        </p:txBody>
      </p:sp>
      <p:sp>
        <p:nvSpPr>
          <p:cNvPr id="6" name="TextBox 5"/>
          <p:cNvSpPr txBox="1"/>
          <p:nvPr/>
        </p:nvSpPr>
        <p:spPr>
          <a:xfrm>
            <a:off x="5989719" y="2780928"/>
            <a:ext cx="2736304" cy="1569660"/>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buFont typeface="Arial" panose="020B0604020202020204" pitchFamily="34" charset="0"/>
              <a:buChar char="•"/>
            </a:pPr>
            <a:r>
              <a:rPr lang="en-GB" sz="1600" dirty="0"/>
              <a:t>Gain reduction is visible in the order of 10% for the highest irradiation level. </a:t>
            </a:r>
          </a:p>
          <a:p>
            <a:pPr marL="285750" indent="-285750">
              <a:buFont typeface="Arial" panose="020B0604020202020204" pitchFamily="34" charset="0"/>
              <a:buChar char="•"/>
            </a:pPr>
            <a:r>
              <a:rPr lang="en-GB" sz="1600" dirty="0"/>
              <a:t>The  gain change needs to be taken into account  for the PDE measurement!</a:t>
            </a:r>
          </a:p>
        </p:txBody>
      </p:sp>
      <p:grpSp>
        <p:nvGrpSpPr>
          <p:cNvPr id="12" name="Group 11"/>
          <p:cNvGrpSpPr/>
          <p:nvPr/>
        </p:nvGrpSpPr>
        <p:grpSpPr>
          <a:xfrm>
            <a:off x="539552" y="2780928"/>
            <a:ext cx="5450167" cy="3833833"/>
            <a:chOff x="557289" y="2132856"/>
            <a:chExt cx="5450167" cy="3833833"/>
          </a:xfrm>
        </p:grpSpPr>
        <p:pic>
          <p:nvPicPr>
            <p:cNvPr id="4" name="Picture 3"/>
            <p:cNvPicPr>
              <a:picLocks noChangeAspect="1"/>
            </p:cNvPicPr>
            <p:nvPr/>
          </p:nvPicPr>
          <p:blipFill>
            <a:blip r:embed="rId2"/>
            <a:stretch>
              <a:fillRect/>
            </a:stretch>
          </p:blipFill>
          <p:spPr>
            <a:xfrm>
              <a:off x="926621" y="2132856"/>
              <a:ext cx="4889211" cy="3833833"/>
            </a:xfrm>
            <a:prstGeom prst="rect">
              <a:avLst/>
            </a:prstGeom>
          </p:spPr>
        </p:pic>
        <p:sp>
          <p:nvSpPr>
            <p:cNvPr id="5" name="TextBox 4"/>
            <p:cNvSpPr txBox="1"/>
            <p:nvPr/>
          </p:nvSpPr>
          <p:spPr>
            <a:xfrm rot="16200000">
              <a:off x="110628" y="3731643"/>
              <a:ext cx="1262653" cy="369332"/>
            </a:xfrm>
            <a:prstGeom prst="rect">
              <a:avLst/>
            </a:prstGeom>
            <a:noFill/>
          </p:spPr>
          <p:txBody>
            <a:bodyPr wrap="none" rtlCol="0">
              <a:spAutoFit/>
            </a:bodyPr>
            <a:lstStyle/>
            <a:p>
              <a:r>
                <a:rPr lang="en-GB" dirty="0"/>
                <a:t>ADC counts</a:t>
              </a:r>
            </a:p>
          </p:txBody>
        </p:sp>
        <p:cxnSp>
          <p:nvCxnSpPr>
            <p:cNvPr id="8" name="Straight Arrow Connector 7"/>
            <p:cNvCxnSpPr/>
            <p:nvPr/>
          </p:nvCxnSpPr>
          <p:spPr>
            <a:xfrm>
              <a:off x="5220072" y="2456892"/>
              <a:ext cx="0" cy="360040"/>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p:nvPr/>
          </p:nvCxnSpPr>
          <p:spPr>
            <a:xfrm flipH="1">
              <a:off x="5287376" y="2738068"/>
              <a:ext cx="720080" cy="7200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11" name="Slide Number Placeholder 10"/>
          <p:cNvSpPr>
            <a:spLocks noGrp="1"/>
          </p:cNvSpPr>
          <p:nvPr>
            <p:ph type="sldNum" sz="quarter" idx="12"/>
          </p:nvPr>
        </p:nvSpPr>
        <p:spPr/>
        <p:txBody>
          <a:bodyPr/>
          <a:lstStyle/>
          <a:p>
            <a:fld id="{8CFD0E3C-A3E2-431E-A5D1-029440491063}" type="slidenum">
              <a:rPr lang="aa-ET" smtClean="0"/>
              <a:t>13</a:t>
            </a:fld>
            <a:endParaRPr lang="aa-ET"/>
          </a:p>
        </p:txBody>
      </p:sp>
      <p:sp>
        <p:nvSpPr>
          <p:cNvPr id="13" name="TextBox 12"/>
          <p:cNvSpPr txBox="1"/>
          <p:nvPr/>
        </p:nvSpPr>
        <p:spPr>
          <a:xfrm>
            <a:off x="1077299" y="1328571"/>
            <a:ext cx="4552380" cy="1200329"/>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dirty="0"/>
              <a:t>The gain was measured based on single photon peak amplitude.</a:t>
            </a:r>
          </a:p>
          <a:p>
            <a:r>
              <a:rPr lang="en-GB" dirty="0"/>
              <a:t>For the highest irradiation level. only a limited over-voltage range could be used.</a:t>
            </a:r>
          </a:p>
        </p:txBody>
      </p:sp>
    </p:spTree>
    <p:extLst>
      <p:ext uri="{BB962C8B-B14F-4D97-AF65-F5344CB8AC3E}">
        <p14:creationId xmlns:p14="http://schemas.microsoft.com/office/powerpoint/2010/main" val="4158732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SiPM</a:t>
            </a:r>
            <a:r>
              <a:rPr lang="en-GB" dirty="0"/>
              <a:t> production with Hamamatsu and integration into the detector some time line</a:t>
            </a:r>
          </a:p>
        </p:txBody>
      </p:sp>
      <p:sp>
        <p:nvSpPr>
          <p:cNvPr id="3" name="Content Placeholder 2"/>
          <p:cNvSpPr>
            <a:spLocks noGrp="1"/>
          </p:cNvSpPr>
          <p:nvPr>
            <p:ph idx="1"/>
          </p:nvPr>
        </p:nvSpPr>
        <p:spPr/>
        <p:txBody>
          <a:bodyPr/>
          <a:lstStyle/>
          <a:p>
            <a:pPr marL="0" indent="0">
              <a:buNone/>
            </a:pPr>
            <a:r>
              <a:rPr lang="en-GB" dirty="0"/>
              <a:t>After the prototype tests, the production of 5500 pieces (25% spares) was started:</a:t>
            </a:r>
          </a:p>
          <a:p>
            <a:r>
              <a:rPr lang="en-GB" dirty="0"/>
              <a:t>Order date </a:t>
            </a:r>
            <a:r>
              <a:rPr lang="en-GB" dirty="0">
                <a:solidFill>
                  <a:srgbClr val="00B050"/>
                </a:solidFill>
              </a:rPr>
              <a:t>9.2016 (start)</a:t>
            </a:r>
          </a:p>
          <a:p>
            <a:r>
              <a:rPr lang="en-GB" dirty="0"/>
              <a:t>Delivery date 5.2017 (500 pieces)</a:t>
            </a:r>
          </a:p>
          <a:p>
            <a:r>
              <a:rPr lang="en-GB" dirty="0"/>
              <a:t>Delivery date 9.2017 – 2.2018 (5000 pieces)</a:t>
            </a:r>
          </a:p>
          <a:p>
            <a:r>
              <a:rPr lang="en-GB" dirty="0"/>
              <a:t>Mounted on Kapton flex 7.2018 – 4.2019</a:t>
            </a:r>
          </a:p>
          <a:p>
            <a:r>
              <a:rPr lang="en-GB" dirty="0"/>
              <a:t>Gluing on cold bar 9.2018 – 6.2020</a:t>
            </a:r>
          </a:p>
          <a:p>
            <a:r>
              <a:rPr lang="en-GB" dirty="0"/>
              <a:t>Assembly and installation of detector in IP8 5.2019 – </a:t>
            </a:r>
            <a:r>
              <a:rPr lang="en-GB" dirty="0">
                <a:solidFill>
                  <a:srgbClr val="00B050"/>
                </a:solidFill>
              </a:rPr>
              <a:t>4.2022 (end)</a:t>
            </a:r>
          </a:p>
        </p:txBody>
      </p:sp>
      <p:sp>
        <p:nvSpPr>
          <p:cNvPr id="6" name="Slide Number Placeholder 5"/>
          <p:cNvSpPr>
            <a:spLocks noGrp="1"/>
          </p:cNvSpPr>
          <p:nvPr>
            <p:ph type="sldNum" sz="quarter" idx="12"/>
          </p:nvPr>
        </p:nvSpPr>
        <p:spPr/>
        <p:txBody>
          <a:bodyPr/>
          <a:lstStyle/>
          <a:p>
            <a:fld id="{8CFD0E3C-A3E2-431E-A5D1-029440491063}" type="slidenum">
              <a:rPr lang="aa-ET" smtClean="0"/>
              <a:t>14</a:t>
            </a:fld>
            <a:endParaRPr lang="aa-ET"/>
          </a:p>
        </p:txBody>
      </p:sp>
      <p:sp>
        <p:nvSpPr>
          <p:cNvPr id="7" name="TextBox 6"/>
          <p:cNvSpPr txBox="1"/>
          <p:nvPr/>
        </p:nvSpPr>
        <p:spPr>
          <a:xfrm>
            <a:off x="755576" y="5696232"/>
            <a:ext cx="5040560" cy="830997"/>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Summary:</a:t>
            </a:r>
          </a:p>
          <a:p>
            <a:pPr marL="285750" indent="-285750">
              <a:buFont typeface="Arial" panose="020B0604020202020204" pitchFamily="34" charset="0"/>
              <a:buChar char="•"/>
            </a:pPr>
            <a:r>
              <a:rPr lang="en-GB" sz="1600" dirty="0"/>
              <a:t>From the order to the end of assembly 2.5 years.</a:t>
            </a:r>
          </a:p>
          <a:p>
            <a:pPr marL="285750" indent="-285750">
              <a:buFont typeface="Arial" panose="020B0604020202020204" pitchFamily="34" charset="0"/>
              <a:buChar char="•"/>
            </a:pPr>
            <a:r>
              <a:rPr lang="en-GB" sz="1600" dirty="0"/>
              <a:t>From the order to the end of installation 5.5 years!</a:t>
            </a:r>
          </a:p>
        </p:txBody>
      </p:sp>
      <p:sp>
        <p:nvSpPr>
          <p:cNvPr id="11" name="TextBox 10"/>
          <p:cNvSpPr txBox="1"/>
          <p:nvPr/>
        </p:nvSpPr>
        <p:spPr>
          <a:xfrm>
            <a:off x="5921102" y="3256718"/>
            <a:ext cx="2858616" cy="338554"/>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Delivery schedule respected</a:t>
            </a:r>
          </a:p>
        </p:txBody>
      </p:sp>
      <p:sp>
        <p:nvSpPr>
          <p:cNvPr id="12" name="TextBox 11"/>
          <p:cNvSpPr txBox="1"/>
          <p:nvPr/>
        </p:nvSpPr>
        <p:spPr>
          <a:xfrm>
            <a:off x="5921102" y="3654277"/>
            <a:ext cx="2858616" cy="338554"/>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Delay in assembly ~6 month</a:t>
            </a:r>
          </a:p>
        </p:txBody>
      </p:sp>
      <p:sp>
        <p:nvSpPr>
          <p:cNvPr id="13" name="TextBox 12"/>
          <p:cNvSpPr txBox="1"/>
          <p:nvPr/>
        </p:nvSpPr>
        <p:spPr>
          <a:xfrm>
            <a:off x="5921102" y="4805234"/>
            <a:ext cx="2858616" cy="584775"/>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Delay </a:t>
            </a:r>
            <a:r>
              <a:rPr lang="en-GB" sz="1600" dirty="0" err="1"/>
              <a:t>Covid</a:t>
            </a:r>
            <a:r>
              <a:rPr lang="en-GB" sz="1600" dirty="0"/>
              <a:t> and other reasons 12 month</a:t>
            </a:r>
          </a:p>
        </p:txBody>
      </p:sp>
    </p:spTree>
    <p:extLst>
      <p:ext uri="{BB962C8B-B14F-4D97-AF65-F5344CB8AC3E}">
        <p14:creationId xmlns:p14="http://schemas.microsoft.com/office/powerpoint/2010/main" val="2680742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2056"/>
            <a:ext cx="7886700" cy="1325563"/>
          </a:xfrm>
        </p:spPr>
        <p:txBody>
          <a:bodyPr/>
          <a:lstStyle/>
          <a:p>
            <a:r>
              <a:rPr lang="en-GB" dirty="0"/>
              <a:t>QA of the </a:t>
            </a:r>
            <a:r>
              <a:rPr lang="en-GB" dirty="0" err="1"/>
              <a:t>SiPM</a:t>
            </a:r>
            <a:endParaRPr lang="en-GB" dirty="0"/>
          </a:p>
        </p:txBody>
      </p:sp>
      <p:sp>
        <p:nvSpPr>
          <p:cNvPr id="7" name="Content Placeholder 6"/>
          <p:cNvSpPr>
            <a:spLocks noGrp="1"/>
          </p:cNvSpPr>
          <p:nvPr>
            <p:ph idx="1"/>
          </p:nvPr>
        </p:nvSpPr>
        <p:spPr>
          <a:xfrm>
            <a:off x="628650" y="980728"/>
            <a:ext cx="7886700" cy="4486274"/>
          </a:xfrm>
        </p:spPr>
        <p:txBody>
          <a:bodyPr>
            <a:normAutofit/>
          </a:bodyPr>
          <a:lstStyle/>
          <a:p>
            <a:r>
              <a:rPr lang="en-GB" sz="1800" dirty="0"/>
              <a:t>Sample test of the bare chips without soldering. An adapter has been developed to allow electrical before assembly.  (2/500, these detectors are stored without soldering (witness samples). PDE, IV for </a:t>
            </a:r>
            <a:r>
              <a:rPr lang="en-GB" sz="1800" dirty="0" err="1"/>
              <a:t>V</a:t>
            </a:r>
            <a:r>
              <a:rPr lang="en-GB" sz="1800" baseline="-25000" dirty="0" err="1"/>
              <a:t>bd</a:t>
            </a:r>
            <a:r>
              <a:rPr lang="en-GB" sz="1800" dirty="0"/>
              <a:t> </a:t>
            </a:r>
            <a:r>
              <a:rPr lang="en-GB" sz="1800" dirty="0" err="1"/>
              <a:t>andR</a:t>
            </a:r>
            <a:r>
              <a:rPr lang="en-GB" sz="1800" baseline="-25000" dirty="0" err="1"/>
              <a:t>q</a:t>
            </a:r>
            <a:r>
              <a:rPr lang="en-GB" sz="1800" dirty="0"/>
              <a:t>, noise analysis</a:t>
            </a:r>
          </a:p>
          <a:p>
            <a:r>
              <a:rPr lang="en-GB" sz="1800" dirty="0"/>
              <a:t>Partial optical inspection before assembly</a:t>
            </a:r>
          </a:p>
          <a:p>
            <a:r>
              <a:rPr lang="en-GB" sz="1800" dirty="0"/>
              <a:t>Thermal cycling after assembly (burn in) 3 cycles 80°C to -50°C)</a:t>
            </a:r>
          </a:p>
          <a:p>
            <a:r>
              <a:rPr lang="en-GB" sz="1800" dirty="0"/>
              <a:t>Electrical testing for shorts and opens after assembly</a:t>
            </a:r>
          </a:p>
          <a:p>
            <a:r>
              <a:rPr lang="en-GB" sz="1800" dirty="0"/>
              <a:t>Full sample characterisation for </a:t>
            </a:r>
            <a:r>
              <a:rPr lang="en-GB" sz="1800" dirty="0" err="1"/>
              <a:t>V</a:t>
            </a:r>
            <a:r>
              <a:rPr lang="en-GB" sz="1800" baseline="-25000" dirty="0" err="1"/>
              <a:t>bd</a:t>
            </a:r>
            <a:r>
              <a:rPr lang="en-GB" sz="1800" dirty="0"/>
              <a:t> , measure 1K channels in one go!</a:t>
            </a:r>
            <a:endParaRPr lang="en-GB" sz="1800" baseline="-25000" dirty="0"/>
          </a:p>
          <a:p>
            <a:r>
              <a:rPr lang="en-GB" sz="1800" dirty="0"/>
              <a:t>Full sample measure the total thickness of the detector after assembly</a:t>
            </a:r>
          </a:p>
          <a:p>
            <a:r>
              <a:rPr lang="en-GB" sz="1800" dirty="0"/>
              <a:t>Full sample optical inspection and cleaning</a:t>
            </a:r>
          </a:p>
          <a:p>
            <a:endParaRPr lang="en-GB" sz="1800" dirty="0"/>
          </a:p>
        </p:txBody>
      </p:sp>
      <p:sp>
        <p:nvSpPr>
          <p:cNvPr id="8" name="Slide Number Placeholder 7"/>
          <p:cNvSpPr>
            <a:spLocks noGrp="1"/>
          </p:cNvSpPr>
          <p:nvPr>
            <p:ph type="sldNum" sz="quarter" idx="12"/>
          </p:nvPr>
        </p:nvSpPr>
        <p:spPr/>
        <p:txBody>
          <a:bodyPr/>
          <a:lstStyle/>
          <a:p>
            <a:fld id="{8CFD0E3C-A3E2-431E-A5D1-029440491063}" type="slidenum">
              <a:rPr lang="aa-ET" smtClean="0"/>
              <a:t>15</a:t>
            </a:fld>
            <a:endParaRPr lang="aa-ET"/>
          </a:p>
        </p:txBody>
      </p:sp>
      <p:pic>
        <p:nvPicPr>
          <p:cNvPr id="9" name="Picture 8"/>
          <p:cNvPicPr>
            <a:picLocks noChangeAspect="1"/>
          </p:cNvPicPr>
          <p:nvPr/>
        </p:nvPicPr>
        <p:blipFill>
          <a:blip r:embed="rId3"/>
          <a:stretch>
            <a:fillRect/>
          </a:stretch>
        </p:blipFill>
        <p:spPr>
          <a:xfrm>
            <a:off x="755577" y="4078105"/>
            <a:ext cx="3307711" cy="2160000"/>
          </a:xfrm>
          <a:prstGeom prst="rect">
            <a:avLst/>
          </a:prstGeom>
        </p:spPr>
      </p:pic>
      <p:pic>
        <p:nvPicPr>
          <p:cNvPr id="10" name="Picture 9"/>
          <p:cNvPicPr>
            <a:picLocks noChangeAspect="1"/>
          </p:cNvPicPr>
          <p:nvPr/>
        </p:nvPicPr>
        <p:blipFill>
          <a:blip r:embed="rId4"/>
          <a:stretch>
            <a:fillRect/>
          </a:stretch>
        </p:blipFill>
        <p:spPr>
          <a:xfrm>
            <a:off x="4637445" y="4078105"/>
            <a:ext cx="3318947" cy="2160000"/>
          </a:xfrm>
          <a:prstGeom prst="rect">
            <a:avLst/>
          </a:prstGeom>
        </p:spPr>
      </p:pic>
    </p:spTree>
    <p:extLst>
      <p:ext uri="{BB962C8B-B14F-4D97-AF65-F5344CB8AC3E}">
        <p14:creationId xmlns:p14="http://schemas.microsoft.com/office/powerpoint/2010/main" val="1056965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Design tests before production</a:t>
            </a:r>
          </a:p>
        </p:txBody>
      </p:sp>
      <p:sp>
        <p:nvSpPr>
          <p:cNvPr id="3" name="Content Placeholder 2"/>
          <p:cNvSpPr>
            <a:spLocks noGrp="1"/>
          </p:cNvSpPr>
          <p:nvPr>
            <p:ph idx="1"/>
          </p:nvPr>
        </p:nvSpPr>
        <p:spPr/>
        <p:txBody>
          <a:bodyPr/>
          <a:lstStyle/>
          <a:p>
            <a:r>
              <a:rPr lang="en-GB" dirty="0"/>
              <a:t>Vibration test of the Kapton flex PCB, stress test</a:t>
            </a:r>
          </a:p>
          <a:p>
            <a:r>
              <a:rPr lang="en-GB" dirty="0"/>
              <a:t>Scratch test of the optical surface when the detector is in contact with the fibre mat, pressure test</a:t>
            </a:r>
          </a:p>
          <a:p>
            <a:r>
              <a:rPr lang="en-GB" dirty="0"/>
              <a:t>Gluing test of the ceramic stiffener</a:t>
            </a:r>
          </a:p>
          <a:p>
            <a:r>
              <a:rPr lang="en-GB" dirty="0"/>
              <a:t>Thermal cycling test of the assembly (100 cycles 100°C – 55°C)</a:t>
            </a:r>
          </a:p>
          <a:p>
            <a:r>
              <a:rPr lang="en-GB" dirty="0"/>
              <a:t>Connector reliability test, add glue on connector to reduce stress on solder joints</a:t>
            </a:r>
          </a:p>
          <a:p>
            <a:r>
              <a:rPr lang="en-GB" dirty="0"/>
              <a:t>X-ray test of the assembly </a:t>
            </a:r>
          </a:p>
        </p:txBody>
      </p:sp>
      <p:pic>
        <p:nvPicPr>
          <p:cNvPr id="4" name="Picture 3"/>
          <p:cNvPicPr>
            <a:picLocks noChangeAspect="1"/>
          </p:cNvPicPr>
          <p:nvPr/>
        </p:nvPicPr>
        <p:blipFill rotWithShape="1">
          <a:blip r:embed="rId2"/>
          <a:srcRect l="-1" r="653"/>
          <a:stretch/>
        </p:blipFill>
        <p:spPr>
          <a:xfrm>
            <a:off x="6497848" y="4794366"/>
            <a:ext cx="1929293" cy="1391528"/>
          </a:xfrm>
          <a:prstGeom prst="rect">
            <a:avLst/>
          </a:prstGeom>
        </p:spPr>
      </p:pic>
      <p:pic>
        <p:nvPicPr>
          <p:cNvPr id="5" name="Picture 4"/>
          <p:cNvPicPr>
            <a:picLocks noChangeAspect="1"/>
          </p:cNvPicPr>
          <p:nvPr/>
        </p:nvPicPr>
        <p:blipFill>
          <a:blip r:embed="rId3"/>
          <a:stretch>
            <a:fillRect/>
          </a:stretch>
        </p:blipFill>
        <p:spPr>
          <a:xfrm>
            <a:off x="107504" y="4782654"/>
            <a:ext cx="2362442" cy="1515625"/>
          </a:xfrm>
          <a:prstGeom prst="rect">
            <a:avLst/>
          </a:prstGeom>
        </p:spPr>
      </p:pic>
      <p:pic>
        <p:nvPicPr>
          <p:cNvPr id="6" name="Picture 5"/>
          <p:cNvPicPr>
            <a:picLocks noChangeAspect="1"/>
          </p:cNvPicPr>
          <p:nvPr/>
        </p:nvPicPr>
        <p:blipFill>
          <a:blip r:embed="rId4"/>
          <a:stretch>
            <a:fillRect/>
          </a:stretch>
        </p:blipFill>
        <p:spPr>
          <a:xfrm>
            <a:off x="2469946" y="4852830"/>
            <a:ext cx="1588226" cy="1375271"/>
          </a:xfrm>
          <a:prstGeom prst="rect">
            <a:avLst/>
          </a:prstGeom>
        </p:spPr>
      </p:pic>
      <p:pic>
        <p:nvPicPr>
          <p:cNvPr id="7" name="Picture 6"/>
          <p:cNvPicPr>
            <a:picLocks noChangeAspect="1"/>
          </p:cNvPicPr>
          <p:nvPr/>
        </p:nvPicPr>
        <p:blipFill>
          <a:blip r:embed="rId5"/>
          <a:stretch>
            <a:fillRect/>
          </a:stretch>
        </p:blipFill>
        <p:spPr>
          <a:xfrm>
            <a:off x="4243973" y="4847026"/>
            <a:ext cx="2053762" cy="1286208"/>
          </a:xfrm>
          <a:prstGeom prst="rect">
            <a:avLst/>
          </a:prstGeom>
        </p:spPr>
      </p:pic>
      <p:sp>
        <p:nvSpPr>
          <p:cNvPr id="8" name="Slide Number Placeholder 7"/>
          <p:cNvSpPr>
            <a:spLocks noGrp="1"/>
          </p:cNvSpPr>
          <p:nvPr>
            <p:ph type="sldNum" sz="quarter" idx="12"/>
          </p:nvPr>
        </p:nvSpPr>
        <p:spPr>
          <a:xfrm>
            <a:off x="6457950" y="6309320"/>
            <a:ext cx="2057400" cy="365125"/>
          </a:xfrm>
        </p:spPr>
        <p:txBody>
          <a:bodyPr/>
          <a:lstStyle/>
          <a:p>
            <a:fld id="{8CFD0E3C-A3E2-431E-A5D1-029440491063}" type="slidenum">
              <a:rPr lang="aa-ET" smtClean="0"/>
              <a:t>16</a:t>
            </a:fld>
            <a:endParaRPr lang="aa-ET"/>
          </a:p>
        </p:txBody>
      </p:sp>
    </p:spTree>
    <p:extLst>
      <p:ext uri="{BB962C8B-B14F-4D97-AF65-F5344CB8AC3E}">
        <p14:creationId xmlns:p14="http://schemas.microsoft.com/office/powerpoint/2010/main" val="467811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5242" y="123997"/>
            <a:ext cx="7886700" cy="1325563"/>
          </a:xfrm>
        </p:spPr>
        <p:txBody>
          <a:bodyPr>
            <a:normAutofit/>
          </a:bodyPr>
          <a:lstStyle/>
          <a:p>
            <a:r>
              <a:rPr lang="en-GB" sz="2800" dirty="0" err="1"/>
              <a:t>V</a:t>
            </a:r>
            <a:r>
              <a:rPr lang="en-GB" sz="2800" baseline="-25000" dirty="0" err="1"/>
              <a:t>bd</a:t>
            </a:r>
            <a:r>
              <a:rPr lang="en-GB" sz="2800" dirty="0"/>
              <a:t> spread, within one array and within 4 arrays</a:t>
            </a:r>
          </a:p>
        </p:txBody>
      </p:sp>
      <p:sp>
        <p:nvSpPr>
          <p:cNvPr id="4" name="Slide Number Placeholder 3"/>
          <p:cNvSpPr>
            <a:spLocks noGrp="1"/>
          </p:cNvSpPr>
          <p:nvPr>
            <p:ph type="sldNum" sz="quarter" idx="12"/>
          </p:nvPr>
        </p:nvSpPr>
        <p:spPr/>
        <p:txBody>
          <a:bodyPr/>
          <a:lstStyle/>
          <a:p>
            <a:fld id="{8CFD0E3C-A3E2-431E-A5D1-029440491063}" type="slidenum">
              <a:rPr lang="aa-ET" smtClean="0"/>
              <a:t>17</a:t>
            </a:fld>
            <a:endParaRPr lang="aa-ET"/>
          </a:p>
        </p:txBody>
      </p:sp>
      <p:pic>
        <p:nvPicPr>
          <p:cNvPr id="5" name="Picture 4"/>
          <p:cNvPicPr>
            <a:picLocks noChangeAspect="1"/>
          </p:cNvPicPr>
          <p:nvPr/>
        </p:nvPicPr>
        <p:blipFill>
          <a:blip r:embed="rId2"/>
          <a:stretch>
            <a:fillRect/>
          </a:stretch>
        </p:blipFill>
        <p:spPr>
          <a:xfrm>
            <a:off x="251520" y="3866556"/>
            <a:ext cx="5184016" cy="2505779"/>
          </a:xfrm>
          <a:prstGeom prst="rect">
            <a:avLst/>
          </a:prstGeom>
        </p:spPr>
      </p:pic>
      <p:pic>
        <p:nvPicPr>
          <p:cNvPr id="6" name="Picture 5"/>
          <p:cNvPicPr>
            <a:picLocks noChangeAspect="1"/>
          </p:cNvPicPr>
          <p:nvPr/>
        </p:nvPicPr>
        <p:blipFill>
          <a:blip r:embed="rId3"/>
          <a:stretch>
            <a:fillRect/>
          </a:stretch>
        </p:blipFill>
        <p:spPr>
          <a:xfrm>
            <a:off x="395536" y="1628800"/>
            <a:ext cx="5040000" cy="2190720"/>
          </a:xfrm>
          <a:prstGeom prst="rect">
            <a:avLst/>
          </a:prstGeom>
        </p:spPr>
      </p:pic>
      <p:sp>
        <p:nvSpPr>
          <p:cNvPr id="7" name="TextBox 6"/>
          <p:cNvSpPr txBox="1"/>
          <p:nvPr/>
        </p:nvSpPr>
        <p:spPr>
          <a:xfrm rot="16200000">
            <a:off x="-572775" y="2224480"/>
            <a:ext cx="1718740" cy="369332"/>
          </a:xfrm>
          <a:prstGeom prst="rect">
            <a:avLst/>
          </a:prstGeom>
          <a:noFill/>
        </p:spPr>
        <p:txBody>
          <a:bodyPr wrap="none" rtlCol="0">
            <a:spAutoFit/>
          </a:bodyPr>
          <a:lstStyle/>
          <a:p>
            <a:r>
              <a:rPr lang="en-GB" dirty="0"/>
              <a:t>Number of units</a:t>
            </a:r>
          </a:p>
        </p:txBody>
      </p:sp>
      <p:sp>
        <p:nvSpPr>
          <p:cNvPr id="9" name="TextBox 8"/>
          <p:cNvSpPr txBox="1"/>
          <p:nvPr/>
        </p:nvSpPr>
        <p:spPr>
          <a:xfrm>
            <a:off x="5592641" y="2060848"/>
            <a:ext cx="2808312" cy="1077218"/>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buFont typeface="Arial" panose="020B0604020202020204" pitchFamily="34" charset="0"/>
              <a:buChar char="•"/>
            </a:pPr>
            <a:r>
              <a:rPr lang="en-GB" sz="1600" dirty="0"/>
              <a:t>The spread of </a:t>
            </a:r>
            <a:r>
              <a:rPr lang="en-GB" sz="1600" dirty="0" err="1"/>
              <a:t>Vbd</a:t>
            </a:r>
            <a:r>
              <a:rPr lang="en-GB" sz="1600" dirty="0"/>
              <a:t> within one array is up to 0.6V</a:t>
            </a:r>
          </a:p>
          <a:p>
            <a:pPr marL="285750" indent="-285750">
              <a:buFont typeface="Arial" panose="020B0604020202020204" pitchFamily="34" charset="0"/>
              <a:buChar char="•"/>
            </a:pPr>
            <a:r>
              <a:rPr lang="en-GB" sz="1600" dirty="0"/>
              <a:t>A maximum of 1V can be compensated by the FE ASIC</a:t>
            </a:r>
          </a:p>
        </p:txBody>
      </p:sp>
      <p:sp>
        <p:nvSpPr>
          <p:cNvPr id="10" name="TextBox 9"/>
          <p:cNvSpPr txBox="1"/>
          <p:nvPr/>
        </p:nvSpPr>
        <p:spPr>
          <a:xfrm>
            <a:off x="5592911" y="4437112"/>
            <a:ext cx="2808312" cy="1077218"/>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buFont typeface="Arial" panose="020B0604020202020204" pitchFamily="34" charset="0"/>
              <a:buChar char="•"/>
            </a:pPr>
            <a:r>
              <a:rPr lang="en-GB" sz="1600" dirty="0" err="1"/>
              <a:t>V</a:t>
            </a:r>
            <a:r>
              <a:rPr lang="en-GB" sz="1600" baseline="-25000" dirty="0" err="1"/>
              <a:t>bd</a:t>
            </a:r>
            <a:r>
              <a:rPr lang="en-GB" sz="1600" dirty="0"/>
              <a:t> spread over the production is 2V</a:t>
            </a:r>
          </a:p>
          <a:p>
            <a:pPr marL="285750" indent="-285750">
              <a:buFont typeface="Arial" panose="020B0604020202020204" pitchFamily="34" charset="0"/>
              <a:buChar char="•"/>
            </a:pPr>
            <a:r>
              <a:rPr lang="en-GB" sz="1600" dirty="0"/>
              <a:t>Grouping is a lot of work but works</a:t>
            </a:r>
          </a:p>
        </p:txBody>
      </p:sp>
    </p:spTree>
    <p:extLst>
      <p:ext uri="{BB962C8B-B14F-4D97-AF65-F5344CB8AC3E}">
        <p14:creationId xmlns:p14="http://schemas.microsoft.com/office/powerpoint/2010/main" val="32376039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886700" cy="1325563"/>
          </a:xfrm>
        </p:spPr>
        <p:txBody>
          <a:bodyPr/>
          <a:lstStyle/>
          <a:p>
            <a:r>
              <a:rPr lang="en-GB" dirty="0"/>
              <a:t>Thickness of assembly</a:t>
            </a:r>
          </a:p>
        </p:txBody>
      </p:sp>
      <p:pic>
        <p:nvPicPr>
          <p:cNvPr id="5" name="Content Placeholder 4"/>
          <p:cNvPicPr>
            <a:picLocks noGrp="1" noChangeAspect="1"/>
          </p:cNvPicPr>
          <p:nvPr>
            <p:ph idx="1"/>
          </p:nvPr>
        </p:nvPicPr>
        <p:blipFill>
          <a:blip r:embed="rId2"/>
          <a:stretch>
            <a:fillRect/>
          </a:stretch>
        </p:blipFill>
        <p:spPr>
          <a:xfrm>
            <a:off x="683568" y="1190288"/>
            <a:ext cx="4176464" cy="2936460"/>
          </a:xfrm>
          <a:prstGeom prst="rect">
            <a:avLst/>
          </a:prstGeom>
        </p:spPr>
      </p:pic>
      <p:sp>
        <p:nvSpPr>
          <p:cNvPr id="4" name="Slide Number Placeholder 3"/>
          <p:cNvSpPr>
            <a:spLocks noGrp="1"/>
          </p:cNvSpPr>
          <p:nvPr>
            <p:ph type="sldNum" sz="quarter" idx="12"/>
          </p:nvPr>
        </p:nvSpPr>
        <p:spPr/>
        <p:txBody>
          <a:bodyPr/>
          <a:lstStyle/>
          <a:p>
            <a:fld id="{8CFD0E3C-A3E2-431E-A5D1-029440491063}" type="slidenum">
              <a:rPr lang="aa-ET" smtClean="0"/>
              <a:t>18</a:t>
            </a:fld>
            <a:endParaRPr lang="aa-ET"/>
          </a:p>
        </p:txBody>
      </p:sp>
      <p:pic>
        <p:nvPicPr>
          <p:cNvPr id="6" name="Picture 5"/>
          <p:cNvPicPr>
            <a:picLocks noChangeAspect="1"/>
          </p:cNvPicPr>
          <p:nvPr/>
        </p:nvPicPr>
        <p:blipFill>
          <a:blip r:embed="rId3"/>
          <a:stretch>
            <a:fillRect/>
          </a:stretch>
        </p:blipFill>
        <p:spPr>
          <a:xfrm>
            <a:off x="5364088" y="1196752"/>
            <a:ext cx="3653351" cy="4839741"/>
          </a:xfrm>
          <a:prstGeom prst="rect">
            <a:avLst/>
          </a:prstGeom>
        </p:spPr>
      </p:pic>
      <p:sp>
        <p:nvSpPr>
          <p:cNvPr id="7" name="TextBox 6"/>
          <p:cNvSpPr txBox="1"/>
          <p:nvPr/>
        </p:nvSpPr>
        <p:spPr>
          <a:xfrm>
            <a:off x="683568" y="4869160"/>
            <a:ext cx="4372312" cy="1077218"/>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buFont typeface="Arial" panose="020B0604020202020204" pitchFamily="34" charset="0"/>
              <a:buChar char="•"/>
            </a:pPr>
            <a:r>
              <a:rPr lang="en-GB" sz="1600" dirty="0"/>
              <a:t>The large aspect ratio L/W is 32mm/6mm leads to bending (banana shape during reflow)</a:t>
            </a:r>
          </a:p>
          <a:p>
            <a:pPr marL="285750" indent="-285750">
              <a:buFont typeface="Arial" panose="020B0604020202020204" pitchFamily="34" charset="0"/>
              <a:buChar char="•"/>
            </a:pPr>
            <a:r>
              <a:rPr lang="en-GB" sz="1600" dirty="0"/>
              <a:t>Solder and gluing steps introduce variations in thickness important for the optical coupling</a:t>
            </a:r>
          </a:p>
        </p:txBody>
      </p:sp>
    </p:spTree>
    <p:extLst>
      <p:ext uri="{BB962C8B-B14F-4D97-AF65-F5344CB8AC3E}">
        <p14:creationId xmlns:p14="http://schemas.microsoft.com/office/powerpoint/2010/main" val="821647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2"/>
          </p:nvPr>
        </p:nvSpPr>
        <p:spPr/>
        <p:txBody>
          <a:bodyPr/>
          <a:lstStyle/>
          <a:p>
            <a:fld id="{8CFD0E3C-A3E2-431E-A5D1-029440491063}" type="slidenum">
              <a:rPr lang="aa-ET" smtClean="0"/>
              <a:t>19</a:t>
            </a:fld>
            <a:endParaRPr lang="aa-ET"/>
          </a:p>
        </p:txBody>
      </p:sp>
      <p:pic>
        <p:nvPicPr>
          <p:cNvPr id="5" name="Picture 4"/>
          <p:cNvPicPr>
            <a:picLocks noChangeAspect="1"/>
          </p:cNvPicPr>
          <p:nvPr/>
        </p:nvPicPr>
        <p:blipFill>
          <a:blip r:embed="rId2"/>
          <a:stretch>
            <a:fillRect/>
          </a:stretch>
        </p:blipFill>
        <p:spPr>
          <a:xfrm>
            <a:off x="467544" y="260648"/>
            <a:ext cx="7629422" cy="5616624"/>
          </a:xfrm>
          <a:prstGeom prst="rect">
            <a:avLst/>
          </a:prstGeom>
        </p:spPr>
        <p:style>
          <a:lnRef idx="1">
            <a:schemeClr val="accent5"/>
          </a:lnRef>
          <a:fillRef idx="3">
            <a:schemeClr val="accent5"/>
          </a:fillRef>
          <a:effectRef idx="2">
            <a:schemeClr val="accent5"/>
          </a:effectRef>
          <a:fontRef idx="minor">
            <a:schemeClr val="lt1"/>
          </a:fontRef>
        </p:style>
      </p:pic>
      <p:sp>
        <p:nvSpPr>
          <p:cNvPr id="6" name="TextBox 5"/>
          <p:cNvSpPr txBox="1"/>
          <p:nvPr/>
        </p:nvSpPr>
        <p:spPr>
          <a:xfrm>
            <a:off x="827584" y="1370299"/>
            <a:ext cx="2871217" cy="1077218"/>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Largest loss during pre-production – many tests and some problems to setup the production!</a:t>
            </a:r>
          </a:p>
        </p:txBody>
      </p:sp>
    </p:spTree>
    <p:extLst>
      <p:ext uri="{BB962C8B-B14F-4D97-AF65-F5344CB8AC3E}">
        <p14:creationId xmlns:p14="http://schemas.microsoft.com/office/powerpoint/2010/main" val="1162195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a:t>
            </a:r>
          </a:p>
        </p:txBody>
      </p:sp>
      <p:sp>
        <p:nvSpPr>
          <p:cNvPr id="3" name="Content Placeholder 2"/>
          <p:cNvSpPr>
            <a:spLocks noGrp="1"/>
          </p:cNvSpPr>
          <p:nvPr>
            <p:ph idx="1"/>
          </p:nvPr>
        </p:nvSpPr>
        <p:spPr>
          <a:xfrm>
            <a:off x="628650" y="1825625"/>
            <a:ext cx="8191822" cy="4351338"/>
          </a:xfrm>
        </p:spPr>
        <p:txBody>
          <a:bodyPr/>
          <a:lstStyle/>
          <a:p>
            <a:r>
              <a:rPr lang="en-GB" dirty="0"/>
              <a:t>Radiation environment for the </a:t>
            </a:r>
            <a:r>
              <a:rPr lang="en-GB" dirty="0" err="1"/>
              <a:t>LHCb</a:t>
            </a:r>
            <a:r>
              <a:rPr lang="en-GB" dirty="0"/>
              <a:t> </a:t>
            </a:r>
            <a:r>
              <a:rPr lang="en-GB" dirty="0" err="1"/>
              <a:t>SciFi</a:t>
            </a:r>
            <a:r>
              <a:rPr lang="en-GB" dirty="0"/>
              <a:t> Tracker</a:t>
            </a:r>
          </a:p>
          <a:p>
            <a:r>
              <a:rPr lang="en-GB" dirty="0"/>
              <a:t>Principle of the </a:t>
            </a:r>
            <a:r>
              <a:rPr lang="en-GB" dirty="0" err="1"/>
              <a:t>SciFi</a:t>
            </a:r>
            <a:r>
              <a:rPr lang="en-GB" dirty="0"/>
              <a:t> and the main requirements for the photo-detector</a:t>
            </a:r>
          </a:p>
          <a:p>
            <a:r>
              <a:rPr lang="en-GB" dirty="0"/>
              <a:t>Results from neutron irradiation tests, DCR, PDE, gain</a:t>
            </a:r>
          </a:p>
          <a:p>
            <a:r>
              <a:rPr lang="en-GB" dirty="0"/>
              <a:t>Characterisation of the production of 5500 </a:t>
            </a:r>
            <a:r>
              <a:rPr lang="en-GB" dirty="0" err="1"/>
              <a:t>SiPM</a:t>
            </a:r>
            <a:r>
              <a:rPr lang="en-GB" dirty="0"/>
              <a:t> arrays (700k channels)</a:t>
            </a:r>
          </a:p>
          <a:p>
            <a:r>
              <a:rPr lang="en-GB" dirty="0"/>
              <a:t>Development for higher luminosity and higher radiation environment </a:t>
            </a:r>
          </a:p>
          <a:p>
            <a:pPr marL="0" indent="0">
              <a:buNone/>
            </a:pPr>
            <a:endParaRPr lang="en-GB" dirty="0"/>
          </a:p>
          <a:p>
            <a:endParaRPr lang="en-GB" dirty="0"/>
          </a:p>
        </p:txBody>
      </p:sp>
      <p:sp>
        <p:nvSpPr>
          <p:cNvPr id="4" name="Slide Number Placeholder 3"/>
          <p:cNvSpPr>
            <a:spLocks noGrp="1"/>
          </p:cNvSpPr>
          <p:nvPr>
            <p:ph type="sldNum" sz="quarter" idx="12"/>
          </p:nvPr>
        </p:nvSpPr>
        <p:spPr/>
        <p:txBody>
          <a:bodyPr/>
          <a:lstStyle/>
          <a:p>
            <a:fld id="{8CFD0E3C-A3E2-431E-A5D1-029440491063}" type="slidenum">
              <a:rPr lang="aa-ET" smtClean="0"/>
              <a:t>2</a:t>
            </a:fld>
            <a:endParaRPr lang="aa-ET"/>
          </a:p>
        </p:txBody>
      </p:sp>
    </p:spTree>
    <p:extLst>
      <p:ext uri="{BB962C8B-B14F-4D97-AF65-F5344CB8AC3E}">
        <p14:creationId xmlns:p14="http://schemas.microsoft.com/office/powerpoint/2010/main" val="6036810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66726"/>
            <a:ext cx="7886700" cy="1325563"/>
          </a:xfrm>
        </p:spPr>
        <p:txBody>
          <a:bodyPr>
            <a:normAutofit/>
          </a:bodyPr>
          <a:lstStyle/>
          <a:p>
            <a:r>
              <a:rPr lang="en-GB" sz="2400" dirty="0"/>
              <a:t>Gluing of the </a:t>
            </a:r>
            <a:r>
              <a:rPr lang="en-GB" sz="2400" dirty="0" err="1"/>
              <a:t>SiPM</a:t>
            </a:r>
            <a:r>
              <a:rPr lang="en-GB" sz="2400" dirty="0"/>
              <a:t> arrays to the cold bar (20µm precision)</a:t>
            </a:r>
          </a:p>
        </p:txBody>
      </p:sp>
      <p:pic>
        <p:nvPicPr>
          <p:cNvPr id="3" name="Picture 2"/>
          <p:cNvPicPr>
            <a:picLocks noChangeAspect="1"/>
          </p:cNvPicPr>
          <p:nvPr/>
        </p:nvPicPr>
        <p:blipFill>
          <a:blip r:embed="rId3"/>
          <a:stretch>
            <a:fillRect/>
          </a:stretch>
        </p:blipFill>
        <p:spPr>
          <a:xfrm>
            <a:off x="179512" y="5406548"/>
            <a:ext cx="9144000" cy="1451452"/>
          </a:xfrm>
          <a:prstGeom prst="rect">
            <a:avLst/>
          </a:prstGeom>
        </p:spPr>
      </p:pic>
      <p:pic>
        <p:nvPicPr>
          <p:cNvPr id="6" name="Picture 5"/>
          <p:cNvPicPr>
            <a:picLocks noChangeAspect="1"/>
          </p:cNvPicPr>
          <p:nvPr/>
        </p:nvPicPr>
        <p:blipFill>
          <a:blip r:embed="rId4"/>
          <a:stretch>
            <a:fillRect/>
          </a:stretch>
        </p:blipFill>
        <p:spPr>
          <a:xfrm>
            <a:off x="0" y="964255"/>
            <a:ext cx="9144000" cy="4762764"/>
          </a:xfrm>
          <a:prstGeom prst="rect">
            <a:avLst/>
          </a:prstGeom>
        </p:spPr>
      </p:pic>
      <p:sp>
        <p:nvSpPr>
          <p:cNvPr id="7" name="TextBox 6"/>
          <p:cNvSpPr txBox="1"/>
          <p:nvPr/>
        </p:nvSpPr>
        <p:spPr>
          <a:xfrm>
            <a:off x="3483235" y="801903"/>
            <a:ext cx="2871217" cy="830997"/>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Optical pattern recognition helps to avoid large tolerances for the assembly!</a:t>
            </a:r>
          </a:p>
        </p:txBody>
      </p:sp>
      <p:sp>
        <p:nvSpPr>
          <p:cNvPr id="8" name="TextBox 7"/>
          <p:cNvSpPr txBox="1"/>
          <p:nvPr/>
        </p:nvSpPr>
        <p:spPr>
          <a:xfrm>
            <a:off x="6426615" y="976193"/>
            <a:ext cx="2050561" cy="338554"/>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r>
              <a:rPr lang="en-GB" sz="1600" dirty="0"/>
              <a:t>Automated placement</a:t>
            </a:r>
          </a:p>
        </p:txBody>
      </p:sp>
      <p:sp>
        <p:nvSpPr>
          <p:cNvPr id="9" name="Slide Number Placeholder 8"/>
          <p:cNvSpPr>
            <a:spLocks noGrp="1"/>
          </p:cNvSpPr>
          <p:nvPr>
            <p:ph type="sldNum" sz="quarter" idx="12"/>
          </p:nvPr>
        </p:nvSpPr>
        <p:spPr/>
        <p:txBody>
          <a:bodyPr/>
          <a:lstStyle/>
          <a:p>
            <a:fld id="{8CFD0E3C-A3E2-431E-A5D1-029440491063}" type="slidenum">
              <a:rPr lang="aa-ET" smtClean="0"/>
              <a:t>20</a:t>
            </a:fld>
            <a:endParaRPr lang="aa-ET"/>
          </a:p>
        </p:txBody>
      </p:sp>
    </p:spTree>
    <p:extLst>
      <p:ext uri="{BB962C8B-B14F-4D97-AF65-F5344CB8AC3E}">
        <p14:creationId xmlns:p14="http://schemas.microsoft.com/office/powerpoint/2010/main" val="10097172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484784"/>
            <a:ext cx="8424936" cy="5143500"/>
          </a:xfrm>
          <a:prstGeom prst="rect">
            <a:avLst/>
          </a:prstGeom>
        </p:spPr>
      </p:pic>
      <p:sp>
        <p:nvSpPr>
          <p:cNvPr id="6" name="TextBox 5"/>
          <p:cNvSpPr txBox="1"/>
          <p:nvPr/>
        </p:nvSpPr>
        <p:spPr>
          <a:xfrm>
            <a:off x="7020273" y="5517232"/>
            <a:ext cx="2066412" cy="584775"/>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Vacuum insulated cooling pipe</a:t>
            </a:r>
          </a:p>
        </p:txBody>
      </p:sp>
      <p:sp>
        <p:nvSpPr>
          <p:cNvPr id="7" name="TextBox 6"/>
          <p:cNvSpPr txBox="1"/>
          <p:nvPr/>
        </p:nvSpPr>
        <p:spPr>
          <a:xfrm>
            <a:off x="1691680" y="3672270"/>
            <a:ext cx="2213299" cy="338554"/>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Light injection system</a:t>
            </a:r>
          </a:p>
        </p:txBody>
      </p:sp>
      <p:sp>
        <p:nvSpPr>
          <p:cNvPr id="8" name="TextBox 7"/>
          <p:cNvSpPr txBox="1"/>
          <p:nvPr/>
        </p:nvSpPr>
        <p:spPr>
          <a:xfrm>
            <a:off x="4572001" y="5877272"/>
            <a:ext cx="1167972" cy="338554"/>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Fibre mat</a:t>
            </a:r>
          </a:p>
        </p:txBody>
      </p:sp>
      <p:sp>
        <p:nvSpPr>
          <p:cNvPr id="9" name="TextBox 8"/>
          <p:cNvSpPr txBox="1"/>
          <p:nvPr/>
        </p:nvSpPr>
        <p:spPr>
          <a:xfrm>
            <a:off x="5574754" y="5389519"/>
            <a:ext cx="725437" cy="338554"/>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err="1"/>
              <a:t>SiPM</a:t>
            </a:r>
            <a:endParaRPr lang="en-GB" sz="1600" dirty="0"/>
          </a:p>
        </p:txBody>
      </p:sp>
      <p:cxnSp>
        <p:nvCxnSpPr>
          <p:cNvPr id="11" name="Straight Arrow Connector 10"/>
          <p:cNvCxnSpPr/>
          <p:nvPr/>
        </p:nvCxnSpPr>
        <p:spPr>
          <a:xfrm>
            <a:off x="3465591" y="3980047"/>
            <a:ext cx="170305" cy="16903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a:stCxn id="8" idx="0"/>
          </p:cNvCxnSpPr>
          <p:nvPr/>
        </p:nvCxnSpPr>
        <p:spPr>
          <a:xfrm flipH="1" flipV="1">
            <a:off x="4680013" y="4074972"/>
            <a:ext cx="475974" cy="18023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a:stCxn id="9" idx="0"/>
          </p:cNvCxnSpPr>
          <p:nvPr/>
        </p:nvCxnSpPr>
        <p:spPr>
          <a:xfrm flipH="1" flipV="1">
            <a:off x="5328087" y="4488369"/>
            <a:ext cx="609386" cy="90115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7" name="Straight Arrow Connector 16"/>
          <p:cNvCxnSpPr/>
          <p:nvPr/>
        </p:nvCxnSpPr>
        <p:spPr>
          <a:xfrm flipH="1" flipV="1">
            <a:off x="7668345" y="5389519"/>
            <a:ext cx="175525" cy="15388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9" name="TextBox 18"/>
          <p:cNvSpPr txBox="1"/>
          <p:nvPr/>
        </p:nvSpPr>
        <p:spPr>
          <a:xfrm>
            <a:off x="1478975" y="401399"/>
            <a:ext cx="6402074" cy="1477328"/>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a:t>The </a:t>
            </a:r>
            <a:r>
              <a:rPr lang="en-GB" dirty="0" err="1"/>
              <a:t>SiPM</a:t>
            </a:r>
            <a:r>
              <a:rPr lang="en-GB" dirty="0"/>
              <a:t> </a:t>
            </a:r>
            <a:r>
              <a:rPr lang="en-GB" dirty="0" err="1"/>
              <a:t>integraton</a:t>
            </a:r>
            <a:r>
              <a:rPr lang="en-GB" dirty="0"/>
              <a:t> into the </a:t>
            </a:r>
            <a:r>
              <a:rPr lang="en-GB" dirty="0" err="1"/>
              <a:t>SciFi</a:t>
            </a:r>
            <a:r>
              <a:rPr lang="en-GB" dirty="0"/>
              <a:t> detector:</a:t>
            </a:r>
          </a:p>
          <a:p>
            <a:pPr marL="285750" indent="-285750">
              <a:buFont typeface="Arial" panose="020B0604020202020204" pitchFamily="34" charset="0"/>
              <a:buChar char="•"/>
            </a:pPr>
            <a:r>
              <a:rPr lang="en-GB" dirty="0"/>
              <a:t>Light tight</a:t>
            </a:r>
          </a:p>
          <a:p>
            <a:pPr marL="285750" indent="-285750">
              <a:buFont typeface="Arial" panose="020B0604020202020204" pitchFamily="34" charset="0"/>
              <a:buChar char="•"/>
            </a:pPr>
            <a:r>
              <a:rPr lang="en-GB" dirty="0"/>
              <a:t>Air tight (N2 flashed to create over-</a:t>
            </a:r>
            <a:r>
              <a:rPr lang="en-GB" dirty="0" err="1"/>
              <a:t>preassure</a:t>
            </a:r>
            <a:r>
              <a:rPr lang="en-GB" dirty="0"/>
              <a:t> to avoid humidity</a:t>
            </a:r>
          </a:p>
          <a:p>
            <a:pPr marL="285750" indent="-285750">
              <a:buFont typeface="Arial" panose="020B0604020202020204" pitchFamily="34" charset="0"/>
              <a:buChar char="•"/>
            </a:pPr>
            <a:r>
              <a:rPr lang="en-GB" dirty="0" err="1"/>
              <a:t>Cold,T</a:t>
            </a:r>
            <a:r>
              <a:rPr lang="en-GB" dirty="0"/>
              <a:t>=-40°C specification </a:t>
            </a:r>
          </a:p>
          <a:p>
            <a:pPr marL="285750" indent="-285750">
              <a:buFont typeface="Arial" panose="020B0604020202020204" pitchFamily="34" charset="0"/>
              <a:buChar char="•"/>
            </a:pPr>
            <a:r>
              <a:rPr lang="en-GB" dirty="0"/>
              <a:t>Tight space constraints</a:t>
            </a:r>
          </a:p>
        </p:txBody>
      </p:sp>
      <p:sp>
        <p:nvSpPr>
          <p:cNvPr id="20" name="Slide Number Placeholder 19"/>
          <p:cNvSpPr>
            <a:spLocks noGrp="1"/>
          </p:cNvSpPr>
          <p:nvPr>
            <p:ph type="sldNum" sz="quarter" idx="12"/>
          </p:nvPr>
        </p:nvSpPr>
        <p:spPr/>
        <p:txBody>
          <a:bodyPr/>
          <a:lstStyle/>
          <a:p>
            <a:fld id="{8CFD0E3C-A3E2-431E-A5D1-029440491063}" type="slidenum">
              <a:rPr lang="aa-ET" smtClean="0"/>
              <a:t>21</a:t>
            </a:fld>
            <a:endParaRPr lang="aa-ET"/>
          </a:p>
        </p:txBody>
      </p:sp>
    </p:spTree>
    <p:extLst>
      <p:ext uri="{BB962C8B-B14F-4D97-AF65-F5344CB8AC3E}">
        <p14:creationId xmlns:p14="http://schemas.microsoft.com/office/powerpoint/2010/main" val="29226790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399" r="28601" b="-399"/>
          <a:stretch/>
        </p:blipFill>
        <p:spPr>
          <a:xfrm>
            <a:off x="224219" y="260648"/>
            <a:ext cx="4320000" cy="3025252"/>
          </a:xfr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8263" r="17713"/>
          <a:stretch/>
        </p:blipFill>
        <p:spPr>
          <a:xfrm>
            <a:off x="224219" y="3390378"/>
            <a:ext cx="4320000" cy="2991532"/>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25850" t="18500" r="31100" b="18500"/>
          <a:stretch/>
        </p:blipFill>
        <p:spPr>
          <a:xfrm>
            <a:off x="4738251" y="265269"/>
            <a:ext cx="4179705" cy="6116641"/>
          </a:xfrm>
          <a:prstGeom prst="rect">
            <a:avLst/>
          </a:prstGeom>
        </p:spPr>
      </p:pic>
      <p:sp>
        <p:nvSpPr>
          <p:cNvPr id="9" name="TextBox 8"/>
          <p:cNvSpPr txBox="1"/>
          <p:nvPr/>
        </p:nvSpPr>
        <p:spPr>
          <a:xfrm>
            <a:off x="1619672" y="128221"/>
            <a:ext cx="5489644" cy="338554"/>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r>
              <a:rPr lang="en-GB" sz="1600" dirty="0" err="1"/>
              <a:t>SiPM</a:t>
            </a:r>
            <a:r>
              <a:rPr lang="en-GB" sz="1600" dirty="0"/>
              <a:t> in integration, basically impossible to exchange the </a:t>
            </a:r>
            <a:r>
              <a:rPr lang="en-GB" sz="1600" dirty="0" err="1"/>
              <a:t>SiPMs</a:t>
            </a:r>
            <a:r>
              <a:rPr lang="en-GB" sz="1600" dirty="0"/>
              <a:t>!</a:t>
            </a:r>
          </a:p>
        </p:txBody>
      </p:sp>
      <p:sp>
        <p:nvSpPr>
          <p:cNvPr id="10" name="Slide Number Placeholder 9"/>
          <p:cNvSpPr>
            <a:spLocks noGrp="1"/>
          </p:cNvSpPr>
          <p:nvPr>
            <p:ph type="sldNum" sz="quarter" idx="12"/>
          </p:nvPr>
        </p:nvSpPr>
        <p:spPr/>
        <p:txBody>
          <a:bodyPr/>
          <a:lstStyle/>
          <a:p>
            <a:fld id="{8CFD0E3C-A3E2-431E-A5D1-029440491063}" type="slidenum">
              <a:rPr lang="aa-ET" smtClean="0"/>
              <a:t>22</a:t>
            </a:fld>
            <a:endParaRPr lang="aa-ET"/>
          </a:p>
        </p:txBody>
      </p:sp>
    </p:spTree>
    <p:extLst>
      <p:ext uri="{BB962C8B-B14F-4D97-AF65-F5344CB8AC3E}">
        <p14:creationId xmlns:p14="http://schemas.microsoft.com/office/powerpoint/2010/main" val="27751888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t="858" r="19657" b="8917"/>
          <a:stretch/>
        </p:blipFill>
        <p:spPr>
          <a:xfrm>
            <a:off x="4842283" y="260648"/>
            <a:ext cx="4211960" cy="6306734"/>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37323"/>
            <a:ext cx="4681398" cy="6241863"/>
          </a:xfrm>
          <a:prstGeom prst="rect">
            <a:avLst/>
          </a:prstGeom>
        </p:spPr>
      </p:pic>
      <p:sp>
        <p:nvSpPr>
          <p:cNvPr id="9" name="TextBox 8"/>
          <p:cNvSpPr txBox="1"/>
          <p:nvPr/>
        </p:nvSpPr>
        <p:spPr>
          <a:xfrm>
            <a:off x="3211222" y="441538"/>
            <a:ext cx="3191717" cy="584775"/>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Cooling introduces large complexity for the detector integration</a:t>
            </a:r>
          </a:p>
        </p:txBody>
      </p:sp>
      <p:sp>
        <p:nvSpPr>
          <p:cNvPr id="10" name="Slide Number Placeholder 9"/>
          <p:cNvSpPr>
            <a:spLocks noGrp="1"/>
          </p:cNvSpPr>
          <p:nvPr>
            <p:ph type="sldNum" sz="quarter" idx="12"/>
          </p:nvPr>
        </p:nvSpPr>
        <p:spPr/>
        <p:txBody>
          <a:bodyPr/>
          <a:lstStyle/>
          <a:p>
            <a:fld id="{8CFD0E3C-A3E2-431E-A5D1-029440491063}" type="slidenum">
              <a:rPr lang="aa-ET" smtClean="0"/>
              <a:t>23</a:t>
            </a:fld>
            <a:endParaRPr lang="aa-ET"/>
          </a:p>
        </p:txBody>
      </p:sp>
      <p:sp>
        <p:nvSpPr>
          <p:cNvPr id="11" name="TextBox 10"/>
          <p:cNvSpPr txBox="1"/>
          <p:nvPr/>
        </p:nvSpPr>
        <p:spPr>
          <a:xfrm>
            <a:off x="2267744" y="6044183"/>
            <a:ext cx="4680519" cy="584775"/>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Conclusion: The </a:t>
            </a:r>
            <a:r>
              <a:rPr lang="en-GB" sz="1600" dirty="0" err="1"/>
              <a:t>SiPM</a:t>
            </a:r>
            <a:r>
              <a:rPr lang="en-GB" sz="1600" dirty="0"/>
              <a:t> array is in the </a:t>
            </a:r>
            <a:r>
              <a:rPr lang="en-GB" sz="1600" dirty="0" err="1"/>
              <a:t>center</a:t>
            </a:r>
            <a:r>
              <a:rPr lang="en-GB" sz="1600" dirty="0"/>
              <a:t> of the integration, exchanging is impossible!</a:t>
            </a:r>
          </a:p>
        </p:txBody>
      </p:sp>
      <p:sp>
        <p:nvSpPr>
          <p:cNvPr id="7" name="TextBox 6">
            <a:extLst>
              <a:ext uri="{FF2B5EF4-FFF2-40B4-BE49-F238E27FC236}">
                <a16:creationId xmlns:a16="http://schemas.microsoft.com/office/drawing/2014/main" id="{1FCF0989-EBAF-4DF0-AFFE-20CFBE7E301F}"/>
              </a:ext>
            </a:extLst>
          </p:cNvPr>
          <p:cNvSpPr txBox="1"/>
          <p:nvPr/>
        </p:nvSpPr>
        <p:spPr>
          <a:xfrm>
            <a:off x="3211222" y="437184"/>
            <a:ext cx="3191717" cy="584775"/>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Cooling introduces large complexity for the detector integration</a:t>
            </a:r>
          </a:p>
        </p:txBody>
      </p:sp>
      <p:sp>
        <p:nvSpPr>
          <p:cNvPr id="12" name="TextBox 11">
            <a:extLst>
              <a:ext uri="{FF2B5EF4-FFF2-40B4-BE49-F238E27FC236}">
                <a16:creationId xmlns:a16="http://schemas.microsoft.com/office/drawing/2014/main" id="{06148629-9D66-48A7-98FF-95EF78477C9D}"/>
              </a:ext>
            </a:extLst>
          </p:cNvPr>
          <p:cNvSpPr txBox="1"/>
          <p:nvPr/>
        </p:nvSpPr>
        <p:spPr>
          <a:xfrm>
            <a:off x="2267744" y="6039829"/>
            <a:ext cx="4680519" cy="584775"/>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Conclusion: The </a:t>
            </a:r>
            <a:r>
              <a:rPr lang="en-GB" sz="1600" dirty="0" err="1"/>
              <a:t>SiPM</a:t>
            </a:r>
            <a:r>
              <a:rPr lang="en-GB" sz="1600" dirty="0"/>
              <a:t> array is in the </a:t>
            </a:r>
            <a:r>
              <a:rPr lang="en-GB" sz="1600" dirty="0" err="1"/>
              <a:t>center</a:t>
            </a:r>
            <a:r>
              <a:rPr lang="en-GB" sz="1600" dirty="0"/>
              <a:t> of the integration, exchanging is impossible!</a:t>
            </a:r>
          </a:p>
        </p:txBody>
      </p:sp>
    </p:spTree>
    <p:extLst>
      <p:ext uri="{BB962C8B-B14F-4D97-AF65-F5344CB8AC3E}">
        <p14:creationId xmlns:p14="http://schemas.microsoft.com/office/powerpoint/2010/main" val="19559814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Development for future </a:t>
            </a:r>
            <a:r>
              <a:rPr lang="en-GB" dirty="0" err="1"/>
              <a:t>LHCb</a:t>
            </a:r>
            <a:r>
              <a:rPr lang="en-GB" dirty="0"/>
              <a:t> </a:t>
            </a:r>
            <a:r>
              <a:rPr lang="en-GB" dirty="0" err="1"/>
              <a:t>SciFi</a:t>
            </a:r>
            <a:r>
              <a:rPr lang="en-GB" dirty="0"/>
              <a:t> Tracker</a:t>
            </a:r>
          </a:p>
        </p:txBody>
      </p:sp>
      <p:sp>
        <p:nvSpPr>
          <p:cNvPr id="3" name="Content Placeholder 2"/>
          <p:cNvSpPr>
            <a:spLocks noGrp="1"/>
          </p:cNvSpPr>
          <p:nvPr>
            <p:ph idx="1"/>
          </p:nvPr>
        </p:nvSpPr>
        <p:spPr>
          <a:xfrm>
            <a:off x="179512" y="1825625"/>
            <a:ext cx="8784976" cy="3835623"/>
          </a:xfrm>
          <a:effectLst>
            <a:softEdge rad="25400"/>
          </a:effectLst>
        </p:spPr>
        <p:style>
          <a:lnRef idx="1">
            <a:schemeClr val="accent3"/>
          </a:lnRef>
          <a:fillRef idx="2">
            <a:schemeClr val="accent3"/>
          </a:fillRef>
          <a:effectRef idx="1">
            <a:schemeClr val="accent3"/>
          </a:effectRef>
          <a:fontRef idx="minor">
            <a:schemeClr val="dk1"/>
          </a:fontRef>
        </p:style>
        <p:txBody>
          <a:bodyPr>
            <a:noAutofit/>
          </a:bodyPr>
          <a:lstStyle/>
          <a:p>
            <a:pPr marL="0" indent="0">
              <a:buNone/>
            </a:pPr>
            <a:r>
              <a:rPr lang="en-GB" sz="1600" u="sng" dirty="0"/>
              <a:t>Higher luminosity by a factor 10 </a:t>
            </a:r>
            <a:r>
              <a:rPr lang="en-GB" sz="1600" dirty="0"/>
              <a:t>is expected, increasing the neutron </a:t>
            </a:r>
            <a:r>
              <a:rPr lang="en-GB" sz="1600" dirty="0" err="1"/>
              <a:t>fluence</a:t>
            </a:r>
            <a:r>
              <a:rPr lang="en-GB" sz="1600" dirty="0"/>
              <a:t> to the level of:  </a:t>
            </a:r>
            <a:r>
              <a:rPr lang="el-GR" sz="1600" dirty="0">
                <a:ea typeface="ＭＳ Ｐゴシック" charset="-128"/>
                <a:cs typeface="Arial" panose="020B0604020202020204" pitchFamily="34" charset="0"/>
              </a:rPr>
              <a:t>Φ </a:t>
            </a:r>
            <a:r>
              <a:rPr lang="en-GB" sz="1600" dirty="0">
                <a:ea typeface="ＭＳ Ｐゴシック" charset="-128"/>
                <a:cs typeface="Arial" panose="020B0604020202020204" pitchFamily="34" charset="0"/>
              </a:rPr>
              <a:t>=</a:t>
            </a:r>
            <a:r>
              <a:rPr lang="en-US" sz="1600" dirty="0">
                <a:ea typeface="ＭＳ Ｐゴシック" charset="-128"/>
              </a:rPr>
              <a:t>5×10</a:t>
            </a:r>
            <a:r>
              <a:rPr lang="en-US" sz="1600" baseline="30000" dirty="0">
                <a:ea typeface="ＭＳ Ｐゴシック" charset="-128"/>
              </a:rPr>
              <a:t>12 </a:t>
            </a:r>
            <a:r>
              <a:rPr lang="en-US" sz="1600" dirty="0" err="1">
                <a:ea typeface="ＭＳ Ｐゴシック" charset="-128"/>
              </a:rPr>
              <a:t>n</a:t>
            </a:r>
            <a:r>
              <a:rPr lang="en-US" sz="1600" baseline="-25000" dirty="0" err="1">
                <a:ea typeface="ＭＳ Ｐゴシック" charset="-128"/>
              </a:rPr>
              <a:t>eq</a:t>
            </a:r>
            <a:r>
              <a:rPr lang="en-US" sz="1600" dirty="0">
                <a:ea typeface="ＭＳ Ｐゴシック" charset="-128"/>
              </a:rPr>
              <a:t>/cm</a:t>
            </a:r>
            <a:r>
              <a:rPr lang="en-US" sz="1600" baseline="30000" dirty="0">
                <a:ea typeface="ＭＳ Ｐゴシック" charset="-128"/>
              </a:rPr>
              <a:t>2 </a:t>
            </a:r>
            <a:r>
              <a:rPr lang="en-US" sz="1600" dirty="0">
                <a:ea typeface="ＭＳ Ｐゴシック" charset="-128"/>
              </a:rPr>
              <a:t>cooling to lower temperature is required </a:t>
            </a:r>
          </a:p>
          <a:p>
            <a:pPr marL="0" indent="0" algn="ctr">
              <a:buNone/>
            </a:pPr>
            <a:r>
              <a:rPr lang="en-US" sz="1600" dirty="0">
                <a:ea typeface="ＭＳ Ｐゴシック" charset="-128"/>
              </a:rPr>
              <a:t>but</a:t>
            </a:r>
            <a:endParaRPr lang="en-US" sz="1600" baseline="30000" dirty="0">
              <a:ea typeface="ＭＳ Ｐゴシック" charset="-128"/>
            </a:endParaRPr>
          </a:p>
          <a:p>
            <a:pPr marL="0" indent="0">
              <a:buNone/>
            </a:pPr>
            <a:r>
              <a:rPr lang="en-US" sz="1600" u="sng" dirty="0">
                <a:ea typeface="ＭＳ Ｐゴシック" charset="-128"/>
              </a:rPr>
              <a:t>humidity and vapor tightness </a:t>
            </a:r>
            <a:r>
              <a:rPr lang="en-US" sz="1600" dirty="0">
                <a:ea typeface="ＭＳ Ｐゴシック" charset="-128"/>
              </a:rPr>
              <a:t>with conventional foam isolation is not possible beyond </a:t>
            </a:r>
            <a:r>
              <a:rPr lang="en-GB" sz="1600" dirty="0"/>
              <a:t>T=-40°C</a:t>
            </a:r>
            <a:endParaRPr lang="en-US" sz="1600" dirty="0">
              <a:ea typeface="ＭＳ Ｐゴシック" charset="-128"/>
            </a:endParaRPr>
          </a:p>
          <a:p>
            <a:pPr marL="0" indent="0" algn="ctr">
              <a:buNone/>
            </a:pPr>
            <a:r>
              <a:rPr lang="en-US" sz="1600" dirty="0">
                <a:ea typeface="ＭＳ Ｐゴシック" charset="-128"/>
              </a:rPr>
              <a:t>and</a:t>
            </a:r>
            <a:endParaRPr lang="en-GB" sz="1600" dirty="0"/>
          </a:p>
          <a:p>
            <a:pPr marL="0" indent="0">
              <a:buNone/>
            </a:pPr>
            <a:r>
              <a:rPr lang="en-GB" sz="1600" dirty="0">
                <a:ea typeface="ＭＳ Ｐゴシック" charset="-128"/>
              </a:rPr>
              <a:t>decrease the thickness of the fibre layer to reduce cluster size and decrease occupancy </a:t>
            </a:r>
          </a:p>
          <a:p>
            <a:pPr marL="0" indent="0" algn="ctr">
              <a:buNone/>
            </a:pPr>
            <a:r>
              <a:rPr lang="en-GB" sz="1600" dirty="0">
                <a:ea typeface="ＭＳ Ｐゴシック" charset="-128"/>
              </a:rPr>
              <a:t>but</a:t>
            </a:r>
          </a:p>
          <a:p>
            <a:pPr marL="0" indent="0">
              <a:buNone/>
            </a:pPr>
            <a:r>
              <a:rPr lang="en-GB" sz="1600" u="sng" dirty="0">
                <a:ea typeface="ＭＳ Ｐゴシック" charset="-128"/>
              </a:rPr>
              <a:t>less signal </a:t>
            </a:r>
            <a:r>
              <a:rPr lang="en-GB" sz="1600" dirty="0">
                <a:ea typeface="ＭＳ Ｐゴシック" charset="-128"/>
              </a:rPr>
              <a:t>requires lower thresholds.</a:t>
            </a:r>
          </a:p>
          <a:p>
            <a:endParaRPr lang="en-GB" sz="1600" dirty="0">
              <a:ea typeface="ＭＳ Ｐゴシック" charset="-128"/>
            </a:endParaRPr>
          </a:p>
          <a:p>
            <a:pPr marL="0" indent="0">
              <a:buNone/>
            </a:pPr>
            <a:r>
              <a:rPr lang="en-GB" sz="1600" dirty="0">
                <a:ea typeface="ＭＳ Ｐゴシック" charset="-128"/>
              </a:rPr>
              <a:t>Possible solutions</a:t>
            </a:r>
          </a:p>
          <a:p>
            <a:pPr>
              <a:buFont typeface="Wingdings" panose="05000000000000000000" pitchFamily="2" charset="2"/>
              <a:buChar char="è"/>
            </a:pPr>
            <a:r>
              <a:rPr lang="en-GB" sz="1600" dirty="0">
                <a:ea typeface="ＭＳ Ｐゴシック" charset="-128"/>
              </a:rPr>
              <a:t>R&amp;D on micro-lens enhanced </a:t>
            </a:r>
            <a:r>
              <a:rPr lang="en-GB" sz="1600" dirty="0" err="1">
                <a:ea typeface="ＭＳ Ｐゴシック" charset="-128"/>
              </a:rPr>
              <a:t>SiPMs</a:t>
            </a:r>
            <a:r>
              <a:rPr lang="en-GB" sz="1600" dirty="0">
                <a:ea typeface="ＭＳ Ｐゴシック" charset="-128"/>
              </a:rPr>
              <a:t> to increase signal</a:t>
            </a:r>
          </a:p>
          <a:p>
            <a:pPr>
              <a:buFont typeface="Wingdings" panose="05000000000000000000" pitchFamily="2" charset="2"/>
              <a:buChar char="è"/>
            </a:pPr>
            <a:r>
              <a:rPr lang="en-GB" sz="1600" dirty="0">
                <a:ea typeface="ＭＳ Ｐゴシック" charset="-128"/>
              </a:rPr>
              <a:t>Cryogenic cooling for </a:t>
            </a:r>
            <a:r>
              <a:rPr lang="en-GB" sz="1600" dirty="0" err="1">
                <a:ea typeface="ＭＳ Ｐゴシック" charset="-128"/>
              </a:rPr>
              <a:t>SiPMs</a:t>
            </a:r>
            <a:r>
              <a:rPr lang="en-GB" sz="1600" dirty="0">
                <a:ea typeface="ＭＳ Ｐゴシック" charset="-128"/>
              </a:rPr>
              <a:t> at 77K to lower thresholds</a:t>
            </a:r>
          </a:p>
          <a:p>
            <a:endParaRPr lang="en-US" sz="1600" dirty="0">
              <a:ea typeface="ＭＳ Ｐゴシック" charset="-128"/>
            </a:endParaRPr>
          </a:p>
        </p:txBody>
      </p:sp>
      <p:sp>
        <p:nvSpPr>
          <p:cNvPr id="4" name="Slide Number Placeholder 3"/>
          <p:cNvSpPr>
            <a:spLocks noGrp="1"/>
          </p:cNvSpPr>
          <p:nvPr>
            <p:ph type="sldNum" sz="quarter" idx="12"/>
          </p:nvPr>
        </p:nvSpPr>
        <p:spPr/>
        <p:txBody>
          <a:bodyPr/>
          <a:lstStyle/>
          <a:p>
            <a:fld id="{8CFD0E3C-A3E2-431E-A5D1-029440491063}" type="slidenum">
              <a:rPr lang="aa-ET" smtClean="0"/>
              <a:t>24</a:t>
            </a:fld>
            <a:endParaRPr lang="aa-ET" dirty="0"/>
          </a:p>
        </p:txBody>
      </p:sp>
    </p:spTree>
    <p:extLst>
      <p:ext uri="{BB962C8B-B14F-4D97-AF65-F5344CB8AC3E}">
        <p14:creationId xmlns:p14="http://schemas.microsoft.com/office/powerpoint/2010/main" val="17703232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692" y="-243408"/>
            <a:ext cx="7886700" cy="1325563"/>
          </a:xfrm>
        </p:spPr>
        <p:txBody>
          <a:bodyPr/>
          <a:lstStyle/>
          <a:p>
            <a:r>
              <a:rPr lang="en-GB" dirty="0" err="1"/>
              <a:t>Microlens</a:t>
            </a:r>
            <a:r>
              <a:rPr lang="en-GB" dirty="0"/>
              <a:t>-enhanced </a:t>
            </a:r>
            <a:r>
              <a:rPr lang="en-GB" dirty="0" err="1"/>
              <a:t>SiPM</a:t>
            </a:r>
            <a:r>
              <a:rPr lang="en-GB" dirty="0"/>
              <a:t> array</a:t>
            </a:r>
          </a:p>
        </p:txBody>
      </p:sp>
      <p:sp>
        <p:nvSpPr>
          <p:cNvPr id="4" name="Slide Number Placeholder 3"/>
          <p:cNvSpPr>
            <a:spLocks noGrp="1"/>
          </p:cNvSpPr>
          <p:nvPr>
            <p:ph type="sldNum" sz="quarter" idx="12"/>
          </p:nvPr>
        </p:nvSpPr>
        <p:spPr>
          <a:xfrm>
            <a:off x="6444208" y="6361849"/>
            <a:ext cx="2057400" cy="365125"/>
          </a:xfrm>
        </p:spPr>
        <p:txBody>
          <a:bodyPr/>
          <a:lstStyle/>
          <a:p>
            <a:fld id="{8CFD0E3C-A3E2-431E-A5D1-029440491063}" type="slidenum">
              <a:rPr lang="aa-ET" smtClean="0"/>
              <a:t>25</a:t>
            </a:fld>
            <a:endParaRPr lang="aa-ET" dirty="0"/>
          </a:p>
        </p:txBody>
      </p:sp>
      <p:pic>
        <p:nvPicPr>
          <p:cNvPr id="7" name="Picture 6"/>
          <p:cNvPicPr>
            <a:picLocks noChangeAspect="1"/>
          </p:cNvPicPr>
          <p:nvPr/>
        </p:nvPicPr>
        <p:blipFill>
          <a:blip r:embed="rId2"/>
          <a:stretch>
            <a:fillRect/>
          </a:stretch>
        </p:blipFill>
        <p:spPr>
          <a:xfrm>
            <a:off x="251520" y="3172528"/>
            <a:ext cx="2602950" cy="3528360"/>
          </a:xfrm>
          <a:prstGeom prst="rect">
            <a:avLst/>
          </a:prstGeom>
        </p:spPr>
      </p:pic>
      <p:pic>
        <p:nvPicPr>
          <p:cNvPr id="8" name="Picture 7"/>
          <p:cNvPicPr>
            <a:picLocks noChangeAspect="1"/>
          </p:cNvPicPr>
          <p:nvPr/>
        </p:nvPicPr>
        <p:blipFill>
          <a:blip r:embed="rId3"/>
          <a:stretch>
            <a:fillRect/>
          </a:stretch>
        </p:blipFill>
        <p:spPr>
          <a:xfrm>
            <a:off x="5364088" y="908720"/>
            <a:ext cx="3696203" cy="3970456"/>
          </a:xfrm>
          <a:prstGeom prst="rect">
            <a:avLst/>
          </a:prstGeom>
        </p:spPr>
      </p:pic>
      <p:pic>
        <p:nvPicPr>
          <p:cNvPr id="6" name="Picture 5"/>
          <p:cNvPicPr>
            <a:picLocks noChangeAspect="1"/>
          </p:cNvPicPr>
          <p:nvPr/>
        </p:nvPicPr>
        <p:blipFill>
          <a:blip r:embed="rId4"/>
          <a:stretch>
            <a:fillRect/>
          </a:stretch>
        </p:blipFill>
        <p:spPr>
          <a:xfrm>
            <a:off x="3059832" y="3975304"/>
            <a:ext cx="3613050" cy="2692440"/>
          </a:xfrm>
          <a:prstGeom prst="rect">
            <a:avLst/>
          </a:prstGeom>
        </p:spPr>
      </p:pic>
      <p:sp>
        <p:nvSpPr>
          <p:cNvPr id="9" name="TextBox 8"/>
          <p:cNvSpPr txBox="1"/>
          <p:nvPr/>
        </p:nvSpPr>
        <p:spPr>
          <a:xfrm>
            <a:off x="251520" y="908720"/>
            <a:ext cx="5005832" cy="2062103"/>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en-GB" sz="1600" dirty="0"/>
              <a:t>Two prototype iterations performed on 10 channel </a:t>
            </a:r>
            <a:r>
              <a:rPr lang="en-GB" sz="1600" dirty="0" err="1"/>
              <a:t>SiPM</a:t>
            </a:r>
            <a:r>
              <a:rPr lang="en-GB" sz="1600" dirty="0"/>
              <a:t> array from FBK</a:t>
            </a:r>
          </a:p>
          <a:p>
            <a:pPr marL="285750" indent="-285750">
              <a:buFont typeface="Arial" panose="020B0604020202020204" pitchFamily="34" charset="0"/>
              <a:buChar char="•"/>
            </a:pPr>
            <a:r>
              <a:rPr lang="en-GB" sz="1600" dirty="0"/>
              <a:t>With a 40µm x 40µm pixel (83% GFF), the  improvement expected is ~20% in light yield (15% at low </a:t>
            </a:r>
            <a:r>
              <a:rPr lang="el-GR" sz="1600" dirty="0"/>
              <a:t>Δ</a:t>
            </a:r>
            <a:r>
              <a:rPr lang="en-GB" sz="1600" dirty="0"/>
              <a:t>V for the first iteration measured)</a:t>
            </a:r>
          </a:p>
          <a:p>
            <a:pPr marL="285750" indent="-285750">
              <a:buFont typeface="Arial" panose="020B0604020202020204" pitchFamily="34" charset="0"/>
              <a:buChar char="•"/>
            </a:pPr>
            <a:r>
              <a:rPr lang="en-GB" sz="1600" dirty="0"/>
              <a:t>Can also help to operate the </a:t>
            </a:r>
            <a:r>
              <a:rPr lang="en-GB" sz="1600" dirty="0" err="1"/>
              <a:t>SiPM</a:t>
            </a:r>
            <a:r>
              <a:rPr lang="en-GB" sz="1600" dirty="0"/>
              <a:t> at low </a:t>
            </a:r>
            <a:r>
              <a:rPr lang="el-GR" sz="1600" dirty="0"/>
              <a:t>Δ</a:t>
            </a:r>
            <a:r>
              <a:rPr lang="en-GB" sz="1600" dirty="0"/>
              <a:t>V since the light is focused into the </a:t>
            </a:r>
            <a:r>
              <a:rPr lang="en-GB" sz="1600" dirty="0" err="1"/>
              <a:t>center</a:t>
            </a:r>
            <a:r>
              <a:rPr lang="en-GB" sz="1600" dirty="0"/>
              <a:t> of the pixel</a:t>
            </a:r>
          </a:p>
          <a:p>
            <a:r>
              <a:rPr lang="en-GB" sz="1600" dirty="0"/>
              <a:t>See talk from Carina </a:t>
            </a:r>
            <a:r>
              <a:rPr lang="en-GB" sz="1600" dirty="0">
                <a:hlinkClick r:id="rId5"/>
              </a:rPr>
              <a:t>VCI 2022</a:t>
            </a:r>
            <a:r>
              <a:rPr lang="en-GB" sz="1600" dirty="0"/>
              <a:t>: </a:t>
            </a:r>
          </a:p>
        </p:txBody>
      </p:sp>
      <p:sp>
        <p:nvSpPr>
          <p:cNvPr id="10" name="TextBox 9"/>
          <p:cNvSpPr txBox="1"/>
          <p:nvPr/>
        </p:nvSpPr>
        <p:spPr>
          <a:xfrm>
            <a:off x="6775563" y="4977500"/>
            <a:ext cx="2182047" cy="1077218"/>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Regular pattern for a sample of the 2</a:t>
            </a:r>
            <a:r>
              <a:rPr lang="en-GB" sz="1600" baseline="30000" dirty="0"/>
              <a:t>nd</a:t>
            </a:r>
            <a:r>
              <a:rPr lang="en-GB" sz="1600" dirty="0"/>
              <a:t> iteration, spherical lenses in the active . </a:t>
            </a:r>
          </a:p>
        </p:txBody>
      </p:sp>
      <p:sp>
        <p:nvSpPr>
          <p:cNvPr id="11" name="TextBox 10"/>
          <p:cNvSpPr txBox="1"/>
          <p:nvPr/>
        </p:nvSpPr>
        <p:spPr>
          <a:xfrm>
            <a:off x="3025104" y="3057855"/>
            <a:ext cx="2232248" cy="830997"/>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Recovering dead area and avoiding low field region</a:t>
            </a:r>
          </a:p>
        </p:txBody>
      </p:sp>
      <p:sp>
        <p:nvSpPr>
          <p:cNvPr id="12" name="TextBox 11">
            <a:extLst>
              <a:ext uri="{FF2B5EF4-FFF2-40B4-BE49-F238E27FC236}">
                <a16:creationId xmlns:a16="http://schemas.microsoft.com/office/drawing/2014/main" id="{8E6381B3-A29F-4C60-AA25-59C1844EA49A}"/>
              </a:ext>
            </a:extLst>
          </p:cNvPr>
          <p:cNvSpPr txBox="1"/>
          <p:nvPr/>
        </p:nvSpPr>
        <p:spPr>
          <a:xfrm>
            <a:off x="6804248" y="4971383"/>
            <a:ext cx="2182047" cy="1077218"/>
          </a:xfrm>
          <a:prstGeom prst="rect">
            <a:avLst/>
          </a:prstGeom>
          <a:effectLst>
            <a:softEdge rad="25400"/>
          </a:effectLst>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n-GB" sz="1600" dirty="0"/>
              <a:t>Spherical lenses in the active region and cylindrical outside the light source. </a:t>
            </a:r>
          </a:p>
        </p:txBody>
      </p:sp>
      <p:sp>
        <p:nvSpPr>
          <p:cNvPr id="13" name="TextBox 12">
            <a:extLst>
              <a:ext uri="{FF2B5EF4-FFF2-40B4-BE49-F238E27FC236}">
                <a16:creationId xmlns:a16="http://schemas.microsoft.com/office/drawing/2014/main" id="{0080DB51-902B-42FD-8B93-12FD4789FC8F}"/>
              </a:ext>
            </a:extLst>
          </p:cNvPr>
          <p:cNvSpPr txBox="1"/>
          <p:nvPr/>
        </p:nvSpPr>
        <p:spPr>
          <a:xfrm>
            <a:off x="3053789" y="3051738"/>
            <a:ext cx="2232248" cy="830997"/>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600" dirty="0"/>
              <a:t>Recovering dead area and avoiding low field region</a:t>
            </a:r>
          </a:p>
        </p:txBody>
      </p:sp>
    </p:spTree>
    <p:extLst>
      <p:ext uri="{BB962C8B-B14F-4D97-AF65-F5344CB8AC3E}">
        <p14:creationId xmlns:p14="http://schemas.microsoft.com/office/powerpoint/2010/main" val="29638462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7496"/>
            <a:ext cx="7886700" cy="1325563"/>
          </a:xfrm>
        </p:spPr>
        <p:txBody>
          <a:bodyPr/>
          <a:lstStyle/>
          <a:p>
            <a:r>
              <a:rPr lang="en-GB" dirty="0"/>
              <a:t>Cryogenic cooling with clear fibre interface</a:t>
            </a:r>
          </a:p>
        </p:txBody>
      </p:sp>
      <p:sp>
        <p:nvSpPr>
          <p:cNvPr id="4" name="Slide Number Placeholder 3"/>
          <p:cNvSpPr>
            <a:spLocks noGrp="1"/>
          </p:cNvSpPr>
          <p:nvPr>
            <p:ph type="sldNum" sz="quarter" idx="12"/>
          </p:nvPr>
        </p:nvSpPr>
        <p:spPr/>
        <p:txBody>
          <a:bodyPr/>
          <a:lstStyle/>
          <a:p>
            <a:fld id="{8CFD0E3C-A3E2-431E-A5D1-029440491063}" type="slidenum">
              <a:rPr lang="aa-ET" smtClean="0"/>
              <a:t>26</a:t>
            </a:fld>
            <a:endParaRPr lang="aa-ET"/>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556792"/>
            <a:ext cx="7632848" cy="5194631"/>
          </a:xfrm>
          <a:prstGeom prst="rect">
            <a:avLst/>
          </a:prstGeom>
        </p:spPr>
      </p:pic>
      <p:sp>
        <p:nvSpPr>
          <p:cNvPr id="6" name="TextBox 5"/>
          <p:cNvSpPr txBox="1"/>
          <p:nvPr/>
        </p:nvSpPr>
        <p:spPr>
          <a:xfrm>
            <a:off x="4541852" y="1412776"/>
            <a:ext cx="4464496" cy="1569660"/>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1600" dirty="0"/>
              <a:t>Setup in preparation to evaluate the feasibility of the different parts:</a:t>
            </a:r>
          </a:p>
          <a:p>
            <a:pPr marL="285750" indent="-285750">
              <a:buFont typeface="Arial" panose="020B0604020202020204" pitchFamily="34" charset="0"/>
              <a:buChar char="•"/>
            </a:pPr>
            <a:r>
              <a:rPr lang="en-GB" sz="1600" dirty="0"/>
              <a:t>Long Kapton flex PCB for signal transmission </a:t>
            </a:r>
          </a:p>
          <a:p>
            <a:pPr marL="285750" indent="-285750">
              <a:buFont typeface="Arial" panose="020B0604020202020204" pitchFamily="34" charset="0"/>
              <a:buChar char="•"/>
            </a:pPr>
            <a:r>
              <a:rPr lang="en-GB" sz="1600" dirty="0"/>
              <a:t>Clear fibre interface from </a:t>
            </a:r>
            <a:r>
              <a:rPr lang="en-GB" sz="1600" dirty="0" err="1"/>
              <a:t>SciFi</a:t>
            </a:r>
            <a:r>
              <a:rPr lang="en-GB" sz="1600" dirty="0"/>
              <a:t> module into the vacuum</a:t>
            </a:r>
          </a:p>
          <a:p>
            <a:pPr marL="285750" indent="-285750">
              <a:buFont typeface="Arial" panose="020B0604020202020204" pitchFamily="34" charset="0"/>
              <a:buChar char="•"/>
            </a:pPr>
            <a:r>
              <a:rPr lang="en-GB" sz="1600" dirty="0"/>
              <a:t>Packaging of the </a:t>
            </a:r>
            <a:r>
              <a:rPr lang="en-GB" sz="1600" dirty="0" err="1"/>
              <a:t>SiPM</a:t>
            </a:r>
            <a:r>
              <a:rPr lang="en-GB" sz="1600" dirty="0"/>
              <a:t> and operation at 77K</a:t>
            </a:r>
          </a:p>
        </p:txBody>
      </p:sp>
      <p:sp>
        <p:nvSpPr>
          <p:cNvPr id="7" name="TextBox 6"/>
          <p:cNvSpPr txBox="1"/>
          <p:nvPr/>
        </p:nvSpPr>
        <p:spPr>
          <a:xfrm>
            <a:off x="6300192" y="4879938"/>
            <a:ext cx="2510495" cy="369332"/>
          </a:xfrm>
          <a:prstGeom prst="rect">
            <a:avLst/>
          </a:prstGeom>
          <a:effectLst>
            <a:softEdge rad="25400"/>
          </a:effectLst>
        </p:spPr>
        <p:style>
          <a:lnRef idx="2">
            <a:schemeClr val="dk1"/>
          </a:lnRef>
          <a:fillRef idx="1">
            <a:schemeClr val="lt1"/>
          </a:fillRef>
          <a:effectRef idx="0">
            <a:schemeClr val="dk1"/>
          </a:effectRef>
          <a:fontRef idx="minor">
            <a:schemeClr val="dk1"/>
          </a:fontRef>
        </p:style>
        <p:txBody>
          <a:bodyPr wrap="none" rtlCol="0">
            <a:spAutoFit/>
          </a:bodyPr>
          <a:lstStyle/>
          <a:p>
            <a:r>
              <a:rPr lang="en-GB" dirty="0"/>
              <a:t>Interface to </a:t>
            </a:r>
            <a:r>
              <a:rPr lang="en-GB" dirty="0" err="1"/>
              <a:t>SciFi</a:t>
            </a:r>
            <a:r>
              <a:rPr lang="en-GB" dirty="0"/>
              <a:t> module</a:t>
            </a:r>
          </a:p>
        </p:txBody>
      </p:sp>
      <p:sp>
        <p:nvSpPr>
          <p:cNvPr id="8" name="TextBox 7"/>
          <p:cNvSpPr txBox="1"/>
          <p:nvPr/>
        </p:nvSpPr>
        <p:spPr>
          <a:xfrm>
            <a:off x="6084168" y="3904851"/>
            <a:ext cx="1193147" cy="369332"/>
          </a:xfrm>
          <a:prstGeom prst="rect">
            <a:avLst/>
          </a:prstGeom>
          <a:noFill/>
        </p:spPr>
        <p:txBody>
          <a:bodyPr wrap="none" rtlCol="0">
            <a:spAutoFit/>
          </a:bodyPr>
          <a:lstStyle/>
          <a:p>
            <a:r>
              <a:rPr lang="en-GB" dirty="0"/>
              <a:t>Clear Fibre</a:t>
            </a:r>
          </a:p>
        </p:txBody>
      </p:sp>
      <p:sp>
        <p:nvSpPr>
          <p:cNvPr id="9" name="TextBox 8"/>
          <p:cNvSpPr txBox="1"/>
          <p:nvPr/>
        </p:nvSpPr>
        <p:spPr>
          <a:xfrm>
            <a:off x="3563888" y="5674172"/>
            <a:ext cx="2807471" cy="646331"/>
          </a:xfrm>
          <a:prstGeom prst="rect">
            <a:avLst/>
          </a:prstGeom>
          <a:noFill/>
        </p:spPr>
        <p:txBody>
          <a:bodyPr wrap="square" rtlCol="0">
            <a:spAutoFit/>
          </a:bodyPr>
          <a:lstStyle/>
          <a:p>
            <a:r>
              <a:rPr lang="en-GB" dirty="0"/>
              <a:t>Cryostat for lab test, temperature adjustable</a:t>
            </a:r>
          </a:p>
        </p:txBody>
      </p:sp>
    </p:spTree>
    <p:extLst>
      <p:ext uri="{BB962C8B-B14F-4D97-AF65-F5344CB8AC3E}">
        <p14:creationId xmlns:p14="http://schemas.microsoft.com/office/powerpoint/2010/main" val="8200158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p>
        </p:txBody>
      </p:sp>
      <p:sp>
        <p:nvSpPr>
          <p:cNvPr id="3" name="Content Placeholder 2"/>
          <p:cNvSpPr>
            <a:spLocks noGrp="1"/>
          </p:cNvSpPr>
          <p:nvPr>
            <p:ph idx="1"/>
          </p:nvPr>
        </p:nvSpPr>
        <p:spPr/>
        <p:txBody>
          <a:bodyPr>
            <a:normAutofit/>
          </a:bodyPr>
          <a:lstStyle/>
          <a:p>
            <a:r>
              <a:rPr lang="en-GB" sz="2000" dirty="0"/>
              <a:t>Complex project requires long production and integration time</a:t>
            </a:r>
          </a:p>
          <a:p>
            <a:pPr lvl="1"/>
            <a:r>
              <a:rPr lang="en-GB" sz="2000" dirty="0"/>
              <a:t>2.5 years production</a:t>
            </a:r>
          </a:p>
          <a:p>
            <a:pPr lvl="1"/>
            <a:r>
              <a:rPr lang="en-GB" sz="2000" dirty="0"/>
              <a:t>3.0 years for integration</a:t>
            </a:r>
          </a:p>
          <a:p>
            <a:r>
              <a:rPr lang="en-GB" sz="2000" dirty="0"/>
              <a:t>Cooling introduces a lot of complexity and the exchange of the </a:t>
            </a:r>
            <a:r>
              <a:rPr lang="en-GB" sz="2000" dirty="0" err="1"/>
              <a:t>SiPM</a:t>
            </a:r>
            <a:r>
              <a:rPr lang="en-GB" sz="2000" dirty="0"/>
              <a:t> can be impossible which in consequence requires a lot of QA</a:t>
            </a:r>
          </a:p>
          <a:p>
            <a:r>
              <a:rPr lang="en-GB" sz="2000" dirty="0"/>
              <a:t>Micro-lenses and cooling to 77K are studied to make the </a:t>
            </a:r>
            <a:r>
              <a:rPr lang="en-GB" sz="2000" dirty="0" err="1"/>
              <a:t>SiPM</a:t>
            </a:r>
            <a:r>
              <a:rPr lang="en-GB" sz="2000" dirty="0"/>
              <a:t> “more radiation hard”</a:t>
            </a:r>
          </a:p>
          <a:p>
            <a:r>
              <a:rPr lang="en-GB" sz="2000" dirty="0"/>
              <a:t>No significant changes in characteristics of the </a:t>
            </a:r>
            <a:r>
              <a:rPr lang="en-GB" sz="2000" dirty="0" err="1"/>
              <a:t>SiPM</a:t>
            </a:r>
            <a:r>
              <a:rPr lang="en-GB" sz="2000" dirty="0"/>
              <a:t> observed up to </a:t>
            </a:r>
            <a:r>
              <a:rPr lang="en-US" sz="2000" dirty="0">
                <a:latin typeface="Adobe Caslon Pro"/>
                <a:ea typeface="ＭＳ Ｐゴシック" charset="-128"/>
              </a:rPr>
              <a:t>6×10</a:t>
            </a:r>
            <a:r>
              <a:rPr lang="en-US" sz="2000" baseline="30000" dirty="0">
                <a:latin typeface="Adobe Caslon Pro"/>
                <a:ea typeface="ＭＳ Ｐゴシック" charset="-128"/>
              </a:rPr>
              <a:t>11 </a:t>
            </a:r>
            <a:r>
              <a:rPr lang="en-US" sz="2000" dirty="0" err="1">
                <a:latin typeface="Adobe Caslon Pro"/>
                <a:ea typeface="ＭＳ Ｐゴシック" charset="-128"/>
              </a:rPr>
              <a:t>n</a:t>
            </a:r>
            <a:r>
              <a:rPr lang="en-US" sz="2000" baseline="-25000" dirty="0" err="1">
                <a:latin typeface="Adobe Caslon Pro"/>
                <a:ea typeface="ＭＳ Ｐゴシック" charset="-128"/>
              </a:rPr>
              <a:t>eq</a:t>
            </a:r>
            <a:r>
              <a:rPr lang="en-US" sz="2000" dirty="0">
                <a:latin typeface="Adobe Caslon Pro"/>
                <a:ea typeface="ＭＳ Ｐゴシック" charset="-128"/>
              </a:rPr>
              <a:t>/cm</a:t>
            </a:r>
            <a:r>
              <a:rPr lang="en-US" sz="2000" baseline="30000" dirty="0">
                <a:latin typeface="Adobe Caslon Pro"/>
                <a:ea typeface="ＭＳ Ｐゴシック" charset="-128"/>
              </a:rPr>
              <a:t>2 </a:t>
            </a:r>
            <a:r>
              <a:rPr lang="en-GB" sz="2000" dirty="0"/>
              <a:t>(except DCR) and first indication of reduced PDE and change in gain at 12</a:t>
            </a:r>
            <a:r>
              <a:rPr lang="en-US" sz="2000" dirty="0">
                <a:latin typeface="Adobe Caslon Pro"/>
                <a:ea typeface="ＭＳ Ｐゴシック" charset="-128"/>
              </a:rPr>
              <a:t>×10</a:t>
            </a:r>
            <a:r>
              <a:rPr lang="en-US" sz="2000" baseline="30000" dirty="0">
                <a:latin typeface="Adobe Caslon Pro"/>
                <a:ea typeface="ＭＳ Ｐゴシック" charset="-128"/>
              </a:rPr>
              <a:t>11 </a:t>
            </a:r>
            <a:r>
              <a:rPr lang="en-US" sz="2000" dirty="0" err="1">
                <a:latin typeface="Adobe Caslon Pro"/>
                <a:ea typeface="ＭＳ Ｐゴシック" charset="-128"/>
              </a:rPr>
              <a:t>n</a:t>
            </a:r>
            <a:r>
              <a:rPr lang="en-US" sz="2000" baseline="-25000" dirty="0" err="1">
                <a:latin typeface="Adobe Caslon Pro"/>
                <a:ea typeface="ＭＳ Ｐゴシック" charset="-128"/>
              </a:rPr>
              <a:t>eq</a:t>
            </a:r>
            <a:r>
              <a:rPr lang="en-US" sz="2000" dirty="0">
                <a:latin typeface="Adobe Caslon Pro"/>
                <a:ea typeface="ＭＳ Ｐゴシック" charset="-128"/>
              </a:rPr>
              <a:t>/cm</a:t>
            </a:r>
            <a:r>
              <a:rPr lang="en-US" sz="2000" baseline="30000" dirty="0">
                <a:latin typeface="Adobe Caslon Pro"/>
                <a:ea typeface="ＭＳ Ｐゴシック" charset="-128"/>
              </a:rPr>
              <a:t>2 </a:t>
            </a:r>
            <a:endParaRPr lang="en-GB" sz="2000" dirty="0"/>
          </a:p>
          <a:p>
            <a:endParaRPr lang="en-GB" sz="2000" dirty="0"/>
          </a:p>
        </p:txBody>
      </p:sp>
      <p:sp>
        <p:nvSpPr>
          <p:cNvPr id="4" name="Slide Number Placeholder 3"/>
          <p:cNvSpPr>
            <a:spLocks noGrp="1"/>
          </p:cNvSpPr>
          <p:nvPr>
            <p:ph type="sldNum" sz="quarter" idx="12"/>
          </p:nvPr>
        </p:nvSpPr>
        <p:spPr/>
        <p:txBody>
          <a:bodyPr/>
          <a:lstStyle/>
          <a:p>
            <a:fld id="{8CFD0E3C-A3E2-431E-A5D1-029440491063}" type="slidenum">
              <a:rPr lang="aa-ET" smtClean="0"/>
              <a:t>27</a:t>
            </a:fld>
            <a:endParaRPr lang="aa-ET"/>
          </a:p>
        </p:txBody>
      </p:sp>
    </p:spTree>
    <p:extLst>
      <p:ext uri="{BB962C8B-B14F-4D97-AF65-F5344CB8AC3E}">
        <p14:creationId xmlns:p14="http://schemas.microsoft.com/office/powerpoint/2010/main" val="3887332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2900" y="-202801"/>
            <a:ext cx="7886700" cy="1325563"/>
          </a:xfrm>
          <a:effectLst>
            <a:softEdge rad="0"/>
          </a:effectLst>
        </p:spPr>
        <p:txBody>
          <a:bodyPr/>
          <a:lstStyle/>
          <a:p>
            <a:r>
              <a:rPr lang="en-GB" dirty="0" err="1"/>
              <a:t>LHCb</a:t>
            </a:r>
            <a:r>
              <a:rPr lang="en-GB" dirty="0"/>
              <a:t> detector for Run 3 </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213" y="1827115"/>
            <a:ext cx="8887972" cy="4999484"/>
          </a:xfrm>
          <a:prstGeom prst="rect">
            <a:avLst/>
          </a:prstGeom>
          <a:effectLst>
            <a:softEdge rad="38100"/>
          </a:effectLst>
        </p:spPr>
      </p:pic>
      <p:sp>
        <p:nvSpPr>
          <p:cNvPr id="8" name="TextBox 7"/>
          <p:cNvSpPr txBox="1"/>
          <p:nvPr/>
        </p:nvSpPr>
        <p:spPr>
          <a:xfrm>
            <a:off x="1619672" y="1579641"/>
            <a:ext cx="1326773" cy="369332"/>
          </a:xfrm>
          <a:prstGeom prst="rect">
            <a:avLst/>
          </a:prstGeom>
          <a:effectLst>
            <a:softEdge rad="25400"/>
          </a:effectLst>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GB" dirty="0" err="1"/>
              <a:t>SciFi</a:t>
            </a:r>
            <a:r>
              <a:rPr lang="en-GB" dirty="0"/>
              <a:t> Tracker</a:t>
            </a:r>
          </a:p>
        </p:txBody>
      </p:sp>
      <p:cxnSp>
        <p:nvCxnSpPr>
          <p:cNvPr id="10" name="Straight Arrow Connector 9"/>
          <p:cNvCxnSpPr/>
          <p:nvPr/>
        </p:nvCxnSpPr>
        <p:spPr>
          <a:xfrm>
            <a:off x="2411760" y="1957439"/>
            <a:ext cx="2016224" cy="1656184"/>
          </a:xfrm>
          <a:prstGeom prst="straightConnector1">
            <a:avLst/>
          </a:prstGeom>
          <a:ln>
            <a:tailEnd type="triangle"/>
          </a:ln>
          <a:effectLst>
            <a:softEdge rad="0"/>
          </a:effectLst>
        </p:spPr>
        <p:style>
          <a:lnRef idx="3">
            <a:schemeClr val="accent4"/>
          </a:lnRef>
          <a:fillRef idx="0">
            <a:schemeClr val="accent4"/>
          </a:fillRef>
          <a:effectRef idx="2">
            <a:schemeClr val="accent4"/>
          </a:effectRef>
          <a:fontRef idx="minor">
            <a:schemeClr val="tx1"/>
          </a:fontRef>
        </p:style>
      </p:cxnSp>
      <p:sp>
        <p:nvSpPr>
          <p:cNvPr id="12" name="TextBox 11"/>
          <p:cNvSpPr txBox="1"/>
          <p:nvPr/>
        </p:nvSpPr>
        <p:spPr>
          <a:xfrm>
            <a:off x="323528" y="2213379"/>
            <a:ext cx="2345514" cy="369332"/>
          </a:xfrm>
          <a:prstGeom prst="rect">
            <a:avLst/>
          </a:prstGeom>
          <a:effectLst>
            <a:softEdge rad="25400"/>
          </a:effectLst>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GB" dirty="0"/>
              <a:t>Interaction in the VELO</a:t>
            </a:r>
          </a:p>
        </p:txBody>
      </p:sp>
      <p:cxnSp>
        <p:nvCxnSpPr>
          <p:cNvPr id="13" name="Straight Arrow Connector 12"/>
          <p:cNvCxnSpPr/>
          <p:nvPr/>
        </p:nvCxnSpPr>
        <p:spPr>
          <a:xfrm>
            <a:off x="1259632" y="2582711"/>
            <a:ext cx="0" cy="1823000"/>
          </a:xfrm>
          <a:prstGeom prst="straightConnector1">
            <a:avLst/>
          </a:prstGeom>
          <a:ln>
            <a:tailEnd type="triangle"/>
          </a:ln>
          <a:effectLst>
            <a:softEdge rad="0"/>
          </a:effectLst>
        </p:spPr>
        <p:style>
          <a:lnRef idx="3">
            <a:schemeClr val="accent4"/>
          </a:lnRef>
          <a:fillRef idx="0">
            <a:schemeClr val="accent4"/>
          </a:fillRef>
          <a:effectRef idx="2">
            <a:schemeClr val="accent4"/>
          </a:effectRef>
          <a:fontRef idx="minor">
            <a:schemeClr val="tx1"/>
          </a:fontRef>
        </p:style>
      </p:cxnSp>
      <p:sp>
        <p:nvSpPr>
          <p:cNvPr id="15" name="TextBox 14"/>
          <p:cNvSpPr txBox="1"/>
          <p:nvPr/>
        </p:nvSpPr>
        <p:spPr>
          <a:xfrm>
            <a:off x="6156176" y="1268760"/>
            <a:ext cx="1875065" cy="369332"/>
          </a:xfrm>
          <a:prstGeom prst="rect">
            <a:avLst/>
          </a:prstGeom>
          <a:effectLst>
            <a:softEdge rad="25400"/>
          </a:effectLst>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GB" dirty="0"/>
              <a:t>ECAL, HCAL Muon</a:t>
            </a:r>
          </a:p>
        </p:txBody>
      </p:sp>
      <p:cxnSp>
        <p:nvCxnSpPr>
          <p:cNvPr id="16" name="Straight Arrow Connector 15"/>
          <p:cNvCxnSpPr/>
          <p:nvPr/>
        </p:nvCxnSpPr>
        <p:spPr>
          <a:xfrm flipH="1">
            <a:off x="6948264" y="1638092"/>
            <a:ext cx="161790" cy="575287"/>
          </a:xfrm>
          <a:prstGeom prst="straightConnector1">
            <a:avLst/>
          </a:prstGeom>
          <a:ln>
            <a:tailEnd type="triangle"/>
          </a:ln>
          <a:effectLst>
            <a:softEdge rad="0"/>
          </a:effectLst>
        </p:spPr>
        <p:style>
          <a:lnRef idx="3">
            <a:schemeClr val="accent4"/>
          </a:lnRef>
          <a:fillRef idx="0">
            <a:schemeClr val="accent4"/>
          </a:fillRef>
          <a:effectRef idx="2">
            <a:schemeClr val="accent4"/>
          </a:effectRef>
          <a:fontRef idx="minor">
            <a:schemeClr val="tx1"/>
          </a:fontRef>
        </p:style>
      </p:cxnSp>
      <p:sp>
        <p:nvSpPr>
          <p:cNvPr id="22" name="Isosceles Triangle 21"/>
          <p:cNvSpPr/>
          <p:nvPr/>
        </p:nvSpPr>
        <p:spPr>
          <a:xfrm rot="16200000">
            <a:off x="3211589" y="898534"/>
            <a:ext cx="3127370" cy="7031285"/>
          </a:xfrm>
          <a:prstGeom prst="triangle">
            <a:avLst/>
          </a:prstGeom>
          <a:gradFill>
            <a:gsLst>
              <a:gs pos="0">
                <a:schemeClr val="dk1">
                  <a:lumMod val="110000"/>
                  <a:satMod val="105000"/>
                  <a:tint val="67000"/>
                  <a:alpha val="0"/>
                </a:schemeClr>
              </a:gs>
              <a:gs pos="100000">
                <a:schemeClr val="dk1">
                  <a:lumMod val="105000"/>
                  <a:satMod val="103000"/>
                  <a:tint val="73000"/>
                </a:schemeClr>
              </a:gs>
              <a:gs pos="100000">
                <a:schemeClr val="dk1">
                  <a:lumMod val="105000"/>
                  <a:satMod val="109000"/>
                  <a:tint val="81000"/>
                </a:schemeClr>
              </a:gs>
            </a:gsLst>
          </a:gradFill>
          <a:effectLst>
            <a:softEdge rad="0"/>
          </a:effectLst>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sp>
        <p:nvSpPr>
          <p:cNvPr id="23" name="TextBox 22"/>
          <p:cNvSpPr txBox="1"/>
          <p:nvPr/>
        </p:nvSpPr>
        <p:spPr>
          <a:xfrm>
            <a:off x="6876256" y="5701855"/>
            <a:ext cx="2120837" cy="369332"/>
          </a:xfrm>
          <a:prstGeom prst="rect">
            <a:avLst/>
          </a:prstGeom>
          <a:effectLst>
            <a:softEdge rad="25400"/>
          </a:effectLst>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GB" dirty="0"/>
              <a:t>Charged particle flux</a:t>
            </a:r>
          </a:p>
        </p:txBody>
      </p:sp>
      <p:sp>
        <p:nvSpPr>
          <p:cNvPr id="25" name="Slide Number Placeholder 24"/>
          <p:cNvSpPr>
            <a:spLocks noGrp="1"/>
          </p:cNvSpPr>
          <p:nvPr>
            <p:ph type="sldNum" sz="quarter" idx="12"/>
          </p:nvPr>
        </p:nvSpPr>
        <p:spPr>
          <a:xfrm>
            <a:off x="6457950" y="6324950"/>
            <a:ext cx="2057400" cy="365125"/>
          </a:xfrm>
          <a:effectLst>
            <a:softEdge rad="0"/>
          </a:effectLst>
        </p:spPr>
        <p:txBody>
          <a:bodyPr/>
          <a:lstStyle/>
          <a:p>
            <a:fld id="{8CFD0E3C-A3E2-431E-A5D1-029440491063}" type="slidenum">
              <a:rPr lang="aa-ET" smtClean="0"/>
              <a:t>3</a:t>
            </a:fld>
            <a:endParaRPr lang="aa-ET"/>
          </a:p>
        </p:txBody>
      </p:sp>
    </p:spTree>
    <p:extLst>
      <p:ext uri="{BB962C8B-B14F-4D97-AF65-F5344CB8AC3E}">
        <p14:creationId xmlns:p14="http://schemas.microsoft.com/office/powerpoint/2010/main" val="3294507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248" y="32125"/>
            <a:ext cx="7886700" cy="1094544"/>
          </a:xfrm>
        </p:spPr>
        <p:txBody>
          <a:bodyPr>
            <a:normAutofit/>
          </a:bodyPr>
          <a:lstStyle/>
          <a:p>
            <a:r>
              <a:rPr lang="en-GB" sz="3200" dirty="0"/>
              <a:t>Radiation environment integrated for Run3 assuming an integrated luminosity of 50 fb</a:t>
            </a:r>
            <a:r>
              <a:rPr lang="en-GB" sz="3200" baseline="30000" dirty="0"/>
              <a:t>-1</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0142" t="21954" r="30142" b="16816"/>
          <a:stretch/>
        </p:blipFill>
        <p:spPr>
          <a:xfrm>
            <a:off x="468248" y="1235751"/>
            <a:ext cx="2368058" cy="3650759"/>
          </a:xfrm>
          <a:effectLst>
            <a:softEdge rad="25400"/>
          </a:effectLst>
        </p:spPr>
      </p:pic>
      <p:grpSp>
        <p:nvGrpSpPr>
          <p:cNvPr id="36" name="Group 35"/>
          <p:cNvGrpSpPr/>
          <p:nvPr/>
        </p:nvGrpSpPr>
        <p:grpSpPr>
          <a:xfrm>
            <a:off x="2324676" y="2348880"/>
            <a:ext cx="2247324" cy="745642"/>
            <a:chOff x="2324676" y="2321898"/>
            <a:chExt cx="2236286" cy="745642"/>
          </a:xfrm>
        </p:grpSpPr>
        <p:sp>
          <p:nvSpPr>
            <p:cNvPr id="6" name="Oval 5"/>
            <p:cNvSpPr/>
            <p:nvPr/>
          </p:nvSpPr>
          <p:spPr>
            <a:xfrm>
              <a:off x="2324676" y="2779508"/>
              <a:ext cx="288032" cy="288032"/>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sp>
          <p:nvSpPr>
            <p:cNvPr id="8" name="TextBox 7"/>
            <p:cNvSpPr txBox="1"/>
            <p:nvPr/>
          </p:nvSpPr>
          <p:spPr>
            <a:xfrm>
              <a:off x="3376022" y="2321898"/>
              <a:ext cx="1184940"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GB" dirty="0"/>
                <a:t>Beam pipe</a:t>
              </a:r>
            </a:p>
          </p:txBody>
        </p:sp>
        <p:cxnSp>
          <p:nvCxnSpPr>
            <p:cNvPr id="9" name="Straight Arrow Connector 8"/>
            <p:cNvCxnSpPr>
              <a:stCxn id="8" idx="1"/>
              <a:endCxn id="6" idx="7"/>
            </p:cNvCxnSpPr>
            <p:nvPr/>
          </p:nvCxnSpPr>
          <p:spPr>
            <a:xfrm flipH="1">
              <a:off x="2570527" y="2506564"/>
              <a:ext cx="805495" cy="315125"/>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grpSp>
      <p:grpSp>
        <p:nvGrpSpPr>
          <p:cNvPr id="34" name="Group 33"/>
          <p:cNvGrpSpPr/>
          <p:nvPr/>
        </p:nvGrpSpPr>
        <p:grpSpPr>
          <a:xfrm>
            <a:off x="2590300" y="1052736"/>
            <a:ext cx="1101257" cy="571119"/>
            <a:chOff x="2590300" y="1287850"/>
            <a:chExt cx="1101257" cy="571119"/>
          </a:xfrm>
        </p:grpSpPr>
        <p:sp>
          <p:nvSpPr>
            <p:cNvPr id="12" name="TextBox 11"/>
            <p:cNvSpPr txBox="1"/>
            <p:nvPr/>
          </p:nvSpPr>
          <p:spPr>
            <a:xfrm>
              <a:off x="2942634" y="1287850"/>
              <a:ext cx="748923"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GB" dirty="0" err="1"/>
                <a:t>SiPMs</a:t>
              </a:r>
              <a:endParaRPr lang="en-GB" dirty="0"/>
            </a:p>
          </p:txBody>
        </p:sp>
        <p:cxnSp>
          <p:nvCxnSpPr>
            <p:cNvPr id="13" name="Straight Arrow Connector 12"/>
            <p:cNvCxnSpPr/>
            <p:nvPr/>
          </p:nvCxnSpPr>
          <p:spPr>
            <a:xfrm flipH="1">
              <a:off x="2590300" y="1657182"/>
              <a:ext cx="382974" cy="201787"/>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grpSp>
      <p:grpSp>
        <p:nvGrpSpPr>
          <p:cNvPr id="35" name="Group 34"/>
          <p:cNvGrpSpPr/>
          <p:nvPr/>
        </p:nvGrpSpPr>
        <p:grpSpPr>
          <a:xfrm>
            <a:off x="2337078" y="3992412"/>
            <a:ext cx="1601950" cy="589084"/>
            <a:chOff x="2337078" y="3992412"/>
            <a:chExt cx="1601950" cy="589084"/>
          </a:xfrm>
        </p:grpSpPr>
        <p:sp>
          <p:nvSpPr>
            <p:cNvPr id="15" name="TextBox 14"/>
            <p:cNvSpPr txBox="1"/>
            <p:nvPr/>
          </p:nvSpPr>
          <p:spPr>
            <a:xfrm>
              <a:off x="3190105" y="4212164"/>
              <a:ext cx="748923" cy="36933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dirty="0" err="1"/>
                <a:t>SiPMs</a:t>
              </a:r>
              <a:endParaRPr lang="en-GB" dirty="0"/>
            </a:p>
          </p:txBody>
        </p:sp>
        <p:cxnSp>
          <p:nvCxnSpPr>
            <p:cNvPr id="16" name="Straight Arrow Connector 15"/>
            <p:cNvCxnSpPr>
              <a:stCxn id="15" idx="1"/>
            </p:cNvCxnSpPr>
            <p:nvPr/>
          </p:nvCxnSpPr>
          <p:spPr>
            <a:xfrm flipH="1" flipV="1">
              <a:off x="2337078" y="3992412"/>
              <a:ext cx="853027" cy="404418"/>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grpSp>
      <p:sp>
        <p:nvSpPr>
          <p:cNvPr id="18" name="Rectangle 17"/>
          <p:cNvSpPr/>
          <p:nvPr/>
        </p:nvSpPr>
        <p:spPr>
          <a:xfrm>
            <a:off x="566710" y="5205384"/>
            <a:ext cx="3805386" cy="1528624"/>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square">
            <a:spAutoFit/>
          </a:bodyPr>
          <a:lstStyle/>
          <a:p>
            <a:r>
              <a:rPr lang="en-GB" sz="1400" dirty="0">
                <a:latin typeface="Arial" panose="020B0604020202020204" pitchFamily="34" charset="0"/>
                <a:ea typeface="ＭＳ Ｐゴシック" charset="-128"/>
                <a:cs typeface="Arial" panose="020B0604020202020204" pitchFamily="34" charset="0"/>
              </a:rPr>
              <a:t>Neutron </a:t>
            </a:r>
            <a:r>
              <a:rPr lang="en-GB" sz="1400" dirty="0" err="1">
                <a:latin typeface="Arial" panose="020B0604020202020204" pitchFamily="34" charset="0"/>
                <a:ea typeface="ＭＳ Ｐゴシック" charset="-128"/>
                <a:cs typeface="Arial" panose="020B0604020202020204" pitchFamily="34" charset="0"/>
              </a:rPr>
              <a:t>fluence</a:t>
            </a:r>
            <a:r>
              <a:rPr lang="en-GB" sz="1400" dirty="0">
                <a:latin typeface="Arial" panose="020B0604020202020204" pitchFamily="34" charset="0"/>
                <a:ea typeface="ＭＳ Ｐゴシック" charset="-128"/>
                <a:cs typeface="Arial" panose="020B0604020202020204" pitchFamily="34" charset="0"/>
              </a:rPr>
              <a:t> (highest):</a:t>
            </a:r>
          </a:p>
          <a:p>
            <a:r>
              <a:rPr lang="el-GR" sz="1400" dirty="0">
                <a:latin typeface="Arial" panose="020B0604020202020204" pitchFamily="34" charset="0"/>
                <a:ea typeface="ＭＳ Ｐゴシック" charset="-128"/>
                <a:cs typeface="Arial" panose="020B0604020202020204" pitchFamily="34" charset="0"/>
              </a:rPr>
              <a:t>Φ </a:t>
            </a:r>
            <a:r>
              <a:rPr lang="en-GB" sz="1400" dirty="0">
                <a:latin typeface="Arial" panose="020B0604020202020204" pitchFamily="34" charset="0"/>
                <a:ea typeface="ＭＳ Ｐゴシック" charset="-128"/>
                <a:cs typeface="Arial" panose="020B0604020202020204" pitchFamily="34" charset="0"/>
              </a:rPr>
              <a:t>=</a:t>
            </a:r>
            <a:r>
              <a:rPr lang="en-US" sz="1400" dirty="0">
                <a:latin typeface="Adobe Caslon Pro"/>
                <a:ea typeface="ＭＳ Ｐゴシック" charset="-128"/>
              </a:rPr>
              <a:t>4.7×10</a:t>
            </a:r>
            <a:r>
              <a:rPr lang="en-US" sz="1400" baseline="30000" dirty="0">
                <a:latin typeface="Adobe Caslon Pro"/>
                <a:ea typeface="ＭＳ Ｐゴシック" charset="-128"/>
              </a:rPr>
              <a:t>11 </a:t>
            </a:r>
            <a:r>
              <a:rPr lang="en-US" sz="1400" dirty="0" err="1">
                <a:latin typeface="Adobe Caslon Pro"/>
                <a:ea typeface="ＭＳ Ｐゴシック" charset="-128"/>
              </a:rPr>
              <a:t>n</a:t>
            </a:r>
            <a:r>
              <a:rPr lang="en-US" sz="1400" baseline="-25000" dirty="0" err="1">
                <a:latin typeface="Adobe Caslon Pro"/>
                <a:ea typeface="ＭＳ Ｐゴシック" charset="-128"/>
              </a:rPr>
              <a:t>eq</a:t>
            </a:r>
            <a:r>
              <a:rPr lang="en-US" sz="1400" dirty="0">
                <a:latin typeface="Adobe Caslon Pro"/>
                <a:ea typeface="ＭＳ Ｐゴシック" charset="-128"/>
              </a:rPr>
              <a:t>/cm</a:t>
            </a:r>
            <a:r>
              <a:rPr lang="en-US" sz="1400" baseline="30000" dirty="0">
                <a:latin typeface="Adobe Caslon Pro"/>
                <a:ea typeface="ＭＳ Ｐゴシック" charset="-128"/>
              </a:rPr>
              <a:t>2</a:t>
            </a:r>
          </a:p>
          <a:p>
            <a:endParaRPr lang="en-US" sz="1400" baseline="30000" dirty="0">
              <a:latin typeface="Adobe Caslon Pro"/>
              <a:ea typeface="ＭＳ Ｐゴシック" charset="-128"/>
            </a:endParaRPr>
          </a:p>
          <a:p>
            <a:r>
              <a:rPr lang="en-US" sz="1400" dirty="0">
                <a:latin typeface="Adobe Caslon Pro"/>
                <a:ea typeface="ＭＳ Ｐゴシック" charset="-128"/>
              </a:rPr>
              <a:t>This fluence is a simulated value and takes into account an efficient </a:t>
            </a:r>
            <a:r>
              <a:rPr lang="en-US" sz="1400" dirty="0">
                <a:latin typeface="Adobe Caslon Pro"/>
                <a:ea typeface="ＭＳ Ｐゴシック" charset="-128"/>
                <a:hlinkClick r:id="rId3"/>
              </a:rPr>
              <a:t>neutron shield </a:t>
            </a:r>
            <a:r>
              <a:rPr lang="en-US" sz="1400" dirty="0">
                <a:latin typeface="Adobe Caslon Pro"/>
                <a:ea typeface="ＭＳ Ｐゴシック" charset="-128"/>
              </a:rPr>
              <a:t>of 10cm </a:t>
            </a:r>
            <a:r>
              <a:rPr lang="en-US" sz="1400" dirty="0" err="1">
                <a:latin typeface="Adobe Caslon Pro"/>
                <a:ea typeface="ＭＳ Ｐゴシック" charset="-128"/>
              </a:rPr>
              <a:t>upto</a:t>
            </a:r>
            <a:r>
              <a:rPr lang="en-US" sz="1400" dirty="0">
                <a:latin typeface="Adobe Caslon Pro"/>
                <a:ea typeface="ＭＳ Ｐゴシック" charset="-128"/>
              </a:rPr>
              <a:t> 30cm thickness (reducing the fluence by a factor 2.5 – 3.4) </a:t>
            </a:r>
          </a:p>
        </p:txBody>
      </p:sp>
      <p:sp>
        <p:nvSpPr>
          <p:cNvPr id="21" name="Rectangle 20"/>
          <p:cNvSpPr/>
          <p:nvPr/>
        </p:nvSpPr>
        <p:spPr>
          <a:xfrm>
            <a:off x="4788024" y="5357297"/>
            <a:ext cx="3805386" cy="1384995"/>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square">
            <a:spAutoFit/>
          </a:bodyPr>
          <a:lstStyle/>
          <a:p>
            <a:r>
              <a:rPr lang="en-US" sz="1400" dirty="0">
                <a:latin typeface="Adobe Caslon Pro"/>
                <a:ea typeface="ＭＳ Ｐゴシック" charset="-128"/>
              </a:rPr>
              <a:t>Maximal charged particle induced dose:</a:t>
            </a:r>
          </a:p>
          <a:p>
            <a:r>
              <a:rPr lang="en-US" sz="1400" dirty="0">
                <a:latin typeface="Adobe Caslon Pro"/>
                <a:ea typeface="ＭＳ Ｐゴシック" charset="-128"/>
              </a:rPr>
              <a:t>D = 100 </a:t>
            </a:r>
            <a:r>
              <a:rPr lang="en-US" sz="1400" dirty="0" err="1">
                <a:latin typeface="Adobe Caslon Pro"/>
                <a:ea typeface="ＭＳ Ｐゴシック" charset="-128"/>
              </a:rPr>
              <a:t>Gy</a:t>
            </a:r>
            <a:endParaRPr lang="en-US" sz="1400" dirty="0">
              <a:latin typeface="Adobe Caslon Pro"/>
              <a:ea typeface="ＭＳ Ｐゴシック" charset="-128"/>
            </a:endParaRPr>
          </a:p>
          <a:p>
            <a:endParaRPr lang="en-US" sz="1400" dirty="0">
              <a:latin typeface="Adobe Caslon Pro"/>
              <a:ea typeface="ＭＳ Ｐゴシック" charset="-128"/>
            </a:endParaRPr>
          </a:p>
          <a:p>
            <a:r>
              <a:rPr lang="en-US" sz="1400" dirty="0">
                <a:latin typeface="Adobe Caslon Pro"/>
                <a:ea typeface="ＭＳ Ｐゴシック" charset="-128"/>
              </a:rPr>
              <a:t>Close to the </a:t>
            </a:r>
            <a:r>
              <a:rPr lang="en-US" sz="1400" dirty="0" err="1">
                <a:latin typeface="Adobe Caslon Pro"/>
                <a:ea typeface="ＭＳ Ｐゴシック" charset="-128"/>
              </a:rPr>
              <a:t>beampipe</a:t>
            </a:r>
            <a:r>
              <a:rPr lang="en-US" sz="1400" dirty="0">
                <a:latin typeface="Adobe Caslon Pro"/>
                <a:ea typeface="ＭＳ Ｐゴシック" charset="-128"/>
              </a:rPr>
              <a:t> it is 30kGy but there are no </a:t>
            </a:r>
            <a:r>
              <a:rPr lang="en-US" sz="1400" dirty="0" err="1">
                <a:latin typeface="Adobe Caslon Pro"/>
                <a:ea typeface="ＭＳ Ｐゴシック" charset="-128"/>
              </a:rPr>
              <a:t>SiPMs</a:t>
            </a:r>
            <a:r>
              <a:rPr lang="en-US" sz="1400" dirty="0">
                <a:latin typeface="Adobe Caslon Pro"/>
                <a:ea typeface="ＭＳ Ｐゴシック" charset="-128"/>
              </a:rPr>
              <a:t> (problem for the plastic optical scintillating </a:t>
            </a:r>
            <a:r>
              <a:rPr lang="en-US" sz="1400" dirty="0" err="1">
                <a:latin typeface="Adobe Caslon Pro"/>
                <a:ea typeface="ＭＳ Ｐゴシック" charset="-128"/>
              </a:rPr>
              <a:t>fibres</a:t>
            </a:r>
            <a:r>
              <a:rPr lang="en-US" sz="1400" dirty="0">
                <a:latin typeface="Adobe Caslon Pro"/>
                <a:ea typeface="ＭＳ Ｐゴシック" charset="-128"/>
              </a:rPr>
              <a:t>…)!</a:t>
            </a:r>
            <a:endParaRPr lang="en-GB" sz="1400" dirty="0"/>
          </a:p>
        </p:txBody>
      </p:sp>
      <p:pic>
        <p:nvPicPr>
          <p:cNvPr id="29" name="Picture 28"/>
          <p:cNvPicPr>
            <a:picLocks noChangeAspect="1"/>
          </p:cNvPicPr>
          <p:nvPr/>
        </p:nvPicPr>
        <p:blipFill rotWithShape="1">
          <a:blip r:embed="rId4"/>
          <a:srcRect l="2266" t="1486" r="6161" b="-1486"/>
          <a:stretch/>
        </p:blipFill>
        <p:spPr>
          <a:xfrm>
            <a:off x="5119574" y="3244379"/>
            <a:ext cx="2910321" cy="2112918"/>
          </a:xfrm>
          <a:prstGeom prst="rect">
            <a:avLst/>
          </a:prstGeom>
        </p:spPr>
      </p:pic>
      <p:pic>
        <p:nvPicPr>
          <p:cNvPr id="30" name="Picture 29"/>
          <p:cNvPicPr>
            <a:picLocks noChangeAspect="1"/>
          </p:cNvPicPr>
          <p:nvPr/>
        </p:nvPicPr>
        <p:blipFill rotWithShape="1">
          <a:blip r:embed="rId5"/>
          <a:srcRect l="4487"/>
          <a:stretch/>
        </p:blipFill>
        <p:spPr>
          <a:xfrm>
            <a:off x="5041752" y="1069819"/>
            <a:ext cx="3065966" cy="2092325"/>
          </a:xfrm>
          <a:prstGeom prst="rect">
            <a:avLst/>
          </a:prstGeom>
          <a:effectLst>
            <a:softEdge rad="25400"/>
          </a:effectLst>
        </p:spPr>
      </p:pic>
      <p:sp>
        <p:nvSpPr>
          <p:cNvPr id="37" name="Slide Number Placeholder 36"/>
          <p:cNvSpPr>
            <a:spLocks noGrp="1"/>
          </p:cNvSpPr>
          <p:nvPr>
            <p:ph type="sldNum" sz="quarter" idx="12"/>
          </p:nvPr>
        </p:nvSpPr>
        <p:spPr/>
        <p:txBody>
          <a:bodyPr/>
          <a:lstStyle/>
          <a:p>
            <a:fld id="{8CFD0E3C-A3E2-431E-A5D1-029440491063}" type="slidenum">
              <a:rPr lang="aa-ET" smtClean="0"/>
              <a:t>4</a:t>
            </a:fld>
            <a:endParaRPr lang="aa-ET"/>
          </a:p>
        </p:txBody>
      </p:sp>
    </p:spTree>
    <p:extLst>
      <p:ext uri="{BB962C8B-B14F-4D97-AF65-F5344CB8AC3E}">
        <p14:creationId xmlns:p14="http://schemas.microsoft.com/office/powerpoint/2010/main" val="353010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338" y="-243408"/>
            <a:ext cx="7886700" cy="1325563"/>
          </a:xfrm>
        </p:spPr>
        <p:txBody>
          <a:bodyPr/>
          <a:lstStyle/>
          <a:p>
            <a:r>
              <a:rPr lang="en-GB" dirty="0" err="1"/>
              <a:t>SciFi</a:t>
            </a:r>
            <a:r>
              <a:rPr lang="en-GB" dirty="0"/>
              <a:t> detection principle, requirements</a:t>
            </a:r>
          </a:p>
        </p:txBody>
      </p:sp>
      <p:grpSp>
        <p:nvGrpSpPr>
          <p:cNvPr id="4" name="Groupe 26"/>
          <p:cNvGrpSpPr/>
          <p:nvPr/>
        </p:nvGrpSpPr>
        <p:grpSpPr>
          <a:xfrm>
            <a:off x="179512" y="952526"/>
            <a:ext cx="3888432" cy="3128891"/>
            <a:chOff x="3583408" y="3262518"/>
            <a:chExt cx="4588084" cy="3531337"/>
          </a:xfrm>
        </p:grpSpPr>
        <p:pic>
          <p:nvPicPr>
            <p:cNvPr id="5" name="Image 7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5935" y="3307536"/>
              <a:ext cx="4175557" cy="3070099"/>
            </a:xfrm>
            <a:prstGeom prst="rect">
              <a:avLst/>
            </a:prstGeom>
            <a:effectLst>
              <a:glow rad="63500">
                <a:schemeClr val="accent6">
                  <a:satMod val="175000"/>
                  <a:alpha val="40000"/>
                </a:schemeClr>
              </a:glow>
            </a:effectLst>
          </p:spPr>
        </p:pic>
        <p:cxnSp>
          <p:nvCxnSpPr>
            <p:cNvPr id="6" name="Connecteur droit avec flèche 79"/>
            <p:cNvCxnSpPr/>
            <p:nvPr/>
          </p:nvCxnSpPr>
          <p:spPr>
            <a:xfrm>
              <a:off x="4105695" y="6453336"/>
              <a:ext cx="3939258" cy="0"/>
            </a:xfrm>
            <a:prstGeom prst="straightConnector1">
              <a:avLst/>
            </a:prstGeom>
            <a:ln>
              <a:headEnd type="arrow" w="med" len="med"/>
              <a:tailEnd type="arrow" w="med" len="med"/>
            </a:ln>
          </p:spPr>
          <p:style>
            <a:lnRef idx="2">
              <a:schemeClr val="accent4"/>
            </a:lnRef>
            <a:fillRef idx="0">
              <a:schemeClr val="accent4"/>
            </a:fillRef>
            <a:effectRef idx="1">
              <a:schemeClr val="accent4"/>
            </a:effectRef>
            <a:fontRef idx="minor">
              <a:schemeClr val="tx1"/>
            </a:fontRef>
          </p:style>
        </p:cxnSp>
        <p:sp>
          <p:nvSpPr>
            <p:cNvPr id="7" name="ZoneTexte 80"/>
            <p:cNvSpPr txBox="1"/>
            <p:nvPr/>
          </p:nvSpPr>
          <p:spPr>
            <a:xfrm>
              <a:off x="4105694" y="6453336"/>
              <a:ext cx="3939259" cy="340519"/>
            </a:xfrm>
            <a:prstGeom prst="roundRect">
              <a:avLst/>
            </a:prstGeom>
            <a:noFill/>
          </p:spPr>
          <p:txBody>
            <a:bodyPr wrap="square" rtlCol="0">
              <a:spAutoFit/>
            </a:bodyPr>
            <a:lstStyle>
              <a:defPPr>
                <a:defRPr lang="fr-FR"/>
              </a:defPPr>
              <a:lvl1pPr algn="ctr">
                <a:defRPr sz="1400">
                  <a:solidFill>
                    <a:schemeClr val="accent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GB" dirty="0">
                  <a:solidFill>
                    <a:schemeClr val="accent4"/>
                  </a:solidFill>
                </a:rPr>
                <a:t>2× 3 m</a:t>
              </a:r>
            </a:p>
          </p:txBody>
        </p:sp>
        <p:cxnSp>
          <p:nvCxnSpPr>
            <p:cNvPr id="8" name="Connecteur droit avec flèche 81"/>
            <p:cNvCxnSpPr/>
            <p:nvPr/>
          </p:nvCxnSpPr>
          <p:spPr>
            <a:xfrm>
              <a:off x="3923928" y="3497929"/>
              <a:ext cx="0" cy="2669377"/>
            </a:xfrm>
            <a:prstGeom prst="straightConnector1">
              <a:avLst/>
            </a:prstGeom>
            <a:ln>
              <a:headEnd type="arrow" w="med" len="med"/>
              <a:tailEnd type="arrow" w="med" len="med"/>
            </a:ln>
          </p:spPr>
          <p:style>
            <a:lnRef idx="2">
              <a:schemeClr val="accent4"/>
            </a:lnRef>
            <a:fillRef idx="0">
              <a:schemeClr val="accent4"/>
            </a:fillRef>
            <a:effectRef idx="1">
              <a:schemeClr val="accent4"/>
            </a:effectRef>
            <a:fontRef idx="minor">
              <a:schemeClr val="tx1"/>
            </a:fontRef>
          </p:style>
        </p:cxnSp>
        <p:sp>
          <p:nvSpPr>
            <p:cNvPr id="9" name="ZoneTexte 82"/>
            <p:cNvSpPr txBox="1"/>
            <p:nvPr/>
          </p:nvSpPr>
          <p:spPr>
            <a:xfrm rot="16200000">
              <a:off x="2418979" y="4662357"/>
              <a:ext cx="2669377" cy="340519"/>
            </a:xfrm>
            <a:prstGeom prst="roundRect">
              <a:avLst/>
            </a:prstGeom>
            <a:noFill/>
          </p:spPr>
          <p:txBody>
            <a:bodyPr wrap="square" rtlCol="0">
              <a:spAutoFit/>
            </a:bodyPr>
            <a:lstStyle>
              <a:defPPr>
                <a:defRPr lang="fr-FR"/>
              </a:defPPr>
              <a:lvl1pPr algn="ctr">
                <a:defRPr sz="1400">
                  <a:solidFill>
                    <a:schemeClr val="accent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GB" dirty="0">
                  <a:solidFill>
                    <a:schemeClr val="accent4"/>
                  </a:solidFill>
                </a:rPr>
                <a:t>2× 2.5 m</a:t>
              </a:r>
            </a:p>
          </p:txBody>
        </p:sp>
        <p:grpSp>
          <p:nvGrpSpPr>
            <p:cNvPr id="10" name="Groupe 86"/>
            <p:cNvGrpSpPr/>
            <p:nvPr/>
          </p:nvGrpSpPr>
          <p:grpSpPr>
            <a:xfrm>
              <a:off x="5021988" y="5085186"/>
              <a:ext cx="2574348" cy="692536"/>
              <a:chOff x="5016466" y="2577864"/>
              <a:chExt cx="2885351" cy="784625"/>
            </a:xfrm>
          </p:grpSpPr>
          <p:sp>
            <p:nvSpPr>
              <p:cNvPr id="21" name="ZoneTexte 98"/>
              <p:cNvSpPr txBox="1"/>
              <p:nvPr/>
            </p:nvSpPr>
            <p:spPr>
              <a:xfrm>
                <a:off x="5916738" y="2741029"/>
                <a:ext cx="1985079" cy="621460"/>
              </a:xfrm>
              <a:prstGeom prst="roundRect">
                <a:avLst>
                  <a:gd name="adj" fmla="val 8985"/>
                </a:avLst>
              </a:prstGeom>
              <a:ln w="28575">
                <a:solidFill>
                  <a:schemeClr val="accent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fr-CH" sz="1400" b="1" dirty="0"/>
                  <a:t>SciFi module</a:t>
                </a:r>
                <a:endParaRPr lang="fr-CH" sz="1400" dirty="0"/>
              </a:p>
              <a:p>
                <a:pPr algn="ctr"/>
                <a:r>
                  <a:rPr lang="fr-CH" sz="1400" dirty="0"/>
                  <a:t>fibre mats + </a:t>
                </a:r>
                <a:r>
                  <a:rPr lang="fr-CH" sz="1400" dirty="0" err="1"/>
                  <a:t>mirrors</a:t>
                </a:r>
                <a:endParaRPr lang="fr-CH" sz="1400" dirty="0"/>
              </a:p>
            </p:txBody>
          </p:sp>
          <p:cxnSp>
            <p:nvCxnSpPr>
              <p:cNvPr id="22" name="Connecteur droit avec flèche 99"/>
              <p:cNvCxnSpPr>
                <a:stCxn id="21" idx="1"/>
              </p:cNvCxnSpPr>
              <p:nvPr/>
            </p:nvCxnSpPr>
            <p:spPr>
              <a:xfrm flipH="1" flipV="1">
                <a:off x="5016466" y="2577864"/>
                <a:ext cx="900271" cy="473896"/>
              </a:xfrm>
              <a:prstGeom prst="straightConnector1">
                <a:avLst/>
              </a:prstGeom>
              <a:ln w="28575">
                <a:solidFill>
                  <a:schemeClr val="accent2"/>
                </a:solidFill>
                <a:tailEnd type="arrow"/>
              </a:ln>
            </p:spPr>
            <p:style>
              <a:lnRef idx="1">
                <a:schemeClr val="accent6"/>
              </a:lnRef>
              <a:fillRef idx="0">
                <a:schemeClr val="accent6"/>
              </a:fillRef>
              <a:effectRef idx="0">
                <a:schemeClr val="accent6"/>
              </a:effectRef>
              <a:fontRef idx="minor">
                <a:schemeClr val="tx1"/>
              </a:fontRef>
            </p:style>
          </p:cxnSp>
        </p:grpSp>
        <p:grpSp>
          <p:nvGrpSpPr>
            <p:cNvPr id="11" name="Groupe 87"/>
            <p:cNvGrpSpPr/>
            <p:nvPr/>
          </p:nvGrpSpPr>
          <p:grpSpPr>
            <a:xfrm>
              <a:off x="4687944" y="3262518"/>
              <a:ext cx="3143337" cy="928820"/>
              <a:chOff x="4008183" y="3173615"/>
              <a:chExt cx="3523079" cy="1052328"/>
            </a:xfrm>
          </p:grpSpPr>
          <p:sp>
            <p:nvSpPr>
              <p:cNvPr id="18" name="Rectangle à coins arrondis 95"/>
              <p:cNvSpPr/>
              <p:nvPr/>
            </p:nvSpPr>
            <p:spPr>
              <a:xfrm>
                <a:off x="4008183" y="3173615"/>
                <a:ext cx="374400" cy="259200"/>
              </a:xfrm>
              <a:prstGeom prst="roundRect">
                <a:avLst/>
              </a:prstGeom>
              <a:noFill/>
              <a:ln w="28575">
                <a:solidFill>
                  <a:schemeClr val="accent6"/>
                </a:solidFill>
              </a:ln>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fr-CH" dirty="0"/>
              </a:p>
            </p:txBody>
          </p:sp>
          <p:sp>
            <p:nvSpPr>
              <p:cNvPr id="19" name="ZoneTexte 96"/>
              <p:cNvSpPr txBox="1"/>
              <p:nvPr/>
            </p:nvSpPr>
            <p:spPr>
              <a:xfrm>
                <a:off x="4879319" y="3524550"/>
                <a:ext cx="2651943" cy="701393"/>
              </a:xfrm>
              <a:prstGeom prst="roundRect">
                <a:avLst>
                  <a:gd name="adj" fmla="val 8985"/>
                </a:avLst>
              </a:prstGeom>
              <a:ln w="28575">
                <a:solidFill>
                  <a:schemeClr val="accent6"/>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fr-CH" sz="1400" b="1" dirty="0"/>
                  <a:t>Read-out box</a:t>
                </a:r>
                <a:endParaRPr lang="fr-CH" sz="1400" dirty="0"/>
              </a:p>
              <a:p>
                <a:pPr algn="ctr"/>
                <a:r>
                  <a:rPr lang="fr-CH" sz="1400" dirty="0" err="1"/>
                  <a:t>SiPMs</a:t>
                </a:r>
                <a:endParaRPr lang="fr-CH" sz="1400" dirty="0"/>
              </a:p>
            </p:txBody>
          </p:sp>
          <p:cxnSp>
            <p:nvCxnSpPr>
              <p:cNvPr id="20" name="Connecteur droit avec flèche 97"/>
              <p:cNvCxnSpPr>
                <a:stCxn id="19" idx="1"/>
                <a:endCxn id="18" idx="3"/>
              </p:cNvCxnSpPr>
              <p:nvPr/>
            </p:nvCxnSpPr>
            <p:spPr>
              <a:xfrm flipH="1" flipV="1">
                <a:off x="4382583" y="3303215"/>
                <a:ext cx="496736" cy="572032"/>
              </a:xfrm>
              <a:prstGeom prst="straightConnector1">
                <a:avLst/>
              </a:prstGeom>
              <a:ln w="28575">
                <a:solidFill>
                  <a:schemeClr val="accent6"/>
                </a:solidFill>
                <a:tailEnd type="arrow"/>
              </a:ln>
            </p:spPr>
            <p:style>
              <a:lnRef idx="1">
                <a:schemeClr val="accent6"/>
              </a:lnRef>
              <a:fillRef idx="0">
                <a:schemeClr val="accent6"/>
              </a:fillRef>
              <a:effectRef idx="0">
                <a:schemeClr val="accent6"/>
              </a:effectRef>
              <a:fontRef idx="minor">
                <a:schemeClr val="tx1"/>
              </a:fontRef>
            </p:style>
          </p:cxnSp>
        </p:grpSp>
        <p:sp>
          <p:nvSpPr>
            <p:cNvPr id="12" name="Rectangle à coins arrondis 88"/>
            <p:cNvSpPr/>
            <p:nvPr/>
          </p:nvSpPr>
          <p:spPr>
            <a:xfrm>
              <a:off x="4685669" y="6148857"/>
              <a:ext cx="334045" cy="228778"/>
            </a:xfrm>
            <a:prstGeom prst="roundRect">
              <a:avLst/>
            </a:prstGeom>
            <a:noFill/>
            <a:ln w="28575">
              <a:solidFill>
                <a:schemeClr val="accent6"/>
              </a:solidFill>
            </a:ln>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fr-CH" dirty="0"/>
            </a:p>
          </p:txBody>
        </p:sp>
        <p:sp>
          <p:nvSpPr>
            <p:cNvPr id="13" name="Rectangle à coins arrondis 90"/>
            <p:cNvSpPr/>
            <p:nvPr/>
          </p:nvSpPr>
          <p:spPr>
            <a:xfrm>
              <a:off x="4684670" y="3479480"/>
              <a:ext cx="334045" cy="2669377"/>
            </a:xfrm>
            <a:prstGeom prst="roundRect">
              <a:avLst/>
            </a:prstGeom>
            <a:noFill/>
            <a:ln w="28575">
              <a:solidFill>
                <a:schemeClr val="accent2"/>
              </a:solidFill>
            </a:ln>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fr-CH" dirty="0"/>
            </a:p>
          </p:txBody>
        </p:sp>
        <p:cxnSp>
          <p:nvCxnSpPr>
            <p:cNvPr id="14" name="Connecteur droit 91"/>
            <p:cNvCxnSpPr>
              <a:stCxn id="13" idx="1"/>
              <a:endCxn id="13" idx="3"/>
            </p:cNvCxnSpPr>
            <p:nvPr/>
          </p:nvCxnSpPr>
          <p:spPr>
            <a:xfrm>
              <a:off x="4684670" y="4814169"/>
              <a:ext cx="334045" cy="0"/>
            </a:xfrm>
            <a:prstGeom prst="line">
              <a:avLst/>
            </a:prstGeom>
            <a:ln w="28575">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nvGrpSpPr>
            <p:cNvPr id="15" name="Groupe 92"/>
            <p:cNvGrpSpPr/>
            <p:nvPr/>
          </p:nvGrpSpPr>
          <p:grpSpPr>
            <a:xfrm>
              <a:off x="4932041" y="4365105"/>
              <a:ext cx="1152128" cy="422520"/>
              <a:chOff x="5113951" y="334655"/>
              <a:chExt cx="1291315" cy="478704"/>
            </a:xfrm>
          </p:grpSpPr>
          <p:sp>
            <p:nvSpPr>
              <p:cNvPr id="16" name="ZoneTexte 93"/>
              <p:cNvSpPr txBox="1"/>
              <p:nvPr/>
            </p:nvSpPr>
            <p:spPr>
              <a:xfrm>
                <a:off x="5508140" y="334655"/>
                <a:ext cx="897126" cy="365565"/>
              </a:xfrm>
              <a:prstGeom prst="roundRect">
                <a:avLst>
                  <a:gd name="adj" fmla="val 8985"/>
                </a:avLst>
              </a:prstGeom>
              <a:ln w="28575"/>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fr-CH" sz="1400" dirty="0" err="1">
                    <a:solidFill>
                      <a:schemeClr val="tx1"/>
                    </a:solidFill>
                  </a:rPr>
                  <a:t>mirrors</a:t>
                </a:r>
                <a:endParaRPr lang="fr-CH" sz="1400" dirty="0">
                  <a:solidFill>
                    <a:schemeClr val="tx1"/>
                  </a:solidFill>
                </a:endParaRPr>
              </a:p>
            </p:txBody>
          </p:sp>
          <p:cxnSp>
            <p:nvCxnSpPr>
              <p:cNvPr id="17" name="Connecteur droit avec flèche 94"/>
              <p:cNvCxnSpPr>
                <a:stCxn id="16" idx="1"/>
              </p:cNvCxnSpPr>
              <p:nvPr/>
            </p:nvCxnSpPr>
            <p:spPr>
              <a:xfrm flipH="1">
                <a:off x="5113951" y="517438"/>
                <a:ext cx="394190" cy="295921"/>
              </a:xfrm>
              <a:prstGeom prst="straightConnector1">
                <a:avLst/>
              </a:prstGeom>
              <a:ln w="28575">
                <a:solidFill>
                  <a:schemeClr val="bg1"/>
                </a:solidFill>
                <a:tailEnd type="arrow"/>
              </a:ln>
            </p:spPr>
            <p:style>
              <a:lnRef idx="1">
                <a:schemeClr val="accent6"/>
              </a:lnRef>
              <a:fillRef idx="0">
                <a:schemeClr val="accent6"/>
              </a:fillRef>
              <a:effectRef idx="0">
                <a:schemeClr val="accent6"/>
              </a:effectRef>
              <a:fontRef idx="minor">
                <a:schemeClr val="tx1"/>
              </a:fontRef>
            </p:style>
          </p:cxnSp>
        </p:grpSp>
      </p:grpSp>
      <p:pic>
        <p:nvPicPr>
          <p:cNvPr id="46" name="Imag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02166" y="692696"/>
            <a:ext cx="2711833" cy="2721306"/>
          </a:xfrm>
          <a:prstGeom prst="rect">
            <a:avLst/>
          </a:prstGeom>
          <a:solidFill>
            <a:schemeClr val="bg1"/>
          </a:solidFill>
          <a:effectLst>
            <a:softEdge rad="12700"/>
          </a:effectLst>
        </p:spPr>
      </p:pic>
      <p:pic>
        <p:nvPicPr>
          <p:cNvPr id="4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0630" y="4192363"/>
            <a:ext cx="3497415" cy="2653612"/>
          </a:xfrm>
          <a:prstGeom prst="rect">
            <a:avLst/>
          </a:prstGeom>
          <a:noFill/>
          <a:ln>
            <a:noFill/>
          </a:ln>
          <a:effectLst>
            <a:outerShdw dist="35921" dir="2700000" algn="ctr" rotWithShape="0">
              <a:schemeClr val="bg2"/>
            </a:outerShdw>
            <a:softEdge rad="254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 name="Picture 2"/>
          <p:cNvPicPr>
            <a:picLocks noChangeAspect="1" noChangeArrowheads="1"/>
          </p:cNvPicPr>
          <p:nvPr/>
        </p:nvPicPr>
        <p:blipFill rotWithShape="1">
          <a:blip r:embed="rId6" cstate="print"/>
          <a:srcRect l="52129" t="38066" b="3634"/>
          <a:stretch/>
        </p:blipFill>
        <p:spPr bwMode="auto">
          <a:xfrm>
            <a:off x="4317250" y="1623480"/>
            <a:ext cx="1625334" cy="1547826"/>
          </a:xfrm>
          <a:prstGeom prst="rect">
            <a:avLst/>
          </a:prstGeom>
          <a:noFill/>
          <a:ln w="9525">
            <a:solidFill>
              <a:srgbClr val="002060"/>
            </a:solidFill>
            <a:miter lim="800000"/>
            <a:headEnd/>
            <a:tailEnd/>
          </a:ln>
          <a:effectLst>
            <a:softEdge rad="12700"/>
          </a:effectLst>
        </p:spPr>
      </p:pic>
      <p:sp>
        <p:nvSpPr>
          <p:cNvPr id="57" name="Right Arrow 56"/>
          <p:cNvSpPr/>
          <p:nvPr/>
        </p:nvSpPr>
        <p:spPr>
          <a:xfrm>
            <a:off x="3918498" y="2301523"/>
            <a:ext cx="359095" cy="240131"/>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GB"/>
          </a:p>
        </p:txBody>
      </p:sp>
      <p:sp>
        <p:nvSpPr>
          <p:cNvPr id="58" name="Right Arrow 57"/>
          <p:cNvSpPr/>
          <p:nvPr/>
        </p:nvSpPr>
        <p:spPr>
          <a:xfrm>
            <a:off x="5940297" y="2311567"/>
            <a:ext cx="359095" cy="240131"/>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GB"/>
          </a:p>
        </p:txBody>
      </p:sp>
      <p:sp>
        <p:nvSpPr>
          <p:cNvPr id="61" name="TextBox 60"/>
          <p:cNvSpPr txBox="1"/>
          <p:nvPr/>
        </p:nvSpPr>
        <p:spPr>
          <a:xfrm>
            <a:off x="4528191" y="3558018"/>
            <a:ext cx="4485808" cy="3293209"/>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1600" dirty="0"/>
              <a:t>Requirements for the photo-detector:</a:t>
            </a:r>
          </a:p>
          <a:p>
            <a:pPr marL="285750" indent="-285750">
              <a:buFont typeface="Arial" panose="020B0604020202020204" pitchFamily="34" charset="0"/>
              <a:buChar char="•"/>
            </a:pPr>
            <a:r>
              <a:rPr lang="en-GB" sz="1600" dirty="0"/>
              <a:t>Custom geometrical dimension imposed by the </a:t>
            </a:r>
            <a:r>
              <a:rPr lang="en-GB" sz="1600" dirty="0" err="1"/>
              <a:t>SciFi</a:t>
            </a:r>
            <a:r>
              <a:rPr lang="en-GB" sz="1600" dirty="0"/>
              <a:t> fibre arrangement</a:t>
            </a:r>
          </a:p>
          <a:p>
            <a:pPr marL="285750" indent="-285750">
              <a:buFont typeface="Arial" panose="020B0604020202020204" pitchFamily="34" charset="0"/>
              <a:buChar char="•"/>
            </a:pPr>
            <a:r>
              <a:rPr lang="en-GB" sz="1600" dirty="0"/>
              <a:t>High PDE in blue to green, single photon signal distributed in 2.8 channels in average for a perpendicular track</a:t>
            </a:r>
          </a:p>
          <a:p>
            <a:pPr marL="285750" indent="-285750">
              <a:buFont typeface="Arial" panose="020B0604020202020204" pitchFamily="34" charset="0"/>
              <a:buChar char="•"/>
            </a:pPr>
            <a:r>
              <a:rPr lang="en-GB" sz="1600" dirty="0"/>
              <a:t>Low correlated noise to allow for low noise cut</a:t>
            </a:r>
          </a:p>
          <a:p>
            <a:pPr marL="285750" indent="-285750">
              <a:buFont typeface="Arial" panose="020B0604020202020204" pitchFamily="34" charset="0"/>
              <a:buChar char="•"/>
            </a:pPr>
            <a:r>
              <a:rPr lang="en-GB" sz="1600" dirty="0"/>
              <a:t>Lowest possible DCR after irradiation</a:t>
            </a:r>
          </a:p>
          <a:p>
            <a:pPr marL="285750" indent="-285750">
              <a:buFont typeface="Arial" panose="020B0604020202020204" pitchFamily="34" charset="0"/>
              <a:buChar char="•"/>
            </a:pPr>
            <a:r>
              <a:rPr lang="en-GB" sz="1600" dirty="0"/>
              <a:t>Thin entrance window (max 100µm)</a:t>
            </a:r>
          </a:p>
          <a:p>
            <a:pPr marL="285750" indent="-285750">
              <a:buFont typeface="Arial" panose="020B0604020202020204" pitchFamily="34" charset="0"/>
              <a:buChar char="•"/>
            </a:pPr>
            <a:r>
              <a:rPr lang="en-GB" sz="1600" dirty="0"/>
              <a:t>Low inefficient area between channels and modules, gap less tiling in one direction only</a:t>
            </a:r>
          </a:p>
          <a:p>
            <a:r>
              <a:rPr lang="en-GB" sz="1600" dirty="0"/>
              <a:t>Don’t care:</a:t>
            </a:r>
          </a:p>
          <a:p>
            <a:pPr marL="285750" indent="-285750">
              <a:buFont typeface="Arial" panose="020B0604020202020204" pitchFamily="34" charset="0"/>
              <a:buChar char="•"/>
            </a:pPr>
            <a:r>
              <a:rPr lang="en-GB" sz="1600" dirty="0"/>
              <a:t>Gain, dynamic range (100 pixels is sufficient)</a:t>
            </a:r>
          </a:p>
        </p:txBody>
      </p:sp>
      <p:sp>
        <p:nvSpPr>
          <p:cNvPr id="62" name="Slide Number Placeholder 61"/>
          <p:cNvSpPr>
            <a:spLocks noGrp="1"/>
          </p:cNvSpPr>
          <p:nvPr>
            <p:ph type="sldNum" sz="quarter" idx="12"/>
          </p:nvPr>
        </p:nvSpPr>
        <p:spPr/>
        <p:txBody>
          <a:bodyPr/>
          <a:lstStyle/>
          <a:p>
            <a:fld id="{8CFD0E3C-A3E2-431E-A5D1-029440491063}" type="slidenum">
              <a:rPr lang="aa-ET" smtClean="0"/>
              <a:t>5</a:t>
            </a:fld>
            <a:endParaRPr lang="aa-ET"/>
          </a:p>
        </p:txBody>
      </p:sp>
    </p:spTree>
    <p:extLst>
      <p:ext uri="{BB962C8B-B14F-4D97-AF65-F5344CB8AC3E}">
        <p14:creationId xmlns:p14="http://schemas.microsoft.com/office/powerpoint/2010/main" val="2794145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604" y="-212477"/>
            <a:ext cx="8131746" cy="1325563"/>
          </a:xfrm>
        </p:spPr>
        <p:txBody>
          <a:bodyPr/>
          <a:lstStyle/>
          <a:p>
            <a:r>
              <a:rPr lang="en-GB" dirty="0"/>
              <a:t>The </a:t>
            </a:r>
            <a:r>
              <a:rPr lang="en-GB" dirty="0" err="1"/>
              <a:t>SiPM</a:t>
            </a:r>
            <a:r>
              <a:rPr lang="en-GB" dirty="0"/>
              <a:t> array with 128channels (S13552)</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7602" y="1630101"/>
            <a:ext cx="5280950" cy="4721116"/>
          </a:xfrm>
          <a:prstGeom prst="rect">
            <a:avLst/>
          </a:prstGeom>
          <a:noFill/>
          <a:ln>
            <a:noFill/>
          </a:ln>
          <a:effectLst>
            <a:softEdge rad="254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Espace réservé du contenu 4"/>
          <p:cNvSpPr txBox="1">
            <a:spLocks/>
          </p:cNvSpPr>
          <p:nvPr/>
        </p:nvSpPr>
        <p:spPr>
          <a:xfrm>
            <a:off x="181015" y="843867"/>
            <a:ext cx="3671928" cy="5297181"/>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spcBef>
                <a:spcPts val="0"/>
              </a:spcBef>
              <a:buNone/>
            </a:pPr>
            <a:r>
              <a:rPr lang="en-GB" sz="1600" i="1" dirty="0"/>
              <a:t>Customised </a:t>
            </a:r>
            <a:r>
              <a:rPr lang="en-GB" sz="1600" i="1" dirty="0" err="1"/>
              <a:t>SiPM</a:t>
            </a:r>
            <a:r>
              <a:rPr lang="en-GB" sz="1600" i="1" dirty="0"/>
              <a:t> array: </a:t>
            </a:r>
          </a:p>
          <a:p>
            <a:r>
              <a:rPr lang="en-GB" sz="1600" dirty="0"/>
              <a:t>Large pixels 57.5µm x 62.5µm</a:t>
            </a:r>
          </a:p>
          <a:p>
            <a:r>
              <a:rPr lang="en-GB" sz="1600" dirty="0"/>
              <a:t>Optical isolation with trenches LTC5</a:t>
            </a:r>
          </a:p>
          <a:p>
            <a:r>
              <a:rPr lang="en-GB" sz="1600" dirty="0"/>
              <a:t>Fast recovery time 70ns</a:t>
            </a:r>
          </a:p>
          <a:p>
            <a:r>
              <a:rPr lang="en-GB" sz="1600" dirty="0"/>
              <a:t>Tight cutting and packaging tolerances</a:t>
            </a:r>
          </a:p>
        </p:txBody>
      </p:sp>
      <p:sp>
        <p:nvSpPr>
          <p:cNvPr id="6" name="ZoneTexte 66"/>
          <p:cNvSpPr txBox="1"/>
          <p:nvPr/>
        </p:nvSpPr>
        <p:spPr>
          <a:xfrm>
            <a:off x="4432244" y="1207785"/>
            <a:ext cx="1507908" cy="276999"/>
          </a:xfrm>
          <a:prstGeom prst="rect">
            <a:avLst/>
          </a:prstGeom>
          <a:noFill/>
        </p:spPr>
        <p:txBody>
          <a:bodyPr wrap="square" rtlCol="0">
            <a:spAutoFit/>
          </a:bodyPr>
          <a:lstStyle/>
          <a:p>
            <a:pPr algn="ctr"/>
            <a:r>
              <a:rPr lang="en-GB" sz="1200" dirty="0"/>
              <a:t>32.54 × 1.625 mm</a:t>
            </a:r>
            <a:r>
              <a:rPr lang="en-GB" sz="1200" baseline="30000" dirty="0"/>
              <a:t>2</a:t>
            </a:r>
          </a:p>
        </p:txBody>
      </p:sp>
      <p:pic>
        <p:nvPicPr>
          <p:cNvPr id="7" name="Picture 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5740" y="2492896"/>
            <a:ext cx="3240000" cy="2199011"/>
          </a:xfrm>
          <a:prstGeom prst="rect">
            <a:avLst/>
          </a:prstGeom>
          <a:solidFill>
            <a:schemeClr val="bg1"/>
          </a:solidFill>
          <a:ln>
            <a:noFill/>
          </a:ln>
          <a:effectLst>
            <a:softEdge rad="25400"/>
          </a:effectLst>
          <a:extLst/>
        </p:spPr>
      </p:pic>
      <p:pic>
        <p:nvPicPr>
          <p:cNvPr id="8"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5740" y="4431398"/>
            <a:ext cx="3240000" cy="2426602"/>
          </a:xfrm>
          <a:prstGeom prst="rect">
            <a:avLst/>
          </a:prstGeom>
          <a:solidFill>
            <a:schemeClr val="bg1"/>
          </a:solidFill>
          <a:ln>
            <a:noFill/>
          </a:ln>
          <a:effectLst>
            <a:softEdge rad="25400"/>
          </a:effectLst>
          <a:extLst/>
        </p:spPr>
      </p:pic>
      <p:sp>
        <p:nvSpPr>
          <p:cNvPr id="9" name="TextBox 8"/>
          <p:cNvSpPr txBox="1"/>
          <p:nvPr/>
        </p:nvSpPr>
        <p:spPr>
          <a:xfrm>
            <a:off x="6444208" y="6455756"/>
            <a:ext cx="2387128" cy="369332"/>
          </a:xfrm>
          <a:prstGeom prst="rect">
            <a:avLst/>
          </a:prstGeom>
          <a:noFill/>
        </p:spPr>
        <p:txBody>
          <a:bodyPr wrap="none" rtlCol="0">
            <a:spAutoFit/>
          </a:bodyPr>
          <a:lstStyle/>
          <a:p>
            <a:r>
              <a:rPr lang="en-GB" dirty="0">
                <a:hlinkClick r:id="rId5"/>
              </a:rPr>
              <a:t>PhD thesis Axel </a:t>
            </a:r>
            <a:r>
              <a:rPr lang="en-GB" dirty="0" err="1">
                <a:hlinkClick r:id="rId5"/>
              </a:rPr>
              <a:t>Kuonen</a:t>
            </a:r>
            <a:endParaRPr lang="en-GB" dirty="0"/>
          </a:p>
        </p:txBody>
      </p:sp>
      <p:sp>
        <p:nvSpPr>
          <p:cNvPr id="10" name="TextBox 9"/>
          <p:cNvSpPr txBox="1"/>
          <p:nvPr/>
        </p:nvSpPr>
        <p:spPr>
          <a:xfrm>
            <a:off x="3940607" y="6455756"/>
            <a:ext cx="2467470" cy="369332"/>
          </a:xfrm>
          <a:prstGeom prst="rect">
            <a:avLst/>
          </a:prstGeom>
          <a:noFill/>
        </p:spPr>
        <p:txBody>
          <a:bodyPr wrap="none" rtlCol="0">
            <a:spAutoFit/>
          </a:bodyPr>
          <a:lstStyle/>
          <a:p>
            <a:r>
              <a:rPr lang="en-GB" dirty="0">
                <a:hlinkClick r:id="rId6"/>
              </a:rPr>
              <a:t>PhD thesis Olivier Girard</a:t>
            </a:r>
            <a:endParaRPr lang="en-GB" dirty="0"/>
          </a:p>
        </p:txBody>
      </p:sp>
      <p:sp>
        <p:nvSpPr>
          <p:cNvPr id="12" name="Slide Number Placeholder 11"/>
          <p:cNvSpPr>
            <a:spLocks noGrp="1"/>
          </p:cNvSpPr>
          <p:nvPr>
            <p:ph type="sldNum" sz="quarter" idx="12"/>
          </p:nvPr>
        </p:nvSpPr>
        <p:spPr/>
        <p:txBody>
          <a:bodyPr/>
          <a:lstStyle/>
          <a:p>
            <a:fld id="{8CFD0E3C-A3E2-431E-A5D1-029440491063}" type="slidenum">
              <a:rPr lang="aa-ET" smtClean="0"/>
              <a:t>6</a:t>
            </a:fld>
            <a:endParaRPr lang="aa-ET"/>
          </a:p>
        </p:txBody>
      </p:sp>
    </p:spTree>
    <p:extLst>
      <p:ext uri="{BB962C8B-B14F-4D97-AF65-F5344CB8AC3E}">
        <p14:creationId xmlns:p14="http://schemas.microsoft.com/office/powerpoint/2010/main" val="3123190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9392"/>
            <a:ext cx="7886700" cy="1325563"/>
          </a:xfrm>
        </p:spPr>
        <p:txBody>
          <a:bodyPr>
            <a:normAutofit/>
          </a:bodyPr>
          <a:lstStyle/>
          <a:p>
            <a:r>
              <a:rPr lang="en-GB" sz="2800" dirty="0"/>
              <a:t>Characterisation of the production batch</a:t>
            </a:r>
            <a:br>
              <a:rPr lang="en-GB" sz="2800" dirty="0"/>
            </a:br>
            <a:r>
              <a:rPr lang="en-GB" sz="2800" dirty="0"/>
              <a:t>Correlated noise</a:t>
            </a:r>
          </a:p>
        </p:txBody>
      </p:sp>
      <p:pic>
        <p:nvPicPr>
          <p:cNvPr id="4" name="Content Placeholder 3"/>
          <p:cNvPicPr>
            <a:picLocks noGrp="1" noChangeAspect="1"/>
          </p:cNvPicPr>
          <p:nvPr>
            <p:ph idx="1"/>
          </p:nvPr>
        </p:nvPicPr>
        <p:blipFill>
          <a:blip r:embed="rId2"/>
          <a:stretch>
            <a:fillRect/>
          </a:stretch>
        </p:blipFill>
        <p:spPr>
          <a:xfrm>
            <a:off x="391344" y="2478835"/>
            <a:ext cx="3960000" cy="2799408"/>
          </a:xfrm>
          <a:prstGeom prst="rect">
            <a:avLst/>
          </a:prstGeom>
          <a:effectLst>
            <a:softEdge rad="25400"/>
          </a:effectLst>
        </p:spPr>
      </p:pic>
      <p:pic>
        <p:nvPicPr>
          <p:cNvPr id="5" name="Picture 4"/>
          <p:cNvPicPr>
            <a:picLocks noChangeAspect="1"/>
          </p:cNvPicPr>
          <p:nvPr/>
        </p:nvPicPr>
        <p:blipFill>
          <a:blip r:embed="rId3"/>
          <a:stretch>
            <a:fillRect/>
          </a:stretch>
        </p:blipFill>
        <p:spPr>
          <a:xfrm>
            <a:off x="4499992" y="2478835"/>
            <a:ext cx="3960000" cy="2853401"/>
          </a:xfrm>
          <a:prstGeom prst="rect">
            <a:avLst/>
          </a:prstGeom>
          <a:effectLst>
            <a:softEdge rad="25400"/>
          </a:effectLst>
        </p:spPr>
      </p:pic>
      <p:sp>
        <p:nvSpPr>
          <p:cNvPr id="6" name="TextBox 5"/>
          <p:cNvSpPr txBox="1"/>
          <p:nvPr/>
        </p:nvSpPr>
        <p:spPr>
          <a:xfrm>
            <a:off x="4765439" y="939851"/>
            <a:ext cx="3229730" cy="861774"/>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none" rtlCol="0">
            <a:spAutoFit/>
          </a:bodyPr>
          <a:lstStyle/>
          <a:p>
            <a:pPr marL="285750" indent="-285750">
              <a:buFont typeface="Arial" panose="020B0604020202020204" pitchFamily="34" charset="0"/>
              <a:buChar char="•"/>
            </a:pPr>
            <a:r>
              <a:rPr lang="en-GB" sz="1600" dirty="0"/>
              <a:t>Higher AP for batch 1</a:t>
            </a:r>
          </a:p>
          <a:p>
            <a:pPr marL="285750" indent="-285750">
              <a:buFont typeface="Arial" panose="020B0604020202020204" pitchFamily="34" charset="0"/>
              <a:buChar char="•"/>
            </a:pPr>
            <a:r>
              <a:rPr lang="en-GB" sz="1600" dirty="0"/>
              <a:t>Higher delayed x-talk for batch 1</a:t>
            </a:r>
          </a:p>
          <a:p>
            <a:r>
              <a:rPr lang="en-GB" sz="1600" dirty="0">
                <a:solidFill>
                  <a:schemeClr val="tx1"/>
                </a:solidFill>
              </a:rPr>
              <a:t>Both are within the specification</a:t>
            </a:r>
          </a:p>
        </p:txBody>
      </p:sp>
      <p:sp>
        <p:nvSpPr>
          <p:cNvPr id="7" name="TextBox 6"/>
          <p:cNvSpPr txBox="1"/>
          <p:nvPr/>
        </p:nvSpPr>
        <p:spPr>
          <a:xfrm>
            <a:off x="1237900" y="1975128"/>
            <a:ext cx="5783827" cy="338554"/>
          </a:xfrm>
          <a:prstGeom prst="rect">
            <a:avLst/>
          </a:prstGeom>
          <a:effectLst>
            <a:softEdge rad="25400"/>
          </a:effectLst>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GB" sz="1600" dirty="0"/>
              <a:t>Low operation voltage to avoid high DCR and high correlated noise!</a:t>
            </a:r>
          </a:p>
        </p:txBody>
      </p:sp>
      <p:cxnSp>
        <p:nvCxnSpPr>
          <p:cNvPr id="9" name="Straight Arrow Connector 8"/>
          <p:cNvCxnSpPr/>
          <p:nvPr/>
        </p:nvCxnSpPr>
        <p:spPr>
          <a:xfrm flipH="1">
            <a:off x="1979712" y="2313682"/>
            <a:ext cx="1224136" cy="147535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0" name="TextBox 9"/>
          <p:cNvSpPr txBox="1"/>
          <p:nvPr/>
        </p:nvSpPr>
        <p:spPr>
          <a:xfrm>
            <a:off x="1283296" y="3825381"/>
            <a:ext cx="504056" cy="30777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1400" dirty="0"/>
              <a:t>~9%</a:t>
            </a:r>
          </a:p>
        </p:txBody>
      </p:sp>
      <p:sp>
        <p:nvSpPr>
          <p:cNvPr id="11" name="TextBox 10"/>
          <p:cNvSpPr txBox="1"/>
          <p:nvPr/>
        </p:nvSpPr>
        <p:spPr>
          <a:xfrm>
            <a:off x="5381312" y="3979269"/>
            <a:ext cx="504056" cy="30777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1400" dirty="0"/>
              <a:t>~7%</a:t>
            </a:r>
          </a:p>
        </p:txBody>
      </p:sp>
      <p:sp>
        <p:nvSpPr>
          <p:cNvPr id="12" name="Slide Number Placeholder 11"/>
          <p:cNvSpPr>
            <a:spLocks noGrp="1"/>
          </p:cNvSpPr>
          <p:nvPr>
            <p:ph type="sldNum" sz="quarter" idx="12"/>
          </p:nvPr>
        </p:nvSpPr>
        <p:spPr/>
        <p:txBody>
          <a:bodyPr/>
          <a:lstStyle/>
          <a:p>
            <a:fld id="{8CFD0E3C-A3E2-431E-A5D1-029440491063}" type="slidenum">
              <a:rPr lang="aa-ET" smtClean="0"/>
              <a:t>7</a:t>
            </a:fld>
            <a:endParaRPr lang="aa-ET"/>
          </a:p>
        </p:txBody>
      </p:sp>
      <p:sp>
        <p:nvSpPr>
          <p:cNvPr id="13" name="TextBox 12"/>
          <p:cNvSpPr txBox="1"/>
          <p:nvPr/>
        </p:nvSpPr>
        <p:spPr>
          <a:xfrm>
            <a:off x="1543728" y="5564254"/>
            <a:ext cx="6371882" cy="830997"/>
          </a:xfrm>
          <a:prstGeom prst="rect">
            <a:avLst/>
          </a:prstGeom>
          <a:effectLst>
            <a:softEdge rad="25400"/>
          </a:effectLst>
        </p:spPr>
        <p:style>
          <a:lnRef idx="1">
            <a:schemeClr val="accent5"/>
          </a:lnRef>
          <a:fillRef idx="3">
            <a:schemeClr val="accent5"/>
          </a:fillRef>
          <a:effectRef idx="2">
            <a:schemeClr val="accent5"/>
          </a:effectRef>
          <a:fontRef idx="minor">
            <a:schemeClr val="lt1"/>
          </a:fontRef>
        </p:style>
        <p:txBody>
          <a:bodyPr wrap="square" rtlCol="0">
            <a:spAutoFit/>
          </a:bodyPr>
          <a:lstStyle/>
          <a:p>
            <a:pPr marL="285750" indent="-285750">
              <a:buFont typeface="Arial" panose="020B0604020202020204" pitchFamily="34" charset="0"/>
              <a:buChar char="•"/>
            </a:pPr>
            <a:r>
              <a:rPr lang="en-GB" sz="1600" dirty="0"/>
              <a:t>High PDE and low correlated noise advertised by the </a:t>
            </a:r>
            <a:r>
              <a:rPr lang="en-GB" sz="1600" dirty="0" err="1"/>
              <a:t>SiPM</a:t>
            </a:r>
            <a:r>
              <a:rPr lang="en-GB" sz="1600" dirty="0"/>
              <a:t> manufacturer are not at the same operation point!</a:t>
            </a:r>
          </a:p>
          <a:p>
            <a:pPr marL="285750" indent="-285750">
              <a:buFont typeface="Arial" panose="020B0604020202020204" pitchFamily="34" charset="0"/>
              <a:buChar char="•"/>
            </a:pPr>
            <a:r>
              <a:rPr lang="en-GB" sz="1600" dirty="0"/>
              <a:t>Pre-production and production batch quite different.</a:t>
            </a:r>
          </a:p>
        </p:txBody>
      </p:sp>
      <p:cxnSp>
        <p:nvCxnSpPr>
          <p:cNvPr id="14" name="Straight Arrow Connector 13"/>
          <p:cNvCxnSpPr/>
          <p:nvPr/>
        </p:nvCxnSpPr>
        <p:spPr>
          <a:xfrm flipH="1">
            <a:off x="6012160" y="2321211"/>
            <a:ext cx="744951" cy="146782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727038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150" y="-150972"/>
            <a:ext cx="7886700" cy="1325563"/>
          </a:xfrm>
        </p:spPr>
        <p:txBody>
          <a:bodyPr>
            <a:normAutofit/>
          </a:bodyPr>
          <a:lstStyle/>
          <a:p>
            <a:r>
              <a:rPr lang="en-GB" sz="2800" dirty="0"/>
              <a:t>Temperature coefficient</a:t>
            </a:r>
          </a:p>
        </p:txBody>
      </p:sp>
      <p:sp>
        <p:nvSpPr>
          <p:cNvPr id="3" name="Content Placeholder 2"/>
          <p:cNvSpPr>
            <a:spLocks noGrp="1"/>
          </p:cNvSpPr>
          <p:nvPr>
            <p:ph idx="1"/>
          </p:nvPr>
        </p:nvSpPr>
        <p:spPr>
          <a:xfrm>
            <a:off x="473150" y="1556792"/>
            <a:ext cx="3221856" cy="2808312"/>
          </a:xfrm>
        </p:spPr>
        <p:style>
          <a:lnRef idx="1">
            <a:schemeClr val="accent3"/>
          </a:lnRef>
          <a:fillRef idx="2">
            <a:schemeClr val="accent3"/>
          </a:fillRef>
          <a:effectRef idx="1">
            <a:schemeClr val="accent3"/>
          </a:effectRef>
          <a:fontRef idx="minor">
            <a:schemeClr val="dk1"/>
          </a:fontRef>
        </p:style>
        <p:txBody>
          <a:bodyPr>
            <a:normAutofit/>
          </a:bodyPr>
          <a:lstStyle/>
          <a:p>
            <a:r>
              <a:rPr lang="en-GB" sz="1600" dirty="0"/>
              <a:t>The specified value is 56mV/K, it seems that there is some difference due to thermal coupling</a:t>
            </a:r>
          </a:p>
          <a:p>
            <a:r>
              <a:rPr lang="en-GB" sz="1600" dirty="0"/>
              <a:t>For the compensation of the temperature change it is important to take the package also into consideration. With the integrated temperature sensor it is the best choice to use the temperature coefficient obtained with the this measurement. </a:t>
            </a:r>
          </a:p>
        </p:txBody>
      </p:sp>
      <p:pic>
        <p:nvPicPr>
          <p:cNvPr id="4" name="Picture 3"/>
          <p:cNvPicPr>
            <a:picLocks noChangeAspect="1"/>
          </p:cNvPicPr>
          <p:nvPr/>
        </p:nvPicPr>
        <p:blipFill>
          <a:blip r:embed="rId2"/>
          <a:stretch>
            <a:fillRect/>
          </a:stretch>
        </p:blipFill>
        <p:spPr>
          <a:xfrm>
            <a:off x="4085444" y="1484784"/>
            <a:ext cx="4680520" cy="2994015"/>
          </a:xfrm>
          <a:prstGeom prst="rect">
            <a:avLst/>
          </a:prstGeom>
          <a:effectLst>
            <a:softEdge rad="12700"/>
          </a:effectLst>
        </p:spPr>
      </p:pic>
      <p:sp>
        <p:nvSpPr>
          <p:cNvPr id="5" name="Slide Number Placeholder 4"/>
          <p:cNvSpPr>
            <a:spLocks noGrp="1"/>
          </p:cNvSpPr>
          <p:nvPr>
            <p:ph type="sldNum" sz="quarter" idx="12"/>
          </p:nvPr>
        </p:nvSpPr>
        <p:spPr/>
        <p:txBody>
          <a:bodyPr/>
          <a:lstStyle/>
          <a:p>
            <a:fld id="{8CFD0E3C-A3E2-431E-A5D1-029440491063}" type="slidenum">
              <a:rPr lang="aa-ET" smtClean="0"/>
              <a:t>8</a:t>
            </a:fld>
            <a:endParaRPr lang="aa-ET"/>
          </a:p>
        </p:txBody>
      </p:sp>
      <p:sp>
        <p:nvSpPr>
          <p:cNvPr id="6" name="TextBox 5"/>
          <p:cNvSpPr txBox="1"/>
          <p:nvPr/>
        </p:nvSpPr>
        <p:spPr>
          <a:xfrm>
            <a:off x="1619672" y="4753536"/>
            <a:ext cx="6371882" cy="584775"/>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buFont typeface="Arial" panose="020B0604020202020204" pitchFamily="34" charset="0"/>
              <a:buChar char="•"/>
            </a:pPr>
            <a:r>
              <a:rPr lang="en-GB" sz="1600" dirty="0"/>
              <a:t>T sensor on module is important</a:t>
            </a:r>
          </a:p>
          <a:p>
            <a:pPr marL="285750" indent="-285750">
              <a:buFont typeface="Arial" panose="020B0604020202020204" pitchFamily="34" charset="0"/>
              <a:buChar char="•"/>
            </a:pPr>
            <a:r>
              <a:rPr lang="en-GB" sz="1600" dirty="0"/>
              <a:t>Temperature coefficient can change if package is taken into account</a:t>
            </a:r>
          </a:p>
        </p:txBody>
      </p:sp>
      <p:sp>
        <p:nvSpPr>
          <p:cNvPr id="7" name="Content Placeholder 2">
            <a:extLst>
              <a:ext uri="{FF2B5EF4-FFF2-40B4-BE49-F238E27FC236}">
                <a16:creationId xmlns:a16="http://schemas.microsoft.com/office/drawing/2014/main" id="{7BC76651-C048-4223-8A53-6392D52EC5F9}"/>
              </a:ext>
            </a:extLst>
          </p:cNvPr>
          <p:cNvSpPr txBox="1">
            <a:spLocks/>
          </p:cNvSpPr>
          <p:nvPr/>
        </p:nvSpPr>
        <p:spPr>
          <a:xfrm>
            <a:off x="445793" y="1585999"/>
            <a:ext cx="3221856" cy="2808312"/>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dk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dk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dk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9pPr>
          </a:lstStyle>
          <a:p>
            <a:r>
              <a:rPr lang="en-GB" sz="1600" dirty="0"/>
              <a:t>The specified (silicon only) value is 56mV/K, it seems that there is some difference due to thermal coupling</a:t>
            </a:r>
          </a:p>
          <a:p>
            <a:r>
              <a:rPr lang="en-GB" sz="1600" dirty="0"/>
              <a:t>For the compensation of the temperature change it is important to take also the package into account. With the integrated temperature sensor it is the best choice to use the temperature coefficient obtained with the this measurement. </a:t>
            </a:r>
          </a:p>
        </p:txBody>
      </p:sp>
      <p:sp>
        <p:nvSpPr>
          <p:cNvPr id="8" name="TextBox 7">
            <a:extLst>
              <a:ext uri="{FF2B5EF4-FFF2-40B4-BE49-F238E27FC236}">
                <a16:creationId xmlns:a16="http://schemas.microsoft.com/office/drawing/2014/main" id="{71CF1D8D-5CE1-42F9-A67D-0BE5D067C28F}"/>
              </a:ext>
            </a:extLst>
          </p:cNvPr>
          <p:cNvSpPr txBox="1"/>
          <p:nvPr/>
        </p:nvSpPr>
        <p:spPr>
          <a:xfrm>
            <a:off x="1619672" y="4781126"/>
            <a:ext cx="6371882" cy="584775"/>
          </a:xfrm>
          <a:prstGeom prst="rect">
            <a:avLst/>
          </a:prstGeom>
          <a:effectLst>
            <a:softEdge rad="25400"/>
          </a:effectLst>
        </p:spPr>
        <p:style>
          <a:lnRef idx="1">
            <a:schemeClr val="accent5"/>
          </a:lnRef>
          <a:fillRef idx="3">
            <a:schemeClr val="accent5"/>
          </a:fillRef>
          <a:effectRef idx="2">
            <a:schemeClr val="accent5"/>
          </a:effectRef>
          <a:fontRef idx="minor">
            <a:schemeClr val="lt1"/>
          </a:fontRef>
        </p:style>
        <p:txBody>
          <a:bodyPr wrap="square" rtlCol="0">
            <a:spAutoFit/>
          </a:bodyPr>
          <a:lstStyle/>
          <a:p>
            <a:pPr marL="285750" indent="-285750">
              <a:buFont typeface="Arial" panose="020B0604020202020204" pitchFamily="34" charset="0"/>
              <a:buChar char="•"/>
            </a:pPr>
            <a:r>
              <a:rPr lang="en-GB" sz="1600" dirty="0"/>
              <a:t>T sensor on module an important luxury and certainly helpful</a:t>
            </a:r>
          </a:p>
          <a:p>
            <a:pPr marL="285750" indent="-285750">
              <a:buFont typeface="Arial" panose="020B0604020202020204" pitchFamily="34" charset="0"/>
              <a:buChar char="•"/>
            </a:pPr>
            <a:r>
              <a:rPr lang="en-GB" sz="1600" dirty="0"/>
              <a:t>Temperature coefficient can change if package is taken into account</a:t>
            </a:r>
          </a:p>
        </p:txBody>
      </p:sp>
    </p:spTree>
    <p:extLst>
      <p:ext uri="{BB962C8B-B14F-4D97-AF65-F5344CB8AC3E}">
        <p14:creationId xmlns:p14="http://schemas.microsoft.com/office/powerpoint/2010/main" val="755167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04355"/>
            <a:ext cx="7886700" cy="1325563"/>
          </a:xfrm>
        </p:spPr>
        <p:txBody>
          <a:bodyPr/>
          <a:lstStyle/>
          <a:p>
            <a:r>
              <a:rPr lang="en-GB" dirty="0"/>
              <a:t>Irradiation tests with neutrons (Ljubljana)</a:t>
            </a:r>
          </a:p>
        </p:txBody>
      </p:sp>
      <p:sp>
        <p:nvSpPr>
          <p:cNvPr id="5" name="ZoneTexte 11"/>
          <p:cNvSpPr txBox="1"/>
          <p:nvPr/>
        </p:nvSpPr>
        <p:spPr>
          <a:xfrm>
            <a:off x="859940" y="1079629"/>
            <a:ext cx="3751272" cy="1569660"/>
          </a:xfrm>
          <a:prstGeom prst="rect">
            <a:avLst/>
          </a:prstGeom>
          <a:effectLst>
            <a:softEdge rad="25400"/>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en-GB" sz="1600" dirty="0" err="1"/>
              <a:t>SiPM</a:t>
            </a:r>
            <a:r>
              <a:rPr lang="en-GB" sz="1600" dirty="0"/>
              <a:t> area A=0.41mm</a:t>
            </a:r>
            <a:r>
              <a:rPr lang="en-GB" sz="1600" baseline="30000" dirty="0"/>
              <a:t>2</a:t>
            </a:r>
            <a:endParaRPr lang="en-GB" sz="1600" dirty="0"/>
          </a:p>
          <a:p>
            <a:pPr marL="285750" indent="-285750">
              <a:buFont typeface="Arial" panose="020B0604020202020204" pitchFamily="34" charset="0"/>
              <a:buChar char="•"/>
            </a:pPr>
            <a:r>
              <a:rPr lang="en-GB" sz="1600" dirty="0"/>
              <a:t>Use current measurement with I-V scan</a:t>
            </a:r>
          </a:p>
          <a:p>
            <a:pPr marL="285750" indent="-285750">
              <a:buFont typeface="Arial" panose="020B0604020202020204" pitchFamily="34" charset="0"/>
              <a:buChar char="•"/>
            </a:pPr>
            <a:r>
              <a:rPr lang="en-GB" sz="1600" dirty="0"/>
              <a:t>Measurements are based on average of 128 channels, automated multiplexer</a:t>
            </a:r>
          </a:p>
          <a:p>
            <a:pPr marL="285750" indent="-285750">
              <a:buFont typeface="Arial" panose="020B0604020202020204" pitchFamily="34" charset="0"/>
              <a:buChar char="•"/>
            </a:pPr>
            <a:r>
              <a:rPr lang="en-GB" sz="1600" dirty="0"/>
              <a:t>At high DCR self heating and saturation is observed (104 pixels per channel)</a:t>
            </a:r>
          </a:p>
        </p:txBody>
      </p:sp>
      <p:pic>
        <p:nvPicPr>
          <p:cNvPr id="7" name="Picture 6"/>
          <p:cNvPicPr>
            <a:picLocks noChangeAspect="1"/>
          </p:cNvPicPr>
          <p:nvPr/>
        </p:nvPicPr>
        <p:blipFill>
          <a:blip r:embed="rId2"/>
          <a:stretch>
            <a:fillRect/>
          </a:stretch>
        </p:blipFill>
        <p:spPr>
          <a:xfrm>
            <a:off x="755576" y="3327489"/>
            <a:ext cx="3960000" cy="2598420"/>
          </a:xfrm>
          <a:prstGeom prst="rect">
            <a:avLst/>
          </a:prstGeom>
        </p:spPr>
      </p:pic>
      <p:pic>
        <p:nvPicPr>
          <p:cNvPr id="8" name="Picture 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04048" y="3183473"/>
            <a:ext cx="4001666" cy="2715960"/>
          </a:xfrm>
          <a:prstGeom prst="rect">
            <a:avLst/>
          </a:prstGeom>
          <a:solidFill>
            <a:schemeClr val="bg1"/>
          </a:solidFill>
          <a:ln>
            <a:noFill/>
          </a:ln>
          <a:extLst/>
        </p:spPr>
      </p:pic>
      <p:cxnSp>
        <p:nvCxnSpPr>
          <p:cNvPr id="10" name="Straight Arrow Connector 9"/>
          <p:cNvCxnSpPr/>
          <p:nvPr/>
        </p:nvCxnSpPr>
        <p:spPr>
          <a:xfrm flipV="1">
            <a:off x="6912549" y="3881551"/>
            <a:ext cx="0" cy="165618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 name="Straight Arrow Connector 11"/>
          <p:cNvCxnSpPr/>
          <p:nvPr/>
        </p:nvCxnSpPr>
        <p:spPr>
          <a:xfrm flipV="1">
            <a:off x="7298208" y="3766111"/>
            <a:ext cx="0" cy="1728191"/>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0" name="Straight Connector 19"/>
          <p:cNvCxnSpPr/>
          <p:nvPr/>
        </p:nvCxnSpPr>
        <p:spPr>
          <a:xfrm flipH="1">
            <a:off x="5603922" y="3894029"/>
            <a:ext cx="1296144"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22" name="Straight Connector 21"/>
          <p:cNvCxnSpPr/>
          <p:nvPr/>
        </p:nvCxnSpPr>
        <p:spPr>
          <a:xfrm flipV="1">
            <a:off x="5580112" y="3769061"/>
            <a:ext cx="1718096" cy="6574"/>
          </a:xfrm>
          <a:prstGeom prst="line">
            <a:avLst/>
          </a:prstGeom>
        </p:spPr>
        <p:style>
          <a:lnRef idx="3">
            <a:schemeClr val="accent5"/>
          </a:lnRef>
          <a:fillRef idx="0">
            <a:schemeClr val="accent5"/>
          </a:fillRef>
          <a:effectRef idx="2">
            <a:schemeClr val="accent5"/>
          </a:effectRef>
          <a:fontRef idx="minor">
            <a:schemeClr val="tx1"/>
          </a:fontRef>
        </p:style>
      </p:cxnSp>
      <p:sp>
        <p:nvSpPr>
          <p:cNvPr id="23" name="TextBox 22"/>
          <p:cNvSpPr txBox="1"/>
          <p:nvPr/>
        </p:nvSpPr>
        <p:spPr>
          <a:xfrm>
            <a:off x="5424093" y="2686673"/>
            <a:ext cx="2070503" cy="861774"/>
          </a:xfrm>
          <a:prstGeom prst="rect">
            <a:avLst/>
          </a:prstGeom>
          <a:noFill/>
        </p:spPr>
        <p:txBody>
          <a:bodyPr wrap="none" rtlCol="0">
            <a:spAutoFit/>
          </a:bodyPr>
          <a:lstStyle/>
          <a:p>
            <a:r>
              <a:rPr lang="en-GB" sz="1600" dirty="0"/>
              <a:t>Peak </a:t>
            </a:r>
            <a:r>
              <a:rPr lang="en-GB" sz="1600" dirty="0">
                <a:hlinkClick r:id="rId4"/>
              </a:rPr>
              <a:t>PDE@3.5V</a:t>
            </a:r>
            <a:r>
              <a:rPr lang="en-GB" sz="1600" dirty="0"/>
              <a:t> = 44%</a:t>
            </a:r>
          </a:p>
          <a:p>
            <a:r>
              <a:rPr lang="en-GB" sz="1600" dirty="0"/>
              <a:t>Peak </a:t>
            </a:r>
            <a:r>
              <a:rPr lang="en-GB" sz="1600" dirty="0">
                <a:hlinkClick r:id="rId5"/>
              </a:rPr>
              <a:t>PDE@4.5V</a:t>
            </a:r>
            <a:r>
              <a:rPr lang="en-GB" sz="1600" dirty="0"/>
              <a:t> = 47%</a:t>
            </a:r>
          </a:p>
          <a:p>
            <a:endParaRPr lang="en-GB" sz="1600" dirty="0"/>
          </a:p>
        </p:txBody>
      </p:sp>
      <p:cxnSp>
        <p:nvCxnSpPr>
          <p:cNvPr id="25" name="Straight Connector 24"/>
          <p:cNvCxnSpPr/>
          <p:nvPr/>
        </p:nvCxnSpPr>
        <p:spPr>
          <a:xfrm flipV="1">
            <a:off x="1970188" y="4524856"/>
            <a:ext cx="0" cy="9361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1331640" y="4695641"/>
            <a:ext cx="638548"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29" name="Straight Connector 28"/>
          <p:cNvCxnSpPr/>
          <p:nvPr/>
        </p:nvCxnSpPr>
        <p:spPr>
          <a:xfrm flipH="1">
            <a:off x="1331640" y="4587918"/>
            <a:ext cx="638548" cy="0"/>
          </a:xfrm>
          <a:prstGeom prst="line">
            <a:avLst/>
          </a:prstGeom>
        </p:spPr>
        <p:style>
          <a:lnRef idx="3">
            <a:schemeClr val="accent1"/>
          </a:lnRef>
          <a:fillRef idx="0">
            <a:schemeClr val="accent1"/>
          </a:fillRef>
          <a:effectRef idx="2">
            <a:schemeClr val="accent1"/>
          </a:effectRef>
          <a:fontRef idx="minor">
            <a:schemeClr val="tx1"/>
          </a:fontRef>
        </p:style>
      </p:cxnSp>
      <p:sp>
        <p:nvSpPr>
          <p:cNvPr id="30" name="TextBox 29"/>
          <p:cNvSpPr txBox="1"/>
          <p:nvPr/>
        </p:nvSpPr>
        <p:spPr>
          <a:xfrm>
            <a:off x="1259632" y="2780928"/>
            <a:ext cx="1880643" cy="861774"/>
          </a:xfrm>
          <a:prstGeom prst="rect">
            <a:avLst/>
          </a:prstGeom>
          <a:noFill/>
        </p:spPr>
        <p:txBody>
          <a:bodyPr wrap="none" rtlCol="0">
            <a:spAutoFit/>
          </a:bodyPr>
          <a:lstStyle/>
          <a:p>
            <a:r>
              <a:rPr lang="en-GB" sz="1600" dirty="0">
                <a:hlinkClick r:id="rId6"/>
              </a:rPr>
              <a:t>DCR@3.5V</a:t>
            </a:r>
            <a:r>
              <a:rPr lang="en-GB" sz="1600" dirty="0"/>
              <a:t> = 14MHz</a:t>
            </a:r>
          </a:p>
          <a:p>
            <a:r>
              <a:rPr lang="en-GB" sz="1600" dirty="0">
                <a:hlinkClick r:id="rId7"/>
              </a:rPr>
              <a:t>DCR@4.5V</a:t>
            </a:r>
            <a:r>
              <a:rPr lang="en-GB" sz="1600" dirty="0"/>
              <a:t> = 20MHz</a:t>
            </a:r>
          </a:p>
          <a:p>
            <a:endParaRPr lang="en-GB" sz="1600" dirty="0"/>
          </a:p>
        </p:txBody>
      </p:sp>
      <p:sp>
        <p:nvSpPr>
          <p:cNvPr id="31" name="TextBox 30"/>
          <p:cNvSpPr txBox="1"/>
          <p:nvPr/>
        </p:nvSpPr>
        <p:spPr>
          <a:xfrm>
            <a:off x="5392045" y="1057816"/>
            <a:ext cx="2818183" cy="1569660"/>
          </a:xfrm>
          <a:prstGeom prst="rect">
            <a:avLst/>
          </a:prstGeom>
          <a:effectLst>
            <a:softEdge rad="25400"/>
          </a:effectLst>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GB" sz="1600" dirty="0"/>
              <a:t>For </a:t>
            </a:r>
            <a:r>
              <a:rPr lang="en-GB" sz="1600" dirty="0" err="1"/>
              <a:t>comparision</a:t>
            </a:r>
            <a:r>
              <a:rPr lang="en-GB" sz="1600" dirty="0"/>
              <a:t>:</a:t>
            </a:r>
          </a:p>
          <a:p>
            <a:r>
              <a:rPr lang="en-GB" sz="1600" dirty="0"/>
              <a:t>A=1mm</a:t>
            </a:r>
            <a:r>
              <a:rPr lang="en-GB" sz="1600" baseline="30000" dirty="0"/>
              <a:t>2</a:t>
            </a:r>
            <a:r>
              <a:rPr lang="en-GB" sz="1600" dirty="0"/>
              <a:t> , T=-40°C, </a:t>
            </a:r>
            <a:r>
              <a:rPr lang="el-GR" sz="1600" dirty="0"/>
              <a:t>Δ</a:t>
            </a:r>
            <a:r>
              <a:rPr lang="en-GB" sz="1600" dirty="0"/>
              <a:t>V=3.5V, </a:t>
            </a:r>
            <a:r>
              <a:rPr lang="en-GB" sz="1600" dirty="0" err="1"/>
              <a:t>p</a:t>
            </a:r>
            <a:r>
              <a:rPr lang="en-GB" sz="1600" baseline="-25000" dirty="0" err="1"/>
              <a:t>tot_cor</a:t>
            </a:r>
            <a:r>
              <a:rPr lang="en-GB" sz="1600" dirty="0"/>
              <a:t>=7%, PDE=44%:</a:t>
            </a:r>
          </a:p>
          <a:p>
            <a:endParaRPr lang="en-GB" sz="1600" dirty="0"/>
          </a:p>
          <a:p>
            <a:r>
              <a:rPr lang="en-GB" sz="1600" dirty="0"/>
              <a:t>DCR = 34MHz</a:t>
            </a:r>
          </a:p>
          <a:p>
            <a:r>
              <a:rPr lang="en-GB" sz="1600" dirty="0"/>
              <a:t>K</a:t>
            </a:r>
            <a:r>
              <a:rPr lang="en-GB" sz="1600" baseline="-25000" dirty="0"/>
              <a:t>1/2</a:t>
            </a:r>
            <a:r>
              <a:rPr lang="en-GB" sz="1600" dirty="0"/>
              <a:t>=10.5K</a:t>
            </a:r>
          </a:p>
        </p:txBody>
      </p:sp>
      <p:sp>
        <p:nvSpPr>
          <p:cNvPr id="32" name="TextBox 31"/>
          <p:cNvSpPr txBox="1"/>
          <p:nvPr/>
        </p:nvSpPr>
        <p:spPr>
          <a:xfrm>
            <a:off x="3233189" y="2804269"/>
            <a:ext cx="1407584" cy="523220"/>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en-GB" sz="1400" dirty="0"/>
              <a:t>Saturation due to self heating</a:t>
            </a:r>
          </a:p>
        </p:txBody>
      </p:sp>
      <p:cxnSp>
        <p:nvCxnSpPr>
          <p:cNvPr id="34" name="Straight Arrow Connector 33"/>
          <p:cNvCxnSpPr/>
          <p:nvPr/>
        </p:nvCxnSpPr>
        <p:spPr>
          <a:xfrm flipH="1">
            <a:off x="3707904" y="3327489"/>
            <a:ext cx="144016" cy="3270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876292" y="5945451"/>
            <a:ext cx="4110167" cy="307777"/>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400" dirty="0"/>
              <a:t>1% dead time with 70ns recovery time @DCR=1.5GHz</a:t>
            </a:r>
          </a:p>
        </p:txBody>
      </p:sp>
      <p:sp>
        <p:nvSpPr>
          <p:cNvPr id="36" name="TextBox 35"/>
          <p:cNvSpPr txBox="1"/>
          <p:nvPr/>
        </p:nvSpPr>
        <p:spPr>
          <a:xfrm>
            <a:off x="859560" y="6318581"/>
            <a:ext cx="4126899" cy="307777"/>
          </a:xfrm>
          <a:prstGeom prst="rect">
            <a:avLst/>
          </a:prstGeom>
          <a:effectLst>
            <a:outerShdw blurRad="57150" dist="19050" dir="5400000" algn="ctr" rotWithShape="0">
              <a:srgbClr val="000000">
                <a:alpha val="63000"/>
              </a:srgbClr>
            </a:outerShdw>
            <a:softEdge rad="25400"/>
          </a:effectLst>
        </p:spPr>
        <p:style>
          <a:lnRef idx="0">
            <a:schemeClr val="accent5"/>
          </a:lnRef>
          <a:fillRef idx="3">
            <a:schemeClr val="accent5"/>
          </a:fillRef>
          <a:effectRef idx="3">
            <a:schemeClr val="accent5"/>
          </a:effectRef>
          <a:fontRef idx="minor">
            <a:schemeClr val="lt1"/>
          </a:fontRef>
        </p:style>
        <p:txBody>
          <a:bodyPr wrap="none" rtlCol="0">
            <a:spAutoFit/>
          </a:bodyPr>
          <a:lstStyle/>
          <a:p>
            <a:r>
              <a:rPr lang="en-GB" sz="1400" dirty="0"/>
              <a:t>DCR=1GHz results in P=26mW, important self heating!</a:t>
            </a:r>
          </a:p>
        </p:txBody>
      </p:sp>
      <p:sp>
        <p:nvSpPr>
          <p:cNvPr id="37" name="Slide Number Placeholder 36"/>
          <p:cNvSpPr>
            <a:spLocks noGrp="1"/>
          </p:cNvSpPr>
          <p:nvPr>
            <p:ph type="sldNum" sz="quarter" idx="12"/>
          </p:nvPr>
        </p:nvSpPr>
        <p:spPr/>
        <p:txBody>
          <a:bodyPr/>
          <a:lstStyle/>
          <a:p>
            <a:fld id="{8CFD0E3C-A3E2-431E-A5D1-029440491063}" type="slidenum">
              <a:rPr lang="aa-ET" smtClean="0"/>
              <a:t>9</a:t>
            </a:fld>
            <a:endParaRPr lang="aa-ET"/>
          </a:p>
        </p:txBody>
      </p:sp>
    </p:spTree>
    <p:extLst>
      <p:ext uri="{BB962C8B-B14F-4D97-AF65-F5344CB8AC3E}">
        <p14:creationId xmlns:p14="http://schemas.microsoft.com/office/powerpoint/2010/main" val="2133088283"/>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9880</TotalTime>
  <Words>1931</Words>
  <Application>Microsoft Office PowerPoint</Application>
  <PresentationFormat>On-screen Show (4:3)</PresentationFormat>
  <Paragraphs>243</Paragraphs>
  <Slides>27</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ＭＳ Ｐゴシック</vt:lpstr>
      <vt:lpstr>Adobe Caslon Pro</vt:lpstr>
      <vt:lpstr>Arial</vt:lpstr>
      <vt:lpstr>Calibri</vt:lpstr>
      <vt:lpstr>Calibri Light</vt:lpstr>
      <vt:lpstr>Wingdings</vt:lpstr>
      <vt:lpstr>Wingdings 2</vt:lpstr>
      <vt:lpstr>2_Office Theme</vt:lpstr>
      <vt:lpstr>PowerPoint Presentation</vt:lpstr>
      <vt:lpstr>Introduction</vt:lpstr>
      <vt:lpstr>LHCb detector for Run 3 </vt:lpstr>
      <vt:lpstr>Radiation environment integrated for Run3 assuming an integrated luminosity of 50 fb-1</vt:lpstr>
      <vt:lpstr>SciFi detection principle, requirements</vt:lpstr>
      <vt:lpstr>The SiPM array with 128channels (S13552)</vt:lpstr>
      <vt:lpstr>Characterisation of the production batch Correlated noise</vt:lpstr>
      <vt:lpstr>Temperature coefficient</vt:lpstr>
      <vt:lpstr>Irradiation tests with neutrons (Ljubljana)</vt:lpstr>
      <vt:lpstr>Annealing</vt:lpstr>
      <vt:lpstr>Comparison of the light yield (PDE) between  non-irradiated with light and irradiated detectors</vt:lpstr>
      <vt:lpstr>Comparison of the amplitude spectrum</vt:lpstr>
      <vt:lpstr>Gain at different irradiation levels</vt:lpstr>
      <vt:lpstr>SiPM production with Hamamatsu and integration into the detector some time line</vt:lpstr>
      <vt:lpstr>QA of the SiPM</vt:lpstr>
      <vt:lpstr>Design tests before production</vt:lpstr>
      <vt:lpstr>Vbd spread, within one array and within 4 arrays</vt:lpstr>
      <vt:lpstr>Thickness of assembly</vt:lpstr>
      <vt:lpstr>PowerPoint Presentation</vt:lpstr>
      <vt:lpstr>Gluing of the SiPM arrays to the cold bar (20µm precision)</vt:lpstr>
      <vt:lpstr>PowerPoint Presentation</vt:lpstr>
      <vt:lpstr>PowerPoint Presentation</vt:lpstr>
      <vt:lpstr>PowerPoint Presentation</vt:lpstr>
      <vt:lpstr>Development for future LHCb SciFi Tracker</vt:lpstr>
      <vt:lpstr>Microlens-enhanced SiPM array</vt:lpstr>
      <vt:lpstr>Cryogenic cooling with clear fibre interface</vt:lpstr>
      <vt:lpstr>Summary</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L1</dc:title>
  <dc:creator>Guido Haefeli</dc:creator>
  <cp:lastModifiedBy>Haefeli Guido</cp:lastModifiedBy>
  <cp:revision>345</cp:revision>
  <dcterms:created xsi:type="dcterms:W3CDTF">2009-02-23T09:18:16Z</dcterms:created>
  <dcterms:modified xsi:type="dcterms:W3CDTF">2022-04-26T06:44:01Z</dcterms:modified>
</cp:coreProperties>
</file>