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16" r:id="rId2"/>
    <p:sldId id="413" r:id="rId3"/>
    <p:sldId id="414" r:id="rId4"/>
    <p:sldId id="415" r:id="rId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14" autoAdjust="0"/>
    <p:restoredTop sz="92357" autoAdjust="0"/>
  </p:normalViewPr>
  <p:slideViewPr>
    <p:cSldViewPr snapToObjects="1" showGuides="1">
      <p:cViewPr varScale="1">
        <p:scale>
          <a:sx n="127" d="100"/>
          <a:sy n="127" d="100"/>
        </p:scale>
        <p:origin x="736" y="17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753458700916185"/>
          <c:y val="7.0811071294937425E-2"/>
          <c:w val="0.36058924543078952"/>
          <c:h val="0.5798299199606601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3E0-46C9-9C9F-56623D3FF18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3E0-46C9-9C9F-56623D3FF18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3E0-46C9-9C9F-56623D3FF18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3E0-46C9-9C9F-56623D3FF18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3E0-46C9-9C9F-56623D3FF18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3E0-46C9-9C9F-56623D3FF18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3E0-46C9-9C9F-56623D3FF18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3E0-46C9-9C9F-56623D3FF18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3E0-46C9-9C9F-56623D3FF18D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3E0-46C9-9C9F-56623D3FF18D}"/>
              </c:ext>
            </c:extLst>
          </c:dPt>
          <c:dLbls>
            <c:dLbl>
              <c:idx val="0"/>
              <c:layout>
                <c:manualLayout>
                  <c:x val="-0.10245029666237132"/>
                  <c:y val="0.1466892718997043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726846773640126"/>
                      <c:h val="8.981299778275460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3E0-46C9-9C9F-56623D3FF18D}"/>
                </c:ext>
              </c:extLst>
            </c:dLbl>
            <c:dLbl>
              <c:idx val="1"/>
              <c:layout>
                <c:manualLayout>
                  <c:x val="-0.171102635608049"/>
                  <c:y val="-1.327665238426393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E0-46C9-9C9F-56623D3FF18D}"/>
                </c:ext>
              </c:extLst>
            </c:dLbl>
            <c:dLbl>
              <c:idx val="3"/>
              <c:layout>
                <c:manualLayout>
                  <c:x val="0.11659011373578303"/>
                  <c:y val="-0.1586909542290119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3E0-46C9-9C9F-56623D3FF1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Sheet2!$D$7:$D$16</c:f>
              <c:strCache>
                <c:ptCount val="10"/>
                <c:pt idx="0">
                  <c:v>Welding qualification</c:v>
                </c:pt>
                <c:pt idx="1">
                  <c:v>Forming</c:v>
                </c:pt>
                <c:pt idx="2">
                  <c:v>Design modification</c:v>
                </c:pt>
                <c:pt idx="3">
                  <c:v>Machining</c:v>
                </c:pt>
                <c:pt idx="4">
                  <c:v>Deep drawing</c:v>
                </c:pt>
                <c:pt idx="5">
                  <c:v>Engraving</c:v>
                </c:pt>
                <c:pt idx="6">
                  <c:v>Bending</c:v>
                </c:pt>
                <c:pt idx="7">
                  <c:v>Welding</c:v>
                </c:pt>
                <c:pt idx="8">
                  <c:v>Testing</c:v>
                </c:pt>
                <c:pt idx="9">
                  <c:v>Cold Test - Performance</c:v>
                </c:pt>
              </c:strCache>
            </c:strRef>
          </c:cat>
          <c:val>
            <c:numRef>
              <c:f>Sheet2!$E$7:$E$16</c:f>
              <c:numCache>
                <c:formatCode>General</c:formatCode>
                <c:ptCount val="10"/>
                <c:pt idx="0">
                  <c:v>4</c:v>
                </c:pt>
                <c:pt idx="1">
                  <c:v>4</c:v>
                </c:pt>
                <c:pt idx="2">
                  <c:v>2</c:v>
                </c:pt>
                <c:pt idx="3">
                  <c:v>6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73E0-46C9-9C9F-56623D3FF1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6615287670456962E-2"/>
          <c:y val="0.76432457214520622"/>
          <c:w val="0.88563699758118475"/>
          <c:h val="0.219462628347680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0.61768</cdr:x>
      <cdr:y>0.11712</cdr:y>
    </cdr:from>
    <cdr:to>
      <cdr:x>1</cdr:x>
      <cdr:y>0.65315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3252E944-77D1-4FE2-A69D-135FC619AD87}"/>
            </a:ext>
          </a:extLst>
        </cdr:cNvPr>
        <cdr:cNvSpPr txBox="1"/>
      </cdr:nvSpPr>
      <cdr:spPr>
        <a:xfrm xmlns:a="http://schemas.openxmlformats.org/drawingml/2006/main">
          <a:off x="4536504" y="534931"/>
          <a:ext cx="2807872" cy="24482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>
              <a:solidFill>
                <a:schemeClr val="accent5"/>
              </a:solidFill>
              <a:latin typeface="+mn-lt"/>
            </a:rPr>
            <a:t>~50% of Nonconformities related to Forming and Machining operations</a:t>
          </a:r>
        </a:p>
        <a:p xmlns:a="http://schemas.openxmlformats.org/drawingml/2006/main">
          <a:endParaRPr lang="en-US" sz="1600" dirty="0">
            <a:solidFill>
              <a:schemeClr val="accent5"/>
            </a:solidFill>
          </a:endParaRPr>
        </a:p>
        <a:p xmlns:a="http://schemas.openxmlformats.org/drawingml/2006/main">
          <a:r>
            <a:rPr lang="en-US" sz="1600" dirty="0">
              <a:solidFill>
                <a:schemeClr val="accent5"/>
              </a:solidFill>
              <a:latin typeface="+mn-lt"/>
            </a:rPr>
            <a:t>Preventive actions </a:t>
          </a:r>
          <a:r>
            <a:rPr lang="en-US" sz="1600" dirty="0">
              <a:solidFill>
                <a:schemeClr val="accent5"/>
              </a:solidFill>
            </a:rPr>
            <a:t>from </a:t>
          </a:r>
          <a:r>
            <a:rPr lang="en-US" sz="1600" dirty="0">
              <a:solidFill>
                <a:schemeClr val="accent5"/>
              </a:solidFill>
              <a:latin typeface="+mn-lt"/>
            </a:rPr>
            <a:t>the NCRs detected from this production to avoid recurrence during the Series</a:t>
          </a:r>
        </a:p>
        <a:p xmlns:a="http://schemas.openxmlformats.org/drawingml/2006/main">
          <a:endParaRPr lang="en-US" sz="1600" dirty="0">
            <a:solidFill>
              <a:schemeClr val="accent5"/>
            </a:solidFill>
            <a:latin typeface="+mn-lt"/>
          </a:endParaRPr>
        </a:p>
        <a:p xmlns:a="http://schemas.openxmlformats.org/drawingml/2006/main">
          <a:endParaRPr lang="en-US" sz="1600" dirty="0">
            <a:solidFill>
              <a:schemeClr val="accent5"/>
            </a:solidFill>
          </a:endParaRPr>
        </a:p>
        <a:p xmlns:a="http://schemas.openxmlformats.org/drawingml/2006/main">
          <a:endParaRPr lang="en-US" sz="1600" dirty="0">
            <a:solidFill>
              <a:schemeClr val="accent5"/>
            </a:solidFill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Procurement, Quality &amp; Risk Office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Procurement, Quality &amp; Risk Office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9871E-FECB-014F-A89B-45800E930B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067694"/>
            <a:ext cx="7200000" cy="1350000"/>
          </a:xfrm>
        </p:spPr>
        <p:txBody>
          <a:bodyPr/>
          <a:lstStyle/>
          <a:p>
            <a:r>
              <a:rPr lang="en-US" dirty="0"/>
              <a:t>Non conformities Status:</a:t>
            </a:r>
            <a:br>
              <a:rPr lang="en-US" dirty="0"/>
            </a:br>
            <a:r>
              <a:rPr lang="en-US" dirty="0"/>
              <a:t>HCACFCA001-RN000001/2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F1F876-B191-684D-A151-7851548C81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Hector Garcia </a:t>
            </a:r>
            <a:r>
              <a:rPr lang="en-US" dirty="0" err="1"/>
              <a:t>Gavela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714422-8B05-9348-B9D9-31A66C82AE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CERN 25.11.2021</a:t>
            </a:r>
          </a:p>
        </p:txBody>
      </p:sp>
    </p:spTree>
    <p:extLst>
      <p:ext uri="{BB962C8B-B14F-4D97-AF65-F5344CB8AC3E}">
        <p14:creationId xmlns:p14="http://schemas.microsoft.com/office/powerpoint/2010/main" val="2685303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26056" y="32053"/>
            <a:ext cx="6846344" cy="540000"/>
          </a:xfrm>
        </p:spPr>
        <p:txBody>
          <a:bodyPr/>
          <a:lstStyle/>
          <a:p>
            <a:r>
              <a:rPr lang="en-US" dirty="0"/>
              <a:t>Nonconformities</a:t>
            </a:r>
            <a:r>
              <a:rPr lang="fr-CH" dirty="0"/>
              <a:t> Pre-Series production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34A8B72-B2B7-4265-841A-FDC42B768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27361"/>
              </p:ext>
            </p:extLst>
          </p:nvPr>
        </p:nvGraphicFramePr>
        <p:xfrm>
          <a:off x="35497" y="483519"/>
          <a:ext cx="9073009" cy="4167914"/>
        </p:xfrm>
        <a:graphic>
          <a:graphicData uri="http://schemas.openxmlformats.org/drawingml/2006/table">
            <a:tbl>
              <a:tblPr/>
              <a:tblGrid>
                <a:gridCol w="508163">
                  <a:extLst>
                    <a:ext uri="{9D8B030D-6E8A-4147-A177-3AD203B41FA5}">
                      <a16:colId xmlns:a16="http://schemas.microsoft.com/office/drawing/2014/main" val="3329906219"/>
                    </a:ext>
                  </a:extLst>
                </a:gridCol>
                <a:gridCol w="923931">
                  <a:extLst>
                    <a:ext uri="{9D8B030D-6E8A-4147-A177-3AD203B41FA5}">
                      <a16:colId xmlns:a16="http://schemas.microsoft.com/office/drawing/2014/main" val="4176439553"/>
                    </a:ext>
                  </a:extLst>
                </a:gridCol>
                <a:gridCol w="2808752">
                  <a:extLst>
                    <a:ext uri="{9D8B030D-6E8A-4147-A177-3AD203B41FA5}">
                      <a16:colId xmlns:a16="http://schemas.microsoft.com/office/drawing/2014/main" val="166797715"/>
                    </a:ext>
                  </a:extLst>
                </a:gridCol>
                <a:gridCol w="1293504">
                  <a:extLst>
                    <a:ext uri="{9D8B030D-6E8A-4147-A177-3AD203B41FA5}">
                      <a16:colId xmlns:a16="http://schemas.microsoft.com/office/drawing/2014/main" val="1800827519"/>
                    </a:ext>
                  </a:extLst>
                </a:gridCol>
                <a:gridCol w="730345">
                  <a:extLst>
                    <a:ext uri="{9D8B030D-6E8A-4147-A177-3AD203B41FA5}">
                      <a16:colId xmlns:a16="http://schemas.microsoft.com/office/drawing/2014/main" val="2969652858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1657738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946696158"/>
                    </a:ext>
                  </a:extLst>
                </a:gridCol>
                <a:gridCol w="1296146">
                  <a:extLst>
                    <a:ext uri="{9D8B030D-6E8A-4147-A177-3AD203B41FA5}">
                      <a16:colId xmlns:a16="http://schemas.microsoft.com/office/drawing/2014/main" val="2485768195"/>
                    </a:ext>
                  </a:extLst>
                </a:gridCol>
              </a:tblGrid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ID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Equipment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Description 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 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Issued by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 Taken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Process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951720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2188175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Nonconformity WPQR 007 Bare Cavities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qualification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80918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2222647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Nonconformity WPQR 014 Bare cavities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qualification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844725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2229210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Nonconformity WPQR 008 and WPQR 017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qualification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713570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2242699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Bowl thickness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56503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2242738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Elliptical cap thickness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978239"/>
                  </a:ext>
                </a:extLst>
              </a:tr>
              <a:tr h="30613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2271792 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 reduction weld between extension tube and HOM/FPC port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modification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7959269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2307879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FPC port tube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517373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2338730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Thickness reduction welds 35 and 36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 with Warnings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modification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038535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2338731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Penetration of welds 17 and 18 (banana)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 with Warnings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qualification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83105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2360124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Top ring P111520_20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Actions Underway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Deep drawing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163096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2360135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ring P111520_06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Scrap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Engraving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400970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2360141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Main body recalibration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Actions Underway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5474468"/>
                  </a:ext>
                </a:extLst>
              </a:tr>
              <a:tr h="3326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2364755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Pick up tubes 4094_P111029_01/02/03/04 and Pick up tubes 4094_P111022_01/02/03/04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Actions Underway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367833"/>
                  </a:ext>
                </a:extLst>
              </a:tr>
              <a:tr h="22665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2380193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Elliptical cap scratches after forming P111520_01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Actions Underway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189582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2380218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welding extension pipes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Evaluation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Scrap/Repair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6136981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2413645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NCR-Dimensional control Bowl 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Actions Underway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8607622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2414585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NCR-Dimensional control main body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Actions Underway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278937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2414587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NCR- Dimensional control beam flanges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 with Warnings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Repair/Concession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381396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2419566 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 weld ring with tank connection port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 with Warnings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Repair/Concession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382012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2423795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NCR- shorter top elliptical cap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Actions Underway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218198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2427293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NCR-Pick-up flange vacuum grooves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030531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2610747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 Thickness measurements after BCP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 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Concession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Testing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532653"/>
                  </a:ext>
                </a:extLst>
              </a:tr>
              <a:tr h="1542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2614464 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cavity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Measurement at cold - HCACFCA001-RN000001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Actions Underway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</a:t>
                      </a:r>
                    </a:p>
                  </a:txBody>
                  <a:tcPr marL="4838" marR="4838" marT="48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Test - Performance</a:t>
                      </a:r>
                    </a:p>
                  </a:txBody>
                  <a:tcPr marL="4838" marR="4838" marT="48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799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558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26056" y="32053"/>
            <a:ext cx="6846344" cy="540000"/>
          </a:xfrm>
        </p:spPr>
        <p:txBody>
          <a:bodyPr/>
          <a:lstStyle/>
          <a:p>
            <a:r>
              <a:rPr lang="en-US" dirty="0"/>
              <a:t>Nonconformities</a:t>
            </a:r>
            <a:r>
              <a:rPr lang="fr-CH" dirty="0"/>
              <a:t> Pre-Series production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0A98ACE-8700-4C96-B955-99CAC7A01C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6620737"/>
              </p:ext>
            </p:extLst>
          </p:nvPr>
        </p:nvGraphicFramePr>
        <p:xfrm>
          <a:off x="1187624" y="380635"/>
          <a:ext cx="7344376" cy="4567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6982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Nonconformities</a:t>
            </a:r>
            <a:r>
              <a:rPr lang="fr-CH" dirty="0"/>
              <a:t> Pre-Series production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B45875-2A2A-4B5E-9BE5-5B91BF601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208472" cy="3680222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/>
              <a:t>Nonconformities should be taken as a lesson learned</a:t>
            </a:r>
          </a:p>
          <a:p>
            <a:pPr algn="just"/>
            <a:r>
              <a:rPr lang="en-US" sz="2400" dirty="0"/>
              <a:t>Avoid recurrence in series production is a must (preventive actions to be taken into account for future production) in order to improve efficiency</a:t>
            </a:r>
          </a:p>
          <a:p>
            <a:pPr algn="just"/>
            <a:r>
              <a:rPr lang="en-US" sz="2400" dirty="0"/>
              <a:t>Evaluation is not always straight forward, and it brings extra work and resources at CERN too (design studies, simulations, etc.). This is a lengthy process and highly dependent on resources availability</a:t>
            </a:r>
          </a:p>
          <a:p>
            <a:pPr algn="just"/>
            <a:r>
              <a:rPr lang="en-US" sz="2400" dirty="0"/>
              <a:t>In many cases, the impact of the nonconformity is not fully clear until the final test of the cavity is performed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8017F-801A-4CC6-BA1C-C6433BDE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Procurement, Quality &amp; Risk Office</a:t>
            </a:r>
          </a:p>
        </p:txBody>
      </p:sp>
    </p:spTree>
    <p:extLst>
      <p:ext uri="{BB962C8B-B14F-4D97-AF65-F5344CB8AC3E}">
        <p14:creationId xmlns:p14="http://schemas.microsoft.com/office/powerpoint/2010/main" val="8534609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19697</TotalTime>
  <Words>546</Words>
  <Application>Microsoft Macintosh PowerPoint</Application>
  <PresentationFormat>On-screen Show (16:9)</PresentationFormat>
  <Paragraphs>212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Non conformities Status: HCACFCA001-RN000001/2</vt:lpstr>
      <vt:lpstr>Nonconformities Pre-Series production</vt:lpstr>
      <vt:lpstr>Nonconformities Pre-Series production</vt:lpstr>
      <vt:lpstr>Nonconformities Pre-Series production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Castilla Loeza, Alejandro</cp:lastModifiedBy>
  <cp:revision>541</cp:revision>
  <dcterms:created xsi:type="dcterms:W3CDTF">2016-02-12T09:02:01Z</dcterms:created>
  <dcterms:modified xsi:type="dcterms:W3CDTF">2021-11-24T08:38:33Z</dcterms:modified>
</cp:coreProperties>
</file>