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9" r:id="rId5"/>
    <p:sldId id="260" r:id="rId6"/>
    <p:sldId id="258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36"/>
    <p:restoredTop sz="94636"/>
  </p:normalViewPr>
  <p:slideViewPr>
    <p:cSldViewPr snapToGrid="0" snapToObjects="1">
      <p:cViewPr varScale="1">
        <p:scale>
          <a:sx n="77" d="100"/>
          <a:sy n="77" d="100"/>
        </p:scale>
        <p:origin x="11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848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678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7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42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20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192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08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573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262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021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592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BF782-5082-6747-BAF0-921A3E7F059E}" type="datetimeFigureOut">
              <a:rPr lang="en-US" smtClean="0"/>
              <a:t>11/14/21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D8F7ED-AB2E-CB48-AF7F-65F24AC6C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071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mm.cern.ch/owa/redir.aspx?C=W1ZN5haYrOn-UGuGfqTtPRAoYUwCZAaft38oBCcbe5djQleMLqjZCA..&amp;URL=https%3a%2f%2fwww.gsi.de%2fen%2fstart%2fnews%2fdetails%2f2021%2f10%2f07%2fneuer-sensor-fuer-sars-cov-2-und-andere-viren-auf-basis-von-gsi-nanotechnologi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71500"/>
            <a:ext cx="9144000" cy="3509963"/>
          </a:xfrm>
        </p:spPr>
        <p:txBody>
          <a:bodyPr>
            <a:normAutofit/>
          </a:bodyPr>
          <a:lstStyle/>
          <a:p>
            <a:r>
              <a:rPr lang="en-US" sz="5300" b="1" dirty="0" smtClean="0">
                <a:solidFill>
                  <a:srgbClr val="002060"/>
                </a:solidFill>
                <a:latin typeface="+mn-lt"/>
              </a:rPr>
              <a:t>Interesting Press Release</a:t>
            </a:r>
            <a:br>
              <a:rPr lang="en-US" sz="5300" b="1" dirty="0" smtClean="0">
                <a:solidFill>
                  <a:srgbClr val="002060"/>
                </a:solidFill>
                <a:latin typeface="+mn-lt"/>
              </a:rPr>
            </a:br>
            <a:r>
              <a:rPr lang="en-US" sz="5300" b="1" dirty="0" smtClean="0">
                <a:solidFill>
                  <a:srgbClr val="002060"/>
                </a:solidFill>
                <a:latin typeface="+mn-lt"/>
              </a:rPr>
              <a:t>from GSI </a:t>
            </a:r>
            <a:br>
              <a:rPr lang="en-US" sz="5300" b="1" dirty="0" smtClean="0">
                <a:solidFill>
                  <a:srgbClr val="002060"/>
                </a:solidFill>
                <a:latin typeface="+mn-lt"/>
              </a:rPr>
            </a:br>
            <a:r>
              <a:rPr lang="en-US" sz="5300" b="1" dirty="0" smtClean="0">
                <a:solidFill>
                  <a:srgbClr val="002060"/>
                </a:solidFill>
                <a:latin typeface="+mn-lt"/>
              </a:rPr>
              <a:t>on </a:t>
            </a:r>
            <a:r>
              <a:rPr lang="en-US" b="1" dirty="0" smtClean="0">
                <a:solidFill>
                  <a:srgbClr val="002060"/>
                </a:solidFill>
                <a:latin typeface="+mn-lt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+mn-lt"/>
              </a:rPr>
            </a:br>
            <a:r>
              <a:rPr lang="en-US" sz="3600" b="1" dirty="0">
                <a:solidFill>
                  <a:srgbClr val="002060"/>
                </a:solidFill>
                <a:latin typeface="+mn-lt"/>
              </a:rPr>
              <a:t>New sensor for SARS-CoV-2 and other viruses based on GSI nanotechnology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25938"/>
            <a:ext cx="9144000" cy="1655762"/>
          </a:xfrm>
        </p:spPr>
        <p:txBody>
          <a:bodyPr/>
          <a:lstStyle/>
          <a:p>
            <a:r>
              <a:rPr lang="en-US" dirty="0" err="1" smtClean="0">
                <a:solidFill>
                  <a:srgbClr val="0070C0"/>
                </a:solidFill>
              </a:rPr>
              <a:t>Yiota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Foka</a:t>
            </a:r>
            <a:r>
              <a:rPr lang="en-US" dirty="0" smtClean="0">
                <a:solidFill>
                  <a:srgbClr val="0070C0"/>
                </a:solidFill>
              </a:rPr>
              <a:t> (GSI)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IPPOG Working Group “Applications for society”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15 November 2021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05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98764"/>
            <a:ext cx="10866120" cy="5678199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>
                <a:solidFill>
                  <a:srgbClr val="7030A0"/>
                </a:solidFill>
              </a:rPr>
              <a:t>New sensor for SARS-CoV-2 and other viruses </a:t>
            </a:r>
            <a:endParaRPr lang="en-US" b="1" dirty="0" smtClean="0">
              <a:solidFill>
                <a:srgbClr val="7030A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7030A0"/>
                </a:solidFill>
              </a:rPr>
              <a:t>based </a:t>
            </a:r>
            <a:r>
              <a:rPr lang="en-US" b="1" dirty="0">
                <a:solidFill>
                  <a:srgbClr val="7030A0"/>
                </a:solidFill>
              </a:rPr>
              <a:t>on GSI </a:t>
            </a:r>
            <a:r>
              <a:rPr lang="en-US" b="1" dirty="0" smtClean="0">
                <a:solidFill>
                  <a:srgbClr val="7030A0"/>
                </a:solidFill>
              </a:rPr>
              <a:t>nanotechnology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>
                <a:solidFill>
                  <a:srgbClr val="0070C0"/>
                </a:solidFill>
              </a:rPr>
              <a:t>Better and faster virus detection with single </a:t>
            </a:r>
            <a:r>
              <a:rPr lang="en-US" dirty="0" err="1">
                <a:solidFill>
                  <a:srgbClr val="0070C0"/>
                </a:solidFill>
              </a:rPr>
              <a:t>nanopore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membranes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0070C0"/>
                </a:solidFill>
              </a:rPr>
              <a:t>An </a:t>
            </a:r>
            <a:r>
              <a:rPr lang="en-US" dirty="0">
                <a:solidFill>
                  <a:srgbClr val="0070C0"/>
                </a:solidFill>
              </a:rPr>
              <a:t>international interdisciplinary team of researchers developed a test method that detects SARS-CoV-2 in saliva,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0070C0"/>
                </a:solidFill>
              </a:rPr>
              <a:t>- without </a:t>
            </a:r>
            <a:r>
              <a:rPr lang="en-US" dirty="0">
                <a:solidFill>
                  <a:srgbClr val="0070C0"/>
                </a:solidFill>
              </a:rPr>
              <a:t>sample pretreatment,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0070C0"/>
                </a:solidFill>
              </a:rPr>
              <a:t>- with </a:t>
            </a:r>
            <a:r>
              <a:rPr lang="en-US" dirty="0">
                <a:solidFill>
                  <a:srgbClr val="0070C0"/>
                </a:solidFill>
              </a:rPr>
              <a:t>the same sensitivity as a qPCR test, </a:t>
            </a:r>
            <a:r>
              <a:rPr lang="en-US" dirty="0" smtClean="0">
                <a:solidFill>
                  <a:srgbClr val="0070C0"/>
                </a:solidFill>
              </a:rPr>
              <a:t>and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0070C0"/>
                </a:solidFill>
              </a:rPr>
              <a:t>- in </a:t>
            </a:r>
            <a:r>
              <a:rPr lang="en-US" dirty="0">
                <a:solidFill>
                  <a:srgbClr val="0070C0"/>
                </a:solidFill>
              </a:rPr>
              <a:t>only 2 hours. 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7030A0"/>
                </a:solidFill>
              </a:rPr>
              <a:t>T</a:t>
            </a:r>
            <a:r>
              <a:rPr lang="en-US" dirty="0" smtClean="0">
                <a:solidFill>
                  <a:srgbClr val="7030A0"/>
                </a:solidFill>
              </a:rPr>
              <a:t>he </a:t>
            </a:r>
            <a:r>
              <a:rPr lang="en-US" dirty="0">
                <a:solidFill>
                  <a:srgbClr val="7030A0"/>
                </a:solidFill>
              </a:rPr>
              <a:t>sensor can distinguish infectious from non-infectious corona </a:t>
            </a:r>
            <a:r>
              <a:rPr lang="en-US" dirty="0" smtClean="0">
                <a:solidFill>
                  <a:srgbClr val="7030A0"/>
                </a:solidFill>
              </a:rPr>
              <a:t>viruses: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7030A0"/>
                </a:solidFill>
              </a:rPr>
              <a:t>a </a:t>
            </a:r>
            <a:r>
              <a:rPr lang="en-US" dirty="0">
                <a:solidFill>
                  <a:srgbClr val="7030A0"/>
                </a:solidFill>
              </a:rPr>
              <a:t>crucial innovation.</a:t>
            </a:r>
          </a:p>
        </p:txBody>
      </p:sp>
    </p:spTree>
    <p:extLst>
      <p:ext uri="{BB962C8B-B14F-4D97-AF65-F5344CB8AC3E}">
        <p14:creationId xmlns:p14="http://schemas.microsoft.com/office/powerpoint/2010/main" val="1793645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1233" y="748145"/>
            <a:ext cx="11680767" cy="58112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The fact that this method can distinguish infectious from noninfectious viruses is an essential </a:t>
            </a:r>
            <a:r>
              <a:rPr lang="en-US" b="1" dirty="0" smtClean="0">
                <a:solidFill>
                  <a:srgbClr val="7030A0"/>
                </a:solidFill>
              </a:rPr>
              <a:t>innovation.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dirty="0">
                <a:solidFill>
                  <a:srgbClr val="0070C0"/>
                </a:solidFill>
              </a:rPr>
              <a:t>well-known PCR tests detect viral genetic material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but </a:t>
            </a:r>
            <a:r>
              <a:rPr lang="en-US" dirty="0">
                <a:solidFill>
                  <a:srgbClr val="0070C0"/>
                </a:solidFill>
              </a:rPr>
              <a:t>cannot distinguish whether a sample is infectious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or </a:t>
            </a:r>
            <a:r>
              <a:rPr lang="en-US" dirty="0">
                <a:solidFill>
                  <a:srgbClr val="0070C0"/>
                </a:solidFill>
              </a:rPr>
              <a:t>whether a person is contagious.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dirty="0">
                <a:solidFill>
                  <a:srgbClr val="0070C0"/>
                </a:solidFill>
              </a:rPr>
              <a:t>only tests which can currently detect infectious viruses are plaque assays. They require special preparation and days of incubation before providing </a:t>
            </a:r>
            <a:r>
              <a:rPr lang="en-US" dirty="0" smtClean="0">
                <a:solidFill>
                  <a:srgbClr val="0070C0"/>
                </a:solidFill>
              </a:rPr>
              <a:t>results..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T</a:t>
            </a:r>
            <a:r>
              <a:rPr lang="en-US" dirty="0" smtClean="0">
                <a:solidFill>
                  <a:srgbClr val="0070C0"/>
                </a:solidFill>
              </a:rPr>
              <a:t>he </a:t>
            </a:r>
            <a:r>
              <a:rPr lang="en-US" dirty="0">
                <a:solidFill>
                  <a:srgbClr val="0070C0"/>
                </a:solidFill>
              </a:rPr>
              <a:t>new aptamer-</a:t>
            </a:r>
            <a:r>
              <a:rPr lang="en-US" dirty="0" err="1">
                <a:solidFill>
                  <a:srgbClr val="0070C0"/>
                </a:solidFill>
              </a:rPr>
              <a:t>nanopore</a:t>
            </a:r>
            <a:r>
              <a:rPr lang="en-US" dirty="0">
                <a:solidFill>
                  <a:srgbClr val="0070C0"/>
                </a:solidFill>
              </a:rPr>
              <a:t> sensor yields results within 30 minutes up to two hours and requires no pre-treatment of the sample. </a:t>
            </a:r>
          </a:p>
        </p:txBody>
      </p:sp>
    </p:spTree>
    <p:extLst>
      <p:ext uri="{BB962C8B-B14F-4D97-AF65-F5344CB8AC3E}">
        <p14:creationId xmlns:p14="http://schemas.microsoft.com/office/powerpoint/2010/main" val="301669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316" y="548640"/>
            <a:ext cx="11353800" cy="5611697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0070C0"/>
                </a:solidFill>
              </a:rPr>
              <a:t>The highly </a:t>
            </a:r>
            <a:r>
              <a:rPr lang="en-US" dirty="0">
                <a:solidFill>
                  <a:srgbClr val="0070C0"/>
                </a:solidFill>
              </a:rPr>
              <a:t>sensitive </a:t>
            </a:r>
            <a:r>
              <a:rPr lang="en-US" dirty="0" err="1">
                <a:solidFill>
                  <a:srgbClr val="0070C0"/>
                </a:solidFill>
              </a:rPr>
              <a:t>nanopore</a:t>
            </a:r>
            <a:r>
              <a:rPr lang="en-US" dirty="0">
                <a:solidFill>
                  <a:srgbClr val="0070C0"/>
                </a:solidFill>
              </a:rPr>
              <a:t> sensor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0070C0"/>
                </a:solidFill>
              </a:rPr>
              <a:t>specifically </a:t>
            </a:r>
            <a:r>
              <a:rPr lang="en-US" dirty="0">
                <a:solidFill>
                  <a:srgbClr val="0070C0"/>
                </a:solidFill>
              </a:rPr>
              <a:t>detects SARS-CoV-2 viruses and human adenovirus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0070C0"/>
                </a:solidFill>
              </a:rPr>
              <a:t>in </a:t>
            </a:r>
            <a:r>
              <a:rPr lang="en-US" dirty="0">
                <a:solidFill>
                  <a:srgbClr val="0070C0"/>
                </a:solidFill>
              </a:rPr>
              <a:t>a variety of specimen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0070C0"/>
                </a:solidFill>
              </a:rPr>
              <a:t>including </a:t>
            </a:r>
            <a:r>
              <a:rPr lang="en-US" dirty="0">
                <a:solidFill>
                  <a:srgbClr val="0070C0"/>
                </a:solidFill>
              </a:rPr>
              <a:t>saliva, serum or environmental samples such as wastewater. 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The </a:t>
            </a:r>
            <a:r>
              <a:rPr lang="en-US" dirty="0">
                <a:solidFill>
                  <a:srgbClr val="0070C0"/>
                </a:solidFill>
              </a:rPr>
              <a:t>sensor combines two key components: </a:t>
            </a:r>
            <a:r>
              <a:rPr lang="en-US" dirty="0" smtClean="0">
                <a:solidFill>
                  <a:srgbClr val="0070C0"/>
                </a:solidFill>
              </a:rPr>
              <a:t>a </a:t>
            </a:r>
            <a:r>
              <a:rPr lang="en-US" dirty="0">
                <a:solidFill>
                  <a:srgbClr val="0070C0"/>
                </a:solidFill>
              </a:rPr>
              <a:t>sensitive </a:t>
            </a:r>
            <a:r>
              <a:rPr lang="en-US" dirty="0" err="1">
                <a:solidFill>
                  <a:srgbClr val="0070C0"/>
                </a:solidFill>
              </a:rPr>
              <a:t>nanochannel</a:t>
            </a:r>
            <a:r>
              <a:rPr lang="en-US" dirty="0">
                <a:solidFill>
                  <a:srgbClr val="0070C0"/>
                </a:solidFill>
              </a:rPr>
              <a:t> and highly specific DNA molecules attached to the channel surface.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7030A0"/>
                </a:solidFill>
              </a:rPr>
              <a:t>T</a:t>
            </a:r>
            <a:r>
              <a:rPr lang="en-US" b="1" dirty="0" smtClean="0">
                <a:solidFill>
                  <a:srgbClr val="7030A0"/>
                </a:solidFill>
              </a:rPr>
              <a:t>he </a:t>
            </a:r>
            <a:r>
              <a:rPr lang="en-US" b="1" dirty="0">
                <a:solidFill>
                  <a:srgbClr val="7030A0"/>
                </a:solidFill>
              </a:rPr>
              <a:t>method is as precise as PCR tests, but simpler and faster </a:t>
            </a:r>
            <a:endParaRPr lang="en-US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7030A0"/>
                </a:solidFill>
              </a:rPr>
              <a:t>The </a:t>
            </a:r>
            <a:r>
              <a:rPr lang="en-US" b="1" dirty="0">
                <a:solidFill>
                  <a:srgbClr val="7030A0"/>
                </a:solidFill>
              </a:rPr>
              <a:t>results are published in the prestigious journal Science Advances.</a:t>
            </a:r>
          </a:p>
        </p:txBody>
      </p:sp>
    </p:spTree>
    <p:extLst>
      <p:ext uri="{BB962C8B-B14F-4D97-AF65-F5344CB8AC3E}">
        <p14:creationId xmlns:p14="http://schemas.microsoft.com/office/powerpoint/2010/main" val="12964723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61062"/>
            <a:ext cx="10515600" cy="360001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Thin </a:t>
            </a:r>
            <a:r>
              <a:rPr lang="en-US" dirty="0">
                <a:solidFill>
                  <a:srgbClr val="0070C0"/>
                </a:solidFill>
              </a:rPr>
              <a:t>polymer films are irradiated with one individual high-energy heavy ion projectile (e.g. 1 GeV gold ion) at the linear accelerator UNILAC.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rgbClr val="0070C0"/>
                </a:solidFill>
              </a:rPr>
              <a:t>As </a:t>
            </a:r>
            <a:r>
              <a:rPr lang="en-US" dirty="0">
                <a:solidFill>
                  <a:srgbClr val="0070C0"/>
                </a:solidFill>
              </a:rPr>
              <a:t>the ion passes through the film, it creates a </a:t>
            </a:r>
            <a:r>
              <a:rPr lang="en-US" dirty="0" err="1">
                <a:solidFill>
                  <a:srgbClr val="0070C0"/>
                </a:solidFill>
              </a:rPr>
              <a:t>nanoscopic</a:t>
            </a:r>
            <a:r>
              <a:rPr lang="en-US" dirty="0">
                <a:solidFill>
                  <a:srgbClr val="0070C0"/>
                </a:solidFill>
              </a:rPr>
              <a:t> damage trail that is converted into an open </a:t>
            </a:r>
            <a:r>
              <a:rPr lang="en-US" dirty="0" err="1">
                <a:solidFill>
                  <a:srgbClr val="0070C0"/>
                </a:solidFill>
              </a:rPr>
              <a:t>nanochannel</a:t>
            </a:r>
            <a:r>
              <a:rPr lang="en-US" dirty="0">
                <a:solidFill>
                  <a:srgbClr val="0070C0"/>
                </a:solidFill>
              </a:rPr>
              <a:t> by chemical etching. The precise diameter and the shape of the channel are adjusted by the etching parameters. For this work, asymmetric </a:t>
            </a:r>
            <a:r>
              <a:rPr lang="en-US" dirty="0" err="1">
                <a:solidFill>
                  <a:srgbClr val="0070C0"/>
                </a:solidFill>
              </a:rPr>
              <a:t>nanopores</a:t>
            </a:r>
            <a:r>
              <a:rPr lang="en-US" dirty="0">
                <a:solidFill>
                  <a:srgbClr val="0070C0"/>
                </a:solidFill>
              </a:rPr>
              <a:t> with a small opening of less than 50 nanometers were fabricated. The small size and the specific geometry ensures a particularly high level of sensitivity for transport processes through the channel</a:t>
            </a:r>
          </a:p>
        </p:txBody>
      </p:sp>
      <p:sp>
        <p:nvSpPr>
          <p:cNvPr id="4" name="Rectangle 3"/>
          <p:cNvSpPr/>
          <p:nvPr/>
        </p:nvSpPr>
        <p:spPr>
          <a:xfrm>
            <a:off x="838200" y="562140"/>
            <a:ext cx="10515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The technology for the fabrication of membranes </a:t>
            </a:r>
          </a:p>
          <a:p>
            <a:r>
              <a:rPr lang="en-US" sz="3200" b="1" dirty="0" smtClean="0">
                <a:solidFill>
                  <a:srgbClr val="7030A0"/>
                </a:solidFill>
              </a:rPr>
              <a:t>with single </a:t>
            </a:r>
            <a:r>
              <a:rPr lang="en-US" sz="3200" b="1" dirty="0" err="1" smtClean="0">
                <a:solidFill>
                  <a:srgbClr val="7030A0"/>
                </a:solidFill>
              </a:rPr>
              <a:t>nanopores</a:t>
            </a:r>
            <a:r>
              <a:rPr lang="en-US" sz="3200" b="1" dirty="0" smtClean="0">
                <a:solidFill>
                  <a:srgbClr val="7030A0"/>
                </a:solidFill>
              </a:rPr>
              <a:t> </a:t>
            </a:r>
          </a:p>
          <a:p>
            <a:r>
              <a:rPr lang="en-US" sz="3200" b="1" dirty="0" smtClean="0">
                <a:solidFill>
                  <a:srgbClr val="7030A0"/>
                </a:solidFill>
              </a:rPr>
              <a:t>has been developed at GSI over many years. </a:t>
            </a:r>
            <a:endParaRPr lang="en-US" sz="3200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652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843" y="1470769"/>
            <a:ext cx="12033365" cy="472480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0070C0"/>
                </a:solidFill>
              </a:rPr>
              <a:t>The </a:t>
            </a:r>
            <a:r>
              <a:rPr lang="en-US" dirty="0" smtClean="0">
                <a:solidFill>
                  <a:srgbClr val="0070C0"/>
                </a:solidFill>
              </a:rPr>
              <a:t>applied </a:t>
            </a:r>
            <a:r>
              <a:rPr lang="en-US" dirty="0">
                <a:solidFill>
                  <a:srgbClr val="0070C0"/>
                </a:solidFill>
              </a:rPr>
              <a:t>aptamers were developed by Ana Sol </a:t>
            </a:r>
            <a:r>
              <a:rPr lang="en-US" dirty="0" err="1">
                <a:solidFill>
                  <a:srgbClr val="0070C0"/>
                </a:solidFill>
              </a:rPr>
              <a:t>Peinetti</a:t>
            </a:r>
            <a:r>
              <a:rPr lang="en-US" dirty="0">
                <a:solidFill>
                  <a:srgbClr val="0070C0"/>
                </a:solidFill>
              </a:rPr>
              <a:t> during her work as a postdoctoral researcher at the University of Illinois at Urbana-Champaign. 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0070C0"/>
                </a:solidFill>
              </a:rPr>
              <a:t>Being </a:t>
            </a:r>
            <a:r>
              <a:rPr lang="en-US" dirty="0">
                <a:solidFill>
                  <a:srgbClr val="0070C0"/>
                </a:solidFill>
              </a:rPr>
              <a:t>familiar with the GSI </a:t>
            </a:r>
            <a:r>
              <a:rPr lang="en-US" dirty="0" err="1">
                <a:solidFill>
                  <a:srgbClr val="0070C0"/>
                </a:solidFill>
              </a:rPr>
              <a:t>nanopore</a:t>
            </a:r>
            <a:r>
              <a:rPr lang="en-US" dirty="0">
                <a:solidFill>
                  <a:srgbClr val="0070C0"/>
                </a:solidFill>
              </a:rPr>
              <a:t> technology from her previous stay in the group of Omar </a:t>
            </a:r>
            <a:r>
              <a:rPr lang="en-US" dirty="0" err="1">
                <a:solidFill>
                  <a:srgbClr val="0070C0"/>
                </a:solidFill>
              </a:rPr>
              <a:t>Azzaroni</a:t>
            </a:r>
            <a:r>
              <a:rPr lang="en-US" dirty="0">
                <a:solidFill>
                  <a:srgbClr val="0070C0"/>
                </a:solidFill>
              </a:rPr>
              <a:t>, at the Institute for Theoretical and Applied Physicochemical Research (INIFTA, CONICET-UNLP) (Argentina), she successfully combined both technologies. </a:t>
            </a:r>
            <a:endParaRPr lang="en-US" dirty="0" smtClean="0">
              <a:solidFill>
                <a:srgbClr val="0070C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>
                <a:solidFill>
                  <a:srgbClr val="0070C0"/>
                </a:solidFill>
              </a:rPr>
              <a:t>An interdisciplinary team of scientist of the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 smtClean="0">
                <a:solidFill>
                  <a:srgbClr val="0070C0"/>
                </a:solidFill>
              </a:rPr>
              <a:t>- Materials Research Department of GSI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National Scientific and Technical Research Council (CONICET) in Argentina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en-US" dirty="0" smtClean="0">
                <a:solidFill>
                  <a:srgbClr val="0070C0"/>
                </a:solidFill>
              </a:rPr>
              <a:t>University of Illinois in the USA</a:t>
            </a:r>
          </a:p>
          <a:p>
            <a:pPr>
              <a:lnSpc>
                <a:spcPct val="100000"/>
              </a:lnSpc>
              <a:spcBef>
                <a:spcPts val="0"/>
              </a:spcBef>
              <a:buFontTx/>
              <a:buChar char="-"/>
            </a:pPr>
            <a:endParaRPr lang="en-US" dirty="0" smtClean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rgbClr val="7030A0"/>
                </a:solidFill>
              </a:rPr>
              <a:t>Ongoing collaboration on new projects testing various virus inactivation protocols.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rgbClr val="7030A0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300" b="1" dirty="0" smtClean="0">
                <a:solidFill>
                  <a:srgbClr val="7030A0"/>
                </a:solidFill>
              </a:rPr>
              <a:t>Great potential beyond the Corona pandemic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6843" y="506768"/>
            <a:ext cx="119114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</a:rPr>
              <a:t>The selectivity of the sensor is provided by an in-vitro selection process for DNA fragments, </a:t>
            </a:r>
          </a:p>
          <a:p>
            <a:r>
              <a:rPr lang="en-US" sz="2400" b="1" dirty="0" smtClean="0">
                <a:solidFill>
                  <a:srgbClr val="7030A0"/>
                </a:solidFill>
              </a:rPr>
              <a:t>so-called aptamers, which are incorporated into the </a:t>
            </a:r>
            <a:r>
              <a:rPr lang="en-US" sz="2400" b="1" dirty="0" err="1" smtClean="0">
                <a:solidFill>
                  <a:srgbClr val="7030A0"/>
                </a:solidFill>
              </a:rPr>
              <a:t>nanopore</a:t>
            </a:r>
            <a:r>
              <a:rPr lang="en-US" sz="2400" b="1" dirty="0" smtClean="0">
                <a:solidFill>
                  <a:srgbClr val="7030A0"/>
                </a:solidFill>
              </a:rPr>
              <a:t>.</a:t>
            </a:r>
            <a:endParaRPr lang="en-US" sz="2400" b="1" dirty="0" smtClean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946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3741" y="877974"/>
            <a:ext cx="11231880" cy="24138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/>
              <a:t> </a:t>
            </a:r>
            <a:r>
              <a:rPr lang="en-US" sz="3200" b="1" dirty="0" smtClean="0">
                <a:solidFill>
                  <a:srgbClr val="7030A0"/>
                </a:solidFill>
              </a:rPr>
              <a:t>Vision:</a:t>
            </a: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70C0"/>
                </a:solidFill>
              </a:rPr>
              <a:t>to </a:t>
            </a:r>
            <a:r>
              <a:rPr lang="en-US" sz="3200" b="1" dirty="0">
                <a:solidFill>
                  <a:srgbClr val="0070C0"/>
                </a:solidFill>
              </a:rPr>
              <a:t>integrate the functionalized </a:t>
            </a:r>
            <a:r>
              <a:rPr lang="en-US" sz="3200" b="1" dirty="0" err="1">
                <a:solidFill>
                  <a:srgbClr val="0070C0"/>
                </a:solidFill>
              </a:rPr>
              <a:t>nanopore</a:t>
            </a:r>
            <a:r>
              <a:rPr lang="en-US" sz="3200" b="1" dirty="0">
                <a:solidFill>
                  <a:srgbClr val="0070C0"/>
                </a:solidFill>
              </a:rPr>
              <a:t> membrane 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70C0"/>
                </a:solidFill>
              </a:rPr>
              <a:t>into </a:t>
            </a:r>
            <a:r>
              <a:rPr lang="en-US" sz="3200" b="1" dirty="0">
                <a:solidFill>
                  <a:srgbClr val="0070C0"/>
                </a:solidFill>
              </a:rPr>
              <a:t>a portable device </a:t>
            </a:r>
            <a:endParaRPr lang="en-US" sz="3200" b="1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3200" b="1" dirty="0" smtClean="0">
                <a:solidFill>
                  <a:srgbClr val="0070C0"/>
                </a:solidFill>
              </a:rPr>
              <a:t>for </a:t>
            </a:r>
            <a:r>
              <a:rPr lang="en-US" sz="3200" b="1" dirty="0">
                <a:solidFill>
                  <a:srgbClr val="0070C0"/>
                </a:solidFill>
              </a:rPr>
              <a:t>rapid and efficient virus detection and </a:t>
            </a:r>
            <a:r>
              <a:rPr lang="en-US" sz="3200" b="1" dirty="0" smtClean="0">
                <a:solidFill>
                  <a:srgbClr val="0070C0"/>
                </a:solidFill>
              </a:rPr>
              <a:t>diagnosis </a:t>
            </a:r>
          </a:p>
        </p:txBody>
      </p:sp>
      <p:sp>
        <p:nvSpPr>
          <p:cNvPr id="4" name="Rectangle 3"/>
          <p:cNvSpPr/>
          <p:nvPr/>
        </p:nvSpPr>
        <p:spPr>
          <a:xfrm>
            <a:off x="843741" y="4352882"/>
            <a:ext cx="10577945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0" u="none" strike="noStrike" dirty="0" smtClean="0">
                <a:solidFill>
                  <a:srgbClr val="7030A0"/>
                </a:solidFill>
                <a:effectLst/>
              </a:rPr>
              <a:t>This press release with pictures is available on our website at:</a:t>
            </a:r>
            <a:endParaRPr lang="en-US" sz="3200" b="0" i="0" u="none" strike="noStrike" dirty="0" smtClean="0">
              <a:solidFill>
                <a:srgbClr val="7030A0"/>
              </a:solidFill>
              <a:effectLst/>
            </a:endParaRPr>
          </a:p>
          <a:p>
            <a:r>
              <a:rPr lang="en-US" b="0" i="0" u="none" strike="noStrike" dirty="0" smtClean="0">
                <a:solidFill>
                  <a:srgbClr val="000000"/>
                </a:solidFill>
                <a:effectLst/>
                <a:latin typeface="Calibri" charset="0"/>
                <a:hlinkClick r:id="rId2"/>
              </a:rPr>
              <a:t>https://www.gsi.de/en/start/news/details/2021/10/07/neuer-sensor-fuer-sars-cov-2-und-andere-viren-auf-basis-von-gsi-nanotechnologie</a:t>
            </a:r>
            <a:endParaRPr lang="en-US" b="0" i="0" u="none" strike="noStrike" dirty="0">
              <a:solidFill>
                <a:srgbClr val="000000"/>
              </a:solidFill>
              <a:effectLst/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0890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374</Words>
  <Application>Microsoft Macintosh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Calibri Light</vt:lpstr>
      <vt:lpstr>Arial</vt:lpstr>
      <vt:lpstr>Office Theme</vt:lpstr>
      <vt:lpstr>Interesting Press Release from GSI  on  New sensor for SARS-CoV-2 and other viruses based on GSI nanotechnology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Interesting Press Release from GSI  on  New sensor for SARS-CoV-2 and other viruses based on GSI nanotechnology</dc:title>
  <dc:creator>Microsoft Office User</dc:creator>
  <cp:lastModifiedBy>Microsoft Office User</cp:lastModifiedBy>
  <cp:revision>6</cp:revision>
  <dcterms:created xsi:type="dcterms:W3CDTF">2021-11-14T18:28:08Z</dcterms:created>
  <dcterms:modified xsi:type="dcterms:W3CDTF">2021-11-15T11:54:43Z</dcterms:modified>
</cp:coreProperties>
</file>