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54"/>
  </p:notesMasterIdLst>
  <p:sldIdLst>
    <p:sldId id="260" r:id="rId5"/>
    <p:sldId id="261" r:id="rId6"/>
    <p:sldId id="317" r:id="rId7"/>
    <p:sldId id="319" r:id="rId8"/>
    <p:sldId id="318" r:id="rId9"/>
    <p:sldId id="279" r:id="rId10"/>
    <p:sldId id="320" r:id="rId11"/>
    <p:sldId id="321" r:id="rId12"/>
    <p:sldId id="270" r:id="rId13"/>
    <p:sldId id="282" r:id="rId14"/>
    <p:sldId id="284" r:id="rId15"/>
    <p:sldId id="322" r:id="rId16"/>
    <p:sldId id="297" r:id="rId17"/>
    <p:sldId id="298" r:id="rId18"/>
    <p:sldId id="272" r:id="rId19"/>
    <p:sldId id="299" r:id="rId20"/>
    <p:sldId id="325" r:id="rId21"/>
    <p:sldId id="300" r:id="rId22"/>
    <p:sldId id="301" r:id="rId23"/>
    <p:sldId id="323" r:id="rId24"/>
    <p:sldId id="273" r:id="rId25"/>
    <p:sldId id="302" r:id="rId26"/>
    <p:sldId id="324" r:id="rId27"/>
    <p:sldId id="275" r:id="rId28"/>
    <p:sldId id="303" r:id="rId29"/>
    <p:sldId id="304" r:id="rId30"/>
    <p:sldId id="326" r:id="rId31"/>
    <p:sldId id="305" r:id="rId32"/>
    <p:sldId id="286" r:id="rId33"/>
    <p:sldId id="327" r:id="rId34"/>
    <p:sldId id="328" r:id="rId35"/>
    <p:sldId id="288" r:id="rId36"/>
    <p:sldId id="329" r:id="rId37"/>
    <p:sldId id="330" r:id="rId38"/>
    <p:sldId id="331" r:id="rId39"/>
    <p:sldId id="306" r:id="rId40"/>
    <p:sldId id="307" r:id="rId41"/>
    <p:sldId id="333" r:id="rId42"/>
    <p:sldId id="332" r:id="rId43"/>
    <p:sldId id="308" r:id="rId44"/>
    <p:sldId id="309" r:id="rId45"/>
    <p:sldId id="310" r:id="rId46"/>
    <p:sldId id="311" r:id="rId47"/>
    <p:sldId id="312" r:id="rId48"/>
    <p:sldId id="334" r:id="rId49"/>
    <p:sldId id="335" r:id="rId50"/>
    <p:sldId id="336" r:id="rId51"/>
    <p:sldId id="314" r:id="rId52"/>
    <p:sldId id="268" r:id="rId53"/>
  </p:sldIdLst>
  <p:sldSz cx="9144000" cy="6858000" type="screen4x3"/>
  <p:notesSz cx="6797675" cy="98742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9A4"/>
    <a:srgbClr val="E8E8E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6498" autoAdjust="0"/>
  </p:normalViewPr>
  <p:slideViewPr>
    <p:cSldViewPr>
      <p:cViewPr varScale="1">
        <p:scale>
          <a:sx n="63" d="100"/>
          <a:sy n="63" d="100"/>
        </p:scale>
        <p:origin x="1383" y="39"/>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presProps" Target="pres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tableStyles" Target="tableStyles.xml"/><Relationship Id="rId5" Type="http://schemas.openxmlformats.org/officeDocument/2006/relationships/slide" Target="slides/slide1.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viewProps" Target="viewProp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theme" Target="theme/theme1.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6.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2"/>
            <a:ext cx="2945659" cy="493713"/>
          </a:xfrm>
          <a:prstGeom prst="rect">
            <a:avLst/>
          </a:prstGeom>
        </p:spPr>
        <p:txBody>
          <a:bodyPr vert="horz" lIns="91765" tIns="45884" rIns="91765" bIns="45884" rtlCol="0"/>
          <a:lstStyle>
            <a:lvl1pPr algn="l">
              <a:defRPr sz="1200"/>
            </a:lvl1pPr>
          </a:lstStyle>
          <a:p>
            <a:endParaRPr lang="en-US"/>
          </a:p>
        </p:txBody>
      </p:sp>
      <p:sp>
        <p:nvSpPr>
          <p:cNvPr id="3" name="Date Placeholder 2"/>
          <p:cNvSpPr>
            <a:spLocks noGrp="1"/>
          </p:cNvSpPr>
          <p:nvPr>
            <p:ph type="dt" idx="1"/>
          </p:nvPr>
        </p:nvSpPr>
        <p:spPr>
          <a:xfrm>
            <a:off x="3850445" y="2"/>
            <a:ext cx="2945659" cy="493713"/>
          </a:xfrm>
          <a:prstGeom prst="rect">
            <a:avLst/>
          </a:prstGeom>
        </p:spPr>
        <p:txBody>
          <a:bodyPr vert="horz" lIns="91765" tIns="45884" rIns="91765" bIns="45884" rtlCol="0"/>
          <a:lstStyle>
            <a:lvl1pPr algn="r">
              <a:defRPr sz="1200"/>
            </a:lvl1pPr>
          </a:lstStyle>
          <a:p>
            <a:fld id="{2FDF3367-8529-4C73-AFAF-BB82F8114BC5}" type="datetimeFigureOut">
              <a:rPr lang="en-US" smtClean="0"/>
              <a:pPr/>
              <a:t>11/11/2021</a:t>
            </a:fld>
            <a:endParaRPr lang="en-US"/>
          </a:p>
        </p:txBody>
      </p:sp>
      <p:sp>
        <p:nvSpPr>
          <p:cNvPr id="4" name="Slide Image Placeholder 3"/>
          <p:cNvSpPr>
            <a:spLocks noGrp="1" noRot="1" noChangeAspect="1"/>
          </p:cNvSpPr>
          <p:nvPr>
            <p:ph type="sldImg" idx="2"/>
          </p:nvPr>
        </p:nvSpPr>
        <p:spPr>
          <a:xfrm>
            <a:off x="930275" y="739775"/>
            <a:ext cx="4937125" cy="3703638"/>
          </a:xfrm>
          <a:prstGeom prst="rect">
            <a:avLst/>
          </a:prstGeom>
          <a:noFill/>
          <a:ln w="12700">
            <a:solidFill>
              <a:prstClr val="black"/>
            </a:solidFill>
          </a:ln>
        </p:spPr>
        <p:txBody>
          <a:bodyPr vert="horz" lIns="91765" tIns="45884" rIns="91765" bIns="45884" rtlCol="0" anchor="ctr"/>
          <a:lstStyle/>
          <a:p>
            <a:endParaRPr lang="en-US"/>
          </a:p>
        </p:txBody>
      </p:sp>
      <p:sp>
        <p:nvSpPr>
          <p:cNvPr id="5" name="Notes Placeholder 4"/>
          <p:cNvSpPr>
            <a:spLocks noGrp="1"/>
          </p:cNvSpPr>
          <p:nvPr>
            <p:ph type="body" sz="quarter" idx="3"/>
          </p:nvPr>
        </p:nvSpPr>
        <p:spPr>
          <a:xfrm>
            <a:off x="679768" y="4690272"/>
            <a:ext cx="5438140" cy="4443413"/>
          </a:xfrm>
          <a:prstGeom prst="rect">
            <a:avLst/>
          </a:prstGeom>
        </p:spPr>
        <p:txBody>
          <a:bodyPr vert="horz" lIns="91765" tIns="45884" rIns="91765" bIns="45884"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378826"/>
            <a:ext cx="2945659" cy="493713"/>
          </a:xfrm>
          <a:prstGeom prst="rect">
            <a:avLst/>
          </a:prstGeom>
        </p:spPr>
        <p:txBody>
          <a:bodyPr vert="horz" lIns="91765" tIns="45884" rIns="91765" bIns="45884" rtlCol="0" anchor="b"/>
          <a:lstStyle>
            <a:lvl1pPr algn="l">
              <a:defRPr sz="1200"/>
            </a:lvl1pPr>
          </a:lstStyle>
          <a:p>
            <a:endParaRPr lang="en-US"/>
          </a:p>
        </p:txBody>
      </p:sp>
      <p:sp>
        <p:nvSpPr>
          <p:cNvPr id="7" name="Slide Number Placeholder 6"/>
          <p:cNvSpPr>
            <a:spLocks noGrp="1"/>
          </p:cNvSpPr>
          <p:nvPr>
            <p:ph type="sldNum" sz="quarter" idx="5"/>
          </p:nvPr>
        </p:nvSpPr>
        <p:spPr>
          <a:xfrm>
            <a:off x="3850445" y="9378826"/>
            <a:ext cx="2945659" cy="493713"/>
          </a:xfrm>
          <a:prstGeom prst="rect">
            <a:avLst/>
          </a:prstGeom>
        </p:spPr>
        <p:txBody>
          <a:bodyPr vert="horz" lIns="91765" tIns="45884" rIns="91765" bIns="45884" rtlCol="0" anchor="b"/>
          <a:lstStyle>
            <a:lvl1pPr algn="r">
              <a:defRPr sz="1200"/>
            </a:lvl1pPr>
          </a:lstStyle>
          <a:p>
            <a:fld id="{2141EF14-A77B-4F29-8F05-C2C964821A49}" type="slidenum">
              <a:rPr lang="en-US" smtClean="0"/>
              <a:pPr/>
              <a:t>‹#›</a:t>
            </a:fld>
            <a:endParaRPr lang="en-US"/>
          </a:p>
        </p:txBody>
      </p:sp>
    </p:spTree>
    <p:extLst>
      <p:ext uri="{BB962C8B-B14F-4D97-AF65-F5344CB8AC3E}">
        <p14:creationId xmlns:p14="http://schemas.microsoft.com/office/powerpoint/2010/main" val="24290006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9416" indent="-229416"/>
            <a:endParaRPr lang="en-GB" dirty="0"/>
          </a:p>
          <a:p>
            <a:pPr marL="229416" indent="-229416">
              <a:buFont typeface="+mj-lt"/>
              <a:buAutoNum type="arabicPeriod"/>
            </a:pPr>
            <a:r>
              <a:rPr lang="en-GB" dirty="0"/>
              <a:t>Use preferably the corporate colours</a:t>
            </a:r>
          </a:p>
          <a:p>
            <a:pPr marL="229416" indent="-229416">
              <a:buAutoNum type="arabicPeriod"/>
            </a:pPr>
            <a:r>
              <a:rPr lang="en-GB" dirty="0"/>
              <a:t>Use the Calibri or Arial</a:t>
            </a:r>
            <a:r>
              <a:rPr lang="en-GB" baseline="0" dirty="0"/>
              <a:t> </a:t>
            </a:r>
            <a:r>
              <a:rPr lang="en-GB" dirty="0"/>
              <a:t>fonts</a:t>
            </a:r>
          </a:p>
          <a:p>
            <a:pPr marL="229416" indent="-229416">
              <a:buFont typeface="+mj-lt"/>
              <a:buAutoNum type="arabicPeriod"/>
            </a:pPr>
            <a:r>
              <a:rPr lang="en-GB" dirty="0"/>
              <a:t>Don't centre text. All body text should be aligned left.</a:t>
            </a:r>
          </a:p>
          <a:p>
            <a:pPr marL="229416" indent="-229416">
              <a:buFont typeface="+mj-lt"/>
              <a:buAutoNum type="arabicPeriod"/>
            </a:pPr>
            <a:r>
              <a:rPr lang="en-GB" dirty="0"/>
              <a:t>Don't enlarge pictures beyond their actual size/resolution</a:t>
            </a:r>
          </a:p>
          <a:p>
            <a:pPr marL="229416" indent="-229416">
              <a:buFont typeface="+mj-lt"/>
              <a:buAutoNum type="arabicPeriod"/>
            </a:pPr>
            <a:r>
              <a:rPr lang="en-GB" dirty="0"/>
              <a:t>Make sure you understand how bulleted lists work.</a:t>
            </a:r>
          </a:p>
          <a:p>
            <a:endParaRPr lang="en-US" dirty="0"/>
          </a:p>
        </p:txBody>
      </p:sp>
      <p:sp>
        <p:nvSpPr>
          <p:cNvPr id="4" name="Slide Number Placeholder 3"/>
          <p:cNvSpPr>
            <a:spLocks noGrp="1"/>
          </p:cNvSpPr>
          <p:nvPr>
            <p:ph type="sldNum" sz="quarter" idx="10"/>
          </p:nvPr>
        </p:nvSpPr>
        <p:spPr/>
        <p:txBody>
          <a:bodyPr/>
          <a:lstStyle/>
          <a:p>
            <a:fld id="{2141EF14-A77B-4F29-8F05-C2C964821A49}"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10"/>
          </p:nvPr>
        </p:nvSpPr>
        <p:spPr/>
        <p:txBody>
          <a:bodyPr/>
          <a:lstStyle/>
          <a:p>
            <a:fld id="{2141EF14-A77B-4F29-8F05-C2C964821A49}" type="slidenum">
              <a:rPr lang="en-US" smtClean="0"/>
              <a:pPr/>
              <a:t>43</a:t>
            </a:fld>
            <a:endParaRPr lang="en-US"/>
          </a:p>
        </p:txBody>
      </p:sp>
    </p:spTree>
    <p:extLst>
      <p:ext uri="{BB962C8B-B14F-4D97-AF65-F5344CB8AC3E}">
        <p14:creationId xmlns:p14="http://schemas.microsoft.com/office/powerpoint/2010/main" val="23406572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10"/>
          </p:nvPr>
        </p:nvSpPr>
        <p:spPr/>
        <p:txBody>
          <a:bodyPr/>
          <a:lstStyle/>
          <a:p>
            <a:fld id="{2141EF14-A77B-4F29-8F05-C2C964821A49}" type="slidenum">
              <a:rPr lang="en-US" smtClean="0"/>
              <a:pPr/>
              <a:t>44</a:t>
            </a:fld>
            <a:endParaRPr lang="en-US"/>
          </a:p>
        </p:txBody>
      </p:sp>
    </p:spTree>
    <p:extLst>
      <p:ext uri="{BB962C8B-B14F-4D97-AF65-F5344CB8AC3E}">
        <p14:creationId xmlns:p14="http://schemas.microsoft.com/office/powerpoint/2010/main" val="23406572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10"/>
          </p:nvPr>
        </p:nvSpPr>
        <p:spPr/>
        <p:txBody>
          <a:bodyPr/>
          <a:lstStyle/>
          <a:p>
            <a:fld id="{2141EF14-A77B-4F29-8F05-C2C964821A49}" type="slidenum">
              <a:rPr lang="en-US" smtClean="0"/>
              <a:pPr/>
              <a:t>45</a:t>
            </a:fld>
            <a:endParaRPr lang="en-US"/>
          </a:p>
        </p:txBody>
      </p:sp>
    </p:spTree>
    <p:extLst>
      <p:ext uri="{BB962C8B-B14F-4D97-AF65-F5344CB8AC3E}">
        <p14:creationId xmlns:p14="http://schemas.microsoft.com/office/powerpoint/2010/main" val="37756013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10"/>
          </p:nvPr>
        </p:nvSpPr>
        <p:spPr/>
        <p:txBody>
          <a:bodyPr/>
          <a:lstStyle/>
          <a:p>
            <a:fld id="{2141EF14-A77B-4F29-8F05-C2C964821A49}" type="slidenum">
              <a:rPr lang="en-US" smtClean="0"/>
              <a:pPr/>
              <a:t>46</a:t>
            </a:fld>
            <a:endParaRPr lang="en-US"/>
          </a:p>
        </p:txBody>
      </p:sp>
    </p:spTree>
    <p:extLst>
      <p:ext uri="{BB962C8B-B14F-4D97-AF65-F5344CB8AC3E}">
        <p14:creationId xmlns:p14="http://schemas.microsoft.com/office/powerpoint/2010/main" val="40194422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10"/>
          </p:nvPr>
        </p:nvSpPr>
        <p:spPr/>
        <p:txBody>
          <a:bodyPr/>
          <a:lstStyle/>
          <a:p>
            <a:fld id="{2141EF14-A77B-4F29-8F05-C2C964821A49}" type="slidenum">
              <a:rPr lang="en-US" smtClean="0"/>
              <a:pPr/>
              <a:t>47</a:t>
            </a:fld>
            <a:endParaRPr lang="en-US"/>
          </a:p>
        </p:txBody>
      </p:sp>
    </p:spTree>
    <p:extLst>
      <p:ext uri="{BB962C8B-B14F-4D97-AF65-F5344CB8AC3E}">
        <p14:creationId xmlns:p14="http://schemas.microsoft.com/office/powerpoint/2010/main" val="4596310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10"/>
          </p:nvPr>
        </p:nvSpPr>
        <p:spPr/>
        <p:txBody>
          <a:bodyPr/>
          <a:lstStyle/>
          <a:p>
            <a:fld id="{2141EF14-A77B-4F29-8F05-C2C964821A49}" type="slidenum">
              <a:rPr lang="en-US" smtClean="0"/>
              <a:pPr/>
              <a:t>48</a:t>
            </a:fld>
            <a:endParaRPr lang="en-US"/>
          </a:p>
        </p:txBody>
      </p:sp>
    </p:spTree>
    <p:extLst>
      <p:ext uri="{BB962C8B-B14F-4D97-AF65-F5344CB8AC3E}">
        <p14:creationId xmlns:p14="http://schemas.microsoft.com/office/powerpoint/2010/main" val="23406572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141EF14-A77B-4F29-8F05-C2C964821A49}" type="slidenum">
              <a:rPr lang="en-US" smtClean="0"/>
              <a:pPr/>
              <a:t>49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cstate="print">
            <a:lum/>
          </a:blip>
          <a:srcRect/>
          <a:stretch>
            <a:fillRect l="-1000" r="-1000"/>
          </a:stretch>
        </a:blipFill>
        <a:effectLst/>
      </p:bgPr>
    </p:bg>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323528" y="2350331"/>
            <a:ext cx="8352928" cy="1077218"/>
          </a:xfrm>
        </p:spPr>
        <p:txBody>
          <a:bodyPr anchor="ctr">
            <a:spAutoFit/>
          </a:bodyPr>
          <a:lstStyle>
            <a:lvl1pPr marL="0" indent="0" algn="ctr">
              <a:buNone/>
              <a:defRPr sz="3200" b="1">
                <a:solidFill>
                  <a:schemeClr val="bg2"/>
                </a:solidFill>
                <a:effectLst>
                  <a:outerShdw blurRad="38100" dist="38100" dir="2700000" algn="tl">
                    <a:srgbClr val="000000">
                      <a:alpha val="43137"/>
                    </a:srgb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title style</a:t>
            </a:r>
            <a:br>
              <a:rPr lang="en-US" dirty="0"/>
            </a:br>
            <a:r>
              <a:rPr lang="en-US" dirty="0"/>
              <a:t>on two lines</a:t>
            </a:r>
          </a:p>
        </p:txBody>
      </p:sp>
      <p:sp>
        <p:nvSpPr>
          <p:cNvPr id="6" name="Slide Number Placeholder 5"/>
          <p:cNvSpPr>
            <a:spLocks noGrp="1"/>
          </p:cNvSpPr>
          <p:nvPr>
            <p:ph type="sldNum" sz="quarter" idx="12"/>
          </p:nvPr>
        </p:nvSpPr>
        <p:spPr/>
        <p:txBody>
          <a:bodyPr/>
          <a:lstStyle/>
          <a:p>
            <a:fld id="{0B55C215-7F9A-4AB7-8398-183B47447BCF}" type="slidenum">
              <a:rPr lang="en-US" smtClean="0"/>
              <a:pPr/>
              <a:t>‹#›</a:t>
            </a:fld>
            <a:endParaRPr lang="en-US"/>
          </a:p>
        </p:txBody>
      </p:sp>
      <p:sp>
        <p:nvSpPr>
          <p:cNvPr id="14" name="Text Placeholder 13"/>
          <p:cNvSpPr>
            <a:spLocks noGrp="1"/>
          </p:cNvSpPr>
          <p:nvPr>
            <p:ph type="body" sz="quarter" idx="13" hasCustomPrompt="1"/>
          </p:nvPr>
        </p:nvSpPr>
        <p:spPr>
          <a:xfrm>
            <a:off x="323850" y="4155271"/>
            <a:ext cx="8351838" cy="492443"/>
          </a:xfrm>
        </p:spPr>
        <p:txBody>
          <a:bodyPr anchor="ctr">
            <a:spAutoFit/>
          </a:bodyPr>
          <a:lstStyle>
            <a:lvl1pPr marL="0" marR="0" indent="0" algn="ctr" defTabSz="914400" rtl="0" eaLnBrk="1" fontAlgn="auto" latinLnBrk="0" hangingPunct="1">
              <a:lnSpc>
                <a:spcPct val="100000"/>
              </a:lnSpc>
              <a:spcBef>
                <a:spcPct val="20000"/>
              </a:spcBef>
              <a:spcAft>
                <a:spcPts val="0"/>
              </a:spcAft>
              <a:buClrTx/>
              <a:buSzTx/>
              <a:buFont typeface="Arial" pitchFamily="34" charset="0"/>
              <a:buNone/>
              <a:tabLst/>
              <a:defRPr sz="2600">
                <a:solidFill>
                  <a:schemeClr val="bg1"/>
                </a:solidFill>
                <a:effectLst>
                  <a:outerShdw blurRad="38100" dist="38100" dir="2700000" algn="tl">
                    <a:srgbClr val="000000">
                      <a:alpha val="43137"/>
                    </a:srgbClr>
                  </a:outerShdw>
                </a:effectLst>
              </a:defRPr>
            </a:lvl1pPr>
          </a:lstStyle>
          <a:p>
            <a:pPr>
              <a:defRPr/>
            </a:pPr>
            <a:r>
              <a:rPr lang="en-GB" dirty="0">
                <a:ea typeface="+mn-ea"/>
              </a:rPr>
              <a:t>Subtitle or author’s name of the slideshow</a:t>
            </a:r>
            <a:endParaRPr lang="en-US" dirty="0">
              <a:ea typeface="+mn-ea"/>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lvl1pPr>
              <a:defRPr>
                <a:solidFill>
                  <a:schemeClr val="bg1"/>
                </a:solidFill>
              </a:defRPr>
            </a:lvl1pPr>
          </a:lstStyle>
          <a:p>
            <a:r>
              <a:rPr lang="en-US" dirty="0"/>
              <a:t>Status of Conductor Team activities, T. Boutboul</a:t>
            </a:r>
          </a:p>
        </p:txBody>
      </p:sp>
      <p:sp>
        <p:nvSpPr>
          <p:cNvPr id="6" name="Slide Number Placeholder 5"/>
          <p:cNvSpPr>
            <a:spLocks noGrp="1"/>
          </p:cNvSpPr>
          <p:nvPr>
            <p:ph type="sldNum" sz="quarter" idx="12"/>
          </p:nvPr>
        </p:nvSpPr>
        <p:spPr/>
        <p:txBody>
          <a:bodyPr/>
          <a:lstStyle/>
          <a:p>
            <a:fld id="{0B55C215-7F9A-4AB7-8398-183B47447BCF}" type="slidenum">
              <a:rPr lang="en-US" smtClean="0"/>
              <a:pPr/>
              <a:t>‹#›</a:t>
            </a:fld>
            <a:endParaRPr lang="en-US"/>
          </a:p>
        </p:txBody>
      </p:sp>
      <p:sp>
        <p:nvSpPr>
          <p:cNvPr id="7" name="Title 6"/>
          <p:cNvSpPr>
            <a:spLocks noGrp="1"/>
          </p:cNvSpPr>
          <p:nvPr>
            <p:ph type="title"/>
          </p:nvPr>
        </p:nvSpPr>
        <p:spPr/>
        <p:txBody>
          <a:bodyPr/>
          <a:lstStyle>
            <a:lvl1pPr>
              <a:defRPr>
                <a:solidFill>
                  <a:schemeClr val="bg2"/>
                </a:solidFill>
                <a:effectLst>
                  <a:outerShdw blurRad="76200" algn="ctr" rotWithShape="0">
                    <a:prstClr val="black">
                      <a:alpha val="52000"/>
                    </a:prstClr>
                  </a:outerShdw>
                </a:effectLst>
              </a:defRPr>
            </a:lvl1pPr>
          </a:lstStyle>
          <a:p>
            <a:r>
              <a:rPr lang="en-US"/>
              <a:t>Click to edit Master title style</a:t>
            </a:r>
            <a:endParaRPr lang="en-US" dirty="0"/>
          </a:p>
        </p:txBody>
      </p:sp>
      <p:sp>
        <p:nvSpPr>
          <p:cNvPr id="9" name="Text Placeholder 8"/>
          <p:cNvSpPr>
            <a:spLocks noGrp="1"/>
          </p:cNvSpPr>
          <p:nvPr>
            <p:ph type="body" sz="quarter" idx="13"/>
          </p:nvPr>
        </p:nvSpPr>
        <p:spPr>
          <a:xfrm>
            <a:off x="323850" y="1916832"/>
            <a:ext cx="8424863" cy="4249018"/>
          </a:xfrm>
        </p:spPr>
        <p:txBody>
          <a:bodyPr>
            <a:normAutofit/>
          </a:bodyPr>
          <a:lstStyle>
            <a:lvl1pPr indent="-180000">
              <a:buFont typeface="Arial" pitchFamily="34" charset="0"/>
              <a:buNone/>
              <a:defRPr sz="1600" b="0">
                <a:solidFill>
                  <a:schemeClr val="tx1">
                    <a:lumMod val="75000"/>
                    <a:lumOff val="25000"/>
                  </a:schemeClr>
                </a:solidFill>
              </a:defRPr>
            </a:lvl1pPr>
            <a:lvl2pPr>
              <a:buFont typeface="Arial" pitchFamily="34" charset="0"/>
              <a:buChar char="•"/>
              <a:defRPr sz="1600">
                <a:solidFill>
                  <a:schemeClr val="tx1">
                    <a:lumMod val="75000"/>
                    <a:lumOff val="25000"/>
                  </a:schemeClr>
                </a:solidFill>
              </a:defRPr>
            </a:lvl2pPr>
            <a:lvl3pPr>
              <a:buFont typeface="Arial" pitchFamily="34" charset="0"/>
              <a:buChar char="•"/>
              <a:defRPr sz="1600">
                <a:solidFill>
                  <a:schemeClr val="tx1">
                    <a:lumMod val="75000"/>
                    <a:lumOff val="25000"/>
                  </a:schemeClr>
                </a:solidFill>
              </a:defRPr>
            </a:lvl3pPr>
            <a:lvl4pPr>
              <a:buFont typeface="Arial" pitchFamily="34" charset="0"/>
              <a:buChar char="•"/>
              <a:defRPr sz="1600">
                <a:solidFill>
                  <a:schemeClr val="tx1">
                    <a:lumMod val="75000"/>
                    <a:lumOff val="25000"/>
                  </a:schemeClr>
                </a:solidFill>
              </a:defRPr>
            </a:lvl4pPr>
            <a:lvl5pPr>
              <a:buFont typeface="Arial" pitchFamily="34" charset="0"/>
              <a:buChar char="•"/>
              <a:defRPr sz="16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8"/>
          <p:cNvSpPr>
            <a:spLocks noGrp="1"/>
          </p:cNvSpPr>
          <p:nvPr>
            <p:ph type="body" sz="quarter" idx="14"/>
          </p:nvPr>
        </p:nvSpPr>
        <p:spPr>
          <a:xfrm>
            <a:off x="323850" y="1268289"/>
            <a:ext cx="8424863" cy="446276"/>
          </a:xfrm>
          <a:ln w="6350">
            <a:noFill/>
          </a:ln>
        </p:spPr>
        <p:txBody>
          <a:bodyPr>
            <a:spAutoFit/>
          </a:bodyPr>
          <a:lstStyle>
            <a:lvl1pPr marL="0" indent="0">
              <a:defRPr sz="2300" b="1">
                <a:solidFill>
                  <a:schemeClr val="tx2"/>
                </a:solidFill>
              </a:defRPr>
            </a:lvl1pPr>
          </a:lstStyle>
          <a:p>
            <a:pPr lvl="0"/>
            <a:r>
              <a:rPr lang="en-US"/>
              <a:t>Click to edit Master text styles</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ransition slide">
    <p:spTree>
      <p:nvGrpSpPr>
        <p:cNvPr id="1" name=""/>
        <p:cNvGrpSpPr/>
        <p:nvPr/>
      </p:nvGrpSpPr>
      <p:grpSpPr>
        <a:xfrm>
          <a:off x="0" y="0"/>
          <a:ext cx="0" cy="0"/>
          <a:chOff x="0" y="0"/>
          <a:chExt cx="0" cy="0"/>
        </a:xfrm>
      </p:grpSpPr>
      <p:sp>
        <p:nvSpPr>
          <p:cNvPr id="8" name="Rectangle 7"/>
          <p:cNvSpPr/>
          <p:nvPr userDrawn="1"/>
        </p:nvSpPr>
        <p:spPr>
          <a:xfrm>
            <a:off x="0" y="908720"/>
            <a:ext cx="9144000" cy="5616624"/>
          </a:xfrm>
          <a:prstGeom prst="rect">
            <a:avLst/>
          </a:prstGeom>
          <a:gradFill>
            <a:gsLst>
              <a:gs pos="0">
                <a:schemeClr val="bg1"/>
              </a:gs>
              <a:gs pos="51000">
                <a:srgbClr val="E8E8E8"/>
              </a:gs>
              <a:gs pos="100000">
                <a:schemeClr val="bg1"/>
              </a:gs>
            </a:gsLst>
          </a:gradFill>
          <a:ln>
            <a:solidFill>
              <a:schemeClr val="bg1"/>
            </a:solidFill>
          </a:ln>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 name="Title 1"/>
          <p:cNvSpPr>
            <a:spLocks noGrp="1"/>
          </p:cNvSpPr>
          <p:nvPr>
            <p:ph type="title"/>
          </p:nvPr>
        </p:nvSpPr>
        <p:spPr/>
        <p:txBody>
          <a:bodyPr/>
          <a:lstStyle/>
          <a:p>
            <a:r>
              <a:rPr lang="en-US"/>
              <a:t>Click to edit Master title style</a:t>
            </a:r>
          </a:p>
        </p:txBody>
      </p:sp>
      <p:sp>
        <p:nvSpPr>
          <p:cNvPr id="3" name="Footer Placeholder 2"/>
          <p:cNvSpPr>
            <a:spLocks noGrp="1"/>
          </p:cNvSpPr>
          <p:nvPr>
            <p:ph type="ftr" sz="quarter" idx="10"/>
          </p:nvPr>
        </p:nvSpPr>
        <p:spPr/>
        <p:txBody>
          <a:bodyPr/>
          <a:lstStyle/>
          <a:p>
            <a:r>
              <a:rPr lang="en-US" dirty="0"/>
              <a:t>Status of Conductor Team activities, T. Boutboul</a:t>
            </a:r>
          </a:p>
        </p:txBody>
      </p:sp>
      <p:sp>
        <p:nvSpPr>
          <p:cNvPr id="4" name="Slide Number Placeholder 3"/>
          <p:cNvSpPr>
            <a:spLocks noGrp="1"/>
          </p:cNvSpPr>
          <p:nvPr>
            <p:ph type="sldNum" sz="quarter" idx="11"/>
          </p:nvPr>
        </p:nvSpPr>
        <p:spPr/>
        <p:txBody>
          <a:bodyPr/>
          <a:lstStyle/>
          <a:p>
            <a:fld id="{0B55C215-7F9A-4AB7-8398-183B47447BCF}" type="slidenum">
              <a:rPr lang="en-US" smtClean="0"/>
              <a:pPr/>
              <a:t>‹#›</a:t>
            </a:fld>
            <a:endParaRPr lang="en-US" dirty="0"/>
          </a:p>
        </p:txBody>
      </p:sp>
      <p:sp>
        <p:nvSpPr>
          <p:cNvPr id="12" name="Text Placeholder 11"/>
          <p:cNvSpPr>
            <a:spLocks noGrp="1"/>
          </p:cNvSpPr>
          <p:nvPr>
            <p:ph type="body" sz="quarter" idx="13" hasCustomPrompt="1"/>
          </p:nvPr>
        </p:nvSpPr>
        <p:spPr>
          <a:xfrm>
            <a:off x="684213" y="3356793"/>
            <a:ext cx="7704137" cy="576263"/>
          </a:xfrm>
        </p:spPr>
        <p:txBody>
          <a:bodyPr/>
          <a:lstStyle>
            <a:lvl1pPr marL="0" marR="0" indent="0" algn="ctr" defTabSz="914400" rtl="0" eaLnBrk="1" fontAlgn="auto" latinLnBrk="0" hangingPunct="1">
              <a:lnSpc>
                <a:spcPts val="2800"/>
              </a:lnSpc>
              <a:spcBef>
                <a:spcPct val="0"/>
              </a:spcBef>
              <a:spcAft>
                <a:spcPts val="0"/>
              </a:spcAft>
              <a:buClrTx/>
              <a:buSzTx/>
              <a:buFontTx/>
              <a:buNone/>
              <a:tabLst/>
              <a:defRPr kumimoji="0" lang="en-US" sz="3600" b="1" i="0" u="none" strike="noStrike" kern="1200" cap="none" spc="0" normalizeH="0" baseline="0" noProof="0">
                <a:ln w="1905">
                  <a:noFill/>
                </a:ln>
                <a:gradFill>
                  <a:gsLst>
                    <a:gs pos="0">
                      <a:schemeClr val="accent5">
                        <a:lumMod val="75000"/>
                      </a:schemeClr>
                    </a:gs>
                    <a:gs pos="78000">
                      <a:schemeClr val="accent4">
                        <a:lumMod val="75000"/>
                      </a:schemeClr>
                    </a:gs>
                  </a:gsLst>
                  <a:lin ang="5400000"/>
                </a:gradFill>
                <a:effectLst/>
                <a:uLnTx/>
                <a:uFillTx/>
                <a:latin typeface="Arial" pitchFamily="34" charset="0"/>
                <a:cs typeface="Arial" pitchFamily="34" charset="0"/>
              </a:defRPr>
            </a:lvl1pPr>
            <a:lvl2pPr>
              <a:defRPr sz="3600"/>
            </a:lvl2pPr>
            <a:lvl3pPr>
              <a:defRPr sz="3600"/>
            </a:lvl3pPr>
            <a:lvl4pPr>
              <a:defRPr sz="3600"/>
            </a:lvl4pPr>
            <a:lvl5pPr>
              <a:defRPr sz="3600"/>
            </a:lvl5pPr>
          </a:lstStyle>
          <a:p>
            <a:pPr marL="0" marR="0" lvl="0" indent="0" algn="ctr" defTabSz="914400" rtl="0" eaLnBrk="1" fontAlgn="auto" latinLnBrk="0" hangingPunct="1">
              <a:lnSpc>
                <a:spcPts val="2800"/>
              </a:lnSpc>
              <a:spcBef>
                <a:spcPct val="0"/>
              </a:spcBef>
              <a:spcAft>
                <a:spcPts val="0"/>
              </a:spcAft>
              <a:buClrTx/>
              <a:buSzTx/>
              <a:buFontTx/>
              <a:buNone/>
              <a:tabLst/>
              <a:defRPr/>
            </a:pPr>
            <a:r>
              <a:rPr kumimoji="0" lang="en-US" sz="3500" b="1" i="0" u="none" strike="noStrike" kern="1200" cap="none" spc="0" normalizeH="0" baseline="0" noProof="0" dirty="0">
                <a:ln w="1905">
                  <a:noFill/>
                </a:ln>
                <a:gradFill>
                  <a:gsLst>
                    <a:gs pos="0">
                      <a:schemeClr val="accent5">
                        <a:lumMod val="75000"/>
                      </a:schemeClr>
                    </a:gs>
                    <a:gs pos="82000">
                      <a:schemeClr val="accent4">
                        <a:lumMod val="75000"/>
                      </a:schemeClr>
                    </a:gs>
                  </a:gsLst>
                  <a:lin ang="5400000"/>
                </a:gradFill>
                <a:effectLst/>
                <a:uLnTx/>
                <a:uFillTx/>
                <a:latin typeface="Arial" pitchFamily="34" charset="0"/>
                <a:ea typeface="+mj-ea"/>
                <a:cs typeface="Arial" pitchFamily="34" charset="0"/>
              </a:rPr>
              <a:t>Click</a:t>
            </a:r>
            <a:r>
              <a:rPr kumimoji="0" lang="en-US" sz="3500" b="1" i="0" u="none" strike="noStrike" kern="1200" cap="none" spc="0" normalizeH="0" baseline="0" noProof="0" dirty="0">
                <a:ln w="1905">
                  <a:noFill/>
                </a:ln>
                <a:gradFill>
                  <a:gsLst>
                    <a:gs pos="0">
                      <a:schemeClr val="accent5">
                        <a:lumMod val="75000"/>
                      </a:schemeClr>
                    </a:gs>
                    <a:gs pos="78000">
                      <a:schemeClr val="accent3">
                        <a:lumMod val="75000"/>
                      </a:schemeClr>
                    </a:gs>
                  </a:gsLst>
                  <a:lin ang="5400000"/>
                </a:gradFill>
                <a:effectLst/>
                <a:uLnTx/>
                <a:uFillTx/>
                <a:latin typeface="Arial" pitchFamily="34" charset="0"/>
                <a:ea typeface="+mj-ea"/>
                <a:cs typeface="Arial" pitchFamily="34" charset="0"/>
              </a:rPr>
              <a:t> </a:t>
            </a:r>
            <a:r>
              <a:rPr kumimoji="0" lang="en-US" sz="3500" b="1" i="0" u="none" strike="noStrike" kern="1200" cap="none" spc="0" normalizeH="0" baseline="0" noProof="0" dirty="0">
                <a:ln w="1905">
                  <a:noFill/>
                </a:ln>
                <a:gradFill>
                  <a:gsLst>
                    <a:gs pos="0">
                      <a:schemeClr val="accent5">
                        <a:lumMod val="75000"/>
                      </a:schemeClr>
                    </a:gs>
                    <a:gs pos="78000">
                      <a:schemeClr val="accent4">
                        <a:lumMod val="75000"/>
                      </a:schemeClr>
                    </a:gs>
                  </a:gsLst>
                  <a:lin ang="5400000"/>
                </a:gradFill>
                <a:effectLst/>
                <a:uLnTx/>
                <a:uFillTx/>
                <a:latin typeface="Arial" pitchFamily="34" charset="0"/>
                <a:ea typeface="+mj-ea"/>
                <a:cs typeface="Arial" pitchFamily="34" charset="0"/>
              </a:rPr>
              <a:t>to edit Master</a:t>
            </a:r>
            <a:r>
              <a:rPr kumimoji="0" lang="en-US" sz="3500" b="1" i="0" u="none" strike="noStrike" kern="1200" cap="none" spc="0" normalizeH="0" baseline="0" noProof="0" dirty="0">
                <a:ln w="1905">
                  <a:noFill/>
                </a:ln>
                <a:gradFill>
                  <a:gsLst>
                    <a:gs pos="0">
                      <a:schemeClr val="accent5">
                        <a:lumMod val="75000"/>
                      </a:schemeClr>
                    </a:gs>
                    <a:gs pos="78000">
                      <a:schemeClr val="accent3">
                        <a:lumMod val="75000"/>
                      </a:schemeClr>
                    </a:gs>
                  </a:gsLst>
                  <a:lin ang="5400000"/>
                </a:gradFill>
                <a:effectLst/>
                <a:uLnTx/>
                <a:uFillTx/>
                <a:latin typeface="Arial" pitchFamily="34" charset="0"/>
                <a:ea typeface="+mj-ea"/>
                <a:cs typeface="Arial" pitchFamily="34" charset="0"/>
              </a:rPr>
              <a:t> </a:t>
            </a:r>
            <a:r>
              <a:rPr kumimoji="0" lang="en-US" sz="3500" b="1" i="0" u="none" strike="noStrike" kern="1200" cap="none" spc="0" normalizeH="0" baseline="0" noProof="0" dirty="0">
                <a:ln w="1905">
                  <a:noFill/>
                </a:ln>
                <a:gradFill>
                  <a:gsLst>
                    <a:gs pos="0">
                      <a:schemeClr val="accent5">
                        <a:lumMod val="75000"/>
                      </a:schemeClr>
                    </a:gs>
                    <a:gs pos="80000">
                      <a:schemeClr val="accent4">
                        <a:lumMod val="75000"/>
                      </a:schemeClr>
                    </a:gs>
                  </a:gsLst>
                  <a:lin ang="5400000"/>
                </a:gradFill>
                <a:effectLst/>
                <a:uLnTx/>
                <a:uFillTx/>
                <a:latin typeface="Arial" pitchFamily="34" charset="0"/>
                <a:ea typeface="+mj-ea"/>
                <a:cs typeface="Arial" pitchFamily="34" charset="0"/>
              </a:rPr>
              <a:t>title</a:t>
            </a:r>
            <a:r>
              <a:rPr kumimoji="0" lang="en-US" sz="3500" b="1" i="0" u="none" strike="noStrike" kern="1200" cap="none" spc="0" normalizeH="0" baseline="0" noProof="0" dirty="0">
                <a:ln w="1905">
                  <a:noFill/>
                </a:ln>
                <a:gradFill>
                  <a:gsLst>
                    <a:gs pos="0">
                      <a:schemeClr val="accent5">
                        <a:lumMod val="75000"/>
                      </a:schemeClr>
                    </a:gs>
                    <a:gs pos="78000">
                      <a:schemeClr val="accent3">
                        <a:lumMod val="75000"/>
                      </a:schemeClr>
                    </a:gs>
                  </a:gsLst>
                  <a:lin ang="5400000"/>
                </a:gradFill>
                <a:effectLst/>
                <a:uLnTx/>
                <a:uFillTx/>
                <a:latin typeface="Arial" pitchFamily="34" charset="0"/>
                <a:ea typeface="+mj-ea"/>
                <a:cs typeface="Arial" pitchFamily="34" charset="0"/>
              </a:rPr>
              <a:t> </a:t>
            </a:r>
            <a:r>
              <a:rPr kumimoji="0" lang="en-US" sz="3500" b="1" i="0" u="none" strike="noStrike" kern="1200" cap="none" spc="0" normalizeH="0" baseline="0" noProof="0" dirty="0">
                <a:ln w="1905">
                  <a:noFill/>
                </a:ln>
                <a:gradFill>
                  <a:gsLst>
                    <a:gs pos="0">
                      <a:schemeClr val="accent5">
                        <a:lumMod val="75000"/>
                      </a:schemeClr>
                    </a:gs>
                    <a:gs pos="78000">
                      <a:schemeClr val="accent4">
                        <a:lumMod val="75000"/>
                      </a:schemeClr>
                    </a:gs>
                  </a:gsLst>
                  <a:lin ang="5400000"/>
                </a:gradFill>
                <a:effectLst/>
                <a:uLnTx/>
                <a:uFillTx/>
                <a:latin typeface="Arial" pitchFamily="34" charset="0"/>
                <a:ea typeface="+mj-ea"/>
                <a:cs typeface="Arial" pitchFamily="34" charset="0"/>
              </a:rPr>
              <a:t>style</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Multi-column Content">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a:t>Status of Conductor Team activities, T. Boutboul</a:t>
            </a:r>
          </a:p>
        </p:txBody>
      </p:sp>
      <p:sp>
        <p:nvSpPr>
          <p:cNvPr id="6" name="Slide Number Placeholder 5"/>
          <p:cNvSpPr>
            <a:spLocks noGrp="1"/>
          </p:cNvSpPr>
          <p:nvPr>
            <p:ph type="sldNum" sz="quarter" idx="12"/>
          </p:nvPr>
        </p:nvSpPr>
        <p:spPr/>
        <p:txBody>
          <a:bodyPr/>
          <a:lstStyle/>
          <a:p>
            <a:fld id="{0B55C215-7F9A-4AB7-8398-183B47447BCF}" type="slidenum">
              <a:rPr lang="en-US" smtClean="0"/>
              <a:pPr/>
              <a:t>‹#›</a:t>
            </a:fld>
            <a:endParaRPr lang="en-US" dirty="0"/>
          </a:p>
        </p:txBody>
      </p:sp>
      <p:sp>
        <p:nvSpPr>
          <p:cNvPr id="7" name="Title Placeholder 1"/>
          <p:cNvSpPr>
            <a:spLocks noGrp="1"/>
          </p:cNvSpPr>
          <p:nvPr>
            <p:ph type="title"/>
          </p:nvPr>
        </p:nvSpPr>
        <p:spPr>
          <a:xfrm>
            <a:off x="323528" y="250969"/>
            <a:ext cx="6336704" cy="451406"/>
          </a:xfrm>
          <a:prstGeom prst="rect">
            <a:avLst/>
          </a:prstGeom>
        </p:spPr>
        <p:txBody>
          <a:bodyPr vert="horz" lIns="91440" tIns="45720" rIns="91440" bIns="45720" rtlCol="0" anchor="ctr">
            <a:spAutoFit/>
          </a:bodyPr>
          <a:lstStyle/>
          <a:p>
            <a:r>
              <a:rPr lang="en-US"/>
              <a:t>Click to edit Master title style</a:t>
            </a:r>
            <a:endParaRPr lang="en-US" dirty="0"/>
          </a:p>
        </p:txBody>
      </p:sp>
      <p:sp>
        <p:nvSpPr>
          <p:cNvPr id="9" name="Text Placeholder 8"/>
          <p:cNvSpPr>
            <a:spLocks noGrp="1"/>
          </p:cNvSpPr>
          <p:nvPr>
            <p:ph type="body" sz="quarter" idx="13"/>
          </p:nvPr>
        </p:nvSpPr>
        <p:spPr>
          <a:xfrm>
            <a:off x="323528" y="1268289"/>
            <a:ext cx="8425185" cy="446276"/>
          </a:xfrm>
        </p:spPr>
        <p:txBody>
          <a:bodyPr>
            <a:spAutoFit/>
          </a:bodyPr>
          <a:lstStyle>
            <a:lvl1pPr>
              <a:defRPr sz="2300" b="1">
                <a:solidFill>
                  <a:schemeClr val="tx2"/>
                </a:solidFill>
              </a:defRPr>
            </a:lvl1pPr>
          </a:lstStyle>
          <a:p>
            <a:pPr lvl="0"/>
            <a:r>
              <a:rPr lang="en-US"/>
              <a:t>Click to edit Master text styles</a:t>
            </a:r>
          </a:p>
        </p:txBody>
      </p:sp>
      <p:sp>
        <p:nvSpPr>
          <p:cNvPr id="11" name="Content Placeholder 10"/>
          <p:cNvSpPr>
            <a:spLocks noGrp="1"/>
          </p:cNvSpPr>
          <p:nvPr>
            <p:ph sz="quarter" idx="15"/>
          </p:nvPr>
        </p:nvSpPr>
        <p:spPr>
          <a:xfrm>
            <a:off x="323726" y="1916113"/>
            <a:ext cx="4032250" cy="1528624"/>
          </a:xfrm>
        </p:spPr>
        <p:txBody>
          <a:bodyPr>
            <a:spAutoFit/>
          </a:bodyPr>
          <a:lstStyle>
            <a:lvl1pPr marL="0" indent="-201600">
              <a:buFont typeface="Arial" pitchFamily="34" charset="0"/>
              <a:buNone/>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10"/>
          <p:cNvSpPr>
            <a:spLocks noGrp="1"/>
          </p:cNvSpPr>
          <p:nvPr>
            <p:ph sz="quarter" idx="16"/>
          </p:nvPr>
        </p:nvSpPr>
        <p:spPr>
          <a:xfrm>
            <a:off x="4716016" y="1916832"/>
            <a:ext cx="4032250" cy="1528624"/>
          </a:xfrm>
        </p:spPr>
        <p:txBody>
          <a:bodyPr>
            <a:sp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 + caption ">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a:t>Status of Conductor Team activities, T. Boutboul</a:t>
            </a:r>
          </a:p>
        </p:txBody>
      </p:sp>
      <p:sp>
        <p:nvSpPr>
          <p:cNvPr id="6" name="Slide Number Placeholder 5"/>
          <p:cNvSpPr>
            <a:spLocks noGrp="1"/>
          </p:cNvSpPr>
          <p:nvPr>
            <p:ph type="sldNum" sz="quarter" idx="12"/>
          </p:nvPr>
        </p:nvSpPr>
        <p:spPr/>
        <p:txBody>
          <a:bodyPr/>
          <a:lstStyle/>
          <a:p>
            <a:fld id="{0B55C215-7F9A-4AB7-8398-183B47447BCF}" type="slidenum">
              <a:rPr lang="en-US" smtClean="0"/>
              <a:pPr/>
              <a:t>‹#›</a:t>
            </a:fld>
            <a:endParaRPr lang="en-US" dirty="0"/>
          </a:p>
        </p:txBody>
      </p:sp>
      <p:sp>
        <p:nvSpPr>
          <p:cNvPr id="7" name="Title Placeholder 1"/>
          <p:cNvSpPr>
            <a:spLocks noGrp="1"/>
          </p:cNvSpPr>
          <p:nvPr>
            <p:ph type="title"/>
          </p:nvPr>
        </p:nvSpPr>
        <p:spPr>
          <a:xfrm>
            <a:off x="323528" y="250969"/>
            <a:ext cx="6336704" cy="451406"/>
          </a:xfrm>
          <a:prstGeom prst="rect">
            <a:avLst/>
          </a:prstGeom>
        </p:spPr>
        <p:txBody>
          <a:bodyPr vert="horz" lIns="91440" tIns="45720" rIns="91440" bIns="45720" rtlCol="0" anchor="ctr">
            <a:spAutoFit/>
          </a:bodyPr>
          <a:lstStyle/>
          <a:p>
            <a:r>
              <a:rPr lang="en-US"/>
              <a:t>Click to edit Master title style</a:t>
            </a:r>
            <a:endParaRPr lang="en-US" dirty="0"/>
          </a:p>
        </p:txBody>
      </p:sp>
      <p:sp>
        <p:nvSpPr>
          <p:cNvPr id="9" name="Text Placeholder 8"/>
          <p:cNvSpPr>
            <a:spLocks noGrp="1"/>
          </p:cNvSpPr>
          <p:nvPr>
            <p:ph type="body" sz="quarter" idx="13"/>
          </p:nvPr>
        </p:nvSpPr>
        <p:spPr>
          <a:xfrm>
            <a:off x="323850" y="1268289"/>
            <a:ext cx="8424863" cy="446276"/>
          </a:xfrm>
        </p:spPr>
        <p:txBody>
          <a:bodyPr>
            <a:spAutoFit/>
          </a:bodyPr>
          <a:lstStyle>
            <a:lvl1pPr>
              <a:defRPr sz="2300" b="1">
                <a:solidFill>
                  <a:schemeClr val="tx2"/>
                </a:solidFill>
              </a:defRPr>
            </a:lvl1pPr>
          </a:lstStyle>
          <a:p>
            <a:pPr lvl="0"/>
            <a:r>
              <a:rPr lang="en-US"/>
              <a:t>Click to edit Master text styles</a:t>
            </a:r>
          </a:p>
        </p:txBody>
      </p:sp>
      <p:sp>
        <p:nvSpPr>
          <p:cNvPr id="12" name="Text Placeholder 11"/>
          <p:cNvSpPr>
            <a:spLocks noGrp="1"/>
          </p:cNvSpPr>
          <p:nvPr>
            <p:ph type="body" sz="quarter" idx="15" hasCustomPrompt="1"/>
          </p:nvPr>
        </p:nvSpPr>
        <p:spPr>
          <a:xfrm>
            <a:off x="4716463" y="5792633"/>
            <a:ext cx="4032000" cy="307777"/>
          </a:xfrm>
        </p:spPr>
        <p:txBody>
          <a:bodyPr wrap="square" anchor="t">
            <a:spAutoFit/>
          </a:bodyPr>
          <a:lstStyle>
            <a:lvl1pPr>
              <a:defRPr sz="1400" i="1">
                <a:solidFill>
                  <a:schemeClr val="accent2">
                    <a:lumMod val="50000"/>
                  </a:schemeClr>
                </a:solidFill>
              </a:defRPr>
            </a:lvl1pPr>
            <a:lvl2pPr algn="l">
              <a:buNone/>
              <a:defRPr sz="1800" baseline="0"/>
            </a:lvl2pPr>
          </a:lstStyle>
          <a:p>
            <a:pPr lvl="0"/>
            <a:r>
              <a:rPr lang="en-GB" dirty="0"/>
              <a:t>Caption text</a:t>
            </a:r>
            <a:endParaRPr lang="en-US" dirty="0"/>
          </a:p>
        </p:txBody>
      </p:sp>
      <p:sp>
        <p:nvSpPr>
          <p:cNvPr id="13" name="Content Placeholder 10"/>
          <p:cNvSpPr>
            <a:spLocks noGrp="1"/>
          </p:cNvSpPr>
          <p:nvPr>
            <p:ph sz="quarter" idx="16"/>
          </p:nvPr>
        </p:nvSpPr>
        <p:spPr>
          <a:xfrm>
            <a:off x="323726" y="1916113"/>
            <a:ext cx="4032250" cy="1528624"/>
          </a:xfrm>
        </p:spPr>
        <p:txBody>
          <a:bodyPr>
            <a:spAutoFit/>
          </a:bodyPr>
          <a:lstStyle>
            <a:lvl1pPr indent="-180000">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4" name="Content Placeholder 10"/>
          <p:cNvSpPr>
            <a:spLocks noGrp="1"/>
          </p:cNvSpPr>
          <p:nvPr>
            <p:ph sz="quarter" idx="17"/>
          </p:nvPr>
        </p:nvSpPr>
        <p:spPr>
          <a:xfrm>
            <a:off x="4716016" y="1916833"/>
            <a:ext cx="4032250" cy="1528624"/>
          </a:xfrm>
        </p:spPr>
        <p:txBody>
          <a:bodyPr>
            <a:spAutoFit/>
          </a:bodyPr>
          <a:lstStyle>
            <a:lvl1pPr indent="-180000">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11"/>
          <p:cNvSpPr>
            <a:spLocks noGrp="1"/>
          </p:cNvSpPr>
          <p:nvPr>
            <p:ph type="body" sz="quarter" idx="18" hasCustomPrompt="1"/>
          </p:nvPr>
        </p:nvSpPr>
        <p:spPr>
          <a:xfrm>
            <a:off x="323528" y="5805264"/>
            <a:ext cx="4032000" cy="307777"/>
          </a:xfrm>
        </p:spPr>
        <p:txBody>
          <a:bodyPr wrap="square" anchor="t">
            <a:spAutoFit/>
          </a:bodyPr>
          <a:lstStyle>
            <a:lvl1pPr>
              <a:defRPr sz="1400" i="1">
                <a:solidFill>
                  <a:schemeClr val="accent2">
                    <a:lumMod val="50000"/>
                  </a:schemeClr>
                </a:solidFill>
              </a:defRPr>
            </a:lvl1pPr>
            <a:lvl2pPr algn="l">
              <a:buNone/>
              <a:defRPr sz="1800" baseline="0"/>
            </a:lvl2pPr>
          </a:lstStyle>
          <a:p>
            <a:pPr lvl="0"/>
            <a:r>
              <a:rPr lang="en-GB" dirty="0"/>
              <a:t>Caption text</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Full Image">
    <p:bg>
      <p:bgPr>
        <a:solidFill>
          <a:schemeClr val="bg1"/>
        </a:solidFill>
        <a:effectLst/>
      </p:bgPr>
    </p:bg>
    <p:spTree>
      <p:nvGrpSpPr>
        <p:cNvPr id="1" name=""/>
        <p:cNvGrpSpPr/>
        <p:nvPr/>
      </p:nvGrpSpPr>
      <p:grpSpPr>
        <a:xfrm>
          <a:off x="0" y="0"/>
          <a:ext cx="0" cy="0"/>
          <a:chOff x="0" y="0"/>
          <a:chExt cx="0" cy="0"/>
        </a:xfrm>
      </p:grpSpPr>
      <p:sp>
        <p:nvSpPr>
          <p:cNvPr id="7" name="Content Placeholder 6"/>
          <p:cNvSpPr>
            <a:spLocks noGrp="1"/>
          </p:cNvSpPr>
          <p:nvPr>
            <p:ph sz="quarter" idx="10"/>
          </p:nvPr>
        </p:nvSpPr>
        <p:spPr>
          <a:xfrm>
            <a:off x="0" y="0"/>
            <a:ext cx="9144000" cy="6525344"/>
          </a:xfrm>
        </p:spPr>
        <p:txBody>
          <a:bodyPr/>
          <a:lstStyle>
            <a:lvl1pPr indent="-180000">
              <a:defRPr/>
            </a:lvl1pPr>
          </a:lstStyle>
          <a:p>
            <a:pPr lvl="0"/>
            <a:r>
              <a:rPr lang="en-US"/>
              <a:t>Click to edit Master text styles</a:t>
            </a:r>
          </a:p>
        </p:txBody>
      </p:sp>
      <p:sp>
        <p:nvSpPr>
          <p:cNvPr id="9" name="Text Placeholder 8"/>
          <p:cNvSpPr>
            <a:spLocks noGrp="1"/>
          </p:cNvSpPr>
          <p:nvPr>
            <p:ph type="body" sz="quarter" idx="11" hasCustomPrompt="1"/>
          </p:nvPr>
        </p:nvSpPr>
        <p:spPr>
          <a:xfrm>
            <a:off x="0" y="6516052"/>
            <a:ext cx="9144000" cy="369332"/>
          </a:xfrm>
          <a:solidFill>
            <a:schemeClr val="tx2"/>
          </a:solidFill>
        </p:spPr>
        <p:txBody>
          <a:bodyPr wrap="square">
            <a:spAutoFit/>
          </a:bodyPr>
          <a:lstStyle>
            <a:lvl1pPr>
              <a:defRPr sz="1800">
                <a:solidFill>
                  <a:schemeClr val="bg2"/>
                </a:solidFill>
              </a:defRPr>
            </a:lvl1pPr>
            <a:lvl2pPr>
              <a:buNone/>
              <a:defRPr>
                <a:solidFill>
                  <a:schemeClr val="bg2"/>
                </a:solidFill>
              </a:defRPr>
            </a:lvl2pPr>
          </a:lstStyle>
          <a:p>
            <a:pPr lvl="1"/>
            <a:r>
              <a:rPr lang="en-GB" dirty="0"/>
              <a:t>Caption</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lvl1pPr>
              <a:defRPr>
                <a:solidFill>
                  <a:schemeClr val="bg1"/>
                </a:solidFill>
              </a:defRPr>
            </a:lvl1pPr>
          </a:lstStyle>
          <a:p>
            <a:r>
              <a:rPr lang="en-GB" dirty="0"/>
              <a:t>Footer (</a:t>
            </a:r>
            <a:r>
              <a:rPr lang="en-US" dirty="0"/>
              <a:t>e.g. date, name of speaker, name of presentation…)</a:t>
            </a:r>
          </a:p>
        </p:txBody>
      </p:sp>
      <p:sp>
        <p:nvSpPr>
          <p:cNvPr id="4" name="Slide Number Placeholder 3"/>
          <p:cNvSpPr>
            <a:spLocks noGrp="1"/>
          </p:cNvSpPr>
          <p:nvPr>
            <p:ph type="sldNum" sz="quarter" idx="12"/>
          </p:nvPr>
        </p:nvSpPr>
        <p:spPr/>
        <p:txBody>
          <a:bodyPr/>
          <a:lstStyle/>
          <a:p>
            <a:fld id="{0B55C215-7F9A-4AB7-8398-183B47447BCF}" type="slidenum">
              <a:rPr lang="en-US" smtClean="0"/>
              <a:pPr/>
              <a:t>‹#›</a:t>
            </a:fld>
            <a:endParaRPr lang="en-US"/>
          </a:p>
        </p:txBody>
      </p:sp>
      <p:sp>
        <p:nvSpPr>
          <p:cNvPr id="5" name="Title Placeholder 1"/>
          <p:cNvSpPr>
            <a:spLocks noGrp="1"/>
          </p:cNvSpPr>
          <p:nvPr>
            <p:ph type="title"/>
          </p:nvPr>
        </p:nvSpPr>
        <p:spPr>
          <a:xfrm>
            <a:off x="323528" y="250969"/>
            <a:ext cx="6336704" cy="451406"/>
          </a:xfrm>
          <a:prstGeom prst="rect">
            <a:avLst/>
          </a:prstGeom>
        </p:spPr>
        <p:txBody>
          <a:bodyPr vert="horz" lIns="91440" tIns="45720" rIns="91440" bIns="45720" rtlCol="0" anchor="ctr">
            <a:spAutoFit/>
          </a:bodyPr>
          <a:lstStyle>
            <a:lvl1pPr>
              <a:defRPr>
                <a:solidFill>
                  <a:schemeClr val="bg2"/>
                </a:solidFill>
              </a:defRPr>
            </a:lvl1pPr>
          </a:lstStyle>
          <a:p>
            <a:r>
              <a:rPr lang="en-US"/>
              <a:t>Click to edit Master title style</a:t>
            </a:r>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Big Size">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lvl1pPr>
              <a:defRPr>
                <a:solidFill>
                  <a:schemeClr val="bg1"/>
                </a:solidFill>
              </a:defRPr>
            </a:lvl1pPr>
          </a:lstStyle>
          <a:p>
            <a:r>
              <a:rPr lang="en-GB" dirty="0"/>
              <a:t>Footer (</a:t>
            </a:r>
            <a:r>
              <a:rPr lang="en-US" dirty="0"/>
              <a:t>e.g. date, name of speaker, name of presentation…)</a:t>
            </a:r>
          </a:p>
        </p:txBody>
      </p:sp>
      <p:sp>
        <p:nvSpPr>
          <p:cNvPr id="6" name="Slide Number Placeholder 5"/>
          <p:cNvSpPr>
            <a:spLocks noGrp="1"/>
          </p:cNvSpPr>
          <p:nvPr>
            <p:ph type="sldNum" sz="quarter" idx="12"/>
          </p:nvPr>
        </p:nvSpPr>
        <p:spPr/>
        <p:txBody>
          <a:bodyPr/>
          <a:lstStyle/>
          <a:p>
            <a:fld id="{0B55C215-7F9A-4AB7-8398-183B47447BCF}" type="slidenum">
              <a:rPr lang="en-US" smtClean="0"/>
              <a:pPr/>
              <a:t>‹#›</a:t>
            </a:fld>
            <a:endParaRPr lang="en-US"/>
          </a:p>
        </p:txBody>
      </p:sp>
      <p:sp>
        <p:nvSpPr>
          <p:cNvPr id="7" name="Title 6"/>
          <p:cNvSpPr>
            <a:spLocks noGrp="1"/>
          </p:cNvSpPr>
          <p:nvPr>
            <p:ph type="title"/>
          </p:nvPr>
        </p:nvSpPr>
        <p:spPr/>
        <p:txBody>
          <a:bodyPr/>
          <a:lstStyle>
            <a:lvl1pPr>
              <a:defRPr>
                <a:solidFill>
                  <a:schemeClr val="bg2"/>
                </a:solidFill>
                <a:effectLst>
                  <a:outerShdw blurRad="76200" algn="ctr" rotWithShape="0">
                    <a:prstClr val="black">
                      <a:alpha val="52000"/>
                    </a:prstClr>
                  </a:outerShdw>
                </a:effectLst>
              </a:defRPr>
            </a:lvl1pPr>
          </a:lstStyle>
          <a:p>
            <a:r>
              <a:rPr lang="en-US"/>
              <a:t>Click to edit Master title style</a:t>
            </a:r>
            <a:endParaRPr lang="en-US" dirty="0"/>
          </a:p>
        </p:txBody>
      </p:sp>
      <p:sp>
        <p:nvSpPr>
          <p:cNvPr id="9" name="Text Placeholder 8"/>
          <p:cNvSpPr>
            <a:spLocks noGrp="1"/>
          </p:cNvSpPr>
          <p:nvPr>
            <p:ph type="body" sz="quarter" idx="13"/>
          </p:nvPr>
        </p:nvSpPr>
        <p:spPr>
          <a:xfrm>
            <a:off x="323850" y="1916832"/>
            <a:ext cx="8424863" cy="4249018"/>
          </a:xfrm>
        </p:spPr>
        <p:txBody>
          <a:bodyPr>
            <a:normAutofit/>
          </a:bodyPr>
          <a:lstStyle>
            <a:lvl1pPr indent="-180000">
              <a:buFont typeface="Arial" pitchFamily="34" charset="0"/>
              <a:buNone/>
              <a:defRPr sz="2400" b="0">
                <a:solidFill>
                  <a:schemeClr val="tx1">
                    <a:lumMod val="75000"/>
                    <a:lumOff val="25000"/>
                  </a:schemeClr>
                </a:solidFill>
              </a:defRPr>
            </a:lvl1pPr>
            <a:lvl2pPr>
              <a:buFont typeface="Arial" pitchFamily="34" charset="0"/>
              <a:buChar char="•"/>
              <a:defRPr sz="2400">
                <a:solidFill>
                  <a:schemeClr val="tx1">
                    <a:lumMod val="75000"/>
                    <a:lumOff val="25000"/>
                  </a:schemeClr>
                </a:solidFill>
              </a:defRPr>
            </a:lvl2pPr>
            <a:lvl3pPr>
              <a:buFont typeface="Arial" pitchFamily="34" charset="0"/>
              <a:buChar char="•"/>
              <a:defRPr sz="2400">
                <a:solidFill>
                  <a:schemeClr val="tx1">
                    <a:lumMod val="75000"/>
                    <a:lumOff val="25000"/>
                  </a:schemeClr>
                </a:solidFill>
              </a:defRPr>
            </a:lvl3pPr>
            <a:lvl4pPr>
              <a:buFont typeface="Arial" pitchFamily="34" charset="0"/>
              <a:buChar char="•"/>
              <a:defRPr sz="2400">
                <a:solidFill>
                  <a:schemeClr val="tx1">
                    <a:lumMod val="75000"/>
                    <a:lumOff val="25000"/>
                  </a:schemeClr>
                </a:solidFill>
              </a:defRPr>
            </a:lvl4pPr>
            <a:lvl5pPr>
              <a:buFont typeface="Arial" pitchFamily="34" charset="0"/>
              <a:buChar char="•"/>
              <a:defRPr sz="24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8"/>
          <p:cNvSpPr>
            <a:spLocks noGrp="1"/>
          </p:cNvSpPr>
          <p:nvPr>
            <p:ph type="body" sz="quarter" idx="14"/>
          </p:nvPr>
        </p:nvSpPr>
        <p:spPr>
          <a:xfrm>
            <a:off x="323850" y="1268289"/>
            <a:ext cx="8424863" cy="446276"/>
          </a:xfrm>
          <a:ln w="6350">
            <a:noFill/>
          </a:ln>
        </p:spPr>
        <p:txBody>
          <a:bodyPr>
            <a:spAutoFit/>
          </a:bodyPr>
          <a:lstStyle>
            <a:lvl1pPr marL="0" indent="0">
              <a:defRPr sz="2300" b="1">
                <a:solidFill>
                  <a:schemeClr val="tx2"/>
                </a:solidFill>
              </a:defRPr>
            </a:lvl1pPr>
          </a:lstStyle>
          <a:p>
            <a:pPr lvl="0"/>
            <a:r>
              <a:rPr lang="en-US"/>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hank you slid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55576" y="2257514"/>
            <a:ext cx="7560840" cy="451406"/>
          </a:xfrm>
        </p:spPr>
        <p:txBody>
          <a:bodyPr/>
          <a:lstStyle>
            <a:lvl1pPr algn="ctr">
              <a:defRPr sz="3200" b="1" cap="none" spc="0">
                <a:ln w="1905"/>
                <a:gradFill>
                  <a:gsLst>
                    <a:gs pos="0">
                      <a:schemeClr val="accent5">
                        <a:lumMod val="75000"/>
                      </a:schemeClr>
                    </a:gs>
                    <a:gs pos="78000">
                      <a:schemeClr val="accent3">
                        <a:lumMod val="75000"/>
                      </a:schemeClr>
                    </a:gs>
                  </a:gsLst>
                  <a:lin ang="5400000"/>
                </a:gradFill>
                <a:effectLst>
                  <a:innerShdw blurRad="69850" dist="43180" dir="5400000">
                    <a:srgbClr val="000000">
                      <a:alpha val="52000"/>
                    </a:srgbClr>
                  </a:innerShdw>
                </a:effectLst>
              </a:defRPr>
            </a:lvl1pPr>
          </a:lstStyle>
          <a:p>
            <a:r>
              <a:rPr lang="en-US"/>
              <a:t>Click to edit Master title style</a:t>
            </a:r>
            <a:endParaRPr lang="en-US" dirty="0"/>
          </a:p>
        </p:txBody>
      </p:sp>
      <p:sp>
        <p:nvSpPr>
          <p:cNvPr id="7" name="Content Placeholder 6"/>
          <p:cNvSpPr>
            <a:spLocks noGrp="1"/>
          </p:cNvSpPr>
          <p:nvPr>
            <p:ph sz="quarter" idx="10"/>
          </p:nvPr>
        </p:nvSpPr>
        <p:spPr>
          <a:xfrm>
            <a:off x="755650" y="3964686"/>
            <a:ext cx="7561263" cy="369332"/>
          </a:xfrm>
        </p:spPr>
        <p:txBody>
          <a:bodyPr anchor="ctr">
            <a:spAutoFit/>
          </a:bodyPr>
          <a:lstStyle>
            <a:lvl1pPr algn="l">
              <a:defRPr b="1">
                <a:solidFill>
                  <a:schemeClr val="tx1">
                    <a:lumMod val="65000"/>
                    <a:lumOff val="35000"/>
                  </a:schemeClr>
                </a:solidFill>
                <a:effectLst>
                  <a:innerShdw blurRad="63500" dist="50800" dir="16200000">
                    <a:schemeClr val="tx1">
                      <a:alpha val="54000"/>
                    </a:schemeClr>
                  </a:innerShdw>
                </a:effectLst>
              </a:defRPr>
            </a:lvl1pPr>
          </a:lstStyle>
          <a:p>
            <a:pPr lvl="0"/>
            <a:r>
              <a:rPr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e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1"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23528" y="250969"/>
            <a:ext cx="6336704" cy="451406"/>
          </a:xfrm>
          <a:prstGeom prst="rect">
            <a:avLst/>
          </a:prstGeom>
        </p:spPr>
        <p:txBody>
          <a:bodyPr vert="horz" lIns="91440" tIns="45720" rIns="91440" bIns="45720" rtlCol="0" anchor="ctr">
            <a:spAutoFit/>
          </a:bodyPr>
          <a:lstStyle/>
          <a:p>
            <a:r>
              <a:rPr lang="en-US"/>
              <a:t>Click to edit Master title style</a:t>
            </a:r>
            <a:endParaRPr lang="en-US" dirty="0"/>
          </a:p>
        </p:txBody>
      </p:sp>
      <p:sp>
        <p:nvSpPr>
          <p:cNvPr id="3" name="Text Placeholder 2"/>
          <p:cNvSpPr>
            <a:spLocks noGrp="1"/>
          </p:cNvSpPr>
          <p:nvPr>
            <p:ph type="body" idx="1"/>
          </p:nvPr>
        </p:nvSpPr>
        <p:spPr>
          <a:xfrm>
            <a:off x="323528" y="1196753"/>
            <a:ext cx="8388000" cy="492941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3"/>
          </p:nvPr>
        </p:nvSpPr>
        <p:spPr>
          <a:xfrm>
            <a:off x="323528" y="6525344"/>
            <a:ext cx="7632848" cy="332656"/>
          </a:xfrm>
          <a:prstGeom prst="rect">
            <a:avLst/>
          </a:prstGeom>
        </p:spPr>
        <p:txBody>
          <a:bodyPr vert="horz" lIns="91440" tIns="45720" rIns="91440" bIns="45720" rtlCol="0" anchor="ctr"/>
          <a:lstStyle>
            <a:lvl1pPr algn="l">
              <a:defRPr sz="1400">
                <a:solidFill>
                  <a:schemeClr val="bg1"/>
                </a:solidFill>
                <a:latin typeface="Arial" pitchFamily="34" charset="0"/>
                <a:cs typeface="Arial" pitchFamily="34" charset="0"/>
              </a:defRPr>
            </a:lvl1pPr>
          </a:lstStyle>
          <a:p>
            <a:r>
              <a:rPr lang="en-GB" dirty="0"/>
              <a:t>Footer (</a:t>
            </a:r>
            <a:r>
              <a:rPr lang="en-US" dirty="0"/>
              <a:t>e.g. date, name of speaker, name of presentation…)</a:t>
            </a:r>
          </a:p>
        </p:txBody>
      </p:sp>
      <p:sp>
        <p:nvSpPr>
          <p:cNvPr id="6" name="Slide Number Placeholder 5"/>
          <p:cNvSpPr>
            <a:spLocks noGrp="1"/>
          </p:cNvSpPr>
          <p:nvPr>
            <p:ph type="sldNum" sz="quarter" idx="4"/>
          </p:nvPr>
        </p:nvSpPr>
        <p:spPr>
          <a:xfrm>
            <a:off x="8316416" y="6520260"/>
            <a:ext cx="693440" cy="365125"/>
          </a:xfrm>
          <a:prstGeom prst="rect">
            <a:avLst/>
          </a:prstGeom>
        </p:spPr>
        <p:txBody>
          <a:bodyPr vert="horz" lIns="91440" tIns="45720" rIns="91440" bIns="45720" rtlCol="0" anchor="ctr"/>
          <a:lstStyle>
            <a:lvl1pPr algn="r">
              <a:defRPr sz="1200">
                <a:solidFill>
                  <a:schemeClr val="tx2"/>
                </a:solidFill>
                <a:latin typeface="Arial" pitchFamily="34" charset="0"/>
                <a:cs typeface="Arial" pitchFamily="34" charset="0"/>
              </a:defRPr>
            </a:lvl1pPr>
          </a:lstStyle>
          <a:p>
            <a:fld id="{0B55C215-7F9A-4AB7-8398-183B47447BCF}"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4" r:id="rId3"/>
    <p:sldLayoutId id="2147483661" r:id="rId4"/>
    <p:sldLayoutId id="2147483660" r:id="rId5"/>
    <p:sldLayoutId id="2147483654" r:id="rId6"/>
    <p:sldLayoutId id="2147483655" r:id="rId7"/>
    <p:sldLayoutId id="2147483662" r:id="rId8"/>
    <p:sldLayoutId id="2147483663" r:id="rId9"/>
  </p:sldLayoutIdLst>
  <p:hf hdr="0" dt="0"/>
  <p:txStyles>
    <p:titleStyle>
      <a:lvl1pPr indent="0" algn="l" defTabSz="914400" rtl="0" eaLnBrk="1" latinLnBrk="0" hangingPunct="1">
        <a:lnSpc>
          <a:spcPts val="2800"/>
        </a:lnSpc>
        <a:spcBef>
          <a:spcPct val="0"/>
        </a:spcBef>
        <a:buNone/>
        <a:defRPr sz="2800" b="1" kern="1200" spc="0">
          <a:solidFill>
            <a:schemeClr val="bg2"/>
          </a:solidFill>
          <a:effectLst>
            <a:outerShdw blurRad="63500" algn="ctr" rotWithShape="0">
              <a:prstClr val="black">
                <a:alpha val="50000"/>
              </a:prstClr>
            </a:outerShdw>
          </a:effectLst>
          <a:latin typeface="Arial" pitchFamily="34" charset="0"/>
          <a:ea typeface="+mj-ea"/>
          <a:cs typeface="Arial" pitchFamily="34" charset="0"/>
        </a:defRPr>
      </a:lvl1pPr>
    </p:titleStyle>
    <p:bodyStyle>
      <a:lvl1pPr marL="0" indent="0" algn="l" defTabSz="914400" rtl="0" eaLnBrk="1" latinLnBrk="0" hangingPunct="1">
        <a:lnSpc>
          <a:spcPct val="100000"/>
        </a:lnSpc>
        <a:spcBef>
          <a:spcPts val="400"/>
        </a:spcBef>
        <a:buFont typeface="Arial" pitchFamily="34" charset="0"/>
        <a:buNone/>
        <a:defRPr sz="1800" kern="1200">
          <a:solidFill>
            <a:schemeClr val="tx1">
              <a:lumMod val="75000"/>
              <a:lumOff val="25000"/>
            </a:schemeClr>
          </a:solidFill>
          <a:latin typeface="+mn-lt"/>
          <a:ea typeface="+mn-ea"/>
          <a:cs typeface="+mn-cs"/>
        </a:defRPr>
      </a:lvl1pPr>
      <a:lvl2pPr marL="539750" indent="-200025" algn="l" defTabSz="914400" rtl="0" eaLnBrk="1" latinLnBrk="0" hangingPunct="1">
        <a:lnSpc>
          <a:spcPct val="100000"/>
        </a:lnSpc>
        <a:spcBef>
          <a:spcPts val="400"/>
        </a:spcBef>
        <a:buFont typeface="Arial" pitchFamily="34" charset="0"/>
        <a:buChar char="•"/>
        <a:defRPr sz="1800" kern="1200">
          <a:solidFill>
            <a:schemeClr val="tx1">
              <a:lumMod val="75000"/>
              <a:lumOff val="25000"/>
            </a:schemeClr>
          </a:solidFill>
          <a:latin typeface="+mn-lt"/>
          <a:ea typeface="+mn-ea"/>
          <a:cs typeface="+mn-cs"/>
        </a:defRPr>
      </a:lvl2pPr>
      <a:lvl3pPr marL="898525" indent="-179388" algn="l" defTabSz="914400" rtl="0" eaLnBrk="1" latinLnBrk="0" hangingPunct="1">
        <a:lnSpc>
          <a:spcPct val="100000"/>
        </a:lnSpc>
        <a:spcBef>
          <a:spcPts val="400"/>
        </a:spcBef>
        <a:buFont typeface="Arial" pitchFamily="34" charset="0"/>
        <a:buChar char="•"/>
        <a:defRPr sz="1800" kern="1200">
          <a:solidFill>
            <a:schemeClr val="tx1">
              <a:lumMod val="75000"/>
              <a:lumOff val="25000"/>
            </a:schemeClr>
          </a:solidFill>
          <a:latin typeface="+mn-lt"/>
          <a:ea typeface="+mn-ea"/>
          <a:cs typeface="+mn-cs"/>
        </a:defRPr>
      </a:lvl3pPr>
      <a:lvl4pPr marL="1258888" indent="-180975" algn="l" defTabSz="914400" rtl="0" eaLnBrk="1" latinLnBrk="0" hangingPunct="1">
        <a:lnSpc>
          <a:spcPct val="100000"/>
        </a:lnSpc>
        <a:spcBef>
          <a:spcPts val="400"/>
        </a:spcBef>
        <a:buFont typeface="Arial" pitchFamily="34" charset="0"/>
        <a:buChar char="•"/>
        <a:defRPr sz="1800" kern="1200">
          <a:solidFill>
            <a:schemeClr val="tx1">
              <a:lumMod val="75000"/>
              <a:lumOff val="25000"/>
            </a:schemeClr>
          </a:solidFill>
          <a:latin typeface="+mn-lt"/>
          <a:ea typeface="+mn-ea"/>
          <a:cs typeface="+mn-cs"/>
        </a:defRPr>
      </a:lvl4pPr>
      <a:lvl5pPr marL="1617663" indent="-179388" algn="l" defTabSz="914400" rtl="0" eaLnBrk="1" latinLnBrk="0" hangingPunct="1">
        <a:lnSpc>
          <a:spcPct val="100000"/>
        </a:lnSpc>
        <a:spcBef>
          <a:spcPts val="400"/>
        </a:spcBef>
        <a:buFont typeface="Arial"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16.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0.emf"/><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40.png"/><Relationship Id="rId7" Type="http://schemas.openxmlformats.org/officeDocument/2006/relationships/image" Target="../media/image44.png"/><Relationship Id="rId2" Type="http://schemas.openxmlformats.org/officeDocument/2006/relationships/notesSlide" Target="../notesSlides/notesSlide8.xml"/><Relationship Id="rId1" Type="http://schemas.openxmlformats.org/officeDocument/2006/relationships/slideLayout" Target="../slideLayouts/slideLayout9.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323528" y="2350331"/>
            <a:ext cx="8352928" cy="1077218"/>
          </a:xfrm>
        </p:spPr>
        <p:txBody>
          <a:bodyPr/>
          <a:lstStyle/>
          <a:p>
            <a:r>
              <a:rPr lang="en-US" dirty="0"/>
              <a:t>The European superconductors for ITER magnets</a:t>
            </a:r>
          </a:p>
        </p:txBody>
      </p:sp>
      <p:sp>
        <p:nvSpPr>
          <p:cNvPr id="3" name="Slide Number Placeholder 2"/>
          <p:cNvSpPr>
            <a:spLocks noGrp="1"/>
          </p:cNvSpPr>
          <p:nvPr>
            <p:ph type="sldNum" sz="quarter" idx="12"/>
          </p:nvPr>
        </p:nvSpPr>
        <p:spPr/>
        <p:txBody>
          <a:bodyPr/>
          <a:lstStyle/>
          <a:p>
            <a:fld id="{0B55C215-7F9A-4AB7-8398-183B47447BCF}" type="slidenum">
              <a:rPr lang="en-US" smtClean="0"/>
              <a:pPr/>
              <a:t>1</a:t>
            </a:fld>
            <a:endParaRPr lang="en-US"/>
          </a:p>
        </p:txBody>
      </p:sp>
      <p:sp>
        <p:nvSpPr>
          <p:cNvPr id="4" name="Text Placeholder 3"/>
          <p:cNvSpPr>
            <a:spLocks noGrp="1"/>
          </p:cNvSpPr>
          <p:nvPr>
            <p:ph type="body" sz="quarter" idx="13"/>
          </p:nvPr>
        </p:nvSpPr>
        <p:spPr>
          <a:xfrm>
            <a:off x="323850" y="3435075"/>
            <a:ext cx="8351838" cy="1932837"/>
          </a:xfrm>
        </p:spPr>
        <p:txBody>
          <a:bodyPr/>
          <a:lstStyle/>
          <a:p>
            <a:r>
              <a:rPr lang="en-US" dirty="0"/>
              <a:t>T. Boutboul,</a:t>
            </a:r>
          </a:p>
          <a:p>
            <a:r>
              <a:rPr lang="en-US" dirty="0"/>
              <a:t>ITER Delivery Department, Fusion for Energy</a:t>
            </a:r>
          </a:p>
          <a:p>
            <a:endParaRPr lang="en-US" dirty="0"/>
          </a:p>
          <a:p>
            <a:r>
              <a:rPr lang="en-US" b="1" i="1" dirty="0"/>
              <a:t>CERN, TE-MSC Technical seminar, November 11</a:t>
            </a:r>
            <a:r>
              <a:rPr lang="en-US" b="1" i="1" baseline="30000" dirty="0"/>
              <a:t>th</a:t>
            </a:r>
            <a:r>
              <a:rPr lang="en-US" b="1" i="1" dirty="0"/>
              <a:t>, 2021</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0B55C215-7F9A-4AB7-8398-183B47447BCF}" type="slidenum">
              <a:rPr lang="en-US" smtClean="0"/>
              <a:pPr/>
              <a:t>10</a:t>
            </a:fld>
            <a:endParaRPr lang="en-US"/>
          </a:p>
        </p:txBody>
      </p:sp>
      <p:sp>
        <p:nvSpPr>
          <p:cNvPr id="4" name="Title 3"/>
          <p:cNvSpPr>
            <a:spLocks noGrp="1"/>
          </p:cNvSpPr>
          <p:nvPr>
            <p:ph type="title"/>
          </p:nvPr>
        </p:nvSpPr>
        <p:spPr>
          <a:xfrm>
            <a:off x="323528" y="71433"/>
            <a:ext cx="6696744" cy="765279"/>
          </a:xfrm>
        </p:spPr>
        <p:txBody>
          <a:bodyPr/>
          <a:lstStyle/>
          <a:p>
            <a:r>
              <a:rPr lang="en-GB" dirty="0"/>
              <a:t>PF6 conductor procurement strategy</a:t>
            </a:r>
            <a:endParaRPr lang="en-US" dirty="0"/>
          </a:p>
        </p:txBody>
      </p:sp>
      <p:sp>
        <p:nvSpPr>
          <p:cNvPr id="7" name="Rectangle 3"/>
          <p:cNvSpPr txBox="1">
            <a:spLocks noGrp="1" noChangeArrowheads="1"/>
          </p:cNvSpPr>
          <p:nvPr>
            <p:ph type="body" sz="quarter" idx="13"/>
          </p:nvPr>
        </p:nvSpPr>
        <p:spPr>
          <a:xfrm>
            <a:off x="107504" y="980728"/>
            <a:ext cx="9036496" cy="4104456"/>
          </a:xfrm>
          <a:prstGeom prst="rect">
            <a:avLst/>
          </a:prstGeom>
        </p:spPr>
        <p:txBody>
          <a:bodyPr>
            <a:noAutofit/>
          </a:bodyPr>
          <a:lstStyle/>
          <a:p>
            <a:pPr indent="0" eaLnBrk="0" hangingPunct="0">
              <a:lnSpc>
                <a:spcPct val="80000"/>
              </a:lnSpc>
              <a:spcBef>
                <a:spcPct val="20000"/>
              </a:spcBef>
              <a:buClr>
                <a:srgbClr val="3333CC"/>
              </a:buClr>
              <a:defRPr/>
            </a:pPr>
            <a:r>
              <a:rPr lang="en-GB" sz="2400" b="1" kern="0" dirty="0">
                <a:solidFill>
                  <a:schemeClr val="tx1"/>
                </a:solidFill>
                <a:latin typeface="+mn-lt"/>
              </a:rPr>
              <a:t>PF conductor procurement strategy based on PIA (Procurement Implementation Agreement, bi-lateral agreement with RF DA) for sake of synergy.</a:t>
            </a:r>
          </a:p>
          <a:p>
            <a:pPr indent="0" eaLnBrk="0" hangingPunct="0">
              <a:lnSpc>
                <a:spcPct val="80000"/>
              </a:lnSpc>
              <a:spcBef>
                <a:spcPct val="20000"/>
              </a:spcBef>
              <a:buClr>
                <a:srgbClr val="3333CC"/>
              </a:buClr>
              <a:defRPr/>
            </a:pPr>
            <a:endParaRPr lang="en-GB" sz="2400" b="1" kern="0" dirty="0">
              <a:solidFill>
                <a:schemeClr val="tx1"/>
              </a:solidFill>
              <a:latin typeface="+mn-lt"/>
            </a:endParaRPr>
          </a:p>
          <a:p>
            <a:pPr marL="342900" indent="-342900" eaLnBrk="0" hangingPunct="0">
              <a:lnSpc>
                <a:spcPct val="80000"/>
              </a:lnSpc>
              <a:spcBef>
                <a:spcPct val="20000"/>
              </a:spcBef>
              <a:buClr>
                <a:srgbClr val="3333CC"/>
              </a:buClr>
              <a:buFontTx/>
              <a:buChar char="•"/>
              <a:defRPr/>
            </a:pPr>
            <a:r>
              <a:rPr lang="en-US" sz="2400" kern="0" dirty="0">
                <a:solidFill>
                  <a:schemeClr val="tx1"/>
                </a:solidFill>
              </a:rPr>
              <a:t>EU PF6 NbTi strand and cables supplied by RF DA</a:t>
            </a:r>
          </a:p>
          <a:p>
            <a:pPr marL="342900" indent="-342900" eaLnBrk="0" hangingPunct="0">
              <a:lnSpc>
                <a:spcPct val="80000"/>
              </a:lnSpc>
              <a:spcBef>
                <a:spcPct val="20000"/>
              </a:spcBef>
              <a:buClr>
                <a:srgbClr val="3333CC"/>
              </a:buClr>
              <a:buFontTx/>
              <a:buChar char="•"/>
              <a:defRPr/>
            </a:pPr>
            <a:r>
              <a:rPr lang="en-US" sz="2400" kern="0" dirty="0">
                <a:solidFill>
                  <a:schemeClr val="tx1"/>
                </a:solidFill>
              </a:rPr>
              <a:t>In exchange F4E in charge of jacketing 8 PF6 and 16 PF1 RF lengths</a:t>
            </a:r>
          </a:p>
          <a:p>
            <a:pPr marL="342900" indent="-342900" eaLnBrk="0" hangingPunct="0">
              <a:lnSpc>
                <a:spcPct val="80000"/>
              </a:lnSpc>
              <a:spcBef>
                <a:spcPct val="20000"/>
              </a:spcBef>
              <a:buClr>
                <a:srgbClr val="3333CC"/>
              </a:buClr>
              <a:buFontTx/>
              <a:buChar char="•"/>
              <a:defRPr/>
            </a:pPr>
            <a:r>
              <a:rPr lang="en-US" sz="2400" kern="0" dirty="0">
                <a:solidFill>
                  <a:schemeClr val="tx1"/>
                </a:solidFill>
              </a:rPr>
              <a:t>NbTi strand produced at </a:t>
            </a:r>
            <a:r>
              <a:rPr lang="en-US" sz="2400" u="sng" kern="0" dirty="0">
                <a:solidFill>
                  <a:schemeClr val="tx1"/>
                </a:solidFill>
              </a:rPr>
              <a:t>ChMP</a:t>
            </a:r>
            <a:r>
              <a:rPr lang="en-US" sz="2400" kern="0" dirty="0">
                <a:solidFill>
                  <a:schemeClr val="tx1"/>
                </a:solidFill>
              </a:rPr>
              <a:t> (Glazov, RF)</a:t>
            </a:r>
          </a:p>
          <a:p>
            <a:pPr marL="342900" indent="-342900" eaLnBrk="0" hangingPunct="0">
              <a:lnSpc>
                <a:spcPct val="80000"/>
              </a:lnSpc>
              <a:spcBef>
                <a:spcPct val="20000"/>
              </a:spcBef>
              <a:buClr>
                <a:srgbClr val="3333CC"/>
              </a:buClr>
              <a:buFontTx/>
              <a:buChar char="•"/>
              <a:defRPr/>
            </a:pPr>
            <a:r>
              <a:rPr lang="en-US" sz="2400" kern="0" dirty="0">
                <a:solidFill>
                  <a:schemeClr val="tx1"/>
                </a:solidFill>
              </a:rPr>
              <a:t>PF cables manufactured at </a:t>
            </a:r>
            <a:r>
              <a:rPr lang="en-US" sz="2400" u="sng" kern="0" dirty="0">
                <a:solidFill>
                  <a:schemeClr val="tx1"/>
                </a:solidFill>
              </a:rPr>
              <a:t>VNIIKP</a:t>
            </a:r>
            <a:r>
              <a:rPr lang="en-US" sz="2400" kern="0" dirty="0">
                <a:solidFill>
                  <a:schemeClr val="tx1"/>
                </a:solidFill>
              </a:rPr>
              <a:t> (Podolsk, RF) and shipped to EU.</a:t>
            </a:r>
          </a:p>
          <a:p>
            <a:pPr marL="342900" indent="-342900" eaLnBrk="0" hangingPunct="0">
              <a:lnSpc>
                <a:spcPct val="80000"/>
              </a:lnSpc>
              <a:spcBef>
                <a:spcPct val="20000"/>
              </a:spcBef>
              <a:buClr>
                <a:srgbClr val="3333CC"/>
              </a:buClr>
              <a:buFontTx/>
              <a:buChar char="•"/>
              <a:defRPr/>
            </a:pPr>
            <a:r>
              <a:rPr lang="en-US" sz="2400" u="sng" kern="0" dirty="0">
                <a:solidFill>
                  <a:schemeClr val="tx1"/>
                </a:solidFill>
              </a:rPr>
              <a:t>ICAS</a:t>
            </a:r>
            <a:r>
              <a:rPr lang="en-US" sz="2400" kern="0" dirty="0">
                <a:solidFill>
                  <a:schemeClr val="tx1"/>
                </a:solidFill>
              </a:rPr>
              <a:t> contract, used for TF conductor, for PF conductors (both PF1 and PF6, EU and RF), ICAS in charge to procure PF jacket sections.</a:t>
            </a:r>
          </a:p>
          <a:p>
            <a:pPr marL="342900" indent="-342900" eaLnBrk="0" hangingPunct="0">
              <a:lnSpc>
                <a:spcPct val="80000"/>
              </a:lnSpc>
              <a:spcBef>
                <a:spcPct val="20000"/>
              </a:spcBef>
              <a:buClr>
                <a:srgbClr val="3333CC"/>
              </a:buClr>
              <a:buFontTx/>
              <a:buChar char="•"/>
              <a:defRPr/>
            </a:pPr>
            <a:r>
              <a:rPr lang="en-US" sz="2400" kern="0" dirty="0">
                <a:solidFill>
                  <a:schemeClr val="tx1"/>
                </a:solidFill>
              </a:rPr>
              <a:t>A contract for verification and extended strand characterization with Durham University.</a:t>
            </a:r>
          </a:p>
          <a:p>
            <a:pPr marL="342900" indent="-342900" eaLnBrk="0" hangingPunct="0">
              <a:lnSpc>
                <a:spcPct val="80000"/>
              </a:lnSpc>
              <a:spcBef>
                <a:spcPct val="20000"/>
              </a:spcBef>
              <a:buClr>
                <a:srgbClr val="3333CC"/>
              </a:buClr>
              <a:buFontTx/>
              <a:buChar char="•"/>
              <a:defRPr/>
            </a:pPr>
            <a:r>
              <a:rPr lang="en-US" sz="2400" u="sng" kern="0" dirty="0">
                <a:solidFill>
                  <a:schemeClr val="tx1"/>
                </a:solidFill>
              </a:rPr>
              <a:t>SULTAN contract</a:t>
            </a:r>
            <a:r>
              <a:rPr lang="en-US" sz="2400" kern="0" dirty="0">
                <a:solidFill>
                  <a:schemeClr val="tx1"/>
                </a:solidFill>
              </a:rPr>
              <a:t> for the testing of full conductor samples with SPC (Switzerland).</a:t>
            </a:r>
          </a:p>
          <a:p>
            <a:pPr marL="342900" indent="-342900" eaLnBrk="0" hangingPunct="0">
              <a:lnSpc>
                <a:spcPct val="80000"/>
              </a:lnSpc>
              <a:spcBef>
                <a:spcPct val="20000"/>
              </a:spcBef>
              <a:buClr>
                <a:srgbClr val="3333CC"/>
              </a:buClr>
              <a:buFontTx/>
              <a:buChar char="•"/>
              <a:defRPr/>
            </a:pPr>
            <a:endParaRPr lang="en-US" sz="2400" kern="0" dirty="0">
              <a:solidFill>
                <a:schemeClr val="tx1"/>
              </a:solidFill>
            </a:endParaRPr>
          </a:p>
          <a:p>
            <a:pPr marL="342900" indent="-342900" eaLnBrk="0" hangingPunct="0">
              <a:lnSpc>
                <a:spcPct val="80000"/>
              </a:lnSpc>
              <a:spcBef>
                <a:spcPct val="20000"/>
              </a:spcBef>
              <a:buClr>
                <a:srgbClr val="3333CC"/>
              </a:buClr>
              <a:buFontTx/>
              <a:buChar char="•"/>
              <a:defRPr/>
            </a:pPr>
            <a:endParaRPr lang="en-US" sz="2400" kern="0" dirty="0">
              <a:solidFill>
                <a:schemeClr val="tx1"/>
              </a:solidFill>
            </a:endParaRPr>
          </a:p>
        </p:txBody>
      </p:sp>
      <p:sp>
        <p:nvSpPr>
          <p:cNvPr id="8" name="Footer Placeholder 1">
            <a:extLst>
              <a:ext uri="{FF2B5EF4-FFF2-40B4-BE49-F238E27FC236}">
                <a16:creationId xmlns:a16="http://schemas.microsoft.com/office/drawing/2014/main" id="{57E7F394-6DC2-48E1-95DF-AD84B5BC8CF8}"/>
              </a:ext>
            </a:extLst>
          </p:cNvPr>
          <p:cNvSpPr>
            <a:spLocks noGrp="1"/>
          </p:cNvSpPr>
          <p:nvPr>
            <p:ph type="ftr" sz="quarter" idx="11"/>
          </p:nvPr>
        </p:nvSpPr>
        <p:spPr>
          <a:xfrm>
            <a:off x="323528" y="6525344"/>
            <a:ext cx="7632848" cy="332656"/>
          </a:xfrm>
        </p:spPr>
        <p:txBody>
          <a:bodyPr/>
          <a:lstStyle/>
          <a:p>
            <a:r>
              <a:rPr lang="en-US" dirty="0"/>
              <a:t>European superconductors for ITER Magnets, November 11</a:t>
            </a:r>
            <a:r>
              <a:rPr lang="en-US" baseline="30000" dirty="0"/>
              <a:t>th</a:t>
            </a:r>
            <a:r>
              <a:rPr lang="en-US" dirty="0"/>
              <a:t> 2021</a:t>
            </a:r>
          </a:p>
        </p:txBody>
      </p:sp>
    </p:spTree>
    <p:extLst>
      <p:ext uri="{BB962C8B-B14F-4D97-AF65-F5344CB8AC3E}">
        <p14:creationId xmlns:p14="http://schemas.microsoft.com/office/powerpoint/2010/main" val="1254854589"/>
      </p:ext>
    </p:extLst>
  </p:cSld>
  <p:clrMapOvr>
    <a:masterClrMapping/>
  </p:clrMapOvr>
  <p:transition>
    <p:wip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0B55C215-7F9A-4AB7-8398-183B47447BCF}" type="slidenum">
              <a:rPr lang="en-US" smtClean="0"/>
              <a:pPr/>
              <a:t>11</a:t>
            </a:fld>
            <a:endParaRPr lang="en-US"/>
          </a:p>
        </p:txBody>
      </p:sp>
      <p:sp>
        <p:nvSpPr>
          <p:cNvPr id="4" name="Title 3"/>
          <p:cNvSpPr>
            <a:spLocks noGrp="1"/>
          </p:cNvSpPr>
          <p:nvPr>
            <p:ph type="title"/>
          </p:nvPr>
        </p:nvSpPr>
        <p:spPr/>
        <p:txBody>
          <a:bodyPr/>
          <a:lstStyle/>
          <a:p>
            <a:r>
              <a:rPr lang="en-GB" dirty="0"/>
              <a:t>TF conductor: Copper strand</a:t>
            </a:r>
            <a:endParaRPr lang="en-US" dirty="0"/>
          </a:p>
        </p:txBody>
      </p:sp>
      <p:sp>
        <p:nvSpPr>
          <p:cNvPr id="8" name="Title 3"/>
          <p:cNvSpPr txBox="1">
            <a:spLocks/>
          </p:cNvSpPr>
          <p:nvPr/>
        </p:nvSpPr>
        <p:spPr>
          <a:xfrm>
            <a:off x="683568" y="980728"/>
            <a:ext cx="6336704" cy="451406"/>
          </a:xfrm>
          <a:prstGeom prst="rect">
            <a:avLst/>
          </a:prstGeom>
        </p:spPr>
        <p:txBody>
          <a:bodyPr vert="horz" lIns="91440" tIns="45720" rIns="91440" bIns="45720" rtlCol="0" anchor="ctr">
            <a:spAutoFit/>
          </a:bodyPr>
          <a:lstStyle>
            <a:lvl1pPr indent="0" algn="l" defTabSz="914400" rtl="0" eaLnBrk="1" latinLnBrk="0" hangingPunct="1">
              <a:lnSpc>
                <a:spcPts val="2800"/>
              </a:lnSpc>
              <a:spcBef>
                <a:spcPct val="0"/>
              </a:spcBef>
              <a:buNone/>
              <a:defRPr sz="2800" b="1" kern="1200" spc="0">
                <a:solidFill>
                  <a:schemeClr val="bg2"/>
                </a:solidFill>
                <a:effectLst>
                  <a:outerShdw blurRad="76200" algn="ctr" rotWithShape="0">
                    <a:prstClr val="black">
                      <a:alpha val="52000"/>
                    </a:prstClr>
                  </a:outerShdw>
                </a:effectLst>
                <a:latin typeface="Arial" pitchFamily="34" charset="0"/>
                <a:ea typeface="+mj-ea"/>
                <a:cs typeface="Arial" pitchFamily="34" charset="0"/>
              </a:defRPr>
            </a:lvl1pPr>
          </a:lstStyle>
          <a:p>
            <a:r>
              <a:rPr lang="en-GB" dirty="0">
                <a:solidFill>
                  <a:schemeClr val="tx1"/>
                </a:solidFill>
                <a:effectLst/>
              </a:rPr>
              <a:t>Cu strand – </a:t>
            </a:r>
            <a:r>
              <a:rPr lang="en-GB" dirty="0" err="1">
                <a:solidFill>
                  <a:schemeClr val="tx1"/>
                </a:solidFill>
                <a:effectLst/>
              </a:rPr>
              <a:t>Luvata</a:t>
            </a:r>
            <a:r>
              <a:rPr lang="en-GB" dirty="0">
                <a:solidFill>
                  <a:schemeClr val="tx1"/>
                </a:solidFill>
                <a:effectLst/>
              </a:rPr>
              <a:t> contract</a:t>
            </a:r>
            <a:endParaRPr lang="en-US" dirty="0">
              <a:solidFill>
                <a:schemeClr val="tx1"/>
              </a:solidFill>
              <a:effectLst/>
            </a:endParaRPr>
          </a:p>
        </p:txBody>
      </p:sp>
      <p:sp>
        <p:nvSpPr>
          <p:cNvPr id="9" name="Rectangle 3"/>
          <p:cNvSpPr txBox="1">
            <a:spLocks noGrp="1" noChangeArrowheads="1"/>
          </p:cNvSpPr>
          <p:nvPr>
            <p:ph type="body" sz="quarter" idx="13"/>
          </p:nvPr>
        </p:nvSpPr>
        <p:spPr>
          <a:xfrm>
            <a:off x="323528" y="2060302"/>
            <a:ext cx="8424863" cy="4249018"/>
          </a:xfrm>
          <a:prstGeom prst="rect">
            <a:avLst/>
          </a:prstGeom>
        </p:spPr>
        <p:txBody>
          <a:bodyPr/>
          <a:lstStyle/>
          <a:p>
            <a:pPr marL="342900" indent="-342900" eaLnBrk="0" hangingPunct="0">
              <a:lnSpc>
                <a:spcPct val="80000"/>
              </a:lnSpc>
              <a:spcBef>
                <a:spcPct val="20000"/>
              </a:spcBef>
              <a:buClr>
                <a:srgbClr val="3333CC"/>
              </a:buClr>
              <a:buFontTx/>
              <a:buChar char="•"/>
              <a:defRPr/>
            </a:pPr>
            <a:r>
              <a:rPr lang="en-GB" sz="2400" kern="0" dirty="0">
                <a:solidFill>
                  <a:schemeClr val="tx1"/>
                </a:solidFill>
                <a:latin typeface="+mn-lt"/>
              </a:rPr>
              <a:t>Contract for </a:t>
            </a:r>
            <a:r>
              <a:rPr lang="en-GB" sz="2400" b="0" kern="0" dirty="0">
                <a:solidFill>
                  <a:schemeClr val="tx1"/>
                </a:solidFill>
                <a:latin typeface="+mn-lt"/>
              </a:rPr>
              <a:t>62 t of Cr-plated Cu strand,</a:t>
            </a:r>
          </a:p>
          <a:p>
            <a:pPr marL="342900" indent="-342900" eaLnBrk="0" hangingPunct="0">
              <a:lnSpc>
                <a:spcPct val="80000"/>
              </a:lnSpc>
              <a:spcBef>
                <a:spcPct val="20000"/>
              </a:spcBef>
              <a:buClr>
                <a:srgbClr val="3333CC"/>
              </a:buClr>
              <a:buFontTx/>
              <a:buChar char="•"/>
              <a:defRPr/>
            </a:pPr>
            <a:r>
              <a:rPr lang="en-GB" sz="2400" kern="0" dirty="0">
                <a:solidFill>
                  <a:schemeClr val="tx1"/>
                </a:solidFill>
              </a:rPr>
              <a:t>As expected, </a:t>
            </a:r>
            <a:r>
              <a:rPr lang="en-GB" sz="2400" b="1" kern="0" dirty="0">
                <a:solidFill>
                  <a:schemeClr val="tx1"/>
                </a:solidFill>
              </a:rPr>
              <a:t>no problem </a:t>
            </a:r>
            <a:r>
              <a:rPr lang="en-GB" sz="2400" kern="0" dirty="0">
                <a:solidFill>
                  <a:schemeClr val="tx1"/>
                </a:solidFill>
              </a:rPr>
              <a:t>during the execution of this contract,</a:t>
            </a:r>
          </a:p>
          <a:p>
            <a:pPr marL="342900" indent="-342900" eaLnBrk="0" hangingPunct="0">
              <a:lnSpc>
                <a:spcPct val="80000"/>
              </a:lnSpc>
              <a:spcBef>
                <a:spcPct val="20000"/>
              </a:spcBef>
              <a:buClr>
                <a:srgbClr val="3333CC"/>
              </a:buClr>
              <a:buFontTx/>
              <a:buChar char="•"/>
              <a:defRPr/>
            </a:pPr>
            <a:r>
              <a:rPr lang="en-GB" sz="2400" b="1" kern="0" dirty="0">
                <a:solidFill>
                  <a:schemeClr val="tx1"/>
                </a:solidFill>
                <a:latin typeface="+mn-lt"/>
              </a:rPr>
              <a:t>Very high RRR</a:t>
            </a:r>
            <a:r>
              <a:rPr lang="en-GB" sz="2400" b="0" kern="0" dirty="0">
                <a:solidFill>
                  <a:schemeClr val="accent5"/>
                </a:solidFill>
                <a:latin typeface="+mn-lt"/>
              </a:rPr>
              <a:t> </a:t>
            </a:r>
            <a:r>
              <a:rPr lang="en-GB" sz="2400" b="0" kern="0" dirty="0">
                <a:solidFill>
                  <a:schemeClr val="tx1"/>
                </a:solidFill>
                <a:latin typeface="+mn-lt"/>
              </a:rPr>
              <a:t>values: RRR(average) = </a:t>
            </a:r>
            <a:r>
              <a:rPr lang="en-GB" sz="2400" b="1" kern="0" dirty="0">
                <a:solidFill>
                  <a:schemeClr val="tx1"/>
                </a:solidFill>
                <a:latin typeface="+mn-lt"/>
              </a:rPr>
              <a:t>363</a:t>
            </a:r>
            <a:r>
              <a:rPr lang="en-GB" sz="2400" b="0" kern="0" dirty="0">
                <a:solidFill>
                  <a:schemeClr val="tx1"/>
                </a:solidFill>
                <a:latin typeface="+mn-lt"/>
              </a:rPr>
              <a:t> (min. value of </a:t>
            </a:r>
            <a:r>
              <a:rPr lang="en-GB" sz="2400" b="1" kern="0" dirty="0">
                <a:solidFill>
                  <a:schemeClr val="tx1"/>
                </a:solidFill>
                <a:latin typeface="+mn-lt"/>
              </a:rPr>
              <a:t>280</a:t>
            </a:r>
            <a:r>
              <a:rPr lang="en-GB" sz="2400" b="0" kern="0" dirty="0">
                <a:solidFill>
                  <a:schemeClr val="tx1"/>
                </a:solidFill>
                <a:latin typeface="+mn-lt"/>
              </a:rPr>
              <a:t>),</a:t>
            </a:r>
          </a:p>
          <a:p>
            <a:pPr marL="342900" indent="-342900" eaLnBrk="0" hangingPunct="0">
              <a:lnSpc>
                <a:spcPct val="80000"/>
              </a:lnSpc>
              <a:spcBef>
                <a:spcPct val="20000"/>
              </a:spcBef>
              <a:buClr>
                <a:srgbClr val="3333CC"/>
              </a:buClr>
              <a:buFontTx/>
              <a:buChar char="•"/>
              <a:defRPr/>
            </a:pPr>
            <a:r>
              <a:rPr lang="en-GB" sz="2400" kern="0" dirty="0">
                <a:solidFill>
                  <a:schemeClr val="tx1"/>
                </a:solidFill>
              </a:rPr>
              <a:t>Production completed in </a:t>
            </a:r>
            <a:r>
              <a:rPr lang="en-GB" sz="2400" kern="0" dirty="0">
                <a:solidFill>
                  <a:schemeClr val="accent5"/>
                </a:solidFill>
              </a:rPr>
              <a:t>advance</a:t>
            </a:r>
            <a:r>
              <a:rPr lang="en-GB" sz="2400" kern="0" dirty="0">
                <a:solidFill>
                  <a:schemeClr val="tx1"/>
                </a:solidFill>
              </a:rPr>
              <a:t> (</a:t>
            </a:r>
            <a:r>
              <a:rPr lang="en-GB" sz="2400" b="1" kern="0" dirty="0">
                <a:solidFill>
                  <a:schemeClr val="tx1"/>
                </a:solidFill>
              </a:rPr>
              <a:t>6 months</a:t>
            </a:r>
            <a:r>
              <a:rPr lang="en-GB" sz="2400" kern="0" dirty="0">
                <a:solidFill>
                  <a:schemeClr val="tx1"/>
                </a:solidFill>
              </a:rPr>
              <a:t>!).</a:t>
            </a:r>
          </a:p>
          <a:p>
            <a:pPr marL="342900" indent="-342900" eaLnBrk="0" hangingPunct="0">
              <a:lnSpc>
                <a:spcPct val="80000"/>
              </a:lnSpc>
              <a:spcBef>
                <a:spcPct val="20000"/>
              </a:spcBef>
              <a:buClr>
                <a:srgbClr val="3333CC"/>
              </a:buClr>
              <a:buFontTx/>
              <a:buChar char="•"/>
              <a:defRPr/>
            </a:pPr>
            <a:r>
              <a:rPr lang="en-GB" sz="2400" b="0" kern="0" dirty="0">
                <a:solidFill>
                  <a:schemeClr val="tx1"/>
                </a:solidFill>
                <a:latin typeface="+mn-lt"/>
              </a:rPr>
              <a:t>However, </a:t>
            </a:r>
            <a:r>
              <a:rPr lang="en-GB" sz="2400" b="1" kern="0" dirty="0">
                <a:solidFill>
                  <a:schemeClr val="tx1"/>
                </a:solidFill>
                <a:latin typeface="+mn-lt"/>
              </a:rPr>
              <a:t>problem of strand storage </a:t>
            </a:r>
            <a:r>
              <a:rPr lang="en-GB" sz="2400" b="0" kern="0" dirty="0">
                <a:solidFill>
                  <a:schemeClr val="tx1"/>
                </a:solidFill>
                <a:latin typeface="+mn-lt"/>
              </a:rPr>
              <a:t>at the cabling supplier since copper fully produced and a few tons of Nb</a:t>
            </a:r>
            <a:r>
              <a:rPr lang="en-GB" sz="2400" b="0" kern="0" baseline="-25000" dirty="0">
                <a:solidFill>
                  <a:schemeClr val="tx1"/>
                </a:solidFill>
                <a:latin typeface="+mn-lt"/>
              </a:rPr>
              <a:t>3</a:t>
            </a:r>
            <a:r>
              <a:rPr lang="en-GB" sz="2400" b="0" kern="0" dirty="0">
                <a:solidFill>
                  <a:schemeClr val="tx1"/>
                </a:solidFill>
                <a:latin typeface="+mn-lt"/>
              </a:rPr>
              <a:t>Sn manufactured before launching ICAS contract.</a:t>
            </a:r>
            <a:endParaRPr lang="en-US" sz="2400" b="0" kern="0" dirty="0">
              <a:solidFill>
                <a:schemeClr val="tx1"/>
              </a:solidFill>
              <a:latin typeface="+mn-lt"/>
            </a:endParaRPr>
          </a:p>
        </p:txBody>
      </p:sp>
      <p:sp>
        <p:nvSpPr>
          <p:cNvPr id="7" name="Footer Placeholder 1">
            <a:extLst>
              <a:ext uri="{FF2B5EF4-FFF2-40B4-BE49-F238E27FC236}">
                <a16:creationId xmlns:a16="http://schemas.microsoft.com/office/drawing/2014/main" id="{54D8C368-D2EC-457E-BABF-110C270AFE17}"/>
              </a:ext>
            </a:extLst>
          </p:cNvPr>
          <p:cNvSpPr>
            <a:spLocks noGrp="1"/>
          </p:cNvSpPr>
          <p:nvPr>
            <p:ph type="ftr" sz="quarter" idx="11"/>
          </p:nvPr>
        </p:nvSpPr>
        <p:spPr>
          <a:xfrm>
            <a:off x="323528" y="6525344"/>
            <a:ext cx="7632848" cy="332656"/>
          </a:xfrm>
        </p:spPr>
        <p:txBody>
          <a:bodyPr/>
          <a:lstStyle/>
          <a:p>
            <a:r>
              <a:rPr lang="en-US" dirty="0"/>
              <a:t>European superconductors for ITER Magnets, November 11</a:t>
            </a:r>
            <a:r>
              <a:rPr lang="en-US" baseline="30000" dirty="0"/>
              <a:t>th</a:t>
            </a:r>
            <a:r>
              <a:rPr lang="en-US" dirty="0"/>
              <a:t> 2021</a:t>
            </a:r>
          </a:p>
        </p:txBody>
      </p:sp>
    </p:spTree>
    <p:extLst>
      <p:ext uri="{BB962C8B-B14F-4D97-AF65-F5344CB8AC3E}">
        <p14:creationId xmlns:p14="http://schemas.microsoft.com/office/powerpoint/2010/main" val="974969494"/>
      </p:ext>
    </p:extLst>
  </p:cSld>
  <p:clrMapOvr>
    <a:masterClrMapping/>
  </p:clrMapOvr>
  <p:transition>
    <p:wip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0B55C215-7F9A-4AB7-8398-183B47447BCF}" type="slidenum">
              <a:rPr lang="en-US" smtClean="0"/>
              <a:pPr/>
              <a:t>12</a:t>
            </a:fld>
            <a:endParaRPr lang="en-US"/>
          </a:p>
        </p:txBody>
      </p:sp>
      <p:sp>
        <p:nvSpPr>
          <p:cNvPr id="4" name="Title 3"/>
          <p:cNvSpPr>
            <a:spLocks noGrp="1"/>
          </p:cNvSpPr>
          <p:nvPr>
            <p:ph type="title"/>
          </p:nvPr>
        </p:nvSpPr>
        <p:spPr/>
        <p:txBody>
          <a:bodyPr/>
          <a:lstStyle/>
          <a:p>
            <a:r>
              <a:rPr lang="en-GB" dirty="0"/>
              <a:t>TF conductor: Nb</a:t>
            </a:r>
            <a:r>
              <a:rPr lang="en-GB" baseline="-25000" dirty="0"/>
              <a:t>3</a:t>
            </a:r>
            <a:r>
              <a:rPr lang="en-GB" dirty="0"/>
              <a:t>Sn SC strand</a:t>
            </a:r>
            <a:endParaRPr lang="en-US" dirty="0"/>
          </a:p>
        </p:txBody>
      </p:sp>
      <p:sp>
        <p:nvSpPr>
          <p:cNvPr id="7" name="Footer Placeholder 1">
            <a:extLst>
              <a:ext uri="{FF2B5EF4-FFF2-40B4-BE49-F238E27FC236}">
                <a16:creationId xmlns:a16="http://schemas.microsoft.com/office/drawing/2014/main" id="{54D8C368-D2EC-457E-BABF-110C270AFE17}"/>
              </a:ext>
            </a:extLst>
          </p:cNvPr>
          <p:cNvSpPr>
            <a:spLocks noGrp="1"/>
          </p:cNvSpPr>
          <p:nvPr>
            <p:ph type="ftr" sz="quarter" idx="11"/>
          </p:nvPr>
        </p:nvSpPr>
        <p:spPr>
          <a:xfrm>
            <a:off x="323528" y="6525344"/>
            <a:ext cx="7632848" cy="332656"/>
          </a:xfrm>
        </p:spPr>
        <p:txBody>
          <a:bodyPr/>
          <a:lstStyle/>
          <a:p>
            <a:r>
              <a:rPr lang="en-US" dirty="0"/>
              <a:t>European superconductors for ITER Magnets, November 11</a:t>
            </a:r>
            <a:r>
              <a:rPr lang="en-US" baseline="30000" dirty="0"/>
              <a:t>th</a:t>
            </a:r>
            <a:r>
              <a:rPr lang="en-US" dirty="0"/>
              <a:t> 2021</a:t>
            </a:r>
          </a:p>
        </p:txBody>
      </p:sp>
      <p:pic>
        <p:nvPicPr>
          <p:cNvPr id="14" name="Picture 13">
            <a:extLst>
              <a:ext uri="{FF2B5EF4-FFF2-40B4-BE49-F238E27FC236}">
                <a16:creationId xmlns:a16="http://schemas.microsoft.com/office/drawing/2014/main" id="{7C8B8065-487D-4470-AC3B-68927EA2C942}"/>
              </a:ext>
            </a:extLst>
          </p:cNvPr>
          <p:cNvPicPr>
            <a:picLocks noChangeAspect="1"/>
          </p:cNvPicPr>
          <p:nvPr/>
        </p:nvPicPr>
        <p:blipFill>
          <a:blip r:embed="rId2"/>
          <a:stretch>
            <a:fillRect/>
          </a:stretch>
        </p:blipFill>
        <p:spPr>
          <a:xfrm>
            <a:off x="2699792" y="3308038"/>
            <a:ext cx="7486447" cy="3383634"/>
          </a:xfrm>
          <a:prstGeom prst="rect">
            <a:avLst/>
          </a:prstGeom>
        </p:spPr>
      </p:pic>
      <p:sp>
        <p:nvSpPr>
          <p:cNvPr id="15" name="TextBox 14">
            <a:extLst>
              <a:ext uri="{FF2B5EF4-FFF2-40B4-BE49-F238E27FC236}">
                <a16:creationId xmlns:a16="http://schemas.microsoft.com/office/drawing/2014/main" id="{D50A347C-2852-41D9-AA6E-CE286FAC0421}"/>
              </a:ext>
            </a:extLst>
          </p:cNvPr>
          <p:cNvSpPr txBox="1"/>
          <p:nvPr/>
        </p:nvSpPr>
        <p:spPr>
          <a:xfrm>
            <a:off x="467544" y="908721"/>
            <a:ext cx="8496944" cy="2246769"/>
          </a:xfrm>
          <a:prstGeom prst="rect">
            <a:avLst/>
          </a:prstGeom>
          <a:noFill/>
        </p:spPr>
        <p:txBody>
          <a:bodyPr wrap="square" rtlCol="0">
            <a:spAutoFit/>
          </a:bodyPr>
          <a:lstStyle/>
          <a:p>
            <a:r>
              <a:rPr lang="en-US" sz="2000" dirty="0"/>
              <a:t>For the fabrication of TF strand, </a:t>
            </a:r>
            <a:r>
              <a:rPr lang="en-US" sz="2000" b="1" dirty="0"/>
              <a:t>two main challenges</a:t>
            </a:r>
            <a:r>
              <a:rPr lang="en-US" sz="2000" dirty="0"/>
              <a:t>:</a:t>
            </a:r>
          </a:p>
          <a:p>
            <a:pPr marL="285750" indent="-285750">
              <a:buFont typeface="Arial" panose="020B0604020202020204" pitchFamily="34" charset="0"/>
              <a:buChar char="•"/>
            </a:pPr>
            <a:r>
              <a:rPr lang="en-US" sz="2000" b="1" dirty="0"/>
              <a:t>Before</a:t>
            </a:r>
            <a:r>
              <a:rPr lang="en-US" sz="2000" dirty="0"/>
              <a:t> ITER project, </a:t>
            </a:r>
            <a:r>
              <a:rPr lang="en-US" sz="2000" b="1" dirty="0"/>
              <a:t>worldwide Nb</a:t>
            </a:r>
            <a:r>
              <a:rPr lang="en-US" sz="2000" b="1" baseline="-25000" dirty="0"/>
              <a:t>3</a:t>
            </a:r>
            <a:r>
              <a:rPr lang="en-US" sz="2000" b="1" dirty="0"/>
              <a:t>Sn</a:t>
            </a:r>
            <a:r>
              <a:rPr lang="en-US" sz="2000" dirty="0"/>
              <a:t> strand production: </a:t>
            </a:r>
            <a:r>
              <a:rPr lang="en-US" sz="2000" b="1" dirty="0"/>
              <a:t>~15ton/year</a:t>
            </a:r>
            <a:r>
              <a:rPr lang="en-US" sz="2000" dirty="0"/>
              <a:t>, more than </a:t>
            </a:r>
            <a:r>
              <a:rPr lang="en-US" sz="2000" b="1" dirty="0"/>
              <a:t>100 tons </a:t>
            </a:r>
            <a:r>
              <a:rPr lang="en-US" sz="2000" dirty="0"/>
              <a:t>per year have been needed for </a:t>
            </a:r>
            <a:r>
              <a:rPr lang="en-US" sz="2000" b="1" dirty="0"/>
              <a:t>ITER</a:t>
            </a:r>
            <a:r>
              <a:rPr lang="en-US" sz="2000" dirty="0"/>
              <a:t> and </a:t>
            </a:r>
            <a:r>
              <a:rPr lang="en-US" sz="2000" b="1" dirty="0"/>
              <a:t>~20t/year for EU</a:t>
            </a:r>
            <a:r>
              <a:rPr lang="en-US" sz="2000" dirty="0"/>
              <a:t> and two companies only: </a:t>
            </a:r>
            <a:r>
              <a:rPr lang="en-US" sz="2000" b="1" i="1" dirty="0"/>
              <a:t>industrialization challenge</a:t>
            </a:r>
            <a:r>
              <a:rPr lang="en-US" sz="2000" dirty="0"/>
              <a:t>,</a:t>
            </a:r>
          </a:p>
          <a:p>
            <a:pPr marL="285750" indent="-285750">
              <a:buFont typeface="Arial" panose="020B0604020202020204" pitchFamily="34" charset="0"/>
              <a:buChar char="•"/>
            </a:pPr>
            <a:r>
              <a:rPr lang="en-US" sz="2000" b="1" dirty="0"/>
              <a:t>High strain sensitivity </a:t>
            </a:r>
            <a:r>
              <a:rPr lang="en-US" sz="2000" dirty="0"/>
              <a:t>due to </a:t>
            </a:r>
            <a:r>
              <a:rPr lang="en-US" sz="2000" b="1" dirty="0"/>
              <a:t>filament cracking</a:t>
            </a:r>
            <a:r>
              <a:rPr lang="en-US" sz="2000" dirty="0"/>
              <a:t> following </a:t>
            </a:r>
            <a:r>
              <a:rPr lang="en-US" sz="2000" b="1" dirty="0"/>
              <a:t>Lorentz</a:t>
            </a:r>
            <a:r>
              <a:rPr lang="en-US" sz="2000" dirty="0"/>
              <a:t> forces and </a:t>
            </a:r>
            <a:r>
              <a:rPr lang="en-US" sz="2000" b="1" dirty="0"/>
              <a:t>warm-up/cooldown</a:t>
            </a:r>
            <a:r>
              <a:rPr lang="en-US" sz="2000" dirty="0"/>
              <a:t> inducing thermo-mechanical loads on cable/jacket system in CICC. </a:t>
            </a:r>
            <a:r>
              <a:rPr lang="en-US" sz="2000" b="1" i="1" dirty="0"/>
              <a:t>“Wind and React”</a:t>
            </a:r>
            <a:r>
              <a:rPr lang="en-US" sz="2000" dirty="0"/>
              <a:t>:</a:t>
            </a:r>
            <a:r>
              <a:rPr lang="en-US" sz="2000" b="1" i="1" dirty="0"/>
              <a:t> </a:t>
            </a:r>
            <a:r>
              <a:rPr lang="en-US" sz="2000" dirty="0"/>
              <a:t>heat treatment reaction done on TF WPs.</a:t>
            </a:r>
          </a:p>
        </p:txBody>
      </p:sp>
    </p:spTree>
    <p:extLst>
      <p:ext uri="{BB962C8B-B14F-4D97-AF65-F5344CB8AC3E}">
        <p14:creationId xmlns:p14="http://schemas.microsoft.com/office/powerpoint/2010/main" val="1026562718"/>
      </p:ext>
    </p:extLst>
  </p:cSld>
  <p:clrMapOvr>
    <a:masterClrMapping/>
  </p:clrMapOvr>
  <p:transition>
    <p:wip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0B55C215-7F9A-4AB7-8398-183B47447BCF}" type="slidenum">
              <a:rPr lang="en-US" smtClean="0"/>
              <a:pPr/>
              <a:t>13</a:t>
            </a:fld>
            <a:endParaRPr lang="en-US"/>
          </a:p>
        </p:txBody>
      </p:sp>
      <p:sp>
        <p:nvSpPr>
          <p:cNvPr id="4" name="Title 3"/>
          <p:cNvSpPr>
            <a:spLocks noGrp="1"/>
          </p:cNvSpPr>
          <p:nvPr>
            <p:ph type="title"/>
          </p:nvPr>
        </p:nvSpPr>
        <p:spPr/>
        <p:txBody>
          <a:bodyPr/>
          <a:lstStyle/>
          <a:p>
            <a:r>
              <a:rPr lang="en-GB" dirty="0"/>
              <a:t>TF conductor: Nb</a:t>
            </a:r>
            <a:r>
              <a:rPr lang="en-GB" baseline="-25000" dirty="0"/>
              <a:t>3</a:t>
            </a:r>
            <a:r>
              <a:rPr lang="en-GB" dirty="0"/>
              <a:t>Sn strand (OST)</a:t>
            </a:r>
            <a:endParaRPr lang="en-US" dirty="0"/>
          </a:p>
        </p:txBody>
      </p:sp>
      <p:sp>
        <p:nvSpPr>
          <p:cNvPr id="8" name="Title 3"/>
          <p:cNvSpPr txBox="1">
            <a:spLocks/>
          </p:cNvSpPr>
          <p:nvPr/>
        </p:nvSpPr>
        <p:spPr>
          <a:xfrm>
            <a:off x="683568" y="980728"/>
            <a:ext cx="6336704" cy="451406"/>
          </a:xfrm>
          <a:prstGeom prst="rect">
            <a:avLst/>
          </a:prstGeom>
        </p:spPr>
        <p:txBody>
          <a:bodyPr vert="horz" lIns="91440" tIns="45720" rIns="91440" bIns="45720" rtlCol="0" anchor="ctr">
            <a:spAutoFit/>
          </a:bodyPr>
          <a:lstStyle>
            <a:lvl1pPr indent="0" algn="l" defTabSz="914400" rtl="0" eaLnBrk="1" latinLnBrk="0" hangingPunct="1">
              <a:lnSpc>
                <a:spcPts val="2800"/>
              </a:lnSpc>
              <a:spcBef>
                <a:spcPct val="0"/>
              </a:spcBef>
              <a:buNone/>
              <a:defRPr sz="2800" b="1" kern="1200" spc="0">
                <a:solidFill>
                  <a:schemeClr val="bg2"/>
                </a:solidFill>
                <a:effectLst>
                  <a:outerShdw blurRad="76200" algn="ctr" rotWithShape="0">
                    <a:prstClr val="black">
                      <a:alpha val="52000"/>
                    </a:prstClr>
                  </a:outerShdw>
                </a:effectLst>
                <a:latin typeface="Arial" pitchFamily="34" charset="0"/>
                <a:ea typeface="+mj-ea"/>
                <a:cs typeface="Arial" pitchFamily="34" charset="0"/>
              </a:defRPr>
            </a:lvl1pPr>
          </a:lstStyle>
          <a:p>
            <a:r>
              <a:rPr lang="en-GB" dirty="0">
                <a:solidFill>
                  <a:schemeClr val="tx1"/>
                </a:solidFill>
                <a:effectLst/>
              </a:rPr>
              <a:t>Nb</a:t>
            </a:r>
            <a:r>
              <a:rPr lang="en-GB" baseline="-25000" dirty="0">
                <a:solidFill>
                  <a:schemeClr val="tx1"/>
                </a:solidFill>
                <a:effectLst/>
              </a:rPr>
              <a:t>3</a:t>
            </a:r>
            <a:r>
              <a:rPr lang="en-GB" dirty="0">
                <a:solidFill>
                  <a:schemeClr val="tx1"/>
                </a:solidFill>
                <a:effectLst/>
              </a:rPr>
              <a:t>Sn strand – OST contract</a:t>
            </a:r>
            <a:endParaRPr lang="en-US" dirty="0">
              <a:solidFill>
                <a:schemeClr val="tx1"/>
              </a:solidFill>
              <a:effectLst/>
            </a:endParaRPr>
          </a:p>
        </p:txBody>
      </p:sp>
      <p:sp>
        <p:nvSpPr>
          <p:cNvPr id="9" name="Rectangle 3"/>
          <p:cNvSpPr txBox="1">
            <a:spLocks noGrp="1" noChangeArrowheads="1"/>
          </p:cNvSpPr>
          <p:nvPr>
            <p:ph type="body" sz="quarter" idx="13"/>
          </p:nvPr>
        </p:nvSpPr>
        <p:spPr>
          <a:xfrm>
            <a:off x="323528" y="1431114"/>
            <a:ext cx="8424863" cy="4249018"/>
          </a:xfrm>
          <a:prstGeom prst="rect">
            <a:avLst/>
          </a:prstGeom>
        </p:spPr>
        <p:txBody>
          <a:bodyPr/>
          <a:lstStyle/>
          <a:p>
            <a:pPr marL="342900" indent="-342900" eaLnBrk="0" hangingPunct="0">
              <a:lnSpc>
                <a:spcPct val="80000"/>
              </a:lnSpc>
              <a:spcBef>
                <a:spcPct val="20000"/>
              </a:spcBef>
              <a:buClr>
                <a:srgbClr val="3333CC"/>
              </a:buClr>
              <a:buFontTx/>
              <a:buChar char="•"/>
              <a:defRPr/>
            </a:pPr>
            <a:r>
              <a:rPr lang="en-GB" sz="2400" b="1" kern="0" dirty="0">
                <a:solidFill>
                  <a:schemeClr val="tx1"/>
                </a:solidFill>
                <a:latin typeface="+mn-lt"/>
              </a:rPr>
              <a:t>59.7 t</a:t>
            </a:r>
            <a:r>
              <a:rPr lang="en-GB" sz="2400" b="0" kern="0" dirty="0">
                <a:solidFill>
                  <a:schemeClr val="tx1"/>
                </a:solidFill>
                <a:latin typeface="+mn-lt"/>
              </a:rPr>
              <a:t> of </a:t>
            </a:r>
            <a:r>
              <a:rPr lang="en-GB" sz="2400" b="1" kern="0" dirty="0">
                <a:solidFill>
                  <a:schemeClr val="tx1"/>
                </a:solidFill>
                <a:latin typeface="+mn-lt"/>
              </a:rPr>
              <a:t>Nb</a:t>
            </a:r>
            <a:r>
              <a:rPr lang="en-GB" sz="2400" b="1" kern="0" baseline="-25000" dirty="0">
                <a:solidFill>
                  <a:schemeClr val="tx1"/>
                </a:solidFill>
                <a:latin typeface="+mn-lt"/>
              </a:rPr>
              <a:t>3</a:t>
            </a:r>
            <a:r>
              <a:rPr lang="en-GB" sz="2400" b="1" kern="0" dirty="0">
                <a:solidFill>
                  <a:schemeClr val="tx1"/>
                </a:solidFill>
                <a:latin typeface="+mn-lt"/>
              </a:rPr>
              <a:t>Sn</a:t>
            </a:r>
            <a:r>
              <a:rPr lang="en-GB" sz="2400" b="0" kern="0" dirty="0">
                <a:solidFill>
                  <a:schemeClr val="tx1"/>
                </a:solidFill>
                <a:latin typeface="+mn-lt"/>
              </a:rPr>
              <a:t> strand (~</a:t>
            </a:r>
            <a:r>
              <a:rPr lang="en-GB" sz="2400" b="1" kern="0" dirty="0">
                <a:solidFill>
                  <a:schemeClr val="tx1"/>
                </a:solidFill>
                <a:latin typeface="+mn-lt"/>
              </a:rPr>
              <a:t>60%</a:t>
            </a:r>
            <a:r>
              <a:rPr lang="en-GB" sz="2400" b="0" kern="0" dirty="0">
                <a:solidFill>
                  <a:schemeClr val="tx1"/>
                </a:solidFill>
                <a:latin typeface="+mn-lt"/>
              </a:rPr>
              <a:t> of total).</a:t>
            </a:r>
            <a:endParaRPr lang="en-US" sz="2400" b="0" kern="0" dirty="0">
              <a:solidFill>
                <a:schemeClr val="tx1"/>
              </a:solidFill>
              <a:latin typeface="+mn-lt"/>
            </a:endParaRPr>
          </a:p>
        </p:txBody>
      </p:sp>
      <p:sp>
        <p:nvSpPr>
          <p:cNvPr id="10" name="TextBox 9"/>
          <p:cNvSpPr txBox="1">
            <a:spLocks noChangeArrowheads="1"/>
          </p:cNvSpPr>
          <p:nvPr/>
        </p:nvSpPr>
        <p:spPr bwMode="auto">
          <a:xfrm>
            <a:off x="4357688" y="2348880"/>
            <a:ext cx="4786312"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6000" b="1">
                <a:solidFill>
                  <a:schemeClr val="tx1"/>
                </a:solidFill>
                <a:latin typeface="Arial" pitchFamily="34" charset="0"/>
              </a:defRPr>
            </a:lvl1pPr>
            <a:lvl2pPr marL="742950" indent="-285750" eaLnBrk="0" hangingPunct="0">
              <a:defRPr sz="6000" b="1">
                <a:solidFill>
                  <a:schemeClr val="tx1"/>
                </a:solidFill>
                <a:latin typeface="Arial" pitchFamily="34" charset="0"/>
              </a:defRPr>
            </a:lvl2pPr>
            <a:lvl3pPr marL="1143000" indent="-228600" eaLnBrk="0" hangingPunct="0">
              <a:defRPr sz="6000" b="1">
                <a:solidFill>
                  <a:schemeClr val="tx1"/>
                </a:solidFill>
                <a:latin typeface="Arial" pitchFamily="34" charset="0"/>
              </a:defRPr>
            </a:lvl3pPr>
            <a:lvl4pPr marL="1600200" indent="-228600" eaLnBrk="0" hangingPunct="0">
              <a:defRPr sz="6000" b="1">
                <a:solidFill>
                  <a:schemeClr val="tx1"/>
                </a:solidFill>
                <a:latin typeface="Arial" pitchFamily="34" charset="0"/>
              </a:defRPr>
            </a:lvl4pPr>
            <a:lvl5pPr marL="2057400" indent="-228600" eaLnBrk="0" hangingPunct="0">
              <a:defRPr sz="6000" b="1">
                <a:solidFill>
                  <a:schemeClr val="tx1"/>
                </a:solidFill>
                <a:latin typeface="Arial" pitchFamily="34" charset="0"/>
              </a:defRPr>
            </a:lvl5pPr>
            <a:lvl6pPr marL="2514600" indent="-228600" eaLnBrk="0" fontAlgn="base" hangingPunct="0">
              <a:spcBef>
                <a:spcPct val="0"/>
              </a:spcBef>
              <a:spcAft>
                <a:spcPct val="0"/>
              </a:spcAft>
              <a:defRPr sz="6000" b="1">
                <a:solidFill>
                  <a:schemeClr val="tx1"/>
                </a:solidFill>
                <a:latin typeface="Arial" pitchFamily="34" charset="0"/>
              </a:defRPr>
            </a:lvl6pPr>
            <a:lvl7pPr marL="2971800" indent="-228600" eaLnBrk="0" fontAlgn="base" hangingPunct="0">
              <a:spcBef>
                <a:spcPct val="0"/>
              </a:spcBef>
              <a:spcAft>
                <a:spcPct val="0"/>
              </a:spcAft>
              <a:defRPr sz="6000" b="1">
                <a:solidFill>
                  <a:schemeClr val="tx1"/>
                </a:solidFill>
                <a:latin typeface="Arial" pitchFamily="34" charset="0"/>
              </a:defRPr>
            </a:lvl7pPr>
            <a:lvl8pPr marL="3429000" indent="-228600" eaLnBrk="0" fontAlgn="base" hangingPunct="0">
              <a:spcBef>
                <a:spcPct val="0"/>
              </a:spcBef>
              <a:spcAft>
                <a:spcPct val="0"/>
              </a:spcAft>
              <a:defRPr sz="6000" b="1">
                <a:solidFill>
                  <a:schemeClr val="tx1"/>
                </a:solidFill>
                <a:latin typeface="Arial" pitchFamily="34" charset="0"/>
              </a:defRPr>
            </a:lvl8pPr>
            <a:lvl9pPr marL="3886200" indent="-228600" eaLnBrk="0" fontAlgn="base" hangingPunct="0">
              <a:spcBef>
                <a:spcPct val="0"/>
              </a:spcBef>
              <a:spcAft>
                <a:spcPct val="0"/>
              </a:spcAft>
              <a:defRPr sz="6000" b="1">
                <a:solidFill>
                  <a:schemeClr val="tx1"/>
                </a:solidFill>
                <a:latin typeface="Arial" pitchFamily="34" charset="0"/>
              </a:defRPr>
            </a:lvl9pPr>
          </a:lstStyle>
          <a:p>
            <a:pPr eaLnBrk="1" hangingPunct="1">
              <a:buFont typeface="Arial" pitchFamily="34" charset="0"/>
              <a:buChar char="•"/>
            </a:pPr>
            <a:r>
              <a:rPr lang="en-GB" altLang="en-US" sz="2400" b="0" dirty="0">
                <a:latin typeface="+mn-lt"/>
              </a:rPr>
              <a:t> Produced by </a:t>
            </a:r>
            <a:r>
              <a:rPr lang="en-GB" altLang="en-US" sz="2400" dirty="0">
                <a:latin typeface="+mn-lt"/>
              </a:rPr>
              <a:t>Internal Tin </a:t>
            </a:r>
            <a:r>
              <a:rPr lang="en-GB" altLang="en-US" sz="2400" b="0" dirty="0">
                <a:latin typeface="+mn-lt"/>
              </a:rPr>
              <a:t>way</a:t>
            </a:r>
          </a:p>
          <a:p>
            <a:pPr eaLnBrk="1" hangingPunct="1">
              <a:buFont typeface="Arial" pitchFamily="34" charset="0"/>
              <a:buChar char="•"/>
            </a:pPr>
            <a:r>
              <a:rPr lang="en-GB" altLang="en-US" sz="2400" b="0" dirty="0">
                <a:latin typeface="+mn-lt"/>
              </a:rPr>
              <a:t> </a:t>
            </a:r>
            <a:r>
              <a:rPr lang="en-GB" altLang="en-US" sz="2400" dirty="0">
                <a:latin typeface="+mn-lt"/>
              </a:rPr>
              <a:t>19</a:t>
            </a:r>
            <a:r>
              <a:rPr lang="en-GB" altLang="en-US" sz="2400" b="0" dirty="0">
                <a:latin typeface="+mn-lt"/>
              </a:rPr>
              <a:t> sub-elements per final billet</a:t>
            </a:r>
          </a:p>
          <a:p>
            <a:pPr eaLnBrk="1" hangingPunct="1">
              <a:buFont typeface="Arial" pitchFamily="34" charset="0"/>
              <a:buChar char="•"/>
            </a:pPr>
            <a:r>
              <a:rPr lang="en-GB" altLang="en-US" sz="2400" b="0" dirty="0">
                <a:latin typeface="+mn-lt"/>
              </a:rPr>
              <a:t> </a:t>
            </a:r>
            <a:r>
              <a:rPr lang="en-GB" altLang="en-US" sz="2400" dirty="0">
                <a:latin typeface="+mn-lt"/>
              </a:rPr>
              <a:t>156 filaments </a:t>
            </a:r>
            <a:r>
              <a:rPr lang="en-GB" altLang="en-US" sz="2400" b="0" dirty="0">
                <a:latin typeface="+mn-lt"/>
              </a:rPr>
              <a:t>(142 Nb, 12 NbTi) per sub-element, </a:t>
            </a:r>
            <a:r>
              <a:rPr lang="en-GB" altLang="en-US" sz="2400" dirty="0">
                <a:latin typeface="+mn-lt"/>
              </a:rPr>
              <a:t>6</a:t>
            </a:r>
            <a:r>
              <a:rPr lang="en-GB" altLang="en-US" sz="2400" dirty="0"/>
              <a:t>µm</a:t>
            </a:r>
            <a:r>
              <a:rPr lang="en-GB" altLang="en-US" sz="2400" b="0" dirty="0"/>
              <a:t>.</a:t>
            </a:r>
            <a:endParaRPr lang="en-GB" altLang="en-US" sz="2400" b="0" dirty="0">
              <a:latin typeface="+mn-lt"/>
            </a:endParaRPr>
          </a:p>
          <a:p>
            <a:pPr eaLnBrk="1" hangingPunct="1">
              <a:buFont typeface="Arial" pitchFamily="34" charset="0"/>
              <a:buChar char="•"/>
            </a:pPr>
            <a:r>
              <a:rPr lang="en-GB" altLang="en-US" sz="2400" b="0" dirty="0">
                <a:latin typeface="+mn-lt"/>
              </a:rPr>
              <a:t> </a:t>
            </a:r>
            <a:r>
              <a:rPr lang="en-GB" altLang="en-US" sz="2400" dirty="0">
                <a:latin typeface="+mn-lt"/>
              </a:rPr>
              <a:t>Ternary</a:t>
            </a:r>
            <a:r>
              <a:rPr lang="en-GB" altLang="en-US" sz="2400" b="0" dirty="0">
                <a:latin typeface="+mn-lt"/>
              </a:rPr>
              <a:t> Nb</a:t>
            </a:r>
            <a:r>
              <a:rPr lang="en-GB" altLang="en-US" sz="2400" b="0" baseline="-25000" dirty="0">
                <a:latin typeface="+mn-lt"/>
              </a:rPr>
              <a:t>3</a:t>
            </a:r>
            <a:r>
              <a:rPr lang="en-GB" altLang="en-US" sz="2400" b="0" dirty="0">
                <a:latin typeface="+mn-lt"/>
              </a:rPr>
              <a:t>Sn (</a:t>
            </a:r>
            <a:r>
              <a:rPr lang="en-GB" altLang="en-US" sz="2400" dirty="0">
                <a:latin typeface="+mn-lt"/>
              </a:rPr>
              <a:t>Ti</a:t>
            </a:r>
            <a:r>
              <a:rPr lang="en-GB" altLang="en-US" sz="2400" b="0" dirty="0">
                <a:latin typeface="+mn-lt"/>
              </a:rPr>
              <a:t> doping)</a:t>
            </a:r>
          </a:p>
          <a:p>
            <a:pPr eaLnBrk="1" hangingPunct="1">
              <a:buFont typeface="Arial" pitchFamily="34" charset="0"/>
              <a:buChar char="•"/>
            </a:pPr>
            <a:r>
              <a:rPr lang="en-GB" altLang="en-US" sz="2400" b="0" dirty="0">
                <a:latin typeface="+mn-lt"/>
              </a:rPr>
              <a:t> </a:t>
            </a:r>
            <a:r>
              <a:rPr lang="en-GB" altLang="en-US" sz="2400" dirty="0">
                <a:latin typeface="+mn-lt"/>
              </a:rPr>
              <a:t>Ta barrier </a:t>
            </a:r>
            <a:r>
              <a:rPr lang="en-GB" altLang="en-US" sz="2400" b="0" dirty="0">
                <a:latin typeface="+mn-lt"/>
              </a:rPr>
              <a:t>(diffusion), ~</a:t>
            </a:r>
            <a:r>
              <a:rPr lang="en-GB" altLang="en-US" sz="2400" dirty="0">
                <a:latin typeface="+mn-lt"/>
              </a:rPr>
              <a:t>8</a:t>
            </a:r>
            <a:r>
              <a:rPr lang="en-GB" altLang="en-US" sz="2400" dirty="0"/>
              <a:t>µm</a:t>
            </a:r>
            <a:r>
              <a:rPr lang="en-GB" altLang="en-US" sz="2400" b="0" dirty="0"/>
              <a:t>.</a:t>
            </a:r>
            <a:endParaRPr lang="en-US" altLang="en-US" sz="2400" b="0" dirty="0">
              <a:latin typeface="+mn-lt"/>
            </a:endParaRPr>
          </a:p>
        </p:txBody>
      </p:sp>
      <p:pic>
        <p:nvPicPr>
          <p:cNvPr id="1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0123" y="2060848"/>
            <a:ext cx="3226534" cy="2899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Box 6"/>
          <p:cNvSpPr txBox="1">
            <a:spLocks noChangeArrowheads="1"/>
          </p:cNvSpPr>
          <p:nvPr/>
        </p:nvSpPr>
        <p:spPr bwMode="auto">
          <a:xfrm>
            <a:off x="1184640" y="5013176"/>
            <a:ext cx="28575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6000" b="1">
                <a:solidFill>
                  <a:schemeClr val="tx1"/>
                </a:solidFill>
                <a:latin typeface="Arial" pitchFamily="34" charset="0"/>
              </a:defRPr>
            </a:lvl1pPr>
            <a:lvl2pPr marL="742950" indent="-285750" eaLnBrk="0" hangingPunct="0">
              <a:defRPr sz="6000" b="1">
                <a:solidFill>
                  <a:schemeClr val="tx1"/>
                </a:solidFill>
                <a:latin typeface="Arial" pitchFamily="34" charset="0"/>
              </a:defRPr>
            </a:lvl2pPr>
            <a:lvl3pPr marL="1143000" indent="-228600" eaLnBrk="0" hangingPunct="0">
              <a:defRPr sz="6000" b="1">
                <a:solidFill>
                  <a:schemeClr val="tx1"/>
                </a:solidFill>
                <a:latin typeface="Arial" pitchFamily="34" charset="0"/>
              </a:defRPr>
            </a:lvl3pPr>
            <a:lvl4pPr marL="1600200" indent="-228600" eaLnBrk="0" hangingPunct="0">
              <a:defRPr sz="6000" b="1">
                <a:solidFill>
                  <a:schemeClr val="tx1"/>
                </a:solidFill>
                <a:latin typeface="Arial" pitchFamily="34" charset="0"/>
              </a:defRPr>
            </a:lvl4pPr>
            <a:lvl5pPr marL="2057400" indent="-228600" eaLnBrk="0" hangingPunct="0">
              <a:defRPr sz="6000" b="1">
                <a:solidFill>
                  <a:schemeClr val="tx1"/>
                </a:solidFill>
                <a:latin typeface="Arial" pitchFamily="34" charset="0"/>
              </a:defRPr>
            </a:lvl5pPr>
            <a:lvl6pPr marL="2514600" indent="-228600" eaLnBrk="0" fontAlgn="base" hangingPunct="0">
              <a:spcBef>
                <a:spcPct val="0"/>
              </a:spcBef>
              <a:spcAft>
                <a:spcPct val="0"/>
              </a:spcAft>
              <a:defRPr sz="6000" b="1">
                <a:solidFill>
                  <a:schemeClr val="tx1"/>
                </a:solidFill>
                <a:latin typeface="Arial" pitchFamily="34" charset="0"/>
              </a:defRPr>
            </a:lvl6pPr>
            <a:lvl7pPr marL="2971800" indent="-228600" eaLnBrk="0" fontAlgn="base" hangingPunct="0">
              <a:spcBef>
                <a:spcPct val="0"/>
              </a:spcBef>
              <a:spcAft>
                <a:spcPct val="0"/>
              </a:spcAft>
              <a:defRPr sz="6000" b="1">
                <a:solidFill>
                  <a:schemeClr val="tx1"/>
                </a:solidFill>
                <a:latin typeface="Arial" pitchFamily="34" charset="0"/>
              </a:defRPr>
            </a:lvl7pPr>
            <a:lvl8pPr marL="3429000" indent="-228600" eaLnBrk="0" fontAlgn="base" hangingPunct="0">
              <a:spcBef>
                <a:spcPct val="0"/>
              </a:spcBef>
              <a:spcAft>
                <a:spcPct val="0"/>
              </a:spcAft>
              <a:defRPr sz="6000" b="1">
                <a:solidFill>
                  <a:schemeClr val="tx1"/>
                </a:solidFill>
                <a:latin typeface="Arial" pitchFamily="34" charset="0"/>
              </a:defRPr>
            </a:lvl8pPr>
            <a:lvl9pPr marL="3886200" indent="-228600" eaLnBrk="0" fontAlgn="base" hangingPunct="0">
              <a:spcBef>
                <a:spcPct val="0"/>
              </a:spcBef>
              <a:spcAft>
                <a:spcPct val="0"/>
              </a:spcAft>
              <a:defRPr sz="6000" b="1">
                <a:solidFill>
                  <a:schemeClr val="tx1"/>
                </a:solidFill>
                <a:latin typeface="Arial" pitchFamily="34" charset="0"/>
              </a:defRPr>
            </a:lvl9pPr>
          </a:lstStyle>
          <a:p>
            <a:pPr algn="ctr" eaLnBrk="1" hangingPunct="1"/>
            <a:r>
              <a:rPr lang="en-GB" altLang="en-US" sz="1400" dirty="0"/>
              <a:t>X-section of OST strand</a:t>
            </a:r>
            <a:endParaRPr lang="en-US" altLang="en-US" sz="1400" dirty="0"/>
          </a:p>
        </p:txBody>
      </p:sp>
      <p:sp>
        <p:nvSpPr>
          <p:cNvPr id="2" name="TextBox 1"/>
          <p:cNvSpPr txBox="1"/>
          <p:nvPr/>
        </p:nvSpPr>
        <p:spPr>
          <a:xfrm>
            <a:off x="467544" y="5589240"/>
            <a:ext cx="8352928" cy="461665"/>
          </a:xfrm>
          <a:prstGeom prst="rect">
            <a:avLst/>
          </a:prstGeom>
          <a:noFill/>
        </p:spPr>
        <p:txBody>
          <a:bodyPr wrap="square" rtlCol="0">
            <a:spAutoFit/>
          </a:bodyPr>
          <a:lstStyle/>
          <a:p>
            <a:pPr marL="285750" indent="-285750">
              <a:buFont typeface="Arial" panose="020B0604020202020204" pitchFamily="34" charset="0"/>
              <a:buChar char="•"/>
            </a:pPr>
            <a:r>
              <a:rPr lang="en-US" sz="2400" b="1" dirty="0"/>
              <a:t>1143</a:t>
            </a:r>
            <a:r>
              <a:rPr lang="en-US" sz="2400" dirty="0"/>
              <a:t> strand production </a:t>
            </a:r>
            <a:r>
              <a:rPr lang="en-US" sz="2400" b="1" dirty="0"/>
              <a:t>billets</a:t>
            </a:r>
            <a:r>
              <a:rPr lang="en-US" sz="2400" dirty="0"/>
              <a:t> needed for contract completion!</a:t>
            </a:r>
          </a:p>
        </p:txBody>
      </p:sp>
      <p:sp>
        <p:nvSpPr>
          <p:cNvPr id="13" name="Footer Placeholder 1">
            <a:extLst>
              <a:ext uri="{FF2B5EF4-FFF2-40B4-BE49-F238E27FC236}">
                <a16:creationId xmlns:a16="http://schemas.microsoft.com/office/drawing/2014/main" id="{994BEE7F-191E-4149-B308-3A1CEE414848}"/>
              </a:ext>
            </a:extLst>
          </p:cNvPr>
          <p:cNvSpPr>
            <a:spLocks noGrp="1"/>
          </p:cNvSpPr>
          <p:nvPr>
            <p:ph type="ftr" sz="quarter" idx="11"/>
          </p:nvPr>
        </p:nvSpPr>
        <p:spPr>
          <a:xfrm>
            <a:off x="323528" y="6525344"/>
            <a:ext cx="7632848" cy="332656"/>
          </a:xfrm>
        </p:spPr>
        <p:txBody>
          <a:bodyPr/>
          <a:lstStyle/>
          <a:p>
            <a:r>
              <a:rPr lang="en-US" dirty="0"/>
              <a:t>European superconductors for ITER Magnets, November 11</a:t>
            </a:r>
            <a:r>
              <a:rPr lang="en-US" baseline="30000" dirty="0"/>
              <a:t>th</a:t>
            </a:r>
            <a:r>
              <a:rPr lang="en-US" dirty="0"/>
              <a:t> 2021</a:t>
            </a:r>
          </a:p>
        </p:txBody>
      </p:sp>
    </p:spTree>
    <p:extLst>
      <p:ext uri="{BB962C8B-B14F-4D97-AF65-F5344CB8AC3E}">
        <p14:creationId xmlns:p14="http://schemas.microsoft.com/office/powerpoint/2010/main" val="3318623191"/>
      </p:ext>
    </p:extLst>
  </p:cSld>
  <p:clrMapOvr>
    <a:masterClrMapping/>
  </p:clrMapOvr>
  <p:transition>
    <p:wip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0B55C215-7F9A-4AB7-8398-183B47447BCF}" type="slidenum">
              <a:rPr lang="en-US" smtClean="0"/>
              <a:pPr/>
              <a:t>14</a:t>
            </a:fld>
            <a:endParaRPr lang="en-US"/>
          </a:p>
        </p:txBody>
      </p:sp>
      <p:sp>
        <p:nvSpPr>
          <p:cNvPr id="4" name="Title 3"/>
          <p:cNvSpPr>
            <a:spLocks noGrp="1"/>
          </p:cNvSpPr>
          <p:nvPr>
            <p:ph type="title"/>
          </p:nvPr>
        </p:nvSpPr>
        <p:spPr/>
        <p:txBody>
          <a:bodyPr/>
          <a:lstStyle/>
          <a:p>
            <a:r>
              <a:rPr lang="en-GB" dirty="0"/>
              <a:t>TF conductor: Nb</a:t>
            </a:r>
            <a:r>
              <a:rPr lang="en-GB" baseline="-25000" dirty="0"/>
              <a:t>3</a:t>
            </a:r>
            <a:r>
              <a:rPr lang="en-GB" dirty="0"/>
              <a:t>Sn strand (OST)</a:t>
            </a:r>
            <a:endParaRPr lang="en-US" dirty="0"/>
          </a:p>
        </p:txBody>
      </p:sp>
      <p:sp>
        <p:nvSpPr>
          <p:cNvPr id="9" name="Rectangle 3"/>
          <p:cNvSpPr txBox="1">
            <a:spLocks noGrp="1" noChangeArrowheads="1"/>
          </p:cNvSpPr>
          <p:nvPr>
            <p:ph type="body" sz="quarter" idx="13"/>
          </p:nvPr>
        </p:nvSpPr>
        <p:spPr>
          <a:xfrm>
            <a:off x="323528" y="908720"/>
            <a:ext cx="8496944" cy="2357926"/>
          </a:xfrm>
          <a:prstGeom prst="rect">
            <a:avLst/>
          </a:prstGeom>
        </p:spPr>
        <p:txBody>
          <a:bodyPr/>
          <a:lstStyle/>
          <a:p>
            <a:pPr marL="342900" indent="-342900" eaLnBrk="0" hangingPunct="0">
              <a:lnSpc>
                <a:spcPct val="80000"/>
              </a:lnSpc>
              <a:spcBef>
                <a:spcPct val="20000"/>
              </a:spcBef>
              <a:buClr>
                <a:srgbClr val="3333CC"/>
              </a:buClr>
              <a:buFontTx/>
              <a:buChar char="•"/>
              <a:defRPr/>
            </a:pPr>
            <a:r>
              <a:rPr lang="en-US" sz="2400" b="1" kern="0" dirty="0">
                <a:solidFill>
                  <a:schemeClr val="tx1"/>
                </a:solidFill>
                <a:latin typeface="+mn-lt"/>
              </a:rPr>
              <a:t>Ramp up </a:t>
            </a:r>
            <a:r>
              <a:rPr lang="en-US" sz="2400" kern="0" dirty="0">
                <a:solidFill>
                  <a:schemeClr val="tx1"/>
                </a:solidFill>
                <a:latin typeface="+mn-lt"/>
              </a:rPr>
              <a:t>phase took </a:t>
            </a:r>
            <a:r>
              <a:rPr lang="en-US" sz="2400" b="1" kern="0" dirty="0">
                <a:solidFill>
                  <a:schemeClr val="tx1"/>
                </a:solidFill>
                <a:latin typeface="+mn-lt"/>
              </a:rPr>
              <a:t>13 months </a:t>
            </a:r>
            <a:r>
              <a:rPr lang="en-US" sz="2400" kern="0" dirty="0">
                <a:solidFill>
                  <a:schemeClr val="tx1"/>
                </a:solidFill>
                <a:latin typeface="+mn-lt"/>
              </a:rPr>
              <a:t>(upgrade of facilities for mass production).</a:t>
            </a:r>
          </a:p>
          <a:p>
            <a:pPr marL="342900" indent="-342900" eaLnBrk="0" hangingPunct="0">
              <a:lnSpc>
                <a:spcPct val="80000"/>
              </a:lnSpc>
              <a:spcBef>
                <a:spcPct val="20000"/>
              </a:spcBef>
              <a:buClr>
                <a:srgbClr val="3333CC"/>
              </a:buClr>
              <a:buFontTx/>
              <a:buChar char="•"/>
              <a:defRPr/>
            </a:pPr>
            <a:r>
              <a:rPr lang="en-US" sz="2400" b="0" kern="0" dirty="0">
                <a:solidFill>
                  <a:schemeClr val="tx1"/>
                </a:solidFill>
              </a:rPr>
              <a:t>During ramp up (first strand batch) several billets with </a:t>
            </a:r>
            <a:r>
              <a:rPr lang="en-US" sz="2400" kern="0" dirty="0">
                <a:solidFill>
                  <a:schemeClr val="tx1"/>
                </a:solidFill>
              </a:rPr>
              <a:t>low yield </a:t>
            </a:r>
            <a:r>
              <a:rPr lang="en-US" sz="2400" b="0" kern="0" dirty="0">
                <a:solidFill>
                  <a:schemeClr val="tx1"/>
                </a:solidFill>
              </a:rPr>
              <a:t>(&lt; 50 %) due to </a:t>
            </a:r>
            <a:r>
              <a:rPr lang="en-US" sz="2400" kern="0" dirty="0">
                <a:solidFill>
                  <a:schemeClr val="tx1"/>
                </a:solidFill>
              </a:rPr>
              <a:t>Ta barrier and inclusions </a:t>
            </a:r>
            <a:r>
              <a:rPr lang="en-US" sz="2400" b="0" kern="0" dirty="0">
                <a:solidFill>
                  <a:schemeClr val="tx1"/>
                </a:solidFill>
              </a:rPr>
              <a:t>but </a:t>
            </a:r>
            <a:r>
              <a:rPr lang="en-US" sz="2400" b="1" kern="0" dirty="0">
                <a:solidFill>
                  <a:schemeClr val="tx1"/>
                </a:solidFill>
              </a:rPr>
              <a:t>workability improved</a:t>
            </a:r>
            <a:r>
              <a:rPr lang="en-US" sz="2400" b="0" kern="0" dirty="0">
                <a:solidFill>
                  <a:schemeClr val="tx1"/>
                </a:solidFill>
              </a:rPr>
              <a:t> quickly with the average </a:t>
            </a:r>
            <a:r>
              <a:rPr lang="en-US" sz="2400" b="1" kern="0" dirty="0">
                <a:solidFill>
                  <a:schemeClr val="tx1"/>
                </a:solidFill>
              </a:rPr>
              <a:t>number of strand pieces </a:t>
            </a:r>
            <a:r>
              <a:rPr lang="en-US" sz="2400" b="0" kern="0" dirty="0">
                <a:solidFill>
                  <a:schemeClr val="tx1"/>
                </a:solidFill>
              </a:rPr>
              <a:t>passing from </a:t>
            </a:r>
            <a:r>
              <a:rPr lang="en-US" sz="2400" b="1" kern="0" dirty="0">
                <a:solidFill>
                  <a:schemeClr val="tx1"/>
                </a:solidFill>
              </a:rPr>
              <a:t>3</a:t>
            </a:r>
            <a:r>
              <a:rPr lang="en-US" sz="2400" b="0" kern="0" dirty="0">
                <a:solidFill>
                  <a:schemeClr val="tx1"/>
                </a:solidFill>
              </a:rPr>
              <a:t> at the beginning to </a:t>
            </a:r>
            <a:r>
              <a:rPr lang="en-US" sz="2400" b="1" kern="0" dirty="0">
                <a:solidFill>
                  <a:schemeClr val="tx1"/>
                </a:solidFill>
              </a:rPr>
              <a:t>2</a:t>
            </a:r>
            <a:r>
              <a:rPr lang="en-US" sz="2400" b="0" kern="0" dirty="0">
                <a:solidFill>
                  <a:schemeClr val="tx1"/>
                </a:solidFill>
              </a:rPr>
              <a:t> per billet:</a:t>
            </a:r>
          </a:p>
          <a:p>
            <a:pPr marL="342900" indent="-342900" eaLnBrk="0" hangingPunct="0">
              <a:lnSpc>
                <a:spcPct val="80000"/>
              </a:lnSpc>
              <a:spcBef>
                <a:spcPct val="20000"/>
              </a:spcBef>
              <a:buClr>
                <a:srgbClr val="3333CC"/>
              </a:buClr>
              <a:buFontTx/>
              <a:buChar char="•"/>
              <a:defRPr/>
            </a:pPr>
            <a:endParaRPr lang="en-US" sz="2400" kern="0" dirty="0">
              <a:solidFill>
                <a:schemeClr val="tx1"/>
              </a:solidFill>
              <a:latin typeface="+mn-lt"/>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92514" y="3001095"/>
            <a:ext cx="6131814" cy="345224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Footer Placeholder 1">
            <a:extLst>
              <a:ext uri="{FF2B5EF4-FFF2-40B4-BE49-F238E27FC236}">
                <a16:creationId xmlns:a16="http://schemas.microsoft.com/office/drawing/2014/main" id="{BEB8E504-BCAD-4D76-A888-937BAE8B6DBC}"/>
              </a:ext>
            </a:extLst>
          </p:cNvPr>
          <p:cNvSpPr>
            <a:spLocks noGrp="1"/>
          </p:cNvSpPr>
          <p:nvPr>
            <p:ph type="ftr" sz="quarter" idx="11"/>
          </p:nvPr>
        </p:nvSpPr>
        <p:spPr>
          <a:xfrm>
            <a:off x="323528" y="6525344"/>
            <a:ext cx="7632848" cy="332656"/>
          </a:xfrm>
        </p:spPr>
        <p:txBody>
          <a:bodyPr/>
          <a:lstStyle/>
          <a:p>
            <a:r>
              <a:rPr lang="en-US" dirty="0"/>
              <a:t>European superconductors for ITER Magnets, November 11</a:t>
            </a:r>
            <a:r>
              <a:rPr lang="en-US" baseline="30000" dirty="0"/>
              <a:t>th</a:t>
            </a:r>
            <a:r>
              <a:rPr lang="en-US" dirty="0"/>
              <a:t> 2021</a:t>
            </a:r>
          </a:p>
        </p:txBody>
      </p:sp>
    </p:spTree>
    <p:extLst>
      <p:ext uri="{BB962C8B-B14F-4D97-AF65-F5344CB8AC3E}">
        <p14:creationId xmlns:p14="http://schemas.microsoft.com/office/powerpoint/2010/main" val="3083112849"/>
      </p:ext>
    </p:extLst>
  </p:cSld>
  <p:clrMapOvr>
    <a:masterClrMapping/>
  </p:clrMapOvr>
  <p:transition>
    <p:wip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0B55C215-7F9A-4AB7-8398-183B47447BCF}" type="slidenum">
              <a:rPr lang="en-US" smtClean="0"/>
              <a:pPr/>
              <a:t>15</a:t>
            </a:fld>
            <a:endParaRPr lang="en-US"/>
          </a:p>
        </p:txBody>
      </p:sp>
      <p:sp>
        <p:nvSpPr>
          <p:cNvPr id="4" name="Title 3"/>
          <p:cNvSpPr>
            <a:spLocks noGrp="1"/>
          </p:cNvSpPr>
          <p:nvPr>
            <p:ph type="title"/>
          </p:nvPr>
        </p:nvSpPr>
        <p:spPr>
          <a:xfrm>
            <a:off x="323528" y="71433"/>
            <a:ext cx="6336704" cy="810478"/>
          </a:xfrm>
        </p:spPr>
        <p:txBody>
          <a:bodyPr/>
          <a:lstStyle/>
          <a:p>
            <a:r>
              <a:rPr lang="en-GB" dirty="0"/>
              <a:t>Nb</a:t>
            </a:r>
            <a:r>
              <a:rPr lang="en-GB" baseline="-25000" dirty="0"/>
              <a:t>3</a:t>
            </a:r>
            <a:r>
              <a:rPr lang="en-GB" dirty="0"/>
              <a:t>Sn OST Deliverable A-P (60 t)</a:t>
            </a:r>
            <a:br>
              <a:rPr lang="en-GB" dirty="0"/>
            </a:br>
            <a:r>
              <a:rPr lang="en-GB" dirty="0"/>
              <a:t>Ic values @ 4.22 K, 12 T, OST values</a:t>
            </a:r>
            <a:endParaRPr lang="en-US" dirty="0"/>
          </a:p>
        </p:txBody>
      </p:sp>
      <p:pic>
        <p:nvPicPr>
          <p:cNvPr id="7"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1713" y="1693863"/>
            <a:ext cx="7170737" cy="4687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Box 7"/>
          <p:cNvSpPr txBox="1">
            <a:spLocks noChangeArrowheads="1"/>
          </p:cNvSpPr>
          <p:nvPr/>
        </p:nvSpPr>
        <p:spPr bwMode="auto">
          <a:xfrm>
            <a:off x="3000375" y="1071563"/>
            <a:ext cx="27146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6000" b="1">
                <a:solidFill>
                  <a:schemeClr val="tx1"/>
                </a:solidFill>
                <a:latin typeface="Arial" pitchFamily="34" charset="0"/>
              </a:defRPr>
            </a:lvl1pPr>
            <a:lvl2pPr marL="742950" indent="-285750" eaLnBrk="0" hangingPunct="0">
              <a:defRPr sz="6000" b="1">
                <a:solidFill>
                  <a:schemeClr val="tx1"/>
                </a:solidFill>
                <a:latin typeface="Arial" pitchFamily="34" charset="0"/>
              </a:defRPr>
            </a:lvl2pPr>
            <a:lvl3pPr marL="1143000" indent="-228600" eaLnBrk="0" hangingPunct="0">
              <a:defRPr sz="6000" b="1">
                <a:solidFill>
                  <a:schemeClr val="tx1"/>
                </a:solidFill>
                <a:latin typeface="Arial" pitchFamily="34" charset="0"/>
              </a:defRPr>
            </a:lvl3pPr>
            <a:lvl4pPr marL="1600200" indent="-228600" eaLnBrk="0" hangingPunct="0">
              <a:defRPr sz="6000" b="1">
                <a:solidFill>
                  <a:schemeClr val="tx1"/>
                </a:solidFill>
                <a:latin typeface="Arial" pitchFamily="34" charset="0"/>
              </a:defRPr>
            </a:lvl4pPr>
            <a:lvl5pPr marL="2057400" indent="-228600" eaLnBrk="0" hangingPunct="0">
              <a:defRPr sz="6000" b="1">
                <a:solidFill>
                  <a:schemeClr val="tx1"/>
                </a:solidFill>
                <a:latin typeface="Arial" pitchFamily="34" charset="0"/>
              </a:defRPr>
            </a:lvl5pPr>
            <a:lvl6pPr marL="2514600" indent="-228600" eaLnBrk="0" fontAlgn="base" hangingPunct="0">
              <a:spcBef>
                <a:spcPct val="0"/>
              </a:spcBef>
              <a:spcAft>
                <a:spcPct val="0"/>
              </a:spcAft>
              <a:defRPr sz="6000" b="1">
                <a:solidFill>
                  <a:schemeClr val="tx1"/>
                </a:solidFill>
                <a:latin typeface="Arial" pitchFamily="34" charset="0"/>
              </a:defRPr>
            </a:lvl6pPr>
            <a:lvl7pPr marL="2971800" indent="-228600" eaLnBrk="0" fontAlgn="base" hangingPunct="0">
              <a:spcBef>
                <a:spcPct val="0"/>
              </a:spcBef>
              <a:spcAft>
                <a:spcPct val="0"/>
              </a:spcAft>
              <a:defRPr sz="6000" b="1">
                <a:solidFill>
                  <a:schemeClr val="tx1"/>
                </a:solidFill>
                <a:latin typeface="Arial" pitchFamily="34" charset="0"/>
              </a:defRPr>
            </a:lvl7pPr>
            <a:lvl8pPr marL="3429000" indent="-228600" eaLnBrk="0" fontAlgn="base" hangingPunct="0">
              <a:spcBef>
                <a:spcPct val="0"/>
              </a:spcBef>
              <a:spcAft>
                <a:spcPct val="0"/>
              </a:spcAft>
              <a:defRPr sz="6000" b="1">
                <a:solidFill>
                  <a:schemeClr val="tx1"/>
                </a:solidFill>
                <a:latin typeface="Arial" pitchFamily="34" charset="0"/>
              </a:defRPr>
            </a:lvl8pPr>
            <a:lvl9pPr marL="3886200" indent="-228600" eaLnBrk="0" fontAlgn="base" hangingPunct="0">
              <a:spcBef>
                <a:spcPct val="0"/>
              </a:spcBef>
              <a:spcAft>
                <a:spcPct val="0"/>
              </a:spcAft>
              <a:defRPr sz="6000" b="1">
                <a:solidFill>
                  <a:schemeClr val="tx1"/>
                </a:solidFill>
                <a:latin typeface="Arial" pitchFamily="34" charset="0"/>
              </a:defRPr>
            </a:lvl9pPr>
          </a:lstStyle>
          <a:p>
            <a:pPr algn="ctr" eaLnBrk="1" hangingPunct="1"/>
            <a:r>
              <a:rPr lang="en-GB" altLang="en-US" sz="1600" dirty="0"/>
              <a:t>Average = 281 A</a:t>
            </a:r>
          </a:p>
          <a:p>
            <a:pPr algn="ctr" eaLnBrk="1" hangingPunct="1"/>
            <a:r>
              <a:rPr lang="el-GR" altLang="en-US" sz="1600" dirty="0">
                <a:cs typeface="Arial" pitchFamily="34" charset="0"/>
              </a:rPr>
              <a:t>σ</a:t>
            </a:r>
            <a:r>
              <a:rPr lang="en-GB" altLang="en-US" sz="1600" dirty="0">
                <a:cs typeface="Arial" pitchFamily="34" charset="0"/>
              </a:rPr>
              <a:t> = 15 A</a:t>
            </a:r>
            <a:endParaRPr lang="en-GB" altLang="en-US" sz="1600" dirty="0"/>
          </a:p>
        </p:txBody>
      </p:sp>
      <p:sp>
        <p:nvSpPr>
          <p:cNvPr id="10" name="Footer Placeholder 1">
            <a:extLst>
              <a:ext uri="{FF2B5EF4-FFF2-40B4-BE49-F238E27FC236}">
                <a16:creationId xmlns:a16="http://schemas.microsoft.com/office/drawing/2014/main" id="{0686CAE0-3BE9-44A1-BDB5-DD6CEC029585}"/>
              </a:ext>
            </a:extLst>
          </p:cNvPr>
          <p:cNvSpPr>
            <a:spLocks noGrp="1"/>
          </p:cNvSpPr>
          <p:nvPr>
            <p:ph type="ftr" sz="quarter" idx="11"/>
          </p:nvPr>
        </p:nvSpPr>
        <p:spPr>
          <a:xfrm>
            <a:off x="323528" y="6525344"/>
            <a:ext cx="7632848" cy="332656"/>
          </a:xfrm>
        </p:spPr>
        <p:txBody>
          <a:bodyPr/>
          <a:lstStyle/>
          <a:p>
            <a:r>
              <a:rPr lang="en-US" dirty="0"/>
              <a:t>European superconductors for ITER Magnets, November 11</a:t>
            </a:r>
            <a:r>
              <a:rPr lang="en-US" baseline="30000" dirty="0"/>
              <a:t>th</a:t>
            </a:r>
            <a:r>
              <a:rPr lang="en-US" dirty="0"/>
              <a:t> 2021</a:t>
            </a:r>
          </a:p>
        </p:txBody>
      </p:sp>
    </p:spTree>
    <p:extLst>
      <p:ext uri="{BB962C8B-B14F-4D97-AF65-F5344CB8AC3E}">
        <p14:creationId xmlns:p14="http://schemas.microsoft.com/office/powerpoint/2010/main" val="518087387"/>
      </p:ext>
    </p:extLst>
  </p:cSld>
  <p:clrMapOvr>
    <a:masterClrMapping/>
  </p:clrMapOvr>
  <p:transition>
    <p:wip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0B55C215-7F9A-4AB7-8398-183B47447BCF}" type="slidenum">
              <a:rPr lang="en-US" smtClean="0"/>
              <a:pPr/>
              <a:t>16</a:t>
            </a:fld>
            <a:endParaRPr lang="en-US"/>
          </a:p>
        </p:txBody>
      </p:sp>
      <p:sp>
        <p:nvSpPr>
          <p:cNvPr id="4" name="Title 3"/>
          <p:cNvSpPr>
            <a:spLocks noGrp="1"/>
          </p:cNvSpPr>
          <p:nvPr>
            <p:ph type="title"/>
          </p:nvPr>
        </p:nvSpPr>
        <p:spPr>
          <a:xfrm>
            <a:off x="107504" y="233209"/>
            <a:ext cx="6840760" cy="451406"/>
          </a:xfrm>
        </p:spPr>
        <p:txBody>
          <a:bodyPr/>
          <a:lstStyle/>
          <a:p>
            <a:r>
              <a:rPr lang="en-GB" dirty="0"/>
              <a:t>OST: Supplier data statistics (60 tons)</a:t>
            </a:r>
            <a:endParaRPr lang="en-US" dirty="0"/>
          </a:p>
        </p:txBody>
      </p:sp>
      <p:graphicFrame>
        <p:nvGraphicFramePr>
          <p:cNvPr id="10" name="Table 9"/>
          <p:cNvGraphicFramePr>
            <a:graphicFrameLocks noGrp="1"/>
          </p:cNvGraphicFramePr>
          <p:nvPr>
            <p:extLst>
              <p:ext uri="{D42A27DB-BD31-4B8C-83A1-F6EECF244321}">
                <p14:modId xmlns:p14="http://schemas.microsoft.com/office/powerpoint/2010/main" val="2532584575"/>
              </p:ext>
            </p:extLst>
          </p:nvPr>
        </p:nvGraphicFramePr>
        <p:xfrm>
          <a:off x="467544" y="1556792"/>
          <a:ext cx="8280922" cy="2255544"/>
        </p:xfrm>
        <a:graphic>
          <a:graphicData uri="http://schemas.openxmlformats.org/drawingml/2006/table">
            <a:tbl>
              <a:tblPr firstRow="1" bandRow="1">
                <a:tableStyleId>{5C22544A-7EE6-4342-B048-85BDC9FD1C3A}</a:tableStyleId>
              </a:tblPr>
              <a:tblGrid>
                <a:gridCol w="1299200">
                  <a:extLst>
                    <a:ext uri="{9D8B030D-6E8A-4147-A177-3AD203B41FA5}">
                      <a16:colId xmlns:a16="http://schemas.microsoft.com/office/drawing/2014/main" val="20000"/>
                    </a:ext>
                  </a:extLst>
                </a:gridCol>
                <a:gridCol w="1066777">
                  <a:extLst>
                    <a:ext uri="{9D8B030D-6E8A-4147-A177-3AD203B41FA5}">
                      <a16:colId xmlns:a16="http://schemas.microsoft.com/office/drawing/2014/main" val="20001"/>
                    </a:ext>
                  </a:extLst>
                </a:gridCol>
                <a:gridCol w="730367">
                  <a:extLst>
                    <a:ext uri="{9D8B030D-6E8A-4147-A177-3AD203B41FA5}">
                      <a16:colId xmlns:a16="http://schemas.microsoft.com/office/drawing/2014/main" val="20002"/>
                    </a:ext>
                  </a:extLst>
                </a:gridCol>
                <a:gridCol w="936104">
                  <a:extLst>
                    <a:ext uri="{9D8B030D-6E8A-4147-A177-3AD203B41FA5}">
                      <a16:colId xmlns:a16="http://schemas.microsoft.com/office/drawing/2014/main" val="20003"/>
                    </a:ext>
                  </a:extLst>
                </a:gridCol>
                <a:gridCol w="1368152">
                  <a:extLst>
                    <a:ext uri="{9D8B030D-6E8A-4147-A177-3AD203B41FA5}">
                      <a16:colId xmlns:a16="http://schemas.microsoft.com/office/drawing/2014/main" val="20004"/>
                    </a:ext>
                  </a:extLst>
                </a:gridCol>
                <a:gridCol w="1368152">
                  <a:extLst>
                    <a:ext uri="{9D8B030D-6E8A-4147-A177-3AD203B41FA5}">
                      <a16:colId xmlns:a16="http://schemas.microsoft.com/office/drawing/2014/main" val="20005"/>
                    </a:ext>
                  </a:extLst>
                </a:gridCol>
                <a:gridCol w="1512170">
                  <a:extLst>
                    <a:ext uri="{9D8B030D-6E8A-4147-A177-3AD203B41FA5}">
                      <a16:colId xmlns:a16="http://schemas.microsoft.com/office/drawing/2014/main" val="20006"/>
                    </a:ext>
                  </a:extLst>
                </a:gridCol>
              </a:tblGrid>
              <a:tr h="864096">
                <a:tc>
                  <a:txBody>
                    <a:bodyPr/>
                    <a:lstStyle/>
                    <a:p>
                      <a:pPr algn="ctr"/>
                      <a:r>
                        <a:rPr lang="en-US" dirty="0"/>
                        <a:t>parameter</a:t>
                      </a:r>
                      <a:endParaRPr lang="es-ES_tradnl" dirty="0"/>
                    </a:p>
                  </a:txBody>
                  <a:tcPr/>
                </a:tc>
                <a:tc>
                  <a:txBody>
                    <a:bodyPr/>
                    <a:lstStyle/>
                    <a:p>
                      <a:pPr algn="ctr"/>
                      <a:r>
                        <a:rPr lang="en-US" dirty="0" err="1"/>
                        <a:t>Ic</a:t>
                      </a:r>
                      <a:r>
                        <a:rPr lang="en-US" dirty="0"/>
                        <a:t> [A]</a:t>
                      </a:r>
                      <a:endParaRPr lang="es-ES_tradnl" dirty="0"/>
                    </a:p>
                  </a:txBody>
                  <a:tcPr/>
                </a:tc>
                <a:tc>
                  <a:txBody>
                    <a:bodyPr/>
                    <a:lstStyle/>
                    <a:p>
                      <a:pPr algn="ctr"/>
                      <a:r>
                        <a:rPr lang="en-US" dirty="0"/>
                        <a:t>n</a:t>
                      </a:r>
                      <a:endParaRPr lang="es-ES_tradnl" dirty="0"/>
                    </a:p>
                  </a:txBody>
                  <a:tcPr/>
                </a:tc>
                <a:tc>
                  <a:txBody>
                    <a:bodyPr/>
                    <a:lstStyle/>
                    <a:p>
                      <a:pPr algn="ctr"/>
                      <a:r>
                        <a:rPr lang="en-US" dirty="0"/>
                        <a:t>RRR</a:t>
                      </a:r>
                      <a:endParaRPr lang="es-ES_tradnl" dirty="0"/>
                    </a:p>
                  </a:txBody>
                  <a:tcPr/>
                </a:tc>
                <a:tc>
                  <a:txBody>
                    <a:bodyPr/>
                    <a:lstStyle/>
                    <a:p>
                      <a:pPr algn="ctr"/>
                      <a:r>
                        <a:rPr lang="en-US" dirty="0"/>
                        <a:t>Loss [</a:t>
                      </a:r>
                      <a:r>
                        <a:rPr lang="en-US" dirty="0" err="1"/>
                        <a:t>mJ</a:t>
                      </a:r>
                      <a:r>
                        <a:rPr lang="en-US" dirty="0"/>
                        <a:t>/cc]</a:t>
                      </a:r>
                      <a:endParaRPr lang="es-ES_tradnl" dirty="0"/>
                    </a:p>
                  </a:txBody>
                  <a:tcPr/>
                </a:tc>
                <a:tc>
                  <a:txBody>
                    <a:bodyPr/>
                    <a:lstStyle/>
                    <a:p>
                      <a:pPr algn="ctr"/>
                      <a:r>
                        <a:rPr lang="en-US" dirty="0"/>
                        <a:t>Cu/non-Cu</a:t>
                      </a:r>
                      <a:endParaRPr lang="es-ES_tradnl" dirty="0"/>
                    </a:p>
                  </a:txBody>
                  <a:tcPr/>
                </a:tc>
                <a:tc>
                  <a:txBody>
                    <a:bodyPr/>
                    <a:lstStyle/>
                    <a:p>
                      <a:pPr algn="ctr"/>
                      <a:r>
                        <a:rPr lang="en-US" dirty="0"/>
                        <a:t>Cr thickness [µm]</a:t>
                      </a:r>
                      <a:endParaRPr lang="es-ES_tradnl" dirty="0"/>
                    </a:p>
                  </a:txBody>
                  <a:tcPr/>
                </a:tc>
                <a:extLst>
                  <a:ext uri="{0D108BD9-81ED-4DB2-BD59-A6C34878D82A}">
                    <a16:rowId xmlns:a16="http://schemas.microsoft.com/office/drawing/2014/main" val="10000"/>
                  </a:ext>
                </a:extLst>
              </a:tr>
              <a:tr h="695724">
                <a:tc>
                  <a:txBody>
                    <a:bodyPr/>
                    <a:lstStyle/>
                    <a:p>
                      <a:pPr algn="ctr"/>
                      <a:r>
                        <a:rPr lang="en-US" dirty="0"/>
                        <a:t>Average</a:t>
                      </a:r>
                      <a:endParaRPr lang="es-ES_tradnl" dirty="0"/>
                    </a:p>
                  </a:txBody>
                  <a:tcPr/>
                </a:tc>
                <a:tc>
                  <a:txBody>
                    <a:bodyPr/>
                    <a:lstStyle/>
                    <a:p>
                      <a:pPr algn="ctr"/>
                      <a:r>
                        <a:rPr lang="en-US" dirty="0"/>
                        <a:t>281</a:t>
                      </a:r>
                      <a:endParaRPr lang="es-ES_tradnl" dirty="0"/>
                    </a:p>
                  </a:txBody>
                  <a:tcPr/>
                </a:tc>
                <a:tc>
                  <a:txBody>
                    <a:bodyPr/>
                    <a:lstStyle/>
                    <a:p>
                      <a:pPr algn="ctr"/>
                      <a:r>
                        <a:rPr lang="en-US" dirty="0"/>
                        <a:t>39</a:t>
                      </a:r>
                      <a:endParaRPr lang="es-ES_tradnl" dirty="0"/>
                    </a:p>
                  </a:txBody>
                  <a:tcPr/>
                </a:tc>
                <a:tc>
                  <a:txBody>
                    <a:bodyPr/>
                    <a:lstStyle/>
                    <a:p>
                      <a:pPr algn="ctr"/>
                      <a:r>
                        <a:rPr lang="en-US" dirty="0"/>
                        <a:t>158</a:t>
                      </a:r>
                      <a:endParaRPr lang="es-ES_tradnl" dirty="0"/>
                    </a:p>
                  </a:txBody>
                  <a:tcPr/>
                </a:tc>
                <a:tc>
                  <a:txBody>
                    <a:bodyPr/>
                    <a:lstStyle/>
                    <a:p>
                      <a:pPr algn="ctr"/>
                      <a:r>
                        <a:rPr lang="en-US" dirty="0"/>
                        <a:t>264</a:t>
                      </a:r>
                      <a:endParaRPr lang="es-ES_tradnl" dirty="0"/>
                    </a:p>
                  </a:txBody>
                  <a:tcPr/>
                </a:tc>
                <a:tc>
                  <a:txBody>
                    <a:bodyPr/>
                    <a:lstStyle/>
                    <a:p>
                      <a:pPr algn="ctr"/>
                      <a:r>
                        <a:rPr lang="en-US" dirty="0"/>
                        <a:t>1.00</a:t>
                      </a:r>
                      <a:endParaRPr lang="es-ES_tradnl" dirty="0"/>
                    </a:p>
                  </a:txBody>
                  <a:tcPr/>
                </a:tc>
                <a:tc>
                  <a:txBody>
                    <a:bodyPr/>
                    <a:lstStyle/>
                    <a:p>
                      <a:pPr algn="ctr"/>
                      <a:r>
                        <a:rPr lang="en-US" dirty="0"/>
                        <a:t>1.3</a:t>
                      </a:r>
                      <a:endParaRPr lang="es-ES_tradnl" dirty="0"/>
                    </a:p>
                  </a:txBody>
                  <a:tcPr/>
                </a:tc>
                <a:extLst>
                  <a:ext uri="{0D108BD9-81ED-4DB2-BD59-A6C34878D82A}">
                    <a16:rowId xmlns:a16="http://schemas.microsoft.com/office/drawing/2014/main" val="10001"/>
                  </a:ext>
                </a:extLst>
              </a:tr>
              <a:tr h="695724">
                <a:tc>
                  <a:txBody>
                    <a:bodyPr/>
                    <a:lstStyle/>
                    <a:p>
                      <a:pPr algn="ctr"/>
                      <a:r>
                        <a:rPr lang="en-US" dirty="0"/>
                        <a:t>Standard deviation</a:t>
                      </a:r>
                      <a:endParaRPr lang="es-ES_tradnl" dirty="0"/>
                    </a:p>
                  </a:txBody>
                  <a:tcPr/>
                </a:tc>
                <a:tc>
                  <a:txBody>
                    <a:bodyPr/>
                    <a:lstStyle/>
                    <a:p>
                      <a:pPr algn="ctr"/>
                      <a:r>
                        <a:rPr lang="en-US" dirty="0"/>
                        <a:t>15</a:t>
                      </a:r>
                      <a:endParaRPr lang="es-ES_tradnl" dirty="0"/>
                    </a:p>
                  </a:txBody>
                  <a:tcPr/>
                </a:tc>
                <a:tc>
                  <a:txBody>
                    <a:bodyPr/>
                    <a:lstStyle/>
                    <a:p>
                      <a:pPr algn="ctr"/>
                      <a:r>
                        <a:rPr lang="en-US" dirty="0"/>
                        <a:t>6</a:t>
                      </a:r>
                      <a:endParaRPr lang="es-ES_tradnl" dirty="0"/>
                    </a:p>
                  </a:txBody>
                  <a:tcPr/>
                </a:tc>
                <a:tc>
                  <a:txBody>
                    <a:bodyPr/>
                    <a:lstStyle/>
                    <a:p>
                      <a:pPr algn="ctr"/>
                      <a:r>
                        <a:rPr lang="en-US" dirty="0"/>
                        <a:t>31</a:t>
                      </a:r>
                      <a:endParaRPr lang="es-ES_tradnl" dirty="0"/>
                    </a:p>
                  </a:txBody>
                  <a:tcPr/>
                </a:tc>
                <a:tc>
                  <a:txBody>
                    <a:bodyPr/>
                    <a:lstStyle/>
                    <a:p>
                      <a:pPr algn="ctr"/>
                      <a:r>
                        <a:rPr lang="en-US" dirty="0"/>
                        <a:t>51</a:t>
                      </a:r>
                      <a:endParaRPr lang="es-ES_tradnl" dirty="0"/>
                    </a:p>
                  </a:txBody>
                  <a:tcPr/>
                </a:tc>
                <a:tc>
                  <a:txBody>
                    <a:bodyPr/>
                    <a:lstStyle/>
                    <a:p>
                      <a:pPr algn="ctr"/>
                      <a:r>
                        <a:rPr lang="en-US" dirty="0"/>
                        <a:t>0.05</a:t>
                      </a:r>
                      <a:endParaRPr lang="es-ES_tradnl" dirty="0"/>
                    </a:p>
                  </a:txBody>
                  <a:tcPr/>
                </a:tc>
                <a:tc>
                  <a:txBody>
                    <a:bodyPr/>
                    <a:lstStyle/>
                    <a:p>
                      <a:pPr algn="ctr"/>
                      <a:r>
                        <a:rPr lang="en-US" dirty="0"/>
                        <a:t>0.1</a:t>
                      </a:r>
                      <a:endParaRPr lang="es-ES_tradnl" dirty="0"/>
                    </a:p>
                  </a:txBody>
                  <a:tcPr/>
                </a:tc>
                <a:extLst>
                  <a:ext uri="{0D108BD9-81ED-4DB2-BD59-A6C34878D82A}">
                    <a16:rowId xmlns:a16="http://schemas.microsoft.com/office/drawing/2014/main" val="10002"/>
                  </a:ext>
                </a:extLst>
              </a:tr>
            </a:tbl>
          </a:graphicData>
        </a:graphic>
      </p:graphicFrame>
      <p:sp>
        <p:nvSpPr>
          <p:cNvPr id="6" name="Footer Placeholder 1">
            <a:extLst>
              <a:ext uri="{FF2B5EF4-FFF2-40B4-BE49-F238E27FC236}">
                <a16:creationId xmlns:a16="http://schemas.microsoft.com/office/drawing/2014/main" id="{B5D1B355-18F9-4700-8784-1C53A9D937AE}"/>
              </a:ext>
            </a:extLst>
          </p:cNvPr>
          <p:cNvSpPr>
            <a:spLocks noGrp="1"/>
          </p:cNvSpPr>
          <p:nvPr>
            <p:ph type="ftr" sz="quarter" idx="11"/>
          </p:nvPr>
        </p:nvSpPr>
        <p:spPr>
          <a:xfrm>
            <a:off x="323528" y="6525344"/>
            <a:ext cx="7632848" cy="332656"/>
          </a:xfrm>
        </p:spPr>
        <p:txBody>
          <a:bodyPr/>
          <a:lstStyle/>
          <a:p>
            <a:r>
              <a:rPr lang="en-US" dirty="0"/>
              <a:t>European superconductors for ITER Magnets, November 11</a:t>
            </a:r>
            <a:r>
              <a:rPr lang="en-US" baseline="30000" dirty="0"/>
              <a:t>th</a:t>
            </a:r>
            <a:r>
              <a:rPr lang="en-US" dirty="0"/>
              <a:t> 2021</a:t>
            </a:r>
          </a:p>
        </p:txBody>
      </p:sp>
      <p:sp>
        <p:nvSpPr>
          <p:cNvPr id="2" name="TextBox 1">
            <a:extLst>
              <a:ext uri="{FF2B5EF4-FFF2-40B4-BE49-F238E27FC236}">
                <a16:creationId xmlns:a16="http://schemas.microsoft.com/office/drawing/2014/main" id="{ABA42D0E-63CE-4CBC-976D-FD3ED639AF50}"/>
              </a:ext>
            </a:extLst>
          </p:cNvPr>
          <p:cNvSpPr txBox="1"/>
          <p:nvPr/>
        </p:nvSpPr>
        <p:spPr>
          <a:xfrm>
            <a:off x="467544" y="4357553"/>
            <a:ext cx="8352928" cy="1015663"/>
          </a:xfrm>
          <a:prstGeom prst="rect">
            <a:avLst/>
          </a:prstGeom>
          <a:noFill/>
        </p:spPr>
        <p:txBody>
          <a:bodyPr wrap="square" rtlCol="0">
            <a:spAutoFit/>
          </a:bodyPr>
          <a:lstStyle/>
          <a:p>
            <a:pPr marL="342900" indent="-342900">
              <a:buFont typeface="Arial" panose="020B0604020202020204" pitchFamily="34" charset="0"/>
              <a:buChar char="•"/>
            </a:pPr>
            <a:r>
              <a:rPr lang="en-US" sz="2000" b="1" dirty="0"/>
              <a:t>Critical current </a:t>
            </a:r>
            <a:r>
              <a:rPr lang="en-US" sz="2000" dirty="0"/>
              <a:t>in average </a:t>
            </a:r>
            <a:r>
              <a:rPr lang="en-US" sz="2000" b="1" dirty="0"/>
              <a:t>50% higher </a:t>
            </a:r>
            <a:r>
              <a:rPr lang="en-US" sz="2000" dirty="0"/>
              <a:t>than minimum </a:t>
            </a:r>
            <a:r>
              <a:rPr lang="en-US" sz="2000" b="1" dirty="0"/>
              <a:t>specified</a:t>
            </a:r>
            <a:r>
              <a:rPr lang="en-US" sz="2000" dirty="0"/>
              <a:t> value!</a:t>
            </a:r>
          </a:p>
          <a:p>
            <a:pPr marL="342900" indent="-342900">
              <a:buFont typeface="Arial" panose="020B0604020202020204" pitchFamily="34" charset="0"/>
              <a:buChar char="•"/>
            </a:pPr>
            <a:r>
              <a:rPr lang="en-US" sz="2000" dirty="0"/>
              <a:t>All </a:t>
            </a:r>
            <a:r>
              <a:rPr lang="en-US" sz="2000" b="1" dirty="0"/>
              <a:t>loss values </a:t>
            </a:r>
            <a:r>
              <a:rPr lang="en-US" sz="2000" dirty="0"/>
              <a:t>within </a:t>
            </a:r>
            <a:r>
              <a:rPr lang="en-US" sz="2000" b="1" dirty="0"/>
              <a:t>specification</a:t>
            </a:r>
            <a:r>
              <a:rPr lang="en-US" sz="2000" dirty="0"/>
              <a:t> with the highest value being </a:t>
            </a:r>
            <a:r>
              <a:rPr lang="en-US" sz="2000" b="1" dirty="0"/>
              <a:t>19% below </a:t>
            </a:r>
            <a:r>
              <a:rPr lang="en-US" sz="2000" dirty="0"/>
              <a:t>the</a:t>
            </a:r>
            <a:r>
              <a:rPr lang="en-US" sz="2000" b="1" dirty="0"/>
              <a:t> maximum</a:t>
            </a:r>
            <a:r>
              <a:rPr lang="en-US" sz="2000" dirty="0"/>
              <a:t> specified value.</a:t>
            </a:r>
          </a:p>
        </p:txBody>
      </p:sp>
    </p:spTree>
    <p:extLst>
      <p:ext uri="{BB962C8B-B14F-4D97-AF65-F5344CB8AC3E}">
        <p14:creationId xmlns:p14="http://schemas.microsoft.com/office/powerpoint/2010/main" val="460773835"/>
      </p:ext>
    </p:extLst>
  </p:cSld>
  <p:clrMapOvr>
    <a:masterClrMapping/>
  </p:clrMapOvr>
  <p:transition>
    <p:wip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0B55C215-7F9A-4AB7-8398-183B47447BCF}" type="slidenum">
              <a:rPr lang="en-US" smtClean="0"/>
              <a:pPr/>
              <a:t>17</a:t>
            </a:fld>
            <a:endParaRPr lang="en-US"/>
          </a:p>
        </p:txBody>
      </p:sp>
      <p:sp>
        <p:nvSpPr>
          <p:cNvPr id="4" name="Title 3"/>
          <p:cNvSpPr>
            <a:spLocks noGrp="1"/>
          </p:cNvSpPr>
          <p:nvPr>
            <p:ph type="title"/>
          </p:nvPr>
        </p:nvSpPr>
        <p:spPr>
          <a:xfrm>
            <a:off x="251520" y="233209"/>
            <a:ext cx="6840760" cy="451406"/>
          </a:xfrm>
        </p:spPr>
        <p:txBody>
          <a:bodyPr/>
          <a:lstStyle/>
          <a:p>
            <a:r>
              <a:rPr lang="en-GB" dirty="0"/>
              <a:t>OST: Supplier data vs Durham (60 t)</a:t>
            </a:r>
            <a:endParaRPr lang="en-US" dirty="0"/>
          </a:p>
        </p:txBody>
      </p:sp>
      <p:sp>
        <p:nvSpPr>
          <p:cNvPr id="6" name="Footer Placeholder 1">
            <a:extLst>
              <a:ext uri="{FF2B5EF4-FFF2-40B4-BE49-F238E27FC236}">
                <a16:creationId xmlns:a16="http://schemas.microsoft.com/office/drawing/2014/main" id="{B5D1B355-18F9-4700-8784-1C53A9D937AE}"/>
              </a:ext>
            </a:extLst>
          </p:cNvPr>
          <p:cNvSpPr>
            <a:spLocks noGrp="1"/>
          </p:cNvSpPr>
          <p:nvPr>
            <p:ph type="ftr" sz="quarter" idx="11"/>
          </p:nvPr>
        </p:nvSpPr>
        <p:spPr>
          <a:xfrm>
            <a:off x="323528" y="6525344"/>
            <a:ext cx="7632848" cy="332656"/>
          </a:xfrm>
        </p:spPr>
        <p:txBody>
          <a:bodyPr/>
          <a:lstStyle/>
          <a:p>
            <a:r>
              <a:rPr lang="en-US" dirty="0"/>
              <a:t>European superconductors for ITER Magnets, November 11</a:t>
            </a:r>
            <a:r>
              <a:rPr lang="en-US" baseline="30000" dirty="0"/>
              <a:t>th</a:t>
            </a:r>
            <a:r>
              <a:rPr lang="en-US" dirty="0"/>
              <a:t> 2021</a:t>
            </a:r>
          </a:p>
        </p:txBody>
      </p:sp>
      <p:sp>
        <p:nvSpPr>
          <p:cNvPr id="2" name="TextBox 1">
            <a:extLst>
              <a:ext uri="{FF2B5EF4-FFF2-40B4-BE49-F238E27FC236}">
                <a16:creationId xmlns:a16="http://schemas.microsoft.com/office/drawing/2014/main" id="{ABA42D0E-63CE-4CBC-976D-FD3ED639AF50}"/>
              </a:ext>
            </a:extLst>
          </p:cNvPr>
          <p:cNvSpPr txBox="1"/>
          <p:nvPr/>
        </p:nvSpPr>
        <p:spPr>
          <a:xfrm>
            <a:off x="467544" y="4581128"/>
            <a:ext cx="8352928" cy="1015663"/>
          </a:xfrm>
          <a:prstGeom prst="rect">
            <a:avLst/>
          </a:prstGeom>
          <a:noFill/>
        </p:spPr>
        <p:txBody>
          <a:bodyPr wrap="square" rtlCol="0">
            <a:spAutoFit/>
          </a:bodyPr>
          <a:lstStyle/>
          <a:p>
            <a:pPr marL="342900" indent="-342900">
              <a:buFont typeface="Arial" panose="020B0604020202020204" pitchFamily="34" charset="0"/>
              <a:buChar char="•"/>
            </a:pPr>
            <a:r>
              <a:rPr lang="en-US" sz="2000" dirty="0"/>
              <a:t>In general, all parameters as measured </a:t>
            </a:r>
            <a:r>
              <a:rPr lang="en-US" sz="2000" b="1" dirty="0"/>
              <a:t>at OST consistent </a:t>
            </a:r>
            <a:r>
              <a:rPr lang="en-US" sz="2000" dirty="0"/>
              <a:t>with </a:t>
            </a:r>
            <a:r>
              <a:rPr lang="en-US" sz="2000" b="1" dirty="0"/>
              <a:t>Durham</a:t>
            </a:r>
            <a:r>
              <a:rPr lang="en-US" sz="2000" dirty="0"/>
              <a:t> measurements in average within a </a:t>
            </a:r>
            <a:r>
              <a:rPr lang="en-US" sz="2000" b="1" dirty="0"/>
              <a:t>few %</a:t>
            </a:r>
            <a:r>
              <a:rPr lang="en-US" sz="2000" dirty="0"/>
              <a:t>, to the </a:t>
            </a:r>
            <a:r>
              <a:rPr lang="en-US" sz="2000" b="1" dirty="0"/>
              <a:t>exception</a:t>
            </a:r>
            <a:r>
              <a:rPr lang="en-US" sz="2000" dirty="0"/>
              <a:t> of </a:t>
            </a:r>
            <a:r>
              <a:rPr lang="en-US" sz="2000" b="1" dirty="0"/>
              <a:t>RRR </a:t>
            </a:r>
            <a:r>
              <a:rPr lang="en-US" sz="2000" dirty="0"/>
              <a:t>where </a:t>
            </a:r>
            <a:r>
              <a:rPr lang="en-US" sz="2000" b="1" dirty="0"/>
              <a:t>DU</a:t>
            </a:r>
            <a:r>
              <a:rPr lang="en-US" sz="2000" dirty="0"/>
              <a:t> data </a:t>
            </a:r>
            <a:r>
              <a:rPr lang="en-US" sz="2000" b="1" dirty="0"/>
              <a:t>lower</a:t>
            </a:r>
            <a:r>
              <a:rPr lang="en-US" sz="2000" dirty="0"/>
              <a:t> by </a:t>
            </a:r>
            <a:r>
              <a:rPr lang="en-US" sz="2000" b="1" dirty="0"/>
              <a:t>9%</a:t>
            </a:r>
            <a:r>
              <a:rPr lang="en-US" sz="2000" dirty="0"/>
              <a:t> in average.</a:t>
            </a:r>
            <a:endParaRPr lang="en-IE" sz="2000" dirty="0"/>
          </a:p>
        </p:txBody>
      </p:sp>
      <p:pic>
        <p:nvPicPr>
          <p:cNvPr id="9" name="Picture 8">
            <a:extLst>
              <a:ext uri="{FF2B5EF4-FFF2-40B4-BE49-F238E27FC236}">
                <a16:creationId xmlns:a16="http://schemas.microsoft.com/office/drawing/2014/main" id="{2D1FEEF3-A2F0-4B2A-B145-722047468D78}"/>
              </a:ext>
            </a:extLst>
          </p:cNvPr>
          <p:cNvPicPr>
            <a:picLocks noChangeAspect="1"/>
          </p:cNvPicPr>
          <p:nvPr/>
        </p:nvPicPr>
        <p:blipFill>
          <a:blip r:embed="rId2"/>
          <a:stretch>
            <a:fillRect/>
          </a:stretch>
        </p:blipFill>
        <p:spPr>
          <a:xfrm>
            <a:off x="952952" y="1340768"/>
            <a:ext cx="7238095" cy="3000000"/>
          </a:xfrm>
          <a:prstGeom prst="rect">
            <a:avLst/>
          </a:prstGeom>
        </p:spPr>
      </p:pic>
    </p:spTree>
    <p:extLst>
      <p:ext uri="{BB962C8B-B14F-4D97-AF65-F5344CB8AC3E}">
        <p14:creationId xmlns:p14="http://schemas.microsoft.com/office/powerpoint/2010/main" val="3900484759"/>
      </p:ext>
    </p:extLst>
  </p:cSld>
  <p:clrMapOvr>
    <a:masterClrMapping/>
  </p:clrMapOvr>
  <p:transition>
    <p:wip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0B55C215-7F9A-4AB7-8398-183B47447BCF}" type="slidenum">
              <a:rPr lang="en-US" smtClean="0"/>
              <a:pPr/>
              <a:t>18</a:t>
            </a:fld>
            <a:endParaRPr lang="en-US"/>
          </a:p>
        </p:txBody>
      </p:sp>
      <p:sp>
        <p:nvSpPr>
          <p:cNvPr id="4" name="Title 3"/>
          <p:cNvSpPr>
            <a:spLocks noGrp="1"/>
          </p:cNvSpPr>
          <p:nvPr>
            <p:ph type="title"/>
          </p:nvPr>
        </p:nvSpPr>
        <p:spPr>
          <a:xfrm>
            <a:off x="467544" y="233209"/>
            <a:ext cx="6840760" cy="451406"/>
          </a:xfrm>
        </p:spPr>
        <p:txBody>
          <a:bodyPr/>
          <a:lstStyle/>
          <a:p>
            <a:r>
              <a:rPr lang="en-GB" dirty="0"/>
              <a:t>OST: RRR issue</a:t>
            </a:r>
            <a:endParaRPr lang="en-US" dirty="0"/>
          </a:p>
        </p:txBody>
      </p:sp>
      <p:sp>
        <p:nvSpPr>
          <p:cNvPr id="6" name="Rectangle 3"/>
          <p:cNvSpPr txBox="1">
            <a:spLocks noGrp="1" noChangeArrowheads="1"/>
          </p:cNvSpPr>
          <p:nvPr>
            <p:ph type="body" sz="quarter" idx="13"/>
          </p:nvPr>
        </p:nvSpPr>
        <p:spPr>
          <a:xfrm>
            <a:off x="323528" y="1431114"/>
            <a:ext cx="8424863" cy="4249018"/>
          </a:xfrm>
          <a:prstGeom prst="rect">
            <a:avLst/>
          </a:prstGeom>
        </p:spPr>
        <p:txBody>
          <a:bodyPr>
            <a:normAutofit lnSpcReduction="10000"/>
          </a:bodyPr>
          <a:lstStyle/>
          <a:p>
            <a:pPr marL="342900" indent="-342900" eaLnBrk="0" hangingPunct="0">
              <a:lnSpc>
                <a:spcPct val="80000"/>
              </a:lnSpc>
              <a:spcBef>
                <a:spcPct val="20000"/>
              </a:spcBef>
              <a:buClr>
                <a:srgbClr val="3333CC"/>
              </a:buClr>
              <a:buFontTx/>
              <a:buChar char="•"/>
              <a:defRPr/>
            </a:pPr>
            <a:r>
              <a:rPr lang="en-GB" sz="2400" kern="0" dirty="0">
                <a:solidFill>
                  <a:schemeClr val="tx1"/>
                </a:solidFill>
              </a:rPr>
              <a:t>In general, </a:t>
            </a:r>
            <a:r>
              <a:rPr lang="en-GB" sz="2400" b="1" kern="0" dirty="0">
                <a:solidFill>
                  <a:schemeClr val="tx1"/>
                </a:solidFill>
              </a:rPr>
              <a:t>RRR </a:t>
            </a:r>
            <a:r>
              <a:rPr lang="en-GB" sz="2400" kern="0" dirty="0">
                <a:solidFill>
                  <a:schemeClr val="tx1"/>
                </a:solidFill>
              </a:rPr>
              <a:t>of </a:t>
            </a:r>
            <a:r>
              <a:rPr lang="en-GB" sz="2400" b="1" kern="0" dirty="0">
                <a:solidFill>
                  <a:schemeClr val="tx1"/>
                </a:solidFill>
              </a:rPr>
              <a:t>OST</a:t>
            </a:r>
            <a:r>
              <a:rPr lang="en-GB" sz="2400" kern="0" dirty="0">
                <a:solidFill>
                  <a:schemeClr val="tx1"/>
                </a:solidFill>
              </a:rPr>
              <a:t> strand was quite </a:t>
            </a:r>
            <a:r>
              <a:rPr lang="en-GB" sz="2400" b="1" kern="0" dirty="0">
                <a:solidFill>
                  <a:schemeClr val="tx1"/>
                </a:solidFill>
              </a:rPr>
              <a:t>high</a:t>
            </a:r>
            <a:r>
              <a:rPr lang="en-GB" sz="2400" kern="0" dirty="0">
                <a:solidFill>
                  <a:schemeClr val="tx1"/>
                </a:solidFill>
              </a:rPr>
              <a:t> (</a:t>
            </a:r>
            <a:r>
              <a:rPr lang="en-GB" sz="2400" b="1" kern="0" dirty="0">
                <a:solidFill>
                  <a:schemeClr val="tx1"/>
                </a:solidFill>
              </a:rPr>
              <a:t>158</a:t>
            </a:r>
            <a:r>
              <a:rPr lang="en-GB" sz="2400" kern="0" dirty="0">
                <a:solidFill>
                  <a:schemeClr val="tx1"/>
                </a:solidFill>
              </a:rPr>
              <a:t> in average) and this was </a:t>
            </a:r>
            <a:r>
              <a:rPr lang="en-GB" sz="2400" b="1" kern="0" dirty="0">
                <a:solidFill>
                  <a:schemeClr val="tx1"/>
                </a:solidFill>
              </a:rPr>
              <a:t>confirmed</a:t>
            </a:r>
            <a:r>
              <a:rPr lang="en-GB" sz="2400" kern="0" dirty="0">
                <a:solidFill>
                  <a:schemeClr val="tx1"/>
                </a:solidFill>
              </a:rPr>
              <a:t> by the </a:t>
            </a:r>
            <a:r>
              <a:rPr lang="en-GB" sz="2400" b="1" kern="0" dirty="0">
                <a:solidFill>
                  <a:schemeClr val="tx1"/>
                </a:solidFill>
              </a:rPr>
              <a:t>verification</a:t>
            </a:r>
            <a:r>
              <a:rPr lang="en-GB" sz="2400" kern="0" dirty="0">
                <a:solidFill>
                  <a:schemeClr val="tx1"/>
                </a:solidFill>
              </a:rPr>
              <a:t> measurements at Durham/Twente University.</a:t>
            </a:r>
          </a:p>
          <a:p>
            <a:pPr marL="342900" indent="-342900" eaLnBrk="0" hangingPunct="0">
              <a:lnSpc>
                <a:spcPct val="80000"/>
              </a:lnSpc>
              <a:spcBef>
                <a:spcPct val="20000"/>
              </a:spcBef>
              <a:buClr>
                <a:srgbClr val="3333CC"/>
              </a:buClr>
              <a:buFontTx/>
              <a:buChar char="•"/>
              <a:defRPr/>
            </a:pPr>
            <a:r>
              <a:rPr lang="en-GB" sz="2400" b="0" kern="0" dirty="0">
                <a:solidFill>
                  <a:schemeClr val="tx1"/>
                </a:solidFill>
              </a:rPr>
              <a:t>However, in the middle of the production, Durham measured for some billets </a:t>
            </a:r>
            <a:r>
              <a:rPr lang="en-GB" sz="2400" b="1" kern="0" dirty="0">
                <a:solidFill>
                  <a:schemeClr val="tx1"/>
                </a:solidFill>
              </a:rPr>
              <a:t>RRR out of spec </a:t>
            </a:r>
            <a:r>
              <a:rPr lang="en-GB" sz="2400" b="0" kern="0" dirty="0">
                <a:solidFill>
                  <a:schemeClr val="tx1"/>
                </a:solidFill>
              </a:rPr>
              <a:t>(&lt; 100) whereas OST values were high as usual.</a:t>
            </a:r>
          </a:p>
          <a:p>
            <a:pPr marL="342900" indent="-342900" eaLnBrk="0" hangingPunct="0">
              <a:lnSpc>
                <a:spcPct val="80000"/>
              </a:lnSpc>
              <a:spcBef>
                <a:spcPct val="20000"/>
              </a:spcBef>
              <a:buClr>
                <a:srgbClr val="3333CC"/>
              </a:buClr>
              <a:buFontTx/>
              <a:buChar char="•"/>
              <a:defRPr/>
            </a:pPr>
            <a:r>
              <a:rPr lang="en-GB" sz="2400" kern="0" dirty="0">
                <a:solidFill>
                  <a:schemeClr val="tx1"/>
                </a:solidFill>
              </a:rPr>
              <a:t>Re-tests at both OST, Durham and Twente confirmed the </a:t>
            </a:r>
            <a:r>
              <a:rPr lang="en-GB" sz="2400" b="1" kern="0" dirty="0">
                <a:solidFill>
                  <a:schemeClr val="tx1"/>
                </a:solidFill>
              </a:rPr>
              <a:t>discrepancy</a:t>
            </a:r>
            <a:r>
              <a:rPr lang="en-GB" sz="2400" kern="0" dirty="0">
                <a:solidFill>
                  <a:schemeClr val="tx1"/>
                </a:solidFill>
              </a:rPr>
              <a:t> between OST and DU/UT values. Moreover, </a:t>
            </a:r>
            <a:r>
              <a:rPr lang="en-GB" sz="2400" b="1" kern="0" dirty="0">
                <a:solidFill>
                  <a:schemeClr val="tx1"/>
                </a:solidFill>
              </a:rPr>
              <a:t>US DA </a:t>
            </a:r>
            <a:r>
              <a:rPr lang="en-GB" sz="2400" kern="0" dirty="0">
                <a:solidFill>
                  <a:schemeClr val="tx1"/>
                </a:solidFill>
              </a:rPr>
              <a:t>verification measurements presented for some billets the </a:t>
            </a:r>
            <a:r>
              <a:rPr lang="en-GB" sz="2400" b="1" kern="0" dirty="0">
                <a:solidFill>
                  <a:schemeClr val="tx1"/>
                </a:solidFill>
              </a:rPr>
              <a:t>same</a:t>
            </a:r>
            <a:r>
              <a:rPr lang="en-GB" sz="2400" kern="0" dirty="0">
                <a:solidFill>
                  <a:schemeClr val="tx1"/>
                </a:solidFill>
              </a:rPr>
              <a:t> trend.</a:t>
            </a:r>
          </a:p>
          <a:p>
            <a:pPr marL="342900" indent="-342900" eaLnBrk="0" hangingPunct="0">
              <a:lnSpc>
                <a:spcPct val="80000"/>
              </a:lnSpc>
              <a:spcBef>
                <a:spcPct val="20000"/>
              </a:spcBef>
              <a:buClr>
                <a:srgbClr val="3333CC"/>
              </a:buClr>
              <a:buFontTx/>
              <a:buChar char="•"/>
              <a:defRPr/>
            </a:pPr>
            <a:r>
              <a:rPr lang="en-GB" sz="2400" b="0" kern="0" dirty="0">
                <a:solidFill>
                  <a:schemeClr val="tx1"/>
                </a:solidFill>
              </a:rPr>
              <a:t>Thorough investigations were launched. First, the </a:t>
            </a:r>
            <a:r>
              <a:rPr lang="en-GB" sz="2400" b="1" kern="0" dirty="0">
                <a:solidFill>
                  <a:schemeClr val="tx1"/>
                </a:solidFill>
              </a:rPr>
              <a:t>setups</a:t>
            </a:r>
            <a:r>
              <a:rPr lang="en-GB" sz="2400" b="0" kern="0" dirty="0">
                <a:solidFill>
                  <a:schemeClr val="tx1"/>
                </a:solidFill>
              </a:rPr>
              <a:t> have been cross-checked: OST and Durham appeared to be </a:t>
            </a:r>
            <a:r>
              <a:rPr lang="en-GB" sz="2400" b="1" kern="0" dirty="0">
                <a:solidFill>
                  <a:schemeClr val="tx1"/>
                </a:solidFill>
              </a:rPr>
              <a:t>consistent</a:t>
            </a:r>
            <a:r>
              <a:rPr lang="en-GB" sz="2400" b="0" kern="0" dirty="0">
                <a:solidFill>
                  <a:schemeClr val="tx1"/>
                </a:solidFill>
              </a:rPr>
              <a:t> on same physical samples within </a:t>
            </a:r>
            <a:r>
              <a:rPr lang="en-GB" sz="2400" b="1" kern="0" dirty="0">
                <a:solidFill>
                  <a:schemeClr val="tx1"/>
                </a:solidFill>
              </a:rPr>
              <a:t>very few %.</a:t>
            </a:r>
          </a:p>
          <a:p>
            <a:pPr marL="342900" indent="-342900" eaLnBrk="0" hangingPunct="0">
              <a:lnSpc>
                <a:spcPct val="80000"/>
              </a:lnSpc>
              <a:spcBef>
                <a:spcPct val="20000"/>
              </a:spcBef>
              <a:buClr>
                <a:srgbClr val="3333CC"/>
              </a:buClr>
              <a:buFontTx/>
              <a:buChar char="•"/>
              <a:defRPr/>
            </a:pPr>
            <a:r>
              <a:rPr lang="en-GB" sz="2400" kern="0" dirty="0">
                <a:solidFill>
                  <a:schemeClr val="tx1"/>
                </a:solidFill>
              </a:rPr>
              <a:t>Then Heat Treatment has been considered. </a:t>
            </a:r>
            <a:r>
              <a:rPr lang="en-GB" sz="2400" b="1" kern="0" dirty="0">
                <a:solidFill>
                  <a:schemeClr val="tx1"/>
                </a:solidFill>
              </a:rPr>
              <a:t>OST</a:t>
            </a:r>
            <a:r>
              <a:rPr lang="en-GB" sz="2400" kern="0" dirty="0">
                <a:solidFill>
                  <a:schemeClr val="tx1"/>
                </a:solidFill>
              </a:rPr>
              <a:t> used </a:t>
            </a:r>
            <a:r>
              <a:rPr lang="en-GB" sz="2400" b="1" kern="0" dirty="0">
                <a:solidFill>
                  <a:schemeClr val="tx1"/>
                </a:solidFill>
              </a:rPr>
              <a:t>N</a:t>
            </a:r>
            <a:r>
              <a:rPr lang="en-GB" sz="2400" b="1" kern="0" baseline="-25000" dirty="0">
                <a:solidFill>
                  <a:schemeClr val="tx1"/>
                </a:solidFill>
              </a:rPr>
              <a:t>2</a:t>
            </a:r>
            <a:r>
              <a:rPr lang="en-GB" sz="2400" kern="0" dirty="0">
                <a:solidFill>
                  <a:schemeClr val="tx1"/>
                </a:solidFill>
              </a:rPr>
              <a:t> gas whereas </a:t>
            </a:r>
            <a:r>
              <a:rPr lang="en-GB" sz="2400" b="1" kern="0" dirty="0">
                <a:solidFill>
                  <a:schemeClr val="tx1"/>
                </a:solidFill>
              </a:rPr>
              <a:t>Durham</a:t>
            </a:r>
            <a:r>
              <a:rPr lang="en-GB" sz="2400" kern="0" dirty="0">
                <a:solidFill>
                  <a:schemeClr val="tx1"/>
                </a:solidFill>
              </a:rPr>
              <a:t> used </a:t>
            </a:r>
            <a:r>
              <a:rPr lang="en-GB" sz="2400" b="1" kern="0" dirty="0">
                <a:solidFill>
                  <a:schemeClr val="tx1"/>
                </a:solidFill>
              </a:rPr>
              <a:t>Ar</a:t>
            </a:r>
            <a:r>
              <a:rPr lang="en-GB" sz="2400" kern="0" dirty="0">
                <a:solidFill>
                  <a:schemeClr val="tx1"/>
                </a:solidFill>
              </a:rPr>
              <a:t>.</a:t>
            </a:r>
            <a:endParaRPr lang="en-US" sz="2400" b="0" kern="0" dirty="0">
              <a:solidFill>
                <a:schemeClr val="tx1"/>
              </a:solidFill>
            </a:endParaRPr>
          </a:p>
          <a:p>
            <a:pPr marL="342900" indent="-342900" eaLnBrk="0" hangingPunct="0">
              <a:lnSpc>
                <a:spcPct val="80000"/>
              </a:lnSpc>
              <a:spcBef>
                <a:spcPct val="20000"/>
              </a:spcBef>
              <a:buClr>
                <a:srgbClr val="3333CC"/>
              </a:buClr>
              <a:buFontTx/>
              <a:buChar char="•"/>
              <a:defRPr/>
            </a:pPr>
            <a:endParaRPr lang="en-US" sz="2400" kern="0" dirty="0">
              <a:solidFill>
                <a:schemeClr val="tx1"/>
              </a:solidFill>
              <a:latin typeface="+mn-lt"/>
            </a:endParaRPr>
          </a:p>
        </p:txBody>
      </p:sp>
      <p:sp>
        <p:nvSpPr>
          <p:cNvPr id="7" name="Footer Placeholder 1">
            <a:extLst>
              <a:ext uri="{FF2B5EF4-FFF2-40B4-BE49-F238E27FC236}">
                <a16:creationId xmlns:a16="http://schemas.microsoft.com/office/drawing/2014/main" id="{91FA2867-FB25-478E-884E-83D1440C22BD}"/>
              </a:ext>
            </a:extLst>
          </p:cNvPr>
          <p:cNvSpPr>
            <a:spLocks noGrp="1"/>
          </p:cNvSpPr>
          <p:nvPr>
            <p:ph type="ftr" sz="quarter" idx="11"/>
          </p:nvPr>
        </p:nvSpPr>
        <p:spPr>
          <a:xfrm>
            <a:off x="323528" y="6525344"/>
            <a:ext cx="7632848" cy="332656"/>
          </a:xfrm>
        </p:spPr>
        <p:txBody>
          <a:bodyPr/>
          <a:lstStyle/>
          <a:p>
            <a:r>
              <a:rPr lang="en-US" dirty="0"/>
              <a:t>European superconductors for ITER Magnets, November 11</a:t>
            </a:r>
            <a:r>
              <a:rPr lang="en-US" baseline="30000" dirty="0"/>
              <a:t>th</a:t>
            </a:r>
            <a:r>
              <a:rPr lang="en-US" dirty="0"/>
              <a:t> 2021</a:t>
            </a:r>
          </a:p>
        </p:txBody>
      </p:sp>
    </p:spTree>
    <p:extLst>
      <p:ext uri="{BB962C8B-B14F-4D97-AF65-F5344CB8AC3E}">
        <p14:creationId xmlns:p14="http://schemas.microsoft.com/office/powerpoint/2010/main" val="1146897100"/>
      </p:ext>
    </p:extLst>
  </p:cSld>
  <p:clrMapOvr>
    <a:masterClrMapping/>
  </p:clrMapOvr>
  <p:transition>
    <p:wip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0B55C215-7F9A-4AB7-8398-183B47447BCF}" type="slidenum">
              <a:rPr lang="en-US" smtClean="0"/>
              <a:pPr/>
              <a:t>19</a:t>
            </a:fld>
            <a:endParaRPr lang="en-US"/>
          </a:p>
        </p:txBody>
      </p:sp>
      <p:sp>
        <p:nvSpPr>
          <p:cNvPr id="4" name="Title 3"/>
          <p:cNvSpPr>
            <a:spLocks noGrp="1"/>
          </p:cNvSpPr>
          <p:nvPr>
            <p:ph type="title"/>
          </p:nvPr>
        </p:nvSpPr>
        <p:spPr>
          <a:xfrm>
            <a:off x="107504" y="233209"/>
            <a:ext cx="6840760" cy="451406"/>
          </a:xfrm>
        </p:spPr>
        <p:txBody>
          <a:bodyPr/>
          <a:lstStyle/>
          <a:p>
            <a:r>
              <a:rPr lang="en-GB" dirty="0"/>
              <a:t>OST: RRR, heat treatment impact</a:t>
            </a:r>
            <a:endParaRPr lang="en-US" dirty="0"/>
          </a:p>
        </p:txBody>
      </p:sp>
      <p:sp>
        <p:nvSpPr>
          <p:cNvPr id="6" name="Rectangle 3"/>
          <p:cNvSpPr txBox="1">
            <a:spLocks noGrp="1" noChangeArrowheads="1"/>
          </p:cNvSpPr>
          <p:nvPr>
            <p:ph type="body" sz="quarter" idx="13"/>
          </p:nvPr>
        </p:nvSpPr>
        <p:spPr>
          <a:xfrm>
            <a:off x="323528" y="1143082"/>
            <a:ext cx="8640960" cy="1205798"/>
          </a:xfrm>
          <a:prstGeom prst="rect">
            <a:avLst/>
          </a:prstGeom>
        </p:spPr>
        <p:txBody>
          <a:bodyPr>
            <a:normAutofit fontScale="92500"/>
          </a:bodyPr>
          <a:lstStyle/>
          <a:p>
            <a:pPr marL="342900" indent="-342900" eaLnBrk="0" hangingPunct="0">
              <a:lnSpc>
                <a:spcPct val="80000"/>
              </a:lnSpc>
              <a:spcBef>
                <a:spcPct val="20000"/>
              </a:spcBef>
              <a:buClr>
                <a:srgbClr val="3333CC"/>
              </a:buClr>
              <a:buFontTx/>
              <a:buChar char="•"/>
              <a:defRPr/>
            </a:pPr>
            <a:r>
              <a:rPr lang="en-GB" sz="2400" kern="0" dirty="0">
                <a:solidFill>
                  <a:schemeClr val="tx1"/>
                </a:solidFill>
              </a:rPr>
              <a:t>Two </a:t>
            </a:r>
            <a:r>
              <a:rPr lang="en-GB" sz="2400" b="1" kern="0" dirty="0">
                <a:solidFill>
                  <a:schemeClr val="tx1"/>
                </a:solidFill>
              </a:rPr>
              <a:t>~ 1 km lengths </a:t>
            </a:r>
            <a:r>
              <a:rPr lang="en-GB" sz="2400" kern="0" dirty="0">
                <a:solidFill>
                  <a:schemeClr val="tx1"/>
                </a:solidFill>
              </a:rPr>
              <a:t>have been cut </a:t>
            </a:r>
            <a:r>
              <a:rPr lang="en-GB" sz="2400" b="1" kern="0" dirty="0">
                <a:solidFill>
                  <a:schemeClr val="tx1"/>
                </a:solidFill>
              </a:rPr>
              <a:t>every 50 m </a:t>
            </a:r>
            <a:r>
              <a:rPr lang="en-GB" sz="2400" kern="0" dirty="0">
                <a:solidFill>
                  <a:schemeClr val="tx1"/>
                </a:solidFill>
              </a:rPr>
              <a:t>and adjacent samples have been reacted and tested at OST (1 under </a:t>
            </a:r>
            <a:r>
              <a:rPr lang="en-GB" sz="2400" b="1" kern="0" dirty="0">
                <a:solidFill>
                  <a:schemeClr val="tx1"/>
                </a:solidFill>
              </a:rPr>
              <a:t>Ar</a:t>
            </a:r>
            <a:r>
              <a:rPr lang="en-GB" sz="2400" kern="0" dirty="0">
                <a:solidFill>
                  <a:schemeClr val="tx1"/>
                </a:solidFill>
              </a:rPr>
              <a:t> and 1 under </a:t>
            </a:r>
            <a:r>
              <a:rPr lang="en-GB" sz="2400" b="1" kern="0" dirty="0">
                <a:solidFill>
                  <a:schemeClr val="tx1"/>
                </a:solidFill>
              </a:rPr>
              <a:t>N</a:t>
            </a:r>
            <a:r>
              <a:rPr lang="en-GB" sz="2400" b="1" kern="0" baseline="-25000" dirty="0">
                <a:solidFill>
                  <a:schemeClr val="tx1"/>
                </a:solidFill>
              </a:rPr>
              <a:t>2</a:t>
            </a:r>
            <a:r>
              <a:rPr lang="en-GB" sz="2400" kern="0" dirty="0">
                <a:solidFill>
                  <a:schemeClr val="tx1"/>
                </a:solidFill>
              </a:rPr>
              <a:t>) and reacted at CERN (under </a:t>
            </a:r>
            <a:r>
              <a:rPr lang="en-GB" sz="2400" b="1" kern="0" dirty="0">
                <a:solidFill>
                  <a:schemeClr val="tx1"/>
                </a:solidFill>
              </a:rPr>
              <a:t>vacuum</a:t>
            </a:r>
            <a:r>
              <a:rPr lang="en-GB" sz="2400" kern="0" dirty="0">
                <a:solidFill>
                  <a:schemeClr val="tx1"/>
                </a:solidFill>
              </a:rPr>
              <a:t>) and tested at DU. The results as averaged over the ~ 20 samples are quite surprising:</a:t>
            </a:r>
          </a:p>
        </p:txBody>
      </p:sp>
      <p:graphicFrame>
        <p:nvGraphicFramePr>
          <p:cNvPr id="2" name="Table 1"/>
          <p:cNvGraphicFramePr>
            <a:graphicFrameLocks noGrp="1"/>
          </p:cNvGraphicFramePr>
          <p:nvPr>
            <p:extLst>
              <p:ext uri="{D42A27DB-BD31-4B8C-83A1-F6EECF244321}">
                <p14:modId xmlns:p14="http://schemas.microsoft.com/office/powerpoint/2010/main" val="450819331"/>
              </p:ext>
            </p:extLst>
          </p:nvPr>
        </p:nvGraphicFramePr>
        <p:xfrm>
          <a:off x="1115616" y="2481456"/>
          <a:ext cx="6624736" cy="1451600"/>
        </p:xfrm>
        <a:graphic>
          <a:graphicData uri="http://schemas.openxmlformats.org/drawingml/2006/table">
            <a:tbl>
              <a:tblPr firstRow="1" bandRow="1">
                <a:tableStyleId>{5C22544A-7EE6-4342-B048-85BDC9FD1C3A}</a:tableStyleId>
              </a:tblPr>
              <a:tblGrid>
                <a:gridCol w="1656184">
                  <a:extLst>
                    <a:ext uri="{9D8B030D-6E8A-4147-A177-3AD203B41FA5}">
                      <a16:colId xmlns:a16="http://schemas.microsoft.com/office/drawing/2014/main" val="20000"/>
                    </a:ext>
                  </a:extLst>
                </a:gridCol>
                <a:gridCol w="1656184">
                  <a:extLst>
                    <a:ext uri="{9D8B030D-6E8A-4147-A177-3AD203B41FA5}">
                      <a16:colId xmlns:a16="http://schemas.microsoft.com/office/drawing/2014/main" val="20001"/>
                    </a:ext>
                  </a:extLst>
                </a:gridCol>
                <a:gridCol w="1656184">
                  <a:extLst>
                    <a:ext uri="{9D8B030D-6E8A-4147-A177-3AD203B41FA5}">
                      <a16:colId xmlns:a16="http://schemas.microsoft.com/office/drawing/2014/main" val="20002"/>
                    </a:ext>
                  </a:extLst>
                </a:gridCol>
                <a:gridCol w="1656184">
                  <a:extLst>
                    <a:ext uri="{9D8B030D-6E8A-4147-A177-3AD203B41FA5}">
                      <a16:colId xmlns:a16="http://schemas.microsoft.com/office/drawing/2014/main" val="20003"/>
                    </a:ext>
                  </a:extLst>
                </a:gridCol>
              </a:tblGrid>
              <a:tr h="720080">
                <a:tc>
                  <a:txBody>
                    <a:bodyPr/>
                    <a:lstStyle/>
                    <a:p>
                      <a:pPr algn="ctr"/>
                      <a:r>
                        <a:rPr lang="en-US" dirty="0"/>
                        <a:t>Strand</a:t>
                      </a:r>
                      <a:endParaRPr lang="en-IE" dirty="0"/>
                    </a:p>
                  </a:txBody>
                  <a:tcPr/>
                </a:tc>
                <a:tc>
                  <a:txBody>
                    <a:bodyPr/>
                    <a:lstStyle/>
                    <a:p>
                      <a:pPr algn="ctr"/>
                      <a:r>
                        <a:rPr lang="en-US" dirty="0"/>
                        <a:t>OST, N</a:t>
                      </a:r>
                      <a:r>
                        <a:rPr lang="en-US" baseline="-25000" dirty="0"/>
                        <a:t>2</a:t>
                      </a:r>
                      <a:endParaRPr lang="en-IE" baseline="-25000" dirty="0"/>
                    </a:p>
                  </a:txBody>
                  <a:tcPr/>
                </a:tc>
                <a:tc>
                  <a:txBody>
                    <a:bodyPr/>
                    <a:lstStyle/>
                    <a:p>
                      <a:pPr algn="ctr"/>
                      <a:r>
                        <a:rPr lang="en-US" dirty="0"/>
                        <a:t>OST, Ar</a:t>
                      </a:r>
                      <a:endParaRPr lang="en-IE" dirty="0"/>
                    </a:p>
                  </a:txBody>
                  <a:tcPr/>
                </a:tc>
                <a:tc>
                  <a:txBody>
                    <a:bodyPr/>
                    <a:lstStyle/>
                    <a:p>
                      <a:pPr algn="ctr"/>
                      <a:r>
                        <a:rPr lang="en-US" dirty="0"/>
                        <a:t>DU, vacuum (CERN)</a:t>
                      </a:r>
                      <a:endParaRPr lang="en-IE" dirty="0"/>
                    </a:p>
                  </a:txBody>
                  <a:tcPr/>
                </a:tc>
                <a:extLst>
                  <a:ext uri="{0D108BD9-81ED-4DB2-BD59-A6C34878D82A}">
                    <a16:rowId xmlns:a16="http://schemas.microsoft.com/office/drawing/2014/main" val="10000"/>
                  </a:ext>
                </a:extLst>
              </a:tr>
              <a:tr h="334836">
                <a:tc>
                  <a:txBody>
                    <a:bodyPr/>
                    <a:lstStyle/>
                    <a:p>
                      <a:pPr algn="ctr"/>
                      <a:r>
                        <a:rPr lang="en-US" dirty="0"/>
                        <a:t>F0796</a:t>
                      </a:r>
                      <a:endParaRPr lang="en-IE" dirty="0"/>
                    </a:p>
                  </a:txBody>
                  <a:tcPr/>
                </a:tc>
                <a:tc>
                  <a:txBody>
                    <a:bodyPr/>
                    <a:lstStyle/>
                    <a:p>
                      <a:pPr algn="ctr"/>
                      <a:r>
                        <a:rPr lang="en-US" dirty="0"/>
                        <a:t>144/11</a:t>
                      </a:r>
                      <a:endParaRPr lang="en-IE" dirty="0"/>
                    </a:p>
                  </a:txBody>
                  <a:tcPr/>
                </a:tc>
                <a:tc>
                  <a:txBody>
                    <a:bodyPr/>
                    <a:lstStyle/>
                    <a:p>
                      <a:pPr algn="ctr"/>
                      <a:r>
                        <a:rPr lang="en-US" dirty="0"/>
                        <a:t>81/16</a:t>
                      </a:r>
                      <a:endParaRPr lang="en-IE" dirty="0"/>
                    </a:p>
                  </a:txBody>
                  <a:tcPr/>
                </a:tc>
                <a:tc>
                  <a:txBody>
                    <a:bodyPr/>
                    <a:lstStyle/>
                    <a:p>
                      <a:pPr algn="ctr"/>
                      <a:r>
                        <a:rPr lang="en-US" dirty="0"/>
                        <a:t>88/21</a:t>
                      </a:r>
                      <a:endParaRPr lang="en-IE" dirty="0"/>
                    </a:p>
                  </a:txBody>
                  <a:tcPr/>
                </a:tc>
                <a:extLst>
                  <a:ext uri="{0D108BD9-81ED-4DB2-BD59-A6C34878D82A}">
                    <a16:rowId xmlns:a16="http://schemas.microsoft.com/office/drawing/2014/main" val="10001"/>
                  </a:ext>
                </a:extLst>
              </a:tr>
              <a:tr h="334836">
                <a:tc>
                  <a:txBody>
                    <a:bodyPr/>
                    <a:lstStyle/>
                    <a:p>
                      <a:pPr algn="ctr"/>
                      <a:r>
                        <a:rPr lang="en-US" dirty="0"/>
                        <a:t>F0825</a:t>
                      </a:r>
                      <a:endParaRPr lang="en-IE" dirty="0"/>
                    </a:p>
                  </a:txBody>
                  <a:tcPr/>
                </a:tc>
                <a:tc>
                  <a:txBody>
                    <a:bodyPr/>
                    <a:lstStyle/>
                    <a:p>
                      <a:pPr algn="ctr"/>
                      <a:r>
                        <a:rPr lang="en-US" dirty="0"/>
                        <a:t>146/14</a:t>
                      </a:r>
                      <a:endParaRPr lang="en-IE" dirty="0"/>
                    </a:p>
                  </a:txBody>
                  <a:tcPr/>
                </a:tc>
                <a:tc>
                  <a:txBody>
                    <a:bodyPr/>
                    <a:lstStyle/>
                    <a:p>
                      <a:pPr algn="ctr"/>
                      <a:r>
                        <a:rPr lang="en-US" dirty="0"/>
                        <a:t>131/18</a:t>
                      </a:r>
                      <a:endParaRPr lang="en-IE" dirty="0"/>
                    </a:p>
                  </a:txBody>
                  <a:tcPr/>
                </a:tc>
                <a:tc>
                  <a:txBody>
                    <a:bodyPr/>
                    <a:lstStyle/>
                    <a:p>
                      <a:pPr algn="ctr"/>
                      <a:r>
                        <a:rPr lang="en-US" dirty="0"/>
                        <a:t>134/17</a:t>
                      </a:r>
                      <a:endParaRPr lang="en-IE" dirty="0"/>
                    </a:p>
                  </a:txBody>
                  <a:tcPr/>
                </a:tc>
                <a:extLst>
                  <a:ext uri="{0D108BD9-81ED-4DB2-BD59-A6C34878D82A}">
                    <a16:rowId xmlns:a16="http://schemas.microsoft.com/office/drawing/2014/main" val="10002"/>
                  </a:ext>
                </a:extLst>
              </a:tr>
            </a:tbl>
          </a:graphicData>
        </a:graphic>
      </p:graphicFrame>
      <p:sp>
        <p:nvSpPr>
          <p:cNvPr id="5" name="TextBox 4"/>
          <p:cNvSpPr txBox="1"/>
          <p:nvPr/>
        </p:nvSpPr>
        <p:spPr>
          <a:xfrm>
            <a:off x="1763688" y="3995772"/>
            <a:ext cx="5472608" cy="369332"/>
          </a:xfrm>
          <a:prstGeom prst="rect">
            <a:avLst/>
          </a:prstGeom>
          <a:noFill/>
        </p:spPr>
        <p:txBody>
          <a:bodyPr wrap="square" rtlCol="0">
            <a:spAutoFit/>
          </a:bodyPr>
          <a:lstStyle/>
          <a:p>
            <a:r>
              <a:rPr lang="en-US" b="1" u="sng" dirty="0"/>
              <a:t>RRR average and standard deviation over the length</a:t>
            </a:r>
            <a:endParaRPr lang="en-IE" b="1" u="sng" dirty="0"/>
          </a:p>
        </p:txBody>
      </p:sp>
      <p:sp>
        <p:nvSpPr>
          <p:cNvPr id="8" name="Rectangle 3"/>
          <p:cNvSpPr txBox="1">
            <a:spLocks noGrp="1" noChangeArrowheads="1"/>
          </p:cNvSpPr>
          <p:nvPr>
            <p:ph type="body" sz="quarter" idx="13"/>
          </p:nvPr>
        </p:nvSpPr>
        <p:spPr>
          <a:xfrm>
            <a:off x="323528" y="4653136"/>
            <a:ext cx="8820472" cy="1656184"/>
          </a:xfrm>
          <a:prstGeom prst="rect">
            <a:avLst/>
          </a:prstGeom>
        </p:spPr>
        <p:txBody>
          <a:bodyPr>
            <a:noAutofit/>
          </a:bodyPr>
          <a:lstStyle/>
          <a:p>
            <a:pPr marL="342900" indent="-342900" eaLnBrk="0" hangingPunct="0">
              <a:lnSpc>
                <a:spcPct val="80000"/>
              </a:lnSpc>
              <a:spcBef>
                <a:spcPct val="20000"/>
              </a:spcBef>
              <a:buClr>
                <a:srgbClr val="3333CC"/>
              </a:buClr>
              <a:buFontTx/>
              <a:buChar char="•"/>
              <a:defRPr/>
            </a:pPr>
            <a:r>
              <a:rPr lang="en-GB" sz="2200" kern="0" dirty="0">
                <a:solidFill>
                  <a:schemeClr val="tx1"/>
                </a:solidFill>
              </a:rPr>
              <a:t>Samples treated in </a:t>
            </a:r>
            <a:r>
              <a:rPr lang="en-GB" sz="2200" b="1" kern="0" dirty="0">
                <a:solidFill>
                  <a:schemeClr val="tx1"/>
                </a:solidFill>
              </a:rPr>
              <a:t>Ar</a:t>
            </a:r>
            <a:r>
              <a:rPr lang="en-GB" sz="2200" kern="0" dirty="0">
                <a:solidFill>
                  <a:schemeClr val="tx1"/>
                </a:solidFill>
              </a:rPr>
              <a:t> or </a:t>
            </a:r>
            <a:r>
              <a:rPr lang="en-GB" sz="2200" b="1" kern="0" dirty="0">
                <a:solidFill>
                  <a:schemeClr val="tx1"/>
                </a:solidFill>
              </a:rPr>
              <a:t>vacuum</a:t>
            </a:r>
            <a:r>
              <a:rPr lang="en-GB" sz="2200" kern="0" dirty="0">
                <a:solidFill>
                  <a:schemeClr val="tx1"/>
                </a:solidFill>
              </a:rPr>
              <a:t> provide quite </a:t>
            </a:r>
            <a:r>
              <a:rPr lang="en-GB" sz="2200" b="1" kern="0" dirty="0">
                <a:solidFill>
                  <a:schemeClr val="tx1"/>
                </a:solidFill>
              </a:rPr>
              <a:t>consistent</a:t>
            </a:r>
            <a:r>
              <a:rPr lang="en-GB" sz="2200" kern="0" dirty="0">
                <a:solidFill>
                  <a:schemeClr val="tx1"/>
                </a:solidFill>
              </a:rPr>
              <a:t> results. However, if samples reacted in </a:t>
            </a:r>
            <a:r>
              <a:rPr lang="en-GB" sz="2200" b="1" kern="0" dirty="0">
                <a:solidFill>
                  <a:schemeClr val="tx1"/>
                </a:solidFill>
              </a:rPr>
              <a:t>N</a:t>
            </a:r>
            <a:r>
              <a:rPr lang="en-GB" sz="2200" b="1" kern="0" baseline="-25000" dirty="0">
                <a:solidFill>
                  <a:schemeClr val="tx1"/>
                </a:solidFill>
              </a:rPr>
              <a:t>2</a:t>
            </a:r>
            <a:r>
              <a:rPr lang="en-GB" sz="2200" kern="0" dirty="0">
                <a:solidFill>
                  <a:schemeClr val="tx1"/>
                </a:solidFill>
              </a:rPr>
              <a:t> have a </a:t>
            </a:r>
            <a:r>
              <a:rPr lang="en-GB" sz="2200" b="1" kern="0" dirty="0">
                <a:solidFill>
                  <a:schemeClr val="tx1"/>
                </a:solidFill>
              </a:rPr>
              <a:t>higher RRR </a:t>
            </a:r>
            <a:r>
              <a:rPr lang="en-GB" sz="2200" kern="0" dirty="0">
                <a:solidFill>
                  <a:schemeClr val="tx1"/>
                </a:solidFill>
              </a:rPr>
              <a:t>than those in </a:t>
            </a:r>
            <a:r>
              <a:rPr lang="en-GB" sz="2200" b="1" kern="0" dirty="0" err="1">
                <a:solidFill>
                  <a:schemeClr val="tx1"/>
                </a:solidFill>
              </a:rPr>
              <a:t>Ar</a:t>
            </a:r>
            <a:r>
              <a:rPr lang="en-GB" sz="2200" kern="0" dirty="0">
                <a:solidFill>
                  <a:schemeClr val="tx1"/>
                </a:solidFill>
              </a:rPr>
              <a:t> for F0825 by </a:t>
            </a:r>
            <a:r>
              <a:rPr lang="en-GB" sz="2200" b="1" kern="0" dirty="0">
                <a:solidFill>
                  <a:schemeClr val="tx1"/>
                </a:solidFill>
              </a:rPr>
              <a:t>~ 10 %, </a:t>
            </a:r>
            <a:r>
              <a:rPr lang="en-GB" sz="2200" kern="0" dirty="0">
                <a:solidFill>
                  <a:schemeClr val="tx1"/>
                </a:solidFill>
              </a:rPr>
              <a:t>the discrepancy goes up to </a:t>
            </a:r>
            <a:r>
              <a:rPr lang="en-GB" sz="2200" b="1" kern="0" dirty="0">
                <a:solidFill>
                  <a:schemeClr val="tx1"/>
                </a:solidFill>
              </a:rPr>
              <a:t>78 % </a:t>
            </a:r>
            <a:r>
              <a:rPr lang="en-GB" sz="2200" kern="0" dirty="0">
                <a:solidFill>
                  <a:schemeClr val="tx1"/>
                </a:solidFill>
              </a:rPr>
              <a:t>for the other length… </a:t>
            </a:r>
          </a:p>
          <a:p>
            <a:pPr marL="342900" indent="-342900" eaLnBrk="0" hangingPunct="0">
              <a:lnSpc>
                <a:spcPct val="80000"/>
              </a:lnSpc>
              <a:spcBef>
                <a:spcPct val="20000"/>
              </a:spcBef>
              <a:buClr>
                <a:srgbClr val="3333CC"/>
              </a:buClr>
              <a:buFontTx/>
              <a:buChar char="•"/>
              <a:defRPr/>
            </a:pPr>
            <a:r>
              <a:rPr lang="en-GB" sz="2200" kern="0" dirty="0">
                <a:solidFill>
                  <a:schemeClr val="tx1"/>
                </a:solidFill>
              </a:rPr>
              <a:t>Last but not least this </a:t>
            </a:r>
            <a:r>
              <a:rPr lang="en-GB" sz="2200" b="1" kern="0" dirty="0">
                <a:solidFill>
                  <a:schemeClr val="tx1"/>
                </a:solidFill>
              </a:rPr>
              <a:t>RRR issue</a:t>
            </a:r>
            <a:r>
              <a:rPr lang="en-GB" sz="2200" kern="0" dirty="0">
                <a:solidFill>
                  <a:schemeClr val="tx1"/>
                </a:solidFill>
              </a:rPr>
              <a:t> was </a:t>
            </a:r>
            <a:r>
              <a:rPr lang="en-GB" sz="2200" b="1" kern="0" dirty="0">
                <a:solidFill>
                  <a:schemeClr val="tx1"/>
                </a:solidFill>
              </a:rPr>
              <a:t>localized</a:t>
            </a:r>
            <a:r>
              <a:rPr lang="en-GB" sz="2200" kern="0" dirty="0">
                <a:solidFill>
                  <a:schemeClr val="tx1"/>
                </a:solidFill>
              </a:rPr>
              <a:t> over </a:t>
            </a:r>
            <a:r>
              <a:rPr lang="en-GB" sz="2200" b="1" kern="0" dirty="0">
                <a:solidFill>
                  <a:schemeClr val="tx1"/>
                </a:solidFill>
              </a:rPr>
              <a:t>a few </a:t>
            </a:r>
            <a:r>
              <a:rPr lang="en-GB" sz="2200" kern="0" dirty="0">
                <a:solidFill>
                  <a:schemeClr val="tx1"/>
                </a:solidFill>
              </a:rPr>
              <a:t>batches.</a:t>
            </a:r>
          </a:p>
        </p:txBody>
      </p:sp>
      <p:sp>
        <p:nvSpPr>
          <p:cNvPr id="10" name="Footer Placeholder 1">
            <a:extLst>
              <a:ext uri="{FF2B5EF4-FFF2-40B4-BE49-F238E27FC236}">
                <a16:creationId xmlns:a16="http://schemas.microsoft.com/office/drawing/2014/main" id="{392DDE10-E7C2-4D16-87E8-43FC3F0119C0}"/>
              </a:ext>
            </a:extLst>
          </p:cNvPr>
          <p:cNvSpPr>
            <a:spLocks noGrp="1"/>
          </p:cNvSpPr>
          <p:nvPr>
            <p:ph type="ftr" sz="quarter" idx="11"/>
          </p:nvPr>
        </p:nvSpPr>
        <p:spPr>
          <a:xfrm>
            <a:off x="323528" y="6525344"/>
            <a:ext cx="7632848" cy="332656"/>
          </a:xfrm>
        </p:spPr>
        <p:txBody>
          <a:bodyPr/>
          <a:lstStyle/>
          <a:p>
            <a:r>
              <a:rPr lang="en-US" dirty="0"/>
              <a:t>European superconductors for ITER Magnets, November 11</a:t>
            </a:r>
            <a:r>
              <a:rPr lang="en-US" baseline="30000" dirty="0"/>
              <a:t>th</a:t>
            </a:r>
            <a:r>
              <a:rPr lang="en-US" dirty="0"/>
              <a:t> 2021</a:t>
            </a:r>
          </a:p>
        </p:txBody>
      </p:sp>
    </p:spTree>
    <p:extLst>
      <p:ext uri="{BB962C8B-B14F-4D97-AF65-F5344CB8AC3E}">
        <p14:creationId xmlns:p14="http://schemas.microsoft.com/office/powerpoint/2010/main" val="4153056343"/>
      </p:ext>
    </p:extLst>
  </p:cSld>
  <p:clrMapOvr>
    <a:masterClrMapping/>
  </p:clrMapOvr>
  <p:transition>
    <p:wip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323528" y="6525344"/>
            <a:ext cx="7632848" cy="332656"/>
          </a:xfrm>
        </p:spPr>
        <p:txBody>
          <a:bodyPr/>
          <a:lstStyle/>
          <a:p>
            <a:r>
              <a:rPr lang="en-US" dirty="0"/>
              <a:t>European superconductors for ITER Magnets, November 11</a:t>
            </a:r>
            <a:r>
              <a:rPr lang="en-US" baseline="30000" dirty="0"/>
              <a:t>th</a:t>
            </a:r>
            <a:r>
              <a:rPr lang="en-US" dirty="0"/>
              <a:t> 2021</a:t>
            </a:r>
          </a:p>
        </p:txBody>
      </p:sp>
      <p:sp>
        <p:nvSpPr>
          <p:cNvPr id="3" name="Slide Number Placeholder 2"/>
          <p:cNvSpPr>
            <a:spLocks noGrp="1"/>
          </p:cNvSpPr>
          <p:nvPr>
            <p:ph type="sldNum" sz="quarter" idx="12"/>
          </p:nvPr>
        </p:nvSpPr>
        <p:spPr/>
        <p:txBody>
          <a:bodyPr/>
          <a:lstStyle/>
          <a:p>
            <a:fld id="{0B55C215-7F9A-4AB7-8398-183B47447BCF}" type="slidenum">
              <a:rPr lang="en-US" smtClean="0"/>
              <a:pPr/>
              <a:t>2</a:t>
            </a:fld>
            <a:endParaRPr lang="en-US"/>
          </a:p>
        </p:txBody>
      </p:sp>
      <p:sp>
        <p:nvSpPr>
          <p:cNvPr id="4" name="Title 3"/>
          <p:cNvSpPr>
            <a:spLocks noGrp="1"/>
          </p:cNvSpPr>
          <p:nvPr>
            <p:ph type="title"/>
          </p:nvPr>
        </p:nvSpPr>
        <p:spPr>
          <a:xfrm>
            <a:off x="2448272" y="192364"/>
            <a:ext cx="3059832" cy="500331"/>
          </a:xfrm>
        </p:spPr>
        <p:txBody>
          <a:bodyPr/>
          <a:lstStyle/>
          <a:p>
            <a:r>
              <a:rPr lang="en-GB" dirty="0"/>
              <a:t>Outline</a:t>
            </a:r>
            <a:endParaRPr lang="en-US" dirty="0"/>
          </a:p>
        </p:txBody>
      </p:sp>
      <p:sp>
        <p:nvSpPr>
          <p:cNvPr id="7" name="Rectangle 2"/>
          <p:cNvSpPr>
            <a:spLocks noGrp="1" noChangeArrowheads="1"/>
          </p:cNvSpPr>
          <p:nvPr>
            <p:ph type="body" idx="4294967295"/>
          </p:nvPr>
        </p:nvSpPr>
        <p:spPr>
          <a:xfrm>
            <a:off x="102617" y="1268784"/>
            <a:ext cx="8861871" cy="4968528"/>
          </a:xfrm>
          <a:prstGeom prst="rect">
            <a:avLst/>
          </a:prstGeom>
        </p:spPr>
        <p:txBody>
          <a:bodyPr>
            <a:normAutofit fontScale="92500" lnSpcReduction="20000"/>
          </a:bodyPr>
          <a:lstStyle/>
          <a:p>
            <a:pPr marL="457200" indent="-457200">
              <a:buAutoNum type="arabicPeriod"/>
            </a:pPr>
            <a:r>
              <a:rPr lang="en-US" altLang="en-US" sz="2800" dirty="0">
                <a:solidFill>
                  <a:schemeClr val="tx1"/>
                </a:solidFill>
                <a:latin typeface="Calibri" panose="020F0502020204030204" pitchFamily="34" charset="0"/>
                <a:cs typeface="Calibri" panose="020F0502020204030204" pitchFamily="34" charset="0"/>
              </a:rPr>
              <a:t>Introduction: ITER project and Magnets</a:t>
            </a:r>
          </a:p>
          <a:p>
            <a:pPr marL="457200" indent="-457200">
              <a:buAutoNum type="arabicPeriod"/>
            </a:pPr>
            <a:r>
              <a:rPr lang="en-US" altLang="en-US" sz="2800" dirty="0">
                <a:solidFill>
                  <a:schemeClr val="tx1"/>
                </a:solidFill>
                <a:latin typeface="Calibri" panose="020F0502020204030204" pitchFamily="34" charset="0"/>
                <a:cs typeface="Calibri" panose="020F0502020204030204" pitchFamily="34" charset="0"/>
              </a:rPr>
              <a:t>European contribution to ITER magnet conductors</a:t>
            </a:r>
          </a:p>
          <a:p>
            <a:pPr marL="457200" indent="-457200">
              <a:buAutoNum type="arabicPeriod"/>
            </a:pPr>
            <a:r>
              <a:rPr lang="en-US" altLang="en-US" sz="2800" dirty="0">
                <a:solidFill>
                  <a:schemeClr val="tx1"/>
                </a:solidFill>
                <a:latin typeface="Calibri" panose="020F0502020204030204" pitchFamily="34" charset="0"/>
                <a:cs typeface="Calibri" panose="020F0502020204030204" pitchFamily="34" charset="0"/>
              </a:rPr>
              <a:t>TF and PF conductor supply strategy</a:t>
            </a:r>
          </a:p>
          <a:p>
            <a:pPr marL="457200" indent="-457200">
              <a:buAutoNum type="arabicPeriod"/>
            </a:pPr>
            <a:r>
              <a:rPr lang="en-US" altLang="en-US" sz="2800" dirty="0">
                <a:solidFill>
                  <a:schemeClr val="tx1"/>
                </a:solidFill>
                <a:latin typeface="Calibri" panose="020F0502020204030204" pitchFamily="34" charset="0"/>
                <a:cs typeface="Calibri" panose="020F0502020204030204" pitchFamily="34" charset="0"/>
              </a:rPr>
              <a:t>TF conductor</a:t>
            </a:r>
          </a:p>
          <a:p>
            <a:pPr marL="457200" indent="-457200">
              <a:buFont typeface="Arial" panose="020B0604020202020204" pitchFamily="34" charset="0"/>
              <a:buChar char="•"/>
            </a:pPr>
            <a:r>
              <a:rPr lang="en-US" altLang="en-US" sz="2800" dirty="0">
                <a:solidFill>
                  <a:schemeClr val="tx1"/>
                </a:solidFill>
                <a:latin typeface="Calibri" panose="020F0502020204030204" pitchFamily="34" charset="0"/>
                <a:cs typeface="Calibri" panose="020F0502020204030204" pitchFamily="34" charset="0"/>
              </a:rPr>
              <a:t>Strand (copper, Nb</a:t>
            </a:r>
            <a:r>
              <a:rPr lang="en-US" altLang="en-US" sz="2800" baseline="-25000" dirty="0">
                <a:solidFill>
                  <a:schemeClr val="tx1"/>
                </a:solidFill>
                <a:latin typeface="Calibri" panose="020F0502020204030204" pitchFamily="34" charset="0"/>
                <a:cs typeface="Calibri" panose="020F0502020204030204" pitchFamily="34" charset="0"/>
              </a:rPr>
              <a:t>3</a:t>
            </a:r>
            <a:r>
              <a:rPr lang="en-US" altLang="en-US" sz="2800" dirty="0">
                <a:solidFill>
                  <a:schemeClr val="tx1"/>
                </a:solidFill>
                <a:latin typeface="Calibri" panose="020F0502020204030204" pitchFamily="34" charset="0"/>
                <a:cs typeface="Calibri" panose="020F0502020204030204" pitchFamily="34" charset="0"/>
              </a:rPr>
              <a:t>Sn strand)</a:t>
            </a:r>
          </a:p>
          <a:p>
            <a:pPr marL="457200" indent="-457200">
              <a:buFont typeface="Arial" panose="020B0604020202020204" pitchFamily="34" charset="0"/>
              <a:buChar char="•"/>
            </a:pPr>
            <a:r>
              <a:rPr lang="en-US" altLang="en-US" sz="2800" dirty="0">
                <a:solidFill>
                  <a:schemeClr val="tx1"/>
                </a:solidFill>
                <a:latin typeface="Calibri" panose="020F0502020204030204" pitchFamily="34" charset="0"/>
                <a:cs typeface="Calibri" panose="020F0502020204030204" pitchFamily="34" charset="0"/>
              </a:rPr>
              <a:t>Cabling</a:t>
            </a:r>
          </a:p>
          <a:p>
            <a:pPr marL="457200" indent="-457200">
              <a:buFont typeface="Arial" panose="020B0604020202020204" pitchFamily="34" charset="0"/>
              <a:buChar char="•"/>
            </a:pPr>
            <a:r>
              <a:rPr lang="en-US" altLang="en-US" sz="2800" dirty="0">
                <a:solidFill>
                  <a:schemeClr val="tx1"/>
                </a:solidFill>
                <a:latin typeface="Calibri" panose="020F0502020204030204" pitchFamily="34" charset="0"/>
                <a:cs typeface="Calibri" panose="020F0502020204030204" pitchFamily="34" charset="0"/>
              </a:rPr>
              <a:t>Jacketing</a:t>
            </a:r>
          </a:p>
          <a:p>
            <a:pPr marL="514350" indent="-514350">
              <a:buFont typeface="+mj-lt"/>
              <a:buAutoNum type="arabicPeriod" startAt="4"/>
            </a:pPr>
            <a:r>
              <a:rPr lang="en-US" altLang="en-US" sz="2800" dirty="0">
                <a:solidFill>
                  <a:schemeClr val="tx1"/>
                </a:solidFill>
                <a:latin typeface="Calibri" panose="020F0502020204030204" pitchFamily="34" charset="0"/>
                <a:cs typeface="Calibri" panose="020F0502020204030204" pitchFamily="34" charset="0"/>
              </a:rPr>
              <a:t>PF conductor</a:t>
            </a:r>
          </a:p>
          <a:p>
            <a:pPr marL="457200" indent="-457200">
              <a:buFont typeface="Arial" panose="020B0604020202020204" pitchFamily="34" charset="0"/>
              <a:buChar char="•"/>
            </a:pPr>
            <a:r>
              <a:rPr lang="en-US" altLang="en-US" sz="2800" dirty="0">
                <a:solidFill>
                  <a:schemeClr val="tx1"/>
                </a:solidFill>
                <a:latin typeface="Calibri" panose="020F0502020204030204" pitchFamily="34" charset="0"/>
                <a:cs typeface="Calibri" panose="020F0502020204030204" pitchFamily="34" charset="0"/>
              </a:rPr>
              <a:t>NbTi strand</a:t>
            </a:r>
          </a:p>
          <a:p>
            <a:pPr marL="457200" indent="-457200">
              <a:buFont typeface="Arial" panose="020B0604020202020204" pitchFamily="34" charset="0"/>
              <a:buChar char="•"/>
            </a:pPr>
            <a:r>
              <a:rPr lang="en-US" altLang="en-US" sz="2800" dirty="0">
                <a:solidFill>
                  <a:schemeClr val="tx1"/>
                </a:solidFill>
                <a:latin typeface="Calibri" panose="020F0502020204030204" pitchFamily="34" charset="0"/>
                <a:cs typeface="Calibri" panose="020F0502020204030204" pitchFamily="34" charset="0"/>
              </a:rPr>
              <a:t>Cabling</a:t>
            </a:r>
          </a:p>
          <a:p>
            <a:pPr marL="457200" indent="-457200">
              <a:buFont typeface="Arial" panose="020B0604020202020204" pitchFamily="34" charset="0"/>
              <a:buChar char="•"/>
            </a:pPr>
            <a:r>
              <a:rPr lang="en-US" altLang="en-US" sz="2800" dirty="0">
                <a:solidFill>
                  <a:schemeClr val="tx1"/>
                </a:solidFill>
                <a:latin typeface="Calibri" panose="020F0502020204030204" pitchFamily="34" charset="0"/>
                <a:cs typeface="Calibri" panose="020F0502020204030204" pitchFamily="34" charset="0"/>
              </a:rPr>
              <a:t>Jacketing</a:t>
            </a:r>
          </a:p>
          <a:p>
            <a:pPr marL="514350" indent="-514350">
              <a:buFont typeface="+mj-lt"/>
              <a:buAutoNum type="arabicPeriod" startAt="5"/>
            </a:pPr>
            <a:r>
              <a:rPr lang="en-US" altLang="en-US" sz="2800" dirty="0">
                <a:solidFill>
                  <a:schemeClr val="tx1"/>
                </a:solidFill>
                <a:latin typeface="Calibri" panose="020F0502020204030204" pitchFamily="34" charset="0"/>
                <a:cs typeface="Calibri" panose="020F0502020204030204" pitchFamily="34" charset="0"/>
              </a:rPr>
              <a:t>Some lessons learnt from EU ITER conductors</a:t>
            </a:r>
          </a:p>
          <a:p>
            <a:pPr marL="514350" indent="-514350">
              <a:buFont typeface="+mj-lt"/>
              <a:buAutoNum type="arabicPeriod" startAt="5"/>
            </a:pPr>
            <a:r>
              <a:rPr lang="en-US" altLang="en-US" sz="2800" dirty="0">
                <a:solidFill>
                  <a:schemeClr val="tx1"/>
                </a:solidFill>
                <a:latin typeface="Calibri" panose="020F0502020204030204" pitchFamily="34" charset="0"/>
                <a:cs typeface="Calibri" panose="020F0502020204030204" pitchFamily="34" charset="0"/>
              </a:rPr>
              <a:t>Conclusions</a:t>
            </a:r>
          </a:p>
        </p:txBody>
      </p:sp>
    </p:spTree>
  </p:cSld>
  <p:clrMapOvr>
    <a:masterClrMapping/>
  </p:clrMapOvr>
  <p:transition>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0B55C215-7F9A-4AB7-8398-183B47447BCF}" type="slidenum">
              <a:rPr lang="en-US" smtClean="0"/>
              <a:pPr/>
              <a:t>20</a:t>
            </a:fld>
            <a:endParaRPr lang="en-US"/>
          </a:p>
        </p:txBody>
      </p:sp>
      <p:sp>
        <p:nvSpPr>
          <p:cNvPr id="4" name="Title 3"/>
          <p:cNvSpPr>
            <a:spLocks noGrp="1"/>
          </p:cNvSpPr>
          <p:nvPr>
            <p:ph type="title"/>
          </p:nvPr>
        </p:nvSpPr>
        <p:spPr>
          <a:xfrm>
            <a:off x="107504" y="233209"/>
            <a:ext cx="6840760" cy="451406"/>
          </a:xfrm>
        </p:spPr>
        <p:txBody>
          <a:bodyPr/>
          <a:lstStyle/>
          <a:p>
            <a:r>
              <a:rPr lang="en-GB" dirty="0"/>
              <a:t>OST: RRR, heat treatment impact (2)</a:t>
            </a:r>
            <a:endParaRPr lang="en-US" dirty="0"/>
          </a:p>
        </p:txBody>
      </p:sp>
      <p:sp>
        <p:nvSpPr>
          <p:cNvPr id="8" name="Rectangle 3"/>
          <p:cNvSpPr txBox="1">
            <a:spLocks noGrp="1" noChangeArrowheads="1"/>
          </p:cNvSpPr>
          <p:nvPr>
            <p:ph type="body" sz="quarter" idx="13"/>
          </p:nvPr>
        </p:nvSpPr>
        <p:spPr>
          <a:xfrm>
            <a:off x="189384" y="1772816"/>
            <a:ext cx="8820472" cy="2088232"/>
          </a:xfrm>
          <a:prstGeom prst="rect">
            <a:avLst/>
          </a:prstGeom>
        </p:spPr>
        <p:txBody>
          <a:bodyPr>
            <a:noAutofit/>
          </a:bodyPr>
          <a:lstStyle/>
          <a:p>
            <a:pPr marL="342900" indent="-342900" eaLnBrk="0" hangingPunct="0">
              <a:lnSpc>
                <a:spcPct val="80000"/>
              </a:lnSpc>
              <a:spcBef>
                <a:spcPct val="20000"/>
              </a:spcBef>
              <a:buClr>
                <a:srgbClr val="3333CC"/>
              </a:buClr>
              <a:buFontTx/>
              <a:buChar char="•"/>
              <a:defRPr/>
            </a:pPr>
            <a:r>
              <a:rPr lang="en-GB" sz="2200" kern="0" dirty="0">
                <a:solidFill>
                  <a:schemeClr val="tx1"/>
                </a:solidFill>
              </a:rPr>
              <a:t>An analysis of oxygen residues present in heat treatments could explain discrepancy: </a:t>
            </a:r>
            <a:r>
              <a:rPr lang="en-GB" sz="2200" b="1" kern="0" dirty="0">
                <a:solidFill>
                  <a:schemeClr val="tx1"/>
                </a:solidFill>
              </a:rPr>
              <a:t>2 ppm for N</a:t>
            </a:r>
            <a:r>
              <a:rPr lang="en-GB" sz="2200" b="1" kern="0" baseline="-25000" dirty="0">
                <a:solidFill>
                  <a:schemeClr val="tx1"/>
                </a:solidFill>
              </a:rPr>
              <a:t>2</a:t>
            </a:r>
            <a:r>
              <a:rPr lang="en-GB" sz="2200" b="1" kern="0" dirty="0">
                <a:solidFill>
                  <a:schemeClr val="tx1"/>
                </a:solidFill>
              </a:rPr>
              <a:t> </a:t>
            </a:r>
            <a:r>
              <a:rPr lang="en-GB" sz="2200" kern="0" dirty="0">
                <a:solidFill>
                  <a:schemeClr val="tx1"/>
                </a:solidFill>
              </a:rPr>
              <a:t>as compared to </a:t>
            </a:r>
            <a:r>
              <a:rPr lang="en-GB" sz="2200" b="1" kern="0" dirty="0">
                <a:solidFill>
                  <a:schemeClr val="tx1"/>
                </a:solidFill>
              </a:rPr>
              <a:t>10 ppm for Ar</a:t>
            </a:r>
            <a:r>
              <a:rPr lang="en-GB" sz="2200" kern="0" dirty="0">
                <a:solidFill>
                  <a:schemeClr val="tx1"/>
                </a:solidFill>
              </a:rPr>
              <a:t>.</a:t>
            </a:r>
          </a:p>
          <a:p>
            <a:pPr marL="342900" indent="-342900" eaLnBrk="0" hangingPunct="0">
              <a:lnSpc>
                <a:spcPct val="80000"/>
              </a:lnSpc>
              <a:spcBef>
                <a:spcPct val="20000"/>
              </a:spcBef>
              <a:buClr>
                <a:srgbClr val="3333CC"/>
              </a:buClr>
              <a:buFontTx/>
              <a:buChar char="•"/>
              <a:defRPr/>
            </a:pPr>
            <a:r>
              <a:rPr lang="en-GB" sz="2200" kern="0" dirty="0">
                <a:solidFill>
                  <a:schemeClr val="tx1"/>
                </a:solidFill>
              </a:rPr>
              <a:t>In addition, small oxygen amounts in N</a:t>
            </a:r>
            <a:r>
              <a:rPr lang="en-GB" sz="2200" kern="0" baseline="-25000" dirty="0">
                <a:solidFill>
                  <a:schemeClr val="tx1"/>
                </a:solidFill>
              </a:rPr>
              <a:t>2</a:t>
            </a:r>
            <a:r>
              <a:rPr lang="en-GB" sz="2200" kern="0" dirty="0">
                <a:solidFill>
                  <a:schemeClr val="tx1"/>
                </a:solidFill>
              </a:rPr>
              <a:t> gas could create at beginning of HT </a:t>
            </a:r>
            <a:r>
              <a:rPr lang="en-GB" sz="2200" b="1" kern="0" dirty="0">
                <a:solidFill>
                  <a:schemeClr val="tx1"/>
                </a:solidFill>
              </a:rPr>
              <a:t>oxide layer </a:t>
            </a:r>
            <a:r>
              <a:rPr lang="en-GB" sz="2200" kern="0" dirty="0">
                <a:solidFill>
                  <a:schemeClr val="tx1"/>
                </a:solidFill>
              </a:rPr>
              <a:t>on the strand able to act as a diffusion layer to </a:t>
            </a:r>
            <a:r>
              <a:rPr lang="en-GB" sz="2200" b="1" kern="0" dirty="0">
                <a:solidFill>
                  <a:schemeClr val="tx1"/>
                </a:solidFill>
              </a:rPr>
              <a:t>prevent</a:t>
            </a:r>
            <a:r>
              <a:rPr lang="en-GB" sz="2200" kern="0" dirty="0">
                <a:solidFill>
                  <a:schemeClr val="tx1"/>
                </a:solidFill>
              </a:rPr>
              <a:t> further </a:t>
            </a:r>
            <a:r>
              <a:rPr lang="en-GB" sz="2200" b="1" kern="0" dirty="0">
                <a:solidFill>
                  <a:schemeClr val="tx1"/>
                </a:solidFill>
              </a:rPr>
              <a:t>oxygen contamination </a:t>
            </a:r>
            <a:r>
              <a:rPr lang="en-GB" sz="2200" kern="0" dirty="0">
                <a:solidFill>
                  <a:schemeClr val="tx1"/>
                </a:solidFill>
              </a:rPr>
              <a:t>of the </a:t>
            </a:r>
            <a:r>
              <a:rPr lang="en-GB" sz="2200" b="1" kern="0" dirty="0">
                <a:solidFill>
                  <a:schemeClr val="tx1"/>
                </a:solidFill>
              </a:rPr>
              <a:t>copper</a:t>
            </a:r>
            <a:r>
              <a:rPr lang="en-GB" sz="2200" kern="0" dirty="0">
                <a:solidFill>
                  <a:schemeClr val="tx1"/>
                </a:solidFill>
              </a:rPr>
              <a:t> matrix.</a:t>
            </a:r>
          </a:p>
          <a:p>
            <a:pPr marL="342900" indent="-342900" eaLnBrk="0" hangingPunct="0">
              <a:lnSpc>
                <a:spcPct val="80000"/>
              </a:lnSpc>
              <a:spcBef>
                <a:spcPct val="20000"/>
              </a:spcBef>
              <a:buClr>
                <a:srgbClr val="3333CC"/>
              </a:buClr>
              <a:buFontTx/>
              <a:buChar char="•"/>
              <a:defRPr/>
            </a:pPr>
            <a:r>
              <a:rPr lang="en-GB" sz="2200" kern="0" dirty="0">
                <a:solidFill>
                  <a:schemeClr val="tx1"/>
                </a:solidFill>
              </a:rPr>
              <a:t>Anyway, OST changed the HT environment gas </a:t>
            </a:r>
            <a:r>
              <a:rPr lang="en-GB" sz="2200" b="1" kern="0" dirty="0">
                <a:solidFill>
                  <a:schemeClr val="tx1"/>
                </a:solidFill>
              </a:rPr>
              <a:t>from nitrogen to argon </a:t>
            </a:r>
            <a:r>
              <a:rPr lang="en-GB" sz="2200" kern="0" dirty="0">
                <a:solidFill>
                  <a:schemeClr val="tx1"/>
                </a:solidFill>
              </a:rPr>
              <a:t>till the end of the contract in order to be more conservative and </a:t>
            </a:r>
            <a:r>
              <a:rPr lang="en-GB" sz="2200" b="1" kern="0" dirty="0">
                <a:solidFill>
                  <a:schemeClr val="tx1"/>
                </a:solidFill>
              </a:rPr>
              <a:t>consistent</a:t>
            </a:r>
            <a:r>
              <a:rPr lang="en-GB" sz="2200" kern="0" dirty="0">
                <a:solidFill>
                  <a:schemeClr val="tx1"/>
                </a:solidFill>
              </a:rPr>
              <a:t> as well with </a:t>
            </a:r>
            <a:r>
              <a:rPr lang="en-GB" sz="2200" b="1" kern="0" dirty="0">
                <a:solidFill>
                  <a:schemeClr val="tx1"/>
                </a:solidFill>
              </a:rPr>
              <a:t>ASG</a:t>
            </a:r>
            <a:r>
              <a:rPr lang="en-GB" sz="2200" kern="0" dirty="0">
                <a:solidFill>
                  <a:schemeClr val="tx1"/>
                </a:solidFill>
              </a:rPr>
              <a:t>, the European TF coil manufacturers using </a:t>
            </a:r>
            <a:r>
              <a:rPr lang="en-GB" sz="2200" kern="0" dirty="0" err="1">
                <a:solidFill>
                  <a:schemeClr val="tx1"/>
                </a:solidFill>
              </a:rPr>
              <a:t>Ar</a:t>
            </a:r>
            <a:r>
              <a:rPr lang="en-GB" sz="2200" kern="0" dirty="0">
                <a:solidFill>
                  <a:schemeClr val="tx1"/>
                </a:solidFill>
              </a:rPr>
              <a:t> in HT of the TF double pancakes.</a:t>
            </a:r>
          </a:p>
        </p:txBody>
      </p:sp>
      <p:sp>
        <p:nvSpPr>
          <p:cNvPr id="10" name="Footer Placeholder 1">
            <a:extLst>
              <a:ext uri="{FF2B5EF4-FFF2-40B4-BE49-F238E27FC236}">
                <a16:creationId xmlns:a16="http://schemas.microsoft.com/office/drawing/2014/main" id="{392DDE10-E7C2-4D16-87E8-43FC3F0119C0}"/>
              </a:ext>
            </a:extLst>
          </p:cNvPr>
          <p:cNvSpPr>
            <a:spLocks noGrp="1"/>
          </p:cNvSpPr>
          <p:nvPr>
            <p:ph type="ftr" sz="quarter" idx="11"/>
          </p:nvPr>
        </p:nvSpPr>
        <p:spPr>
          <a:xfrm>
            <a:off x="323528" y="6525344"/>
            <a:ext cx="7632848" cy="332656"/>
          </a:xfrm>
        </p:spPr>
        <p:txBody>
          <a:bodyPr/>
          <a:lstStyle/>
          <a:p>
            <a:r>
              <a:rPr lang="en-US" dirty="0"/>
              <a:t>European superconductors for ITER Magnets, November 11</a:t>
            </a:r>
            <a:r>
              <a:rPr lang="en-US" baseline="30000" dirty="0"/>
              <a:t>th</a:t>
            </a:r>
            <a:r>
              <a:rPr lang="en-US" dirty="0"/>
              <a:t> 2021</a:t>
            </a:r>
          </a:p>
        </p:txBody>
      </p:sp>
    </p:spTree>
    <p:extLst>
      <p:ext uri="{BB962C8B-B14F-4D97-AF65-F5344CB8AC3E}">
        <p14:creationId xmlns:p14="http://schemas.microsoft.com/office/powerpoint/2010/main" val="16793053"/>
      </p:ext>
    </p:extLst>
  </p:cSld>
  <p:clrMapOvr>
    <a:masterClrMapping/>
  </p:clrMapOvr>
  <p:transition>
    <p:wip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0B55C215-7F9A-4AB7-8398-183B47447BCF}" type="slidenum">
              <a:rPr lang="en-US" smtClean="0"/>
              <a:pPr/>
              <a:t>21</a:t>
            </a:fld>
            <a:endParaRPr lang="en-US"/>
          </a:p>
        </p:txBody>
      </p:sp>
      <p:sp>
        <p:nvSpPr>
          <p:cNvPr id="4" name="Title 3"/>
          <p:cNvSpPr>
            <a:spLocks noGrp="1"/>
          </p:cNvSpPr>
          <p:nvPr>
            <p:ph type="title"/>
          </p:nvPr>
        </p:nvSpPr>
        <p:spPr/>
        <p:txBody>
          <a:bodyPr/>
          <a:lstStyle/>
          <a:p>
            <a:r>
              <a:rPr lang="en-GB" dirty="0"/>
              <a:t>Nb</a:t>
            </a:r>
            <a:r>
              <a:rPr lang="en-GB" baseline="-25000" dirty="0"/>
              <a:t>3</a:t>
            </a:r>
            <a:r>
              <a:rPr lang="en-GB" dirty="0"/>
              <a:t>Sn – Bruker EAS Contract</a:t>
            </a:r>
            <a:endParaRPr lang="en-US" dirty="0"/>
          </a:p>
        </p:txBody>
      </p:sp>
      <p:sp>
        <p:nvSpPr>
          <p:cNvPr id="7" name="Rectangle 3"/>
          <p:cNvSpPr txBox="1">
            <a:spLocks noGrp="1" noChangeArrowheads="1"/>
          </p:cNvSpPr>
          <p:nvPr>
            <p:ph type="body" sz="quarter" idx="13"/>
          </p:nvPr>
        </p:nvSpPr>
        <p:spPr>
          <a:xfrm>
            <a:off x="251520" y="1268760"/>
            <a:ext cx="8424863" cy="4249018"/>
          </a:xfrm>
          <a:prstGeom prst="rect">
            <a:avLst/>
          </a:prstGeom>
        </p:spPr>
        <p:txBody>
          <a:bodyPr/>
          <a:lstStyle/>
          <a:p>
            <a:pPr marL="342900" indent="-342900" eaLnBrk="0" hangingPunct="0">
              <a:lnSpc>
                <a:spcPct val="80000"/>
              </a:lnSpc>
              <a:spcBef>
                <a:spcPct val="20000"/>
              </a:spcBef>
              <a:buClr>
                <a:srgbClr val="3333CC"/>
              </a:buClr>
              <a:buFontTx/>
              <a:buChar char="•"/>
              <a:defRPr/>
            </a:pPr>
            <a:r>
              <a:rPr lang="en-GB" sz="2400" b="1" kern="0" dirty="0">
                <a:solidFill>
                  <a:schemeClr val="tx1"/>
                </a:solidFill>
                <a:latin typeface="+mn-lt"/>
              </a:rPr>
              <a:t>37.7 t</a:t>
            </a:r>
            <a:r>
              <a:rPr lang="en-GB" sz="2400" b="0" kern="0" dirty="0">
                <a:solidFill>
                  <a:schemeClr val="tx1"/>
                </a:solidFill>
                <a:latin typeface="+mn-lt"/>
              </a:rPr>
              <a:t> of </a:t>
            </a:r>
            <a:r>
              <a:rPr lang="en-GB" sz="2400" b="1" kern="0" dirty="0">
                <a:solidFill>
                  <a:schemeClr val="tx1"/>
                </a:solidFill>
                <a:latin typeface="+mn-lt"/>
              </a:rPr>
              <a:t>Nb</a:t>
            </a:r>
            <a:r>
              <a:rPr lang="en-GB" sz="2400" b="1" kern="0" baseline="-25000" dirty="0">
                <a:solidFill>
                  <a:schemeClr val="tx1"/>
                </a:solidFill>
                <a:latin typeface="+mn-lt"/>
              </a:rPr>
              <a:t>3</a:t>
            </a:r>
            <a:r>
              <a:rPr lang="en-GB" sz="2400" b="1" kern="0" dirty="0">
                <a:solidFill>
                  <a:schemeClr val="tx1"/>
                </a:solidFill>
                <a:latin typeface="+mn-lt"/>
              </a:rPr>
              <a:t>Sn</a:t>
            </a:r>
            <a:r>
              <a:rPr lang="en-GB" sz="2400" b="0" kern="0" dirty="0">
                <a:solidFill>
                  <a:schemeClr val="tx1"/>
                </a:solidFill>
                <a:latin typeface="+mn-lt"/>
              </a:rPr>
              <a:t> strand (~</a:t>
            </a:r>
            <a:r>
              <a:rPr lang="en-GB" sz="2400" b="1" kern="0" dirty="0">
                <a:solidFill>
                  <a:schemeClr val="tx1"/>
                </a:solidFill>
                <a:latin typeface="+mn-lt"/>
              </a:rPr>
              <a:t>40%</a:t>
            </a:r>
            <a:r>
              <a:rPr lang="en-GB" sz="2400" b="0" kern="0" dirty="0">
                <a:solidFill>
                  <a:schemeClr val="tx1"/>
                </a:solidFill>
                <a:latin typeface="+mn-lt"/>
              </a:rPr>
              <a:t> of total</a:t>
            </a:r>
            <a:r>
              <a:rPr lang="en-GB" sz="2400" kern="0" dirty="0">
                <a:solidFill>
                  <a:schemeClr val="tx1"/>
                </a:solidFill>
              </a:rPr>
              <a:t>)</a:t>
            </a:r>
            <a:endParaRPr lang="en-US" sz="2400" b="0" kern="0" dirty="0">
              <a:solidFill>
                <a:schemeClr val="tx1"/>
              </a:solidFill>
              <a:latin typeface="+mn-lt"/>
            </a:endParaRPr>
          </a:p>
          <a:p>
            <a:pPr marL="342900" indent="-342900" eaLnBrk="0" hangingPunct="0">
              <a:lnSpc>
                <a:spcPct val="80000"/>
              </a:lnSpc>
              <a:spcBef>
                <a:spcPct val="20000"/>
              </a:spcBef>
              <a:buClr>
                <a:srgbClr val="3333CC"/>
              </a:buClr>
              <a:buFontTx/>
              <a:buChar char="•"/>
              <a:defRPr/>
            </a:pPr>
            <a:endParaRPr lang="en-US" sz="2400" kern="0" dirty="0">
              <a:solidFill>
                <a:schemeClr val="tx1"/>
              </a:solidFill>
              <a:latin typeface="+mn-lt"/>
            </a:endParaRPr>
          </a:p>
        </p:txBody>
      </p:sp>
      <p:graphicFrame>
        <p:nvGraphicFramePr>
          <p:cNvPr id="8" name="Object 7"/>
          <p:cNvGraphicFramePr>
            <a:graphicFrameLocks noChangeAspect="1"/>
          </p:cNvGraphicFramePr>
          <p:nvPr>
            <p:extLst>
              <p:ext uri="{D42A27DB-BD31-4B8C-83A1-F6EECF244321}">
                <p14:modId xmlns:p14="http://schemas.microsoft.com/office/powerpoint/2010/main" val="2059686351"/>
              </p:ext>
            </p:extLst>
          </p:nvPr>
        </p:nvGraphicFramePr>
        <p:xfrm>
          <a:off x="683568" y="1988840"/>
          <a:ext cx="2708920" cy="2646646"/>
        </p:xfrm>
        <a:graphic>
          <a:graphicData uri="http://schemas.openxmlformats.org/presentationml/2006/ole">
            <mc:AlternateContent xmlns:mc="http://schemas.openxmlformats.org/markup-compatibility/2006">
              <mc:Choice xmlns:v="urn:schemas-microsoft-com:vml" Requires="v">
                <p:oleObj spid="_x0000_s1260" name="Photo Editor Photo" r:id="rId3" imgW="6485714" imgH="6335009" progId="MSPhotoEd.3">
                  <p:embed/>
                </p:oleObj>
              </mc:Choice>
              <mc:Fallback>
                <p:oleObj name="Photo Editor Photo" r:id="rId3" imgW="6485714" imgH="6335009" progId="MSPhotoEd.3">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3568" y="1988840"/>
                        <a:ext cx="2708920" cy="2646646"/>
                      </a:xfrm>
                      <a:prstGeom prst="rect">
                        <a:avLst/>
                      </a:prstGeom>
                      <a:noFill/>
                      <a:ln>
                        <a:noFill/>
                      </a:ln>
                      <a:effectLst/>
                    </p:spPr>
                  </p:pic>
                </p:oleObj>
              </mc:Fallback>
            </mc:AlternateContent>
          </a:graphicData>
        </a:graphic>
      </p:graphicFrame>
      <p:sp>
        <p:nvSpPr>
          <p:cNvPr id="9" name="TextBox 7"/>
          <p:cNvSpPr txBox="1">
            <a:spLocks noChangeArrowheads="1"/>
          </p:cNvSpPr>
          <p:nvPr/>
        </p:nvSpPr>
        <p:spPr bwMode="auto">
          <a:xfrm>
            <a:off x="3593579" y="1772816"/>
            <a:ext cx="5572125"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6000" b="1">
                <a:solidFill>
                  <a:schemeClr val="tx1"/>
                </a:solidFill>
                <a:latin typeface="Arial" pitchFamily="34" charset="0"/>
              </a:defRPr>
            </a:lvl1pPr>
            <a:lvl2pPr marL="742950" indent="-285750" eaLnBrk="0" hangingPunct="0">
              <a:defRPr sz="6000" b="1">
                <a:solidFill>
                  <a:schemeClr val="tx1"/>
                </a:solidFill>
                <a:latin typeface="Arial" pitchFamily="34" charset="0"/>
              </a:defRPr>
            </a:lvl2pPr>
            <a:lvl3pPr marL="1143000" indent="-228600" eaLnBrk="0" hangingPunct="0">
              <a:defRPr sz="6000" b="1">
                <a:solidFill>
                  <a:schemeClr val="tx1"/>
                </a:solidFill>
                <a:latin typeface="Arial" pitchFamily="34" charset="0"/>
              </a:defRPr>
            </a:lvl3pPr>
            <a:lvl4pPr marL="1600200" indent="-228600" eaLnBrk="0" hangingPunct="0">
              <a:defRPr sz="6000" b="1">
                <a:solidFill>
                  <a:schemeClr val="tx1"/>
                </a:solidFill>
                <a:latin typeface="Arial" pitchFamily="34" charset="0"/>
              </a:defRPr>
            </a:lvl4pPr>
            <a:lvl5pPr marL="2057400" indent="-228600" eaLnBrk="0" hangingPunct="0">
              <a:defRPr sz="6000" b="1">
                <a:solidFill>
                  <a:schemeClr val="tx1"/>
                </a:solidFill>
                <a:latin typeface="Arial" pitchFamily="34" charset="0"/>
              </a:defRPr>
            </a:lvl5pPr>
            <a:lvl6pPr marL="2514600" indent="-228600" eaLnBrk="0" fontAlgn="base" hangingPunct="0">
              <a:spcBef>
                <a:spcPct val="0"/>
              </a:spcBef>
              <a:spcAft>
                <a:spcPct val="0"/>
              </a:spcAft>
              <a:defRPr sz="6000" b="1">
                <a:solidFill>
                  <a:schemeClr val="tx1"/>
                </a:solidFill>
                <a:latin typeface="Arial" pitchFamily="34" charset="0"/>
              </a:defRPr>
            </a:lvl6pPr>
            <a:lvl7pPr marL="2971800" indent="-228600" eaLnBrk="0" fontAlgn="base" hangingPunct="0">
              <a:spcBef>
                <a:spcPct val="0"/>
              </a:spcBef>
              <a:spcAft>
                <a:spcPct val="0"/>
              </a:spcAft>
              <a:defRPr sz="6000" b="1">
                <a:solidFill>
                  <a:schemeClr val="tx1"/>
                </a:solidFill>
                <a:latin typeface="Arial" pitchFamily="34" charset="0"/>
              </a:defRPr>
            </a:lvl7pPr>
            <a:lvl8pPr marL="3429000" indent="-228600" eaLnBrk="0" fontAlgn="base" hangingPunct="0">
              <a:spcBef>
                <a:spcPct val="0"/>
              </a:spcBef>
              <a:spcAft>
                <a:spcPct val="0"/>
              </a:spcAft>
              <a:defRPr sz="6000" b="1">
                <a:solidFill>
                  <a:schemeClr val="tx1"/>
                </a:solidFill>
                <a:latin typeface="Arial" pitchFamily="34" charset="0"/>
              </a:defRPr>
            </a:lvl8pPr>
            <a:lvl9pPr marL="3886200" indent="-228600" eaLnBrk="0" fontAlgn="base" hangingPunct="0">
              <a:spcBef>
                <a:spcPct val="0"/>
              </a:spcBef>
              <a:spcAft>
                <a:spcPct val="0"/>
              </a:spcAft>
              <a:defRPr sz="6000" b="1">
                <a:solidFill>
                  <a:schemeClr val="tx1"/>
                </a:solidFill>
                <a:latin typeface="Arial" pitchFamily="34" charset="0"/>
              </a:defRPr>
            </a:lvl9pPr>
          </a:lstStyle>
          <a:p>
            <a:pPr eaLnBrk="1" hangingPunct="1">
              <a:buFont typeface="Arial" pitchFamily="34" charset="0"/>
              <a:buChar char="•"/>
            </a:pPr>
            <a:r>
              <a:rPr lang="en-GB" altLang="en-US" sz="2400" b="0" dirty="0">
                <a:latin typeface="+mn-lt"/>
              </a:rPr>
              <a:t> Manufactured by </a:t>
            </a:r>
            <a:r>
              <a:rPr lang="en-GB" altLang="en-US" sz="2400" dirty="0">
                <a:latin typeface="+mn-lt"/>
              </a:rPr>
              <a:t>Bronze Route</a:t>
            </a:r>
          </a:p>
          <a:p>
            <a:pPr eaLnBrk="1" hangingPunct="1">
              <a:buFont typeface="Arial" pitchFamily="34" charset="0"/>
              <a:buChar char="•"/>
            </a:pPr>
            <a:r>
              <a:rPr lang="en-GB" altLang="en-US" sz="2400" b="0" dirty="0">
                <a:latin typeface="+mn-lt"/>
              </a:rPr>
              <a:t> </a:t>
            </a:r>
            <a:r>
              <a:rPr lang="en-GB" altLang="en-US" sz="2400" dirty="0">
                <a:latin typeface="+mn-lt"/>
              </a:rPr>
              <a:t>151 sub-elements </a:t>
            </a:r>
            <a:r>
              <a:rPr lang="en-GB" altLang="en-US" sz="2400" b="0" dirty="0">
                <a:latin typeface="+mn-lt"/>
              </a:rPr>
              <a:t>per final billet</a:t>
            </a:r>
          </a:p>
          <a:p>
            <a:pPr eaLnBrk="1" hangingPunct="1">
              <a:buFont typeface="Arial" pitchFamily="34" charset="0"/>
              <a:buChar char="•"/>
            </a:pPr>
            <a:r>
              <a:rPr lang="en-GB" altLang="en-US" sz="2400" b="0" dirty="0">
                <a:latin typeface="+mn-lt"/>
              </a:rPr>
              <a:t> </a:t>
            </a:r>
            <a:r>
              <a:rPr lang="en-GB" altLang="en-US" sz="2400" dirty="0">
                <a:latin typeface="+mn-lt"/>
              </a:rPr>
              <a:t>55 filaments </a:t>
            </a:r>
            <a:r>
              <a:rPr lang="en-GB" altLang="en-US" sz="2400" b="0" dirty="0">
                <a:latin typeface="+mn-lt"/>
              </a:rPr>
              <a:t>(</a:t>
            </a:r>
            <a:r>
              <a:rPr lang="en-GB" altLang="en-US" sz="2400" b="0" dirty="0" err="1">
                <a:latin typeface="+mn-lt"/>
              </a:rPr>
              <a:t>NbTa</a:t>
            </a:r>
            <a:r>
              <a:rPr lang="en-GB" altLang="en-US" sz="2400" b="0" dirty="0">
                <a:latin typeface="+mn-lt"/>
              </a:rPr>
              <a:t>), </a:t>
            </a:r>
            <a:r>
              <a:rPr lang="en-GB" altLang="en-US" sz="2400" dirty="0">
                <a:latin typeface="+mn-lt"/>
              </a:rPr>
              <a:t>3µm</a:t>
            </a:r>
            <a:r>
              <a:rPr lang="en-GB" altLang="en-US" sz="2400" b="0" dirty="0">
                <a:latin typeface="+mn-lt"/>
              </a:rPr>
              <a:t>, embedded in bronze matrix (</a:t>
            </a:r>
            <a:r>
              <a:rPr lang="en-GB" altLang="en-US" sz="2400" b="0" dirty="0" err="1">
                <a:latin typeface="+mn-lt"/>
              </a:rPr>
              <a:t>CuSnTi</a:t>
            </a:r>
            <a:r>
              <a:rPr lang="en-GB" altLang="en-US" sz="2400" b="0" dirty="0">
                <a:latin typeface="+mn-lt"/>
              </a:rPr>
              <a:t>) per sub-element.</a:t>
            </a:r>
          </a:p>
          <a:p>
            <a:pPr eaLnBrk="1" hangingPunct="1">
              <a:buFont typeface="Arial" pitchFamily="34" charset="0"/>
              <a:buChar char="•"/>
            </a:pPr>
            <a:r>
              <a:rPr lang="en-GB" altLang="en-US" sz="2400" b="0" dirty="0">
                <a:latin typeface="+mn-lt"/>
              </a:rPr>
              <a:t> </a:t>
            </a:r>
            <a:r>
              <a:rPr lang="en-GB" altLang="en-US" sz="2400" dirty="0">
                <a:latin typeface="+mn-lt"/>
              </a:rPr>
              <a:t>Quaternary Nb</a:t>
            </a:r>
            <a:r>
              <a:rPr lang="en-GB" altLang="en-US" sz="2400" baseline="-25000" dirty="0">
                <a:latin typeface="+mn-lt"/>
              </a:rPr>
              <a:t>3</a:t>
            </a:r>
            <a:r>
              <a:rPr lang="en-GB" altLang="en-US" sz="2400" dirty="0">
                <a:latin typeface="+mn-lt"/>
              </a:rPr>
              <a:t>Sn </a:t>
            </a:r>
            <a:r>
              <a:rPr lang="en-GB" altLang="en-US" sz="2400" b="0" dirty="0">
                <a:latin typeface="+mn-lt"/>
              </a:rPr>
              <a:t>(Ta and Ti doping)</a:t>
            </a:r>
          </a:p>
          <a:p>
            <a:pPr eaLnBrk="1" hangingPunct="1">
              <a:buFont typeface="Arial" pitchFamily="34" charset="0"/>
              <a:buChar char="•"/>
            </a:pPr>
            <a:r>
              <a:rPr lang="en-GB" altLang="en-US" sz="2400" b="0" dirty="0">
                <a:latin typeface="+mn-lt"/>
              </a:rPr>
              <a:t> </a:t>
            </a:r>
            <a:r>
              <a:rPr lang="en-GB" altLang="en-US" sz="2400" dirty="0">
                <a:latin typeface="+mn-lt"/>
              </a:rPr>
              <a:t>Ta barrier </a:t>
            </a:r>
            <a:r>
              <a:rPr lang="en-GB" altLang="en-US" sz="2400" b="0" dirty="0">
                <a:latin typeface="+mn-lt"/>
              </a:rPr>
              <a:t>(diffusion barrier), 13</a:t>
            </a:r>
            <a:r>
              <a:rPr lang="en-GB" altLang="en-US" sz="2400" b="0" dirty="0"/>
              <a:t>µm.</a:t>
            </a:r>
          </a:p>
          <a:p>
            <a:pPr eaLnBrk="1" hangingPunct="1">
              <a:buFont typeface="Arial" pitchFamily="34" charset="0"/>
              <a:buChar char="•"/>
            </a:pPr>
            <a:r>
              <a:rPr lang="en-GB" altLang="en-US" sz="2400" b="0" dirty="0">
                <a:latin typeface="+mn-lt"/>
              </a:rPr>
              <a:t> During drawing, intermediate annealing steps needed for the bronze due to work hardening: </a:t>
            </a:r>
            <a:r>
              <a:rPr lang="en-GB" altLang="en-US" sz="2400" dirty="0">
                <a:latin typeface="+mn-lt"/>
              </a:rPr>
              <a:t>long process</a:t>
            </a:r>
            <a:r>
              <a:rPr lang="en-GB" altLang="en-US" sz="2400" b="0" dirty="0">
                <a:latin typeface="+mn-lt"/>
              </a:rPr>
              <a:t>.</a:t>
            </a:r>
          </a:p>
        </p:txBody>
      </p:sp>
      <p:sp>
        <p:nvSpPr>
          <p:cNvPr id="10" name="TextBox 6"/>
          <p:cNvSpPr txBox="1">
            <a:spLocks noChangeArrowheads="1"/>
          </p:cNvSpPr>
          <p:nvPr/>
        </p:nvSpPr>
        <p:spPr bwMode="auto">
          <a:xfrm>
            <a:off x="611560" y="4725144"/>
            <a:ext cx="28575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6000" b="1">
                <a:solidFill>
                  <a:schemeClr val="tx1"/>
                </a:solidFill>
                <a:latin typeface="Arial" pitchFamily="34" charset="0"/>
              </a:defRPr>
            </a:lvl1pPr>
            <a:lvl2pPr marL="742950" indent="-285750" eaLnBrk="0" hangingPunct="0">
              <a:defRPr sz="6000" b="1">
                <a:solidFill>
                  <a:schemeClr val="tx1"/>
                </a:solidFill>
                <a:latin typeface="Arial" pitchFamily="34" charset="0"/>
              </a:defRPr>
            </a:lvl2pPr>
            <a:lvl3pPr marL="1143000" indent="-228600" eaLnBrk="0" hangingPunct="0">
              <a:defRPr sz="6000" b="1">
                <a:solidFill>
                  <a:schemeClr val="tx1"/>
                </a:solidFill>
                <a:latin typeface="Arial" pitchFamily="34" charset="0"/>
              </a:defRPr>
            </a:lvl3pPr>
            <a:lvl4pPr marL="1600200" indent="-228600" eaLnBrk="0" hangingPunct="0">
              <a:defRPr sz="6000" b="1">
                <a:solidFill>
                  <a:schemeClr val="tx1"/>
                </a:solidFill>
                <a:latin typeface="Arial" pitchFamily="34" charset="0"/>
              </a:defRPr>
            </a:lvl4pPr>
            <a:lvl5pPr marL="2057400" indent="-228600" eaLnBrk="0" hangingPunct="0">
              <a:defRPr sz="6000" b="1">
                <a:solidFill>
                  <a:schemeClr val="tx1"/>
                </a:solidFill>
                <a:latin typeface="Arial" pitchFamily="34" charset="0"/>
              </a:defRPr>
            </a:lvl5pPr>
            <a:lvl6pPr marL="2514600" indent="-228600" eaLnBrk="0" fontAlgn="base" hangingPunct="0">
              <a:spcBef>
                <a:spcPct val="0"/>
              </a:spcBef>
              <a:spcAft>
                <a:spcPct val="0"/>
              </a:spcAft>
              <a:defRPr sz="6000" b="1">
                <a:solidFill>
                  <a:schemeClr val="tx1"/>
                </a:solidFill>
                <a:latin typeface="Arial" pitchFamily="34" charset="0"/>
              </a:defRPr>
            </a:lvl6pPr>
            <a:lvl7pPr marL="2971800" indent="-228600" eaLnBrk="0" fontAlgn="base" hangingPunct="0">
              <a:spcBef>
                <a:spcPct val="0"/>
              </a:spcBef>
              <a:spcAft>
                <a:spcPct val="0"/>
              </a:spcAft>
              <a:defRPr sz="6000" b="1">
                <a:solidFill>
                  <a:schemeClr val="tx1"/>
                </a:solidFill>
                <a:latin typeface="Arial" pitchFamily="34" charset="0"/>
              </a:defRPr>
            </a:lvl7pPr>
            <a:lvl8pPr marL="3429000" indent="-228600" eaLnBrk="0" fontAlgn="base" hangingPunct="0">
              <a:spcBef>
                <a:spcPct val="0"/>
              </a:spcBef>
              <a:spcAft>
                <a:spcPct val="0"/>
              </a:spcAft>
              <a:defRPr sz="6000" b="1">
                <a:solidFill>
                  <a:schemeClr val="tx1"/>
                </a:solidFill>
                <a:latin typeface="Arial" pitchFamily="34" charset="0"/>
              </a:defRPr>
            </a:lvl8pPr>
            <a:lvl9pPr marL="3886200" indent="-228600" eaLnBrk="0" fontAlgn="base" hangingPunct="0">
              <a:spcBef>
                <a:spcPct val="0"/>
              </a:spcBef>
              <a:spcAft>
                <a:spcPct val="0"/>
              </a:spcAft>
              <a:defRPr sz="6000" b="1">
                <a:solidFill>
                  <a:schemeClr val="tx1"/>
                </a:solidFill>
                <a:latin typeface="Arial" pitchFamily="34" charset="0"/>
              </a:defRPr>
            </a:lvl9pPr>
          </a:lstStyle>
          <a:p>
            <a:pPr algn="ctr" eaLnBrk="1" hangingPunct="1"/>
            <a:r>
              <a:rPr lang="en-GB" altLang="en-US" sz="1400" dirty="0"/>
              <a:t>X-section of Bruker EAS strand</a:t>
            </a:r>
            <a:endParaRPr lang="en-US" altLang="en-US" sz="1400" dirty="0"/>
          </a:p>
        </p:txBody>
      </p:sp>
      <p:sp>
        <p:nvSpPr>
          <p:cNvPr id="12" name="TextBox 11"/>
          <p:cNvSpPr txBox="1"/>
          <p:nvPr/>
        </p:nvSpPr>
        <p:spPr>
          <a:xfrm>
            <a:off x="467544" y="5589240"/>
            <a:ext cx="8280920" cy="830997"/>
          </a:xfrm>
          <a:prstGeom prst="rect">
            <a:avLst/>
          </a:prstGeom>
          <a:noFill/>
        </p:spPr>
        <p:txBody>
          <a:bodyPr wrap="square" rtlCol="0">
            <a:spAutoFit/>
          </a:bodyPr>
          <a:lstStyle/>
          <a:p>
            <a:pPr marL="285750" indent="-285750">
              <a:buFont typeface="Arial" panose="020B0604020202020204" pitchFamily="34" charset="0"/>
              <a:buChar char="•"/>
            </a:pPr>
            <a:r>
              <a:rPr lang="en-US" sz="2400" b="1" dirty="0"/>
              <a:t>380 billets </a:t>
            </a:r>
            <a:r>
              <a:rPr lang="en-US" sz="2400" dirty="0"/>
              <a:t>needed for contract </a:t>
            </a:r>
            <a:r>
              <a:rPr lang="en-US" sz="2400" b="1" dirty="0"/>
              <a:t>completion</a:t>
            </a:r>
            <a:r>
              <a:rPr lang="en-US" sz="2400" dirty="0"/>
              <a:t>.</a:t>
            </a:r>
          </a:p>
          <a:p>
            <a:pPr marL="285750" indent="-285750">
              <a:buFont typeface="Arial" panose="020B0604020202020204" pitchFamily="34" charset="0"/>
              <a:buChar char="•"/>
            </a:pPr>
            <a:endParaRPr lang="en-IE" sz="2400" dirty="0"/>
          </a:p>
        </p:txBody>
      </p:sp>
      <p:sp>
        <p:nvSpPr>
          <p:cNvPr id="13" name="Footer Placeholder 1">
            <a:extLst>
              <a:ext uri="{FF2B5EF4-FFF2-40B4-BE49-F238E27FC236}">
                <a16:creationId xmlns:a16="http://schemas.microsoft.com/office/drawing/2014/main" id="{C053A3E1-F791-4D7A-B2D4-56DFF467A678}"/>
              </a:ext>
            </a:extLst>
          </p:cNvPr>
          <p:cNvSpPr>
            <a:spLocks noGrp="1"/>
          </p:cNvSpPr>
          <p:nvPr>
            <p:ph type="ftr" sz="quarter" idx="11"/>
          </p:nvPr>
        </p:nvSpPr>
        <p:spPr>
          <a:xfrm>
            <a:off x="323528" y="6525344"/>
            <a:ext cx="7632848" cy="332656"/>
          </a:xfrm>
        </p:spPr>
        <p:txBody>
          <a:bodyPr/>
          <a:lstStyle/>
          <a:p>
            <a:r>
              <a:rPr lang="en-US" dirty="0"/>
              <a:t>European superconductors for ITER Magnets, November 11</a:t>
            </a:r>
            <a:r>
              <a:rPr lang="en-US" baseline="30000" dirty="0"/>
              <a:t>th</a:t>
            </a:r>
            <a:r>
              <a:rPr lang="en-US" dirty="0"/>
              <a:t> 2021</a:t>
            </a:r>
          </a:p>
        </p:txBody>
      </p:sp>
    </p:spTree>
    <p:extLst>
      <p:ext uri="{BB962C8B-B14F-4D97-AF65-F5344CB8AC3E}">
        <p14:creationId xmlns:p14="http://schemas.microsoft.com/office/powerpoint/2010/main" val="2271354469"/>
      </p:ext>
    </p:extLst>
  </p:cSld>
  <p:clrMapOvr>
    <a:masterClrMapping/>
  </p:clrMapOvr>
  <p:transition>
    <p:wip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0B55C215-7F9A-4AB7-8398-183B47447BCF}" type="slidenum">
              <a:rPr lang="en-US" smtClean="0"/>
              <a:pPr/>
              <a:t>22</a:t>
            </a:fld>
            <a:endParaRPr lang="en-US"/>
          </a:p>
        </p:txBody>
      </p:sp>
      <p:sp>
        <p:nvSpPr>
          <p:cNvPr id="4" name="Title 3"/>
          <p:cNvSpPr>
            <a:spLocks noGrp="1"/>
          </p:cNvSpPr>
          <p:nvPr>
            <p:ph type="title"/>
          </p:nvPr>
        </p:nvSpPr>
        <p:spPr/>
        <p:txBody>
          <a:bodyPr/>
          <a:lstStyle/>
          <a:p>
            <a:r>
              <a:rPr lang="en-GB" dirty="0"/>
              <a:t>Nb</a:t>
            </a:r>
            <a:r>
              <a:rPr lang="en-GB" baseline="-25000" dirty="0"/>
              <a:t>3</a:t>
            </a:r>
            <a:r>
              <a:rPr lang="en-GB" dirty="0"/>
              <a:t>Sn – Bruker EAS Contract</a:t>
            </a:r>
            <a:endParaRPr lang="en-US" dirty="0"/>
          </a:p>
        </p:txBody>
      </p:sp>
      <p:sp>
        <p:nvSpPr>
          <p:cNvPr id="13" name="Rectangle 3"/>
          <p:cNvSpPr txBox="1">
            <a:spLocks noGrp="1" noChangeArrowheads="1"/>
          </p:cNvSpPr>
          <p:nvPr>
            <p:ph type="body" sz="quarter" idx="13"/>
          </p:nvPr>
        </p:nvSpPr>
        <p:spPr>
          <a:xfrm>
            <a:off x="323528" y="1124744"/>
            <a:ext cx="8686328" cy="2952328"/>
          </a:xfrm>
          <a:prstGeom prst="rect">
            <a:avLst/>
          </a:prstGeom>
        </p:spPr>
        <p:txBody>
          <a:bodyPr/>
          <a:lstStyle/>
          <a:p>
            <a:pPr marL="342900" indent="-342900" eaLnBrk="0" hangingPunct="0">
              <a:lnSpc>
                <a:spcPct val="80000"/>
              </a:lnSpc>
              <a:spcBef>
                <a:spcPct val="20000"/>
              </a:spcBef>
              <a:buClr>
                <a:srgbClr val="3333CC"/>
              </a:buClr>
              <a:buFontTx/>
              <a:buChar char="•"/>
              <a:defRPr/>
            </a:pPr>
            <a:r>
              <a:rPr lang="en-US" sz="2400" b="1" kern="0" dirty="0">
                <a:solidFill>
                  <a:schemeClr val="tx1"/>
                </a:solidFill>
                <a:latin typeface="+mn-lt"/>
              </a:rPr>
              <a:t>Ramp up </a:t>
            </a:r>
            <a:r>
              <a:rPr lang="en-US" sz="2400" kern="0" dirty="0">
                <a:solidFill>
                  <a:schemeClr val="tx1"/>
                </a:solidFill>
                <a:latin typeface="+mn-lt"/>
              </a:rPr>
              <a:t>phase took </a:t>
            </a:r>
            <a:r>
              <a:rPr lang="en-US" sz="2400" b="1" kern="0" dirty="0">
                <a:solidFill>
                  <a:schemeClr val="tx1"/>
                </a:solidFill>
                <a:latin typeface="+mn-lt"/>
              </a:rPr>
              <a:t>13 months </a:t>
            </a:r>
            <a:r>
              <a:rPr lang="en-US" sz="2400" kern="0" dirty="0">
                <a:solidFill>
                  <a:schemeClr val="tx1"/>
                </a:solidFill>
                <a:latin typeface="+mn-lt"/>
              </a:rPr>
              <a:t>(upgrade of facilities for mass production).</a:t>
            </a:r>
          </a:p>
          <a:p>
            <a:pPr marL="342900" indent="-342900" eaLnBrk="0" hangingPunct="0">
              <a:lnSpc>
                <a:spcPct val="80000"/>
              </a:lnSpc>
              <a:spcBef>
                <a:spcPct val="20000"/>
              </a:spcBef>
              <a:buClr>
                <a:srgbClr val="3333CC"/>
              </a:buClr>
              <a:buFontTx/>
              <a:buChar char="•"/>
              <a:defRPr/>
            </a:pPr>
            <a:r>
              <a:rPr lang="en-US" sz="2400" b="0" kern="0" dirty="0">
                <a:solidFill>
                  <a:schemeClr val="tx1"/>
                </a:solidFill>
              </a:rPr>
              <a:t>At the </a:t>
            </a:r>
            <a:r>
              <a:rPr lang="en-US" sz="2400" b="1" kern="0" dirty="0">
                <a:solidFill>
                  <a:schemeClr val="tx1"/>
                </a:solidFill>
              </a:rPr>
              <a:t>beginning</a:t>
            </a:r>
            <a:r>
              <a:rPr lang="en-US" sz="2400" b="0" kern="0" dirty="0">
                <a:solidFill>
                  <a:schemeClr val="tx1"/>
                </a:solidFill>
              </a:rPr>
              <a:t> of the strand </a:t>
            </a:r>
            <a:r>
              <a:rPr lang="en-US" sz="2400" b="1" kern="0" dirty="0">
                <a:solidFill>
                  <a:schemeClr val="tx1"/>
                </a:solidFill>
              </a:rPr>
              <a:t>production</a:t>
            </a:r>
            <a:r>
              <a:rPr lang="en-US" sz="2400" b="0" kern="0" dirty="0">
                <a:solidFill>
                  <a:schemeClr val="tx1"/>
                </a:solidFill>
              </a:rPr>
              <a:t>, </a:t>
            </a:r>
            <a:r>
              <a:rPr lang="en-US" sz="2400" b="1" kern="0" dirty="0">
                <a:solidFill>
                  <a:schemeClr val="tx1"/>
                </a:solidFill>
              </a:rPr>
              <a:t>breakages</a:t>
            </a:r>
            <a:r>
              <a:rPr lang="en-US" sz="2400" b="0" kern="0" dirty="0">
                <a:solidFill>
                  <a:schemeClr val="tx1"/>
                </a:solidFill>
              </a:rPr>
              <a:t> caused by foreign </a:t>
            </a:r>
            <a:r>
              <a:rPr lang="en-US" sz="2400" b="1" kern="0" dirty="0">
                <a:solidFill>
                  <a:schemeClr val="tx1"/>
                </a:solidFill>
              </a:rPr>
              <a:t>particle</a:t>
            </a:r>
            <a:r>
              <a:rPr lang="en-US" sz="2400" b="0" kern="0" dirty="0">
                <a:solidFill>
                  <a:schemeClr val="tx1"/>
                </a:solidFill>
              </a:rPr>
              <a:t> contamination: </a:t>
            </a:r>
            <a:r>
              <a:rPr lang="en-US" sz="2400" b="1" kern="0" dirty="0">
                <a:solidFill>
                  <a:schemeClr val="tx1"/>
                </a:solidFill>
              </a:rPr>
              <a:t>problem rapidly solved</a:t>
            </a:r>
            <a:r>
              <a:rPr lang="en-US" sz="2400" b="0" kern="0" dirty="0">
                <a:solidFill>
                  <a:schemeClr val="tx1"/>
                </a:solidFill>
              </a:rPr>
              <a:t>. Over the full production </a:t>
            </a:r>
            <a:r>
              <a:rPr lang="en-US" sz="2400" b="1" kern="0" dirty="0">
                <a:solidFill>
                  <a:schemeClr val="tx1"/>
                </a:solidFill>
              </a:rPr>
              <a:t>2.8 piece lengths per billet </a:t>
            </a:r>
            <a:r>
              <a:rPr lang="en-US" sz="2400" b="0" kern="0" dirty="0">
                <a:solidFill>
                  <a:schemeClr val="tx1"/>
                </a:solidFill>
              </a:rPr>
              <a:t>in average.</a:t>
            </a:r>
          </a:p>
          <a:p>
            <a:pPr marL="342900" indent="-342900" eaLnBrk="0" hangingPunct="0">
              <a:lnSpc>
                <a:spcPct val="80000"/>
              </a:lnSpc>
              <a:spcBef>
                <a:spcPct val="20000"/>
              </a:spcBef>
              <a:buClr>
                <a:srgbClr val="3333CC"/>
              </a:buClr>
              <a:buFontTx/>
              <a:buChar char="•"/>
              <a:defRPr/>
            </a:pPr>
            <a:r>
              <a:rPr lang="en-US" sz="2400" kern="0" dirty="0">
                <a:solidFill>
                  <a:schemeClr val="tx1"/>
                </a:solidFill>
              </a:rPr>
              <a:t>More than </a:t>
            </a:r>
            <a:r>
              <a:rPr lang="en-US" sz="2400" b="1" kern="0" dirty="0">
                <a:solidFill>
                  <a:schemeClr val="tx1"/>
                </a:solidFill>
              </a:rPr>
              <a:t>90 %</a:t>
            </a:r>
            <a:r>
              <a:rPr lang="en-US" sz="2400" kern="0" dirty="0">
                <a:solidFill>
                  <a:schemeClr val="tx1"/>
                </a:solidFill>
              </a:rPr>
              <a:t> of billets with </a:t>
            </a:r>
            <a:r>
              <a:rPr lang="en-US" sz="2400" b="1" kern="0" dirty="0">
                <a:solidFill>
                  <a:schemeClr val="tx1"/>
                </a:solidFill>
              </a:rPr>
              <a:t>yield &gt; 80 %</a:t>
            </a:r>
            <a:r>
              <a:rPr lang="en-US" sz="2400" kern="0" dirty="0">
                <a:solidFill>
                  <a:schemeClr val="tx1"/>
                </a:solidFill>
              </a:rPr>
              <a:t>: </a:t>
            </a:r>
            <a:r>
              <a:rPr lang="en-US" sz="2400" b="1" kern="0" dirty="0">
                <a:solidFill>
                  <a:schemeClr val="tx1"/>
                </a:solidFill>
              </a:rPr>
              <a:t>good workability of the process.</a:t>
            </a:r>
          </a:p>
          <a:p>
            <a:pPr marL="342900" indent="-342900" eaLnBrk="0" hangingPunct="0">
              <a:lnSpc>
                <a:spcPct val="80000"/>
              </a:lnSpc>
              <a:spcBef>
                <a:spcPct val="20000"/>
              </a:spcBef>
              <a:buClr>
                <a:srgbClr val="3333CC"/>
              </a:buClr>
              <a:buFontTx/>
              <a:buChar char="•"/>
              <a:defRPr/>
            </a:pPr>
            <a:r>
              <a:rPr lang="en-GB" altLang="en-US" sz="2400" u="sng" dirty="0">
                <a:solidFill>
                  <a:schemeClr val="tx1"/>
                </a:solidFill>
              </a:rPr>
              <a:t>Heat Treatment schedule</a:t>
            </a:r>
            <a:r>
              <a:rPr lang="en-GB" altLang="en-US" sz="2400" dirty="0">
                <a:solidFill>
                  <a:schemeClr val="tx1"/>
                </a:solidFill>
              </a:rPr>
              <a:t>: ITER technical specification for TF strand heat treatment foresees two options Cycle A and Cycle B:</a:t>
            </a:r>
            <a:endParaRPr lang="en-US" sz="2400" b="0" kern="0" dirty="0">
              <a:solidFill>
                <a:schemeClr val="tx1"/>
              </a:solidFill>
            </a:endParaRPr>
          </a:p>
          <a:p>
            <a:pPr marL="342900" indent="-342900" eaLnBrk="0" hangingPunct="0">
              <a:lnSpc>
                <a:spcPct val="80000"/>
              </a:lnSpc>
              <a:spcBef>
                <a:spcPct val="20000"/>
              </a:spcBef>
              <a:buClr>
                <a:srgbClr val="3333CC"/>
              </a:buClr>
              <a:buFontTx/>
              <a:buChar char="•"/>
              <a:defRPr/>
            </a:pPr>
            <a:endParaRPr lang="en-US" sz="2400" kern="0" dirty="0">
              <a:solidFill>
                <a:schemeClr val="tx1"/>
              </a:solidFill>
              <a:latin typeface="+mn-lt"/>
            </a:endParaRPr>
          </a:p>
        </p:txBody>
      </p:sp>
      <p:sp>
        <p:nvSpPr>
          <p:cNvPr id="6" name="Footer Placeholder 1">
            <a:extLst>
              <a:ext uri="{FF2B5EF4-FFF2-40B4-BE49-F238E27FC236}">
                <a16:creationId xmlns:a16="http://schemas.microsoft.com/office/drawing/2014/main" id="{7A01030B-A06A-4CA6-B32B-73BB1E8E0D4A}"/>
              </a:ext>
            </a:extLst>
          </p:cNvPr>
          <p:cNvSpPr>
            <a:spLocks noGrp="1"/>
          </p:cNvSpPr>
          <p:nvPr>
            <p:ph type="ftr" sz="quarter" idx="11"/>
          </p:nvPr>
        </p:nvSpPr>
        <p:spPr>
          <a:xfrm>
            <a:off x="323528" y="6525344"/>
            <a:ext cx="7632848" cy="332656"/>
          </a:xfrm>
        </p:spPr>
        <p:txBody>
          <a:bodyPr/>
          <a:lstStyle/>
          <a:p>
            <a:r>
              <a:rPr lang="en-US" dirty="0"/>
              <a:t>European superconductors for ITER Magnets, November 11</a:t>
            </a:r>
            <a:r>
              <a:rPr lang="en-US" baseline="30000" dirty="0"/>
              <a:t>th</a:t>
            </a:r>
            <a:r>
              <a:rPr lang="en-US" dirty="0"/>
              <a:t> 2021</a:t>
            </a:r>
          </a:p>
        </p:txBody>
      </p:sp>
      <p:sp>
        <p:nvSpPr>
          <p:cNvPr id="2" name="Rectangle 1">
            <a:extLst>
              <a:ext uri="{FF2B5EF4-FFF2-40B4-BE49-F238E27FC236}">
                <a16:creationId xmlns:a16="http://schemas.microsoft.com/office/drawing/2014/main" id="{910C1610-C472-499E-A0FF-068F7E10FD77}"/>
              </a:ext>
            </a:extLst>
          </p:cNvPr>
          <p:cNvSpPr/>
          <p:nvPr/>
        </p:nvSpPr>
        <p:spPr>
          <a:xfrm>
            <a:off x="1187624" y="4266962"/>
            <a:ext cx="2592288" cy="1754326"/>
          </a:xfrm>
          <a:prstGeom prst="rect">
            <a:avLst/>
          </a:prstGeom>
        </p:spPr>
        <p:txBody>
          <a:bodyPr wrap="square">
            <a:spAutoFit/>
          </a:bodyPr>
          <a:lstStyle/>
          <a:p>
            <a:pPr algn="just"/>
            <a:r>
              <a:rPr lang="en-GB" b="1" i="1" dirty="0">
                <a:latin typeface="Arial" panose="020B0604020202020204" pitchFamily="34" charset="0"/>
                <a:ea typeface="Times New Roman" panose="02020603050405020304" pitchFamily="18" charset="0"/>
                <a:cs typeface="Times New Roman" panose="02020603050405020304" pitchFamily="18" charset="0"/>
              </a:rPr>
              <a:t>          Cycle A</a:t>
            </a:r>
            <a:endParaRPr lang="en-IE" b="1" i="1" dirty="0">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lgn="just">
              <a:buFont typeface="Symbol" panose="05050102010706020507" pitchFamily="18" charset="2"/>
              <a:buChar char=""/>
              <a:tabLst>
                <a:tab pos="457200" algn="l"/>
              </a:tabLst>
            </a:pPr>
            <a:r>
              <a:rPr lang="en-GB" b="1" i="1" dirty="0">
                <a:latin typeface="Arial" panose="020B0604020202020204" pitchFamily="34" charset="0"/>
                <a:ea typeface="Times New Roman" panose="02020603050405020304" pitchFamily="18" charset="0"/>
                <a:cs typeface="Times New Roman" panose="02020603050405020304" pitchFamily="18" charset="0"/>
              </a:rPr>
              <a:t>210 </a:t>
            </a:r>
            <a:r>
              <a:rPr lang="en-GB" b="1" i="1" dirty="0">
                <a:latin typeface="Arial" panose="020B0604020202020204" pitchFamily="34" charset="0"/>
                <a:ea typeface="Times New Roman" panose="02020603050405020304" pitchFamily="18" charset="0"/>
                <a:cs typeface="Arial" panose="020B0604020202020204" pitchFamily="34" charset="0"/>
              </a:rPr>
              <a:t>˚</a:t>
            </a:r>
            <a:r>
              <a:rPr lang="en-GB" b="1" i="1" dirty="0">
                <a:latin typeface="Arial" panose="020B0604020202020204" pitchFamily="34" charset="0"/>
                <a:ea typeface="Times New Roman" panose="02020603050405020304" pitchFamily="18" charset="0"/>
                <a:cs typeface="Times New Roman" panose="02020603050405020304" pitchFamily="18" charset="0"/>
              </a:rPr>
              <a:t>C for 50 hrs,</a:t>
            </a:r>
            <a:endParaRPr lang="en-IE" b="1" i="1" dirty="0">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lgn="just">
              <a:buFont typeface="Symbol" panose="05050102010706020507" pitchFamily="18" charset="2"/>
              <a:buChar char=""/>
              <a:tabLst>
                <a:tab pos="457200" algn="l"/>
              </a:tabLst>
            </a:pPr>
            <a:r>
              <a:rPr lang="en-GB" b="1" i="1" dirty="0">
                <a:latin typeface="Arial" panose="020B0604020202020204" pitchFamily="34" charset="0"/>
                <a:ea typeface="Times New Roman" panose="02020603050405020304" pitchFamily="18" charset="0"/>
                <a:cs typeface="Times New Roman" panose="02020603050405020304" pitchFamily="18" charset="0"/>
              </a:rPr>
              <a:t>340 </a:t>
            </a:r>
            <a:r>
              <a:rPr lang="en-GB" b="1" i="1" dirty="0">
                <a:latin typeface="Arial" panose="020B0604020202020204" pitchFamily="34" charset="0"/>
                <a:ea typeface="Times New Roman" panose="02020603050405020304" pitchFamily="18" charset="0"/>
                <a:cs typeface="Arial" panose="020B0604020202020204" pitchFamily="34" charset="0"/>
              </a:rPr>
              <a:t>˚</a:t>
            </a:r>
            <a:r>
              <a:rPr lang="en-GB" b="1" i="1" dirty="0">
                <a:latin typeface="Arial" panose="020B0604020202020204" pitchFamily="34" charset="0"/>
                <a:ea typeface="Times New Roman" panose="02020603050405020304" pitchFamily="18" charset="0"/>
                <a:cs typeface="Times New Roman" panose="02020603050405020304" pitchFamily="18" charset="0"/>
              </a:rPr>
              <a:t>C for 25 hrs,</a:t>
            </a:r>
            <a:endParaRPr lang="en-IE" b="1" i="1" dirty="0">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lgn="just">
              <a:buFont typeface="Symbol" panose="05050102010706020507" pitchFamily="18" charset="2"/>
              <a:buChar char=""/>
              <a:tabLst>
                <a:tab pos="457200" algn="l"/>
              </a:tabLst>
            </a:pPr>
            <a:r>
              <a:rPr lang="en-GB" b="1" i="1" dirty="0">
                <a:latin typeface="Arial" panose="020B0604020202020204" pitchFamily="34" charset="0"/>
                <a:ea typeface="Times New Roman" panose="02020603050405020304" pitchFamily="18" charset="0"/>
                <a:cs typeface="Times New Roman" panose="02020603050405020304" pitchFamily="18" charset="0"/>
              </a:rPr>
              <a:t>450 </a:t>
            </a:r>
            <a:r>
              <a:rPr lang="en-GB" b="1" i="1" dirty="0">
                <a:latin typeface="Arial" panose="020B0604020202020204" pitchFamily="34" charset="0"/>
                <a:ea typeface="Times New Roman" panose="02020603050405020304" pitchFamily="18" charset="0"/>
                <a:cs typeface="Arial" panose="020B0604020202020204" pitchFamily="34" charset="0"/>
              </a:rPr>
              <a:t>˚</a:t>
            </a:r>
            <a:r>
              <a:rPr lang="en-GB" b="1" i="1" dirty="0">
                <a:latin typeface="Arial" panose="020B0604020202020204" pitchFamily="34" charset="0"/>
                <a:ea typeface="Times New Roman" panose="02020603050405020304" pitchFamily="18" charset="0"/>
                <a:cs typeface="Times New Roman" panose="02020603050405020304" pitchFamily="18" charset="0"/>
              </a:rPr>
              <a:t>C for 25 hrs,</a:t>
            </a:r>
            <a:endParaRPr lang="en-IE" b="1" i="1" dirty="0">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lgn="just">
              <a:buFont typeface="Symbol" panose="05050102010706020507" pitchFamily="18" charset="2"/>
              <a:buChar char=""/>
              <a:tabLst>
                <a:tab pos="457200" algn="l"/>
              </a:tabLst>
            </a:pPr>
            <a:r>
              <a:rPr lang="en-GB" b="1" i="1" dirty="0">
                <a:latin typeface="Arial" panose="020B0604020202020204" pitchFamily="34" charset="0"/>
                <a:ea typeface="Times New Roman" panose="02020603050405020304" pitchFamily="18" charset="0"/>
                <a:cs typeface="Times New Roman" panose="02020603050405020304" pitchFamily="18" charset="0"/>
              </a:rPr>
              <a:t>575 </a:t>
            </a:r>
            <a:r>
              <a:rPr lang="en-GB" b="1" i="1" dirty="0">
                <a:latin typeface="Arial" panose="020B0604020202020204" pitchFamily="34" charset="0"/>
                <a:ea typeface="Times New Roman" panose="02020603050405020304" pitchFamily="18" charset="0"/>
                <a:cs typeface="Arial" panose="020B0604020202020204" pitchFamily="34" charset="0"/>
              </a:rPr>
              <a:t>˚</a:t>
            </a:r>
            <a:r>
              <a:rPr lang="en-GB" b="1" i="1" dirty="0">
                <a:latin typeface="Arial" panose="020B0604020202020204" pitchFamily="34" charset="0"/>
                <a:ea typeface="Times New Roman" panose="02020603050405020304" pitchFamily="18" charset="0"/>
                <a:cs typeface="Times New Roman" panose="02020603050405020304" pitchFamily="18" charset="0"/>
              </a:rPr>
              <a:t>C for 100 hrs,</a:t>
            </a:r>
          </a:p>
          <a:p>
            <a:pPr marL="342900" lvl="0" indent="-342900" algn="just">
              <a:buFont typeface="Symbol" panose="05050102010706020507" pitchFamily="18" charset="2"/>
              <a:buChar char=""/>
              <a:tabLst>
                <a:tab pos="457200" algn="l"/>
              </a:tabLst>
            </a:pPr>
            <a:r>
              <a:rPr lang="en-GB" b="1" i="1" dirty="0">
                <a:latin typeface="Arial" panose="020B0604020202020204" pitchFamily="34" charset="0"/>
                <a:ea typeface="Times New Roman" panose="02020603050405020304" pitchFamily="18" charset="0"/>
                <a:cs typeface="Times New Roman" panose="02020603050405020304" pitchFamily="18" charset="0"/>
              </a:rPr>
              <a:t>650 </a:t>
            </a:r>
            <a:r>
              <a:rPr lang="en-GB" b="1" i="1" dirty="0">
                <a:latin typeface="Arial" panose="020B0604020202020204" pitchFamily="34" charset="0"/>
                <a:ea typeface="Times New Roman" panose="02020603050405020304" pitchFamily="18" charset="0"/>
              </a:rPr>
              <a:t>˚</a:t>
            </a:r>
            <a:r>
              <a:rPr lang="en-GB" b="1" i="1" dirty="0">
                <a:latin typeface="Arial" panose="020B0604020202020204" pitchFamily="34" charset="0"/>
                <a:ea typeface="Times New Roman" panose="02020603050405020304" pitchFamily="18" charset="0"/>
                <a:cs typeface="Times New Roman" panose="02020603050405020304" pitchFamily="18" charset="0"/>
              </a:rPr>
              <a:t>C for 200 hrs.</a:t>
            </a:r>
            <a:endParaRPr lang="en-IE" b="1" i="1" dirty="0">
              <a:latin typeface="Arial" panose="020B0604020202020204" pitchFamily="34" charset="0"/>
              <a:ea typeface="Times New Roman" panose="02020603050405020304" pitchFamily="18" charset="0"/>
              <a:cs typeface="Times New Roman" panose="02020603050405020304" pitchFamily="18" charset="0"/>
            </a:endParaRPr>
          </a:p>
        </p:txBody>
      </p:sp>
      <p:sp>
        <p:nvSpPr>
          <p:cNvPr id="5" name="Rectangle 4">
            <a:extLst>
              <a:ext uri="{FF2B5EF4-FFF2-40B4-BE49-F238E27FC236}">
                <a16:creationId xmlns:a16="http://schemas.microsoft.com/office/drawing/2014/main" id="{3013EEC1-1E7F-4C08-B20F-1E689E0C28A4}"/>
              </a:ext>
            </a:extLst>
          </p:cNvPr>
          <p:cNvSpPr/>
          <p:nvPr/>
        </p:nvSpPr>
        <p:spPr>
          <a:xfrm>
            <a:off x="5364088" y="4266962"/>
            <a:ext cx="2592288" cy="1754326"/>
          </a:xfrm>
          <a:prstGeom prst="rect">
            <a:avLst/>
          </a:prstGeom>
        </p:spPr>
        <p:txBody>
          <a:bodyPr wrap="square">
            <a:spAutoFit/>
          </a:bodyPr>
          <a:lstStyle/>
          <a:p>
            <a:pPr algn="just"/>
            <a:r>
              <a:rPr lang="en-GB" b="1" i="1" dirty="0">
                <a:latin typeface="Arial" panose="020B0604020202020204" pitchFamily="34" charset="0"/>
                <a:ea typeface="Times New Roman" panose="02020603050405020304" pitchFamily="18" charset="0"/>
                <a:cs typeface="Times New Roman" panose="02020603050405020304" pitchFamily="18" charset="0"/>
              </a:rPr>
              <a:t>         Cycle B</a:t>
            </a:r>
            <a:endParaRPr lang="en-IE" b="1" i="1" dirty="0">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lgn="just">
              <a:buFont typeface="Symbol" panose="05050102010706020507" pitchFamily="18" charset="2"/>
              <a:buChar char=""/>
              <a:tabLst>
                <a:tab pos="457200" algn="l"/>
              </a:tabLst>
            </a:pPr>
            <a:r>
              <a:rPr lang="en-GB" b="1" i="1" dirty="0">
                <a:latin typeface="Arial" panose="020B0604020202020204" pitchFamily="34" charset="0"/>
                <a:ea typeface="Times New Roman" panose="02020603050405020304" pitchFamily="18" charset="0"/>
                <a:cs typeface="Times New Roman" panose="02020603050405020304" pitchFamily="18" charset="0"/>
              </a:rPr>
              <a:t>210 </a:t>
            </a:r>
            <a:r>
              <a:rPr lang="en-GB" b="1" i="1" dirty="0">
                <a:latin typeface="Arial" panose="020B0604020202020204" pitchFamily="34" charset="0"/>
                <a:ea typeface="Times New Roman" panose="02020603050405020304" pitchFamily="18" charset="0"/>
                <a:cs typeface="Arial" panose="020B0604020202020204" pitchFamily="34" charset="0"/>
              </a:rPr>
              <a:t>˚</a:t>
            </a:r>
            <a:r>
              <a:rPr lang="en-GB" b="1" i="1" dirty="0">
                <a:latin typeface="Arial" panose="020B0604020202020204" pitchFamily="34" charset="0"/>
                <a:ea typeface="Times New Roman" panose="02020603050405020304" pitchFamily="18" charset="0"/>
                <a:cs typeface="Times New Roman" panose="02020603050405020304" pitchFamily="18" charset="0"/>
              </a:rPr>
              <a:t>C for 50 hrs,</a:t>
            </a:r>
            <a:endParaRPr lang="en-IE" b="1" i="1" dirty="0">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lgn="just">
              <a:buFont typeface="Symbol" panose="05050102010706020507" pitchFamily="18" charset="2"/>
              <a:buChar char=""/>
              <a:tabLst>
                <a:tab pos="457200" algn="l"/>
              </a:tabLst>
            </a:pPr>
            <a:r>
              <a:rPr lang="en-GB" b="1" i="1" dirty="0">
                <a:latin typeface="Arial" panose="020B0604020202020204" pitchFamily="34" charset="0"/>
                <a:ea typeface="Times New Roman" panose="02020603050405020304" pitchFamily="18" charset="0"/>
                <a:cs typeface="Times New Roman" panose="02020603050405020304" pitchFamily="18" charset="0"/>
              </a:rPr>
              <a:t>340 </a:t>
            </a:r>
            <a:r>
              <a:rPr lang="en-GB" b="1" i="1" dirty="0">
                <a:latin typeface="Arial" panose="020B0604020202020204" pitchFamily="34" charset="0"/>
                <a:ea typeface="Times New Roman" panose="02020603050405020304" pitchFamily="18" charset="0"/>
                <a:cs typeface="Arial" panose="020B0604020202020204" pitchFamily="34" charset="0"/>
              </a:rPr>
              <a:t>˚</a:t>
            </a:r>
            <a:r>
              <a:rPr lang="en-GB" b="1" i="1" dirty="0">
                <a:latin typeface="Arial" panose="020B0604020202020204" pitchFamily="34" charset="0"/>
                <a:ea typeface="Times New Roman" panose="02020603050405020304" pitchFamily="18" charset="0"/>
                <a:cs typeface="Times New Roman" panose="02020603050405020304" pitchFamily="18" charset="0"/>
              </a:rPr>
              <a:t>C for 25 hrs,</a:t>
            </a:r>
            <a:endParaRPr lang="en-IE" b="1" i="1" dirty="0">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lgn="just">
              <a:buFont typeface="Symbol" panose="05050102010706020507" pitchFamily="18" charset="2"/>
              <a:buChar char=""/>
              <a:tabLst>
                <a:tab pos="457200" algn="l"/>
              </a:tabLst>
            </a:pPr>
            <a:r>
              <a:rPr lang="en-GB" b="1" i="1" dirty="0">
                <a:latin typeface="Arial" panose="020B0604020202020204" pitchFamily="34" charset="0"/>
                <a:ea typeface="Times New Roman" panose="02020603050405020304" pitchFamily="18" charset="0"/>
                <a:cs typeface="Times New Roman" panose="02020603050405020304" pitchFamily="18" charset="0"/>
              </a:rPr>
              <a:t>450 </a:t>
            </a:r>
            <a:r>
              <a:rPr lang="en-GB" b="1" i="1" dirty="0">
                <a:latin typeface="Arial" panose="020B0604020202020204" pitchFamily="34" charset="0"/>
                <a:ea typeface="Times New Roman" panose="02020603050405020304" pitchFamily="18" charset="0"/>
                <a:cs typeface="Arial" panose="020B0604020202020204" pitchFamily="34" charset="0"/>
              </a:rPr>
              <a:t>˚</a:t>
            </a:r>
            <a:r>
              <a:rPr lang="en-GB" b="1" i="1" dirty="0">
                <a:latin typeface="Arial" panose="020B0604020202020204" pitchFamily="34" charset="0"/>
                <a:ea typeface="Times New Roman" panose="02020603050405020304" pitchFamily="18" charset="0"/>
                <a:cs typeface="Times New Roman" panose="02020603050405020304" pitchFamily="18" charset="0"/>
              </a:rPr>
              <a:t>C for 25 hrs,</a:t>
            </a:r>
            <a:endParaRPr lang="en-IE" b="1" i="1" dirty="0">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lgn="just">
              <a:buFont typeface="Symbol" panose="05050102010706020507" pitchFamily="18" charset="2"/>
              <a:buChar char=""/>
              <a:tabLst>
                <a:tab pos="457200" algn="l"/>
              </a:tabLst>
            </a:pPr>
            <a:r>
              <a:rPr lang="en-GB" b="1" i="1" dirty="0">
                <a:latin typeface="Arial" panose="020B0604020202020204" pitchFamily="34" charset="0"/>
                <a:ea typeface="Times New Roman" panose="02020603050405020304" pitchFamily="18" charset="0"/>
                <a:cs typeface="Times New Roman" panose="02020603050405020304" pitchFamily="18" charset="0"/>
              </a:rPr>
              <a:t>575 </a:t>
            </a:r>
            <a:r>
              <a:rPr lang="en-GB" b="1" i="1" dirty="0">
                <a:latin typeface="Arial" panose="020B0604020202020204" pitchFamily="34" charset="0"/>
                <a:ea typeface="Times New Roman" panose="02020603050405020304" pitchFamily="18" charset="0"/>
                <a:cs typeface="Arial" panose="020B0604020202020204" pitchFamily="34" charset="0"/>
              </a:rPr>
              <a:t>˚</a:t>
            </a:r>
            <a:r>
              <a:rPr lang="en-GB" b="1" i="1" dirty="0">
                <a:latin typeface="Arial" panose="020B0604020202020204" pitchFamily="34" charset="0"/>
                <a:ea typeface="Times New Roman" panose="02020603050405020304" pitchFamily="18" charset="0"/>
                <a:cs typeface="Times New Roman" panose="02020603050405020304" pitchFamily="18" charset="0"/>
              </a:rPr>
              <a:t>C for 100 hrs,</a:t>
            </a:r>
          </a:p>
          <a:p>
            <a:pPr marL="342900" indent="-342900" algn="just">
              <a:buFont typeface="Symbol" panose="05050102010706020507" pitchFamily="18" charset="2"/>
              <a:buChar char=""/>
              <a:tabLst>
                <a:tab pos="457200" algn="l"/>
              </a:tabLst>
            </a:pPr>
            <a:r>
              <a:rPr lang="en-GB" b="1" i="1" dirty="0">
                <a:latin typeface="Arial" panose="020B0604020202020204" pitchFamily="34" charset="0"/>
                <a:ea typeface="Times New Roman" panose="02020603050405020304" pitchFamily="18" charset="0"/>
                <a:cs typeface="Times New Roman" panose="02020603050405020304" pitchFamily="18" charset="0"/>
              </a:rPr>
              <a:t>650 </a:t>
            </a:r>
            <a:r>
              <a:rPr lang="en-GB" b="1" i="1" dirty="0">
                <a:latin typeface="Arial" panose="020B0604020202020204" pitchFamily="34" charset="0"/>
                <a:ea typeface="Times New Roman" panose="02020603050405020304" pitchFamily="18" charset="0"/>
              </a:rPr>
              <a:t>˚</a:t>
            </a:r>
            <a:r>
              <a:rPr lang="en-GB" b="1" i="1" dirty="0">
                <a:latin typeface="Arial" panose="020B0604020202020204" pitchFamily="34" charset="0"/>
                <a:ea typeface="Times New Roman" panose="02020603050405020304" pitchFamily="18" charset="0"/>
                <a:cs typeface="Times New Roman" panose="02020603050405020304" pitchFamily="18" charset="0"/>
              </a:rPr>
              <a:t>C for 100 hrs.</a:t>
            </a:r>
            <a:endParaRPr lang="en-IE" b="1" i="1" dirty="0"/>
          </a:p>
        </p:txBody>
      </p:sp>
    </p:spTree>
    <p:extLst>
      <p:ext uri="{BB962C8B-B14F-4D97-AF65-F5344CB8AC3E}">
        <p14:creationId xmlns:p14="http://schemas.microsoft.com/office/powerpoint/2010/main" val="1973572137"/>
      </p:ext>
    </p:extLst>
  </p:cSld>
  <p:clrMapOvr>
    <a:masterClrMapping/>
  </p:clrMapOvr>
  <p:transition>
    <p:wip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0B55C215-7F9A-4AB7-8398-183B47447BCF}" type="slidenum">
              <a:rPr lang="en-US" smtClean="0"/>
              <a:pPr/>
              <a:t>23</a:t>
            </a:fld>
            <a:endParaRPr lang="en-US"/>
          </a:p>
        </p:txBody>
      </p:sp>
      <p:sp>
        <p:nvSpPr>
          <p:cNvPr id="4" name="Title 3"/>
          <p:cNvSpPr>
            <a:spLocks noGrp="1"/>
          </p:cNvSpPr>
          <p:nvPr>
            <p:ph type="title"/>
          </p:nvPr>
        </p:nvSpPr>
        <p:spPr/>
        <p:txBody>
          <a:bodyPr/>
          <a:lstStyle/>
          <a:p>
            <a:r>
              <a:rPr lang="en-GB" dirty="0"/>
              <a:t>Nb</a:t>
            </a:r>
            <a:r>
              <a:rPr lang="en-GB" baseline="-25000" dirty="0"/>
              <a:t>3</a:t>
            </a:r>
            <a:r>
              <a:rPr lang="en-GB" dirty="0"/>
              <a:t>Sn – Bruker EAS Contract</a:t>
            </a:r>
            <a:endParaRPr lang="en-US" dirty="0"/>
          </a:p>
        </p:txBody>
      </p:sp>
      <p:sp>
        <p:nvSpPr>
          <p:cNvPr id="13" name="Rectangle 3"/>
          <p:cNvSpPr txBox="1">
            <a:spLocks noGrp="1" noChangeArrowheads="1"/>
          </p:cNvSpPr>
          <p:nvPr>
            <p:ph type="body" sz="quarter" idx="13"/>
          </p:nvPr>
        </p:nvSpPr>
        <p:spPr>
          <a:xfrm>
            <a:off x="323528" y="1124744"/>
            <a:ext cx="8568952" cy="5328592"/>
          </a:xfrm>
          <a:prstGeom prst="rect">
            <a:avLst/>
          </a:prstGeom>
        </p:spPr>
        <p:txBody>
          <a:bodyPr/>
          <a:lstStyle/>
          <a:p>
            <a:pPr marL="342900" indent="-342900" eaLnBrk="0" hangingPunct="0">
              <a:lnSpc>
                <a:spcPct val="80000"/>
              </a:lnSpc>
              <a:spcBef>
                <a:spcPct val="20000"/>
              </a:spcBef>
              <a:buClr>
                <a:srgbClr val="3333CC"/>
              </a:buClr>
              <a:buFontTx/>
              <a:buChar char="•"/>
              <a:defRPr/>
            </a:pPr>
            <a:r>
              <a:rPr lang="en-GB" altLang="en-US" sz="2400" dirty="0">
                <a:solidFill>
                  <a:schemeClr val="tx1"/>
                </a:solidFill>
              </a:rPr>
              <a:t>However, both Cycles A and B provided strand Ic very close to specification (~ 190 A). In addition, qualification SULTAN conductor sample showed current sharing temperature ~ 5.9 K after cycling, near minimum specified value (5.7 K + 0.1 K error bar).</a:t>
            </a:r>
          </a:p>
          <a:p>
            <a:pPr marL="342900" indent="-342900" eaLnBrk="0" hangingPunct="0">
              <a:lnSpc>
                <a:spcPct val="80000"/>
              </a:lnSpc>
              <a:spcBef>
                <a:spcPct val="20000"/>
              </a:spcBef>
              <a:buClr>
                <a:srgbClr val="3333CC"/>
              </a:buClr>
              <a:buFontTx/>
              <a:buChar char="•"/>
              <a:defRPr/>
            </a:pPr>
            <a:r>
              <a:rPr lang="en-GB" sz="2400" b="0" kern="0" dirty="0">
                <a:solidFill>
                  <a:schemeClr val="tx1"/>
                </a:solidFill>
              </a:rPr>
              <a:t>Thus </a:t>
            </a:r>
            <a:r>
              <a:rPr lang="en-GB" sz="2400" b="1" kern="0" dirty="0">
                <a:solidFill>
                  <a:schemeClr val="tx1"/>
                </a:solidFill>
              </a:rPr>
              <a:t>HT modified</a:t>
            </a:r>
            <a:r>
              <a:rPr lang="en-GB" sz="2400" b="0" kern="0" dirty="0">
                <a:solidFill>
                  <a:schemeClr val="tx1"/>
                </a:solidFill>
              </a:rPr>
              <a:t>: </a:t>
            </a:r>
            <a:r>
              <a:rPr lang="en-GB" altLang="en-US" sz="2400" dirty="0">
                <a:solidFill>
                  <a:schemeClr val="tx1"/>
                </a:solidFill>
              </a:rPr>
              <a:t>HT schedule of </a:t>
            </a:r>
            <a:r>
              <a:rPr lang="en-GB" altLang="en-US" sz="2400" b="1" dirty="0">
                <a:solidFill>
                  <a:schemeClr val="tx1"/>
                </a:solidFill>
              </a:rPr>
              <a:t>595 C/160 h + 620 C/320 h </a:t>
            </a:r>
            <a:r>
              <a:rPr lang="en-GB" altLang="en-US" sz="2400" dirty="0">
                <a:solidFill>
                  <a:schemeClr val="tx1"/>
                </a:solidFill>
              </a:rPr>
              <a:t>typically provided strand </a:t>
            </a:r>
            <a:r>
              <a:rPr lang="en-GB" altLang="en-US" sz="2400" b="1" dirty="0">
                <a:solidFill>
                  <a:schemeClr val="tx1"/>
                </a:solidFill>
              </a:rPr>
              <a:t>Ic ~ 200 A</a:t>
            </a:r>
            <a:r>
              <a:rPr lang="en-GB" altLang="en-US" sz="2400" dirty="0">
                <a:solidFill>
                  <a:schemeClr val="tx1"/>
                </a:solidFill>
              </a:rPr>
              <a:t>.</a:t>
            </a:r>
          </a:p>
          <a:p>
            <a:pPr marL="342900" indent="-342900" eaLnBrk="0" hangingPunct="0">
              <a:lnSpc>
                <a:spcPct val="80000"/>
              </a:lnSpc>
              <a:spcBef>
                <a:spcPct val="20000"/>
              </a:spcBef>
              <a:buClr>
                <a:srgbClr val="3333CC"/>
              </a:buClr>
              <a:buFontTx/>
              <a:buChar char="•"/>
              <a:defRPr/>
            </a:pPr>
            <a:r>
              <a:rPr lang="en-GB" altLang="en-US" sz="2400" dirty="0">
                <a:solidFill>
                  <a:schemeClr val="tx1"/>
                </a:solidFill>
              </a:rPr>
              <a:t>This HT schedule allowed to have all the billets produced (except two at the beginning of production) within critical current specification and all the SULTAN conductor samples tested to be just in specification (</a:t>
            </a:r>
            <a:r>
              <a:rPr lang="en-GB" altLang="en-US" sz="2400" b="1" dirty="0" err="1">
                <a:solidFill>
                  <a:schemeClr val="tx1"/>
                </a:solidFill>
              </a:rPr>
              <a:t>Tcs</a:t>
            </a:r>
            <a:r>
              <a:rPr lang="en-GB" altLang="en-US" sz="2400" b="1" dirty="0">
                <a:solidFill>
                  <a:schemeClr val="tx1"/>
                </a:solidFill>
              </a:rPr>
              <a:t> ~ 5.8-5.9 K</a:t>
            </a:r>
            <a:r>
              <a:rPr lang="en-GB" altLang="en-US" sz="2400" dirty="0">
                <a:solidFill>
                  <a:schemeClr val="tx1"/>
                </a:solidFill>
              </a:rPr>
              <a:t>).</a:t>
            </a:r>
          </a:p>
          <a:p>
            <a:pPr marL="342900" indent="-342900" eaLnBrk="0" hangingPunct="0">
              <a:lnSpc>
                <a:spcPct val="80000"/>
              </a:lnSpc>
              <a:spcBef>
                <a:spcPct val="20000"/>
              </a:spcBef>
              <a:buClr>
                <a:srgbClr val="3333CC"/>
              </a:buClr>
              <a:buFontTx/>
              <a:buChar char="•"/>
              <a:defRPr/>
            </a:pPr>
            <a:endParaRPr lang="en-US" sz="2400" b="0" kern="0" dirty="0">
              <a:solidFill>
                <a:schemeClr val="tx1"/>
              </a:solidFill>
            </a:endParaRPr>
          </a:p>
          <a:p>
            <a:pPr marL="342900" indent="-342900" eaLnBrk="0" hangingPunct="0">
              <a:lnSpc>
                <a:spcPct val="80000"/>
              </a:lnSpc>
              <a:spcBef>
                <a:spcPct val="20000"/>
              </a:spcBef>
              <a:buClr>
                <a:srgbClr val="3333CC"/>
              </a:buClr>
              <a:buFontTx/>
              <a:buChar char="•"/>
              <a:defRPr/>
            </a:pPr>
            <a:endParaRPr lang="en-US" sz="2400" kern="0" dirty="0">
              <a:solidFill>
                <a:schemeClr val="tx1"/>
              </a:solidFill>
              <a:latin typeface="+mn-lt"/>
            </a:endParaRPr>
          </a:p>
        </p:txBody>
      </p:sp>
      <p:sp>
        <p:nvSpPr>
          <p:cNvPr id="6" name="Footer Placeholder 1">
            <a:extLst>
              <a:ext uri="{FF2B5EF4-FFF2-40B4-BE49-F238E27FC236}">
                <a16:creationId xmlns:a16="http://schemas.microsoft.com/office/drawing/2014/main" id="{7A01030B-A06A-4CA6-B32B-73BB1E8E0D4A}"/>
              </a:ext>
            </a:extLst>
          </p:cNvPr>
          <p:cNvSpPr>
            <a:spLocks noGrp="1"/>
          </p:cNvSpPr>
          <p:nvPr>
            <p:ph type="ftr" sz="quarter" idx="11"/>
          </p:nvPr>
        </p:nvSpPr>
        <p:spPr>
          <a:xfrm>
            <a:off x="323528" y="6525344"/>
            <a:ext cx="7632848" cy="332656"/>
          </a:xfrm>
        </p:spPr>
        <p:txBody>
          <a:bodyPr/>
          <a:lstStyle/>
          <a:p>
            <a:r>
              <a:rPr lang="en-US" dirty="0"/>
              <a:t>European superconductors for ITER Magnets, November 11</a:t>
            </a:r>
            <a:r>
              <a:rPr lang="en-US" baseline="30000" dirty="0"/>
              <a:t>th</a:t>
            </a:r>
            <a:r>
              <a:rPr lang="en-US" dirty="0"/>
              <a:t> 2021</a:t>
            </a:r>
          </a:p>
        </p:txBody>
      </p:sp>
    </p:spTree>
    <p:extLst>
      <p:ext uri="{BB962C8B-B14F-4D97-AF65-F5344CB8AC3E}">
        <p14:creationId xmlns:p14="http://schemas.microsoft.com/office/powerpoint/2010/main" val="2076725433"/>
      </p:ext>
    </p:extLst>
  </p:cSld>
  <p:clrMapOvr>
    <a:masterClrMapping/>
  </p:clrMapOvr>
  <p:transition>
    <p:wip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0B55C215-7F9A-4AB7-8398-183B47447BCF}" type="slidenum">
              <a:rPr lang="en-US" smtClean="0"/>
              <a:pPr/>
              <a:t>24</a:t>
            </a:fld>
            <a:endParaRPr lang="en-US"/>
          </a:p>
        </p:txBody>
      </p:sp>
      <p:sp>
        <p:nvSpPr>
          <p:cNvPr id="7" name="TextBox 7"/>
          <p:cNvSpPr txBox="1">
            <a:spLocks noChangeArrowheads="1"/>
          </p:cNvSpPr>
          <p:nvPr/>
        </p:nvSpPr>
        <p:spPr bwMode="auto">
          <a:xfrm>
            <a:off x="2627784" y="908719"/>
            <a:ext cx="36004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6000" b="1">
                <a:solidFill>
                  <a:schemeClr val="tx1"/>
                </a:solidFill>
                <a:latin typeface="Arial" pitchFamily="34" charset="0"/>
              </a:defRPr>
            </a:lvl1pPr>
            <a:lvl2pPr marL="742950" indent="-285750" eaLnBrk="0" hangingPunct="0">
              <a:defRPr sz="6000" b="1">
                <a:solidFill>
                  <a:schemeClr val="tx1"/>
                </a:solidFill>
                <a:latin typeface="Arial" pitchFamily="34" charset="0"/>
              </a:defRPr>
            </a:lvl2pPr>
            <a:lvl3pPr marL="1143000" indent="-228600" eaLnBrk="0" hangingPunct="0">
              <a:defRPr sz="6000" b="1">
                <a:solidFill>
                  <a:schemeClr val="tx1"/>
                </a:solidFill>
                <a:latin typeface="Arial" pitchFamily="34" charset="0"/>
              </a:defRPr>
            </a:lvl3pPr>
            <a:lvl4pPr marL="1600200" indent="-228600" eaLnBrk="0" hangingPunct="0">
              <a:defRPr sz="6000" b="1">
                <a:solidFill>
                  <a:schemeClr val="tx1"/>
                </a:solidFill>
                <a:latin typeface="Arial" pitchFamily="34" charset="0"/>
              </a:defRPr>
            </a:lvl4pPr>
            <a:lvl5pPr marL="2057400" indent="-228600" eaLnBrk="0" hangingPunct="0">
              <a:defRPr sz="6000" b="1">
                <a:solidFill>
                  <a:schemeClr val="tx1"/>
                </a:solidFill>
                <a:latin typeface="Arial" pitchFamily="34" charset="0"/>
              </a:defRPr>
            </a:lvl5pPr>
            <a:lvl6pPr marL="2514600" indent="-228600" eaLnBrk="0" fontAlgn="base" hangingPunct="0">
              <a:spcBef>
                <a:spcPct val="0"/>
              </a:spcBef>
              <a:spcAft>
                <a:spcPct val="0"/>
              </a:spcAft>
              <a:defRPr sz="6000" b="1">
                <a:solidFill>
                  <a:schemeClr val="tx1"/>
                </a:solidFill>
                <a:latin typeface="Arial" pitchFamily="34" charset="0"/>
              </a:defRPr>
            </a:lvl6pPr>
            <a:lvl7pPr marL="2971800" indent="-228600" eaLnBrk="0" fontAlgn="base" hangingPunct="0">
              <a:spcBef>
                <a:spcPct val="0"/>
              </a:spcBef>
              <a:spcAft>
                <a:spcPct val="0"/>
              </a:spcAft>
              <a:defRPr sz="6000" b="1">
                <a:solidFill>
                  <a:schemeClr val="tx1"/>
                </a:solidFill>
                <a:latin typeface="Arial" pitchFamily="34" charset="0"/>
              </a:defRPr>
            </a:lvl7pPr>
            <a:lvl8pPr marL="3429000" indent="-228600" eaLnBrk="0" fontAlgn="base" hangingPunct="0">
              <a:spcBef>
                <a:spcPct val="0"/>
              </a:spcBef>
              <a:spcAft>
                <a:spcPct val="0"/>
              </a:spcAft>
              <a:defRPr sz="6000" b="1">
                <a:solidFill>
                  <a:schemeClr val="tx1"/>
                </a:solidFill>
                <a:latin typeface="Arial" pitchFamily="34" charset="0"/>
              </a:defRPr>
            </a:lvl8pPr>
            <a:lvl9pPr marL="3886200" indent="-228600" eaLnBrk="0" fontAlgn="base" hangingPunct="0">
              <a:spcBef>
                <a:spcPct val="0"/>
              </a:spcBef>
              <a:spcAft>
                <a:spcPct val="0"/>
              </a:spcAft>
              <a:defRPr sz="6000" b="1">
                <a:solidFill>
                  <a:schemeClr val="tx1"/>
                </a:solidFill>
                <a:latin typeface="Arial" pitchFamily="34" charset="0"/>
              </a:defRPr>
            </a:lvl9pPr>
          </a:lstStyle>
          <a:p>
            <a:pPr algn="ctr" eaLnBrk="1" hangingPunct="1"/>
            <a:r>
              <a:rPr lang="en-GB" altLang="en-US" sz="1600" dirty="0"/>
              <a:t>Average = 200 A</a:t>
            </a:r>
          </a:p>
          <a:p>
            <a:pPr algn="ctr" eaLnBrk="1" hangingPunct="1"/>
            <a:r>
              <a:rPr lang="el-GR" altLang="en-US" sz="1600" dirty="0">
                <a:cs typeface="Arial" pitchFamily="34" charset="0"/>
              </a:rPr>
              <a:t>σ</a:t>
            </a:r>
            <a:r>
              <a:rPr lang="en-GB" altLang="en-US" sz="1600" dirty="0">
                <a:cs typeface="Arial" pitchFamily="34" charset="0"/>
              </a:rPr>
              <a:t> = 4 A</a:t>
            </a:r>
          </a:p>
          <a:p>
            <a:pPr algn="ctr" eaLnBrk="1" hangingPunct="1"/>
            <a:r>
              <a:rPr lang="en-GB" altLang="en-US" sz="1600" i="1" dirty="0">
                <a:cs typeface="Arial" pitchFamily="34" charset="0"/>
              </a:rPr>
              <a:t>All values are within ± 5 %!!</a:t>
            </a:r>
            <a:endParaRPr lang="en-GB" altLang="en-US" sz="1600" i="1" dirty="0"/>
          </a:p>
        </p:txBody>
      </p:sp>
      <p:sp>
        <p:nvSpPr>
          <p:cNvPr id="8" name="Title 3"/>
          <p:cNvSpPr>
            <a:spLocks noGrp="1"/>
          </p:cNvSpPr>
          <p:nvPr>
            <p:ph type="title"/>
          </p:nvPr>
        </p:nvSpPr>
        <p:spPr>
          <a:xfrm>
            <a:off x="323528" y="71433"/>
            <a:ext cx="6336704" cy="810478"/>
          </a:xfrm>
        </p:spPr>
        <p:txBody>
          <a:bodyPr/>
          <a:lstStyle/>
          <a:p>
            <a:r>
              <a:rPr lang="en-GB" dirty="0"/>
              <a:t>Nb</a:t>
            </a:r>
            <a:r>
              <a:rPr lang="en-GB" baseline="-25000" dirty="0"/>
              <a:t>3</a:t>
            </a:r>
            <a:r>
              <a:rPr lang="en-GB" dirty="0"/>
              <a:t>Sn BEAS deliverables A-Q (38 t)        Ic values @ 4.22 K, 12 T, BEAS data</a:t>
            </a:r>
            <a:endParaRPr lang="en-US" dirty="0"/>
          </a:p>
        </p:txBody>
      </p:sp>
      <p:pic>
        <p:nvPicPr>
          <p:cNvPr id="9"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9592" y="1772816"/>
            <a:ext cx="7342823" cy="44948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Footer Placeholder 1">
            <a:extLst>
              <a:ext uri="{FF2B5EF4-FFF2-40B4-BE49-F238E27FC236}">
                <a16:creationId xmlns:a16="http://schemas.microsoft.com/office/drawing/2014/main" id="{03E8E479-527E-49D4-B1C6-6A181815CFD2}"/>
              </a:ext>
            </a:extLst>
          </p:cNvPr>
          <p:cNvSpPr>
            <a:spLocks noGrp="1"/>
          </p:cNvSpPr>
          <p:nvPr>
            <p:ph type="ftr" sz="quarter" idx="11"/>
          </p:nvPr>
        </p:nvSpPr>
        <p:spPr>
          <a:xfrm>
            <a:off x="323528" y="6525344"/>
            <a:ext cx="7632848" cy="332656"/>
          </a:xfrm>
        </p:spPr>
        <p:txBody>
          <a:bodyPr/>
          <a:lstStyle/>
          <a:p>
            <a:r>
              <a:rPr lang="en-US" dirty="0"/>
              <a:t>European superconductors for ITER Magnets, November 11</a:t>
            </a:r>
            <a:r>
              <a:rPr lang="en-US" baseline="30000" dirty="0"/>
              <a:t>th</a:t>
            </a:r>
            <a:r>
              <a:rPr lang="en-US" dirty="0"/>
              <a:t> 2021</a:t>
            </a:r>
          </a:p>
        </p:txBody>
      </p:sp>
    </p:spTree>
    <p:extLst>
      <p:ext uri="{BB962C8B-B14F-4D97-AF65-F5344CB8AC3E}">
        <p14:creationId xmlns:p14="http://schemas.microsoft.com/office/powerpoint/2010/main" val="1245095037"/>
      </p:ext>
    </p:extLst>
  </p:cSld>
  <p:clrMapOvr>
    <a:masterClrMapping/>
  </p:clrMapOvr>
  <p:transition>
    <p:wip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0B55C215-7F9A-4AB7-8398-183B47447BCF}" type="slidenum">
              <a:rPr lang="en-US" smtClean="0"/>
              <a:pPr/>
              <a:t>25</a:t>
            </a:fld>
            <a:endParaRPr lang="en-US"/>
          </a:p>
        </p:txBody>
      </p:sp>
      <p:sp>
        <p:nvSpPr>
          <p:cNvPr id="4" name="Title 3"/>
          <p:cNvSpPr>
            <a:spLocks noGrp="1"/>
          </p:cNvSpPr>
          <p:nvPr>
            <p:ph type="title"/>
          </p:nvPr>
        </p:nvSpPr>
        <p:spPr>
          <a:xfrm>
            <a:off x="-36512" y="250969"/>
            <a:ext cx="6948264" cy="451406"/>
          </a:xfrm>
        </p:spPr>
        <p:txBody>
          <a:bodyPr/>
          <a:lstStyle/>
          <a:p>
            <a:r>
              <a:rPr lang="en-GB" dirty="0"/>
              <a:t>BEAS: Ic variations within a single billet</a:t>
            </a:r>
            <a:endParaRPr lang="en-IE"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1124744"/>
            <a:ext cx="7688390" cy="45828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827584" y="5707603"/>
            <a:ext cx="7776864" cy="646331"/>
          </a:xfrm>
          <a:prstGeom prst="rect">
            <a:avLst/>
          </a:prstGeom>
          <a:noFill/>
        </p:spPr>
        <p:txBody>
          <a:bodyPr wrap="square" rtlCol="0">
            <a:spAutoFit/>
          </a:bodyPr>
          <a:lstStyle/>
          <a:p>
            <a:r>
              <a:rPr lang="en-US" b="1" dirty="0"/>
              <a:t>The critical current scatter for a given billet is within ± 2% and generally better than within ± 1%: remarkable!!</a:t>
            </a:r>
            <a:endParaRPr lang="en-IE" b="1" dirty="0"/>
          </a:p>
        </p:txBody>
      </p:sp>
      <p:sp>
        <p:nvSpPr>
          <p:cNvPr id="7" name="Footer Placeholder 1">
            <a:extLst>
              <a:ext uri="{FF2B5EF4-FFF2-40B4-BE49-F238E27FC236}">
                <a16:creationId xmlns:a16="http://schemas.microsoft.com/office/drawing/2014/main" id="{2DCE060F-7940-4BF9-A282-18EB0CDC127B}"/>
              </a:ext>
            </a:extLst>
          </p:cNvPr>
          <p:cNvSpPr>
            <a:spLocks noGrp="1"/>
          </p:cNvSpPr>
          <p:nvPr>
            <p:ph type="ftr" sz="quarter" idx="11"/>
          </p:nvPr>
        </p:nvSpPr>
        <p:spPr>
          <a:xfrm>
            <a:off x="323528" y="6525344"/>
            <a:ext cx="7632848" cy="332656"/>
          </a:xfrm>
        </p:spPr>
        <p:txBody>
          <a:bodyPr/>
          <a:lstStyle/>
          <a:p>
            <a:r>
              <a:rPr lang="en-US" dirty="0"/>
              <a:t>European superconductors for ITER Magnets, November 11</a:t>
            </a:r>
            <a:r>
              <a:rPr lang="en-US" baseline="30000" dirty="0"/>
              <a:t>th</a:t>
            </a:r>
            <a:r>
              <a:rPr lang="en-US" dirty="0"/>
              <a:t> 2021</a:t>
            </a:r>
          </a:p>
        </p:txBody>
      </p:sp>
    </p:spTree>
    <p:extLst>
      <p:ext uri="{BB962C8B-B14F-4D97-AF65-F5344CB8AC3E}">
        <p14:creationId xmlns:p14="http://schemas.microsoft.com/office/powerpoint/2010/main" val="1870923178"/>
      </p:ext>
    </p:extLst>
  </p:cSld>
  <p:clrMapOvr>
    <a:masterClrMapping/>
  </p:clrMapOvr>
  <p:transition>
    <p:wip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0B55C215-7F9A-4AB7-8398-183B47447BCF}" type="slidenum">
              <a:rPr lang="en-US" smtClean="0"/>
              <a:pPr/>
              <a:t>26</a:t>
            </a:fld>
            <a:endParaRPr lang="en-US"/>
          </a:p>
        </p:txBody>
      </p:sp>
      <p:sp>
        <p:nvSpPr>
          <p:cNvPr id="4" name="Title 3"/>
          <p:cNvSpPr>
            <a:spLocks noGrp="1"/>
          </p:cNvSpPr>
          <p:nvPr>
            <p:ph type="title"/>
          </p:nvPr>
        </p:nvSpPr>
        <p:spPr>
          <a:xfrm>
            <a:off x="72008" y="44625"/>
            <a:ext cx="6948264" cy="864094"/>
          </a:xfrm>
        </p:spPr>
        <p:txBody>
          <a:bodyPr/>
          <a:lstStyle/>
          <a:p>
            <a:r>
              <a:rPr lang="en-GB" dirty="0"/>
              <a:t>BEAS: Supplier data statistics (38 tons)</a:t>
            </a:r>
            <a:endParaRPr lang="en-IE" dirty="0"/>
          </a:p>
        </p:txBody>
      </p:sp>
      <p:graphicFrame>
        <p:nvGraphicFramePr>
          <p:cNvPr id="5" name="Table 4"/>
          <p:cNvGraphicFramePr>
            <a:graphicFrameLocks noGrp="1"/>
          </p:cNvGraphicFramePr>
          <p:nvPr>
            <p:extLst>
              <p:ext uri="{D42A27DB-BD31-4B8C-83A1-F6EECF244321}">
                <p14:modId xmlns:p14="http://schemas.microsoft.com/office/powerpoint/2010/main" val="3539155952"/>
              </p:ext>
            </p:extLst>
          </p:nvPr>
        </p:nvGraphicFramePr>
        <p:xfrm>
          <a:off x="467544" y="1052736"/>
          <a:ext cx="8280922" cy="2255544"/>
        </p:xfrm>
        <a:graphic>
          <a:graphicData uri="http://schemas.openxmlformats.org/drawingml/2006/table">
            <a:tbl>
              <a:tblPr firstRow="1" bandRow="1">
                <a:tableStyleId>{5C22544A-7EE6-4342-B048-85BDC9FD1C3A}</a:tableStyleId>
              </a:tblPr>
              <a:tblGrid>
                <a:gridCol w="1299200">
                  <a:extLst>
                    <a:ext uri="{9D8B030D-6E8A-4147-A177-3AD203B41FA5}">
                      <a16:colId xmlns:a16="http://schemas.microsoft.com/office/drawing/2014/main" val="20000"/>
                    </a:ext>
                  </a:extLst>
                </a:gridCol>
                <a:gridCol w="1066777">
                  <a:extLst>
                    <a:ext uri="{9D8B030D-6E8A-4147-A177-3AD203B41FA5}">
                      <a16:colId xmlns:a16="http://schemas.microsoft.com/office/drawing/2014/main" val="20001"/>
                    </a:ext>
                  </a:extLst>
                </a:gridCol>
                <a:gridCol w="730367">
                  <a:extLst>
                    <a:ext uri="{9D8B030D-6E8A-4147-A177-3AD203B41FA5}">
                      <a16:colId xmlns:a16="http://schemas.microsoft.com/office/drawing/2014/main" val="20002"/>
                    </a:ext>
                  </a:extLst>
                </a:gridCol>
                <a:gridCol w="936104">
                  <a:extLst>
                    <a:ext uri="{9D8B030D-6E8A-4147-A177-3AD203B41FA5}">
                      <a16:colId xmlns:a16="http://schemas.microsoft.com/office/drawing/2014/main" val="20003"/>
                    </a:ext>
                  </a:extLst>
                </a:gridCol>
                <a:gridCol w="1368152">
                  <a:extLst>
                    <a:ext uri="{9D8B030D-6E8A-4147-A177-3AD203B41FA5}">
                      <a16:colId xmlns:a16="http://schemas.microsoft.com/office/drawing/2014/main" val="20004"/>
                    </a:ext>
                  </a:extLst>
                </a:gridCol>
                <a:gridCol w="1368152">
                  <a:extLst>
                    <a:ext uri="{9D8B030D-6E8A-4147-A177-3AD203B41FA5}">
                      <a16:colId xmlns:a16="http://schemas.microsoft.com/office/drawing/2014/main" val="20005"/>
                    </a:ext>
                  </a:extLst>
                </a:gridCol>
                <a:gridCol w="1512170">
                  <a:extLst>
                    <a:ext uri="{9D8B030D-6E8A-4147-A177-3AD203B41FA5}">
                      <a16:colId xmlns:a16="http://schemas.microsoft.com/office/drawing/2014/main" val="20006"/>
                    </a:ext>
                  </a:extLst>
                </a:gridCol>
              </a:tblGrid>
              <a:tr h="864096">
                <a:tc>
                  <a:txBody>
                    <a:bodyPr/>
                    <a:lstStyle/>
                    <a:p>
                      <a:pPr algn="ctr"/>
                      <a:r>
                        <a:rPr lang="en-US" dirty="0"/>
                        <a:t>parameter</a:t>
                      </a:r>
                      <a:endParaRPr lang="es-ES_tradnl" dirty="0"/>
                    </a:p>
                  </a:txBody>
                  <a:tcPr/>
                </a:tc>
                <a:tc>
                  <a:txBody>
                    <a:bodyPr/>
                    <a:lstStyle/>
                    <a:p>
                      <a:pPr algn="ctr"/>
                      <a:r>
                        <a:rPr lang="en-US" dirty="0" err="1"/>
                        <a:t>Ic</a:t>
                      </a:r>
                      <a:r>
                        <a:rPr lang="en-US" dirty="0"/>
                        <a:t> [A]</a:t>
                      </a:r>
                      <a:endParaRPr lang="es-ES_tradnl" dirty="0"/>
                    </a:p>
                  </a:txBody>
                  <a:tcPr/>
                </a:tc>
                <a:tc>
                  <a:txBody>
                    <a:bodyPr/>
                    <a:lstStyle/>
                    <a:p>
                      <a:pPr algn="ctr"/>
                      <a:r>
                        <a:rPr lang="en-US" dirty="0"/>
                        <a:t>n</a:t>
                      </a:r>
                      <a:endParaRPr lang="es-ES_tradnl" dirty="0"/>
                    </a:p>
                  </a:txBody>
                  <a:tcPr/>
                </a:tc>
                <a:tc>
                  <a:txBody>
                    <a:bodyPr/>
                    <a:lstStyle/>
                    <a:p>
                      <a:pPr algn="ctr"/>
                      <a:r>
                        <a:rPr lang="en-US" dirty="0"/>
                        <a:t>RRR</a:t>
                      </a:r>
                      <a:endParaRPr lang="es-ES_tradnl" dirty="0"/>
                    </a:p>
                  </a:txBody>
                  <a:tcPr/>
                </a:tc>
                <a:tc>
                  <a:txBody>
                    <a:bodyPr/>
                    <a:lstStyle/>
                    <a:p>
                      <a:pPr algn="ctr"/>
                      <a:r>
                        <a:rPr lang="en-US" dirty="0"/>
                        <a:t>Loss [</a:t>
                      </a:r>
                      <a:r>
                        <a:rPr lang="en-US" dirty="0" err="1"/>
                        <a:t>mJ</a:t>
                      </a:r>
                      <a:r>
                        <a:rPr lang="en-US" dirty="0"/>
                        <a:t>/cc]</a:t>
                      </a:r>
                      <a:endParaRPr lang="es-ES_tradnl" dirty="0"/>
                    </a:p>
                  </a:txBody>
                  <a:tcPr/>
                </a:tc>
                <a:tc>
                  <a:txBody>
                    <a:bodyPr/>
                    <a:lstStyle/>
                    <a:p>
                      <a:pPr algn="ctr"/>
                      <a:r>
                        <a:rPr lang="en-US" dirty="0"/>
                        <a:t>Cu/non-Cu</a:t>
                      </a:r>
                      <a:endParaRPr lang="es-ES_tradnl" dirty="0"/>
                    </a:p>
                  </a:txBody>
                  <a:tcPr/>
                </a:tc>
                <a:tc>
                  <a:txBody>
                    <a:bodyPr/>
                    <a:lstStyle/>
                    <a:p>
                      <a:pPr algn="ctr"/>
                      <a:r>
                        <a:rPr lang="en-US" dirty="0"/>
                        <a:t>Cr thickness [µm]</a:t>
                      </a:r>
                      <a:endParaRPr lang="es-ES_tradnl" dirty="0"/>
                    </a:p>
                  </a:txBody>
                  <a:tcPr/>
                </a:tc>
                <a:extLst>
                  <a:ext uri="{0D108BD9-81ED-4DB2-BD59-A6C34878D82A}">
                    <a16:rowId xmlns:a16="http://schemas.microsoft.com/office/drawing/2014/main" val="10000"/>
                  </a:ext>
                </a:extLst>
              </a:tr>
              <a:tr h="695724">
                <a:tc>
                  <a:txBody>
                    <a:bodyPr/>
                    <a:lstStyle/>
                    <a:p>
                      <a:pPr algn="ctr"/>
                      <a:r>
                        <a:rPr lang="en-US" dirty="0"/>
                        <a:t>Average</a:t>
                      </a:r>
                      <a:endParaRPr lang="es-ES_tradnl" dirty="0"/>
                    </a:p>
                  </a:txBody>
                  <a:tcPr/>
                </a:tc>
                <a:tc>
                  <a:txBody>
                    <a:bodyPr/>
                    <a:lstStyle/>
                    <a:p>
                      <a:pPr algn="ctr"/>
                      <a:r>
                        <a:rPr lang="en-US" dirty="0"/>
                        <a:t>200</a:t>
                      </a:r>
                      <a:endParaRPr lang="es-ES_tradnl" dirty="0"/>
                    </a:p>
                  </a:txBody>
                  <a:tcPr/>
                </a:tc>
                <a:tc>
                  <a:txBody>
                    <a:bodyPr/>
                    <a:lstStyle/>
                    <a:p>
                      <a:pPr algn="ctr"/>
                      <a:r>
                        <a:rPr lang="en-US" dirty="0"/>
                        <a:t>44</a:t>
                      </a:r>
                      <a:endParaRPr lang="es-ES_tradnl" dirty="0"/>
                    </a:p>
                  </a:txBody>
                  <a:tcPr/>
                </a:tc>
                <a:tc>
                  <a:txBody>
                    <a:bodyPr/>
                    <a:lstStyle/>
                    <a:p>
                      <a:pPr algn="ctr"/>
                      <a:r>
                        <a:rPr lang="en-US" dirty="0"/>
                        <a:t>117</a:t>
                      </a:r>
                      <a:endParaRPr lang="es-ES_tradnl" dirty="0"/>
                    </a:p>
                  </a:txBody>
                  <a:tcPr/>
                </a:tc>
                <a:tc>
                  <a:txBody>
                    <a:bodyPr/>
                    <a:lstStyle/>
                    <a:p>
                      <a:pPr algn="ctr"/>
                      <a:r>
                        <a:rPr lang="en-US" dirty="0"/>
                        <a:t>65</a:t>
                      </a:r>
                      <a:endParaRPr lang="es-ES_tradnl" dirty="0"/>
                    </a:p>
                  </a:txBody>
                  <a:tcPr/>
                </a:tc>
                <a:tc>
                  <a:txBody>
                    <a:bodyPr/>
                    <a:lstStyle/>
                    <a:p>
                      <a:pPr algn="ctr"/>
                      <a:r>
                        <a:rPr lang="en-US" dirty="0"/>
                        <a:t>0.94</a:t>
                      </a:r>
                      <a:endParaRPr lang="es-ES_tradnl" dirty="0"/>
                    </a:p>
                  </a:txBody>
                  <a:tcPr/>
                </a:tc>
                <a:tc>
                  <a:txBody>
                    <a:bodyPr/>
                    <a:lstStyle/>
                    <a:p>
                      <a:pPr algn="ctr"/>
                      <a:r>
                        <a:rPr lang="en-US" dirty="0"/>
                        <a:t>1.3</a:t>
                      </a:r>
                      <a:endParaRPr lang="es-ES_tradnl" dirty="0"/>
                    </a:p>
                  </a:txBody>
                  <a:tcPr/>
                </a:tc>
                <a:extLst>
                  <a:ext uri="{0D108BD9-81ED-4DB2-BD59-A6C34878D82A}">
                    <a16:rowId xmlns:a16="http://schemas.microsoft.com/office/drawing/2014/main" val="10001"/>
                  </a:ext>
                </a:extLst>
              </a:tr>
              <a:tr h="695724">
                <a:tc>
                  <a:txBody>
                    <a:bodyPr/>
                    <a:lstStyle/>
                    <a:p>
                      <a:pPr algn="ctr"/>
                      <a:r>
                        <a:rPr lang="en-US" dirty="0"/>
                        <a:t>Standard deviation</a:t>
                      </a:r>
                      <a:endParaRPr lang="es-ES_tradnl" dirty="0"/>
                    </a:p>
                  </a:txBody>
                  <a:tcPr/>
                </a:tc>
                <a:tc>
                  <a:txBody>
                    <a:bodyPr/>
                    <a:lstStyle/>
                    <a:p>
                      <a:pPr algn="ctr"/>
                      <a:r>
                        <a:rPr lang="en-US" dirty="0"/>
                        <a:t>4</a:t>
                      </a:r>
                      <a:endParaRPr lang="es-ES_tradnl" dirty="0"/>
                    </a:p>
                  </a:txBody>
                  <a:tcPr/>
                </a:tc>
                <a:tc>
                  <a:txBody>
                    <a:bodyPr/>
                    <a:lstStyle/>
                    <a:p>
                      <a:pPr algn="ctr"/>
                      <a:r>
                        <a:rPr lang="en-US" dirty="0"/>
                        <a:t>2</a:t>
                      </a:r>
                      <a:endParaRPr lang="es-ES_tradnl" dirty="0"/>
                    </a:p>
                  </a:txBody>
                  <a:tcPr/>
                </a:tc>
                <a:tc>
                  <a:txBody>
                    <a:bodyPr/>
                    <a:lstStyle/>
                    <a:p>
                      <a:pPr algn="ctr"/>
                      <a:r>
                        <a:rPr lang="en-US" dirty="0"/>
                        <a:t>12</a:t>
                      </a:r>
                      <a:endParaRPr lang="es-ES_tradnl" dirty="0"/>
                    </a:p>
                  </a:txBody>
                  <a:tcPr/>
                </a:tc>
                <a:tc>
                  <a:txBody>
                    <a:bodyPr/>
                    <a:lstStyle/>
                    <a:p>
                      <a:pPr algn="ctr"/>
                      <a:r>
                        <a:rPr lang="en-US" dirty="0"/>
                        <a:t>15</a:t>
                      </a:r>
                      <a:endParaRPr lang="es-ES_tradnl" dirty="0"/>
                    </a:p>
                  </a:txBody>
                  <a:tcPr/>
                </a:tc>
                <a:tc>
                  <a:txBody>
                    <a:bodyPr/>
                    <a:lstStyle/>
                    <a:p>
                      <a:pPr algn="ctr"/>
                      <a:r>
                        <a:rPr lang="en-US" dirty="0"/>
                        <a:t>0.02</a:t>
                      </a:r>
                      <a:endParaRPr lang="es-ES_tradnl" dirty="0"/>
                    </a:p>
                  </a:txBody>
                  <a:tcPr/>
                </a:tc>
                <a:tc>
                  <a:txBody>
                    <a:bodyPr/>
                    <a:lstStyle/>
                    <a:p>
                      <a:pPr algn="ctr"/>
                      <a:r>
                        <a:rPr lang="en-US" dirty="0"/>
                        <a:t>0.2</a:t>
                      </a:r>
                      <a:endParaRPr lang="es-ES_tradnl" dirty="0"/>
                    </a:p>
                  </a:txBody>
                  <a:tcPr/>
                </a:tc>
                <a:extLst>
                  <a:ext uri="{0D108BD9-81ED-4DB2-BD59-A6C34878D82A}">
                    <a16:rowId xmlns:a16="http://schemas.microsoft.com/office/drawing/2014/main" val="10002"/>
                  </a:ext>
                </a:extLst>
              </a:tr>
            </a:tbl>
          </a:graphicData>
        </a:graphic>
      </p:graphicFrame>
      <p:sp>
        <p:nvSpPr>
          <p:cNvPr id="6" name="TextBox 5">
            <a:extLst>
              <a:ext uri="{FF2B5EF4-FFF2-40B4-BE49-F238E27FC236}">
                <a16:creationId xmlns:a16="http://schemas.microsoft.com/office/drawing/2014/main" id="{45E4256F-9DB2-4BF8-8BA6-F5475ED0758D}"/>
              </a:ext>
            </a:extLst>
          </p:cNvPr>
          <p:cNvSpPr txBox="1"/>
          <p:nvPr/>
        </p:nvSpPr>
        <p:spPr>
          <a:xfrm>
            <a:off x="323528" y="3283237"/>
            <a:ext cx="8568952" cy="3170099"/>
          </a:xfrm>
          <a:prstGeom prst="rect">
            <a:avLst/>
          </a:prstGeom>
          <a:noFill/>
        </p:spPr>
        <p:txBody>
          <a:bodyPr wrap="square" rtlCol="0">
            <a:spAutoFit/>
          </a:bodyPr>
          <a:lstStyle/>
          <a:p>
            <a:pPr marL="285750" indent="-285750">
              <a:buFont typeface="Arial" panose="020B0604020202020204" pitchFamily="34" charset="0"/>
              <a:buChar char="•"/>
            </a:pPr>
            <a:r>
              <a:rPr lang="en-US" sz="2000" dirty="0"/>
              <a:t>Although </a:t>
            </a:r>
            <a:r>
              <a:rPr lang="en-US" sz="2000" dirty="0" err="1"/>
              <a:t>Ic</a:t>
            </a:r>
            <a:r>
              <a:rPr lang="en-US" sz="2000" dirty="0"/>
              <a:t> values close to minimum specification, </a:t>
            </a:r>
            <a:r>
              <a:rPr lang="en-US" sz="2000" b="1" dirty="0"/>
              <a:t>low variability </a:t>
            </a:r>
            <a:r>
              <a:rPr lang="en-US" sz="2000" dirty="0"/>
              <a:t>for all measurements </a:t>
            </a:r>
            <a:r>
              <a:rPr lang="en-US" sz="2000" b="1" dirty="0"/>
              <a:t>(± 5%</a:t>
            </a:r>
            <a:r>
              <a:rPr lang="en-US" sz="2000" dirty="0"/>
              <a:t>) and impressively </a:t>
            </a:r>
            <a:r>
              <a:rPr lang="en-US" sz="2000" b="1" dirty="0"/>
              <a:t>low scatter </a:t>
            </a:r>
            <a:r>
              <a:rPr lang="en-US" sz="2000" dirty="0"/>
              <a:t>for a given </a:t>
            </a:r>
            <a:r>
              <a:rPr lang="en-US" sz="2000" b="1" dirty="0"/>
              <a:t>billet</a:t>
            </a:r>
            <a:r>
              <a:rPr lang="en-US" sz="2000" dirty="0"/>
              <a:t> (generally within </a:t>
            </a:r>
            <a:r>
              <a:rPr lang="en-US" sz="2000" b="1" dirty="0"/>
              <a:t>± 1%</a:t>
            </a:r>
            <a:r>
              <a:rPr lang="en-US" sz="2000" dirty="0"/>
              <a:t>).</a:t>
            </a:r>
          </a:p>
          <a:p>
            <a:pPr marL="285750" indent="-285750">
              <a:buFont typeface="Arial" panose="020B0604020202020204" pitchFamily="34" charset="0"/>
              <a:buChar char="•"/>
            </a:pPr>
            <a:r>
              <a:rPr lang="en-US" sz="2000" b="1" dirty="0" err="1"/>
              <a:t>Ic</a:t>
            </a:r>
            <a:r>
              <a:rPr lang="en-US" sz="2000" b="1" dirty="0"/>
              <a:t> scatter </a:t>
            </a:r>
            <a:r>
              <a:rPr lang="en-US" sz="2000" dirty="0"/>
              <a:t>for given billet </a:t>
            </a:r>
            <a:r>
              <a:rPr lang="en-US" sz="2000" b="1" dirty="0"/>
              <a:t>remarkable</a:t>
            </a:r>
            <a:r>
              <a:rPr lang="en-US" sz="2000" dirty="0"/>
              <a:t> since integrates testing setup reproducibility and repeatability, sample mounting and Cu/non-Cu variations along the billet.</a:t>
            </a:r>
          </a:p>
          <a:p>
            <a:pPr marL="285750" indent="-285750">
              <a:buFont typeface="Arial" panose="020B0604020202020204" pitchFamily="34" charset="0"/>
              <a:buChar char="•"/>
            </a:pPr>
            <a:r>
              <a:rPr lang="en-US" sz="2000" b="1" dirty="0"/>
              <a:t>RRR variability </a:t>
            </a:r>
            <a:r>
              <a:rPr lang="en-US" sz="2000" dirty="0"/>
              <a:t>in a billet obviously </a:t>
            </a:r>
            <a:r>
              <a:rPr lang="en-US" sz="2000" b="1" dirty="0"/>
              <a:t>larger </a:t>
            </a:r>
            <a:r>
              <a:rPr lang="en-US" sz="2000" dirty="0"/>
              <a:t>than that of </a:t>
            </a:r>
            <a:r>
              <a:rPr lang="en-US" sz="2000" dirty="0" err="1"/>
              <a:t>Ic</a:t>
            </a:r>
            <a:r>
              <a:rPr lang="en-US" sz="2000" dirty="0"/>
              <a:t> due to RRR sensitivity to local copper impurities or Ta barrier defects. Scatter within </a:t>
            </a:r>
            <a:r>
              <a:rPr lang="en-US" sz="2000" b="1" dirty="0"/>
              <a:t>10%</a:t>
            </a:r>
            <a:r>
              <a:rPr lang="en-US" sz="2000" dirty="0"/>
              <a:t> for most cases (can reach 30% in very few cases).</a:t>
            </a:r>
          </a:p>
          <a:p>
            <a:pPr marL="285750" indent="-285750">
              <a:buFont typeface="Arial" panose="020B0604020202020204" pitchFamily="34" charset="0"/>
              <a:buChar char="•"/>
            </a:pPr>
            <a:r>
              <a:rPr lang="en-US" sz="2000" b="1" dirty="0"/>
              <a:t>Losses very low </a:t>
            </a:r>
            <a:r>
              <a:rPr lang="en-US" sz="2000" dirty="0"/>
              <a:t>due to very </a:t>
            </a:r>
            <a:r>
              <a:rPr lang="en-US" sz="2000" b="1" dirty="0"/>
              <a:t>thin filaments </a:t>
            </a:r>
            <a:r>
              <a:rPr lang="en-US" sz="2000" dirty="0"/>
              <a:t>(~ 3µm) and relatively </a:t>
            </a:r>
            <a:r>
              <a:rPr lang="en-US" sz="2000" b="1" dirty="0"/>
              <a:t>low </a:t>
            </a:r>
            <a:r>
              <a:rPr lang="en-US" sz="2000" b="1" dirty="0" err="1"/>
              <a:t>Jc</a:t>
            </a:r>
            <a:r>
              <a:rPr lang="en-US" sz="2000" dirty="0"/>
              <a:t>.</a:t>
            </a:r>
            <a:endParaRPr lang="en-IE" sz="2000" dirty="0"/>
          </a:p>
        </p:txBody>
      </p:sp>
      <p:sp>
        <p:nvSpPr>
          <p:cNvPr id="7" name="Footer Placeholder 1">
            <a:extLst>
              <a:ext uri="{FF2B5EF4-FFF2-40B4-BE49-F238E27FC236}">
                <a16:creationId xmlns:a16="http://schemas.microsoft.com/office/drawing/2014/main" id="{AC7FBF2E-95BD-445D-BC47-9BF24FFCA81C}"/>
              </a:ext>
            </a:extLst>
          </p:cNvPr>
          <p:cNvSpPr>
            <a:spLocks noGrp="1"/>
          </p:cNvSpPr>
          <p:nvPr>
            <p:ph type="ftr" sz="quarter" idx="11"/>
          </p:nvPr>
        </p:nvSpPr>
        <p:spPr>
          <a:xfrm>
            <a:off x="323528" y="6525344"/>
            <a:ext cx="7632848" cy="332656"/>
          </a:xfrm>
        </p:spPr>
        <p:txBody>
          <a:bodyPr/>
          <a:lstStyle/>
          <a:p>
            <a:r>
              <a:rPr lang="en-US" dirty="0"/>
              <a:t>European superconductors for ITER Magnets, November 11</a:t>
            </a:r>
            <a:r>
              <a:rPr lang="en-US" baseline="30000" dirty="0"/>
              <a:t>th</a:t>
            </a:r>
            <a:r>
              <a:rPr lang="en-US" dirty="0"/>
              <a:t> 2021</a:t>
            </a:r>
          </a:p>
        </p:txBody>
      </p:sp>
    </p:spTree>
    <p:extLst>
      <p:ext uri="{BB962C8B-B14F-4D97-AF65-F5344CB8AC3E}">
        <p14:creationId xmlns:p14="http://schemas.microsoft.com/office/powerpoint/2010/main" val="3597426734"/>
      </p:ext>
    </p:extLst>
  </p:cSld>
  <p:clrMapOvr>
    <a:masterClrMapping/>
  </p:clrMapOvr>
  <p:transition>
    <p:wip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0B55C215-7F9A-4AB7-8398-183B47447BCF}" type="slidenum">
              <a:rPr lang="en-US" smtClean="0"/>
              <a:pPr/>
              <a:t>27</a:t>
            </a:fld>
            <a:endParaRPr lang="en-US"/>
          </a:p>
        </p:txBody>
      </p:sp>
      <p:sp>
        <p:nvSpPr>
          <p:cNvPr id="4" name="Title 3"/>
          <p:cNvSpPr>
            <a:spLocks noGrp="1"/>
          </p:cNvSpPr>
          <p:nvPr>
            <p:ph type="title"/>
          </p:nvPr>
        </p:nvSpPr>
        <p:spPr>
          <a:xfrm>
            <a:off x="216024" y="250969"/>
            <a:ext cx="6948264" cy="451406"/>
          </a:xfrm>
        </p:spPr>
        <p:txBody>
          <a:bodyPr/>
          <a:lstStyle/>
          <a:p>
            <a:r>
              <a:rPr lang="en-GB" dirty="0"/>
              <a:t>BEAS: Supplier data vs Durham (38 t)</a:t>
            </a:r>
            <a:endParaRPr lang="en-IE" dirty="0"/>
          </a:p>
        </p:txBody>
      </p:sp>
      <p:sp>
        <p:nvSpPr>
          <p:cNvPr id="6" name="TextBox 5">
            <a:extLst>
              <a:ext uri="{FF2B5EF4-FFF2-40B4-BE49-F238E27FC236}">
                <a16:creationId xmlns:a16="http://schemas.microsoft.com/office/drawing/2014/main" id="{45E4256F-9DB2-4BF8-8BA6-F5475ED0758D}"/>
              </a:ext>
            </a:extLst>
          </p:cNvPr>
          <p:cNvSpPr txBox="1"/>
          <p:nvPr/>
        </p:nvSpPr>
        <p:spPr>
          <a:xfrm>
            <a:off x="323528" y="4604935"/>
            <a:ext cx="8568952" cy="1323439"/>
          </a:xfrm>
          <a:prstGeom prst="rect">
            <a:avLst/>
          </a:prstGeom>
          <a:noFill/>
        </p:spPr>
        <p:txBody>
          <a:bodyPr wrap="square" rtlCol="0">
            <a:spAutoFit/>
          </a:bodyPr>
          <a:lstStyle/>
          <a:p>
            <a:pPr marL="285750" indent="-285750">
              <a:buFont typeface="Arial" panose="020B0604020202020204" pitchFamily="34" charset="0"/>
              <a:buChar char="•"/>
            </a:pPr>
            <a:r>
              <a:rPr lang="en-US" sz="2000" dirty="0"/>
              <a:t>Generally and in average, </a:t>
            </a:r>
            <a:r>
              <a:rPr lang="en-US" sz="2000" b="1" dirty="0"/>
              <a:t>BEAS and Durham data </a:t>
            </a:r>
            <a:r>
              <a:rPr lang="en-US" sz="2000" dirty="0"/>
              <a:t>are consistent within </a:t>
            </a:r>
            <a:r>
              <a:rPr lang="en-US" sz="2000" b="1" dirty="0"/>
              <a:t>few %</a:t>
            </a:r>
            <a:r>
              <a:rPr lang="en-US" sz="2000" dirty="0"/>
              <a:t>.</a:t>
            </a:r>
          </a:p>
          <a:p>
            <a:pPr marL="285750" indent="-285750">
              <a:buFont typeface="Arial" panose="020B0604020202020204" pitchFamily="34" charset="0"/>
              <a:buChar char="•"/>
            </a:pPr>
            <a:r>
              <a:rPr lang="en-US" sz="2000" dirty="0"/>
              <a:t>However, for </a:t>
            </a:r>
            <a:r>
              <a:rPr lang="en-US" sz="2000" b="1" dirty="0"/>
              <a:t>RRR</a:t>
            </a:r>
            <a:r>
              <a:rPr lang="en-US" sz="2000" dirty="0"/>
              <a:t>, </a:t>
            </a:r>
            <a:r>
              <a:rPr lang="en-US" sz="2000" b="1" dirty="0"/>
              <a:t>Durham</a:t>
            </a:r>
            <a:r>
              <a:rPr lang="en-US" sz="2000" dirty="0"/>
              <a:t> values </a:t>
            </a:r>
            <a:r>
              <a:rPr lang="en-US" sz="2000" b="1" dirty="0"/>
              <a:t>lower</a:t>
            </a:r>
            <a:r>
              <a:rPr lang="en-US" sz="2000" dirty="0"/>
              <a:t> on average by almost</a:t>
            </a:r>
            <a:r>
              <a:rPr lang="en-US" sz="2000" b="1" dirty="0"/>
              <a:t> 10%</a:t>
            </a:r>
            <a:r>
              <a:rPr lang="en-US" sz="2000" dirty="0"/>
              <a:t> than Bruker data. More explanations on next slide.</a:t>
            </a:r>
          </a:p>
          <a:p>
            <a:pPr marL="285750" indent="-285750">
              <a:buFont typeface="Arial" panose="020B0604020202020204" pitchFamily="34" charset="0"/>
              <a:buChar char="•"/>
            </a:pPr>
            <a:endParaRPr lang="en-IE" sz="2000" dirty="0"/>
          </a:p>
        </p:txBody>
      </p:sp>
      <p:pic>
        <p:nvPicPr>
          <p:cNvPr id="7" name="Picture 6">
            <a:extLst>
              <a:ext uri="{FF2B5EF4-FFF2-40B4-BE49-F238E27FC236}">
                <a16:creationId xmlns:a16="http://schemas.microsoft.com/office/drawing/2014/main" id="{66A553D3-2796-40DC-A87D-1477205C95FF}"/>
              </a:ext>
            </a:extLst>
          </p:cNvPr>
          <p:cNvPicPr>
            <a:picLocks noChangeAspect="1"/>
          </p:cNvPicPr>
          <p:nvPr/>
        </p:nvPicPr>
        <p:blipFill>
          <a:blip r:embed="rId2"/>
          <a:stretch>
            <a:fillRect/>
          </a:stretch>
        </p:blipFill>
        <p:spPr>
          <a:xfrm>
            <a:off x="1005333" y="1435953"/>
            <a:ext cx="7133333" cy="2857143"/>
          </a:xfrm>
          <a:prstGeom prst="rect">
            <a:avLst/>
          </a:prstGeom>
        </p:spPr>
      </p:pic>
      <p:sp>
        <p:nvSpPr>
          <p:cNvPr id="8" name="Footer Placeholder 1">
            <a:extLst>
              <a:ext uri="{FF2B5EF4-FFF2-40B4-BE49-F238E27FC236}">
                <a16:creationId xmlns:a16="http://schemas.microsoft.com/office/drawing/2014/main" id="{B22F2D16-E4E3-41E6-A1A8-19414AF01F4A}"/>
              </a:ext>
            </a:extLst>
          </p:cNvPr>
          <p:cNvSpPr>
            <a:spLocks noGrp="1"/>
          </p:cNvSpPr>
          <p:nvPr>
            <p:ph type="ftr" sz="quarter" idx="11"/>
          </p:nvPr>
        </p:nvSpPr>
        <p:spPr>
          <a:xfrm>
            <a:off x="323528" y="6525344"/>
            <a:ext cx="7632848" cy="332656"/>
          </a:xfrm>
        </p:spPr>
        <p:txBody>
          <a:bodyPr/>
          <a:lstStyle/>
          <a:p>
            <a:r>
              <a:rPr lang="en-US" dirty="0"/>
              <a:t>European superconductors for ITER Magnets, November 11</a:t>
            </a:r>
            <a:r>
              <a:rPr lang="en-US" baseline="30000" dirty="0"/>
              <a:t>th</a:t>
            </a:r>
            <a:r>
              <a:rPr lang="en-US" dirty="0"/>
              <a:t> 2021</a:t>
            </a:r>
          </a:p>
        </p:txBody>
      </p:sp>
    </p:spTree>
    <p:extLst>
      <p:ext uri="{BB962C8B-B14F-4D97-AF65-F5344CB8AC3E}">
        <p14:creationId xmlns:p14="http://schemas.microsoft.com/office/powerpoint/2010/main" val="2896404952"/>
      </p:ext>
    </p:extLst>
  </p:cSld>
  <p:clrMapOvr>
    <a:masterClrMapping/>
  </p:clrMapOvr>
  <p:transition>
    <p:wip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0B55C215-7F9A-4AB7-8398-183B47447BCF}" type="slidenum">
              <a:rPr lang="en-US" smtClean="0"/>
              <a:pPr/>
              <a:t>28</a:t>
            </a:fld>
            <a:endParaRPr lang="en-US"/>
          </a:p>
        </p:txBody>
      </p:sp>
      <p:sp>
        <p:nvSpPr>
          <p:cNvPr id="4" name="Title 3"/>
          <p:cNvSpPr>
            <a:spLocks noGrp="1"/>
          </p:cNvSpPr>
          <p:nvPr>
            <p:ph type="title"/>
          </p:nvPr>
        </p:nvSpPr>
        <p:spPr>
          <a:xfrm>
            <a:off x="720080" y="250969"/>
            <a:ext cx="6948264" cy="451406"/>
          </a:xfrm>
        </p:spPr>
        <p:txBody>
          <a:bodyPr/>
          <a:lstStyle/>
          <a:p>
            <a:r>
              <a:rPr lang="en-GB" dirty="0"/>
              <a:t>BEAS: RRR issue</a:t>
            </a:r>
            <a:endParaRPr lang="en-IE" dirty="0"/>
          </a:p>
        </p:txBody>
      </p:sp>
      <p:sp>
        <p:nvSpPr>
          <p:cNvPr id="6" name="Rectangle 3"/>
          <p:cNvSpPr txBox="1">
            <a:spLocks noGrp="1" noChangeArrowheads="1"/>
          </p:cNvSpPr>
          <p:nvPr>
            <p:ph type="body" sz="quarter" idx="13"/>
          </p:nvPr>
        </p:nvSpPr>
        <p:spPr>
          <a:xfrm>
            <a:off x="107504" y="1268760"/>
            <a:ext cx="8964488" cy="5112568"/>
          </a:xfrm>
          <a:prstGeom prst="rect">
            <a:avLst/>
          </a:prstGeom>
        </p:spPr>
        <p:txBody>
          <a:bodyPr>
            <a:normAutofit/>
          </a:bodyPr>
          <a:lstStyle/>
          <a:p>
            <a:pPr marL="342900" indent="-342900" eaLnBrk="0" hangingPunct="0">
              <a:lnSpc>
                <a:spcPct val="80000"/>
              </a:lnSpc>
              <a:spcBef>
                <a:spcPct val="20000"/>
              </a:spcBef>
              <a:buClr>
                <a:srgbClr val="3333CC"/>
              </a:buClr>
              <a:buFontTx/>
              <a:buChar char="•"/>
              <a:defRPr/>
            </a:pPr>
            <a:r>
              <a:rPr lang="en-GB" sz="2000" kern="0" dirty="0">
                <a:solidFill>
                  <a:schemeClr val="tx1"/>
                </a:solidFill>
              </a:rPr>
              <a:t>There was an </a:t>
            </a:r>
            <a:r>
              <a:rPr lang="en-GB" sz="2000" b="1" kern="0" dirty="0">
                <a:solidFill>
                  <a:schemeClr val="tx1"/>
                </a:solidFill>
              </a:rPr>
              <a:t>issue</a:t>
            </a:r>
            <a:r>
              <a:rPr lang="en-GB" sz="2000" kern="0" dirty="0">
                <a:solidFill>
                  <a:schemeClr val="tx1"/>
                </a:solidFill>
              </a:rPr>
              <a:t> with </a:t>
            </a:r>
            <a:r>
              <a:rPr lang="en-GB" sz="2000" b="1" kern="0" dirty="0">
                <a:solidFill>
                  <a:schemeClr val="tx1"/>
                </a:solidFill>
              </a:rPr>
              <a:t>RRR</a:t>
            </a:r>
            <a:r>
              <a:rPr lang="en-GB" sz="2000" kern="0" dirty="0">
                <a:solidFill>
                  <a:schemeClr val="tx1"/>
                </a:solidFill>
              </a:rPr>
              <a:t> slightly </a:t>
            </a:r>
            <a:r>
              <a:rPr lang="en-GB" sz="2000" b="1" kern="0" dirty="0">
                <a:solidFill>
                  <a:schemeClr val="tx1"/>
                </a:solidFill>
              </a:rPr>
              <a:t>below specification </a:t>
            </a:r>
            <a:r>
              <a:rPr lang="en-GB" sz="2000" kern="0" dirty="0">
                <a:solidFill>
                  <a:schemeClr val="tx1"/>
                </a:solidFill>
              </a:rPr>
              <a:t>due to strand surface </a:t>
            </a:r>
            <a:r>
              <a:rPr lang="en-GB" sz="2000" b="1" kern="0" dirty="0">
                <a:solidFill>
                  <a:schemeClr val="tx1"/>
                </a:solidFill>
              </a:rPr>
              <a:t>contamination</a:t>
            </a:r>
            <a:r>
              <a:rPr lang="en-GB" sz="2000" kern="0" dirty="0">
                <a:solidFill>
                  <a:schemeClr val="tx1"/>
                </a:solidFill>
              </a:rPr>
              <a:t> during drawing but this issue has been quickly </a:t>
            </a:r>
            <a:r>
              <a:rPr lang="en-GB" sz="2000" b="1" kern="0" dirty="0">
                <a:solidFill>
                  <a:schemeClr val="tx1"/>
                </a:solidFill>
              </a:rPr>
              <a:t>solved</a:t>
            </a:r>
            <a:r>
              <a:rPr lang="en-GB" sz="2000" kern="0" dirty="0">
                <a:solidFill>
                  <a:schemeClr val="tx1"/>
                </a:solidFill>
              </a:rPr>
              <a:t> by BEAS.</a:t>
            </a:r>
          </a:p>
          <a:p>
            <a:pPr marL="342900" indent="-342900" eaLnBrk="0" hangingPunct="0">
              <a:lnSpc>
                <a:spcPct val="80000"/>
              </a:lnSpc>
              <a:spcBef>
                <a:spcPct val="20000"/>
              </a:spcBef>
              <a:buClr>
                <a:srgbClr val="3333CC"/>
              </a:buClr>
              <a:buFontTx/>
              <a:buChar char="•"/>
              <a:defRPr/>
            </a:pPr>
            <a:r>
              <a:rPr lang="en-GB" sz="2000" kern="0" dirty="0">
                <a:solidFill>
                  <a:schemeClr val="tx1"/>
                </a:solidFill>
              </a:rPr>
              <a:t>However, in this case too, there was a </a:t>
            </a:r>
            <a:r>
              <a:rPr lang="en-GB" sz="2000" b="1" kern="0" dirty="0">
                <a:solidFill>
                  <a:schemeClr val="tx1"/>
                </a:solidFill>
              </a:rPr>
              <a:t>discrepancy</a:t>
            </a:r>
            <a:r>
              <a:rPr lang="en-GB" sz="2000" kern="0" dirty="0">
                <a:solidFill>
                  <a:schemeClr val="tx1"/>
                </a:solidFill>
              </a:rPr>
              <a:t> of around </a:t>
            </a:r>
            <a:r>
              <a:rPr lang="en-GB" sz="2000" b="1" kern="0" dirty="0">
                <a:solidFill>
                  <a:schemeClr val="tx1"/>
                </a:solidFill>
              </a:rPr>
              <a:t>10 %</a:t>
            </a:r>
            <a:r>
              <a:rPr lang="en-GB" sz="2000" kern="0" dirty="0">
                <a:solidFill>
                  <a:schemeClr val="tx1"/>
                </a:solidFill>
              </a:rPr>
              <a:t> between the </a:t>
            </a:r>
            <a:r>
              <a:rPr lang="en-GB" sz="2000" b="1" kern="0" dirty="0">
                <a:solidFill>
                  <a:schemeClr val="tx1"/>
                </a:solidFill>
              </a:rPr>
              <a:t>supplier</a:t>
            </a:r>
            <a:r>
              <a:rPr lang="en-GB" sz="2000" kern="0" dirty="0">
                <a:solidFill>
                  <a:schemeClr val="tx1"/>
                </a:solidFill>
              </a:rPr>
              <a:t> and the </a:t>
            </a:r>
            <a:r>
              <a:rPr lang="en-GB" sz="2000" b="1" kern="0" dirty="0">
                <a:solidFill>
                  <a:schemeClr val="tx1"/>
                </a:solidFill>
              </a:rPr>
              <a:t>verification RRR </a:t>
            </a:r>
            <a:r>
              <a:rPr lang="en-GB" sz="2000" kern="0" dirty="0">
                <a:solidFill>
                  <a:schemeClr val="tx1"/>
                </a:solidFill>
              </a:rPr>
              <a:t>data where the supplier values were generally higher.</a:t>
            </a:r>
          </a:p>
          <a:p>
            <a:pPr marL="342900" indent="-342900" eaLnBrk="0" hangingPunct="0">
              <a:lnSpc>
                <a:spcPct val="80000"/>
              </a:lnSpc>
              <a:spcBef>
                <a:spcPct val="20000"/>
              </a:spcBef>
              <a:buClr>
                <a:srgbClr val="3333CC"/>
              </a:buClr>
              <a:buFontTx/>
              <a:buChar char="•"/>
              <a:defRPr/>
            </a:pPr>
            <a:r>
              <a:rPr lang="en-GB" sz="2000" kern="0" dirty="0">
                <a:solidFill>
                  <a:schemeClr val="tx1"/>
                </a:solidFill>
              </a:rPr>
              <a:t>Cross-checks made on same physical samples showed that BEAS, Durham and Twente setups provided data </a:t>
            </a:r>
            <a:r>
              <a:rPr lang="en-GB" sz="2000" b="1" kern="0" dirty="0">
                <a:solidFill>
                  <a:schemeClr val="tx1"/>
                </a:solidFill>
              </a:rPr>
              <a:t>consistent within 1-2 %.</a:t>
            </a:r>
          </a:p>
          <a:p>
            <a:pPr marL="342900" indent="-342900" eaLnBrk="0" hangingPunct="0">
              <a:lnSpc>
                <a:spcPct val="80000"/>
              </a:lnSpc>
              <a:spcBef>
                <a:spcPct val="20000"/>
              </a:spcBef>
              <a:buClr>
                <a:srgbClr val="3333CC"/>
              </a:buClr>
              <a:buFontTx/>
              <a:buChar char="•"/>
              <a:defRPr/>
            </a:pPr>
            <a:r>
              <a:rPr lang="en-GB" sz="2000" kern="0" dirty="0">
                <a:solidFill>
                  <a:schemeClr val="tx1"/>
                </a:solidFill>
              </a:rPr>
              <a:t>Nevertheless, for batch E adjacent samples have been cut and:</a:t>
            </a:r>
          </a:p>
          <a:p>
            <a:pPr indent="0" eaLnBrk="0" hangingPunct="0">
              <a:lnSpc>
                <a:spcPct val="80000"/>
              </a:lnSpc>
              <a:spcBef>
                <a:spcPct val="20000"/>
              </a:spcBef>
              <a:buClr>
                <a:srgbClr val="3333CC"/>
              </a:buClr>
              <a:defRPr/>
            </a:pPr>
            <a:r>
              <a:rPr lang="en-GB" sz="2000" kern="0" dirty="0">
                <a:solidFill>
                  <a:schemeClr val="tx1"/>
                </a:solidFill>
              </a:rPr>
              <a:t>      a. reacted and tested at BEAS (Ar)</a:t>
            </a:r>
          </a:p>
          <a:p>
            <a:pPr indent="0" eaLnBrk="0" hangingPunct="0">
              <a:lnSpc>
                <a:spcPct val="80000"/>
              </a:lnSpc>
              <a:spcBef>
                <a:spcPct val="20000"/>
              </a:spcBef>
              <a:buClr>
                <a:srgbClr val="3333CC"/>
              </a:buClr>
              <a:defRPr/>
            </a:pPr>
            <a:r>
              <a:rPr lang="en-GB" sz="2000" kern="0" dirty="0">
                <a:solidFill>
                  <a:schemeClr val="tx1"/>
                </a:solidFill>
              </a:rPr>
              <a:t>      b. reacted and tested at Durham (Ar)</a:t>
            </a:r>
          </a:p>
          <a:p>
            <a:pPr indent="0" eaLnBrk="0" hangingPunct="0">
              <a:lnSpc>
                <a:spcPct val="80000"/>
              </a:lnSpc>
              <a:spcBef>
                <a:spcPct val="20000"/>
              </a:spcBef>
              <a:buClr>
                <a:srgbClr val="3333CC"/>
              </a:buClr>
              <a:defRPr/>
            </a:pPr>
            <a:r>
              <a:rPr lang="en-GB" sz="2000" kern="0" dirty="0">
                <a:solidFill>
                  <a:schemeClr val="tx1"/>
                </a:solidFill>
              </a:rPr>
              <a:t>      c. reacted at CERN (vacuum) and tested at Twente</a:t>
            </a:r>
          </a:p>
          <a:p>
            <a:pPr marL="342900" indent="-342900" eaLnBrk="0" hangingPunct="0">
              <a:lnSpc>
                <a:spcPct val="80000"/>
              </a:lnSpc>
              <a:spcBef>
                <a:spcPct val="20000"/>
              </a:spcBef>
              <a:buClr>
                <a:srgbClr val="3333CC"/>
              </a:buClr>
              <a:buFontTx/>
              <a:buChar char="•"/>
              <a:defRPr/>
            </a:pPr>
            <a:r>
              <a:rPr lang="en-GB" sz="2000" kern="0" dirty="0">
                <a:solidFill>
                  <a:schemeClr val="tx1"/>
                </a:solidFill>
              </a:rPr>
              <a:t>In average the RRR of </a:t>
            </a:r>
            <a:r>
              <a:rPr lang="en-GB" sz="2000" b="1" kern="0" dirty="0">
                <a:solidFill>
                  <a:schemeClr val="tx1"/>
                </a:solidFill>
              </a:rPr>
              <a:t>BEAS</a:t>
            </a:r>
            <a:r>
              <a:rPr lang="en-GB" sz="2000" kern="0" dirty="0">
                <a:solidFill>
                  <a:schemeClr val="tx1"/>
                </a:solidFill>
              </a:rPr>
              <a:t> samples was </a:t>
            </a:r>
            <a:r>
              <a:rPr lang="en-GB" sz="2000" b="1" kern="0" dirty="0">
                <a:solidFill>
                  <a:schemeClr val="tx1"/>
                </a:solidFill>
              </a:rPr>
              <a:t>114</a:t>
            </a:r>
            <a:r>
              <a:rPr lang="en-GB" sz="2000" kern="0" dirty="0">
                <a:solidFill>
                  <a:schemeClr val="tx1"/>
                </a:solidFill>
              </a:rPr>
              <a:t>, whereas that of </a:t>
            </a:r>
            <a:r>
              <a:rPr lang="en-GB" sz="2000" b="1" kern="0" dirty="0">
                <a:solidFill>
                  <a:schemeClr val="tx1"/>
                </a:solidFill>
              </a:rPr>
              <a:t>Durham</a:t>
            </a:r>
            <a:r>
              <a:rPr lang="en-GB" sz="2000" kern="0" dirty="0">
                <a:solidFill>
                  <a:schemeClr val="tx1"/>
                </a:solidFill>
              </a:rPr>
              <a:t> samples was </a:t>
            </a:r>
            <a:r>
              <a:rPr lang="en-GB" sz="2000" b="1" kern="0" dirty="0">
                <a:solidFill>
                  <a:schemeClr val="tx1"/>
                </a:solidFill>
              </a:rPr>
              <a:t>102</a:t>
            </a:r>
            <a:r>
              <a:rPr lang="en-GB" sz="2000" kern="0" dirty="0">
                <a:solidFill>
                  <a:schemeClr val="tx1"/>
                </a:solidFill>
              </a:rPr>
              <a:t> and that of </a:t>
            </a:r>
            <a:r>
              <a:rPr lang="en-GB" sz="2000" b="1" kern="0" dirty="0">
                <a:solidFill>
                  <a:schemeClr val="tx1"/>
                </a:solidFill>
              </a:rPr>
              <a:t>Twente 93</a:t>
            </a:r>
            <a:r>
              <a:rPr lang="en-GB" sz="2000" kern="0" dirty="0">
                <a:solidFill>
                  <a:schemeClr val="tx1"/>
                </a:solidFill>
              </a:rPr>
              <a:t>….</a:t>
            </a:r>
          </a:p>
          <a:p>
            <a:pPr marL="342900" indent="-342900" eaLnBrk="0" hangingPunct="0">
              <a:lnSpc>
                <a:spcPct val="80000"/>
              </a:lnSpc>
              <a:spcBef>
                <a:spcPct val="20000"/>
              </a:spcBef>
              <a:buClr>
                <a:srgbClr val="3333CC"/>
              </a:buClr>
              <a:buFontTx/>
              <a:buChar char="•"/>
              <a:defRPr/>
            </a:pPr>
            <a:r>
              <a:rPr lang="en-GB" sz="2000" b="1" kern="0" dirty="0">
                <a:solidFill>
                  <a:schemeClr val="tx1"/>
                </a:solidFill>
              </a:rPr>
              <a:t>Once again, impact of the environment during the heat treatment is decisive for RRR performance (interplay between atmosphere and contaminants).</a:t>
            </a:r>
          </a:p>
          <a:p>
            <a:pPr marL="342900" indent="-342900" eaLnBrk="0" hangingPunct="0">
              <a:lnSpc>
                <a:spcPct val="80000"/>
              </a:lnSpc>
              <a:spcBef>
                <a:spcPct val="20000"/>
              </a:spcBef>
              <a:buClr>
                <a:srgbClr val="3333CC"/>
              </a:buClr>
              <a:buFontTx/>
              <a:buChar char="•"/>
              <a:defRPr/>
            </a:pPr>
            <a:endParaRPr lang="en-GB" sz="2000" b="1" kern="0" dirty="0">
              <a:solidFill>
                <a:schemeClr val="tx1"/>
              </a:solidFill>
            </a:endParaRPr>
          </a:p>
          <a:p>
            <a:pPr marL="342900" indent="-342900" eaLnBrk="0" hangingPunct="0">
              <a:lnSpc>
                <a:spcPct val="80000"/>
              </a:lnSpc>
              <a:spcBef>
                <a:spcPct val="20000"/>
              </a:spcBef>
              <a:buClr>
                <a:srgbClr val="3333CC"/>
              </a:buClr>
              <a:buFontTx/>
              <a:buChar char="•"/>
              <a:defRPr/>
            </a:pPr>
            <a:endParaRPr lang="en-GB" sz="2000" b="1" kern="0" dirty="0">
              <a:solidFill>
                <a:schemeClr val="tx1"/>
              </a:solidFill>
            </a:endParaRPr>
          </a:p>
        </p:txBody>
      </p:sp>
      <p:sp>
        <p:nvSpPr>
          <p:cNvPr id="7" name="Footer Placeholder 1">
            <a:extLst>
              <a:ext uri="{FF2B5EF4-FFF2-40B4-BE49-F238E27FC236}">
                <a16:creationId xmlns:a16="http://schemas.microsoft.com/office/drawing/2014/main" id="{CB70CFDD-DB04-488A-9E9E-D1B556AFBB3C}"/>
              </a:ext>
            </a:extLst>
          </p:cNvPr>
          <p:cNvSpPr>
            <a:spLocks noGrp="1"/>
          </p:cNvSpPr>
          <p:nvPr>
            <p:ph type="ftr" sz="quarter" idx="11"/>
          </p:nvPr>
        </p:nvSpPr>
        <p:spPr>
          <a:xfrm>
            <a:off x="323528" y="6525344"/>
            <a:ext cx="7632848" cy="332656"/>
          </a:xfrm>
        </p:spPr>
        <p:txBody>
          <a:bodyPr/>
          <a:lstStyle/>
          <a:p>
            <a:r>
              <a:rPr lang="en-US" dirty="0"/>
              <a:t>European superconductors for ITER Magnets, November 11</a:t>
            </a:r>
            <a:r>
              <a:rPr lang="en-US" baseline="30000" dirty="0"/>
              <a:t>th</a:t>
            </a:r>
            <a:r>
              <a:rPr lang="en-US" dirty="0"/>
              <a:t> 2021</a:t>
            </a:r>
          </a:p>
        </p:txBody>
      </p:sp>
    </p:spTree>
    <p:extLst>
      <p:ext uri="{BB962C8B-B14F-4D97-AF65-F5344CB8AC3E}">
        <p14:creationId xmlns:p14="http://schemas.microsoft.com/office/powerpoint/2010/main" val="3193919646"/>
      </p:ext>
    </p:extLst>
  </p:cSld>
  <p:clrMapOvr>
    <a:masterClrMapping/>
  </p:clrMapOvr>
  <p:transition>
    <p:wip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0B55C215-7F9A-4AB7-8398-183B47447BCF}" type="slidenum">
              <a:rPr lang="en-US" smtClean="0"/>
              <a:pPr/>
              <a:t>29</a:t>
            </a:fld>
            <a:endParaRPr lang="en-US"/>
          </a:p>
        </p:txBody>
      </p:sp>
      <p:sp>
        <p:nvSpPr>
          <p:cNvPr id="8" name="Title 3"/>
          <p:cNvSpPr>
            <a:spLocks noGrp="1"/>
          </p:cNvSpPr>
          <p:nvPr>
            <p:ph type="title"/>
          </p:nvPr>
        </p:nvSpPr>
        <p:spPr>
          <a:xfrm>
            <a:off x="323528" y="71433"/>
            <a:ext cx="6552728" cy="765279"/>
          </a:xfrm>
        </p:spPr>
        <p:txBody>
          <a:bodyPr/>
          <a:lstStyle/>
          <a:p>
            <a:r>
              <a:rPr lang="en-GB" dirty="0"/>
              <a:t>TF conductor: cabling at Tratos Cavi</a:t>
            </a:r>
            <a:endParaRPr lang="en-US" dirty="0"/>
          </a:p>
        </p:txBody>
      </p:sp>
      <p:sp>
        <p:nvSpPr>
          <p:cNvPr id="10" name="Footer Placeholder 1">
            <a:extLst>
              <a:ext uri="{FF2B5EF4-FFF2-40B4-BE49-F238E27FC236}">
                <a16:creationId xmlns:a16="http://schemas.microsoft.com/office/drawing/2014/main" id="{47E1A1A2-3076-467A-A142-C5808D325151}"/>
              </a:ext>
            </a:extLst>
          </p:cNvPr>
          <p:cNvSpPr>
            <a:spLocks noGrp="1"/>
          </p:cNvSpPr>
          <p:nvPr>
            <p:ph type="ftr" sz="quarter" idx="11"/>
          </p:nvPr>
        </p:nvSpPr>
        <p:spPr>
          <a:xfrm>
            <a:off x="323528" y="6525344"/>
            <a:ext cx="7632848" cy="332656"/>
          </a:xfrm>
        </p:spPr>
        <p:txBody>
          <a:bodyPr/>
          <a:lstStyle/>
          <a:p>
            <a:r>
              <a:rPr lang="en-US" dirty="0"/>
              <a:t>European superconductors for ITER Magnets, November 11</a:t>
            </a:r>
            <a:r>
              <a:rPr lang="en-US" baseline="30000" dirty="0"/>
              <a:t>th</a:t>
            </a:r>
            <a:r>
              <a:rPr lang="en-US" dirty="0"/>
              <a:t> 2021</a:t>
            </a:r>
          </a:p>
        </p:txBody>
      </p:sp>
      <p:pic>
        <p:nvPicPr>
          <p:cNvPr id="5" name="Picture 4">
            <a:extLst>
              <a:ext uri="{FF2B5EF4-FFF2-40B4-BE49-F238E27FC236}">
                <a16:creationId xmlns:a16="http://schemas.microsoft.com/office/drawing/2014/main" id="{E31B8AB7-92A0-4219-92F1-5BD7D0B3BC11}"/>
              </a:ext>
            </a:extLst>
          </p:cNvPr>
          <p:cNvPicPr>
            <a:picLocks noChangeAspect="1"/>
          </p:cNvPicPr>
          <p:nvPr/>
        </p:nvPicPr>
        <p:blipFill>
          <a:blip r:embed="rId2"/>
          <a:stretch>
            <a:fillRect/>
          </a:stretch>
        </p:blipFill>
        <p:spPr>
          <a:xfrm>
            <a:off x="1331640" y="908720"/>
            <a:ext cx="6078136" cy="2736304"/>
          </a:xfrm>
          <a:prstGeom prst="rect">
            <a:avLst/>
          </a:prstGeom>
        </p:spPr>
      </p:pic>
      <p:sp>
        <p:nvSpPr>
          <p:cNvPr id="11" name="TextBox 10">
            <a:extLst>
              <a:ext uri="{FF2B5EF4-FFF2-40B4-BE49-F238E27FC236}">
                <a16:creationId xmlns:a16="http://schemas.microsoft.com/office/drawing/2014/main" id="{791B42F5-C7EA-40C4-A2ED-7BAAAC7DCB48}"/>
              </a:ext>
            </a:extLst>
          </p:cNvPr>
          <p:cNvSpPr txBox="1"/>
          <p:nvPr/>
        </p:nvSpPr>
        <p:spPr>
          <a:xfrm>
            <a:off x="323528" y="3645024"/>
            <a:ext cx="8542312" cy="2814617"/>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en-US" sz="2000" b="1" dirty="0"/>
              <a:t>Triplets</a:t>
            </a:r>
            <a:r>
              <a:rPr lang="en-US" sz="2000" dirty="0"/>
              <a:t> (first cabling stage and Cu triplets) cabled on Machine A (</a:t>
            </a:r>
            <a:r>
              <a:rPr lang="en-US" sz="2000" b="1" dirty="0"/>
              <a:t>65 m/min</a:t>
            </a:r>
            <a:r>
              <a:rPr lang="en-US" sz="2000" dirty="0"/>
              <a:t>),</a:t>
            </a:r>
          </a:p>
          <a:p>
            <a:pPr marL="285750" indent="-285750">
              <a:lnSpc>
                <a:spcPct val="150000"/>
              </a:lnSpc>
              <a:buFont typeface="Arial" panose="020B0604020202020204" pitchFamily="34" charset="0"/>
              <a:buChar char="•"/>
            </a:pPr>
            <a:r>
              <a:rPr lang="en-US" sz="2000" dirty="0"/>
              <a:t>Machine B for </a:t>
            </a:r>
            <a:r>
              <a:rPr lang="en-US" sz="2000" b="1" dirty="0"/>
              <a:t>stages 2 and 3 </a:t>
            </a:r>
            <a:r>
              <a:rPr lang="en-US" sz="2000" dirty="0"/>
              <a:t>(</a:t>
            </a:r>
            <a:r>
              <a:rPr lang="en-US" sz="2000" b="1" dirty="0"/>
              <a:t>21</a:t>
            </a:r>
            <a:r>
              <a:rPr lang="en-US" sz="2000" dirty="0"/>
              <a:t> and </a:t>
            </a:r>
            <a:r>
              <a:rPr lang="en-US" sz="2000" b="1" dirty="0"/>
              <a:t>15 m/min</a:t>
            </a:r>
            <a:r>
              <a:rPr lang="en-US" sz="2000" dirty="0"/>
              <a:t>),</a:t>
            </a:r>
          </a:p>
          <a:p>
            <a:pPr marL="285750" indent="-285750">
              <a:lnSpc>
                <a:spcPct val="150000"/>
              </a:lnSpc>
              <a:buFont typeface="Arial" panose="020B0604020202020204" pitchFamily="34" charset="0"/>
              <a:buChar char="•"/>
            </a:pPr>
            <a:r>
              <a:rPr lang="en-US" sz="2000" dirty="0"/>
              <a:t>Machine C for </a:t>
            </a:r>
            <a:r>
              <a:rPr lang="en-US" sz="2000" b="1" dirty="0"/>
              <a:t>last two stages </a:t>
            </a:r>
            <a:r>
              <a:rPr lang="en-US" sz="2000" dirty="0"/>
              <a:t>(typically </a:t>
            </a:r>
            <a:r>
              <a:rPr lang="en-US" sz="2000" b="1" dirty="0"/>
              <a:t>a few m/min</a:t>
            </a:r>
            <a:r>
              <a:rPr lang="en-US" sz="2000" dirty="0"/>
              <a:t>).</a:t>
            </a:r>
          </a:p>
          <a:p>
            <a:pPr marL="285750" indent="-285750">
              <a:lnSpc>
                <a:spcPct val="150000"/>
              </a:lnSpc>
              <a:buFont typeface="Arial" panose="020B0604020202020204" pitchFamily="34" charset="0"/>
              <a:buChar char="•"/>
            </a:pPr>
            <a:r>
              <a:rPr lang="en-US" sz="2000" dirty="0"/>
              <a:t>On Machine C </a:t>
            </a:r>
            <a:r>
              <a:rPr lang="en-US" sz="2000" b="1" dirty="0"/>
              <a:t>pulling force </a:t>
            </a:r>
            <a:r>
              <a:rPr lang="en-US" sz="2000" dirty="0"/>
              <a:t>produced by a motorized </a:t>
            </a:r>
            <a:r>
              <a:rPr lang="en-US" sz="2000" b="1" dirty="0"/>
              <a:t>capstan</a:t>
            </a:r>
            <a:r>
              <a:rPr lang="en-US" sz="2000" dirty="0"/>
              <a:t> (OD 3000mm) at  end of line. Pulling system, properly </a:t>
            </a:r>
            <a:r>
              <a:rPr lang="en-US" sz="2000" b="1" dirty="0"/>
              <a:t>balanced by brakes </a:t>
            </a:r>
            <a:r>
              <a:rPr lang="en-US" sz="2000" dirty="0"/>
              <a:t>of sub-cable de-spooling system: able of applying </a:t>
            </a:r>
            <a:r>
              <a:rPr lang="en-US" sz="2000" b="1" dirty="0"/>
              <a:t>very accurate payoff </a:t>
            </a:r>
            <a:r>
              <a:rPr lang="en-US" sz="2000" dirty="0"/>
              <a:t>tension </a:t>
            </a:r>
            <a:r>
              <a:rPr lang="en-US" sz="2000" b="1" dirty="0"/>
              <a:t>(&lt;1 kg/strand</a:t>
            </a:r>
            <a:r>
              <a:rPr lang="en-US" sz="2000" dirty="0"/>
              <a:t>).</a:t>
            </a:r>
            <a:endParaRPr lang="en-IE" sz="2000" dirty="0"/>
          </a:p>
        </p:txBody>
      </p:sp>
    </p:spTree>
    <p:extLst>
      <p:ext uri="{BB962C8B-B14F-4D97-AF65-F5344CB8AC3E}">
        <p14:creationId xmlns:p14="http://schemas.microsoft.com/office/powerpoint/2010/main" val="2261941773"/>
      </p:ext>
    </p:extLst>
  </p:cSld>
  <p:clrMapOvr>
    <a:masterClrMapping/>
  </p:clrMapOvr>
  <p:transition>
    <p:wip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323528" y="6525344"/>
            <a:ext cx="7632848" cy="332656"/>
          </a:xfrm>
        </p:spPr>
        <p:txBody>
          <a:bodyPr/>
          <a:lstStyle/>
          <a:p>
            <a:r>
              <a:rPr lang="en-US" dirty="0"/>
              <a:t>European superconductors for ITER Magnets, November 11</a:t>
            </a:r>
            <a:r>
              <a:rPr lang="en-US" baseline="30000" dirty="0"/>
              <a:t>th</a:t>
            </a:r>
            <a:r>
              <a:rPr lang="en-US" dirty="0"/>
              <a:t> 2021</a:t>
            </a:r>
          </a:p>
        </p:txBody>
      </p:sp>
      <p:sp>
        <p:nvSpPr>
          <p:cNvPr id="3" name="Slide Number Placeholder 2"/>
          <p:cNvSpPr>
            <a:spLocks noGrp="1"/>
          </p:cNvSpPr>
          <p:nvPr>
            <p:ph type="sldNum" sz="quarter" idx="12"/>
          </p:nvPr>
        </p:nvSpPr>
        <p:spPr/>
        <p:txBody>
          <a:bodyPr/>
          <a:lstStyle/>
          <a:p>
            <a:fld id="{0B55C215-7F9A-4AB7-8398-183B47447BCF}" type="slidenum">
              <a:rPr lang="en-US" smtClean="0"/>
              <a:pPr/>
              <a:t>3</a:t>
            </a:fld>
            <a:endParaRPr lang="en-US"/>
          </a:p>
        </p:txBody>
      </p:sp>
      <p:sp>
        <p:nvSpPr>
          <p:cNvPr id="4" name="Title 3"/>
          <p:cNvSpPr>
            <a:spLocks noGrp="1"/>
          </p:cNvSpPr>
          <p:nvPr>
            <p:ph type="title"/>
          </p:nvPr>
        </p:nvSpPr>
        <p:spPr>
          <a:xfrm>
            <a:off x="1259632" y="262337"/>
            <a:ext cx="4968552" cy="451406"/>
          </a:xfrm>
        </p:spPr>
        <p:txBody>
          <a:bodyPr/>
          <a:lstStyle/>
          <a:p>
            <a:r>
              <a:rPr lang="en-GB" dirty="0"/>
              <a:t>ITER Project: introduction </a:t>
            </a:r>
            <a:endParaRPr lang="en-US" dirty="0"/>
          </a:p>
        </p:txBody>
      </p:sp>
      <p:sp>
        <p:nvSpPr>
          <p:cNvPr id="5" name="TextBox 4">
            <a:extLst>
              <a:ext uri="{FF2B5EF4-FFF2-40B4-BE49-F238E27FC236}">
                <a16:creationId xmlns:a16="http://schemas.microsoft.com/office/drawing/2014/main" id="{7F952323-1A33-4176-B76D-0323C1EB41F0}"/>
              </a:ext>
            </a:extLst>
          </p:cNvPr>
          <p:cNvSpPr txBox="1"/>
          <p:nvPr/>
        </p:nvSpPr>
        <p:spPr>
          <a:xfrm>
            <a:off x="395536" y="980728"/>
            <a:ext cx="8576944" cy="2595337"/>
          </a:xfrm>
          <a:prstGeom prst="rect">
            <a:avLst/>
          </a:prstGeom>
          <a:noFill/>
        </p:spPr>
        <p:txBody>
          <a:bodyPr wrap="square" rtlCol="0">
            <a:spAutoFit/>
          </a:bodyPr>
          <a:lstStyle/>
          <a:p>
            <a:pPr marL="285750" indent="-285750">
              <a:buFont typeface="Arial" panose="020B0604020202020204" pitchFamily="34" charset="0"/>
              <a:buChar char="•"/>
            </a:pPr>
            <a:r>
              <a:rPr lang="en-US" sz="2000" b="1" dirty="0"/>
              <a:t>ITER</a:t>
            </a:r>
            <a:r>
              <a:rPr lang="en-US" sz="2000" dirty="0"/>
              <a:t> (International Thermonuclear Experimental Reactor) is an </a:t>
            </a:r>
            <a:r>
              <a:rPr lang="en-US" sz="2000" b="1" dirty="0"/>
              <a:t>international</a:t>
            </a:r>
            <a:r>
              <a:rPr lang="en-US" sz="2000" dirty="0"/>
              <a:t> project being built in the south of France (close to CEA of </a:t>
            </a:r>
            <a:r>
              <a:rPr lang="en-US" sz="2000" dirty="0" err="1"/>
              <a:t>Cadarache</a:t>
            </a:r>
            <a:r>
              <a:rPr lang="en-US" sz="2000" dirty="0"/>
              <a:t>).</a:t>
            </a:r>
          </a:p>
          <a:p>
            <a:pPr marL="285750" indent="-285750">
              <a:buFont typeface="Arial" panose="020B0604020202020204" pitchFamily="34" charset="0"/>
              <a:buChar char="•"/>
            </a:pPr>
            <a:r>
              <a:rPr lang="en-US" sz="2000" dirty="0"/>
              <a:t>The main </a:t>
            </a:r>
            <a:r>
              <a:rPr lang="en-US" sz="2000" b="1" dirty="0"/>
              <a:t>purpose</a:t>
            </a:r>
            <a:r>
              <a:rPr lang="en-US" sz="2000" dirty="0"/>
              <a:t> of ITER is to demonstrate the technological </a:t>
            </a:r>
            <a:r>
              <a:rPr lang="en-US" sz="2000" b="1" dirty="0"/>
              <a:t>feasibility</a:t>
            </a:r>
            <a:r>
              <a:rPr lang="en-US" sz="2000" dirty="0"/>
              <a:t> of </a:t>
            </a:r>
            <a:r>
              <a:rPr lang="en-US" sz="2000" b="1" dirty="0"/>
              <a:t>fusion power</a:t>
            </a:r>
            <a:r>
              <a:rPr lang="en-US" sz="2000" dirty="0"/>
              <a:t>.</a:t>
            </a:r>
          </a:p>
          <a:p>
            <a:pPr marL="285750" indent="-285750">
              <a:buFont typeface="Arial" panose="020B0604020202020204" pitchFamily="34" charset="0"/>
              <a:buChar char="•"/>
            </a:pPr>
            <a:r>
              <a:rPr lang="en-US" sz="2000" b="1" dirty="0"/>
              <a:t>Fusion reaction</a:t>
            </a:r>
            <a:r>
              <a:rPr lang="en-US" sz="2000" dirty="0"/>
              <a:t>: fusion of light elements (as Deuterium, Tritium) to form heavier element while </a:t>
            </a:r>
            <a:r>
              <a:rPr lang="en-US" sz="2000" b="1" dirty="0"/>
              <a:t>releasing energy</a:t>
            </a:r>
            <a:r>
              <a:rPr lang="en-US" sz="2000" dirty="0"/>
              <a:t>, in a way similar to energy production in stars).</a:t>
            </a:r>
          </a:p>
          <a:p>
            <a:endParaRPr lang="en-IE" sz="2000" dirty="0"/>
          </a:p>
        </p:txBody>
      </p:sp>
      <p:pic>
        <p:nvPicPr>
          <p:cNvPr id="7" name="Picture 6">
            <a:extLst>
              <a:ext uri="{FF2B5EF4-FFF2-40B4-BE49-F238E27FC236}">
                <a16:creationId xmlns:a16="http://schemas.microsoft.com/office/drawing/2014/main" id="{35779FCB-5685-42B6-8713-1E434316430E}"/>
              </a:ext>
            </a:extLst>
          </p:cNvPr>
          <p:cNvPicPr>
            <a:picLocks noChangeAspect="1"/>
          </p:cNvPicPr>
          <p:nvPr/>
        </p:nvPicPr>
        <p:blipFill>
          <a:blip r:embed="rId2"/>
          <a:stretch>
            <a:fillRect/>
          </a:stretch>
        </p:blipFill>
        <p:spPr>
          <a:xfrm>
            <a:off x="2638697" y="3252651"/>
            <a:ext cx="3866606" cy="352697"/>
          </a:xfrm>
          <a:prstGeom prst="rect">
            <a:avLst/>
          </a:prstGeom>
        </p:spPr>
      </p:pic>
      <p:sp>
        <p:nvSpPr>
          <p:cNvPr id="10" name="TextBox 9">
            <a:extLst>
              <a:ext uri="{FF2B5EF4-FFF2-40B4-BE49-F238E27FC236}">
                <a16:creationId xmlns:a16="http://schemas.microsoft.com/office/drawing/2014/main" id="{41C6DD78-8B8D-43D3-9F3A-79969C95A749}"/>
              </a:ext>
            </a:extLst>
          </p:cNvPr>
          <p:cNvSpPr txBox="1"/>
          <p:nvPr/>
        </p:nvSpPr>
        <p:spPr>
          <a:xfrm>
            <a:off x="379160" y="3657938"/>
            <a:ext cx="8593320" cy="2862322"/>
          </a:xfrm>
          <a:prstGeom prst="rect">
            <a:avLst/>
          </a:prstGeom>
          <a:noFill/>
        </p:spPr>
        <p:txBody>
          <a:bodyPr wrap="square" rtlCol="0">
            <a:spAutoFit/>
          </a:bodyPr>
          <a:lstStyle/>
          <a:p>
            <a:pPr marL="285750" indent="-285750">
              <a:buFont typeface="Arial" panose="020B0604020202020204" pitchFamily="34" charset="0"/>
              <a:buChar char="•"/>
            </a:pPr>
            <a:r>
              <a:rPr lang="en-US" sz="2000" dirty="0"/>
              <a:t>Aims to produce thermal power of </a:t>
            </a:r>
            <a:r>
              <a:rPr lang="en-US" sz="2000" b="1" dirty="0"/>
              <a:t>500 MW</a:t>
            </a:r>
            <a:r>
              <a:rPr lang="en-US" sz="2000" dirty="0"/>
              <a:t>, corresponding to </a:t>
            </a:r>
            <a:r>
              <a:rPr lang="en-US" sz="2000" b="1" dirty="0"/>
              <a:t>10 times </a:t>
            </a:r>
            <a:r>
              <a:rPr lang="en-US" sz="2000" dirty="0"/>
              <a:t>the power injected into plasma.</a:t>
            </a:r>
          </a:p>
          <a:p>
            <a:pPr marL="285750" indent="-285750">
              <a:buFont typeface="Arial" panose="020B0604020202020204" pitchFamily="34" charset="0"/>
              <a:buChar char="•"/>
            </a:pPr>
            <a:r>
              <a:rPr lang="en-US" sz="2000" dirty="0"/>
              <a:t>ITER project driven by ITER IO and 7 parties (China, EU, India, Japan, Korea, RF, US).</a:t>
            </a:r>
          </a:p>
          <a:p>
            <a:pPr marL="285750" indent="-285750">
              <a:buFont typeface="Arial" panose="020B0604020202020204" pitchFamily="34" charset="0"/>
              <a:buChar char="•"/>
            </a:pPr>
            <a:r>
              <a:rPr lang="en-US" sz="2000" b="1" dirty="0"/>
              <a:t>Seven</a:t>
            </a:r>
            <a:r>
              <a:rPr lang="en-US" sz="2000" dirty="0"/>
              <a:t> parties established Domestic Agencies to manage their contributions (90% in-kind contribution of components and 10% in cash).</a:t>
            </a:r>
          </a:p>
          <a:p>
            <a:pPr marL="285750" indent="-285750">
              <a:buFont typeface="Arial" panose="020B0604020202020204" pitchFamily="34" charset="0"/>
              <a:buChar char="•"/>
            </a:pPr>
            <a:r>
              <a:rPr lang="en-US" sz="2000" b="1" dirty="0"/>
              <a:t>Fusion for Energy</a:t>
            </a:r>
            <a:r>
              <a:rPr lang="en-US" sz="2000" dirty="0"/>
              <a:t> (F4E) is the </a:t>
            </a:r>
            <a:r>
              <a:rPr lang="en-US" sz="2000" b="1" dirty="0"/>
              <a:t>Domestic Agency </a:t>
            </a:r>
            <a:r>
              <a:rPr lang="en-US" sz="2000" dirty="0"/>
              <a:t>of </a:t>
            </a:r>
            <a:r>
              <a:rPr lang="en-US" sz="2000" b="1" dirty="0"/>
              <a:t>EU</a:t>
            </a:r>
            <a:r>
              <a:rPr lang="en-US" sz="2000" dirty="0"/>
              <a:t> (45% of total project budget).</a:t>
            </a:r>
          </a:p>
          <a:p>
            <a:pPr marL="285750" indent="-285750">
              <a:buFont typeface="Arial" panose="020B0604020202020204" pitchFamily="34" charset="0"/>
              <a:buChar char="•"/>
            </a:pPr>
            <a:r>
              <a:rPr lang="en-US" sz="2000" b="1" dirty="0"/>
              <a:t>First plasma </a:t>
            </a:r>
            <a:r>
              <a:rPr lang="en-US" sz="2000" dirty="0"/>
              <a:t>scheduled for </a:t>
            </a:r>
            <a:r>
              <a:rPr lang="en-US" sz="2000" b="1" dirty="0"/>
              <a:t>December 2025 </a:t>
            </a:r>
            <a:r>
              <a:rPr lang="en-US" sz="2000" dirty="0"/>
              <a:t>and plasma in D-T phase in 2035.</a:t>
            </a:r>
            <a:endParaRPr lang="en-IE" sz="2000" dirty="0"/>
          </a:p>
        </p:txBody>
      </p:sp>
    </p:spTree>
    <p:extLst>
      <p:ext uri="{BB962C8B-B14F-4D97-AF65-F5344CB8AC3E}">
        <p14:creationId xmlns:p14="http://schemas.microsoft.com/office/powerpoint/2010/main" val="1364398401"/>
      </p:ext>
    </p:extLst>
  </p:cSld>
  <p:clrMapOvr>
    <a:masterClrMapping/>
  </p:clrMapOvr>
  <p:transition>
    <p:wip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0B55C215-7F9A-4AB7-8398-183B47447BCF}" type="slidenum">
              <a:rPr lang="en-US" smtClean="0"/>
              <a:pPr/>
              <a:t>30</a:t>
            </a:fld>
            <a:endParaRPr lang="en-US"/>
          </a:p>
        </p:txBody>
      </p:sp>
      <p:sp>
        <p:nvSpPr>
          <p:cNvPr id="7" name="Rectangle 3"/>
          <p:cNvSpPr txBox="1">
            <a:spLocks noChangeArrowheads="1"/>
          </p:cNvSpPr>
          <p:nvPr/>
        </p:nvSpPr>
        <p:spPr>
          <a:xfrm>
            <a:off x="82949" y="889507"/>
            <a:ext cx="8926907" cy="1656184"/>
          </a:xfrm>
          <a:prstGeom prst="rect">
            <a:avLst/>
          </a:prstGeom>
        </p:spPr>
        <p:txBody>
          <a:bodyPr/>
          <a:lstStyle/>
          <a:p>
            <a:pPr marL="342900" indent="-342900" eaLnBrk="0" hangingPunct="0">
              <a:spcBef>
                <a:spcPct val="20000"/>
              </a:spcBef>
              <a:buClr>
                <a:srgbClr val="3333CC"/>
              </a:buClr>
              <a:buFontTx/>
              <a:buChar char="•"/>
              <a:defRPr/>
            </a:pPr>
            <a:r>
              <a:rPr lang="en-GB" sz="2000" kern="0" dirty="0"/>
              <a:t>All components (but strand) supplied by supplier: spiral, wraps.</a:t>
            </a:r>
          </a:p>
          <a:p>
            <a:pPr marL="342900" indent="-342900" eaLnBrk="0" hangingPunct="0">
              <a:spcBef>
                <a:spcPct val="20000"/>
              </a:spcBef>
              <a:buClr>
                <a:srgbClr val="3333CC"/>
              </a:buClr>
              <a:buFontTx/>
              <a:buChar char="•"/>
              <a:defRPr/>
            </a:pPr>
            <a:r>
              <a:rPr lang="en-GB" sz="2000" b="1" kern="0" dirty="0"/>
              <a:t>No serious technical </a:t>
            </a:r>
            <a:r>
              <a:rPr lang="en-GB" sz="2000" kern="0" dirty="0"/>
              <a:t>issue but BEAS </a:t>
            </a:r>
            <a:r>
              <a:rPr lang="en-GB" sz="2000" b="1" kern="0" dirty="0"/>
              <a:t>Bronze Route strand </a:t>
            </a:r>
            <a:r>
              <a:rPr lang="en-GB" sz="2000" kern="0" dirty="0"/>
              <a:t>more </a:t>
            </a:r>
            <a:r>
              <a:rPr lang="en-GB" sz="2000" b="1" kern="0" dirty="0"/>
              <a:t>difficult</a:t>
            </a:r>
            <a:r>
              <a:rPr lang="en-GB" sz="2000" kern="0" dirty="0"/>
              <a:t> to cable (bronze stiffer than copper): cabling qualification took more time for Bronze Route than for Internal Tin.</a:t>
            </a:r>
          </a:p>
          <a:p>
            <a:pPr marL="342900" indent="-342900" eaLnBrk="0" hangingPunct="0">
              <a:spcBef>
                <a:spcPct val="20000"/>
              </a:spcBef>
              <a:buClr>
                <a:srgbClr val="3333CC"/>
              </a:buClr>
              <a:buFontTx/>
              <a:buChar char="•"/>
              <a:defRPr/>
            </a:pPr>
            <a:endParaRPr lang="en-GB" sz="2000" b="0" kern="0" dirty="0"/>
          </a:p>
        </p:txBody>
      </p:sp>
      <p:sp>
        <p:nvSpPr>
          <p:cNvPr id="8" name="Title 3"/>
          <p:cNvSpPr>
            <a:spLocks noGrp="1"/>
          </p:cNvSpPr>
          <p:nvPr>
            <p:ph type="title"/>
          </p:nvPr>
        </p:nvSpPr>
        <p:spPr>
          <a:xfrm>
            <a:off x="323528" y="71433"/>
            <a:ext cx="6552728" cy="765279"/>
          </a:xfrm>
        </p:spPr>
        <p:txBody>
          <a:bodyPr/>
          <a:lstStyle/>
          <a:p>
            <a:r>
              <a:rPr lang="en-GB" dirty="0"/>
              <a:t>TF conductor: cabling at Tratos Cavi</a:t>
            </a:r>
            <a:endParaRPr lang="en-US" dirty="0"/>
          </a:p>
        </p:txBody>
      </p:sp>
      <p:pic>
        <p:nvPicPr>
          <p:cNvPr id="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3568" y="2924944"/>
            <a:ext cx="3249025" cy="308895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ext Placeholder 5"/>
          <p:cNvSpPr>
            <a:spLocks noGrp="1"/>
          </p:cNvSpPr>
          <p:nvPr>
            <p:ph type="body" sz="quarter" idx="4294967295"/>
          </p:nvPr>
        </p:nvSpPr>
        <p:spPr>
          <a:xfrm>
            <a:off x="1115616" y="6108089"/>
            <a:ext cx="4032000" cy="307777"/>
          </a:xfrm>
          <a:prstGeom prst="rect">
            <a:avLst/>
          </a:prstGeom>
        </p:spPr>
        <p:txBody>
          <a:bodyPr>
            <a:normAutofit fontScale="92500" lnSpcReduction="10000"/>
          </a:bodyPr>
          <a:lstStyle/>
          <a:p>
            <a:r>
              <a:rPr lang="en-US" sz="1600" b="1" dirty="0"/>
              <a:t>Final TF cable formation</a:t>
            </a:r>
          </a:p>
        </p:txBody>
      </p:sp>
      <p:sp>
        <p:nvSpPr>
          <p:cNvPr id="10" name="Footer Placeholder 1">
            <a:extLst>
              <a:ext uri="{FF2B5EF4-FFF2-40B4-BE49-F238E27FC236}">
                <a16:creationId xmlns:a16="http://schemas.microsoft.com/office/drawing/2014/main" id="{47E1A1A2-3076-467A-A142-C5808D325151}"/>
              </a:ext>
            </a:extLst>
          </p:cNvPr>
          <p:cNvSpPr>
            <a:spLocks noGrp="1"/>
          </p:cNvSpPr>
          <p:nvPr>
            <p:ph type="ftr" sz="quarter" idx="11"/>
          </p:nvPr>
        </p:nvSpPr>
        <p:spPr>
          <a:xfrm>
            <a:off x="323528" y="6525344"/>
            <a:ext cx="7632848" cy="332656"/>
          </a:xfrm>
        </p:spPr>
        <p:txBody>
          <a:bodyPr/>
          <a:lstStyle/>
          <a:p>
            <a:r>
              <a:rPr lang="en-US" dirty="0"/>
              <a:t>European superconductors for ITER Magnets, November 11</a:t>
            </a:r>
            <a:r>
              <a:rPr lang="en-US" baseline="30000" dirty="0"/>
              <a:t>th</a:t>
            </a:r>
            <a:r>
              <a:rPr lang="en-US" dirty="0"/>
              <a:t> 2021</a:t>
            </a:r>
          </a:p>
        </p:txBody>
      </p:sp>
      <p:pic>
        <p:nvPicPr>
          <p:cNvPr id="5" name="Picture 4" descr="A picture containing green, orange&#10;&#10;Description automatically generated">
            <a:extLst>
              <a:ext uri="{FF2B5EF4-FFF2-40B4-BE49-F238E27FC236}">
                <a16:creationId xmlns:a16="http://schemas.microsoft.com/office/drawing/2014/main" id="{0841E0D8-41A2-469E-9D7C-C6A29CA894C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508104" y="2119848"/>
            <a:ext cx="2926080" cy="3901440"/>
          </a:xfrm>
          <a:prstGeom prst="rect">
            <a:avLst/>
          </a:prstGeom>
        </p:spPr>
      </p:pic>
      <p:sp>
        <p:nvSpPr>
          <p:cNvPr id="12" name="Text Placeholder 5">
            <a:extLst>
              <a:ext uri="{FF2B5EF4-FFF2-40B4-BE49-F238E27FC236}">
                <a16:creationId xmlns:a16="http://schemas.microsoft.com/office/drawing/2014/main" id="{747D6106-F918-4FAC-9FCB-25E262B41D40}"/>
              </a:ext>
            </a:extLst>
          </p:cNvPr>
          <p:cNvSpPr txBox="1">
            <a:spLocks/>
          </p:cNvSpPr>
          <p:nvPr/>
        </p:nvSpPr>
        <p:spPr>
          <a:xfrm>
            <a:off x="6156176" y="6108088"/>
            <a:ext cx="4032000" cy="307777"/>
          </a:xfrm>
          <a:prstGeom prst="rect">
            <a:avLst/>
          </a:prstGeom>
        </p:spPr>
        <p:txBody>
          <a:bodyPr vert="horz" lIns="91440" tIns="45720" rIns="91440" bIns="45720" rtlCol="0">
            <a:normAutofit fontScale="92500" lnSpcReduction="10000"/>
          </a:bodyPr>
          <a:lstStyle>
            <a:lvl1pPr marL="0" indent="0" algn="l" defTabSz="914400" rtl="0" eaLnBrk="1" latinLnBrk="0" hangingPunct="1">
              <a:lnSpc>
                <a:spcPct val="100000"/>
              </a:lnSpc>
              <a:spcBef>
                <a:spcPts val="400"/>
              </a:spcBef>
              <a:buFont typeface="Arial" pitchFamily="34" charset="0"/>
              <a:buNone/>
              <a:defRPr sz="1800" kern="1200">
                <a:solidFill>
                  <a:schemeClr val="tx1">
                    <a:lumMod val="75000"/>
                    <a:lumOff val="25000"/>
                  </a:schemeClr>
                </a:solidFill>
                <a:latin typeface="+mn-lt"/>
                <a:ea typeface="+mn-ea"/>
                <a:cs typeface="+mn-cs"/>
              </a:defRPr>
            </a:lvl1pPr>
            <a:lvl2pPr marL="539750" indent="-200025" algn="l" defTabSz="914400" rtl="0" eaLnBrk="1" latinLnBrk="0" hangingPunct="1">
              <a:lnSpc>
                <a:spcPct val="100000"/>
              </a:lnSpc>
              <a:spcBef>
                <a:spcPts val="400"/>
              </a:spcBef>
              <a:buFont typeface="Arial" pitchFamily="34" charset="0"/>
              <a:buChar char="•"/>
              <a:defRPr sz="1800" kern="1200">
                <a:solidFill>
                  <a:schemeClr val="tx1">
                    <a:lumMod val="75000"/>
                    <a:lumOff val="25000"/>
                  </a:schemeClr>
                </a:solidFill>
                <a:latin typeface="+mn-lt"/>
                <a:ea typeface="+mn-ea"/>
                <a:cs typeface="+mn-cs"/>
              </a:defRPr>
            </a:lvl2pPr>
            <a:lvl3pPr marL="898525" indent="-179388" algn="l" defTabSz="914400" rtl="0" eaLnBrk="1" latinLnBrk="0" hangingPunct="1">
              <a:lnSpc>
                <a:spcPct val="100000"/>
              </a:lnSpc>
              <a:spcBef>
                <a:spcPts val="400"/>
              </a:spcBef>
              <a:buFont typeface="Arial" pitchFamily="34" charset="0"/>
              <a:buChar char="•"/>
              <a:defRPr sz="1800" kern="1200">
                <a:solidFill>
                  <a:schemeClr val="tx1">
                    <a:lumMod val="75000"/>
                    <a:lumOff val="25000"/>
                  </a:schemeClr>
                </a:solidFill>
                <a:latin typeface="+mn-lt"/>
                <a:ea typeface="+mn-ea"/>
                <a:cs typeface="+mn-cs"/>
              </a:defRPr>
            </a:lvl3pPr>
            <a:lvl4pPr marL="1258888" indent="-180975" algn="l" defTabSz="914400" rtl="0" eaLnBrk="1" latinLnBrk="0" hangingPunct="1">
              <a:lnSpc>
                <a:spcPct val="100000"/>
              </a:lnSpc>
              <a:spcBef>
                <a:spcPts val="400"/>
              </a:spcBef>
              <a:buFont typeface="Arial" pitchFamily="34" charset="0"/>
              <a:buChar char="•"/>
              <a:defRPr sz="1800" kern="1200">
                <a:solidFill>
                  <a:schemeClr val="tx1">
                    <a:lumMod val="75000"/>
                    <a:lumOff val="25000"/>
                  </a:schemeClr>
                </a:solidFill>
                <a:latin typeface="+mn-lt"/>
                <a:ea typeface="+mn-ea"/>
                <a:cs typeface="+mn-cs"/>
              </a:defRPr>
            </a:lvl4pPr>
            <a:lvl5pPr marL="1617663" indent="-179388" algn="l" defTabSz="914400" rtl="0" eaLnBrk="1" latinLnBrk="0" hangingPunct="1">
              <a:lnSpc>
                <a:spcPct val="100000"/>
              </a:lnSpc>
              <a:spcBef>
                <a:spcPts val="400"/>
              </a:spcBef>
              <a:buFont typeface="Arial"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600" b="1" dirty="0"/>
              <a:t>Capstan (end of line)</a:t>
            </a:r>
          </a:p>
        </p:txBody>
      </p:sp>
    </p:spTree>
    <p:extLst>
      <p:ext uri="{BB962C8B-B14F-4D97-AF65-F5344CB8AC3E}">
        <p14:creationId xmlns:p14="http://schemas.microsoft.com/office/powerpoint/2010/main" val="30863953"/>
      </p:ext>
    </p:extLst>
  </p:cSld>
  <p:clrMapOvr>
    <a:masterClrMapping/>
  </p:clrMapOvr>
  <p:transition>
    <p:wip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0B55C215-7F9A-4AB7-8398-183B47447BCF}" type="slidenum">
              <a:rPr lang="en-US" smtClean="0"/>
              <a:pPr/>
              <a:t>31</a:t>
            </a:fld>
            <a:endParaRPr lang="en-US"/>
          </a:p>
        </p:txBody>
      </p:sp>
      <p:sp>
        <p:nvSpPr>
          <p:cNvPr id="8" name="Title 3"/>
          <p:cNvSpPr>
            <a:spLocks noGrp="1"/>
          </p:cNvSpPr>
          <p:nvPr>
            <p:ph type="title"/>
          </p:nvPr>
        </p:nvSpPr>
        <p:spPr>
          <a:xfrm>
            <a:off x="179512" y="-4242"/>
            <a:ext cx="7056784" cy="768946"/>
          </a:xfrm>
        </p:spPr>
        <p:txBody>
          <a:bodyPr/>
          <a:lstStyle/>
          <a:p>
            <a:r>
              <a:rPr lang="en-GB" dirty="0"/>
              <a:t>TF conductor: jacket assembly, </a:t>
            </a:r>
            <a:r>
              <a:rPr lang="en-GB" dirty="0" err="1"/>
              <a:t>Criotec</a:t>
            </a:r>
            <a:endParaRPr lang="en-US" dirty="0"/>
          </a:p>
        </p:txBody>
      </p:sp>
      <p:pic>
        <p:nvPicPr>
          <p:cNvPr id="2050" name="Picture 2" descr="O:\EU-ITER\Magnet\Photos\Photo_Conductors\OPE-018 ICAS 20111104-Mission-6329_OST Additional Length and 760m Dummy CuDrDP Conductors\DSCN6149.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37954" y="2349244"/>
            <a:ext cx="4994286" cy="3744052"/>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2483768" y="6156012"/>
            <a:ext cx="4176464" cy="369332"/>
          </a:xfrm>
          <a:prstGeom prst="rect">
            <a:avLst/>
          </a:prstGeom>
          <a:noFill/>
        </p:spPr>
        <p:txBody>
          <a:bodyPr wrap="square" rtlCol="0">
            <a:spAutoFit/>
          </a:bodyPr>
          <a:lstStyle/>
          <a:p>
            <a:r>
              <a:rPr lang="en-US" b="1" dirty="0"/>
              <a:t>A view on the jacketing line (800 m)</a:t>
            </a:r>
            <a:endParaRPr lang="es-ES_tradnl" b="1" dirty="0"/>
          </a:p>
        </p:txBody>
      </p:sp>
      <p:sp>
        <p:nvSpPr>
          <p:cNvPr id="9" name="Footer Placeholder 1">
            <a:extLst>
              <a:ext uri="{FF2B5EF4-FFF2-40B4-BE49-F238E27FC236}">
                <a16:creationId xmlns:a16="http://schemas.microsoft.com/office/drawing/2014/main" id="{035A2D30-08AA-4778-BEE6-E749103F7FEE}"/>
              </a:ext>
            </a:extLst>
          </p:cNvPr>
          <p:cNvSpPr>
            <a:spLocks noGrp="1"/>
          </p:cNvSpPr>
          <p:nvPr>
            <p:ph type="ftr" sz="quarter" idx="11"/>
          </p:nvPr>
        </p:nvSpPr>
        <p:spPr>
          <a:xfrm>
            <a:off x="323528" y="6525344"/>
            <a:ext cx="7632848" cy="332656"/>
          </a:xfrm>
        </p:spPr>
        <p:txBody>
          <a:bodyPr/>
          <a:lstStyle/>
          <a:p>
            <a:r>
              <a:rPr lang="en-US" dirty="0"/>
              <a:t>European superconductors for ITER Magnets, November 11</a:t>
            </a:r>
            <a:r>
              <a:rPr lang="en-US" baseline="30000" dirty="0"/>
              <a:t>th</a:t>
            </a:r>
            <a:r>
              <a:rPr lang="en-US" dirty="0"/>
              <a:t> 2021</a:t>
            </a:r>
          </a:p>
        </p:txBody>
      </p:sp>
      <p:sp>
        <p:nvSpPr>
          <p:cNvPr id="2" name="TextBox 1">
            <a:extLst>
              <a:ext uri="{FF2B5EF4-FFF2-40B4-BE49-F238E27FC236}">
                <a16:creationId xmlns:a16="http://schemas.microsoft.com/office/drawing/2014/main" id="{2252DBCD-E88F-48C7-AD54-7697D467ACD0}"/>
              </a:ext>
            </a:extLst>
          </p:cNvPr>
          <p:cNvSpPr txBox="1"/>
          <p:nvPr/>
        </p:nvSpPr>
        <p:spPr>
          <a:xfrm>
            <a:off x="179512" y="908720"/>
            <a:ext cx="8686328" cy="1323439"/>
          </a:xfrm>
          <a:prstGeom prst="rect">
            <a:avLst/>
          </a:prstGeom>
          <a:noFill/>
        </p:spPr>
        <p:txBody>
          <a:bodyPr wrap="square" rtlCol="0">
            <a:spAutoFit/>
          </a:bodyPr>
          <a:lstStyle/>
          <a:p>
            <a:pPr marL="285750" indent="-285750">
              <a:buFont typeface="Arial" panose="020B0604020202020204" pitchFamily="34" charset="0"/>
              <a:buChar char="•"/>
            </a:pPr>
            <a:r>
              <a:rPr lang="en-US" sz="2000" b="1" dirty="0"/>
              <a:t>Jacket</a:t>
            </a:r>
            <a:r>
              <a:rPr lang="en-US" sz="2000" dirty="0"/>
              <a:t> sections (~13 m) </a:t>
            </a:r>
            <a:r>
              <a:rPr lang="en-US" sz="2000" b="1" dirty="0"/>
              <a:t>butt-welded</a:t>
            </a:r>
            <a:r>
              <a:rPr lang="en-US" sz="2000" dirty="0"/>
              <a:t> by a </a:t>
            </a:r>
            <a:r>
              <a:rPr lang="en-US" sz="2000" b="1" dirty="0"/>
              <a:t>TIG</a:t>
            </a:r>
            <a:r>
              <a:rPr lang="en-US" sz="2000" dirty="0"/>
              <a:t>, fully-automatic, orbital machine.</a:t>
            </a:r>
          </a:p>
          <a:p>
            <a:pPr marL="285750" indent="-285750">
              <a:buFont typeface="Arial" panose="020B0604020202020204" pitchFamily="34" charset="0"/>
              <a:buChar char="•"/>
            </a:pPr>
            <a:r>
              <a:rPr lang="en-IE" sz="2000" b="1" dirty="0"/>
              <a:t>NDT</a:t>
            </a:r>
            <a:r>
              <a:rPr lang="en-IE" sz="2000" dirty="0"/>
              <a:t> of weld (</a:t>
            </a:r>
            <a:r>
              <a:rPr lang="en-IE" sz="2000" b="1" dirty="0"/>
              <a:t>endoscopic visual, X-ray, leak test, dye penetrant</a:t>
            </a:r>
            <a:r>
              <a:rPr lang="en-IE" sz="2000" dirty="0"/>
              <a:t>).</a:t>
            </a:r>
          </a:p>
          <a:p>
            <a:pPr marL="285750" indent="-285750">
              <a:buFont typeface="Arial" panose="020B0604020202020204" pitchFamily="34" charset="0"/>
              <a:buChar char="•"/>
            </a:pPr>
            <a:r>
              <a:rPr lang="en-IE" sz="2000" dirty="0"/>
              <a:t>If NDT fine, jacket assembly pushed towards the jacketing line (800 m!!!) and new weld till full jacket length reached.</a:t>
            </a:r>
          </a:p>
        </p:txBody>
      </p:sp>
    </p:spTree>
    <p:extLst>
      <p:ext uri="{BB962C8B-B14F-4D97-AF65-F5344CB8AC3E}">
        <p14:creationId xmlns:p14="http://schemas.microsoft.com/office/powerpoint/2010/main" val="992816047"/>
      </p:ext>
    </p:extLst>
  </p:cSld>
  <p:clrMapOvr>
    <a:masterClrMapping/>
  </p:clrMapOvr>
  <p:transition>
    <p:wip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0B55C215-7F9A-4AB7-8398-183B47447BCF}" type="slidenum">
              <a:rPr lang="en-US" smtClean="0"/>
              <a:pPr/>
              <a:t>32</a:t>
            </a:fld>
            <a:endParaRPr lang="en-US"/>
          </a:p>
        </p:txBody>
      </p:sp>
      <p:sp>
        <p:nvSpPr>
          <p:cNvPr id="8" name="Title 3"/>
          <p:cNvSpPr>
            <a:spLocks noGrp="1"/>
          </p:cNvSpPr>
          <p:nvPr>
            <p:ph type="title"/>
          </p:nvPr>
        </p:nvSpPr>
        <p:spPr>
          <a:xfrm>
            <a:off x="72008" y="226536"/>
            <a:ext cx="7236296" cy="451406"/>
          </a:xfrm>
        </p:spPr>
        <p:txBody>
          <a:bodyPr/>
          <a:lstStyle/>
          <a:p>
            <a:r>
              <a:rPr lang="en-GB" dirty="0"/>
              <a:t>TF conductor: Cable insertion, </a:t>
            </a:r>
            <a:r>
              <a:rPr lang="en-GB" dirty="0" err="1"/>
              <a:t>Criotec</a:t>
            </a:r>
            <a:endParaRPr lang="en-US" dirty="0"/>
          </a:p>
        </p:txBody>
      </p:sp>
      <p:sp>
        <p:nvSpPr>
          <p:cNvPr id="9" name="Footer Placeholder 1">
            <a:extLst>
              <a:ext uri="{FF2B5EF4-FFF2-40B4-BE49-F238E27FC236}">
                <a16:creationId xmlns:a16="http://schemas.microsoft.com/office/drawing/2014/main" id="{035A2D30-08AA-4778-BEE6-E749103F7FEE}"/>
              </a:ext>
            </a:extLst>
          </p:cNvPr>
          <p:cNvSpPr>
            <a:spLocks noGrp="1"/>
          </p:cNvSpPr>
          <p:nvPr>
            <p:ph type="ftr" sz="quarter" idx="11"/>
          </p:nvPr>
        </p:nvSpPr>
        <p:spPr>
          <a:xfrm>
            <a:off x="323528" y="6525344"/>
            <a:ext cx="7632848" cy="332656"/>
          </a:xfrm>
        </p:spPr>
        <p:txBody>
          <a:bodyPr/>
          <a:lstStyle/>
          <a:p>
            <a:r>
              <a:rPr lang="en-US" dirty="0"/>
              <a:t>European superconductors for ITER Magnets, November 11</a:t>
            </a:r>
            <a:r>
              <a:rPr lang="en-US" baseline="30000" dirty="0"/>
              <a:t>th</a:t>
            </a:r>
            <a:r>
              <a:rPr lang="en-US" dirty="0"/>
              <a:t> 2021</a:t>
            </a:r>
          </a:p>
        </p:txBody>
      </p:sp>
      <p:sp>
        <p:nvSpPr>
          <p:cNvPr id="6" name="TextBox 5">
            <a:extLst>
              <a:ext uri="{FF2B5EF4-FFF2-40B4-BE49-F238E27FC236}">
                <a16:creationId xmlns:a16="http://schemas.microsoft.com/office/drawing/2014/main" id="{F6E65531-D971-47BE-975C-2117A32EAAE1}"/>
              </a:ext>
            </a:extLst>
          </p:cNvPr>
          <p:cNvSpPr txBox="1"/>
          <p:nvPr/>
        </p:nvSpPr>
        <p:spPr>
          <a:xfrm>
            <a:off x="179512" y="1196752"/>
            <a:ext cx="8784976" cy="2246769"/>
          </a:xfrm>
          <a:prstGeom prst="rect">
            <a:avLst/>
          </a:prstGeom>
          <a:noFill/>
        </p:spPr>
        <p:txBody>
          <a:bodyPr wrap="square" rtlCol="0">
            <a:spAutoFit/>
          </a:bodyPr>
          <a:lstStyle/>
          <a:p>
            <a:pPr marL="285750" indent="-285750">
              <a:buFont typeface="Arial" panose="020B0604020202020204" pitchFamily="34" charset="0"/>
              <a:buChar char="•"/>
            </a:pPr>
            <a:r>
              <a:rPr lang="en-US" sz="2000" dirty="0"/>
              <a:t>Once the jacket </a:t>
            </a:r>
            <a:r>
              <a:rPr lang="en-US" sz="2000" b="1" dirty="0"/>
              <a:t>assembly completed</a:t>
            </a:r>
            <a:r>
              <a:rPr lang="en-US" sz="2000" dirty="0"/>
              <a:t>, the cable </a:t>
            </a:r>
            <a:r>
              <a:rPr lang="en-US" sz="2000" b="1" dirty="0"/>
              <a:t>insertion</a:t>
            </a:r>
            <a:r>
              <a:rPr lang="en-US" sz="2000" dirty="0"/>
              <a:t> can begin…</a:t>
            </a:r>
          </a:p>
          <a:p>
            <a:pPr marL="285750" indent="-285750">
              <a:buFont typeface="Arial" panose="020B0604020202020204" pitchFamily="34" charset="0"/>
              <a:buChar char="•"/>
            </a:pPr>
            <a:r>
              <a:rPr lang="en-US" sz="2000" dirty="0"/>
              <a:t>The </a:t>
            </a:r>
            <a:r>
              <a:rPr lang="en-US" sz="2000" b="1" dirty="0"/>
              <a:t>cable</a:t>
            </a:r>
            <a:r>
              <a:rPr lang="en-US" sz="2000" dirty="0"/>
              <a:t> is then simply </a:t>
            </a:r>
            <a:r>
              <a:rPr lang="en-US" sz="2000" b="1" dirty="0"/>
              <a:t>inserted</a:t>
            </a:r>
            <a:r>
              <a:rPr lang="en-US" sz="2000" dirty="0"/>
              <a:t> into the conduit by pulling it by means of carbon fiber rope (</a:t>
            </a:r>
            <a:r>
              <a:rPr lang="en-US" sz="2000" b="1" dirty="0"/>
              <a:t>2-6 m/min</a:t>
            </a:r>
            <a:r>
              <a:rPr lang="en-US" sz="2000" dirty="0"/>
              <a:t>). </a:t>
            </a:r>
          </a:p>
          <a:p>
            <a:pPr marL="285750" indent="-285750">
              <a:buFont typeface="Arial" panose="020B0604020202020204" pitchFamily="34" charset="0"/>
              <a:buChar char="•"/>
            </a:pPr>
            <a:r>
              <a:rPr lang="en-US" sz="2000" b="1" dirty="0"/>
              <a:t>Maximum pulling </a:t>
            </a:r>
            <a:r>
              <a:rPr lang="en-US" sz="2000" dirty="0"/>
              <a:t>force around </a:t>
            </a:r>
            <a:r>
              <a:rPr lang="en-US" sz="2000" b="1" dirty="0"/>
              <a:t>40 </a:t>
            </a:r>
            <a:r>
              <a:rPr lang="en-US" sz="2000" b="1" dirty="0" err="1"/>
              <a:t>kN</a:t>
            </a:r>
            <a:r>
              <a:rPr lang="en-US" sz="2000" b="1" dirty="0"/>
              <a:t> </a:t>
            </a:r>
            <a:r>
              <a:rPr lang="en-US" sz="2000" dirty="0"/>
              <a:t>for 760m cable insertion and around </a:t>
            </a:r>
            <a:r>
              <a:rPr lang="en-US" sz="2000" b="1" dirty="0"/>
              <a:t>25 </a:t>
            </a:r>
            <a:r>
              <a:rPr lang="en-US" sz="2000" b="1" dirty="0" err="1"/>
              <a:t>kN</a:t>
            </a:r>
            <a:r>
              <a:rPr lang="en-US" sz="2000" dirty="0"/>
              <a:t> for 415m cables.</a:t>
            </a:r>
          </a:p>
          <a:p>
            <a:pPr marL="285750" indent="-285750">
              <a:buFont typeface="Arial" panose="020B0604020202020204" pitchFamily="34" charset="0"/>
              <a:buChar char="•"/>
            </a:pPr>
            <a:endParaRPr lang="en-US" sz="2000" dirty="0"/>
          </a:p>
          <a:p>
            <a:pPr marL="285750" indent="-285750">
              <a:buFont typeface="Arial" panose="020B0604020202020204" pitchFamily="34" charset="0"/>
              <a:buChar char="•"/>
            </a:pPr>
            <a:endParaRPr lang="en-IE" sz="2000" dirty="0"/>
          </a:p>
        </p:txBody>
      </p:sp>
      <p:pic>
        <p:nvPicPr>
          <p:cNvPr id="7" name="Picture 6">
            <a:extLst>
              <a:ext uri="{FF2B5EF4-FFF2-40B4-BE49-F238E27FC236}">
                <a16:creationId xmlns:a16="http://schemas.microsoft.com/office/drawing/2014/main" id="{3CA1A431-89EA-4892-ABC7-FD7F5F375F55}"/>
              </a:ext>
            </a:extLst>
          </p:cNvPr>
          <p:cNvPicPr>
            <a:picLocks noChangeAspect="1"/>
          </p:cNvPicPr>
          <p:nvPr/>
        </p:nvPicPr>
        <p:blipFill>
          <a:blip r:embed="rId2"/>
          <a:stretch>
            <a:fillRect/>
          </a:stretch>
        </p:blipFill>
        <p:spPr>
          <a:xfrm>
            <a:off x="116429" y="3252557"/>
            <a:ext cx="8920067" cy="3056763"/>
          </a:xfrm>
          <a:prstGeom prst="rect">
            <a:avLst/>
          </a:prstGeom>
        </p:spPr>
      </p:pic>
    </p:spTree>
    <p:extLst>
      <p:ext uri="{BB962C8B-B14F-4D97-AF65-F5344CB8AC3E}">
        <p14:creationId xmlns:p14="http://schemas.microsoft.com/office/powerpoint/2010/main" val="2941300245"/>
      </p:ext>
    </p:extLst>
  </p:cSld>
  <p:clrMapOvr>
    <a:masterClrMapping/>
  </p:clrMapOvr>
  <p:transition>
    <p:wip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0B55C215-7F9A-4AB7-8398-183B47447BCF}" type="slidenum">
              <a:rPr lang="en-US" smtClean="0"/>
              <a:pPr/>
              <a:t>33</a:t>
            </a:fld>
            <a:endParaRPr lang="en-US"/>
          </a:p>
        </p:txBody>
      </p:sp>
      <p:sp>
        <p:nvSpPr>
          <p:cNvPr id="8" name="Title 3"/>
          <p:cNvSpPr>
            <a:spLocks noGrp="1"/>
          </p:cNvSpPr>
          <p:nvPr>
            <p:ph type="title"/>
          </p:nvPr>
        </p:nvSpPr>
        <p:spPr>
          <a:xfrm>
            <a:off x="72008" y="226536"/>
            <a:ext cx="7236296" cy="451406"/>
          </a:xfrm>
        </p:spPr>
        <p:txBody>
          <a:bodyPr/>
          <a:lstStyle/>
          <a:p>
            <a:r>
              <a:rPr lang="en-GB" dirty="0"/>
              <a:t>TF conductor: Compaction, </a:t>
            </a:r>
            <a:r>
              <a:rPr lang="en-GB" dirty="0" err="1"/>
              <a:t>Criotec</a:t>
            </a:r>
            <a:endParaRPr lang="en-US" dirty="0"/>
          </a:p>
        </p:txBody>
      </p:sp>
      <p:sp>
        <p:nvSpPr>
          <p:cNvPr id="9" name="Footer Placeholder 1">
            <a:extLst>
              <a:ext uri="{FF2B5EF4-FFF2-40B4-BE49-F238E27FC236}">
                <a16:creationId xmlns:a16="http://schemas.microsoft.com/office/drawing/2014/main" id="{035A2D30-08AA-4778-BEE6-E749103F7FEE}"/>
              </a:ext>
            </a:extLst>
          </p:cNvPr>
          <p:cNvSpPr>
            <a:spLocks noGrp="1"/>
          </p:cNvSpPr>
          <p:nvPr>
            <p:ph type="ftr" sz="quarter" idx="11"/>
          </p:nvPr>
        </p:nvSpPr>
        <p:spPr>
          <a:xfrm>
            <a:off x="323528" y="6525344"/>
            <a:ext cx="7632848" cy="332656"/>
          </a:xfrm>
        </p:spPr>
        <p:txBody>
          <a:bodyPr/>
          <a:lstStyle/>
          <a:p>
            <a:r>
              <a:rPr lang="en-US" dirty="0"/>
              <a:t>European superconductors for ITER Magnets, November 11</a:t>
            </a:r>
            <a:r>
              <a:rPr lang="en-US" baseline="30000" dirty="0"/>
              <a:t>th</a:t>
            </a:r>
            <a:r>
              <a:rPr lang="en-US" dirty="0"/>
              <a:t> 2021</a:t>
            </a:r>
          </a:p>
        </p:txBody>
      </p:sp>
      <p:sp>
        <p:nvSpPr>
          <p:cNvPr id="6" name="TextBox 5">
            <a:extLst>
              <a:ext uri="{FF2B5EF4-FFF2-40B4-BE49-F238E27FC236}">
                <a16:creationId xmlns:a16="http://schemas.microsoft.com/office/drawing/2014/main" id="{F6E65531-D971-47BE-975C-2117A32EAAE1}"/>
              </a:ext>
            </a:extLst>
          </p:cNvPr>
          <p:cNvSpPr txBox="1"/>
          <p:nvPr/>
        </p:nvSpPr>
        <p:spPr>
          <a:xfrm>
            <a:off x="179512" y="933688"/>
            <a:ext cx="8784976" cy="1631216"/>
          </a:xfrm>
          <a:prstGeom prst="rect">
            <a:avLst/>
          </a:prstGeom>
          <a:noFill/>
        </p:spPr>
        <p:txBody>
          <a:bodyPr wrap="square" rtlCol="0">
            <a:spAutoFit/>
          </a:bodyPr>
          <a:lstStyle/>
          <a:p>
            <a:pPr marL="285750" indent="-285750">
              <a:buFont typeface="Arial" panose="020B0604020202020204" pitchFamily="34" charset="0"/>
              <a:buChar char="•"/>
            </a:pPr>
            <a:r>
              <a:rPr lang="en-US" sz="2000" dirty="0"/>
              <a:t>After cable insertion, conductor </a:t>
            </a:r>
            <a:r>
              <a:rPr lang="en-US" sz="2000" b="1" dirty="0"/>
              <a:t>compacted</a:t>
            </a:r>
            <a:r>
              <a:rPr lang="en-US" sz="2000" dirty="0"/>
              <a:t> by means of dedicated compaction machine consisting of </a:t>
            </a:r>
            <a:r>
              <a:rPr lang="en-US" sz="2000" b="1" dirty="0"/>
              <a:t>3 pairs of rollers </a:t>
            </a:r>
            <a:r>
              <a:rPr lang="en-US" sz="2000" dirty="0"/>
              <a:t>(first for </a:t>
            </a:r>
            <a:r>
              <a:rPr lang="en-US" sz="2000" dirty="0" err="1"/>
              <a:t>ovalization</a:t>
            </a:r>
            <a:r>
              <a:rPr lang="en-US" sz="2000" dirty="0"/>
              <a:t>, second for compaction, third for shape correction back to circular).</a:t>
            </a:r>
          </a:p>
          <a:p>
            <a:pPr marL="285750" indent="-285750">
              <a:buFont typeface="Arial" panose="020B0604020202020204" pitchFamily="34" charset="0"/>
              <a:buChar char="•"/>
            </a:pPr>
            <a:r>
              <a:rPr lang="en-US" sz="2000" dirty="0"/>
              <a:t>Typical speed for </a:t>
            </a:r>
            <a:r>
              <a:rPr lang="en-US" sz="2000" b="1" dirty="0"/>
              <a:t>compaction/spooling</a:t>
            </a:r>
            <a:r>
              <a:rPr lang="en-US" sz="2000" dirty="0"/>
              <a:t>: </a:t>
            </a:r>
            <a:r>
              <a:rPr lang="en-US" sz="2000" b="1" dirty="0"/>
              <a:t>1-3 m/min</a:t>
            </a:r>
            <a:r>
              <a:rPr lang="en-US" sz="2000" dirty="0"/>
              <a:t>.</a:t>
            </a:r>
          </a:p>
          <a:p>
            <a:pPr marL="285750" indent="-285750">
              <a:buFont typeface="Arial" panose="020B0604020202020204" pitchFamily="34" charset="0"/>
              <a:buChar char="•"/>
            </a:pPr>
            <a:endParaRPr lang="en-IE" sz="2000" dirty="0"/>
          </a:p>
        </p:txBody>
      </p:sp>
      <p:pic>
        <p:nvPicPr>
          <p:cNvPr id="2" name="Picture 1">
            <a:extLst>
              <a:ext uri="{FF2B5EF4-FFF2-40B4-BE49-F238E27FC236}">
                <a16:creationId xmlns:a16="http://schemas.microsoft.com/office/drawing/2014/main" id="{B6712695-2807-4784-B53B-AAA189AA146B}"/>
              </a:ext>
            </a:extLst>
          </p:cNvPr>
          <p:cNvPicPr>
            <a:picLocks noChangeAspect="1"/>
          </p:cNvPicPr>
          <p:nvPr/>
        </p:nvPicPr>
        <p:blipFill>
          <a:blip r:embed="rId2"/>
          <a:stretch>
            <a:fillRect/>
          </a:stretch>
        </p:blipFill>
        <p:spPr>
          <a:xfrm>
            <a:off x="107504" y="2584380"/>
            <a:ext cx="8976646" cy="3580924"/>
          </a:xfrm>
          <a:prstGeom prst="rect">
            <a:avLst/>
          </a:prstGeom>
        </p:spPr>
      </p:pic>
      <p:sp>
        <p:nvSpPr>
          <p:cNvPr id="10" name="TextBox 9">
            <a:extLst>
              <a:ext uri="{FF2B5EF4-FFF2-40B4-BE49-F238E27FC236}">
                <a16:creationId xmlns:a16="http://schemas.microsoft.com/office/drawing/2014/main" id="{15A48DE2-29F2-4014-97CD-9A6788DB46B3}"/>
              </a:ext>
            </a:extLst>
          </p:cNvPr>
          <p:cNvSpPr txBox="1"/>
          <p:nvPr/>
        </p:nvSpPr>
        <p:spPr>
          <a:xfrm>
            <a:off x="611560" y="6150928"/>
            <a:ext cx="4176464" cy="369332"/>
          </a:xfrm>
          <a:prstGeom prst="rect">
            <a:avLst/>
          </a:prstGeom>
          <a:noFill/>
        </p:spPr>
        <p:txBody>
          <a:bodyPr wrap="square" rtlCol="0">
            <a:spAutoFit/>
          </a:bodyPr>
          <a:lstStyle/>
          <a:p>
            <a:r>
              <a:rPr lang="en-US" b="1" dirty="0"/>
              <a:t>Second pair of compaction rollers</a:t>
            </a:r>
            <a:endParaRPr lang="es-ES_tradnl" b="1" dirty="0"/>
          </a:p>
        </p:txBody>
      </p:sp>
      <p:sp>
        <p:nvSpPr>
          <p:cNvPr id="11" name="TextBox 10">
            <a:extLst>
              <a:ext uri="{FF2B5EF4-FFF2-40B4-BE49-F238E27FC236}">
                <a16:creationId xmlns:a16="http://schemas.microsoft.com/office/drawing/2014/main" id="{562522CB-9174-4146-B4B5-40B1ADE8499A}"/>
              </a:ext>
            </a:extLst>
          </p:cNvPr>
          <p:cNvSpPr txBox="1"/>
          <p:nvPr/>
        </p:nvSpPr>
        <p:spPr>
          <a:xfrm>
            <a:off x="5364088" y="6150928"/>
            <a:ext cx="3312368" cy="374416"/>
          </a:xfrm>
          <a:prstGeom prst="rect">
            <a:avLst/>
          </a:prstGeom>
          <a:noFill/>
        </p:spPr>
        <p:txBody>
          <a:bodyPr wrap="square" rtlCol="0">
            <a:spAutoFit/>
          </a:bodyPr>
          <a:lstStyle/>
          <a:p>
            <a:r>
              <a:rPr lang="en-US" b="1" dirty="0"/>
              <a:t>Third pair of compaction rollers</a:t>
            </a:r>
            <a:endParaRPr lang="es-ES_tradnl" b="1" dirty="0"/>
          </a:p>
        </p:txBody>
      </p:sp>
    </p:spTree>
    <p:extLst>
      <p:ext uri="{BB962C8B-B14F-4D97-AF65-F5344CB8AC3E}">
        <p14:creationId xmlns:p14="http://schemas.microsoft.com/office/powerpoint/2010/main" val="3266403512"/>
      </p:ext>
    </p:extLst>
  </p:cSld>
  <p:clrMapOvr>
    <a:masterClrMapping/>
  </p:clrMapOvr>
  <p:transition>
    <p:wip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0B55C215-7F9A-4AB7-8398-183B47447BCF}" type="slidenum">
              <a:rPr lang="en-US" smtClean="0"/>
              <a:pPr/>
              <a:t>34</a:t>
            </a:fld>
            <a:endParaRPr lang="en-US"/>
          </a:p>
        </p:txBody>
      </p:sp>
      <p:sp>
        <p:nvSpPr>
          <p:cNvPr id="8" name="Title 3"/>
          <p:cNvSpPr>
            <a:spLocks noGrp="1"/>
          </p:cNvSpPr>
          <p:nvPr>
            <p:ph type="title"/>
          </p:nvPr>
        </p:nvSpPr>
        <p:spPr>
          <a:xfrm>
            <a:off x="72008" y="226536"/>
            <a:ext cx="7236296" cy="451406"/>
          </a:xfrm>
        </p:spPr>
        <p:txBody>
          <a:bodyPr/>
          <a:lstStyle/>
          <a:p>
            <a:r>
              <a:rPr lang="en-GB" dirty="0"/>
              <a:t>TF conductor: Spooling, </a:t>
            </a:r>
            <a:r>
              <a:rPr lang="en-GB" dirty="0" err="1"/>
              <a:t>Criotec</a:t>
            </a:r>
            <a:endParaRPr lang="en-US" dirty="0"/>
          </a:p>
        </p:txBody>
      </p:sp>
      <p:sp>
        <p:nvSpPr>
          <p:cNvPr id="9" name="Footer Placeholder 1">
            <a:extLst>
              <a:ext uri="{FF2B5EF4-FFF2-40B4-BE49-F238E27FC236}">
                <a16:creationId xmlns:a16="http://schemas.microsoft.com/office/drawing/2014/main" id="{035A2D30-08AA-4778-BEE6-E749103F7FEE}"/>
              </a:ext>
            </a:extLst>
          </p:cNvPr>
          <p:cNvSpPr>
            <a:spLocks noGrp="1"/>
          </p:cNvSpPr>
          <p:nvPr>
            <p:ph type="ftr" sz="quarter" idx="11"/>
          </p:nvPr>
        </p:nvSpPr>
        <p:spPr>
          <a:xfrm>
            <a:off x="323528" y="6525344"/>
            <a:ext cx="7632848" cy="332656"/>
          </a:xfrm>
        </p:spPr>
        <p:txBody>
          <a:bodyPr/>
          <a:lstStyle/>
          <a:p>
            <a:r>
              <a:rPr lang="en-US" dirty="0"/>
              <a:t>European superconductors for ITER Magnets, November 11</a:t>
            </a:r>
            <a:r>
              <a:rPr lang="en-US" baseline="30000" dirty="0"/>
              <a:t>th</a:t>
            </a:r>
            <a:r>
              <a:rPr lang="en-US" dirty="0"/>
              <a:t> 2021</a:t>
            </a:r>
          </a:p>
        </p:txBody>
      </p:sp>
      <p:sp>
        <p:nvSpPr>
          <p:cNvPr id="6" name="TextBox 5">
            <a:extLst>
              <a:ext uri="{FF2B5EF4-FFF2-40B4-BE49-F238E27FC236}">
                <a16:creationId xmlns:a16="http://schemas.microsoft.com/office/drawing/2014/main" id="{F6E65531-D971-47BE-975C-2117A32EAAE1}"/>
              </a:ext>
            </a:extLst>
          </p:cNvPr>
          <p:cNvSpPr txBox="1"/>
          <p:nvPr/>
        </p:nvSpPr>
        <p:spPr>
          <a:xfrm>
            <a:off x="179512" y="980728"/>
            <a:ext cx="8784976" cy="1015663"/>
          </a:xfrm>
          <a:prstGeom prst="rect">
            <a:avLst/>
          </a:prstGeom>
          <a:noFill/>
        </p:spPr>
        <p:txBody>
          <a:bodyPr wrap="square" rtlCol="0">
            <a:spAutoFit/>
          </a:bodyPr>
          <a:lstStyle/>
          <a:p>
            <a:pPr marL="285750" indent="-285750">
              <a:buFont typeface="Arial" panose="020B0604020202020204" pitchFamily="34" charset="0"/>
              <a:buChar char="•"/>
            </a:pPr>
            <a:r>
              <a:rPr lang="en-US" sz="2000" dirty="0"/>
              <a:t>At exit of compaction machine conductor enters bending machine to be properly </a:t>
            </a:r>
            <a:r>
              <a:rPr lang="en-US" sz="2000" b="1" dirty="0"/>
              <a:t>curved</a:t>
            </a:r>
            <a:r>
              <a:rPr lang="en-US" sz="2000" dirty="0"/>
              <a:t> and </a:t>
            </a:r>
            <a:r>
              <a:rPr lang="en-US" sz="2000" b="1" dirty="0"/>
              <a:t>spooled</a:t>
            </a:r>
            <a:r>
              <a:rPr lang="en-US" sz="2000" dirty="0"/>
              <a:t> (</a:t>
            </a:r>
            <a:r>
              <a:rPr lang="en-US" sz="2000" b="1" dirty="0"/>
              <a:t>4m inner diameter</a:t>
            </a:r>
            <a:r>
              <a:rPr lang="en-US" sz="2000" dirty="0"/>
              <a:t>).</a:t>
            </a:r>
          </a:p>
          <a:p>
            <a:pPr marL="285750" indent="-285750">
              <a:buFont typeface="Arial" panose="020B0604020202020204" pitchFamily="34" charset="0"/>
              <a:buChar char="•"/>
            </a:pPr>
            <a:r>
              <a:rPr lang="en-US" sz="2000" dirty="0"/>
              <a:t>Dedicated </a:t>
            </a:r>
            <a:r>
              <a:rPr lang="en-US" sz="2000" b="1" dirty="0"/>
              <a:t>bending mac</a:t>
            </a:r>
            <a:r>
              <a:rPr lang="en-US" sz="2000" dirty="0"/>
              <a:t>hine consists of </a:t>
            </a:r>
            <a:r>
              <a:rPr lang="en-US" sz="2000" b="1" dirty="0"/>
              <a:t>three rollers</a:t>
            </a:r>
            <a:r>
              <a:rPr lang="en-US" sz="2000" dirty="0"/>
              <a:t>.</a:t>
            </a:r>
            <a:endParaRPr lang="en-IE" sz="2000" dirty="0"/>
          </a:p>
        </p:txBody>
      </p:sp>
      <p:sp>
        <p:nvSpPr>
          <p:cNvPr id="10" name="TextBox 9">
            <a:extLst>
              <a:ext uri="{FF2B5EF4-FFF2-40B4-BE49-F238E27FC236}">
                <a16:creationId xmlns:a16="http://schemas.microsoft.com/office/drawing/2014/main" id="{15A48DE2-29F2-4014-97CD-9A6788DB46B3}"/>
              </a:ext>
            </a:extLst>
          </p:cNvPr>
          <p:cNvSpPr txBox="1"/>
          <p:nvPr/>
        </p:nvSpPr>
        <p:spPr>
          <a:xfrm>
            <a:off x="611560" y="6150928"/>
            <a:ext cx="4176464" cy="369332"/>
          </a:xfrm>
          <a:prstGeom prst="rect">
            <a:avLst/>
          </a:prstGeom>
          <a:noFill/>
        </p:spPr>
        <p:txBody>
          <a:bodyPr wrap="square" rtlCol="0">
            <a:spAutoFit/>
          </a:bodyPr>
          <a:lstStyle/>
          <a:p>
            <a:r>
              <a:rPr lang="en-US" b="1" dirty="0"/>
              <a:t>Bending machine for spooling</a:t>
            </a:r>
            <a:endParaRPr lang="es-ES_tradnl" b="1" dirty="0"/>
          </a:p>
        </p:txBody>
      </p:sp>
      <p:sp>
        <p:nvSpPr>
          <p:cNvPr id="11" name="TextBox 10">
            <a:extLst>
              <a:ext uri="{FF2B5EF4-FFF2-40B4-BE49-F238E27FC236}">
                <a16:creationId xmlns:a16="http://schemas.microsoft.com/office/drawing/2014/main" id="{562522CB-9174-4146-B4B5-40B1ADE8499A}"/>
              </a:ext>
            </a:extLst>
          </p:cNvPr>
          <p:cNvSpPr txBox="1"/>
          <p:nvPr/>
        </p:nvSpPr>
        <p:spPr>
          <a:xfrm>
            <a:off x="6156176" y="6150928"/>
            <a:ext cx="1944216" cy="369332"/>
          </a:xfrm>
          <a:prstGeom prst="rect">
            <a:avLst/>
          </a:prstGeom>
          <a:noFill/>
        </p:spPr>
        <p:txBody>
          <a:bodyPr wrap="square" rtlCol="0">
            <a:spAutoFit/>
          </a:bodyPr>
          <a:lstStyle/>
          <a:p>
            <a:r>
              <a:rPr lang="en-US" b="1" dirty="0"/>
              <a:t>Final conductor</a:t>
            </a:r>
            <a:endParaRPr lang="es-ES_tradnl" b="1" dirty="0"/>
          </a:p>
        </p:txBody>
      </p:sp>
      <p:pic>
        <p:nvPicPr>
          <p:cNvPr id="12" name="Picture 2">
            <a:extLst>
              <a:ext uri="{FF2B5EF4-FFF2-40B4-BE49-F238E27FC236}">
                <a16:creationId xmlns:a16="http://schemas.microsoft.com/office/drawing/2014/main" id="{ADB52CB2-CF49-4BEF-9204-87769FA37DC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64638" y="2185949"/>
            <a:ext cx="3111818" cy="39793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Picture 3">
            <a:extLst>
              <a:ext uri="{FF2B5EF4-FFF2-40B4-BE49-F238E27FC236}">
                <a16:creationId xmlns:a16="http://schemas.microsoft.com/office/drawing/2014/main" id="{DDA21377-CC44-4930-AA2E-277F40AF4BAB}"/>
              </a:ext>
            </a:extLst>
          </p:cNvPr>
          <p:cNvPicPr>
            <a:picLocks noChangeAspect="1"/>
          </p:cNvPicPr>
          <p:nvPr/>
        </p:nvPicPr>
        <p:blipFill>
          <a:blip r:embed="rId3"/>
          <a:stretch>
            <a:fillRect/>
          </a:stretch>
        </p:blipFill>
        <p:spPr>
          <a:xfrm>
            <a:off x="72008" y="2205380"/>
            <a:ext cx="5267516" cy="3959924"/>
          </a:xfrm>
          <a:prstGeom prst="rect">
            <a:avLst/>
          </a:prstGeom>
        </p:spPr>
      </p:pic>
    </p:spTree>
    <p:extLst>
      <p:ext uri="{BB962C8B-B14F-4D97-AF65-F5344CB8AC3E}">
        <p14:creationId xmlns:p14="http://schemas.microsoft.com/office/powerpoint/2010/main" val="3046815187"/>
      </p:ext>
    </p:extLst>
  </p:cSld>
  <p:clrMapOvr>
    <a:masterClrMapping/>
  </p:clrMapOvr>
  <p:transition>
    <p:wip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0B55C215-7F9A-4AB7-8398-183B47447BCF}" type="slidenum">
              <a:rPr lang="en-US" smtClean="0"/>
              <a:pPr/>
              <a:t>35</a:t>
            </a:fld>
            <a:endParaRPr lang="en-US"/>
          </a:p>
        </p:txBody>
      </p:sp>
      <p:sp>
        <p:nvSpPr>
          <p:cNvPr id="8" name="Title 3"/>
          <p:cNvSpPr>
            <a:spLocks noGrp="1"/>
          </p:cNvSpPr>
          <p:nvPr>
            <p:ph type="title"/>
          </p:nvPr>
        </p:nvSpPr>
        <p:spPr>
          <a:xfrm>
            <a:off x="72008" y="226536"/>
            <a:ext cx="7236296" cy="451406"/>
          </a:xfrm>
        </p:spPr>
        <p:txBody>
          <a:bodyPr/>
          <a:lstStyle/>
          <a:p>
            <a:r>
              <a:rPr lang="en-GB" dirty="0"/>
              <a:t>TF final conductor: global tests</a:t>
            </a:r>
            <a:endParaRPr lang="en-US" dirty="0"/>
          </a:p>
        </p:txBody>
      </p:sp>
      <p:sp>
        <p:nvSpPr>
          <p:cNvPr id="9" name="Footer Placeholder 1">
            <a:extLst>
              <a:ext uri="{FF2B5EF4-FFF2-40B4-BE49-F238E27FC236}">
                <a16:creationId xmlns:a16="http://schemas.microsoft.com/office/drawing/2014/main" id="{035A2D30-08AA-4778-BEE6-E749103F7FEE}"/>
              </a:ext>
            </a:extLst>
          </p:cNvPr>
          <p:cNvSpPr>
            <a:spLocks noGrp="1"/>
          </p:cNvSpPr>
          <p:nvPr>
            <p:ph type="ftr" sz="quarter" idx="11"/>
          </p:nvPr>
        </p:nvSpPr>
        <p:spPr>
          <a:xfrm>
            <a:off x="323528" y="6525344"/>
            <a:ext cx="7632848" cy="332656"/>
          </a:xfrm>
        </p:spPr>
        <p:txBody>
          <a:bodyPr/>
          <a:lstStyle/>
          <a:p>
            <a:r>
              <a:rPr lang="en-US" dirty="0"/>
              <a:t>European superconductors for ITER Magnets, November 11</a:t>
            </a:r>
            <a:r>
              <a:rPr lang="en-US" baseline="30000" dirty="0"/>
              <a:t>th</a:t>
            </a:r>
            <a:r>
              <a:rPr lang="en-US" dirty="0"/>
              <a:t> 2021</a:t>
            </a:r>
          </a:p>
        </p:txBody>
      </p:sp>
      <p:sp>
        <p:nvSpPr>
          <p:cNvPr id="6" name="TextBox 5">
            <a:extLst>
              <a:ext uri="{FF2B5EF4-FFF2-40B4-BE49-F238E27FC236}">
                <a16:creationId xmlns:a16="http://schemas.microsoft.com/office/drawing/2014/main" id="{F6E65531-D971-47BE-975C-2117A32EAAE1}"/>
              </a:ext>
            </a:extLst>
          </p:cNvPr>
          <p:cNvSpPr txBox="1"/>
          <p:nvPr/>
        </p:nvSpPr>
        <p:spPr>
          <a:xfrm>
            <a:off x="179512" y="908720"/>
            <a:ext cx="8784976" cy="3170099"/>
          </a:xfrm>
          <a:prstGeom prst="rect">
            <a:avLst/>
          </a:prstGeom>
          <a:noFill/>
        </p:spPr>
        <p:txBody>
          <a:bodyPr wrap="square" rtlCol="0">
            <a:spAutoFit/>
          </a:bodyPr>
          <a:lstStyle/>
          <a:p>
            <a:pPr marL="285750" indent="-285750">
              <a:buFont typeface="Arial" panose="020B0604020202020204" pitchFamily="34" charset="0"/>
              <a:buChar char="•"/>
            </a:pPr>
            <a:r>
              <a:rPr lang="en-US" sz="2000" dirty="0"/>
              <a:t>After conductor completion, </a:t>
            </a:r>
            <a:r>
              <a:rPr lang="en-US" sz="2000" b="1" dirty="0"/>
              <a:t>global tests</a:t>
            </a:r>
            <a:r>
              <a:rPr lang="en-US" sz="2000" dirty="0"/>
              <a:t> to be performed.</a:t>
            </a:r>
          </a:p>
          <a:p>
            <a:pPr marL="285750" indent="-285750">
              <a:buFont typeface="Arial" panose="020B0604020202020204" pitchFamily="34" charset="0"/>
              <a:buChar char="•"/>
            </a:pPr>
            <a:r>
              <a:rPr lang="en-US" sz="2000" dirty="0"/>
              <a:t>Global tests:</a:t>
            </a:r>
          </a:p>
          <a:p>
            <a:pPr marL="457200" indent="-457200">
              <a:buAutoNum type="arabicPeriod"/>
            </a:pPr>
            <a:r>
              <a:rPr lang="en-US" sz="2000" b="1" dirty="0"/>
              <a:t>Dimensional</a:t>
            </a:r>
            <a:r>
              <a:rPr lang="en-US" sz="2000" dirty="0"/>
              <a:t> cross-check (OD </a:t>
            </a:r>
            <a:r>
              <a:rPr lang="en-US" sz="2000" b="1" dirty="0"/>
              <a:t>43.7 ± 0.3mm</a:t>
            </a:r>
            <a:r>
              <a:rPr lang="en-US" sz="2000" dirty="0"/>
              <a:t>)</a:t>
            </a:r>
          </a:p>
          <a:p>
            <a:pPr marL="457200" indent="-457200">
              <a:buAutoNum type="arabicPeriod"/>
            </a:pPr>
            <a:r>
              <a:rPr lang="en-US" sz="2000" b="1" dirty="0"/>
              <a:t>Dye Penetrant </a:t>
            </a:r>
            <a:r>
              <a:rPr lang="en-US" sz="2000" dirty="0"/>
              <a:t>testing of welds.</a:t>
            </a:r>
          </a:p>
          <a:p>
            <a:pPr marL="457200" indent="-457200">
              <a:buAutoNum type="arabicPeriod"/>
            </a:pPr>
            <a:r>
              <a:rPr lang="en-IE" sz="2000" b="1" dirty="0"/>
              <a:t>Pressure</a:t>
            </a:r>
            <a:r>
              <a:rPr lang="en-IE" sz="2000" dirty="0"/>
              <a:t> test (1 hour at 30 bar).</a:t>
            </a:r>
          </a:p>
          <a:p>
            <a:pPr marL="457200" indent="-457200">
              <a:buAutoNum type="arabicPeriod"/>
            </a:pPr>
            <a:r>
              <a:rPr lang="en-IE" sz="2000" b="1" dirty="0"/>
              <a:t>Flow rate </a:t>
            </a:r>
            <a:r>
              <a:rPr lang="en-IE" sz="2000" dirty="0"/>
              <a:t>and pressure drop measurements</a:t>
            </a:r>
          </a:p>
          <a:p>
            <a:pPr marL="457200" indent="-457200">
              <a:buAutoNum type="arabicPeriod"/>
            </a:pPr>
            <a:r>
              <a:rPr lang="en-IE" sz="2000" b="1" dirty="0"/>
              <a:t>He leak </a:t>
            </a:r>
            <a:r>
              <a:rPr lang="en-IE" sz="2000" dirty="0"/>
              <a:t>test (30 minutes at 30 bar).</a:t>
            </a:r>
          </a:p>
          <a:p>
            <a:pPr marL="342900" indent="-342900">
              <a:buFont typeface="Arial" panose="020B0604020202020204" pitchFamily="34" charset="0"/>
              <a:buChar char="•"/>
            </a:pPr>
            <a:r>
              <a:rPr lang="en-IE" sz="2000" dirty="0"/>
              <a:t>After </a:t>
            </a:r>
            <a:r>
              <a:rPr lang="en-IE" sz="2000" b="1" dirty="0"/>
              <a:t>successful</a:t>
            </a:r>
            <a:r>
              <a:rPr lang="en-IE" sz="2000" dirty="0"/>
              <a:t> testing of conductor length, conductor transferred to the transportation </a:t>
            </a:r>
            <a:r>
              <a:rPr lang="en-IE" sz="2000" b="1" dirty="0"/>
              <a:t>jig</a:t>
            </a:r>
            <a:r>
              <a:rPr lang="en-IE" sz="2000" dirty="0"/>
              <a:t>, </a:t>
            </a:r>
            <a:r>
              <a:rPr lang="en-IE" sz="2000" b="1" dirty="0"/>
              <a:t>packed and shipped </a:t>
            </a:r>
            <a:r>
              <a:rPr lang="en-IE" sz="2000" dirty="0"/>
              <a:t>to ASG, the European TF winding pack contractor.</a:t>
            </a:r>
          </a:p>
        </p:txBody>
      </p:sp>
      <p:sp>
        <p:nvSpPr>
          <p:cNvPr id="11" name="TextBox 10">
            <a:extLst>
              <a:ext uri="{FF2B5EF4-FFF2-40B4-BE49-F238E27FC236}">
                <a16:creationId xmlns:a16="http://schemas.microsoft.com/office/drawing/2014/main" id="{562522CB-9174-4146-B4B5-40B1ADE8499A}"/>
              </a:ext>
            </a:extLst>
          </p:cNvPr>
          <p:cNvSpPr txBox="1"/>
          <p:nvPr/>
        </p:nvSpPr>
        <p:spPr>
          <a:xfrm>
            <a:off x="5652120" y="6011996"/>
            <a:ext cx="3213720" cy="369332"/>
          </a:xfrm>
          <a:prstGeom prst="rect">
            <a:avLst/>
          </a:prstGeom>
          <a:noFill/>
        </p:spPr>
        <p:txBody>
          <a:bodyPr wrap="square" rtlCol="0">
            <a:spAutoFit/>
          </a:bodyPr>
          <a:lstStyle/>
          <a:p>
            <a:r>
              <a:rPr lang="en-US" b="1" dirty="0"/>
              <a:t>Final conductor moving to ASG</a:t>
            </a:r>
            <a:endParaRPr lang="es-ES_tradnl" b="1" dirty="0"/>
          </a:p>
        </p:txBody>
      </p:sp>
      <p:pic>
        <p:nvPicPr>
          <p:cNvPr id="13" name="Picture 12" descr="A picture containing truck, road, outdoor, parked&#10;&#10;Description automatically generated">
            <a:extLst>
              <a:ext uri="{FF2B5EF4-FFF2-40B4-BE49-F238E27FC236}">
                <a16:creationId xmlns:a16="http://schemas.microsoft.com/office/drawing/2014/main" id="{887500C8-896D-482A-8EFF-9805593A0A7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051720" y="3810556"/>
            <a:ext cx="3566160" cy="2674620"/>
          </a:xfrm>
          <a:prstGeom prst="rect">
            <a:avLst/>
          </a:prstGeom>
        </p:spPr>
      </p:pic>
    </p:spTree>
    <p:extLst>
      <p:ext uri="{BB962C8B-B14F-4D97-AF65-F5344CB8AC3E}">
        <p14:creationId xmlns:p14="http://schemas.microsoft.com/office/powerpoint/2010/main" val="3676281374"/>
      </p:ext>
    </p:extLst>
  </p:cSld>
  <p:clrMapOvr>
    <a:masterClrMapping/>
  </p:clrMapOvr>
  <p:transition>
    <p:wip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0B55C215-7F9A-4AB7-8398-183B47447BCF}" type="slidenum">
              <a:rPr lang="en-US" smtClean="0"/>
              <a:pPr/>
              <a:t>36</a:t>
            </a:fld>
            <a:endParaRPr lang="en-US"/>
          </a:p>
        </p:txBody>
      </p:sp>
      <p:sp>
        <p:nvSpPr>
          <p:cNvPr id="8" name="Title 3"/>
          <p:cNvSpPr>
            <a:spLocks noGrp="1"/>
          </p:cNvSpPr>
          <p:nvPr>
            <p:ph type="title"/>
          </p:nvPr>
        </p:nvSpPr>
        <p:spPr>
          <a:xfrm>
            <a:off x="467544" y="-4242"/>
            <a:ext cx="6336704" cy="768946"/>
          </a:xfrm>
        </p:spPr>
        <p:txBody>
          <a:bodyPr/>
          <a:lstStyle/>
          <a:p>
            <a:r>
              <a:rPr lang="en-GB" dirty="0"/>
              <a:t>TF conductor: jacketing challenges</a:t>
            </a:r>
            <a:endParaRPr lang="en-US" dirty="0"/>
          </a:p>
        </p:txBody>
      </p:sp>
      <p:sp>
        <p:nvSpPr>
          <p:cNvPr id="4" name="TextBox 3"/>
          <p:cNvSpPr txBox="1"/>
          <p:nvPr/>
        </p:nvSpPr>
        <p:spPr>
          <a:xfrm>
            <a:off x="395536" y="1167710"/>
            <a:ext cx="8352928" cy="4493538"/>
          </a:xfrm>
          <a:prstGeom prst="rect">
            <a:avLst/>
          </a:prstGeom>
          <a:noFill/>
        </p:spPr>
        <p:txBody>
          <a:bodyPr wrap="square" rtlCol="0">
            <a:spAutoFit/>
          </a:bodyPr>
          <a:lstStyle/>
          <a:p>
            <a:pPr algn="ctr"/>
            <a:r>
              <a:rPr lang="en-US" sz="2200" b="1" i="1" dirty="0"/>
              <a:t>Before ITER project a single long length has been jacketed by Russia. However, no serious technical difficulties for TF jacketing but:</a:t>
            </a:r>
          </a:p>
          <a:p>
            <a:endParaRPr lang="en-US" sz="2200" dirty="0"/>
          </a:p>
          <a:p>
            <a:pPr marL="457200" indent="-457200">
              <a:buAutoNum type="arabicPeriod"/>
            </a:pPr>
            <a:r>
              <a:rPr lang="en-US" sz="2200" b="1" dirty="0"/>
              <a:t>Mechanical properties of jacket</a:t>
            </a:r>
            <a:r>
              <a:rPr lang="en-US" sz="2200" dirty="0"/>
              <a:t>: due to longer HT schedule for BEAS conductor, POSCO jacket have a maximum elongation slightly below specification (20 % minimum) for this HT. Therefore, </a:t>
            </a:r>
            <a:r>
              <a:rPr lang="en-US" sz="2200" b="1" dirty="0"/>
              <a:t>POSCO</a:t>
            </a:r>
            <a:r>
              <a:rPr lang="en-US" sz="2200" dirty="0"/>
              <a:t> jacket used for </a:t>
            </a:r>
            <a:r>
              <a:rPr lang="en-US" sz="2200" b="1" dirty="0"/>
              <a:t>50 % </a:t>
            </a:r>
            <a:r>
              <a:rPr lang="en-US" sz="2200" dirty="0"/>
              <a:t>of the lengths; new jacket supplier SMST has been qualified for second half: elongation of </a:t>
            </a:r>
            <a:r>
              <a:rPr lang="en-US" sz="2200" b="1" dirty="0"/>
              <a:t>30 %</a:t>
            </a:r>
            <a:r>
              <a:rPr lang="en-US" sz="2200" dirty="0"/>
              <a:t>! But schedule impact of several months (</a:t>
            </a:r>
            <a:r>
              <a:rPr lang="en-US" sz="2200" b="1" dirty="0"/>
              <a:t>not critical </a:t>
            </a:r>
            <a:r>
              <a:rPr lang="en-US" sz="2200" dirty="0"/>
              <a:t>for TF coils)…</a:t>
            </a:r>
          </a:p>
          <a:p>
            <a:pPr marL="457200" indent="-457200">
              <a:buAutoNum type="arabicPeriod"/>
            </a:pPr>
            <a:r>
              <a:rPr lang="en-US" sz="2200" dirty="0"/>
              <a:t> </a:t>
            </a:r>
            <a:r>
              <a:rPr lang="en-US" sz="2200" b="1" dirty="0"/>
              <a:t>Transportation jigs</a:t>
            </a:r>
            <a:r>
              <a:rPr lang="en-US" sz="2200" dirty="0"/>
              <a:t>: since </a:t>
            </a:r>
            <a:r>
              <a:rPr lang="en-US" sz="2200" b="1" dirty="0"/>
              <a:t>no transportation jig </a:t>
            </a:r>
            <a:r>
              <a:rPr lang="en-US" sz="2200" dirty="0"/>
              <a:t>foreseen in the ITER technical specification, around a year necessary to agree  between all the parties (ITER, F4E, ASG, ICAS) after contract signature.</a:t>
            </a:r>
            <a:endParaRPr lang="en-IE" sz="2200" dirty="0"/>
          </a:p>
        </p:txBody>
      </p:sp>
      <p:sp>
        <p:nvSpPr>
          <p:cNvPr id="6" name="Footer Placeholder 1">
            <a:extLst>
              <a:ext uri="{FF2B5EF4-FFF2-40B4-BE49-F238E27FC236}">
                <a16:creationId xmlns:a16="http://schemas.microsoft.com/office/drawing/2014/main" id="{83D86162-02C1-4533-823F-4AB041A73CD8}"/>
              </a:ext>
            </a:extLst>
          </p:cNvPr>
          <p:cNvSpPr>
            <a:spLocks noGrp="1"/>
          </p:cNvSpPr>
          <p:nvPr>
            <p:ph type="ftr" sz="quarter" idx="11"/>
          </p:nvPr>
        </p:nvSpPr>
        <p:spPr>
          <a:xfrm>
            <a:off x="323528" y="6525344"/>
            <a:ext cx="7632848" cy="332656"/>
          </a:xfrm>
        </p:spPr>
        <p:txBody>
          <a:bodyPr/>
          <a:lstStyle/>
          <a:p>
            <a:r>
              <a:rPr lang="en-US" dirty="0"/>
              <a:t>European superconductors for ITER Magnets, November 11</a:t>
            </a:r>
            <a:r>
              <a:rPr lang="en-US" baseline="30000" dirty="0"/>
              <a:t>th</a:t>
            </a:r>
            <a:r>
              <a:rPr lang="en-US" dirty="0"/>
              <a:t> 2021</a:t>
            </a:r>
          </a:p>
        </p:txBody>
      </p:sp>
    </p:spTree>
    <p:extLst>
      <p:ext uri="{BB962C8B-B14F-4D97-AF65-F5344CB8AC3E}">
        <p14:creationId xmlns:p14="http://schemas.microsoft.com/office/powerpoint/2010/main" val="1624940014"/>
      </p:ext>
    </p:extLst>
  </p:cSld>
  <p:clrMapOvr>
    <a:masterClrMapping/>
  </p:clrMapOvr>
  <p:transition>
    <p:wip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0B55C215-7F9A-4AB7-8398-183B47447BCF}" type="slidenum">
              <a:rPr lang="en-US" smtClean="0"/>
              <a:pPr/>
              <a:t>37</a:t>
            </a:fld>
            <a:endParaRPr lang="en-US"/>
          </a:p>
        </p:txBody>
      </p:sp>
      <p:sp>
        <p:nvSpPr>
          <p:cNvPr id="8" name="Title 3"/>
          <p:cNvSpPr>
            <a:spLocks noGrp="1"/>
          </p:cNvSpPr>
          <p:nvPr>
            <p:ph type="title"/>
          </p:nvPr>
        </p:nvSpPr>
        <p:spPr>
          <a:xfrm>
            <a:off x="467544" y="154528"/>
            <a:ext cx="6336704" cy="451406"/>
          </a:xfrm>
        </p:spPr>
        <p:txBody>
          <a:bodyPr/>
          <a:lstStyle/>
          <a:p>
            <a:r>
              <a:rPr lang="en-GB" dirty="0"/>
              <a:t>PF conductor: NbTi Strand</a:t>
            </a:r>
            <a:endParaRPr lang="en-US" dirty="0"/>
          </a:p>
        </p:txBody>
      </p:sp>
      <p:sp>
        <p:nvSpPr>
          <p:cNvPr id="5" name="TextBox 4"/>
          <p:cNvSpPr txBox="1"/>
          <p:nvPr/>
        </p:nvSpPr>
        <p:spPr>
          <a:xfrm>
            <a:off x="107504" y="980728"/>
            <a:ext cx="9036496" cy="1569660"/>
          </a:xfrm>
          <a:prstGeom prst="rect">
            <a:avLst/>
          </a:prstGeom>
          <a:noFill/>
        </p:spPr>
        <p:txBody>
          <a:bodyPr wrap="square" rtlCol="0">
            <a:spAutoFit/>
          </a:bodyPr>
          <a:lstStyle/>
          <a:p>
            <a:pPr marL="285750" indent="-285750">
              <a:buFont typeface="Arial" panose="020B0604020202020204" pitchFamily="34" charset="0"/>
              <a:buChar char="•"/>
            </a:pPr>
            <a:r>
              <a:rPr lang="en-US" sz="2400" dirty="0"/>
              <a:t>Bi-lateral agreement: EU NbTi </a:t>
            </a:r>
            <a:r>
              <a:rPr lang="en-US" sz="2400" b="1" dirty="0"/>
              <a:t>strand</a:t>
            </a:r>
            <a:r>
              <a:rPr lang="en-US" sz="2400" dirty="0"/>
              <a:t> production (45 tons) by Russia.</a:t>
            </a:r>
          </a:p>
          <a:p>
            <a:pPr marL="285750" indent="-285750">
              <a:buFont typeface="Arial" panose="020B0604020202020204" pitchFamily="34" charset="0"/>
              <a:buChar char="•"/>
            </a:pPr>
            <a:r>
              <a:rPr lang="en-US" sz="2400" dirty="0"/>
              <a:t>NbTi Strand manufactured by </a:t>
            </a:r>
            <a:r>
              <a:rPr lang="en-US" sz="2400" b="1" dirty="0" err="1"/>
              <a:t>Chepetsky</a:t>
            </a:r>
            <a:r>
              <a:rPr lang="en-US" sz="2400" b="1" dirty="0"/>
              <a:t> Mechanical Plant </a:t>
            </a:r>
            <a:r>
              <a:rPr lang="en-US" sz="2400" dirty="0"/>
              <a:t>(Glazov, RF) and Ni-plated by </a:t>
            </a:r>
            <a:r>
              <a:rPr lang="en-US" sz="2400" b="1" dirty="0"/>
              <a:t>VNIIKP</a:t>
            </a:r>
            <a:r>
              <a:rPr lang="en-US" sz="2400" dirty="0"/>
              <a:t> (Podolsk, RF).</a:t>
            </a:r>
          </a:p>
          <a:p>
            <a:pPr marL="285750" indent="-285750">
              <a:buFont typeface="Arial" panose="020B0604020202020204" pitchFamily="34" charset="0"/>
              <a:buChar char="•"/>
            </a:pPr>
            <a:r>
              <a:rPr lang="en-US" sz="2400" dirty="0"/>
              <a:t>Strand includes around </a:t>
            </a:r>
            <a:r>
              <a:rPr lang="en-US" sz="2400" b="1" dirty="0"/>
              <a:t>4500 NbTi filaments </a:t>
            </a:r>
            <a:r>
              <a:rPr lang="en-US" sz="2400" dirty="0"/>
              <a:t>(~</a:t>
            </a:r>
            <a:r>
              <a:rPr lang="en-US" sz="2400" b="1" dirty="0"/>
              <a:t>7 µm</a:t>
            </a:r>
            <a:r>
              <a:rPr lang="en-US" sz="2400" dirty="0"/>
              <a:t>, single stack).</a:t>
            </a:r>
          </a:p>
        </p:txBody>
      </p:sp>
      <p:sp>
        <p:nvSpPr>
          <p:cNvPr id="6" name="TextBox 5"/>
          <p:cNvSpPr txBox="1"/>
          <p:nvPr/>
        </p:nvSpPr>
        <p:spPr>
          <a:xfrm>
            <a:off x="2051720" y="6030580"/>
            <a:ext cx="5400600" cy="369332"/>
          </a:xfrm>
          <a:prstGeom prst="rect">
            <a:avLst/>
          </a:prstGeom>
          <a:noFill/>
        </p:spPr>
        <p:txBody>
          <a:bodyPr wrap="square" rtlCol="0">
            <a:spAutoFit/>
          </a:bodyPr>
          <a:lstStyle/>
          <a:p>
            <a:r>
              <a:rPr lang="en-US" b="1" dirty="0"/>
              <a:t>Cross-section view of PF6 NbTi strand (courtesy RF DA)</a:t>
            </a:r>
            <a:endParaRPr lang="en-IE" b="1" dirty="0"/>
          </a:p>
        </p:txBody>
      </p:sp>
      <p:sp>
        <p:nvSpPr>
          <p:cNvPr id="9" name="Footer Placeholder 1">
            <a:extLst>
              <a:ext uri="{FF2B5EF4-FFF2-40B4-BE49-F238E27FC236}">
                <a16:creationId xmlns:a16="http://schemas.microsoft.com/office/drawing/2014/main" id="{7EECECC3-ED82-466A-9783-53E8962B42C9}"/>
              </a:ext>
            </a:extLst>
          </p:cNvPr>
          <p:cNvSpPr>
            <a:spLocks noGrp="1"/>
          </p:cNvSpPr>
          <p:nvPr>
            <p:ph type="ftr" sz="quarter" idx="11"/>
          </p:nvPr>
        </p:nvSpPr>
        <p:spPr>
          <a:xfrm>
            <a:off x="323528" y="6525344"/>
            <a:ext cx="7632848" cy="332656"/>
          </a:xfrm>
        </p:spPr>
        <p:txBody>
          <a:bodyPr/>
          <a:lstStyle/>
          <a:p>
            <a:r>
              <a:rPr lang="en-US" dirty="0"/>
              <a:t>European superconductors for ITER Magnets, November 11</a:t>
            </a:r>
            <a:r>
              <a:rPr lang="en-US" baseline="30000" dirty="0"/>
              <a:t>th</a:t>
            </a:r>
            <a:r>
              <a:rPr lang="en-US" dirty="0"/>
              <a:t> 2021</a:t>
            </a:r>
          </a:p>
        </p:txBody>
      </p:sp>
      <p:pic>
        <p:nvPicPr>
          <p:cNvPr id="10" name="Picture 4" descr="25 мм ИТЭР">
            <a:extLst>
              <a:ext uri="{FF2B5EF4-FFF2-40B4-BE49-F238E27FC236}">
                <a16:creationId xmlns:a16="http://schemas.microsoft.com/office/drawing/2014/main" id="{44F0507B-71B6-4797-A600-8FA337AE28E7}"/>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987824" y="2996952"/>
            <a:ext cx="3056001" cy="2989136"/>
          </a:xfrm>
          <a:prstGeom prst="rect">
            <a:avLst/>
          </a:prstGeom>
          <a:noFill/>
          <a:ln>
            <a:noFill/>
          </a:ln>
          <a:effectLst>
            <a:outerShdw dist="107763" dir="18900000" algn="ctr" rotWithShape="0">
              <a:srgbClr val="808080">
                <a:alpha val="5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10434044"/>
      </p:ext>
    </p:extLst>
  </p:cSld>
  <p:clrMapOvr>
    <a:masterClrMapping/>
  </p:clrMapOvr>
  <p:transition>
    <p:wip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0B55C215-7F9A-4AB7-8398-183B47447BCF}" type="slidenum">
              <a:rPr lang="en-US" smtClean="0"/>
              <a:pPr/>
              <a:t>38</a:t>
            </a:fld>
            <a:endParaRPr lang="en-US"/>
          </a:p>
        </p:txBody>
      </p:sp>
      <p:sp>
        <p:nvSpPr>
          <p:cNvPr id="8" name="Title 3"/>
          <p:cNvSpPr>
            <a:spLocks noGrp="1"/>
          </p:cNvSpPr>
          <p:nvPr>
            <p:ph type="title"/>
          </p:nvPr>
        </p:nvSpPr>
        <p:spPr>
          <a:xfrm>
            <a:off x="467544" y="154528"/>
            <a:ext cx="6336704" cy="451406"/>
          </a:xfrm>
        </p:spPr>
        <p:txBody>
          <a:bodyPr/>
          <a:lstStyle/>
          <a:p>
            <a:r>
              <a:rPr lang="en-GB" dirty="0"/>
              <a:t>PF conductor: NbTi Strand</a:t>
            </a:r>
            <a:endParaRPr lang="en-US" dirty="0"/>
          </a:p>
        </p:txBody>
      </p:sp>
      <p:sp>
        <p:nvSpPr>
          <p:cNvPr id="5" name="TextBox 4"/>
          <p:cNvSpPr txBox="1"/>
          <p:nvPr/>
        </p:nvSpPr>
        <p:spPr>
          <a:xfrm>
            <a:off x="75246" y="4509120"/>
            <a:ext cx="9036496" cy="1938992"/>
          </a:xfrm>
          <a:prstGeom prst="rect">
            <a:avLst/>
          </a:prstGeom>
          <a:noFill/>
        </p:spPr>
        <p:txBody>
          <a:bodyPr wrap="square" rtlCol="0">
            <a:spAutoFit/>
          </a:bodyPr>
          <a:lstStyle/>
          <a:p>
            <a:pPr marL="285750" indent="-285750">
              <a:buFont typeface="Arial" panose="020B0604020202020204" pitchFamily="34" charset="0"/>
              <a:buChar char="•"/>
            </a:pPr>
            <a:r>
              <a:rPr lang="en-US" sz="2400" b="1" dirty="0"/>
              <a:t>317 billets </a:t>
            </a:r>
            <a:r>
              <a:rPr lang="en-US" sz="2400" dirty="0"/>
              <a:t>necessary for the full production.</a:t>
            </a:r>
          </a:p>
          <a:p>
            <a:pPr marL="285750" indent="-285750">
              <a:buFont typeface="Arial" panose="020B0604020202020204" pitchFamily="34" charset="0"/>
              <a:buChar char="•"/>
            </a:pPr>
            <a:r>
              <a:rPr lang="en-US" sz="2400" dirty="0"/>
              <a:t>At </a:t>
            </a:r>
            <a:r>
              <a:rPr lang="en-US" sz="2400" b="1" dirty="0"/>
              <a:t>beginning</a:t>
            </a:r>
            <a:r>
              <a:rPr lang="en-US" sz="2400" dirty="0"/>
              <a:t> of production </a:t>
            </a:r>
            <a:r>
              <a:rPr lang="en-US" sz="2400" b="1" dirty="0"/>
              <a:t>three billets </a:t>
            </a:r>
            <a:r>
              <a:rPr lang="en-US" sz="2400" dirty="0"/>
              <a:t>discarded due to </a:t>
            </a:r>
            <a:r>
              <a:rPr lang="en-US" sz="2400" b="1" dirty="0"/>
              <a:t>low yield</a:t>
            </a:r>
            <a:r>
              <a:rPr lang="en-US" sz="2400" dirty="0"/>
              <a:t>.</a:t>
            </a:r>
          </a:p>
          <a:p>
            <a:pPr marL="285750" indent="-285750">
              <a:buFont typeface="Arial" panose="020B0604020202020204" pitchFamily="34" charset="0"/>
              <a:buChar char="•"/>
            </a:pPr>
            <a:r>
              <a:rPr lang="en-US" sz="2400" dirty="0"/>
              <a:t>However, after ~1 year of production </a:t>
            </a:r>
            <a:r>
              <a:rPr lang="en-US" sz="2400" b="1" dirty="0"/>
              <a:t>89%</a:t>
            </a:r>
            <a:r>
              <a:rPr lang="en-US" sz="2400" dirty="0"/>
              <a:t> of billets had </a:t>
            </a:r>
            <a:r>
              <a:rPr lang="en-US" sz="2400" b="1" dirty="0"/>
              <a:t>yield &gt; 80%</a:t>
            </a:r>
            <a:r>
              <a:rPr lang="en-US" sz="2400" dirty="0"/>
              <a:t>. </a:t>
            </a:r>
            <a:r>
              <a:rPr lang="en-US" sz="2400" b="1" dirty="0"/>
              <a:t>End</a:t>
            </a:r>
            <a:r>
              <a:rPr lang="en-US" sz="2400" dirty="0"/>
              <a:t> of production: </a:t>
            </a:r>
            <a:r>
              <a:rPr lang="en-US" sz="2400" b="1" dirty="0"/>
              <a:t>95%</a:t>
            </a:r>
            <a:r>
              <a:rPr lang="en-US" sz="2400" dirty="0"/>
              <a:t> of billets with </a:t>
            </a:r>
            <a:r>
              <a:rPr lang="en-US" sz="2400" b="1" dirty="0"/>
              <a:t>yield &gt; 85%</a:t>
            </a:r>
            <a:r>
              <a:rPr lang="en-US" sz="2400" dirty="0"/>
              <a:t>.</a:t>
            </a:r>
          </a:p>
          <a:p>
            <a:pPr marL="285750" indent="-285750">
              <a:buFont typeface="Arial" panose="020B0604020202020204" pitchFamily="34" charset="0"/>
              <a:buChar char="•"/>
            </a:pPr>
            <a:r>
              <a:rPr lang="en-US" sz="2400" dirty="0"/>
              <a:t>All supplier and verification data </a:t>
            </a:r>
            <a:r>
              <a:rPr lang="en-US" sz="2400" b="1" dirty="0"/>
              <a:t>within specification</a:t>
            </a:r>
            <a:r>
              <a:rPr lang="en-US" sz="2400" dirty="0"/>
              <a:t>!</a:t>
            </a:r>
          </a:p>
        </p:txBody>
      </p:sp>
      <p:sp>
        <p:nvSpPr>
          <p:cNvPr id="9" name="Footer Placeholder 1">
            <a:extLst>
              <a:ext uri="{FF2B5EF4-FFF2-40B4-BE49-F238E27FC236}">
                <a16:creationId xmlns:a16="http://schemas.microsoft.com/office/drawing/2014/main" id="{7EECECC3-ED82-466A-9783-53E8962B42C9}"/>
              </a:ext>
            </a:extLst>
          </p:cNvPr>
          <p:cNvSpPr>
            <a:spLocks noGrp="1"/>
          </p:cNvSpPr>
          <p:nvPr>
            <p:ph type="ftr" sz="quarter" idx="11"/>
          </p:nvPr>
        </p:nvSpPr>
        <p:spPr>
          <a:xfrm>
            <a:off x="323528" y="6525344"/>
            <a:ext cx="7632848" cy="332656"/>
          </a:xfrm>
        </p:spPr>
        <p:txBody>
          <a:bodyPr/>
          <a:lstStyle/>
          <a:p>
            <a:r>
              <a:rPr lang="en-US" dirty="0"/>
              <a:t>European superconductors for ITER Magnets, November 11</a:t>
            </a:r>
            <a:r>
              <a:rPr lang="en-US" baseline="30000" dirty="0"/>
              <a:t>th</a:t>
            </a:r>
            <a:r>
              <a:rPr lang="en-US" dirty="0"/>
              <a:t> 2021</a:t>
            </a:r>
          </a:p>
        </p:txBody>
      </p:sp>
      <p:pic>
        <p:nvPicPr>
          <p:cNvPr id="4" name="Picture 3">
            <a:extLst>
              <a:ext uri="{FF2B5EF4-FFF2-40B4-BE49-F238E27FC236}">
                <a16:creationId xmlns:a16="http://schemas.microsoft.com/office/drawing/2014/main" id="{98C154D8-9866-42FD-BAE1-5B0BEB2D5B36}"/>
              </a:ext>
            </a:extLst>
          </p:cNvPr>
          <p:cNvPicPr>
            <a:picLocks noChangeAspect="1"/>
          </p:cNvPicPr>
          <p:nvPr/>
        </p:nvPicPr>
        <p:blipFill>
          <a:blip r:embed="rId2"/>
          <a:stretch>
            <a:fillRect/>
          </a:stretch>
        </p:blipFill>
        <p:spPr>
          <a:xfrm>
            <a:off x="2094709" y="980728"/>
            <a:ext cx="4997571" cy="3384000"/>
          </a:xfrm>
          <a:prstGeom prst="rect">
            <a:avLst/>
          </a:prstGeom>
        </p:spPr>
      </p:pic>
    </p:spTree>
    <p:extLst>
      <p:ext uri="{BB962C8B-B14F-4D97-AF65-F5344CB8AC3E}">
        <p14:creationId xmlns:p14="http://schemas.microsoft.com/office/powerpoint/2010/main" val="1445687537"/>
      </p:ext>
    </p:extLst>
  </p:cSld>
  <p:clrMapOvr>
    <a:masterClrMapping/>
  </p:clrMapOvr>
  <p:transition>
    <p:wip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0B55C215-7F9A-4AB7-8398-183B47447BCF}" type="slidenum">
              <a:rPr lang="en-US" smtClean="0"/>
              <a:pPr/>
              <a:t>39</a:t>
            </a:fld>
            <a:endParaRPr lang="en-US"/>
          </a:p>
        </p:txBody>
      </p:sp>
      <p:sp>
        <p:nvSpPr>
          <p:cNvPr id="8" name="Title 3"/>
          <p:cNvSpPr>
            <a:spLocks noGrp="1"/>
          </p:cNvSpPr>
          <p:nvPr>
            <p:ph type="title"/>
          </p:nvPr>
        </p:nvSpPr>
        <p:spPr>
          <a:xfrm>
            <a:off x="467544" y="154528"/>
            <a:ext cx="6336704" cy="451406"/>
          </a:xfrm>
        </p:spPr>
        <p:txBody>
          <a:bodyPr/>
          <a:lstStyle/>
          <a:p>
            <a:r>
              <a:rPr lang="en-GB" dirty="0"/>
              <a:t>PF conductor: Cables</a:t>
            </a:r>
            <a:endParaRPr lang="en-US" dirty="0"/>
          </a:p>
        </p:txBody>
      </p:sp>
      <p:pic>
        <p:nvPicPr>
          <p:cNvPr id="2050" name="Picture 2" descr="C:\Users\boutbth\AppData\Local\Microsoft\Windows\Temporary Internet Files\Content.Outlook\OQNWEJKR\P1090054.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21281" b="16945"/>
          <a:stretch/>
        </p:blipFill>
        <p:spPr bwMode="auto">
          <a:xfrm>
            <a:off x="1251920" y="2996952"/>
            <a:ext cx="6632448" cy="3072846"/>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107504" y="980728"/>
            <a:ext cx="9036496" cy="1938992"/>
          </a:xfrm>
          <a:prstGeom prst="rect">
            <a:avLst/>
          </a:prstGeom>
          <a:noFill/>
        </p:spPr>
        <p:txBody>
          <a:bodyPr wrap="square" rtlCol="0">
            <a:spAutoFit/>
          </a:bodyPr>
          <a:lstStyle/>
          <a:p>
            <a:pPr marL="285750" indent="-285750">
              <a:buFont typeface="Arial" panose="020B0604020202020204" pitchFamily="34" charset="0"/>
              <a:buChar char="•"/>
            </a:pPr>
            <a:r>
              <a:rPr lang="en-US" sz="2400" dirty="0"/>
              <a:t>EU PF6 cables managed by Russia; fabrication of the 5-stage cables at </a:t>
            </a:r>
            <a:r>
              <a:rPr lang="en-US" sz="2400" b="1" dirty="0"/>
              <a:t>VNIIKP</a:t>
            </a:r>
            <a:r>
              <a:rPr lang="en-US" sz="2400" dirty="0"/>
              <a:t> (Podolsk).</a:t>
            </a:r>
          </a:p>
          <a:p>
            <a:pPr marL="285750" indent="-285750">
              <a:buFont typeface="Arial" panose="020B0604020202020204" pitchFamily="34" charset="0"/>
              <a:buChar char="•"/>
            </a:pPr>
            <a:r>
              <a:rPr lang="en-US" sz="2400" dirty="0"/>
              <a:t>Fabrication of </a:t>
            </a:r>
            <a:r>
              <a:rPr lang="en-US" sz="2400" b="1" dirty="0"/>
              <a:t>13 EU PF6 cables </a:t>
            </a:r>
            <a:r>
              <a:rPr lang="en-US" sz="2400" dirty="0"/>
              <a:t>(3 dummies + 10 production lengths) </a:t>
            </a:r>
            <a:r>
              <a:rPr lang="en-US" sz="2400" b="1" dirty="0"/>
              <a:t>completed</a:t>
            </a:r>
            <a:r>
              <a:rPr lang="en-US" sz="2400" dirty="0"/>
              <a:t> at the beginning of </a:t>
            </a:r>
            <a:r>
              <a:rPr lang="en-US" sz="2400" b="1" dirty="0"/>
              <a:t>2013</a:t>
            </a:r>
            <a:r>
              <a:rPr lang="en-US" sz="2400" dirty="0"/>
              <a:t>,</a:t>
            </a:r>
          </a:p>
          <a:p>
            <a:pPr marL="285750" indent="-285750">
              <a:buFont typeface="Arial" panose="020B0604020202020204" pitchFamily="34" charset="0"/>
              <a:buChar char="•"/>
            </a:pPr>
            <a:r>
              <a:rPr lang="en-US" sz="2400" b="1" dirty="0"/>
              <a:t>No big issue </a:t>
            </a:r>
            <a:r>
              <a:rPr lang="en-US" sz="2400" dirty="0"/>
              <a:t>during cable manufacturing.</a:t>
            </a:r>
            <a:endParaRPr lang="en-IE" sz="2400" dirty="0"/>
          </a:p>
        </p:txBody>
      </p:sp>
      <p:sp>
        <p:nvSpPr>
          <p:cNvPr id="6" name="TextBox 5"/>
          <p:cNvSpPr txBox="1"/>
          <p:nvPr/>
        </p:nvSpPr>
        <p:spPr>
          <a:xfrm>
            <a:off x="2627784" y="6093296"/>
            <a:ext cx="5256584" cy="369332"/>
          </a:xfrm>
          <a:prstGeom prst="rect">
            <a:avLst/>
          </a:prstGeom>
          <a:noFill/>
        </p:spPr>
        <p:txBody>
          <a:bodyPr wrap="square" rtlCol="0">
            <a:spAutoFit/>
          </a:bodyPr>
          <a:lstStyle/>
          <a:p>
            <a:r>
              <a:rPr lang="en-US" b="1" dirty="0"/>
              <a:t>Final cabling stage of a PF6 length</a:t>
            </a:r>
            <a:endParaRPr lang="en-IE" b="1" dirty="0"/>
          </a:p>
        </p:txBody>
      </p:sp>
      <p:sp>
        <p:nvSpPr>
          <p:cNvPr id="9" name="Footer Placeholder 1">
            <a:extLst>
              <a:ext uri="{FF2B5EF4-FFF2-40B4-BE49-F238E27FC236}">
                <a16:creationId xmlns:a16="http://schemas.microsoft.com/office/drawing/2014/main" id="{7EECECC3-ED82-466A-9783-53E8962B42C9}"/>
              </a:ext>
            </a:extLst>
          </p:cNvPr>
          <p:cNvSpPr>
            <a:spLocks noGrp="1"/>
          </p:cNvSpPr>
          <p:nvPr>
            <p:ph type="ftr" sz="quarter" idx="11"/>
          </p:nvPr>
        </p:nvSpPr>
        <p:spPr>
          <a:xfrm>
            <a:off x="323528" y="6525344"/>
            <a:ext cx="7632848" cy="332656"/>
          </a:xfrm>
        </p:spPr>
        <p:txBody>
          <a:bodyPr/>
          <a:lstStyle/>
          <a:p>
            <a:r>
              <a:rPr lang="en-US" dirty="0"/>
              <a:t>European superconductors for ITER Magnets, November 11</a:t>
            </a:r>
            <a:r>
              <a:rPr lang="en-US" baseline="30000" dirty="0"/>
              <a:t>th</a:t>
            </a:r>
            <a:r>
              <a:rPr lang="en-US" dirty="0"/>
              <a:t> 2021</a:t>
            </a:r>
          </a:p>
        </p:txBody>
      </p:sp>
    </p:spTree>
    <p:extLst>
      <p:ext uri="{BB962C8B-B14F-4D97-AF65-F5344CB8AC3E}">
        <p14:creationId xmlns:p14="http://schemas.microsoft.com/office/powerpoint/2010/main" val="1585023737"/>
      </p:ext>
    </p:extLst>
  </p:cSld>
  <p:clrMapOvr>
    <a:masterClrMapping/>
  </p:clrMapOvr>
  <p:transition>
    <p:wip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323528" y="6525344"/>
            <a:ext cx="7632848" cy="332656"/>
          </a:xfrm>
        </p:spPr>
        <p:txBody>
          <a:bodyPr/>
          <a:lstStyle/>
          <a:p>
            <a:r>
              <a:rPr lang="en-US" dirty="0"/>
              <a:t>European superconductors for ITER Magnets, November 11</a:t>
            </a:r>
            <a:r>
              <a:rPr lang="en-US" baseline="30000" dirty="0"/>
              <a:t>th</a:t>
            </a:r>
            <a:r>
              <a:rPr lang="en-US" dirty="0"/>
              <a:t> 2021</a:t>
            </a:r>
          </a:p>
        </p:txBody>
      </p:sp>
      <p:sp>
        <p:nvSpPr>
          <p:cNvPr id="3" name="Slide Number Placeholder 2"/>
          <p:cNvSpPr>
            <a:spLocks noGrp="1"/>
          </p:cNvSpPr>
          <p:nvPr>
            <p:ph type="sldNum" sz="quarter" idx="12"/>
          </p:nvPr>
        </p:nvSpPr>
        <p:spPr/>
        <p:txBody>
          <a:bodyPr/>
          <a:lstStyle/>
          <a:p>
            <a:fld id="{0B55C215-7F9A-4AB7-8398-183B47447BCF}" type="slidenum">
              <a:rPr lang="en-US" smtClean="0"/>
              <a:pPr/>
              <a:t>4</a:t>
            </a:fld>
            <a:endParaRPr lang="en-US"/>
          </a:p>
        </p:txBody>
      </p:sp>
      <p:sp>
        <p:nvSpPr>
          <p:cNvPr id="4" name="Title 3"/>
          <p:cNvSpPr>
            <a:spLocks noGrp="1"/>
          </p:cNvSpPr>
          <p:nvPr>
            <p:ph type="title"/>
          </p:nvPr>
        </p:nvSpPr>
        <p:spPr>
          <a:xfrm>
            <a:off x="2448272" y="37290"/>
            <a:ext cx="3779912" cy="799422"/>
          </a:xfrm>
        </p:spPr>
        <p:txBody>
          <a:bodyPr/>
          <a:lstStyle/>
          <a:p>
            <a:r>
              <a:rPr lang="en-GB" dirty="0"/>
              <a:t>ITER Magnets: why?</a:t>
            </a:r>
            <a:endParaRPr lang="en-US" dirty="0"/>
          </a:p>
        </p:txBody>
      </p:sp>
      <p:pic>
        <p:nvPicPr>
          <p:cNvPr id="6" name="Picture 5">
            <a:extLst>
              <a:ext uri="{FF2B5EF4-FFF2-40B4-BE49-F238E27FC236}">
                <a16:creationId xmlns:a16="http://schemas.microsoft.com/office/drawing/2014/main" id="{9FA2FE43-C40C-4C60-A10A-16EA1267A41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3512" y="1240167"/>
            <a:ext cx="2171700" cy="2466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4">
            <a:extLst>
              <a:ext uri="{FF2B5EF4-FFF2-40B4-BE49-F238E27FC236}">
                <a16:creationId xmlns:a16="http://schemas.microsoft.com/office/drawing/2014/main" id="{378C7676-7758-4947-A3C2-A90D2F165C1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8611" y="4014165"/>
            <a:ext cx="2476500" cy="245173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extBox 8">
            <a:extLst>
              <a:ext uri="{FF2B5EF4-FFF2-40B4-BE49-F238E27FC236}">
                <a16:creationId xmlns:a16="http://schemas.microsoft.com/office/drawing/2014/main" id="{8F4D02BD-4350-4CF1-8154-C5E8D807C570}"/>
              </a:ext>
            </a:extLst>
          </p:cNvPr>
          <p:cNvSpPr txBox="1"/>
          <p:nvPr/>
        </p:nvSpPr>
        <p:spPr>
          <a:xfrm>
            <a:off x="2825111" y="853544"/>
            <a:ext cx="6318889" cy="6247864"/>
          </a:xfrm>
          <a:prstGeom prst="rect">
            <a:avLst/>
          </a:prstGeom>
          <a:noFill/>
        </p:spPr>
        <p:txBody>
          <a:bodyPr wrap="square" rtlCol="0">
            <a:spAutoFit/>
          </a:bodyPr>
          <a:lstStyle/>
          <a:p>
            <a:pPr marL="285750" indent="-285750">
              <a:buFont typeface="Arial" panose="020B0604020202020204" pitchFamily="34" charset="0"/>
              <a:buChar char="•"/>
            </a:pPr>
            <a:r>
              <a:rPr lang="en-US" sz="2000" dirty="0"/>
              <a:t>To get the fusion reaction very drastic conditions of density and temperature (~ </a:t>
            </a:r>
            <a:r>
              <a:rPr lang="en-US" sz="2000" b="1" dirty="0"/>
              <a:t>150 millions of </a:t>
            </a:r>
            <a:r>
              <a:rPr lang="en-US" sz="2000" b="1" baseline="30000" dirty="0"/>
              <a:t>o</a:t>
            </a:r>
            <a:r>
              <a:rPr lang="en-US" sz="2000" b="1" dirty="0"/>
              <a:t>C</a:t>
            </a:r>
            <a:r>
              <a:rPr lang="en-US" sz="2000" dirty="0"/>
              <a:t>!!) needed.</a:t>
            </a:r>
          </a:p>
          <a:p>
            <a:pPr marL="285750" indent="-285750">
              <a:buFont typeface="Arial" panose="020B0604020202020204" pitchFamily="34" charset="0"/>
              <a:buChar char="•"/>
            </a:pPr>
            <a:r>
              <a:rPr lang="en-US" sz="2000" dirty="0"/>
              <a:t>In such conditions the matter state is </a:t>
            </a:r>
            <a:r>
              <a:rPr lang="en-US" sz="2000" b="1" dirty="0"/>
              <a:t>plasma</a:t>
            </a:r>
            <a:r>
              <a:rPr lang="en-US" sz="2000" dirty="0"/>
              <a:t> and it needs to be </a:t>
            </a:r>
            <a:r>
              <a:rPr lang="en-US" sz="2000" b="1" dirty="0"/>
              <a:t>confined</a:t>
            </a:r>
            <a:r>
              <a:rPr lang="en-US" sz="2000" dirty="0"/>
              <a:t> to keep conditions.</a:t>
            </a:r>
          </a:p>
          <a:p>
            <a:pPr marL="285750" indent="-285750">
              <a:buFont typeface="Arial" panose="020B0604020202020204" pitchFamily="34" charset="0"/>
              <a:buChar char="•"/>
            </a:pPr>
            <a:r>
              <a:rPr lang="en-US" sz="2000" dirty="0"/>
              <a:t>What is needed in ITER Tokamak:</a:t>
            </a:r>
          </a:p>
          <a:p>
            <a:pPr marL="514350" indent="-514350">
              <a:buFont typeface="+mj-lt"/>
              <a:buAutoNum type="romanLcPeriod"/>
            </a:pPr>
            <a:r>
              <a:rPr lang="en-US" sz="2000" dirty="0"/>
              <a:t>Creating a plasma current</a:t>
            </a:r>
            <a:endParaRPr lang="en-GB" sz="2000" dirty="0"/>
          </a:p>
          <a:p>
            <a:pPr marL="514350" indent="-514350">
              <a:buFont typeface="+mj-lt"/>
              <a:buAutoNum type="romanLcPeriod"/>
            </a:pPr>
            <a:r>
              <a:rPr lang="en-GB" sz="2000" dirty="0"/>
              <a:t>Holding the ions &amp; electrons away from the wall forming a magnetic bottle</a:t>
            </a:r>
          </a:p>
          <a:p>
            <a:pPr marL="514350" indent="-514350">
              <a:buFont typeface="+mj-lt"/>
              <a:buAutoNum type="romanLcPeriod"/>
            </a:pPr>
            <a:r>
              <a:rPr lang="en-GB" sz="2000" dirty="0"/>
              <a:t>Stopping energy/particle loss from the plasma</a:t>
            </a:r>
          </a:p>
          <a:p>
            <a:endParaRPr lang="en-GB" sz="2000" dirty="0"/>
          </a:p>
          <a:p>
            <a:r>
              <a:rPr lang="en-GB" sz="2000" dirty="0"/>
              <a:t>In </a:t>
            </a:r>
            <a:r>
              <a:rPr lang="en-GB" sz="2000" b="1" dirty="0"/>
              <a:t>ITER Tokamak</a:t>
            </a:r>
            <a:r>
              <a:rPr lang="en-GB" sz="2000" dirty="0"/>
              <a:t>:</a:t>
            </a:r>
          </a:p>
          <a:p>
            <a:pPr marL="285750" indent="-285750">
              <a:buFont typeface="Arial" panose="020B0604020202020204" pitchFamily="34" charset="0"/>
              <a:buChar char="•"/>
            </a:pPr>
            <a:r>
              <a:rPr lang="en-GB" sz="2000" dirty="0"/>
              <a:t>CS creates and drives the plasma current,</a:t>
            </a:r>
          </a:p>
          <a:p>
            <a:pPr marL="285750" indent="-285750">
              <a:buFont typeface="Arial" panose="020B0604020202020204" pitchFamily="34" charset="0"/>
              <a:buChar char="•"/>
            </a:pPr>
            <a:r>
              <a:rPr lang="en-GB" sz="2000" dirty="0"/>
              <a:t>TF coils squeezes the plasma to reach critical density for fusion reaction and</a:t>
            </a:r>
          </a:p>
          <a:p>
            <a:pPr marL="285750" indent="-285750">
              <a:buFont typeface="Arial" panose="020B0604020202020204" pitchFamily="34" charset="0"/>
              <a:buChar char="•"/>
            </a:pPr>
            <a:r>
              <a:rPr lang="en-GB" sz="2000" dirty="0"/>
              <a:t>PF coils shapes and stabilizes the plasma.</a:t>
            </a:r>
          </a:p>
          <a:p>
            <a:pPr marL="285750" indent="-285750">
              <a:buFont typeface="Arial" panose="020B0604020202020204" pitchFamily="34" charset="0"/>
              <a:buChar char="•"/>
            </a:pPr>
            <a:r>
              <a:rPr lang="en-GB" sz="2000" dirty="0"/>
              <a:t>In order to minimize power consumption and magnets dimensions </a:t>
            </a:r>
            <a:r>
              <a:rPr lang="en-GB" sz="2000" b="1" dirty="0"/>
              <a:t>superconducting magnets</a:t>
            </a:r>
            <a:r>
              <a:rPr lang="en-GB" sz="2000" dirty="0">
                <a:solidFill>
                  <a:srgbClr val="FF0000"/>
                </a:solidFill>
              </a:rPr>
              <a:t> </a:t>
            </a:r>
            <a:r>
              <a:rPr lang="en-GB" sz="2000" dirty="0"/>
              <a:t>used at </a:t>
            </a:r>
            <a:r>
              <a:rPr lang="en-GB" sz="2000" b="1" dirty="0"/>
              <a:t>~ 4 K</a:t>
            </a:r>
            <a:r>
              <a:rPr lang="en-GB" sz="2000" dirty="0"/>
              <a:t>.</a:t>
            </a:r>
          </a:p>
          <a:p>
            <a:pPr marL="285750" indent="-285750">
              <a:buFont typeface="Arial" panose="020B0604020202020204" pitchFamily="34" charset="0"/>
              <a:buChar char="•"/>
            </a:pPr>
            <a:endParaRPr lang="en-US" sz="2000" dirty="0"/>
          </a:p>
          <a:p>
            <a:pPr marL="285750" indent="-285750">
              <a:buFont typeface="Arial" panose="020B0604020202020204" pitchFamily="34" charset="0"/>
              <a:buChar char="•"/>
            </a:pPr>
            <a:endParaRPr lang="en-US" sz="2000" dirty="0"/>
          </a:p>
        </p:txBody>
      </p:sp>
    </p:spTree>
    <p:extLst>
      <p:ext uri="{BB962C8B-B14F-4D97-AF65-F5344CB8AC3E}">
        <p14:creationId xmlns:p14="http://schemas.microsoft.com/office/powerpoint/2010/main" val="2618859982"/>
      </p:ext>
    </p:extLst>
  </p:cSld>
  <p:clrMapOvr>
    <a:masterClrMapping/>
  </p:clrMapOvr>
  <p:transition>
    <p:wipe/>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0B55C215-7F9A-4AB7-8398-183B47447BCF}" type="slidenum">
              <a:rPr lang="en-US" smtClean="0"/>
              <a:pPr/>
              <a:t>40</a:t>
            </a:fld>
            <a:endParaRPr lang="en-US"/>
          </a:p>
        </p:txBody>
      </p:sp>
      <p:sp>
        <p:nvSpPr>
          <p:cNvPr id="8" name="Title 3"/>
          <p:cNvSpPr>
            <a:spLocks noGrp="1"/>
          </p:cNvSpPr>
          <p:nvPr>
            <p:ph type="title"/>
          </p:nvPr>
        </p:nvSpPr>
        <p:spPr>
          <a:xfrm>
            <a:off x="467544" y="154528"/>
            <a:ext cx="6336704" cy="451406"/>
          </a:xfrm>
        </p:spPr>
        <p:txBody>
          <a:bodyPr/>
          <a:lstStyle/>
          <a:p>
            <a:r>
              <a:rPr lang="en-GB" dirty="0"/>
              <a:t>PF conductor: jacketing at Criotec</a:t>
            </a:r>
            <a:endParaRPr lang="en-US" dirty="0"/>
          </a:p>
        </p:txBody>
      </p:sp>
      <p:sp>
        <p:nvSpPr>
          <p:cNvPr id="5" name="TextBox 4"/>
          <p:cNvSpPr txBox="1"/>
          <p:nvPr/>
        </p:nvSpPr>
        <p:spPr>
          <a:xfrm>
            <a:off x="107504" y="836712"/>
            <a:ext cx="9036496" cy="1938992"/>
          </a:xfrm>
          <a:prstGeom prst="rect">
            <a:avLst/>
          </a:prstGeom>
          <a:noFill/>
        </p:spPr>
        <p:txBody>
          <a:bodyPr wrap="square" rtlCol="0">
            <a:spAutoFit/>
          </a:bodyPr>
          <a:lstStyle/>
          <a:p>
            <a:pPr marL="285750" indent="-285750">
              <a:buFont typeface="Arial" panose="020B0604020202020204" pitchFamily="34" charset="0"/>
              <a:buChar char="•"/>
            </a:pPr>
            <a:r>
              <a:rPr lang="en-US" sz="2400" dirty="0"/>
              <a:t>PF6/PF1 cables shipped to </a:t>
            </a:r>
            <a:r>
              <a:rPr lang="en-US" sz="2400" dirty="0" err="1"/>
              <a:t>Criotec</a:t>
            </a:r>
            <a:r>
              <a:rPr lang="en-US" sz="2400" dirty="0"/>
              <a:t> for </a:t>
            </a:r>
            <a:r>
              <a:rPr lang="en-US" sz="2400" b="1" dirty="0"/>
              <a:t>insertion</a:t>
            </a:r>
            <a:r>
              <a:rPr lang="en-US" sz="2400" dirty="0"/>
              <a:t> and </a:t>
            </a:r>
            <a:r>
              <a:rPr lang="en-US" sz="2400" b="1" dirty="0"/>
              <a:t>compaction</a:t>
            </a:r>
            <a:r>
              <a:rPr lang="en-US" sz="2400" dirty="0"/>
              <a:t>.</a:t>
            </a:r>
          </a:p>
          <a:p>
            <a:pPr marL="285750" indent="-285750">
              <a:buFont typeface="Arial" panose="020B0604020202020204" pitchFamily="34" charset="0"/>
              <a:buChar char="•"/>
            </a:pPr>
            <a:r>
              <a:rPr lang="en-US" sz="2400" dirty="0"/>
              <a:t>Process quite </a:t>
            </a:r>
            <a:r>
              <a:rPr lang="en-US" sz="2400" b="1" dirty="0"/>
              <a:t>similar</a:t>
            </a:r>
            <a:r>
              <a:rPr lang="en-US" sz="2400" dirty="0"/>
              <a:t> to that of </a:t>
            </a:r>
            <a:r>
              <a:rPr lang="en-US" sz="2400" b="1" dirty="0"/>
              <a:t>TF</a:t>
            </a:r>
            <a:r>
              <a:rPr lang="en-US" sz="2400" dirty="0"/>
              <a:t> conductor. Maximum pulling force around </a:t>
            </a:r>
            <a:r>
              <a:rPr lang="en-US" sz="2400" b="1" dirty="0"/>
              <a:t>27 </a:t>
            </a:r>
            <a:r>
              <a:rPr lang="en-US" sz="2400" b="1" dirty="0" err="1"/>
              <a:t>kN</a:t>
            </a:r>
            <a:r>
              <a:rPr lang="en-US" sz="2400" b="1" dirty="0"/>
              <a:t> </a:t>
            </a:r>
            <a:r>
              <a:rPr lang="en-US" sz="2400" dirty="0"/>
              <a:t>for PF6 cable </a:t>
            </a:r>
            <a:r>
              <a:rPr lang="en-US" sz="2400" b="1" dirty="0"/>
              <a:t>insertion</a:t>
            </a:r>
            <a:r>
              <a:rPr lang="en-US" sz="2400" dirty="0"/>
              <a:t>.</a:t>
            </a:r>
          </a:p>
          <a:p>
            <a:pPr marL="285750" indent="-285750">
              <a:buFont typeface="Arial" panose="020B0604020202020204" pitchFamily="34" charset="0"/>
              <a:buChar char="•"/>
            </a:pPr>
            <a:r>
              <a:rPr lang="en-US" sz="2400" b="1" dirty="0"/>
              <a:t>Dedicated compacting </a:t>
            </a:r>
            <a:r>
              <a:rPr lang="en-US" sz="2400" dirty="0"/>
              <a:t>machine for PF1/6 designed to perform the </a:t>
            </a:r>
            <a:r>
              <a:rPr lang="en-US" sz="2400" b="1" dirty="0"/>
              <a:t>square-to-square compaction </a:t>
            </a:r>
            <a:r>
              <a:rPr lang="en-US" sz="2400" dirty="0"/>
              <a:t>(4 rollers).</a:t>
            </a:r>
          </a:p>
        </p:txBody>
      </p:sp>
      <p:pic>
        <p:nvPicPr>
          <p:cNvPr id="3074" name="Picture 2" descr="O:\EU-ITER\Magnet\Conductors\Fotos PF 2014\PF6SCDL\PF6SCDL(1).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12917"/>
          <a:stretch/>
        </p:blipFill>
        <p:spPr bwMode="auto">
          <a:xfrm>
            <a:off x="5724128" y="2660241"/>
            <a:ext cx="3045950" cy="3544527"/>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2627784" y="6165304"/>
            <a:ext cx="5112568" cy="646331"/>
          </a:xfrm>
          <a:prstGeom prst="rect">
            <a:avLst/>
          </a:prstGeom>
          <a:noFill/>
        </p:spPr>
        <p:txBody>
          <a:bodyPr wrap="square" rtlCol="0">
            <a:spAutoFit/>
          </a:bodyPr>
          <a:lstStyle/>
          <a:p>
            <a:r>
              <a:rPr lang="en-US" b="1" dirty="0"/>
              <a:t>Compaction (left) and spooling (right) of a PF6 conductor length</a:t>
            </a:r>
            <a:endParaRPr lang="en-IE" b="1" dirty="0"/>
          </a:p>
        </p:txBody>
      </p:sp>
      <p:sp>
        <p:nvSpPr>
          <p:cNvPr id="9" name="Footer Placeholder 1">
            <a:extLst>
              <a:ext uri="{FF2B5EF4-FFF2-40B4-BE49-F238E27FC236}">
                <a16:creationId xmlns:a16="http://schemas.microsoft.com/office/drawing/2014/main" id="{E8C90EA7-2A4D-4A92-8A63-30C89BDA0E0D}"/>
              </a:ext>
            </a:extLst>
          </p:cNvPr>
          <p:cNvSpPr>
            <a:spLocks noGrp="1"/>
          </p:cNvSpPr>
          <p:nvPr>
            <p:ph type="ftr" sz="quarter" idx="11"/>
          </p:nvPr>
        </p:nvSpPr>
        <p:spPr>
          <a:xfrm>
            <a:off x="323528" y="6525344"/>
            <a:ext cx="7632848" cy="332656"/>
          </a:xfrm>
        </p:spPr>
        <p:txBody>
          <a:bodyPr/>
          <a:lstStyle/>
          <a:p>
            <a:r>
              <a:rPr lang="en-US" dirty="0"/>
              <a:t>European superconductors for ITER Magnets, November 11</a:t>
            </a:r>
            <a:r>
              <a:rPr lang="en-US" baseline="30000" dirty="0"/>
              <a:t>th</a:t>
            </a:r>
            <a:r>
              <a:rPr lang="en-US" dirty="0"/>
              <a:t> 2021</a:t>
            </a:r>
          </a:p>
        </p:txBody>
      </p:sp>
      <p:pic>
        <p:nvPicPr>
          <p:cNvPr id="6" name="Picture 5">
            <a:extLst>
              <a:ext uri="{FF2B5EF4-FFF2-40B4-BE49-F238E27FC236}">
                <a16:creationId xmlns:a16="http://schemas.microsoft.com/office/drawing/2014/main" id="{1FA36BF7-7DFF-4360-9768-EA2CAA028F9B}"/>
              </a:ext>
            </a:extLst>
          </p:cNvPr>
          <p:cNvPicPr>
            <a:picLocks noChangeAspect="1"/>
          </p:cNvPicPr>
          <p:nvPr/>
        </p:nvPicPr>
        <p:blipFill>
          <a:blip r:embed="rId3"/>
          <a:stretch>
            <a:fillRect/>
          </a:stretch>
        </p:blipFill>
        <p:spPr>
          <a:xfrm>
            <a:off x="395536" y="2964768"/>
            <a:ext cx="4312175" cy="3240000"/>
          </a:xfrm>
          <a:prstGeom prst="rect">
            <a:avLst/>
          </a:prstGeom>
        </p:spPr>
      </p:pic>
    </p:spTree>
    <p:extLst>
      <p:ext uri="{BB962C8B-B14F-4D97-AF65-F5344CB8AC3E}">
        <p14:creationId xmlns:p14="http://schemas.microsoft.com/office/powerpoint/2010/main" val="3430284582"/>
      </p:ext>
    </p:extLst>
  </p:cSld>
  <p:clrMapOvr>
    <a:masterClrMapping/>
  </p:clrMapOvr>
  <p:transition>
    <p:wip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0B55C215-7F9A-4AB7-8398-183B47447BCF}" type="slidenum">
              <a:rPr lang="en-US" smtClean="0"/>
              <a:pPr/>
              <a:t>41</a:t>
            </a:fld>
            <a:endParaRPr lang="en-US"/>
          </a:p>
        </p:txBody>
      </p:sp>
      <p:sp>
        <p:nvSpPr>
          <p:cNvPr id="8" name="Title 3"/>
          <p:cNvSpPr>
            <a:spLocks noGrp="1"/>
          </p:cNvSpPr>
          <p:nvPr>
            <p:ph type="title"/>
          </p:nvPr>
        </p:nvSpPr>
        <p:spPr>
          <a:xfrm>
            <a:off x="0" y="170719"/>
            <a:ext cx="6804248" cy="451406"/>
          </a:xfrm>
        </p:spPr>
        <p:txBody>
          <a:bodyPr/>
          <a:lstStyle/>
          <a:p>
            <a:r>
              <a:rPr lang="en-GB" dirty="0"/>
              <a:t>PF conductor jacketing: challenges</a:t>
            </a:r>
            <a:endParaRPr lang="en-US" dirty="0"/>
          </a:p>
        </p:txBody>
      </p:sp>
      <p:sp>
        <p:nvSpPr>
          <p:cNvPr id="5" name="TextBox 4"/>
          <p:cNvSpPr txBox="1"/>
          <p:nvPr/>
        </p:nvSpPr>
        <p:spPr>
          <a:xfrm>
            <a:off x="107504" y="908720"/>
            <a:ext cx="9036496" cy="3477875"/>
          </a:xfrm>
          <a:prstGeom prst="rect">
            <a:avLst/>
          </a:prstGeom>
          <a:noFill/>
        </p:spPr>
        <p:txBody>
          <a:bodyPr wrap="square" rtlCol="0">
            <a:spAutoFit/>
          </a:bodyPr>
          <a:lstStyle/>
          <a:p>
            <a:pPr algn="ctr"/>
            <a:r>
              <a:rPr lang="en-US" sz="2200" b="1" dirty="0"/>
              <a:t>Technical challenges</a:t>
            </a:r>
          </a:p>
          <a:p>
            <a:pPr marL="457200" indent="-457200">
              <a:buFont typeface="+mj-lt"/>
              <a:buAutoNum type="arabicPeriod"/>
            </a:pPr>
            <a:r>
              <a:rPr lang="en-US" sz="2200" b="1" dirty="0"/>
              <a:t>PF jacket Non-Destructive Testing (NDT)</a:t>
            </a:r>
          </a:p>
          <a:p>
            <a:r>
              <a:rPr lang="en-US" sz="2200" dirty="0"/>
              <a:t>Due to the PF jacket section “round-in-square” </a:t>
            </a:r>
            <a:r>
              <a:rPr lang="en-US" sz="2200" b="1" dirty="0"/>
              <a:t>geometry</a:t>
            </a:r>
            <a:r>
              <a:rPr lang="en-US" sz="2200" dirty="0"/>
              <a:t> and despite </a:t>
            </a:r>
            <a:r>
              <a:rPr lang="en-US" sz="2200" b="1" dirty="0"/>
              <a:t>intensive efforts</a:t>
            </a:r>
            <a:r>
              <a:rPr lang="en-US" sz="2200" dirty="0"/>
              <a:t>, the Phase-Array Ultrasonic Testing (PAUT) had </a:t>
            </a:r>
            <a:r>
              <a:rPr lang="en-US" sz="2200" b="1" dirty="0"/>
              <a:t>difficulties</a:t>
            </a:r>
            <a:r>
              <a:rPr lang="en-US" sz="2200" dirty="0"/>
              <a:t> to detect </a:t>
            </a:r>
            <a:r>
              <a:rPr lang="en-US" sz="2200" b="1" dirty="0"/>
              <a:t>transverse defects </a:t>
            </a:r>
            <a:r>
              <a:rPr lang="en-US" sz="2200" dirty="0"/>
              <a:t>in </a:t>
            </a:r>
            <a:r>
              <a:rPr lang="en-US" sz="2200" b="1" dirty="0"/>
              <a:t>inner</a:t>
            </a:r>
            <a:r>
              <a:rPr lang="en-US" sz="2200" dirty="0"/>
              <a:t> surface </a:t>
            </a:r>
            <a:r>
              <a:rPr lang="en-US" sz="2200" b="1" dirty="0"/>
              <a:t>corner</a:t>
            </a:r>
            <a:r>
              <a:rPr lang="en-US" sz="2200" dirty="0"/>
              <a:t> areas; difficulties shared by CN PF and JA CS.</a:t>
            </a:r>
          </a:p>
          <a:p>
            <a:r>
              <a:rPr lang="en-US" sz="2200" dirty="0"/>
              <a:t>Therefore, an </a:t>
            </a:r>
            <a:r>
              <a:rPr lang="en-US" sz="2200" b="1" dirty="0"/>
              <a:t>Eddy Current Testing </a:t>
            </a:r>
            <a:r>
              <a:rPr lang="en-US" sz="2200" dirty="0"/>
              <a:t>(ECT) has been added to </a:t>
            </a:r>
            <a:r>
              <a:rPr lang="en-US" sz="2200" b="1" dirty="0"/>
              <a:t>PAUT</a:t>
            </a:r>
            <a:r>
              <a:rPr lang="en-US" sz="2200" dirty="0"/>
              <a:t>. Thanks to collaboration of all parties (SMST, ICAS, ISQ, CERN, IO CT, …) this combined testing provides </a:t>
            </a:r>
            <a:r>
              <a:rPr lang="en-US" sz="2200" b="1" dirty="0"/>
              <a:t>adequate solution </a:t>
            </a:r>
            <a:r>
              <a:rPr lang="en-US" sz="2200" dirty="0"/>
              <a:t>but </a:t>
            </a:r>
            <a:r>
              <a:rPr lang="en-US" sz="2200" b="1" dirty="0"/>
              <a:t>2 </a:t>
            </a:r>
            <a:r>
              <a:rPr lang="en-US" sz="2200" dirty="0"/>
              <a:t>years, many technical discussions and trials to reach that.</a:t>
            </a:r>
            <a:endParaRPr lang="en-IE" sz="2200" dirty="0"/>
          </a:p>
        </p:txBody>
      </p:sp>
      <p:pic>
        <p:nvPicPr>
          <p:cNvPr id="9"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14732"/>
          <a:stretch/>
        </p:blipFill>
        <p:spPr bwMode="auto">
          <a:xfrm>
            <a:off x="3050858" y="4221088"/>
            <a:ext cx="3249334" cy="22017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Footer Placeholder 1">
            <a:extLst>
              <a:ext uri="{FF2B5EF4-FFF2-40B4-BE49-F238E27FC236}">
                <a16:creationId xmlns:a16="http://schemas.microsoft.com/office/drawing/2014/main" id="{E6ADA0F6-1CAC-4AF7-A2E3-A8FF3F601BC7}"/>
              </a:ext>
            </a:extLst>
          </p:cNvPr>
          <p:cNvSpPr>
            <a:spLocks noGrp="1"/>
          </p:cNvSpPr>
          <p:nvPr>
            <p:ph type="ftr" sz="quarter" idx="11"/>
          </p:nvPr>
        </p:nvSpPr>
        <p:spPr>
          <a:xfrm>
            <a:off x="323528" y="6525344"/>
            <a:ext cx="7632848" cy="332656"/>
          </a:xfrm>
        </p:spPr>
        <p:txBody>
          <a:bodyPr/>
          <a:lstStyle/>
          <a:p>
            <a:r>
              <a:rPr lang="en-US" dirty="0"/>
              <a:t>European superconductors for ITER Magnets, November 11</a:t>
            </a:r>
            <a:r>
              <a:rPr lang="en-US" baseline="30000" dirty="0"/>
              <a:t>th</a:t>
            </a:r>
            <a:r>
              <a:rPr lang="en-US" dirty="0"/>
              <a:t> 2021</a:t>
            </a:r>
          </a:p>
        </p:txBody>
      </p:sp>
    </p:spTree>
    <p:extLst>
      <p:ext uri="{BB962C8B-B14F-4D97-AF65-F5344CB8AC3E}">
        <p14:creationId xmlns:p14="http://schemas.microsoft.com/office/powerpoint/2010/main" val="3231301979"/>
      </p:ext>
    </p:extLst>
  </p:cSld>
  <p:clrMapOvr>
    <a:masterClrMapping/>
  </p:clrMapOvr>
  <p:transition>
    <p:wip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0B55C215-7F9A-4AB7-8398-183B47447BCF}" type="slidenum">
              <a:rPr lang="en-US" smtClean="0"/>
              <a:pPr/>
              <a:t>42</a:t>
            </a:fld>
            <a:endParaRPr lang="en-US"/>
          </a:p>
        </p:txBody>
      </p:sp>
      <p:sp>
        <p:nvSpPr>
          <p:cNvPr id="8" name="Title 3"/>
          <p:cNvSpPr>
            <a:spLocks noGrp="1"/>
          </p:cNvSpPr>
          <p:nvPr>
            <p:ph type="title"/>
          </p:nvPr>
        </p:nvSpPr>
        <p:spPr>
          <a:xfrm>
            <a:off x="0" y="170719"/>
            <a:ext cx="6804248" cy="451406"/>
          </a:xfrm>
        </p:spPr>
        <p:txBody>
          <a:bodyPr/>
          <a:lstStyle/>
          <a:p>
            <a:r>
              <a:rPr lang="en-GB" dirty="0"/>
              <a:t>PF conductor jacketing: challenges (2)</a:t>
            </a:r>
            <a:endParaRPr lang="en-US" dirty="0"/>
          </a:p>
        </p:txBody>
      </p:sp>
      <p:sp>
        <p:nvSpPr>
          <p:cNvPr id="5" name="TextBox 4"/>
          <p:cNvSpPr txBox="1"/>
          <p:nvPr/>
        </p:nvSpPr>
        <p:spPr>
          <a:xfrm>
            <a:off x="107504" y="923236"/>
            <a:ext cx="9036496" cy="1569660"/>
          </a:xfrm>
          <a:prstGeom prst="rect">
            <a:avLst/>
          </a:prstGeom>
          <a:noFill/>
        </p:spPr>
        <p:txBody>
          <a:bodyPr wrap="square" rtlCol="0">
            <a:spAutoFit/>
          </a:bodyPr>
          <a:lstStyle/>
          <a:p>
            <a:pPr marL="457200" indent="-457200">
              <a:buFont typeface="+mj-lt"/>
              <a:buAutoNum type="arabicPeriod" startAt="2"/>
            </a:pPr>
            <a:r>
              <a:rPr lang="en-US" sz="2400" b="1" dirty="0"/>
              <a:t>PF jacket assembly: welding</a:t>
            </a:r>
          </a:p>
          <a:p>
            <a:r>
              <a:rPr lang="en-US" sz="2400" dirty="0"/>
              <a:t>The PF jacket welding is a </a:t>
            </a:r>
            <a:r>
              <a:rPr lang="en-US" sz="2400" b="1" dirty="0"/>
              <a:t>complex process </a:t>
            </a:r>
            <a:r>
              <a:rPr lang="en-US" sz="2400" dirty="0"/>
              <a:t>(“round-in-square” </a:t>
            </a:r>
            <a:r>
              <a:rPr lang="en-US" sz="2400" b="1" dirty="0"/>
              <a:t>geometry</a:t>
            </a:r>
            <a:r>
              <a:rPr lang="en-US" sz="2400" dirty="0"/>
              <a:t>). Done with an </a:t>
            </a:r>
            <a:r>
              <a:rPr lang="en-US" sz="2400" b="1" dirty="0"/>
              <a:t>automatic TIG welding </a:t>
            </a:r>
            <a:r>
              <a:rPr lang="en-US" sz="2400" dirty="0"/>
              <a:t>machine. The welding </a:t>
            </a:r>
            <a:r>
              <a:rPr lang="en-US" sz="2400" b="1" dirty="0"/>
              <a:t>semi-automatic</a:t>
            </a:r>
            <a:r>
              <a:rPr lang="en-US" sz="2400" dirty="0"/>
              <a:t> procedure qualification lasted around </a:t>
            </a:r>
            <a:r>
              <a:rPr lang="en-US" sz="2400" b="1" dirty="0"/>
              <a:t>1 year</a:t>
            </a:r>
            <a:r>
              <a:rPr lang="en-US" sz="2400" dirty="0"/>
              <a:t>.</a:t>
            </a:r>
            <a:endParaRPr lang="en-IE" sz="2400" b="1" dirty="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4146" y="2852936"/>
            <a:ext cx="4673918" cy="36471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68144" y="2504842"/>
            <a:ext cx="2767013" cy="40205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Footer Placeholder 1">
            <a:extLst>
              <a:ext uri="{FF2B5EF4-FFF2-40B4-BE49-F238E27FC236}">
                <a16:creationId xmlns:a16="http://schemas.microsoft.com/office/drawing/2014/main" id="{A8CC64A6-5008-445F-BBFF-B343DF63293C}"/>
              </a:ext>
            </a:extLst>
          </p:cNvPr>
          <p:cNvSpPr>
            <a:spLocks noGrp="1"/>
          </p:cNvSpPr>
          <p:nvPr>
            <p:ph type="ftr" sz="quarter" idx="11"/>
          </p:nvPr>
        </p:nvSpPr>
        <p:spPr>
          <a:xfrm>
            <a:off x="323528" y="6525344"/>
            <a:ext cx="7632848" cy="332656"/>
          </a:xfrm>
        </p:spPr>
        <p:txBody>
          <a:bodyPr/>
          <a:lstStyle/>
          <a:p>
            <a:r>
              <a:rPr lang="en-US" dirty="0"/>
              <a:t>European superconductors for ITER Magnets, November 11</a:t>
            </a:r>
            <a:r>
              <a:rPr lang="en-US" baseline="30000" dirty="0"/>
              <a:t>th</a:t>
            </a:r>
            <a:r>
              <a:rPr lang="en-US" dirty="0"/>
              <a:t> 2021</a:t>
            </a:r>
          </a:p>
        </p:txBody>
      </p:sp>
    </p:spTree>
    <p:extLst>
      <p:ext uri="{BB962C8B-B14F-4D97-AF65-F5344CB8AC3E}">
        <p14:creationId xmlns:p14="http://schemas.microsoft.com/office/powerpoint/2010/main" val="2972700268"/>
      </p:ext>
    </p:extLst>
  </p:cSld>
  <p:clrMapOvr>
    <a:masterClrMapping/>
  </p:clrMapOvr>
  <p:transition>
    <p:wipe/>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0B55C215-7F9A-4AB7-8398-183B47447BCF}" type="slidenum">
              <a:rPr lang="en-US" smtClean="0"/>
              <a:pPr/>
              <a:t>43</a:t>
            </a:fld>
            <a:endParaRPr lang="en-US"/>
          </a:p>
        </p:txBody>
      </p:sp>
      <p:sp>
        <p:nvSpPr>
          <p:cNvPr id="8" name="Title 3"/>
          <p:cNvSpPr>
            <a:spLocks noGrp="1"/>
          </p:cNvSpPr>
          <p:nvPr>
            <p:ph type="title"/>
          </p:nvPr>
        </p:nvSpPr>
        <p:spPr>
          <a:xfrm>
            <a:off x="0" y="170719"/>
            <a:ext cx="6804248" cy="451406"/>
          </a:xfrm>
        </p:spPr>
        <p:txBody>
          <a:bodyPr/>
          <a:lstStyle/>
          <a:p>
            <a:r>
              <a:rPr lang="en-GB" dirty="0"/>
              <a:t>PF conductor jacketing: challenges (3)</a:t>
            </a:r>
            <a:endParaRPr lang="en-US" dirty="0"/>
          </a:p>
        </p:txBody>
      </p:sp>
      <p:sp>
        <p:nvSpPr>
          <p:cNvPr id="9" name="TextBox 8"/>
          <p:cNvSpPr txBox="1"/>
          <p:nvPr/>
        </p:nvSpPr>
        <p:spPr>
          <a:xfrm>
            <a:off x="107504" y="1055633"/>
            <a:ext cx="9036496" cy="4893647"/>
          </a:xfrm>
          <a:prstGeom prst="rect">
            <a:avLst/>
          </a:prstGeom>
          <a:noFill/>
        </p:spPr>
        <p:txBody>
          <a:bodyPr wrap="square" rtlCol="0">
            <a:spAutoFit/>
          </a:bodyPr>
          <a:lstStyle/>
          <a:p>
            <a:pPr algn="ctr"/>
            <a:r>
              <a:rPr lang="en-US" sz="2400" b="1" dirty="0"/>
              <a:t>Interface challenges</a:t>
            </a:r>
          </a:p>
          <a:p>
            <a:pPr marL="457200" indent="-457200">
              <a:buFont typeface="+mj-lt"/>
              <a:buAutoNum type="arabicPeriod"/>
            </a:pPr>
            <a:r>
              <a:rPr lang="en-US" sz="2400" b="1" dirty="0"/>
              <a:t>PF cable storage</a:t>
            </a:r>
          </a:p>
          <a:p>
            <a:r>
              <a:rPr lang="en-US" sz="2400" dirty="0"/>
              <a:t>Since the PF1/PF6 </a:t>
            </a:r>
            <a:r>
              <a:rPr lang="en-US" sz="2400" b="1" dirty="0"/>
              <a:t>cabling</a:t>
            </a:r>
            <a:r>
              <a:rPr lang="en-US" sz="2400" dirty="0"/>
              <a:t> well in </a:t>
            </a:r>
            <a:r>
              <a:rPr lang="en-US" sz="2400" b="1" dirty="0"/>
              <a:t>advance</a:t>
            </a:r>
            <a:r>
              <a:rPr lang="en-US" sz="2400" dirty="0"/>
              <a:t> regards to jacketing schedule </a:t>
            </a:r>
            <a:r>
              <a:rPr lang="en-US" sz="2400" b="1" dirty="0"/>
              <a:t>problem of cable storage</a:t>
            </a:r>
            <a:r>
              <a:rPr lang="en-US" sz="2400" dirty="0"/>
              <a:t>. Problem </a:t>
            </a:r>
            <a:r>
              <a:rPr lang="en-US" sz="2400" b="1" dirty="0"/>
              <a:t>solved</a:t>
            </a:r>
            <a:r>
              <a:rPr lang="en-US" sz="2400" dirty="0"/>
              <a:t> thanks to an </a:t>
            </a:r>
            <a:r>
              <a:rPr lang="en-US" sz="2400" b="1" dirty="0"/>
              <a:t>additional storage</a:t>
            </a:r>
            <a:r>
              <a:rPr lang="en-US" sz="2400" dirty="0"/>
              <a:t> at ICAS and </a:t>
            </a:r>
            <a:r>
              <a:rPr lang="en-US" sz="2400" b="1" dirty="0"/>
              <a:t>good will </a:t>
            </a:r>
            <a:r>
              <a:rPr lang="en-US" sz="2400" dirty="0"/>
              <a:t>of RF DA/VNIIKP to </a:t>
            </a:r>
            <a:r>
              <a:rPr lang="en-US" sz="2400" b="1" dirty="0"/>
              <a:t>postpone</a:t>
            </a:r>
            <a:r>
              <a:rPr lang="en-US" sz="2400" dirty="0"/>
              <a:t> cable </a:t>
            </a:r>
            <a:r>
              <a:rPr lang="en-US" sz="2400" b="1" dirty="0"/>
              <a:t>shipments</a:t>
            </a:r>
            <a:r>
              <a:rPr lang="en-US" sz="2400" dirty="0"/>
              <a:t> to Criotec.</a:t>
            </a:r>
          </a:p>
          <a:p>
            <a:pPr marL="457200" indent="-457200">
              <a:buFont typeface="+mj-lt"/>
              <a:buAutoNum type="arabicPeriod" startAt="2"/>
            </a:pPr>
            <a:r>
              <a:rPr lang="en-US" sz="2400" b="1" dirty="0"/>
              <a:t>Transportation jigs</a:t>
            </a:r>
          </a:p>
          <a:p>
            <a:r>
              <a:rPr lang="en-US" sz="2400" dirty="0"/>
              <a:t>since </a:t>
            </a:r>
            <a:r>
              <a:rPr lang="en-US" sz="2400" b="1" dirty="0"/>
              <a:t>no transportation jig </a:t>
            </a:r>
            <a:r>
              <a:rPr lang="en-US" sz="2400" dirty="0"/>
              <a:t>foreseen in the ITER technical specification, around </a:t>
            </a:r>
            <a:r>
              <a:rPr lang="en-US" sz="2400" b="1" dirty="0"/>
              <a:t>a year </a:t>
            </a:r>
            <a:r>
              <a:rPr lang="en-US" sz="2400" dirty="0"/>
              <a:t>necessary to </a:t>
            </a:r>
            <a:r>
              <a:rPr lang="en-US" sz="2400" b="1" dirty="0"/>
              <a:t>agree</a:t>
            </a:r>
            <a:r>
              <a:rPr lang="en-US" sz="2400" dirty="0"/>
              <a:t>  between </a:t>
            </a:r>
            <a:r>
              <a:rPr lang="en-US" sz="2400" b="1" dirty="0"/>
              <a:t>all the parties </a:t>
            </a:r>
            <a:r>
              <a:rPr lang="en-US" sz="2400" dirty="0"/>
              <a:t>(ITER, F4E, RF DA, ASIPP, ICAS).</a:t>
            </a:r>
            <a:endParaRPr lang="en-US" sz="2400" b="1" dirty="0"/>
          </a:p>
          <a:p>
            <a:pPr marL="457200" indent="-457200">
              <a:buFont typeface="+mj-lt"/>
              <a:buAutoNum type="arabicPeriod" startAt="3"/>
            </a:pPr>
            <a:r>
              <a:rPr lang="en-US" sz="2400" b="1" dirty="0"/>
              <a:t>Difficulties with customs</a:t>
            </a:r>
          </a:p>
          <a:p>
            <a:r>
              <a:rPr lang="en-US" sz="2400" b="1" dirty="0"/>
              <a:t>First shipments</a:t>
            </a:r>
            <a:r>
              <a:rPr lang="en-US" sz="2400" dirty="0"/>
              <a:t> of </a:t>
            </a:r>
            <a:r>
              <a:rPr lang="en-US" sz="2400" b="1" dirty="0"/>
              <a:t>PF6</a:t>
            </a:r>
            <a:r>
              <a:rPr lang="en-US" sz="2400" dirty="0"/>
              <a:t> conductors to </a:t>
            </a:r>
            <a:r>
              <a:rPr lang="en-US" sz="2400" b="1" dirty="0"/>
              <a:t>China</a:t>
            </a:r>
            <a:r>
              <a:rPr lang="en-US" sz="2400" dirty="0"/>
              <a:t> and </a:t>
            </a:r>
            <a:r>
              <a:rPr lang="en-US" sz="2400" b="1" dirty="0"/>
              <a:t>PF1</a:t>
            </a:r>
            <a:r>
              <a:rPr lang="en-US" sz="2400" dirty="0"/>
              <a:t> conductors to </a:t>
            </a:r>
            <a:r>
              <a:rPr lang="en-US" sz="2400" b="1" dirty="0"/>
              <a:t>Russia</a:t>
            </a:r>
            <a:r>
              <a:rPr lang="en-US" sz="2400" dirty="0"/>
              <a:t> characterized by </a:t>
            </a:r>
            <a:r>
              <a:rPr lang="en-US" sz="2400" b="1" dirty="0"/>
              <a:t>problems</a:t>
            </a:r>
            <a:r>
              <a:rPr lang="en-US" sz="2400" dirty="0"/>
              <a:t> during the </a:t>
            </a:r>
            <a:r>
              <a:rPr lang="en-US" sz="2400" b="1" dirty="0"/>
              <a:t>customs clearance</a:t>
            </a:r>
            <a:r>
              <a:rPr lang="en-US" sz="2400" dirty="0"/>
              <a:t>.</a:t>
            </a:r>
            <a:endParaRPr lang="en-IE" sz="2400" dirty="0"/>
          </a:p>
        </p:txBody>
      </p:sp>
      <p:sp>
        <p:nvSpPr>
          <p:cNvPr id="10" name="Footer Placeholder 1">
            <a:extLst>
              <a:ext uri="{FF2B5EF4-FFF2-40B4-BE49-F238E27FC236}">
                <a16:creationId xmlns:a16="http://schemas.microsoft.com/office/drawing/2014/main" id="{BBFEFDF8-78D3-4AD3-B834-1D4D6727CABA}"/>
              </a:ext>
            </a:extLst>
          </p:cNvPr>
          <p:cNvSpPr>
            <a:spLocks noGrp="1"/>
          </p:cNvSpPr>
          <p:nvPr>
            <p:ph type="ftr" sz="quarter" idx="11"/>
          </p:nvPr>
        </p:nvSpPr>
        <p:spPr>
          <a:xfrm>
            <a:off x="323528" y="6525344"/>
            <a:ext cx="7632848" cy="332656"/>
          </a:xfrm>
        </p:spPr>
        <p:txBody>
          <a:bodyPr/>
          <a:lstStyle/>
          <a:p>
            <a:r>
              <a:rPr lang="en-US" dirty="0"/>
              <a:t>European superconductors for ITER Magnets, November 11</a:t>
            </a:r>
            <a:r>
              <a:rPr lang="en-US" baseline="30000" dirty="0"/>
              <a:t>th</a:t>
            </a:r>
            <a:r>
              <a:rPr lang="en-US" dirty="0"/>
              <a:t> 2021</a:t>
            </a:r>
          </a:p>
        </p:txBody>
      </p:sp>
    </p:spTree>
    <p:extLst>
      <p:ext uri="{BB962C8B-B14F-4D97-AF65-F5344CB8AC3E}">
        <p14:creationId xmlns:p14="http://schemas.microsoft.com/office/powerpoint/2010/main" val="2986510257"/>
      </p:ext>
    </p:extLst>
  </p:cSld>
  <p:clrMapOvr>
    <a:masterClrMapping/>
  </p:clrMapOvr>
  <p:transition>
    <p:wipe/>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0B55C215-7F9A-4AB7-8398-183B47447BCF}" type="slidenum">
              <a:rPr lang="en-US" smtClean="0"/>
              <a:pPr/>
              <a:t>44</a:t>
            </a:fld>
            <a:endParaRPr lang="en-US"/>
          </a:p>
        </p:txBody>
      </p:sp>
      <p:sp>
        <p:nvSpPr>
          <p:cNvPr id="8" name="Title 3"/>
          <p:cNvSpPr>
            <a:spLocks noGrp="1"/>
          </p:cNvSpPr>
          <p:nvPr>
            <p:ph type="title"/>
          </p:nvPr>
        </p:nvSpPr>
        <p:spPr>
          <a:xfrm>
            <a:off x="107504" y="26735"/>
            <a:ext cx="7056784" cy="803582"/>
          </a:xfrm>
        </p:spPr>
        <p:txBody>
          <a:bodyPr/>
          <a:lstStyle/>
          <a:p>
            <a:r>
              <a:rPr lang="en-GB" dirty="0"/>
              <a:t>Some lessons from EU ITER conductors</a:t>
            </a:r>
            <a:endParaRPr lang="en-US" dirty="0"/>
          </a:p>
        </p:txBody>
      </p:sp>
      <p:sp>
        <p:nvSpPr>
          <p:cNvPr id="9" name="TextBox 8"/>
          <p:cNvSpPr txBox="1"/>
          <p:nvPr/>
        </p:nvSpPr>
        <p:spPr>
          <a:xfrm>
            <a:off x="107504" y="1046341"/>
            <a:ext cx="9036496" cy="5262979"/>
          </a:xfrm>
          <a:prstGeom prst="rect">
            <a:avLst/>
          </a:prstGeom>
          <a:noFill/>
        </p:spPr>
        <p:txBody>
          <a:bodyPr wrap="square" rtlCol="0">
            <a:spAutoFit/>
          </a:bodyPr>
          <a:lstStyle/>
          <a:p>
            <a:pPr marL="457200" indent="-457200">
              <a:buFont typeface="+mj-lt"/>
              <a:buAutoNum type="arabicPeriod"/>
            </a:pPr>
            <a:r>
              <a:rPr lang="en-US" sz="2400" b="1" dirty="0"/>
              <a:t>Technical difficulties</a:t>
            </a:r>
          </a:p>
          <a:p>
            <a:pPr marL="342900" indent="-342900">
              <a:buFont typeface="Arial" panose="020B0604020202020204" pitchFamily="34" charset="0"/>
              <a:buChar char="•"/>
            </a:pPr>
            <a:r>
              <a:rPr lang="en-US" sz="2400" b="1" dirty="0"/>
              <a:t>Qualification</a:t>
            </a:r>
            <a:r>
              <a:rPr lang="en-US" sz="2400" dirty="0"/>
              <a:t> often </a:t>
            </a:r>
            <a:r>
              <a:rPr lang="en-US" sz="2400" b="1" dirty="0"/>
              <a:t>longer</a:t>
            </a:r>
            <a:r>
              <a:rPr lang="en-US" sz="2400" dirty="0"/>
              <a:t> than expected (</a:t>
            </a:r>
            <a:r>
              <a:rPr lang="en-US" sz="2400" b="1" dirty="0"/>
              <a:t>strand mass production</a:t>
            </a:r>
            <a:r>
              <a:rPr lang="en-US" sz="2400" dirty="0"/>
              <a:t>, </a:t>
            </a:r>
            <a:r>
              <a:rPr lang="en-US" sz="2400" b="1" dirty="0"/>
              <a:t>PF welding</a:t>
            </a:r>
            <a:r>
              <a:rPr lang="en-US" sz="2400" dirty="0"/>
              <a:t>),</a:t>
            </a:r>
          </a:p>
          <a:p>
            <a:pPr marL="342900" indent="-342900">
              <a:buFont typeface="Arial" panose="020B0604020202020204" pitchFamily="34" charset="0"/>
              <a:buChar char="•"/>
            </a:pPr>
            <a:r>
              <a:rPr lang="en-US" sz="2400" b="1" i="1" dirty="0"/>
              <a:t>Be careful </a:t>
            </a:r>
            <a:r>
              <a:rPr lang="en-US" sz="2400" dirty="0"/>
              <a:t>with Nb</a:t>
            </a:r>
            <a:r>
              <a:rPr lang="en-US" sz="2400" baseline="-25000" dirty="0"/>
              <a:t>3</a:t>
            </a:r>
            <a:r>
              <a:rPr lang="en-US" sz="2400" dirty="0"/>
              <a:t>Sn strand </a:t>
            </a:r>
            <a:r>
              <a:rPr lang="en-US" sz="2400" b="1" dirty="0"/>
              <a:t>RRR</a:t>
            </a:r>
            <a:r>
              <a:rPr lang="en-US" sz="2400" dirty="0"/>
              <a:t> and with its </a:t>
            </a:r>
            <a:r>
              <a:rPr lang="en-US" sz="2400" b="1" dirty="0"/>
              <a:t>HT environment</a:t>
            </a:r>
            <a:r>
              <a:rPr lang="en-US" sz="2400" dirty="0"/>
              <a:t>!</a:t>
            </a:r>
          </a:p>
          <a:p>
            <a:pPr marL="342900" indent="-342900">
              <a:buFont typeface="Arial" panose="020B0604020202020204" pitchFamily="34" charset="0"/>
              <a:buChar char="•"/>
            </a:pPr>
            <a:r>
              <a:rPr lang="en-US" sz="2400" b="1" dirty="0"/>
              <a:t>PF</a:t>
            </a:r>
            <a:r>
              <a:rPr lang="en-US" sz="2400" dirty="0"/>
              <a:t> jacket </a:t>
            </a:r>
            <a:r>
              <a:rPr lang="en-US" sz="2400" b="1" dirty="0"/>
              <a:t>NDT</a:t>
            </a:r>
            <a:r>
              <a:rPr lang="en-US" sz="2400" dirty="0"/>
              <a:t> procedure should have been addressed in </a:t>
            </a:r>
            <a:r>
              <a:rPr lang="en-US" sz="2400" b="1" dirty="0"/>
              <a:t>advance</a:t>
            </a:r>
            <a:r>
              <a:rPr lang="en-US" sz="2400" dirty="0"/>
              <a:t>.</a:t>
            </a:r>
          </a:p>
          <a:p>
            <a:endParaRPr lang="en-US" sz="2400" dirty="0"/>
          </a:p>
          <a:p>
            <a:pPr marL="457200" indent="-457200">
              <a:buFont typeface="+mj-lt"/>
              <a:buAutoNum type="arabicPeriod" startAt="2"/>
            </a:pPr>
            <a:r>
              <a:rPr lang="en-US" sz="2400" b="1" dirty="0"/>
              <a:t>Interface issues (international complex project)</a:t>
            </a:r>
          </a:p>
          <a:p>
            <a:pPr marL="342900" indent="-342900">
              <a:buFont typeface="Arial" panose="020B0604020202020204" pitchFamily="34" charset="0"/>
              <a:buChar char="•"/>
            </a:pPr>
            <a:r>
              <a:rPr lang="en-US" sz="2400" b="1" dirty="0"/>
              <a:t>Storage crucial </a:t>
            </a:r>
            <a:r>
              <a:rPr lang="en-US" sz="2400" dirty="0"/>
              <a:t>(TF strand, cables, conductors): to be accounted for!</a:t>
            </a:r>
          </a:p>
          <a:p>
            <a:pPr marL="342900" indent="-342900">
              <a:buFont typeface="Arial" panose="020B0604020202020204" pitchFamily="34" charset="0"/>
              <a:buChar char="•"/>
            </a:pPr>
            <a:r>
              <a:rPr lang="en-US" sz="2400" dirty="0"/>
              <a:t>Always </a:t>
            </a:r>
            <a:r>
              <a:rPr lang="en-US" sz="2400" b="1" dirty="0"/>
              <a:t>customs</a:t>
            </a:r>
            <a:r>
              <a:rPr lang="en-US" sz="2400" dirty="0"/>
              <a:t> difficulties (OST strand to Italy, PF cables from Russia to Italy, PF1 conductors to Russia and PF6 to China): more </a:t>
            </a:r>
            <a:r>
              <a:rPr lang="en-US" sz="2400" b="1" i="1" dirty="0"/>
              <a:t>efforts</a:t>
            </a:r>
            <a:r>
              <a:rPr lang="en-US" sz="2400" dirty="0"/>
              <a:t> to put on customs (</a:t>
            </a:r>
            <a:r>
              <a:rPr lang="en-US" sz="2400" b="1" i="1" dirty="0"/>
              <a:t>dedicated person </a:t>
            </a:r>
            <a:r>
              <a:rPr lang="en-US" sz="2400" dirty="0"/>
              <a:t>on project level for example, organization of dummy shipments in advance),</a:t>
            </a:r>
          </a:p>
          <a:p>
            <a:pPr marL="342900" indent="-342900">
              <a:buFont typeface="Arial" panose="020B0604020202020204" pitchFamily="34" charset="0"/>
              <a:buChar char="•"/>
            </a:pPr>
            <a:r>
              <a:rPr lang="en-US" sz="2400" b="1" i="1" dirty="0"/>
              <a:t>Interface requirements </a:t>
            </a:r>
            <a:r>
              <a:rPr lang="en-US" sz="2400" dirty="0"/>
              <a:t>to be well </a:t>
            </a:r>
            <a:r>
              <a:rPr lang="en-US" sz="2400" b="1" i="1" dirty="0"/>
              <a:t>defined</a:t>
            </a:r>
            <a:r>
              <a:rPr lang="en-US" sz="2400" dirty="0"/>
              <a:t> to save time and money (TF/PF transportation jigs).</a:t>
            </a:r>
          </a:p>
        </p:txBody>
      </p:sp>
      <p:sp>
        <p:nvSpPr>
          <p:cNvPr id="6" name="Footer Placeholder 1">
            <a:extLst>
              <a:ext uri="{FF2B5EF4-FFF2-40B4-BE49-F238E27FC236}">
                <a16:creationId xmlns:a16="http://schemas.microsoft.com/office/drawing/2014/main" id="{B51DEB43-0081-42E9-A510-2967207EC509}"/>
              </a:ext>
            </a:extLst>
          </p:cNvPr>
          <p:cNvSpPr>
            <a:spLocks noGrp="1"/>
          </p:cNvSpPr>
          <p:nvPr>
            <p:ph type="ftr" sz="quarter" idx="11"/>
          </p:nvPr>
        </p:nvSpPr>
        <p:spPr>
          <a:xfrm>
            <a:off x="323528" y="6525344"/>
            <a:ext cx="7632848" cy="332656"/>
          </a:xfrm>
        </p:spPr>
        <p:txBody>
          <a:bodyPr/>
          <a:lstStyle/>
          <a:p>
            <a:r>
              <a:rPr lang="en-US" dirty="0"/>
              <a:t>European superconductors for ITER Magnets, November 11</a:t>
            </a:r>
            <a:r>
              <a:rPr lang="en-US" baseline="30000" dirty="0"/>
              <a:t>th</a:t>
            </a:r>
            <a:r>
              <a:rPr lang="en-US" dirty="0"/>
              <a:t> 2021</a:t>
            </a:r>
          </a:p>
        </p:txBody>
      </p:sp>
    </p:spTree>
    <p:extLst>
      <p:ext uri="{BB962C8B-B14F-4D97-AF65-F5344CB8AC3E}">
        <p14:creationId xmlns:p14="http://schemas.microsoft.com/office/powerpoint/2010/main" val="749820471"/>
      </p:ext>
    </p:extLst>
  </p:cSld>
  <p:clrMapOvr>
    <a:masterClrMapping/>
  </p:clrMapOvr>
  <p:transition>
    <p:wipe/>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0B55C215-7F9A-4AB7-8398-183B47447BCF}" type="slidenum">
              <a:rPr lang="en-US" smtClean="0"/>
              <a:pPr/>
              <a:t>45</a:t>
            </a:fld>
            <a:endParaRPr lang="en-US"/>
          </a:p>
        </p:txBody>
      </p:sp>
      <p:sp>
        <p:nvSpPr>
          <p:cNvPr id="8" name="Title 3"/>
          <p:cNvSpPr>
            <a:spLocks noGrp="1"/>
          </p:cNvSpPr>
          <p:nvPr>
            <p:ph type="title"/>
          </p:nvPr>
        </p:nvSpPr>
        <p:spPr>
          <a:xfrm>
            <a:off x="755576" y="202822"/>
            <a:ext cx="2808312" cy="489873"/>
          </a:xfrm>
        </p:spPr>
        <p:txBody>
          <a:bodyPr/>
          <a:lstStyle/>
          <a:p>
            <a:r>
              <a:rPr lang="en-GB" dirty="0"/>
              <a:t>Conclusions</a:t>
            </a:r>
            <a:endParaRPr lang="en-US" dirty="0"/>
          </a:p>
        </p:txBody>
      </p:sp>
      <p:sp>
        <p:nvSpPr>
          <p:cNvPr id="6" name="Footer Placeholder 1">
            <a:extLst>
              <a:ext uri="{FF2B5EF4-FFF2-40B4-BE49-F238E27FC236}">
                <a16:creationId xmlns:a16="http://schemas.microsoft.com/office/drawing/2014/main" id="{B51DEB43-0081-42E9-A510-2967207EC509}"/>
              </a:ext>
            </a:extLst>
          </p:cNvPr>
          <p:cNvSpPr>
            <a:spLocks noGrp="1"/>
          </p:cNvSpPr>
          <p:nvPr>
            <p:ph type="ftr" sz="quarter" idx="11"/>
          </p:nvPr>
        </p:nvSpPr>
        <p:spPr>
          <a:xfrm>
            <a:off x="323528" y="6525344"/>
            <a:ext cx="7632848" cy="332656"/>
          </a:xfrm>
        </p:spPr>
        <p:txBody>
          <a:bodyPr/>
          <a:lstStyle/>
          <a:p>
            <a:r>
              <a:rPr lang="en-US" dirty="0"/>
              <a:t>European superconductors for ITER Magnets, November 11</a:t>
            </a:r>
            <a:r>
              <a:rPr lang="en-US" baseline="30000" dirty="0"/>
              <a:t>th</a:t>
            </a:r>
            <a:r>
              <a:rPr lang="en-US" dirty="0"/>
              <a:t> 2021</a:t>
            </a:r>
          </a:p>
        </p:txBody>
      </p:sp>
      <p:pic>
        <p:nvPicPr>
          <p:cNvPr id="2050" name="Picture 6">
            <a:extLst>
              <a:ext uri="{FF2B5EF4-FFF2-40B4-BE49-F238E27FC236}">
                <a16:creationId xmlns:a16="http://schemas.microsoft.com/office/drawing/2014/main" id="{DAA3FEFC-42AD-4B3F-BF51-B207C85C976B}"/>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97551" y="2509371"/>
            <a:ext cx="4878705" cy="36559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286F217E-D238-4D10-9FBB-A1547FA2F6DF}"/>
              </a:ext>
            </a:extLst>
          </p:cNvPr>
          <p:cNvSpPr txBox="1"/>
          <p:nvPr/>
        </p:nvSpPr>
        <p:spPr>
          <a:xfrm>
            <a:off x="251520" y="836712"/>
            <a:ext cx="8640960" cy="1631216"/>
          </a:xfrm>
          <a:prstGeom prst="rect">
            <a:avLst/>
          </a:prstGeom>
          <a:noFill/>
        </p:spPr>
        <p:txBody>
          <a:bodyPr wrap="square" rtlCol="0">
            <a:spAutoFit/>
          </a:bodyPr>
          <a:lstStyle/>
          <a:p>
            <a:pPr marL="285750" indent="-285750">
              <a:buFont typeface="Arial" panose="020B0604020202020204" pitchFamily="34" charset="0"/>
              <a:buChar char="•"/>
            </a:pPr>
            <a:r>
              <a:rPr lang="en-US" sz="2000" dirty="0"/>
              <a:t>The </a:t>
            </a:r>
            <a:r>
              <a:rPr lang="en-US" sz="2000" b="1" dirty="0"/>
              <a:t>TF</a:t>
            </a:r>
            <a:r>
              <a:rPr lang="en-US" sz="2000" dirty="0"/>
              <a:t> and </a:t>
            </a:r>
            <a:r>
              <a:rPr lang="en-US" sz="2000" b="1" dirty="0"/>
              <a:t>PF</a:t>
            </a:r>
            <a:r>
              <a:rPr lang="en-US" sz="2000" dirty="0"/>
              <a:t> conductor adventure in Europe lasted </a:t>
            </a:r>
            <a:r>
              <a:rPr lang="en-US" sz="2000" b="1" dirty="0"/>
              <a:t>9 years </a:t>
            </a:r>
            <a:r>
              <a:rPr lang="en-US" sz="2000" dirty="0"/>
              <a:t>(from </a:t>
            </a:r>
            <a:r>
              <a:rPr lang="en-US" sz="2000" b="1" dirty="0"/>
              <a:t>2009</a:t>
            </a:r>
            <a:r>
              <a:rPr lang="en-US" sz="2000" dirty="0"/>
              <a:t> with start of strand production to </a:t>
            </a:r>
            <a:r>
              <a:rPr lang="en-US" sz="2000" b="1" dirty="0"/>
              <a:t>2018</a:t>
            </a:r>
            <a:r>
              <a:rPr lang="en-US" sz="2000" dirty="0"/>
              <a:t> with the jacketing of last PF1 length for RF) and </a:t>
            </a:r>
            <a:r>
              <a:rPr lang="en-US" sz="2000" b="1" dirty="0"/>
              <a:t>hundreds of technical visits </a:t>
            </a:r>
            <a:r>
              <a:rPr lang="en-US" sz="2000" dirty="0"/>
              <a:t>at suppliers.</a:t>
            </a:r>
          </a:p>
          <a:p>
            <a:pPr marL="285750" indent="-285750">
              <a:buFont typeface="Arial" panose="020B0604020202020204" pitchFamily="34" charset="0"/>
              <a:buChar char="•"/>
            </a:pPr>
            <a:r>
              <a:rPr lang="en-IE" sz="2000" b="1" dirty="0"/>
              <a:t>All TF </a:t>
            </a:r>
            <a:r>
              <a:rPr lang="en-IE" sz="2000" dirty="0"/>
              <a:t>conductors already </a:t>
            </a:r>
            <a:r>
              <a:rPr lang="en-IE" sz="2000" b="1" dirty="0"/>
              <a:t>wound</a:t>
            </a:r>
            <a:r>
              <a:rPr lang="en-IE" sz="2000" dirty="0"/>
              <a:t> in 10 Winding Packs at ASG and </a:t>
            </a:r>
            <a:r>
              <a:rPr lang="en-IE" sz="2000" b="1" dirty="0"/>
              <a:t>5 out of 10 TF coils</a:t>
            </a:r>
            <a:r>
              <a:rPr lang="en-IE" sz="2000" dirty="0"/>
              <a:t> completed at SIMIC and </a:t>
            </a:r>
            <a:r>
              <a:rPr lang="en-IE" sz="2000" b="1" dirty="0"/>
              <a:t>delivered to ITER</a:t>
            </a:r>
            <a:r>
              <a:rPr lang="en-IE" sz="2000" dirty="0"/>
              <a:t>:</a:t>
            </a:r>
          </a:p>
        </p:txBody>
      </p:sp>
      <p:sp>
        <p:nvSpPr>
          <p:cNvPr id="4" name="TextBox 3">
            <a:extLst>
              <a:ext uri="{FF2B5EF4-FFF2-40B4-BE49-F238E27FC236}">
                <a16:creationId xmlns:a16="http://schemas.microsoft.com/office/drawing/2014/main" id="{39F86C1A-6814-4126-8656-E1DB6D3D187F}"/>
              </a:ext>
            </a:extLst>
          </p:cNvPr>
          <p:cNvSpPr txBox="1"/>
          <p:nvPr/>
        </p:nvSpPr>
        <p:spPr>
          <a:xfrm>
            <a:off x="1331640" y="6165304"/>
            <a:ext cx="6480720" cy="369332"/>
          </a:xfrm>
          <a:prstGeom prst="rect">
            <a:avLst/>
          </a:prstGeom>
          <a:noFill/>
        </p:spPr>
        <p:txBody>
          <a:bodyPr wrap="square" rtlCol="0">
            <a:spAutoFit/>
          </a:bodyPr>
          <a:lstStyle/>
          <a:p>
            <a:r>
              <a:rPr lang="en-US" b="1" dirty="0"/>
              <a:t>5</a:t>
            </a:r>
            <a:r>
              <a:rPr lang="en-US" b="1" baseline="30000" dirty="0"/>
              <a:t>th</a:t>
            </a:r>
            <a:r>
              <a:rPr lang="en-US" b="1" dirty="0"/>
              <a:t> European TF coil delivered to ITER on 3</a:t>
            </a:r>
            <a:r>
              <a:rPr lang="en-US" b="1" baseline="30000" dirty="0"/>
              <a:t>rd</a:t>
            </a:r>
            <a:r>
              <a:rPr lang="en-US" b="1" dirty="0"/>
              <a:t> of September 2021</a:t>
            </a:r>
            <a:endParaRPr lang="en-IE" b="1" dirty="0"/>
          </a:p>
        </p:txBody>
      </p:sp>
    </p:spTree>
    <p:extLst>
      <p:ext uri="{BB962C8B-B14F-4D97-AF65-F5344CB8AC3E}">
        <p14:creationId xmlns:p14="http://schemas.microsoft.com/office/powerpoint/2010/main" val="2994266616"/>
      </p:ext>
    </p:extLst>
  </p:cSld>
  <p:clrMapOvr>
    <a:masterClrMapping/>
  </p:clrMapOvr>
  <p:transition>
    <p:wipe/>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0B55C215-7F9A-4AB7-8398-183B47447BCF}" type="slidenum">
              <a:rPr lang="en-US" smtClean="0"/>
              <a:pPr/>
              <a:t>46</a:t>
            </a:fld>
            <a:endParaRPr lang="en-US"/>
          </a:p>
        </p:txBody>
      </p:sp>
      <p:sp>
        <p:nvSpPr>
          <p:cNvPr id="8" name="Title 3"/>
          <p:cNvSpPr>
            <a:spLocks noGrp="1"/>
          </p:cNvSpPr>
          <p:nvPr>
            <p:ph type="title"/>
          </p:nvPr>
        </p:nvSpPr>
        <p:spPr>
          <a:xfrm>
            <a:off x="755576" y="202822"/>
            <a:ext cx="2808312" cy="489873"/>
          </a:xfrm>
        </p:spPr>
        <p:txBody>
          <a:bodyPr/>
          <a:lstStyle/>
          <a:p>
            <a:r>
              <a:rPr lang="en-GB" dirty="0"/>
              <a:t>Conclusions</a:t>
            </a:r>
            <a:endParaRPr lang="en-US" dirty="0"/>
          </a:p>
        </p:txBody>
      </p:sp>
      <p:sp>
        <p:nvSpPr>
          <p:cNvPr id="6" name="Footer Placeholder 1">
            <a:extLst>
              <a:ext uri="{FF2B5EF4-FFF2-40B4-BE49-F238E27FC236}">
                <a16:creationId xmlns:a16="http://schemas.microsoft.com/office/drawing/2014/main" id="{B51DEB43-0081-42E9-A510-2967207EC509}"/>
              </a:ext>
            </a:extLst>
          </p:cNvPr>
          <p:cNvSpPr>
            <a:spLocks noGrp="1"/>
          </p:cNvSpPr>
          <p:nvPr>
            <p:ph type="ftr" sz="quarter" idx="11"/>
          </p:nvPr>
        </p:nvSpPr>
        <p:spPr>
          <a:xfrm>
            <a:off x="323528" y="6525344"/>
            <a:ext cx="7632848" cy="332656"/>
          </a:xfrm>
        </p:spPr>
        <p:txBody>
          <a:bodyPr/>
          <a:lstStyle/>
          <a:p>
            <a:r>
              <a:rPr lang="en-US" dirty="0"/>
              <a:t>European superconductors for ITER Magnets, November 11</a:t>
            </a:r>
            <a:r>
              <a:rPr lang="en-US" baseline="30000" dirty="0"/>
              <a:t>th</a:t>
            </a:r>
            <a:r>
              <a:rPr lang="en-US" dirty="0"/>
              <a:t> 2021</a:t>
            </a:r>
          </a:p>
        </p:txBody>
      </p:sp>
      <p:sp>
        <p:nvSpPr>
          <p:cNvPr id="2" name="TextBox 1">
            <a:extLst>
              <a:ext uri="{FF2B5EF4-FFF2-40B4-BE49-F238E27FC236}">
                <a16:creationId xmlns:a16="http://schemas.microsoft.com/office/drawing/2014/main" id="{286F217E-D238-4D10-9FBB-A1547FA2F6DF}"/>
              </a:ext>
            </a:extLst>
          </p:cNvPr>
          <p:cNvSpPr txBox="1"/>
          <p:nvPr/>
        </p:nvSpPr>
        <p:spPr>
          <a:xfrm>
            <a:off x="251520" y="836712"/>
            <a:ext cx="8640960" cy="1323439"/>
          </a:xfrm>
          <a:prstGeom prst="rect">
            <a:avLst/>
          </a:prstGeom>
          <a:noFill/>
        </p:spPr>
        <p:txBody>
          <a:bodyPr wrap="square" rtlCol="0">
            <a:spAutoFit/>
          </a:bodyPr>
          <a:lstStyle/>
          <a:p>
            <a:pPr marL="285750" indent="-285750">
              <a:buFont typeface="Arial" panose="020B0604020202020204" pitchFamily="34" charset="0"/>
              <a:buChar char="•"/>
            </a:pPr>
            <a:r>
              <a:rPr lang="en-US" sz="2000" dirty="0"/>
              <a:t>The 18 PF6 lengths have been wound and the </a:t>
            </a:r>
            <a:r>
              <a:rPr lang="en-US" sz="2000" b="1" dirty="0"/>
              <a:t>PF6 coil manufactured at ASIPP </a:t>
            </a:r>
            <a:r>
              <a:rPr lang="en-US" sz="2000" dirty="0"/>
              <a:t>(Hefei, China) following a European-China agreement.</a:t>
            </a:r>
          </a:p>
          <a:p>
            <a:pPr marL="285750" indent="-285750">
              <a:buFont typeface="Arial" panose="020B0604020202020204" pitchFamily="34" charset="0"/>
              <a:buChar char="•"/>
            </a:pPr>
            <a:r>
              <a:rPr lang="en-US" sz="2000" dirty="0"/>
              <a:t>The </a:t>
            </a:r>
            <a:r>
              <a:rPr lang="en-US" sz="2000" b="1" dirty="0"/>
              <a:t>PF6 coil </a:t>
            </a:r>
            <a:r>
              <a:rPr lang="en-US" sz="2000" dirty="0"/>
              <a:t>has been shipped to F4E PF coils building in </a:t>
            </a:r>
            <a:r>
              <a:rPr lang="en-US" sz="2000" b="1" dirty="0"/>
              <a:t>ITER site </a:t>
            </a:r>
            <a:r>
              <a:rPr lang="en-US" sz="2000" dirty="0"/>
              <a:t>for cold testing (80 K) and final assembly, then </a:t>
            </a:r>
            <a:r>
              <a:rPr lang="en-US" sz="2000" b="1" dirty="0"/>
              <a:t>delivered to ITER in January 2021</a:t>
            </a:r>
            <a:r>
              <a:rPr lang="en-US" sz="2000" dirty="0"/>
              <a:t>:</a:t>
            </a:r>
            <a:endParaRPr lang="en-IE" sz="2000" dirty="0"/>
          </a:p>
        </p:txBody>
      </p:sp>
      <p:sp>
        <p:nvSpPr>
          <p:cNvPr id="4" name="TextBox 3">
            <a:extLst>
              <a:ext uri="{FF2B5EF4-FFF2-40B4-BE49-F238E27FC236}">
                <a16:creationId xmlns:a16="http://schemas.microsoft.com/office/drawing/2014/main" id="{39F86C1A-6814-4126-8656-E1DB6D3D187F}"/>
              </a:ext>
            </a:extLst>
          </p:cNvPr>
          <p:cNvSpPr txBox="1"/>
          <p:nvPr/>
        </p:nvSpPr>
        <p:spPr>
          <a:xfrm>
            <a:off x="2051720" y="6165304"/>
            <a:ext cx="6480720" cy="369332"/>
          </a:xfrm>
          <a:prstGeom prst="rect">
            <a:avLst/>
          </a:prstGeom>
          <a:noFill/>
        </p:spPr>
        <p:txBody>
          <a:bodyPr wrap="square" rtlCol="0">
            <a:spAutoFit/>
          </a:bodyPr>
          <a:lstStyle/>
          <a:p>
            <a:r>
              <a:rPr lang="en-US" b="1" dirty="0"/>
              <a:t>The PF6 coil delivered to ITER in January 2021</a:t>
            </a:r>
            <a:endParaRPr lang="en-IE" b="1" dirty="0"/>
          </a:p>
        </p:txBody>
      </p:sp>
      <p:pic>
        <p:nvPicPr>
          <p:cNvPr id="7" name="Picture 6" descr="A picture containing sky, road, outdoor, blue&#10;&#10;Description automatically generated">
            <a:extLst>
              <a:ext uri="{FF2B5EF4-FFF2-40B4-BE49-F238E27FC236}">
                <a16:creationId xmlns:a16="http://schemas.microsoft.com/office/drawing/2014/main" id="{CE1DE05E-FAA8-4C80-8C5C-6308FF101C2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58240" y="2204864"/>
            <a:ext cx="6656832" cy="3979835"/>
          </a:xfrm>
          <a:prstGeom prst="rect">
            <a:avLst/>
          </a:prstGeom>
        </p:spPr>
      </p:pic>
    </p:spTree>
    <p:extLst>
      <p:ext uri="{BB962C8B-B14F-4D97-AF65-F5344CB8AC3E}">
        <p14:creationId xmlns:p14="http://schemas.microsoft.com/office/powerpoint/2010/main" val="4007945760"/>
      </p:ext>
    </p:extLst>
  </p:cSld>
  <p:clrMapOvr>
    <a:masterClrMapping/>
  </p:clrMapOvr>
  <p:transition>
    <p:wipe/>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0B55C215-7F9A-4AB7-8398-183B47447BCF}" type="slidenum">
              <a:rPr lang="en-US" smtClean="0"/>
              <a:pPr/>
              <a:t>47</a:t>
            </a:fld>
            <a:endParaRPr lang="en-US"/>
          </a:p>
        </p:txBody>
      </p:sp>
      <p:sp>
        <p:nvSpPr>
          <p:cNvPr id="8" name="Title 3"/>
          <p:cNvSpPr>
            <a:spLocks noGrp="1"/>
          </p:cNvSpPr>
          <p:nvPr>
            <p:ph type="title"/>
          </p:nvPr>
        </p:nvSpPr>
        <p:spPr>
          <a:xfrm>
            <a:off x="755576" y="202822"/>
            <a:ext cx="2808312" cy="489873"/>
          </a:xfrm>
        </p:spPr>
        <p:txBody>
          <a:bodyPr/>
          <a:lstStyle/>
          <a:p>
            <a:r>
              <a:rPr lang="en-GB" dirty="0"/>
              <a:t>Conclusions</a:t>
            </a:r>
            <a:endParaRPr lang="en-US" dirty="0"/>
          </a:p>
        </p:txBody>
      </p:sp>
      <p:sp>
        <p:nvSpPr>
          <p:cNvPr id="6" name="Footer Placeholder 1">
            <a:extLst>
              <a:ext uri="{FF2B5EF4-FFF2-40B4-BE49-F238E27FC236}">
                <a16:creationId xmlns:a16="http://schemas.microsoft.com/office/drawing/2014/main" id="{B51DEB43-0081-42E9-A510-2967207EC509}"/>
              </a:ext>
            </a:extLst>
          </p:cNvPr>
          <p:cNvSpPr>
            <a:spLocks noGrp="1"/>
          </p:cNvSpPr>
          <p:nvPr>
            <p:ph type="ftr" sz="quarter" idx="11"/>
          </p:nvPr>
        </p:nvSpPr>
        <p:spPr>
          <a:xfrm>
            <a:off x="323528" y="6525344"/>
            <a:ext cx="7632848" cy="332656"/>
          </a:xfrm>
        </p:spPr>
        <p:txBody>
          <a:bodyPr/>
          <a:lstStyle/>
          <a:p>
            <a:r>
              <a:rPr lang="en-US" dirty="0"/>
              <a:t>European superconductors for ITER Magnets, November 11</a:t>
            </a:r>
            <a:r>
              <a:rPr lang="en-US" baseline="30000" dirty="0"/>
              <a:t>th</a:t>
            </a:r>
            <a:r>
              <a:rPr lang="en-US" dirty="0"/>
              <a:t> 2021</a:t>
            </a:r>
          </a:p>
        </p:txBody>
      </p:sp>
      <p:sp>
        <p:nvSpPr>
          <p:cNvPr id="2" name="TextBox 1">
            <a:extLst>
              <a:ext uri="{FF2B5EF4-FFF2-40B4-BE49-F238E27FC236}">
                <a16:creationId xmlns:a16="http://schemas.microsoft.com/office/drawing/2014/main" id="{286F217E-D238-4D10-9FBB-A1547FA2F6DF}"/>
              </a:ext>
            </a:extLst>
          </p:cNvPr>
          <p:cNvSpPr txBox="1"/>
          <p:nvPr/>
        </p:nvSpPr>
        <p:spPr>
          <a:xfrm>
            <a:off x="251520" y="1156682"/>
            <a:ext cx="8640960" cy="400110"/>
          </a:xfrm>
          <a:prstGeom prst="rect">
            <a:avLst/>
          </a:prstGeom>
          <a:noFill/>
        </p:spPr>
        <p:txBody>
          <a:bodyPr wrap="square" rtlCol="0">
            <a:spAutoFit/>
          </a:bodyPr>
          <a:lstStyle/>
          <a:p>
            <a:pPr marL="285750" indent="-285750">
              <a:buFont typeface="Arial" panose="020B0604020202020204" pitchFamily="34" charset="0"/>
              <a:buChar char="•"/>
            </a:pPr>
            <a:r>
              <a:rPr lang="en-US" sz="2000" dirty="0"/>
              <a:t>And then, in </a:t>
            </a:r>
            <a:r>
              <a:rPr lang="en-US" sz="2000" b="1" dirty="0"/>
              <a:t>April 2021</a:t>
            </a:r>
            <a:r>
              <a:rPr lang="en-US" sz="2000" dirty="0"/>
              <a:t>, </a:t>
            </a:r>
            <a:r>
              <a:rPr lang="en-US" sz="2000" b="1" dirty="0"/>
              <a:t>PF6 coil has been lowered into the ITER Tokamak pit</a:t>
            </a:r>
            <a:endParaRPr lang="en-IE" sz="2000" dirty="0"/>
          </a:p>
        </p:txBody>
      </p:sp>
      <p:sp>
        <p:nvSpPr>
          <p:cNvPr id="4" name="TextBox 3">
            <a:extLst>
              <a:ext uri="{FF2B5EF4-FFF2-40B4-BE49-F238E27FC236}">
                <a16:creationId xmlns:a16="http://schemas.microsoft.com/office/drawing/2014/main" id="{39F86C1A-6814-4126-8656-E1DB6D3D187F}"/>
              </a:ext>
            </a:extLst>
          </p:cNvPr>
          <p:cNvSpPr txBox="1"/>
          <p:nvPr/>
        </p:nvSpPr>
        <p:spPr>
          <a:xfrm>
            <a:off x="1619672" y="5930042"/>
            <a:ext cx="6480720" cy="369332"/>
          </a:xfrm>
          <a:prstGeom prst="rect">
            <a:avLst/>
          </a:prstGeom>
          <a:noFill/>
        </p:spPr>
        <p:txBody>
          <a:bodyPr wrap="square" rtlCol="0">
            <a:spAutoFit/>
          </a:bodyPr>
          <a:lstStyle/>
          <a:p>
            <a:r>
              <a:rPr lang="en-US" b="1" dirty="0"/>
              <a:t>The PF6 coil lifted for insertion into ITER pit in April 2021</a:t>
            </a:r>
            <a:endParaRPr lang="en-IE" b="1" dirty="0"/>
          </a:p>
        </p:txBody>
      </p:sp>
      <p:pic>
        <p:nvPicPr>
          <p:cNvPr id="3074" name="Picture 20">
            <a:extLst>
              <a:ext uri="{FF2B5EF4-FFF2-40B4-BE49-F238E27FC236}">
                <a16:creationId xmlns:a16="http://schemas.microsoft.com/office/drawing/2014/main" id="{28088034-AAEC-42F6-8A64-38496BB5D3F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03648" y="1876763"/>
            <a:ext cx="5957458" cy="399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16131911"/>
      </p:ext>
    </p:extLst>
  </p:cSld>
  <p:clrMapOvr>
    <a:masterClrMapping/>
  </p:clrMapOvr>
  <p:transition>
    <p:wipe/>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0B55C215-7F9A-4AB7-8398-183B47447BCF}" type="slidenum">
              <a:rPr lang="en-US" smtClean="0"/>
              <a:pPr/>
              <a:t>48</a:t>
            </a:fld>
            <a:endParaRPr lang="en-US"/>
          </a:p>
        </p:txBody>
      </p:sp>
      <p:sp>
        <p:nvSpPr>
          <p:cNvPr id="8" name="Title 3"/>
          <p:cNvSpPr>
            <a:spLocks noGrp="1"/>
          </p:cNvSpPr>
          <p:nvPr>
            <p:ph type="title"/>
          </p:nvPr>
        </p:nvSpPr>
        <p:spPr>
          <a:xfrm>
            <a:off x="504056" y="224248"/>
            <a:ext cx="6948264" cy="468448"/>
          </a:xfrm>
        </p:spPr>
        <p:txBody>
          <a:bodyPr/>
          <a:lstStyle/>
          <a:p>
            <a:r>
              <a:rPr lang="en-GB" dirty="0"/>
              <a:t>Acknowledgments</a:t>
            </a:r>
            <a:endParaRPr lang="en-US" dirty="0"/>
          </a:p>
        </p:txBody>
      </p:sp>
      <p:sp>
        <p:nvSpPr>
          <p:cNvPr id="9" name="TextBox 8"/>
          <p:cNvSpPr txBox="1"/>
          <p:nvPr/>
        </p:nvSpPr>
        <p:spPr>
          <a:xfrm>
            <a:off x="392" y="893613"/>
            <a:ext cx="9144000" cy="6186309"/>
          </a:xfrm>
          <a:prstGeom prst="rect">
            <a:avLst/>
          </a:prstGeom>
          <a:noFill/>
        </p:spPr>
        <p:txBody>
          <a:bodyPr wrap="square" rtlCol="0">
            <a:spAutoFit/>
          </a:bodyPr>
          <a:lstStyle/>
          <a:p>
            <a:r>
              <a:rPr lang="en-US" sz="2200" b="1" i="1" dirty="0"/>
              <a:t>Last but not least I would like to acknowledge all EU conductor collaborators for their very professional work and collaborative way:</a:t>
            </a:r>
          </a:p>
          <a:p>
            <a:pPr marL="342900" indent="-342900">
              <a:buFont typeface="Arial" panose="020B0604020202020204" pitchFamily="34" charset="0"/>
              <a:buChar char="•"/>
            </a:pPr>
            <a:r>
              <a:rPr lang="en-US" sz="2200" dirty="0" err="1"/>
              <a:t>Luvata</a:t>
            </a:r>
            <a:r>
              <a:rPr lang="en-US" sz="2200" dirty="0"/>
              <a:t> Pori</a:t>
            </a:r>
          </a:p>
          <a:p>
            <a:pPr marL="342900" indent="-342900">
              <a:buFont typeface="Arial" panose="020B0604020202020204" pitchFamily="34" charset="0"/>
              <a:buChar char="•"/>
            </a:pPr>
            <a:r>
              <a:rPr lang="en-US" sz="2200" dirty="0"/>
              <a:t>OST</a:t>
            </a:r>
          </a:p>
          <a:p>
            <a:pPr marL="342900" indent="-342900">
              <a:buFont typeface="Arial" panose="020B0604020202020204" pitchFamily="34" charset="0"/>
              <a:buChar char="•"/>
            </a:pPr>
            <a:r>
              <a:rPr lang="en-US" sz="2200" dirty="0"/>
              <a:t>BEAS</a:t>
            </a:r>
          </a:p>
          <a:p>
            <a:pPr marL="342900" indent="-342900">
              <a:buFont typeface="Arial" panose="020B0604020202020204" pitchFamily="34" charset="0"/>
              <a:buChar char="•"/>
            </a:pPr>
            <a:r>
              <a:rPr lang="en-US" sz="2200" dirty="0"/>
              <a:t>ICAS including ENEA, Tratos, Criotec, SMST and POSCO</a:t>
            </a:r>
          </a:p>
          <a:p>
            <a:pPr marL="342900" indent="-342900">
              <a:buFont typeface="Arial" panose="020B0604020202020204" pitchFamily="34" charset="0"/>
              <a:buChar char="•"/>
            </a:pPr>
            <a:r>
              <a:rPr lang="en-US" sz="2200" dirty="0"/>
              <a:t>SPC</a:t>
            </a:r>
          </a:p>
          <a:p>
            <a:pPr marL="342900" indent="-342900">
              <a:buFont typeface="Arial" panose="020B0604020202020204" pitchFamily="34" charset="0"/>
              <a:buChar char="•"/>
            </a:pPr>
            <a:r>
              <a:rPr lang="en-US" sz="2200" dirty="0"/>
              <a:t>Durham University</a:t>
            </a:r>
          </a:p>
          <a:p>
            <a:pPr marL="342900" indent="-342900">
              <a:buFont typeface="Arial" panose="020B0604020202020204" pitchFamily="34" charset="0"/>
              <a:buChar char="•"/>
            </a:pPr>
            <a:r>
              <a:rPr lang="en-US" sz="2200" dirty="0"/>
              <a:t>University of Twente</a:t>
            </a:r>
          </a:p>
          <a:p>
            <a:pPr marL="342900" indent="-342900">
              <a:buFont typeface="Arial" panose="020B0604020202020204" pitchFamily="34" charset="0"/>
              <a:buChar char="•"/>
            </a:pPr>
            <a:r>
              <a:rPr lang="en-US" sz="2200" dirty="0"/>
              <a:t>CERN</a:t>
            </a:r>
          </a:p>
          <a:p>
            <a:pPr marL="342900" indent="-342900">
              <a:buFont typeface="Arial" panose="020B0604020202020204" pitchFamily="34" charset="0"/>
              <a:buChar char="•"/>
            </a:pPr>
            <a:r>
              <a:rPr lang="en-US" sz="2200" dirty="0"/>
              <a:t>KIT</a:t>
            </a:r>
          </a:p>
          <a:p>
            <a:pPr marL="342900" indent="-342900">
              <a:buFont typeface="Arial" panose="020B0604020202020204" pitchFamily="34" charset="0"/>
              <a:buChar char="•"/>
            </a:pPr>
            <a:r>
              <a:rPr lang="en-US" sz="2200" dirty="0"/>
              <a:t>ISQ</a:t>
            </a:r>
          </a:p>
          <a:p>
            <a:pPr marL="342900" indent="-342900">
              <a:buFont typeface="Arial" panose="020B0604020202020204" pitchFamily="34" charset="0"/>
              <a:buChar char="•"/>
            </a:pPr>
            <a:r>
              <a:rPr lang="en-US" sz="2200" dirty="0"/>
              <a:t>TWI</a:t>
            </a:r>
          </a:p>
          <a:p>
            <a:pPr marL="342900" indent="-342900">
              <a:buFont typeface="Arial" panose="020B0604020202020204" pitchFamily="34" charset="0"/>
              <a:buChar char="•"/>
            </a:pPr>
            <a:r>
              <a:rPr lang="en-US" sz="2200" dirty="0"/>
              <a:t>RF DA</a:t>
            </a:r>
          </a:p>
          <a:p>
            <a:pPr marL="342900" indent="-342900">
              <a:buFont typeface="Arial" panose="020B0604020202020204" pitchFamily="34" charset="0"/>
              <a:buChar char="•"/>
            </a:pPr>
            <a:r>
              <a:rPr lang="en-US" sz="2200" dirty="0" err="1"/>
              <a:t>ChMP</a:t>
            </a:r>
            <a:r>
              <a:rPr lang="en-US" sz="2200" dirty="0"/>
              <a:t> and VNIIKP</a:t>
            </a:r>
          </a:p>
          <a:p>
            <a:pPr marL="342900" indent="-342900">
              <a:buFont typeface="Arial" panose="020B0604020202020204" pitchFamily="34" charset="0"/>
              <a:buChar char="•"/>
            </a:pPr>
            <a:r>
              <a:rPr lang="en-US" sz="2200" dirty="0"/>
              <a:t>ITER IO</a:t>
            </a:r>
          </a:p>
          <a:p>
            <a:pPr marL="342900" indent="-342900">
              <a:buFont typeface="Arial" panose="020B0604020202020204" pitchFamily="34" charset="0"/>
              <a:buChar char="•"/>
            </a:pPr>
            <a:endParaRPr lang="en-US" sz="2200" dirty="0"/>
          </a:p>
          <a:p>
            <a:pPr marL="342900" indent="-342900">
              <a:buFont typeface="Arial" panose="020B0604020202020204" pitchFamily="34" charset="0"/>
              <a:buChar char="•"/>
            </a:pPr>
            <a:endParaRPr lang="en-IE" sz="2200" dirty="0"/>
          </a:p>
        </p:txBody>
      </p:sp>
      <p:sp>
        <p:nvSpPr>
          <p:cNvPr id="6" name="Footer Placeholder 1">
            <a:extLst>
              <a:ext uri="{FF2B5EF4-FFF2-40B4-BE49-F238E27FC236}">
                <a16:creationId xmlns:a16="http://schemas.microsoft.com/office/drawing/2014/main" id="{4DFBE12C-049D-4ACA-B1EE-3022B5AECC6A}"/>
              </a:ext>
            </a:extLst>
          </p:cNvPr>
          <p:cNvSpPr>
            <a:spLocks noGrp="1"/>
          </p:cNvSpPr>
          <p:nvPr>
            <p:ph type="ftr" sz="quarter" idx="11"/>
          </p:nvPr>
        </p:nvSpPr>
        <p:spPr>
          <a:xfrm>
            <a:off x="323528" y="6525344"/>
            <a:ext cx="7632848" cy="332656"/>
          </a:xfrm>
        </p:spPr>
        <p:txBody>
          <a:bodyPr/>
          <a:lstStyle/>
          <a:p>
            <a:r>
              <a:rPr lang="en-US" dirty="0"/>
              <a:t>European superconductors for ITER Magnets, November 11</a:t>
            </a:r>
            <a:r>
              <a:rPr lang="en-US" baseline="30000" dirty="0"/>
              <a:t>th</a:t>
            </a:r>
            <a:r>
              <a:rPr lang="en-US" dirty="0"/>
              <a:t> 2021</a:t>
            </a:r>
          </a:p>
        </p:txBody>
      </p:sp>
    </p:spTree>
    <p:extLst>
      <p:ext uri="{BB962C8B-B14F-4D97-AF65-F5344CB8AC3E}">
        <p14:creationId xmlns:p14="http://schemas.microsoft.com/office/powerpoint/2010/main" val="921432957"/>
      </p:ext>
    </p:extLst>
  </p:cSld>
  <p:clrMapOvr>
    <a:masterClrMapping/>
  </p:clrMapOvr>
  <p:transition>
    <p:wipe/>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2060848"/>
            <a:ext cx="7560840" cy="478401"/>
          </a:xfrm>
        </p:spPr>
        <p:txBody>
          <a:bodyPr/>
          <a:lstStyle/>
          <a:p>
            <a:r>
              <a:rPr lang="en-GB" sz="4000" dirty="0"/>
              <a:t>Thank you for your attention</a:t>
            </a:r>
            <a:endParaRPr lang="en-US" sz="4000" dirty="0"/>
          </a:p>
        </p:txBody>
      </p:sp>
      <p:sp>
        <p:nvSpPr>
          <p:cNvPr id="3" name="Content Placeholder 2"/>
          <p:cNvSpPr>
            <a:spLocks noGrp="1"/>
          </p:cNvSpPr>
          <p:nvPr>
            <p:ph sz="quarter" idx="10"/>
          </p:nvPr>
        </p:nvSpPr>
        <p:spPr>
          <a:xfrm>
            <a:off x="1043608" y="2636912"/>
            <a:ext cx="7561263" cy="2744341"/>
          </a:xfrm>
        </p:spPr>
        <p:txBody>
          <a:bodyPr anchor="ctr">
            <a:spAutoFit/>
          </a:bodyPr>
          <a:lstStyle/>
          <a:p>
            <a:r>
              <a:rPr lang="en-GB" sz="2400" dirty="0">
                <a:solidFill>
                  <a:schemeClr val="tx1">
                    <a:lumMod val="85000"/>
                    <a:lumOff val="15000"/>
                  </a:schemeClr>
                </a:solidFill>
              </a:rPr>
              <a:t>Follow us on:</a:t>
            </a:r>
            <a:endParaRPr lang="en-GB" sz="800" dirty="0"/>
          </a:p>
          <a:p>
            <a:pPr defTabSz="720000">
              <a:lnSpc>
                <a:spcPct val="150000"/>
              </a:lnSpc>
            </a:pPr>
            <a:r>
              <a:rPr lang="en-GB" dirty="0">
                <a:solidFill>
                  <a:schemeClr val="bg2">
                    <a:lumMod val="50000"/>
                  </a:schemeClr>
                </a:solidFill>
              </a:rPr>
              <a:t>	</a:t>
            </a:r>
            <a:r>
              <a:rPr lang="en-GB" dirty="0">
                <a:solidFill>
                  <a:schemeClr val="tx1">
                    <a:lumMod val="50000"/>
                    <a:lumOff val="50000"/>
                  </a:schemeClr>
                </a:solidFill>
              </a:rPr>
              <a:t>www.f4e.europa.eu</a:t>
            </a:r>
          </a:p>
          <a:p>
            <a:pPr defTabSz="720000">
              <a:lnSpc>
                <a:spcPct val="150000"/>
              </a:lnSpc>
            </a:pPr>
            <a:r>
              <a:rPr lang="en-US" dirty="0">
                <a:solidFill>
                  <a:schemeClr val="tx1">
                    <a:lumMod val="50000"/>
                    <a:lumOff val="50000"/>
                  </a:schemeClr>
                </a:solidFill>
              </a:rPr>
              <a:t>	www.twitter.com/fusionforenergy</a:t>
            </a:r>
          </a:p>
          <a:p>
            <a:pPr defTabSz="720000">
              <a:lnSpc>
                <a:spcPct val="150000"/>
              </a:lnSpc>
            </a:pPr>
            <a:r>
              <a:rPr lang="en-US" dirty="0">
                <a:solidFill>
                  <a:schemeClr val="tx1">
                    <a:lumMod val="50000"/>
                    <a:lumOff val="50000"/>
                  </a:schemeClr>
                </a:solidFill>
              </a:rPr>
              <a:t>	www.youtube.com/fusionforenergy</a:t>
            </a:r>
          </a:p>
          <a:p>
            <a:pPr defTabSz="720000">
              <a:lnSpc>
                <a:spcPct val="150000"/>
              </a:lnSpc>
            </a:pPr>
            <a:r>
              <a:rPr lang="en-US" dirty="0">
                <a:solidFill>
                  <a:schemeClr val="tx1">
                    <a:lumMod val="50000"/>
                    <a:lumOff val="50000"/>
                  </a:schemeClr>
                </a:solidFill>
              </a:rPr>
              <a:t>	</a:t>
            </a:r>
            <a:r>
              <a:rPr lang="en-IE" dirty="0">
                <a:solidFill>
                  <a:schemeClr val="tx1">
                    <a:lumMod val="50000"/>
                    <a:lumOff val="50000"/>
                  </a:schemeClr>
                </a:solidFill>
              </a:rPr>
              <a:t>www.linkedin.com/company/fusion-for-energy</a:t>
            </a:r>
            <a:r>
              <a:rPr lang="en-US" dirty="0">
                <a:solidFill>
                  <a:schemeClr val="tx1">
                    <a:lumMod val="50000"/>
                    <a:lumOff val="50000"/>
                  </a:schemeClr>
                </a:solidFill>
              </a:rPr>
              <a:t>	</a:t>
            </a:r>
            <a:r>
              <a:rPr lang="en-IE" dirty="0">
                <a:solidFill>
                  <a:schemeClr val="tx1">
                    <a:lumMod val="50000"/>
                    <a:lumOff val="50000"/>
                  </a:schemeClr>
                </a:solidFill>
              </a:rPr>
              <a:t>www.flickr.com/photos/fusionforenergy</a:t>
            </a:r>
            <a:endParaRPr lang="en-US" dirty="0">
              <a:solidFill>
                <a:schemeClr val="tx1">
                  <a:lumMod val="50000"/>
                  <a:lumOff val="50000"/>
                </a:schemeClr>
              </a:solidFill>
            </a:endParaRPr>
          </a:p>
        </p:txBody>
      </p:sp>
      <p:pic>
        <p:nvPicPr>
          <p:cNvPr id="4" name="Picture 3" descr="twitter.png"/>
          <p:cNvPicPr>
            <a:picLocks noChangeAspect="1"/>
          </p:cNvPicPr>
          <p:nvPr/>
        </p:nvPicPr>
        <p:blipFill>
          <a:blip r:embed="rId3" cstate="print"/>
          <a:stretch>
            <a:fillRect/>
          </a:stretch>
        </p:blipFill>
        <p:spPr>
          <a:xfrm>
            <a:off x="1187550" y="3573016"/>
            <a:ext cx="465584" cy="465584"/>
          </a:xfrm>
          <a:prstGeom prst="rect">
            <a:avLst/>
          </a:prstGeom>
        </p:spPr>
      </p:pic>
      <p:pic>
        <p:nvPicPr>
          <p:cNvPr id="5" name="Picture 4" descr="youtube.png"/>
          <p:cNvPicPr>
            <a:picLocks noChangeAspect="1"/>
          </p:cNvPicPr>
          <p:nvPr/>
        </p:nvPicPr>
        <p:blipFill>
          <a:blip r:embed="rId4" cstate="print"/>
          <a:stretch>
            <a:fillRect/>
          </a:stretch>
        </p:blipFill>
        <p:spPr>
          <a:xfrm>
            <a:off x="1187550" y="4005064"/>
            <a:ext cx="465584" cy="465584"/>
          </a:xfrm>
          <a:prstGeom prst="rect">
            <a:avLst/>
          </a:prstGeom>
        </p:spPr>
      </p:pic>
      <p:pic>
        <p:nvPicPr>
          <p:cNvPr id="6" name="Picture 5" descr="f4e.png"/>
          <p:cNvPicPr>
            <a:picLocks noChangeAspect="1"/>
          </p:cNvPicPr>
          <p:nvPr/>
        </p:nvPicPr>
        <p:blipFill>
          <a:blip r:embed="rId5" cstate="print"/>
          <a:stretch>
            <a:fillRect/>
          </a:stretch>
        </p:blipFill>
        <p:spPr>
          <a:xfrm>
            <a:off x="1187550" y="3140968"/>
            <a:ext cx="468000" cy="468000"/>
          </a:xfrm>
          <a:prstGeom prst="rect">
            <a:avLst/>
          </a:prstGeom>
        </p:spPr>
      </p:pic>
      <p:pic>
        <p:nvPicPr>
          <p:cNvPr id="7" name="Picture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94876" y="4455194"/>
            <a:ext cx="466725" cy="466725"/>
          </a:xfrm>
          <a:prstGeom prst="rect">
            <a:avLst/>
          </a:prstGeom>
        </p:spPr>
      </p:pic>
      <p:pic>
        <p:nvPicPr>
          <p:cNvPr id="11" name="Picture 10"/>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211683" y="4891915"/>
            <a:ext cx="435578" cy="435578"/>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323528" y="6525344"/>
            <a:ext cx="7632848" cy="332656"/>
          </a:xfrm>
        </p:spPr>
        <p:txBody>
          <a:bodyPr/>
          <a:lstStyle/>
          <a:p>
            <a:r>
              <a:rPr lang="en-US" dirty="0"/>
              <a:t>European superconductors for ITER Magnets, November 11</a:t>
            </a:r>
            <a:r>
              <a:rPr lang="en-US" baseline="30000" dirty="0"/>
              <a:t>th</a:t>
            </a:r>
            <a:r>
              <a:rPr lang="en-US" dirty="0"/>
              <a:t> 2021</a:t>
            </a:r>
          </a:p>
        </p:txBody>
      </p:sp>
      <p:sp>
        <p:nvSpPr>
          <p:cNvPr id="3" name="Slide Number Placeholder 2"/>
          <p:cNvSpPr>
            <a:spLocks noGrp="1"/>
          </p:cNvSpPr>
          <p:nvPr>
            <p:ph type="sldNum" sz="quarter" idx="12"/>
          </p:nvPr>
        </p:nvSpPr>
        <p:spPr/>
        <p:txBody>
          <a:bodyPr/>
          <a:lstStyle/>
          <a:p>
            <a:fld id="{0B55C215-7F9A-4AB7-8398-183B47447BCF}" type="slidenum">
              <a:rPr lang="en-US" smtClean="0"/>
              <a:pPr/>
              <a:t>5</a:t>
            </a:fld>
            <a:endParaRPr lang="en-US"/>
          </a:p>
        </p:txBody>
      </p:sp>
      <p:sp>
        <p:nvSpPr>
          <p:cNvPr id="4" name="Title 3"/>
          <p:cNvSpPr>
            <a:spLocks noGrp="1"/>
          </p:cNvSpPr>
          <p:nvPr>
            <p:ph type="title"/>
          </p:nvPr>
        </p:nvSpPr>
        <p:spPr>
          <a:xfrm>
            <a:off x="1619672" y="-6966"/>
            <a:ext cx="5040560" cy="771670"/>
          </a:xfrm>
        </p:spPr>
        <p:txBody>
          <a:bodyPr/>
          <a:lstStyle/>
          <a:p>
            <a:r>
              <a:rPr lang="en-GB" dirty="0"/>
              <a:t>ITER Magnet system: what?</a:t>
            </a:r>
            <a:endParaRPr lang="en-US" dirty="0"/>
          </a:p>
        </p:txBody>
      </p:sp>
      <p:pic>
        <p:nvPicPr>
          <p:cNvPr id="10" name="Picture 2">
            <a:extLst>
              <a:ext uri="{FF2B5EF4-FFF2-40B4-BE49-F238E27FC236}">
                <a16:creationId xmlns:a16="http://schemas.microsoft.com/office/drawing/2014/main" id="{6F0F6A7D-7619-43ED-8F44-5F4613EBF93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76667"/>
            <a:ext cx="5343525" cy="35604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 name="Picture 3">
            <a:extLst>
              <a:ext uri="{FF2B5EF4-FFF2-40B4-BE49-F238E27FC236}">
                <a16:creationId xmlns:a16="http://schemas.microsoft.com/office/drawing/2014/main" id="{0835C674-1B4A-404B-87B2-AD0E44E37C5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98240" y="1412776"/>
            <a:ext cx="4114800" cy="2562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TextBox 11">
            <a:extLst>
              <a:ext uri="{FF2B5EF4-FFF2-40B4-BE49-F238E27FC236}">
                <a16:creationId xmlns:a16="http://schemas.microsoft.com/office/drawing/2014/main" id="{76ECCABE-FDDE-466C-BABE-0A932BBA684E}"/>
              </a:ext>
            </a:extLst>
          </p:cNvPr>
          <p:cNvSpPr txBox="1"/>
          <p:nvPr/>
        </p:nvSpPr>
        <p:spPr>
          <a:xfrm>
            <a:off x="1433039" y="4437112"/>
            <a:ext cx="7380001" cy="2308324"/>
          </a:xfrm>
          <a:prstGeom prst="rect">
            <a:avLst/>
          </a:prstGeom>
          <a:noFill/>
        </p:spPr>
        <p:txBody>
          <a:bodyPr wrap="square" rtlCol="0">
            <a:spAutoFit/>
          </a:bodyPr>
          <a:lstStyle/>
          <a:p>
            <a:r>
              <a:rPr lang="en-US" dirty="0"/>
              <a:t>Needed for </a:t>
            </a:r>
            <a:r>
              <a:rPr lang="en-US" b="1" dirty="0"/>
              <a:t>ITER magnet system</a:t>
            </a:r>
            <a:r>
              <a:rPr lang="en-US" dirty="0"/>
              <a:t>:</a:t>
            </a:r>
          </a:p>
          <a:p>
            <a:pPr marL="285750" indent="-285750">
              <a:buFont typeface="Arial" panose="020B0604020202020204" pitchFamily="34" charset="0"/>
              <a:buChar char="•"/>
            </a:pPr>
            <a:r>
              <a:rPr lang="en-US" dirty="0"/>
              <a:t>19 (18+1 spare) Toroidal Field (TF) coils, 10 by EU, 9 by Japan</a:t>
            </a:r>
          </a:p>
          <a:p>
            <a:pPr marL="285750" indent="-285750">
              <a:buFont typeface="Arial" panose="020B0604020202020204" pitchFamily="34" charset="0"/>
              <a:buChar char="•"/>
            </a:pPr>
            <a:r>
              <a:rPr lang="en-US" dirty="0"/>
              <a:t>6 Poloidal Field (PF) coils, 1 by Russia, 5 by EU</a:t>
            </a:r>
          </a:p>
          <a:p>
            <a:pPr marL="285750" indent="-285750">
              <a:buFont typeface="Arial" panose="020B0604020202020204" pitchFamily="34" charset="0"/>
              <a:buChar char="•"/>
            </a:pPr>
            <a:r>
              <a:rPr lang="en-US" dirty="0"/>
              <a:t>1 Central Solenoid (CS) made of 6 modules, by US</a:t>
            </a:r>
          </a:p>
          <a:p>
            <a:pPr marL="285750" indent="-285750">
              <a:buFont typeface="Arial" panose="020B0604020202020204" pitchFamily="34" charset="0"/>
              <a:buChar char="•"/>
            </a:pPr>
            <a:r>
              <a:rPr lang="en-US" dirty="0"/>
              <a:t>Correction Coils (CC), by China</a:t>
            </a:r>
          </a:p>
          <a:p>
            <a:pPr marL="285750" indent="-285750">
              <a:buFont typeface="Arial" panose="020B0604020202020204" pitchFamily="34" charset="0"/>
              <a:buChar char="•"/>
            </a:pPr>
            <a:r>
              <a:rPr lang="en-US" dirty="0"/>
              <a:t>9 Pre-Compression Rings (3 upper, 3 lower, 3 spares), EU</a:t>
            </a:r>
          </a:p>
          <a:p>
            <a:r>
              <a:rPr lang="en-US" b="1" i="1" dirty="0"/>
              <a:t>Total stored energy of 51 GJ for the ITER Magnet system!</a:t>
            </a:r>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889862153"/>
      </p:ext>
    </p:extLst>
  </p:cSld>
  <p:clrMapOvr>
    <a:masterClrMapping/>
  </p:clrMapOvr>
  <p:transition>
    <p:wip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0B55C215-7F9A-4AB7-8398-183B47447BCF}" type="slidenum">
              <a:rPr lang="en-US" smtClean="0"/>
              <a:pPr/>
              <a:t>6</a:t>
            </a:fld>
            <a:endParaRPr lang="en-US"/>
          </a:p>
        </p:txBody>
      </p:sp>
      <p:sp>
        <p:nvSpPr>
          <p:cNvPr id="4" name="Title 3"/>
          <p:cNvSpPr>
            <a:spLocks noGrp="1"/>
          </p:cNvSpPr>
          <p:nvPr>
            <p:ph type="title"/>
          </p:nvPr>
        </p:nvSpPr>
        <p:spPr>
          <a:xfrm>
            <a:off x="0" y="192365"/>
            <a:ext cx="7236296" cy="451406"/>
          </a:xfrm>
        </p:spPr>
        <p:txBody>
          <a:bodyPr/>
          <a:lstStyle/>
          <a:p>
            <a:r>
              <a:rPr lang="en-GB" dirty="0"/>
              <a:t>European conductor contribution</a:t>
            </a:r>
            <a:endParaRPr lang="en-US" dirty="0"/>
          </a:p>
        </p:txBody>
      </p:sp>
      <p:sp>
        <p:nvSpPr>
          <p:cNvPr id="7" name="Rectangle 2"/>
          <p:cNvSpPr>
            <a:spLocks noGrp="1" noChangeArrowheads="1"/>
          </p:cNvSpPr>
          <p:nvPr>
            <p:ph type="body" idx="4294967295"/>
          </p:nvPr>
        </p:nvSpPr>
        <p:spPr>
          <a:xfrm>
            <a:off x="107504" y="980728"/>
            <a:ext cx="8861871" cy="4968528"/>
          </a:xfrm>
          <a:prstGeom prst="rect">
            <a:avLst/>
          </a:prstGeom>
        </p:spPr>
        <p:txBody>
          <a:bodyPr/>
          <a:lstStyle/>
          <a:p>
            <a:pPr algn="ctr"/>
            <a:r>
              <a:rPr lang="en-US" altLang="en-US" sz="2800" b="1" i="1" dirty="0">
                <a:solidFill>
                  <a:schemeClr val="tx1"/>
                </a:solidFill>
                <a:latin typeface="Calibri" panose="020F0502020204030204" pitchFamily="34" charset="0"/>
                <a:cs typeface="Calibri" panose="020F0502020204030204" pitchFamily="34" charset="0"/>
              </a:rPr>
              <a:t>F4E share to ITER magnet conductors:</a:t>
            </a:r>
          </a:p>
          <a:p>
            <a:endParaRPr lang="en-US" altLang="en-US" sz="2400" dirty="0">
              <a:solidFill>
                <a:schemeClr val="tx1"/>
              </a:solidFill>
              <a:latin typeface="Calibri" panose="020F0502020204030204" pitchFamily="34" charset="0"/>
              <a:cs typeface="Calibri" panose="020F0502020204030204" pitchFamily="34" charset="0"/>
            </a:endParaRPr>
          </a:p>
          <a:p>
            <a:pPr marL="342900" indent="-342900">
              <a:buFont typeface="Arial" panose="020B0604020202020204" pitchFamily="34" charset="0"/>
              <a:buChar char="•"/>
            </a:pPr>
            <a:r>
              <a:rPr lang="en-US" altLang="en-US" sz="2400" b="1" dirty="0">
                <a:solidFill>
                  <a:schemeClr val="tx1"/>
                </a:solidFill>
                <a:latin typeface="Calibri" panose="020F0502020204030204" pitchFamily="34" charset="0"/>
                <a:cs typeface="Calibri" panose="020F0502020204030204" pitchFamily="34" charset="0"/>
              </a:rPr>
              <a:t>27 TF conductor unit lengths </a:t>
            </a:r>
            <a:r>
              <a:rPr lang="en-US" altLang="en-US" sz="2400" dirty="0">
                <a:solidFill>
                  <a:schemeClr val="tx1"/>
                </a:solidFill>
                <a:latin typeface="Calibri" panose="020F0502020204030204" pitchFamily="34" charset="0"/>
                <a:cs typeface="Calibri" panose="020F0502020204030204" pitchFamily="34" charset="0"/>
              </a:rPr>
              <a:t>(~ 20 % of total) and extra super/dummy conductors (for about four TF coils): 19 regular lengths (760 m each) and 8 side lengths (415 m each). This needed about 97 tons of superconducting Nb</a:t>
            </a:r>
            <a:r>
              <a:rPr lang="en-US" altLang="en-US" sz="2400" baseline="-25000" dirty="0">
                <a:solidFill>
                  <a:schemeClr val="tx1"/>
                </a:solidFill>
                <a:latin typeface="Calibri" panose="020F0502020204030204" pitchFamily="34" charset="0"/>
                <a:cs typeface="Calibri" panose="020F0502020204030204" pitchFamily="34" charset="0"/>
              </a:rPr>
              <a:t>3</a:t>
            </a:r>
            <a:r>
              <a:rPr lang="en-US" altLang="en-US" sz="2400" dirty="0">
                <a:solidFill>
                  <a:schemeClr val="tx1"/>
                </a:solidFill>
                <a:latin typeface="Calibri" panose="020F0502020204030204" pitchFamily="34" charset="0"/>
                <a:cs typeface="Calibri" panose="020F0502020204030204" pitchFamily="34" charset="0"/>
              </a:rPr>
              <a:t>Sn strand and 62 tons of Cu strand.             </a:t>
            </a:r>
          </a:p>
          <a:p>
            <a:endParaRPr lang="en-US" altLang="en-US" sz="2400" i="1" dirty="0">
              <a:solidFill>
                <a:schemeClr val="tx1"/>
              </a:solidFill>
              <a:latin typeface="Calibri" panose="020F0502020204030204" pitchFamily="34" charset="0"/>
              <a:cs typeface="Calibri" panose="020F0502020204030204" pitchFamily="34" charset="0"/>
            </a:endParaRPr>
          </a:p>
          <a:p>
            <a:pPr marL="342900" indent="-342900">
              <a:buFont typeface="Arial" panose="020B0604020202020204" pitchFamily="34" charset="0"/>
              <a:buChar char="•"/>
            </a:pPr>
            <a:r>
              <a:rPr lang="en-US" altLang="en-US" sz="2400" b="1" dirty="0">
                <a:solidFill>
                  <a:schemeClr val="tx1"/>
                </a:solidFill>
                <a:latin typeface="Calibri" panose="020F0502020204030204" pitchFamily="34" charset="0"/>
                <a:cs typeface="Calibri" panose="020F0502020204030204" pitchFamily="34" charset="0"/>
              </a:rPr>
              <a:t>10 PF conductor unit lengths </a:t>
            </a:r>
            <a:r>
              <a:rPr lang="en-US" altLang="en-US" sz="2400" dirty="0">
                <a:solidFill>
                  <a:schemeClr val="tx1"/>
                </a:solidFill>
                <a:latin typeface="Calibri" panose="020F0502020204030204" pitchFamily="34" charset="0"/>
                <a:cs typeface="Calibri" panose="020F0502020204030204" pitchFamily="34" charset="0"/>
              </a:rPr>
              <a:t>(720 m each) and extra super/dummy conductors for PF6 (~ 11 % of Total for PF), which needed about 45 tons of superconducting NbTi strand. </a:t>
            </a:r>
          </a:p>
          <a:p>
            <a:endParaRPr lang="en-US" altLang="en-US" sz="2400" dirty="0">
              <a:solidFill>
                <a:schemeClr val="tx1"/>
              </a:solidFill>
              <a:latin typeface="Calibri" panose="020F0502020204030204" pitchFamily="34" charset="0"/>
              <a:cs typeface="Calibri" panose="020F0502020204030204" pitchFamily="34" charset="0"/>
            </a:endParaRPr>
          </a:p>
        </p:txBody>
      </p:sp>
      <p:sp>
        <p:nvSpPr>
          <p:cNvPr id="8" name="Footer Placeholder 1">
            <a:extLst>
              <a:ext uri="{FF2B5EF4-FFF2-40B4-BE49-F238E27FC236}">
                <a16:creationId xmlns:a16="http://schemas.microsoft.com/office/drawing/2014/main" id="{B6A56BF6-3804-47E2-9D35-2C624D8EC88B}"/>
              </a:ext>
            </a:extLst>
          </p:cNvPr>
          <p:cNvSpPr>
            <a:spLocks noGrp="1"/>
          </p:cNvSpPr>
          <p:nvPr>
            <p:ph type="ftr" sz="quarter" idx="11"/>
          </p:nvPr>
        </p:nvSpPr>
        <p:spPr>
          <a:xfrm>
            <a:off x="323528" y="6525344"/>
            <a:ext cx="7632848" cy="332656"/>
          </a:xfrm>
        </p:spPr>
        <p:txBody>
          <a:bodyPr/>
          <a:lstStyle/>
          <a:p>
            <a:r>
              <a:rPr lang="en-US" dirty="0"/>
              <a:t>European superconductors for ITER Magnets, November 11</a:t>
            </a:r>
            <a:r>
              <a:rPr lang="en-US" baseline="30000" dirty="0"/>
              <a:t>th</a:t>
            </a:r>
            <a:r>
              <a:rPr lang="en-US" dirty="0"/>
              <a:t> 2021</a:t>
            </a:r>
          </a:p>
        </p:txBody>
      </p:sp>
    </p:spTree>
    <p:extLst>
      <p:ext uri="{BB962C8B-B14F-4D97-AF65-F5344CB8AC3E}">
        <p14:creationId xmlns:p14="http://schemas.microsoft.com/office/powerpoint/2010/main" val="3689792778"/>
      </p:ext>
    </p:extLst>
  </p:cSld>
  <p:clrMapOvr>
    <a:masterClrMapping/>
  </p:clrMapOvr>
  <p:transition>
    <p:wip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0B55C215-7F9A-4AB7-8398-183B47447BCF}" type="slidenum">
              <a:rPr lang="en-US" smtClean="0"/>
              <a:pPr/>
              <a:t>7</a:t>
            </a:fld>
            <a:endParaRPr lang="en-US"/>
          </a:p>
        </p:txBody>
      </p:sp>
      <p:sp>
        <p:nvSpPr>
          <p:cNvPr id="4" name="Title 3"/>
          <p:cNvSpPr>
            <a:spLocks noGrp="1"/>
          </p:cNvSpPr>
          <p:nvPr>
            <p:ph type="title"/>
          </p:nvPr>
        </p:nvSpPr>
        <p:spPr>
          <a:xfrm>
            <a:off x="864096" y="192364"/>
            <a:ext cx="5292080" cy="500331"/>
          </a:xfrm>
        </p:spPr>
        <p:txBody>
          <a:bodyPr/>
          <a:lstStyle/>
          <a:p>
            <a:r>
              <a:rPr lang="en-GB" dirty="0"/>
              <a:t>ITER TF conductors</a:t>
            </a:r>
            <a:endParaRPr lang="en-US" dirty="0"/>
          </a:p>
        </p:txBody>
      </p:sp>
      <p:sp>
        <p:nvSpPr>
          <p:cNvPr id="7" name="Rectangle 2"/>
          <p:cNvSpPr>
            <a:spLocks noGrp="1" noChangeArrowheads="1"/>
          </p:cNvSpPr>
          <p:nvPr>
            <p:ph type="body" idx="4294967295"/>
          </p:nvPr>
        </p:nvSpPr>
        <p:spPr>
          <a:xfrm>
            <a:off x="141064" y="908720"/>
            <a:ext cx="8861871" cy="4968528"/>
          </a:xfrm>
          <a:prstGeom prst="rect">
            <a:avLst/>
          </a:prstGeom>
        </p:spPr>
        <p:txBody>
          <a:bodyPr/>
          <a:lstStyle/>
          <a:p>
            <a:pPr marL="342900" indent="-342900">
              <a:buFont typeface="Arial" panose="020B0604020202020204" pitchFamily="34" charset="0"/>
              <a:buChar char="•"/>
            </a:pPr>
            <a:r>
              <a:rPr lang="en-US" altLang="en-US" sz="2400" b="1" dirty="0">
                <a:solidFill>
                  <a:schemeClr val="tx1"/>
                </a:solidFill>
                <a:latin typeface="Calibri" panose="020F0502020204030204" pitchFamily="34" charset="0"/>
                <a:cs typeface="Calibri" panose="020F0502020204030204" pitchFamily="34" charset="0"/>
              </a:rPr>
              <a:t>TF</a:t>
            </a:r>
            <a:r>
              <a:rPr lang="en-US" altLang="en-US" sz="2400" dirty="0">
                <a:solidFill>
                  <a:schemeClr val="tx1"/>
                </a:solidFill>
                <a:latin typeface="Calibri" panose="020F0502020204030204" pitchFamily="34" charset="0"/>
                <a:cs typeface="Calibri" panose="020F0502020204030204" pitchFamily="34" charset="0"/>
              </a:rPr>
              <a:t> coil </a:t>
            </a:r>
            <a:r>
              <a:rPr lang="en-US" altLang="en-US" sz="2400" b="1" dirty="0">
                <a:solidFill>
                  <a:schemeClr val="tx1"/>
                </a:solidFill>
                <a:latin typeface="Calibri" panose="020F0502020204030204" pitchFamily="34" charset="0"/>
                <a:cs typeface="Calibri" panose="020F0502020204030204" pitchFamily="34" charset="0"/>
              </a:rPr>
              <a:t>operation</a:t>
            </a:r>
            <a:r>
              <a:rPr lang="en-US" altLang="en-US" sz="2400" dirty="0">
                <a:solidFill>
                  <a:schemeClr val="tx1"/>
                </a:solidFill>
                <a:latin typeface="Calibri" panose="020F0502020204030204" pitchFamily="34" charset="0"/>
                <a:cs typeface="Calibri" panose="020F0502020204030204" pitchFamily="34" charset="0"/>
              </a:rPr>
              <a:t>: </a:t>
            </a:r>
            <a:r>
              <a:rPr lang="en-US" altLang="en-US" sz="2400" b="1" dirty="0">
                <a:solidFill>
                  <a:schemeClr val="tx1"/>
                </a:solidFill>
                <a:latin typeface="Calibri" panose="020F0502020204030204" pitchFamily="34" charset="0"/>
                <a:cs typeface="Calibri" panose="020F0502020204030204" pitchFamily="34" charset="0"/>
              </a:rPr>
              <a:t>68 kA, 11.8 T, 5 K</a:t>
            </a:r>
          </a:p>
          <a:p>
            <a:pPr marL="342900" indent="-342900">
              <a:buFont typeface="Arial" panose="020B0604020202020204" pitchFamily="34" charset="0"/>
              <a:buChar char="•"/>
            </a:pPr>
            <a:r>
              <a:rPr lang="en-US" altLang="en-US" sz="2400" dirty="0">
                <a:solidFill>
                  <a:schemeClr val="tx1"/>
                </a:solidFill>
                <a:latin typeface="Calibri" panose="020F0502020204030204" pitchFamily="34" charset="0"/>
                <a:cs typeface="Calibri" panose="020F0502020204030204" pitchFamily="34" charset="0"/>
              </a:rPr>
              <a:t>TF superconductors are </a:t>
            </a:r>
            <a:r>
              <a:rPr lang="en-US" altLang="en-US" sz="2400" b="1" dirty="0">
                <a:solidFill>
                  <a:schemeClr val="tx1"/>
                </a:solidFill>
                <a:latin typeface="Calibri" panose="020F0502020204030204" pitchFamily="34" charset="0"/>
                <a:cs typeface="Calibri" panose="020F0502020204030204" pitchFamily="34" charset="0"/>
              </a:rPr>
              <a:t>Cable-In-Conduit Conductors </a:t>
            </a:r>
            <a:r>
              <a:rPr lang="en-US" altLang="en-US" sz="2400" dirty="0">
                <a:solidFill>
                  <a:schemeClr val="tx1"/>
                </a:solidFill>
                <a:latin typeface="Calibri" panose="020F0502020204030204" pitchFamily="34" charset="0"/>
                <a:cs typeface="Calibri" panose="020F0502020204030204" pitchFamily="34" charset="0"/>
              </a:rPr>
              <a:t>(CICCs).</a:t>
            </a:r>
          </a:p>
          <a:p>
            <a:pPr marL="342900" indent="-342900">
              <a:buFont typeface="Arial" panose="020B0604020202020204" pitchFamily="34" charset="0"/>
              <a:buChar char="•"/>
            </a:pPr>
            <a:r>
              <a:rPr lang="en-US" altLang="en-US" sz="2400" dirty="0">
                <a:solidFill>
                  <a:schemeClr val="tx1"/>
                </a:solidFill>
                <a:latin typeface="Calibri" panose="020F0502020204030204" pitchFamily="34" charset="0"/>
                <a:cs typeface="Calibri" panose="020F0502020204030204" pitchFamily="34" charset="0"/>
              </a:rPr>
              <a:t>~</a:t>
            </a:r>
            <a:r>
              <a:rPr lang="en-US" altLang="en-US" sz="2400" b="1" dirty="0">
                <a:solidFill>
                  <a:schemeClr val="tx1"/>
                </a:solidFill>
                <a:latin typeface="Calibri" panose="020F0502020204030204" pitchFamily="34" charset="0"/>
                <a:cs typeface="Calibri" panose="020F0502020204030204" pitchFamily="34" charset="0"/>
              </a:rPr>
              <a:t>1400</a:t>
            </a:r>
            <a:r>
              <a:rPr lang="en-US" altLang="en-US" sz="2400" dirty="0">
                <a:solidFill>
                  <a:schemeClr val="tx1"/>
                </a:solidFill>
                <a:latin typeface="Calibri" panose="020F0502020204030204" pitchFamily="34" charset="0"/>
                <a:cs typeface="Calibri" panose="020F0502020204030204" pitchFamily="34" charset="0"/>
              </a:rPr>
              <a:t> </a:t>
            </a:r>
            <a:r>
              <a:rPr lang="en-US" altLang="en-US" sz="2400" b="1" dirty="0">
                <a:solidFill>
                  <a:schemeClr val="tx1"/>
                </a:solidFill>
                <a:latin typeface="Calibri" panose="020F0502020204030204" pitchFamily="34" charset="0"/>
                <a:cs typeface="Calibri" panose="020F0502020204030204" pitchFamily="34" charset="0"/>
              </a:rPr>
              <a:t>Nb</a:t>
            </a:r>
            <a:r>
              <a:rPr lang="en-US" altLang="en-US" sz="2400" b="1" baseline="-25000" dirty="0">
                <a:solidFill>
                  <a:schemeClr val="tx1"/>
                </a:solidFill>
                <a:latin typeface="Calibri" panose="020F0502020204030204" pitchFamily="34" charset="0"/>
                <a:cs typeface="Calibri" panose="020F0502020204030204" pitchFamily="34" charset="0"/>
              </a:rPr>
              <a:t>3</a:t>
            </a:r>
            <a:r>
              <a:rPr lang="en-US" altLang="en-US" sz="2400" b="1" dirty="0">
                <a:solidFill>
                  <a:schemeClr val="tx1"/>
                </a:solidFill>
                <a:latin typeface="Calibri" panose="020F0502020204030204" pitchFamily="34" charset="0"/>
                <a:cs typeface="Calibri" panose="020F0502020204030204" pitchFamily="34" charset="0"/>
              </a:rPr>
              <a:t>Sn</a:t>
            </a:r>
            <a:r>
              <a:rPr lang="en-US" altLang="en-US" sz="2400" dirty="0">
                <a:solidFill>
                  <a:schemeClr val="tx1"/>
                </a:solidFill>
                <a:latin typeface="Calibri" panose="020F0502020204030204" pitchFamily="34" charset="0"/>
                <a:cs typeface="Calibri" panose="020F0502020204030204" pitchFamily="34" charset="0"/>
              </a:rPr>
              <a:t> superconducting and Cu strands cabled together (in 5 stages) with stainless steel wraps (for final cable and sub-cables) and around a central cooling spiral.</a:t>
            </a:r>
          </a:p>
          <a:p>
            <a:pPr marL="342900" indent="-342900">
              <a:buFont typeface="Arial" panose="020B0604020202020204" pitchFamily="34" charset="0"/>
              <a:buChar char="•"/>
            </a:pPr>
            <a:r>
              <a:rPr lang="en-US" altLang="en-US" sz="2400" dirty="0">
                <a:solidFill>
                  <a:schemeClr val="tx1"/>
                </a:solidFill>
                <a:latin typeface="Calibri" panose="020F0502020204030204" pitchFamily="34" charset="0"/>
                <a:cs typeface="Calibri" panose="020F0502020204030204" pitchFamily="34" charset="0"/>
              </a:rPr>
              <a:t>Then </a:t>
            </a:r>
            <a:r>
              <a:rPr lang="en-US" altLang="en-US" sz="2400" b="1" dirty="0">
                <a:solidFill>
                  <a:schemeClr val="tx1"/>
                </a:solidFill>
                <a:latin typeface="Calibri" panose="020F0502020204030204" pitchFamily="34" charset="0"/>
                <a:cs typeface="Calibri" panose="020F0502020204030204" pitchFamily="34" charset="0"/>
              </a:rPr>
              <a:t>cable inserted </a:t>
            </a:r>
            <a:r>
              <a:rPr lang="en-US" altLang="en-US" sz="2400" dirty="0">
                <a:solidFill>
                  <a:schemeClr val="tx1"/>
                </a:solidFill>
                <a:latin typeface="Calibri" panose="020F0502020204030204" pitchFamily="34" charset="0"/>
                <a:cs typeface="Calibri" panose="020F0502020204030204" pitchFamily="34" charset="0"/>
              </a:rPr>
              <a:t>into circular long </a:t>
            </a:r>
            <a:r>
              <a:rPr lang="en-US" altLang="en-US" sz="2400" b="1" dirty="0">
                <a:solidFill>
                  <a:schemeClr val="tx1"/>
                </a:solidFill>
                <a:latin typeface="Calibri" panose="020F0502020204030204" pitchFamily="34" charset="0"/>
                <a:cs typeface="Calibri" panose="020F0502020204030204" pitchFamily="34" charset="0"/>
              </a:rPr>
              <a:t>jacket</a:t>
            </a:r>
            <a:r>
              <a:rPr lang="en-US" altLang="en-US" sz="2400" dirty="0">
                <a:solidFill>
                  <a:schemeClr val="tx1"/>
                </a:solidFill>
                <a:latin typeface="Calibri" panose="020F0502020204030204" pitchFamily="34" charset="0"/>
                <a:cs typeface="Calibri" panose="020F0502020204030204" pitchFamily="34" charset="0"/>
              </a:rPr>
              <a:t> made of butt-welded </a:t>
            </a:r>
            <a:r>
              <a:rPr lang="en-US" altLang="en-US" sz="2400" b="1" dirty="0">
                <a:solidFill>
                  <a:schemeClr val="tx1"/>
                </a:solidFill>
                <a:latin typeface="Calibri" panose="020F0502020204030204" pitchFamily="34" charset="0"/>
                <a:cs typeface="Calibri" panose="020F0502020204030204" pitchFamily="34" charset="0"/>
              </a:rPr>
              <a:t>austenitic stainless steel </a:t>
            </a:r>
            <a:r>
              <a:rPr lang="en-US" altLang="en-US" sz="2400" dirty="0">
                <a:solidFill>
                  <a:schemeClr val="tx1"/>
                </a:solidFill>
                <a:latin typeface="Calibri" panose="020F0502020204030204" pitchFamily="34" charset="0"/>
                <a:cs typeface="Calibri" panose="020F0502020204030204" pitchFamily="34" charset="0"/>
              </a:rPr>
              <a:t>to form final conductor.</a:t>
            </a:r>
          </a:p>
        </p:txBody>
      </p:sp>
      <p:sp>
        <p:nvSpPr>
          <p:cNvPr id="8" name="Footer Placeholder 1">
            <a:extLst>
              <a:ext uri="{FF2B5EF4-FFF2-40B4-BE49-F238E27FC236}">
                <a16:creationId xmlns:a16="http://schemas.microsoft.com/office/drawing/2014/main" id="{B6A56BF6-3804-47E2-9D35-2C624D8EC88B}"/>
              </a:ext>
            </a:extLst>
          </p:cNvPr>
          <p:cNvSpPr>
            <a:spLocks noGrp="1"/>
          </p:cNvSpPr>
          <p:nvPr>
            <p:ph type="ftr" sz="quarter" idx="11"/>
          </p:nvPr>
        </p:nvSpPr>
        <p:spPr>
          <a:xfrm>
            <a:off x="323528" y="6525344"/>
            <a:ext cx="7632848" cy="332656"/>
          </a:xfrm>
        </p:spPr>
        <p:txBody>
          <a:bodyPr/>
          <a:lstStyle/>
          <a:p>
            <a:r>
              <a:rPr lang="en-US" dirty="0"/>
              <a:t>European superconductors for ITER Magnets, November 11</a:t>
            </a:r>
            <a:r>
              <a:rPr lang="en-US" baseline="30000" dirty="0"/>
              <a:t>th</a:t>
            </a:r>
            <a:r>
              <a:rPr lang="en-US" dirty="0"/>
              <a:t> 2021</a:t>
            </a:r>
          </a:p>
        </p:txBody>
      </p:sp>
      <p:pic>
        <p:nvPicPr>
          <p:cNvPr id="6" name="TF CS: Picture" descr="D:\Data\Presentations\NHMFL\Magnets and Materials Seminar 2013\Figures\EUTF5-CS-pal.png">
            <a:extLst>
              <a:ext uri="{FF2B5EF4-FFF2-40B4-BE49-F238E27FC236}">
                <a16:creationId xmlns:a16="http://schemas.microsoft.com/office/drawing/2014/main" id="{EAA6A5D7-7991-47E4-AE93-080350F4F841}"/>
              </a:ext>
            </a:extLst>
          </p:cNvPr>
          <p:cNvPicPr preferRelativeResize="0">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03739" y="3745125"/>
            <a:ext cx="2868260" cy="2708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 Box 12">
            <a:extLst>
              <a:ext uri="{FF2B5EF4-FFF2-40B4-BE49-F238E27FC236}">
                <a16:creationId xmlns:a16="http://schemas.microsoft.com/office/drawing/2014/main" id="{BD8BEBEB-146F-410C-B4DF-35E8197C6A19}"/>
              </a:ext>
            </a:extLst>
          </p:cNvPr>
          <p:cNvSpPr txBox="1">
            <a:spLocks noChangeArrowheads="1"/>
          </p:cNvSpPr>
          <p:nvPr/>
        </p:nvSpPr>
        <p:spPr bwMode="auto">
          <a:xfrm>
            <a:off x="4578886" y="4923736"/>
            <a:ext cx="3154579" cy="593496"/>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lvl1pPr eaLnBrk="0" hangingPunct="0">
              <a:spcBef>
                <a:spcPct val="20000"/>
              </a:spcBef>
              <a:buChar char="•"/>
              <a:defRPr sz="2400">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sz="20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lnSpc>
                <a:spcPct val="120000"/>
              </a:lnSpc>
              <a:spcBef>
                <a:spcPct val="0"/>
              </a:spcBef>
              <a:buFontTx/>
              <a:buNone/>
            </a:pPr>
            <a:r>
              <a:rPr lang="en-US" altLang="en-US" sz="1500" b="1" dirty="0">
                <a:latin typeface="Tahoma" pitchFamily="34" charset="0"/>
              </a:rPr>
              <a:t>Cable-In-Conduit Conductor for ITER TF</a:t>
            </a:r>
            <a:endParaRPr lang="en-GB" altLang="en-US" sz="1500" b="1" dirty="0">
              <a:latin typeface="Tahoma" pitchFamily="34" charset="0"/>
            </a:endParaRPr>
          </a:p>
        </p:txBody>
      </p:sp>
    </p:spTree>
    <p:extLst>
      <p:ext uri="{BB962C8B-B14F-4D97-AF65-F5344CB8AC3E}">
        <p14:creationId xmlns:p14="http://schemas.microsoft.com/office/powerpoint/2010/main" val="466831606"/>
      </p:ext>
    </p:extLst>
  </p:cSld>
  <p:clrMapOvr>
    <a:masterClrMapping/>
  </p:clrMapOvr>
  <p:transition>
    <p:wip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0B55C215-7F9A-4AB7-8398-183B47447BCF}" type="slidenum">
              <a:rPr lang="en-US" smtClean="0"/>
              <a:pPr/>
              <a:t>8</a:t>
            </a:fld>
            <a:endParaRPr lang="en-US"/>
          </a:p>
        </p:txBody>
      </p:sp>
      <p:sp>
        <p:nvSpPr>
          <p:cNvPr id="4" name="Title 3"/>
          <p:cNvSpPr>
            <a:spLocks noGrp="1"/>
          </p:cNvSpPr>
          <p:nvPr>
            <p:ph type="title"/>
          </p:nvPr>
        </p:nvSpPr>
        <p:spPr>
          <a:xfrm>
            <a:off x="864096" y="216826"/>
            <a:ext cx="5292080" cy="451406"/>
          </a:xfrm>
        </p:spPr>
        <p:txBody>
          <a:bodyPr/>
          <a:lstStyle/>
          <a:p>
            <a:r>
              <a:rPr lang="en-GB" dirty="0"/>
              <a:t>ITER PF6 conductors</a:t>
            </a:r>
            <a:endParaRPr lang="en-US" dirty="0"/>
          </a:p>
        </p:txBody>
      </p:sp>
      <p:sp>
        <p:nvSpPr>
          <p:cNvPr id="7" name="Rectangle 2"/>
          <p:cNvSpPr>
            <a:spLocks noGrp="1" noChangeArrowheads="1"/>
          </p:cNvSpPr>
          <p:nvPr>
            <p:ph type="body" idx="4294967295"/>
          </p:nvPr>
        </p:nvSpPr>
        <p:spPr>
          <a:xfrm>
            <a:off x="141064" y="908720"/>
            <a:ext cx="8861871" cy="4968528"/>
          </a:xfrm>
          <a:prstGeom prst="rect">
            <a:avLst/>
          </a:prstGeom>
        </p:spPr>
        <p:txBody>
          <a:bodyPr/>
          <a:lstStyle/>
          <a:p>
            <a:pPr marL="342900" indent="-342900">
              <a:buFont typeface="Arial" panose="020B0604020202020204" pitchFamily="34" charset="0"/>
              <a:buChar char="•"/>
            </a:pPr>
            <a:r>
              <a:rPr lang="en-US" altLang="en-US" sz="2400" b="1" dirty="0">
                <a:solidFill>
                  <a:schemeClr val="tx1"/>
                </a:solidFill>
                <a:latin typeface="Calibri" panose="020F0502020204030204" pitchFamily="34" charset="0"/>
                <a:cs typeface="Calibri" panose="020F0502020204030204" pitchFamily="34" charset="0"/>
              </a:rPr>
              <a:t>PF6</a:t>
            </a:r>
            <a:r>
              <a:rPr lang="en-US" altLang="en-US" sz="2400" dirty="0">
                <a:solidFill>
                  <a:schemeClr val="tx1"/>
                </a:solidFill>
                <a:latin typeface="Calibri" panose="020F0502020204030204" pitchFamily="34" charset="0"/>
                <a:cs typeface="Calibri" panose="020F0502020204030204" pitchFamily="34" charset="0"/>
              </a:rPr>
              <a:t> coil </a:t>
            </a:r>
            <a:r>
              <a:rPr lang="en-US" altLang="en-US" sz="2400" b="1" dirty="0">
                <a:solidFill>
                  <a:schemeClr val="tx1"/>
                </a:solidFill>
                <a:latin typeface="Calibri" panose="020F0502020204030204" pitchFamily="34" charset="0"/>
                <a:cs typeface="Calibri" panose="020F0502020204030204" pitchFamily="34" charset="0"/>
              </a:rPr>
              <a:t>operation</a:t>
            </a:r>
            <a:r>
              <a:rPr lang="en-US" altLang="en-US" sz="2400" dirty="0">
                <a:solidFill>
                  <a:schemeClr val="tx1"/>
                </a:solidFill>
                <a:latin typeface="Calibri" panose="020F0502020204030204" pitchFamily="34" charset="0"/>
                <a:cs typeface="Calibri" panose="020F0502020204030204" pitchFamily="34" charset="0"/>
              </a:rPr>
              <a:t>: </a:t>
            </a:r>
            <a:r>
              <a:rPr lang="en-US" altLang="en-US" sz="2400" b="1" dirty="0">
                <a:solidFill>
                  <a:schemeClr val="tx1"/>
                </a:solidFill>
                <a:latin typeface="Calibri" panose="020F0502020204030204" pitchFamily="34" charset="0"/>
                <a:cs typeface="Calibri" panose="020F0502020204030204" pitchFamily="34" charset="0"/>
              </a:rPr>
              <a:t>52 kA, 6 T, 4.5 K</a:t>
            </a:r>
            <a:r>
              <a:rPr lang="en-US" altLang="en-US" sz="2400" dirty="0">
                <a:solidFill>
                  <a:schemeClr val="tx1"/>
                </a:solidFill>
                <a:latin typeface="Calibri" panose="020F0502020204030204" pitchFamily="34" charset="0"/>
                <a:cs typeface="Calibri" panose="020F0502020204030204" pitchFamily="34" charset="0"/>
              </a:rPr>
              <a:t>;</a:t>
            </a:r>
          </a:p>
          <a:p>
            <a:pPr marL="342900" indent="-342900">
              <a:buFont typeface="Arial" panose="020B0604020202020204" pitchFamily="34" charset="0"/>
              <a:buChar char="•"/>
            </a:pPr>
            <a:r>
              <a:rPr lang="en-US" altLang="en-US" sz="2400" dirty="0">
                <a:solidFill>
                  <a:schemeClr val="tx1"/>
                </a:solidFill>
                <a:latin typeface="Calibri" panose="020F0502020204030204" pitchFamily="34" charset="0"/>
                <a:cs typeface="Calibri" panose="020F0502020204030204" pitchFamily="34" charset="0"/>
              </a:rPr>
              <a:t>All PF superconductors are CICCs as well.</a:t>
            </a:r>
          </a:p>
          <a:p>
            <a:pPr marL="342900" indent="-342900">
              <a:buFont typeface="Arial" panose="020B0604020202020204" pitchFamily="34" charset="0"/>
              <a:buChar char="•"/>
            </a:pPr>
            <a:r>
              <a:rPr lang="en-US" altLang="en-US" sz="2400" dirty="0">
                <a:solidFill>
                  <a:schemeClr val="tx1"/>
                </a:solidFill>
                <a:latin typeface="Calibri" panose="020F0502020204030204" pitchFamily="34" charset="0"/>
                <a:cs typeface="Calibri" panose="020F0502020204030204" pitchFamily="34" charset="0"/>
              </a:rPr>
              <a:t>~</a:t>
            </a:r>
            <a:r>
              <a:rPr lang="en-US" altLang="en-US" sz="2400" b="1" dirty="0">
                <a:solidFill>
                  <a:schemeClr val="tx1"/>
                </a:solidFill>
                <a:latin typeface="Calibri" panose="020F0502020204030204" pitchFamily="34" charset="0"/>
                <a:cs typeface="Calibri" panose="020F0502020204030204" pitchFamily="34" charset="0"/>
              </a:rPr>
              <a:t>1400 </a:t>
            </a:r>
            <a:r>
              <a:rPr lang="en-US" altLang="en-US" sz="2400" b="1" dirty="0" err="1">
                <a:solidFill>
                  <a:schemeClr val="tx1"/>
                </a:solidFill>
                <a:latin typeface="Calibri" panose="020F0502020204030204" pitchFamily="34" charset="0"/>
                <a:cs typeface="Calibri" panose="020F0502020204030204" pitchFamily="34" charset="0"/>
              </a:rPr>
              <a:t>NbTi</a:t>
            </a:r>
            <a:r>
              <a:rPr lang="en-US" altLang="en-US" sz="2400" b="1" dirty="0">
                <a:solidFill>
                  <a:schemeClr val="tx1"/>
                </a:solidFill>
                <a:latin typeface="Calibri" panose="020F0502020204030204" pitchFamily="34" charset="0"/>
                <a:cs typeface="Calibri" panose="020F0502020204030204" pitchFamily="34" charset="0"/>
              </a:rPr>
              <a:t> </a:t>
            </a:r>
            <a:r>
              <a:rPr lang="en-US" altLang="en-US" sz="2400" dirty="0">
                <a:solidFill>
                  <a:schemeClr val="tx1"/>
                </a:solidFill>
                <a:latin typeface="Calibri" panose="020F0502020204030204" pitchFamily="34" charset="0"/>
                <a:cs typeface="Calibri" panose="020F0502020204030204" pitchFamily="34" charset="0"/>
              </a:rPr>
              <a:t>superconducting strands cabled together (in 5 stages) with stainless steel wraps (for final cable and sub-cables) and around a central cooling spiral.</a:t>
            </a:r>
          </a:p>
          <a:p>
            <a:pPr marL="342900" indent="-342900">
              <a:buFont typeface="Arial" panose="020B0604020202020204" pitchFamily="34" charset="0"/>
              <a:buChar char="•"/>
            </a:pPr>
            <a:r>
              <a:rPr lang="en-US" altLang="en-US" sz="2400" dirty="0">
                <a:solidFill>
                  <a:schemeClr val="tx1"/>
                </a:solidFill>
                <a:latin typeface="Calibri" panose="020F0502020204030204" pitchFamily="34" charset="0"/>
                <a:cs typeface="Calibri" panose="020F0502020204030204" pitchFamily="34" charset="0"/>
              </a:rPr>
              <a:t>Then cable inserted into </a:t>
            </a:r>
            <a:r>
              <a:rPr lang="en-US" altLang="en-US" sz="2400" b="1" dirty="0">
                <a:solidFill>
                  <a:schemeClr val="tx1"/>
                </a:solidFill>
                <a:latin typeface="Calibri" panose="020F0502020204030204" pitchFamily="34" charset="0"/>
                <a:cs typeface="Calibri" panose="020F0502020204030204" pitchFamily="34" charset="0"/>
              </a:rPr>
              <a:t>“round-in-square” long jacket</a:t>
            </a:r>
            <a:r>
              <a:rPr lang="en-US" altLang="en-US" sz="2400" dirty="0">
                <a:solidFill>
                  <a:schemeClr val="tx1"/>
                </a:solidFill>
                <a:latin typeface="Calibri" panose="020F0502020204030204" pitchFamily="34" charset="0"/>
                <a:cs typeface="Calibri" panose="020F0502020204030204" pitchFamily="34" charset="0"/>
              </a:rPr>
              <a:t> made of butt-welded AISI 316L stainless steel to form final conductor.</a:t>
            </a:r>
          </a:p>
        </p:txBody>
      </p:sp>
      <p:sp>
        <p:nvSpPr>
          <p:cNvPr id="8" name="Footer Placeholder 1">
            <a:extLst>
              <a:ext uri="{FF2B5EF4-FFF2-40B4-BE49-F238E27FC236}">
                <a16:creationId xmlns:a16="http://schemas.microsoft.com/office/drawing/2014/main" id="{B6A56BF6-3804-47E2-9D35-2C624D8EC88B}"/>
              </a:ext>
            </a:extLst>
          </p:cNvPr>
          <p:cNvSpPr>
            <a:spLocks noGrp="1"/>
          </p:cNvSpPr>
          <p:nvPr>
            <p:ph type="ftr" sz="quarter" idx="11"/>
          </p:nvPr>
        </p:nvSpPr>
        <p:spPr>
          <a:xfrm>
            <a:off x="323528" y="6525344"/>
            <a:ext cx="7632848" cy="332656"/>
          </a:xfrm>
        </p:spPr>
        <p:txBody>
          <a:bodyPr/>
          <a:lstStyle/>
          <a:p>
            <a:r>
              <a:rPr lang="en-US" dirty="0"/>
              <a:t>European superconductors for ITER Magnets, November 11</a:t>
            </a:r>
            <a:r>
              <a:rPr lang="en-US" baseline="30000" dirty="0"/>
              <a:t>th</a:t>
            </a:r>
            <a:r>
              <a:rPr lang="en-US" dirty="0"/>
              <a:t> 2021</a:t>
            </a:r>
          </a:p>
        </p:txBody>
      </p:sp>
      <p:sp>
        <p:nvSpPr>
          <p:cNvPr id="9" name="Text Box 12">
            <a:extLst>
              <a:ext uri="{FF2B5EF4-FFF2-40B4-BE49-F238E27FC236}">
                <a16:creationId xmlns:a16="http://schemas.microsoft.com/office/drawing/2014/main" id="{BD8BEBEB-146F-410C-B4DF-35E8197C6A19}"/>
              </a:ext>
            </a:extLst>
          </p:cNvPr>
          <p:cNvSpPr txBox="1">
            <a:spLocks noChangeArrowheads="1"/>
          </p:cNvSpPr>
          <p:nvPr/>
        </p:nvSpPr>
        <p:spPr bwMode="auto">
          <a:xfrm>
            <a:off x="5233845" y="4653136"/>
            <a:ext cx="3154579" cy="593496"/>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lvl1pPr eaLnBrk="0" hangingPunct="0">
              <a:spcBef>
                <a:spcPct val="20000"/>
              </a:spcBef>
              <a:buChar char="•"/>
              <a:defRPr sz="2400">
                <a:solidFill>
                  <a:schemeClr val="tx1"/>
                </a:solidFill>
                <a:latin typeface="Times New Roman" pitchFamily="18" charset="0"/>
              </a:defRPr>
            </a:lvl1pPr>
            <a:lvl2pPr marL="742950" indent="-285750" eaLnBrk="0" hangingPunct="0">
              <a:spcBef>
                <a:spcPct val="20000"/>
              </a:spcBef>
              <a:buChar char="–"/>
              <a:defRPr sz="2000">
                <a:solidFill>
                  <a:schemeClr val="tx1"/>
                </a:solidFill>
                <a:latin typeface="Times New Roman" pitchFamily="18" charset="0"/>
              </a:defRPr>
            </a:lvl2pPr>
            <a:lvl3pPr marL="1143000" indent="-228600" eaLnBrk="0" hangingPunct="0">
              <a:spcBef>
                <a:spcPct val="20000"/>
              </a:spcBef>
              <a:buChar char="•"/>
              <a:defRPr sz="20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lnSpc>
                <a:spcPct val="120000"/>
              </a:lnSpc>
              <a:spcBef>
                <a:spcPct val="0"/>
              </a:spcBef>
              <a:buFontTx/>
              <a:buNone/>
            </a:pPr>
            <a:r>
              <a:rPr lang="en-US" altLang="en-US" sz="1500" b="1" dirty="0">
                <a:latin typeface="Tahoma" pitchFamily="34" charset="0"/>
              </a:rPr>
              <a:t>Cable-In-Conduit Conductor for ITER PF6 coil</a:t>
            </a:r>
            <a:endParaRPr lang="en-GB" altLang="en-US" sz="1500" b="1" dirty="0">
              <a:latin typeface="Tahoma" pitchFamily="34" charset="0"/>
            </a:endParaRPr>
          </a:p>
        </p:txBody>
      </p:sp>
      <p:pic>
        <p:nvPicPr>
          <p:cNvPr id="2050" name="Picture 2">
            <a:extLst>
              <a:ext uri="{FF2B5EF4-FFF2-40B4-BE49-F238E27FC236}">
                <a16:creationId xmlns:a16="http://schemas.microsoft.com/office/drawing/2014/main" id="{BE0B16EA-2ED2-4A31-BA35-853E7924DCC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3" y="3717032"/>
            <a:ext cx="5258236" cy="259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51441315"/>
      </p:ext>
    </p:extLst>
  </p:cSld>
  <p:clrMapOvr>
    <a:masterClrMapping/>
  </p:clrMapOvr>
  <p:transition>
    <p:wip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0B55C215-7F9A-4AB7-8398-183B47447BCF}" type="slidenum">
              <a:rPr lang="en-US" smtClean="0"/>
              <a:pPr/>
              <a:t>9</a:t>
            </a:fld>
            <a:endParaRPr lang="en-US"/>
          </a:p>
        </p:txBody>
      </p:sp>
      <p:sp>
        <p:nvSpPr>
          <p:cNvPr id="4" name="Title 3"/>
          <p:cNvSpPr>
            <a:spLocks noGrp="1"/>
          </p:cNvSpPr>
          <p:nvPr>
            <p:ph type="title"/>
          </p:nvPr>
        </p:nvSpPr>
        <p:spPr/>
        <p:txBody>
          <a:bodyPr/>
          <a:lstStyle/>
          <a:p>
            <a:r>
              <a:rPr lang="en-GB" dirty="0"/>
              <a:t>TF conductor supply strategy</a:t>
            </a:r>
            <a:endParaRPr lang="en-US" dirty="0"/>
          </a:p>
        </p:txBody>
      </p:sp>
      <p:sp>
        <p:nvSpPr>
          <p:cNvPr id="7" name="Rectangle 3"/>
          <p:cNvSpPr txBox="1">
            <a:spLocks noGrp="1" noChangeArrowheads="1"/>
          </p:cNvSpPr>
          <p:nvPr>
            <p:ph type="body" sz="quarter" idx="13"/>
          </p:nvPr>
        </p:nvSpPr>
        <p:spPr>
          <a:xfrm>
            <a:off x="323528" y="980728"/>
            <a:ext cx="8820472" cy="5544616"/>
          </a:xfrm>
          <a:prstGeom prst="rect">
            <a:avLst/>
          </a:prstGeom>
        </p:spPr>
        <p:txBody>
          <a:bodyPr>
            <a:normAutofit/>
          </a:bodyPr>
          <a:lstStyle/>
          <a:p>
            <a:pPr indent="0" eaLnBrk="0" hangingPunct="0">
              <a:lnSpc>
                <a:spcPct val="80000"/>
              </a:lnSpc>
              <a:spcBef>
                <a:spcPct val="20000"/>
              </a:spcBef>
              <a:buClr>
                <a:srgbClr val="3333CC"/>
              </a:buClr>
              <a:defRPr/>
            </a:pPr>
            <a:r>
              <a:rPr lang="en-GB" sz="2400" kern="0" dirty="0">
                <a:solidFill>
                  <a:schemeClr val="tx1"/>
                </a:solidFill>
                <a:latin typeface="+mn-lt"/>
              </a:rPr>
              <a:t>For TF conductor </a:t>
            </a:r>
            <a:r>
              <a:rPr lang="en-GB" sz="2400" b="1" kern="0" dirty="0">
                <a:solidFill>
                  <a:schemeClr val="tx1"/>
                </a:solidFill>
                <a:latin typeface="+mn-lt"/>
              </a:rPr>
              <a:t>4 supply and 3 characterization contracts</a:t>
            </a:r>
            <a:r>
              <a:rPr lang="en-GB" sz="2400" kern="0" dirty="0">
                <a:solidFill>
                  <a:schemeClr val="tx1"/>
                </a:solidFill>
                <a:latin typeface="+mn-lt"/>
              </a:rPr>
              <a:t>:</a:t>
            </a:r>
          </a:p>
          <a:p>
            <a:pPr marL="342900" indent="-342900" eaLnBrk="0" hangingPunct="0">
              <a:lnSpc>
                <a:spcPct val="80000"/>
              </a:lnSpc>
              <a:spcBef>
                <a:spcPct val="20000"/>
              </a:spcBef>
              <a:buClr>
                <a:srgbClr val="3333CC"/>
              </a:buClr>
              <a:buFontTx/>
              <a:buChar char="•"/>
              <a:defRPr/>
            </a:pPr>
            <a:r>
              <a:rPr lang="en-US" sz="2400" u="sng" kern="0" dirty="0">
                <a:solidFill>
                  <a:schemeClr val="tx1"/>
                </a:solidFill>
                <a:latin typeface="+mn-lt"/>
              </a:rPr>
              <a:t>BEAS contract</a:t>
            </a:r>
            <a:r>
              <a:rPr lang="en-US" sz="2400" kern="0" dirty="0">
                <a:solidFill>
                  <a:schemeClr val="tx1"/>
                </a:solidFill>
                <a:latin typeface="+mn-lt"/>
              </a:rPr>
              <a:t> (Germany) for the supply of 40 % of the Nb</a:t>
            </a:r>
            <a:r>
              <a:rPr lang="en-US" sz="2400" kern="0" baseline="-25000" dirty="0">
                <a:solidFill>
                  <a:schemeClr val="tx1"/>
                </a:solidFill>
                <a:latin typeface="+mn-lt"/>
              </a:rPr>
              <a:t>3</a:t>
            </a:r>
            <a:r>
              <a:rPr lang="en-US" sz="2400" kern="0" dirty="0">
                <a:solidFill>
                  <a:schemeClr val="tx1"/>
                </a:solidFill>
                <a:latin typeface="+mn-lt"/>
              </a:rPr>
              <a:t>Sn SC strand.</a:t>
            </a:r>
          </a:p>
          <a:p>
            <a:pPr marL="342900" indent="-342900" eaLnBrk="0" hangingPunct="0">
              <a:lnSpc>
                <a:spcPct val="80000"/>
              </a:lnSpc>
              <a:spcBef>
                <a:spcPct val="20000"/>
              </a:spcBef>
              <a:buClr>
                <a:srgbClr val="3333CC"/>
              </a:buClr>
              <a:buFontTx/>
              <a:buChar char="•"/>
              <a:defRPr/>
            </a:pPr>
            <a:r>
              <a:rPr lang="en-US" sz="2400" b="0" u="sng" kern="0" dirty="0">
                <a:solidFill>
                  <a:schemeClr val="tx1"/>
                </a:solidFill>
              </a:rPr>
              <a:t>OST contract</a:t>
            </a:r>
            <a:r>
              <a:rPr lang="en-US" sz="2400" b="0" kern="0" dirty="0">
                <a:solidFill>
                  <a:schemeClr val="tx1"/>
                </a:solidFill>
              </a:rPr>
              <a:t> (USA) for the supply of 60 % </a:t>
            </a:r>
            <a:r>
              <a:rPr lang="en-US" sz="2400" kern="0" dirty="0">
                <a:solidFill>
                  <a:schemeClr val="tx1"/>
                </a:solidFill>
              </a:rPr>
              <a:t>of the Nb</a:t>
            </a:r>
            <a:r>
              <a:rPr lang="en-US" sz="2400" kern="0" baseline="-25000" dirty="0">
                <a:solidFill>
                  <a:schemeClr val="tx1"/>
                </a:solidFill>
              </a:rPr>
              <a:t>3</a:t>
            </a:r>
            <a:r>
              <a:rPr lang="en-US" sz="2400" kern="0" dirty="0">
                <a:solidFill>
                  <a:schemeClr val="tx1"/>
                </a:solidFill>
              </a:rPr>
              <a:t>Sn SC strand (two contracts to mitigate risks).</a:t>
            </a:r>
          </a:p>
          <a:p>
            <a:pPr marL="342900" indent="-342900" eaLnBrk="0" hangingPunct="0">
              <a:lnSpc>
                <a:spcPct val="80000"/>
              </a:lnSpc>
              <a:spcBef>
                <a:spcPct val="20000"/>
              </a:spcBef>
              <a:buClr>
                <a:srgbClr val="3333CC"/>
              </a:buClr>
              <a:buFontTx/>
              <a:buChar char="•"/>
              <a:defRPr/>
            </a:pPr>
            <a:r>
              <a:rPr lang="en-US" sz="2400" u="sng" kern="0" dirty="0">
                <a:solidFill>
                  <a:schemeClr val="tx1"/>
                </a:solidFill>
              </a:rPr>
              <a:t>Luvata contract</a:t>
            </a:r>
            <a:r>
              <a:rPr lang="en-US" sz="2400" kern="0" dirty="0">
                <a:solidFill>
                  <a:schemeClr val="tx1"/>
                </a:solidFill>
              </a:rPr>
              <a:t> (Finland) for the supply of the copper strand.</a:t>
            </a:r>
          </a:p>
          <a:p>
            <a:pPr marL="342900" indent="-342900" eaLnBrk="0" hangingPunct="0">
              <a:lnSpc>
                <a:spcPct val="80000"/>
              </a:lnSpc>
              <a:spcBef>
                <a:spcPct val="20000"/>
              </a:spcBef>
              <a:buClr>
                <a:srgbClr val="3333CC"/>
              </a:buClr>
              <a:buFontTx/>
              <a:buChar char="•"/>
              <a:defRPr/>
            </a:pPr>
            <a:r>
              <a:rPr lang="en-US" sz="2400" u="sng" kern="0" dirty="0">
                <a:solidFill>
                  <a:schemeClr val="tx1"/>
                </a:solidFill>
              </a:rPr>
              <a:t>ICAS contract</a:t>
            </a:r>
            <a:r>
              <a:rPr lang="en-US" sz="2400" kern="0" dirty="0">
                <a:solidFill>
                  <a:schemeClr val="tx1"/>
                </a:solidFill>
              </a:rPr>
              <a:t> (Italy) for the cabling and the jacketing of the conductor), including all components but the strand.</a:t>
            </a:r>
          </a:p>
          <a:p>
            <a:pPr indent="0" eaLnBrk="0" hangingPunct="0">
              <a:lnSpc>
                <a:spcPct val="80000"/>
              </a:lnSpc>
              <a:spcBef>
                <a:spcPct val="20000"/>
              </a:spcBef>
              <a:buClr>
                <a:srgbClr val="3333CC"/>
              </a:buClr>
              <a:defRPr/>
            </a:pPr>
            <a:r>
              <a:rPr lang="en-US" sz="2400" kern="0" dirty="0">
                <a:solidFill>
                  <a:schemeClr val="tx1"/>
                </a:solidFill>
              </a:rPr>
              <a:t>ICAS is a consortium composed of ENEA (contract management), Tratos (cabling) and Criotec (jacketing).</a:t>
            </a:r>
          </a:p>
          <a:p>
            <a:pPr marL="342900" indent="-342900" eaLnBrk="0" hangingPunct="0">
              <a:lnSpc>
                <a:spcPct val="80000"/>
              </a:lnSpc>
              <a:spcBef>
                <a:spcPct val="20000"/>
              </a:spcBef>
              <a:buClr>
                <a:srgbClr val="3333CC"/>
              </a:buClr>
              <a:buFontTx/>
              <a:buChar char="•"/>
              <a:defRPr/>
            </a:pPr>
            <a:r>
              <a:rPr lang="en-US" sz="2400" b="0" u="sng" kern="0" dirty="0">
                <a:solidFill>
                  <a:schemeClr val="tx1"/>
                </a:solidFill>
                <a:latin typeface="+mn-lt"/>
              </a:rPr>
              <a:t>Durham University contract</a:t>
            </a:r>
            <a:r>
              <a:rPr lang="en-US" sz="2400" b="0" kern="0" dirty="0">
                <a:solidFill>
                  <a:schemeClr val="tx1"/>
                </a:solidFill>
                <a:latin typeface="+mn-lt"/>
              </a:rPr>
              <a:t> (UK) for the verification tests of the TF strand to cross-check supplier results on a regular way.</a:t>
            </a:r>
          </a:p>
          <a:p>
            <a:pPr marL="342900" indent="-342900" eaLnBrk="0" hangingPunct="0">
              <a:lnSpc>
                <a:spcPct val="80000"/>
              </a:lnSpc>
              <a:spcBef>
                <a:spcPct val="20000"/>
              </a:spcBef>
              <a:buClr>
                <a:srgbClr val="3333CC"/>
              </a:buClr>
              <a:buFontTx/>
              <a:buChar char="•"/>
              <a:defRPr/>
            </a:pPr>
            <a:r>
              <a:rPr lang="en-US" sz="2400" u="sng" kern="0" dirty="0">
                <a:solidFill>
                  <a:schemeClr val="tx1"/>
                </a:solidFill>
              </a:rPr>
              <a:t>Twente/Durham grant</a:t>
            </a:r>
            <a:r>
              <a:rPr lang="en-US" sz="2400" kern="0" dirty="0">
                <a:solidFill>
                  <a:schemeClr val="tx1"/>
                </a:solidFill>
              </a:rPr>
              <a:t> (NL/UK) for the strand extended characterization (critical current as function of T, B, strain).</a:t>
            </a:r>
          </a:p>
          <a:p>
            <a:pPr marL="342900" indent="-342900" eaLnBrk="0" hangingPunct="0">
              <a:lnSpc>
                <a:spcPct val="80000"/>
              </a:lnSpc>
              <a:spcBef>
                <a:spcPct val="20000"/>
              </a:spcBef>
              <a:buClr>
                <a:srgbClr val="3333CC"/>
              </a:buClr>
              <a:buFontTx/>
              <a:buChar char="•"/>
              <a:defRPr/>
            </a:pPr>
            <a:r>
              <a:rPr lang="en-US" sz="2400" b="0" u="sng" kern="0" dirty="0">
                <a:solidFill>
                  <a:schemeClr val="tx1"/>
                </a:solidFill>
                <a:latin typeface="+mn-lt"/>
              </a:rPr>
              <a:t>SULTAN contract</a:t>
            </a:r>
            <a:r>
              <a:rPr lang="en-US" sz="2400" b="0" kern="0" dirty="0">
                <a:solidFill>
                  <a:schemeClr val="tx1"/>
                </a:solidFill>
                <a:latin typeface="+mn-lt"/>
              </a:rPr>
              <a:t> for the testing of full conductor samples with SPC (CH) to validate various conductor production phases.</a:t>
            </a:r>
          </a:p>
          <a:p>
            <a:pPr marL="882650" lvl="1" indent="-342900" eaLnBrk="0" hangingPunct="0">
              <a:lnSpc>
                <a:spcPct val="80000"/>
              </a:lnSpc>
              <a:spcBef>
                <a:spcPct val="20000"/>
              </a:spcBef>
              <a:buClr>
                <a:srgbClr val="3333CC"/>
              </a:buClr>
              <a:buFontTx/>
              <a:buChar char="•"/>
              <a:defRPr/>
            </a:pPr>
            <a:endParaRPr lang="en-US" sz="2400" kern="0" dirty="0">
              <a:solidFill>
                <a:schemeClr val="tx1"/>
              </a:solidFill>
              <a:latin typeface="+mn-lt"/>
            </a:endParaRPr>
          </a:p>
        </p:txBody>
      </p:sp>
      <p:sp>
        <p:nvSpPr>
          <p:cNvPr id="8" name="Footer Placeholder 1">
            <a:extLst>
              <a:ext uri="{FF2B5EF4-FFF2-40B4-BE49-F238E27FC236}">
                <a16:creationId xmlns:a16="http://schemas.microsoft.com/office/drawing/2014/main" id="{BF6A5847-0FF3-4C6A-AB3B-FE6D4C800F97}"/>
              </a:ext>
            </a:extLst>
          </p:cNvPr>
          <p:cNvSpPr>
            <a:spLocks noGrp="1"/>
          </p:cNvSpPr>
          <p:nvPr>
            <p:ph type="ftr" sz="quarter" idx="11"/>
          </p:nvPr>
        </p:nvSpPr>
        <p:spPr>
          <a:xfrm>
            <a:off x="323528" y="6525344"/>
            <a:ext cx="7632848" cy="332656"/>
          </a:xfrm>
        </p:spPr>
        <p:txBody>
          <a:bodyPr/>
          <a:lstStyle/>
          <a:p>
            <a:r>
              <a:rPr lang="en-US" dirty="0"/>
              <a:t>European superconductors for ITER Magnets, November 11</a:t>
            </a:r>
            <a:r>
              <a:rPr lang="en-US" baseline="30000" dirty="0"/>
              <a:t>th</a:t>
            </a:r>
            <a:r>
              <a:rPr lang="en-US" dirty="0"/>
              <a:t> 2021</a:t>
            </a:r>
          </a:p>
        </p:txBody>
      </p:sp>
    </p:spTree>
    <p:extLst>
      <p:ext uri="{BB962C8B-B14F-4D97-AF65-F5344CB8AC3E}">
        <p14:creationId xmlns:p14="http://schemas.microsoft.com/office/powerpoint/2010/main" val="2027151924"/>
      </p:ext>
    </p:extLst>
  </p:cSld>
  <p:clrMapOvr>
    <a:masterClrMapping/>
  </p:clrMapOvr>
  <p:transition>
    <p:wipe/>
  </p:transition>
</p:sld>
</file>

<file path=ppt/theme/theme1.xml><?xml version="1.0" encoding="utf-8"?>
<a:theme xmlns:a="http://schemas.openxmlformats.org/drawingml/2006/main" name="F4E Template">
  <a:themeElements>
    <a:clrScheme name="F4E_colors">
      <a:dk1>
        <a:srgbClr val="000000"/>
      </a:dk1>
      <a:lt1>
        <a:srgbClr val="FFFFFF"/>
      </a:lt1>
      <a:dk2>
        <a:srgbClr val="1C3F94"/>
      </a:dk2>
      <a:lt2>
        <a:srgbClr val="FFC61E"/>
      </a:lt2>
      <a:accent1>
        <a:srgbClr val="ADE8FE"/>
      </a:accent1>
      <a:accent2>
        <a:srgbClr val="81D9FD"/>
      </a:accent2>
      <a:accent3>
        <a:srgbClr val="2CB1EC"/>
      </a:accent3>
      <a:accent4>
        <a:srgbClr val="007DC5"/>
      </a:accent4>
      <a:accent5>
        <a:srgbClr val="1C3F94"/>
      </a:accent5>
      <a:accent6>
        <a:srgbClr val="001E60"/>
      </a:accent6>
      <a:hlink>
        <a:srgbClr val="FFC61E"/>
      </a:hlink>
      <a:folHlink>
        <a:srgbClr val="FFC61E"/>
      </a:folHlink>
    </a:clrScheme>
    <a:fontScheme name="F4E_font">
      <a:majorFont>
        <a:latin typeface="Arial"/>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E68DA6C47D64946A34D2AA5081C2DCF" ma:contentTypeVersion="1" ma:contentTypeDescription="Create a new document." ma:contentTypeScope="" ma:versionID="5d0da26f67d5b78414747ef07a52c4ce">
  <xsd:schema xmlns:xsd="http://www.w3.org/2001/XMLSchema" xmlns:p="http://schemas.microsoft.com/office/2006/metadata/properties" xmlns:ns1="http://schemas.microsoft.com/sharepoint/v3" targetNamespace="http://schemas.microsoft.com/office/2006/metadata/properties" ma:root="true" ma:fieldsID="949202dcc3c1780e91e58fb2af340b1d"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dms="http://schemas.microsoft.com/office/2006/documentManagement/types" targetNamespace="http://schemas.microsoft.com/sharepoint/v3" elementFormDefault="qualified">
    <xsd:import namespace="http://schemas.microsoft.com/office/2006/documentManagement/types"/>
    <xsd:element name="PublishingStartDate" ma:index="8" nillable="true" ma:displayName="Scheduling Start Date" ma:internalName="PublishingStartDate">
      <xsd:simpleType>
        <xsd:restriction base="dms:Unknown"/>
      </xsd:simpleType>
    </xsd:element>
    <xsd:element name="PublishingExpirationDate" ma:index="9" nillable="true" ma:displayName="Scheduling End Dat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p:properties xmlns:p="http://schemas.microsoft.com/office/2006/metadata/properties" xmlns:xsi="http://www.w3.org/2001/XMLSchema-instance">
  <documentManagement>
    <PublishingExpirationDate xmlns="http://schemas.microsoft.com/sharepoint/v3" xsi:nil="true"/>
    <PublishingStartDate xmlns="http://schemas.microsoft.com/sharepoint/v3"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C2065EE-21CA-434D-A9B7-3D1EC9980FF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4333DE14-9476-4E14-A6BB-FB7183196775}">
  <ds:schemaRefs>
    <ds:schemaRef ds:uri="http://schemas.microsoft.com/office/2006/metadata/properties"/>
    <ds:schemaRef ds:uri="http://schemas.microsoft.com/sharepoint/v3"/>
    <ds:schemaRef ds:uri="http://www.w3.org/XML/1998/namespace"/>
    <ds:schemaRef ds:uri="http://purl.org/dc/elements/1.1/"/>
    <ds:schemaRef ds:uri="http://schemas.openxmlformats.org/package/2006/metadata/core-properties"/>
    <ds:schemaRef ds:uri="http://schemas.microsoft.com/office/2006/documentManagement/types"/>
    <ds:schemaRef ds:uri="http://purl.org/dc/dcmitype/"/>
    <ds:schemaRef ds:uri="http://purl.org/dc/terms/"/>
  </ds:schemaRefs>
</ds:datastoreItem>
</file>

<file path=customXml/itemProps3.xml><?xml version="1.0" encoding="utf-8"?>
<ds:datastoreItem xmlns:ds="http://schemas.openxmlformats.org/officeDocument/2006/customXml" ds:itemID="{15636151-BDC6-46A5-BEDA-04691D10146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F4E_ppt_template</Template>
  <TotalTime>5819</TotalTime>
  <Words>4813</Words>
  <Application>Microsoft Office PowerPoint</Application>
  <PresentationFormat>On-screen Show (4:3)</PresentationFormat>
  <Paragraphs>475</Paragraphs>
  <Slides>49</Slides>
  <Notes>8</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49</vt:i4>
      </vt:variant>
    </vt:vector>
  </HeadingPairs>
  <TitlesOfParts>
    <vt:vector size="55" baseType="lpstr">
      <vt:lpstr>Arial</vt:lpstr>
      <vt:lpstr>Calibri</vt:lpstr>
      <vt:lpstr>Symbol</vt:lpstr>
      <vt:lpstr>Tahoma</vt:lpstr>
      <vt:lpstr>F4E Template</vt:lpstr>
      <vt:lpstr>Photo Editor Photo</vt:lpstr>
      <vt:lpstr>PowerPoint Presentation</vt:lpstr>
      <vt:lpstr>Outline</vt:lpstr>
      <vt:lpstr>ITER Project: introduction </vt:lpstr>
      <vt:lpstr>ITER Magnets: why?</vt:lpstr>
      <vt:lpstr>ITER Magnet system: what?</vt:lpstr>
      <vt:lpstr>European conductor contribution</vt:lpstr>
      <vt:lpstr>ITER TF conductors</vt:lpstr>
      <vt:lpstr>ITER PF6 conductors</vt:lpstr>
      <vt:lpstr>TF conductor supply strategy</vt:lpstr>
      <vt:lpstr>PF6 conductor procurement strategy</vt:lpstr>
      <vt:lpstr>TF conductor: Copper strand</vt:lpstr>
      <vt:lpstr>TF conductor: Nb3Sn SC strand</vt:lpstr>
      <vt:lpstr>TF conductor: Nb3Sn strand (OST)</vt:lpstr>
      <vt:lpstr>TF conductor: Nb3Sn strand (OST)</vt:lpstr>
      <vt:lpstr>Nb3Sn OST Deliverable A-P (60 t) Ic values @ 4.22 K, 12 T, OST values</vt:lpstr>
      <vt:lpstr>OST: Supplier data statistics (60 tons)</vt:lpstr>
      <vt:lpstr>OST: Supplier data vs Durham (60 t)</vt:lpstr>
      <vt:lpstr>OST: RRR issue</vt:lpstr>
      <vt:lpstr>OST: RRR, heat treatment impact</vt:lpstr>
      <vt:lpstr>OST: RRR, heat treatment impact (2)</vt:lpstr>
      <vt:lpstr>Nb3Sn – Bruker EAS Contract</vt:lpstr>
      <vt:lpstr>Nb3Sn – Bruker EAS Contract</vt:lpstr>
      <vt:lpstr>Nb3Sn – Bruker EAS Contract</vt:lpstr>
      <vt:lpstr>Nb3Sn BEAS deliverables A-Q (38 t)        Ic values @ 4.22 K, 12 T, BEAS data</vt:lpstr>
      <vt:lpstr>BEAS: Ic variations within a single billet</vt:lpstr>
      <vt:lpstr>BEAS: Supplier data statistics (38 tons)</vt:lpstr>
      <vt:lpstr>BEAS: Supplier data vs Durham (38 t)</vt:lpstr>
      <vt:lpstr>BEAS: RRR issue</vt:lpstr>
      <vt:lpstr>TF conductor: cabling at Tratos Cavi</vt:lpstr>
      <vt:lpstr>TF conductor: cabling at Tratos Cavi</vt:lpstr>
      <vt:lpstr>TF conductor: jacket assembly, Criotec</vt:lpstr>
      <vt:lpstr>TF conductor: Cable insertion, Criotec</vt:lpstr>
      <vt:lpstr>TF conductor: Compaction, Criotec</vt:lpstr>
      <vt:lpstr>TF conductor: Spooling, Criotec</vt:lpstr>
      <vt:lpstr>TF final conductor: global tests</vt:lpstr>
      <vt:lpstr>TF conductor: jacketing challenges</vt:lpstr>
      <vt:lpstr>PF conductor: NbTi Strand</vt:lpstr>
      <vt:lpstr>PF conductor: NbTi Strand</vt:lpstr>
      <vt:lpstr>PF conductor: Cables</vt:lpstr>
      <vt:lpstr>PF conductor: jacketing at Criotec</vt:lpstr>
      <vt:lpstr>PF conductor jacketing: challenges</vt:lpstr>
      <vt:lpstr>PF conductor jacketing: challenges (2)</vt:lpstr>
      <vt:lpstr>PF conductor jacketing: challenges (3)</vt:lpstr>
      <vt:lpstr>Some lessons from EU ITER conductors</vt:lpstr>
      <vt:lpstr>Conclusions</vt:lpstr>
      <vt:lpstr>Conclusions</vt:lpstr>
      <vt:lpstr>Conclusions</vt:lpstr>
      <vt:lpstr>Acknowledgments</vt:lpstr>
      <vt:lpstr>Thank you for your attention</vt:lpstr>
    </vt:vector>
  </TitlesOfParts>
  <Company>F4E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Boutboul Thierry (F4E)</dc:creator>
  <cp:lastModifiedBy>Boutboul Thierry (F4E)</cp:lastModifiedBy>
  <cp:revision>292</cp:revision>
  <cp:lastPrinted>2015-09-08T16:38:13Z</cp:lastPrinted>
  <dcterms:created xsi:type="dcterms:W3CDTF">2013-09-25T09:35:44Z</dcterms:created>
  <dcterms:modified xsi:type="dcterms:W3CDTF">2021-11-11T09:25:22Z</dcterms:modified>
</cp:coreProperties>
</file>