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61" r:id="rId3"/>
    <p:sldId id="446" r:id="rId4"/>
    <p:sldId id="415" r:id="rId5"/>
    <p:sldId id="431" r:id="rId6"/>
    <p:sldId id="430" r:id="rId7"/>
    <p:sldId id="445" r:id="rId8"/>
    <p:sldId id="262" r:id="rId9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F0AD4D"/>
    <a:srgbClr val="EFEFF7"/>
    <a:srgbClr val="D6D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321" autoAdjust="0"/>
    <p:restoredTop sz="86485"/>
  </p:normalViewPr>
  <p:slideViewPr>
    <p:cSldViewPr snapToGrid="0" showGuides="1">
      <p:cViewPr varScale="1">
        <p:scale>
          <a:sx n="83" d="100"/>
          <a:sy n="83" d="100"/>
        </p:scale>
        <p:origin x="108" y="270"/>
      </p:cViewPr>
      <p:guideLst>
        <p:guide orient="horz" pos="2160"/>
        <p:guide pos="38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" name="Shape 2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10004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856010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811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6285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382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2090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xfrm>
            <a:off x="714703" y="343337"/>
            <a:ext cx="10805487" cy="67539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>
                <a:solidFill>
                  <a:schemeClr val="accent5"/>
                </a:solidFill>
                <a:latin typeface="+mn-lt"/>
              </a:defRPr>
            </a:lvl1pPr>
          </a:lstStyle>
          <a:p>
            <a:r>
              <a:t>Title Text</a:t>
            </a:r>
          </a:p>
        </p:txBody>
      </p:sp>
      <p:sp>
        <p:nvSpPr>
          <p:cNvPr id="17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714703" y="1103586"/>
            <a:ext cx="10805487" cy="5073377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  <a:lvl2pPr marL="723900" indent="-266700">
              <a:buFont typeface="Courier New" panose="02070309020205020404" pitchFamily="49" charset="0"/>
              <a:buChar char="o"/>
              <a:defRPr sz="2400">
                <a:latin typeface="+mn-lt"/>
              </a:defRPr>
            </a:lvl2pPr>
            <a:lvl3pPr>
              <a:defRPr sz="2000">
                <a:latin typeface="+mn-lt"/>
              </a:defRPr>
            </a:lvl3pPr>
            <a:lvl4pPr marL="1727200" indent="-355600">
              <a:buFont typeface="Wingdings" pitchFamily="2" charset="2"/>
              <a:buChar char="§"/>
              <a:defRPr sz="1800">
                <a:latin typeface="+mn-lt"/>
              </a:defRPr>
            </a:lvl4pPr>
            <a:lvl5pPr marL="2184400" indent="-355600">
              <a:buFont typeface="Courier New" panose="02070309020205020404" pitchFamily="49" charset="0"/>
              <a:buChar char="o"/>
              <a:defRPr sz="1600">
                <a:latin typeface="+mn-lt"/>
              </a:defRPr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87409" y="6323598"/>
            <a:ext cx="332781" cy="338554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86CB4B4D-7CA3-9044-876B-883B54F8677D}" type="slidenum">
              <a:rPr lang="en-CH" smtClean="0"/>
              <a:pPr/>
              <a:t>‹#›</a:t>
            </a:fld>
            <a:endParaRPr lang="en-CH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/>
          <p:cNvGrpSpPr/>
          <p:nvPr/>
        </p:nvGrpSpPr>
        <p:grpSpPr>
          <a:xfrm>
            <a:off x="208373" y="6311900"/>
            <a:ext cx="3177636" cy="449230"/>
            <a:chOff x="0" y="0"/>
            <a:chExt cx="3177635" cy="449229"/>
          </a:xfrm>
        </p:grpSpPr>
        <p:pic>
          <p:nvPicPr>
            <p:cNvPr id="2" name="Picture 11" descr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8527" y="0"/>
              <a:ext cx="2779109" cy="4492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" name="Picture 12" descr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31355"/>
              <a:ext cx="398528" cy="3865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" name="Straight Connector 13"/>
            <p:cNvSpPr/>
            <p:nvPr/>
          </p:nvSpPr>
          <p:spPr>
            <a:xfrm flipH="1">
              <a:off x="462968" y="31355"/>
              <a:ext cx="1" cy="386520"/>
            </a:xfrm>
            <a:prstGeom prst="line">
              <a:avLst/>
            </a:prstGeom>
            <a:noFill/>
            <a:ln w="1905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7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8" name="Footer Placeholder 4"/>
          <p:cNvSpPr txBox="1"/>
          <p:nvPr/>
        </p:nvSpPr>
        <p:spPr>
          <a:xfrm>
            <a:off x="4084318" y="6356350"/>
            <a:ext cx="4562016" cy="365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algn="ct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r>
              <a:rPr lang="en-US" dirty="0"/>
              <a:t>F. Tecker (BE-OP-PS), H. Damerau (SY-RF-BR)</a:t>
            </a:r>
            <a:endParaRPr dirty="0"/>
          </a:p>
        </p:txBody>
      </p:sp>
      <p:sp>
        <p:nvSpPr>
          <p:cNvPr id="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37600" y="6356350"/>
            <a:ext cx="28448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729FC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sm.cern.ch/md-planning/schedule?schedule=PS&amp;year=2021&amp;week=44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ern.zoom.us/j/9372114100?pwd=L29BcmlHUENCdFBRSytXYVcrM1B4Zz0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694903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2F5597"/>
                </a:solidFill>
                <a:latin typeface="Carlito"/>
                <a:ea typeface="Carlito"/>
                <a:cs typeface="Carlito"/>
                <a:sym typeface="Carlito"/>
              </a:defRPr>
            </a:lvl1pPr>
          </a:lstStyle>
          <a:p>
            <a:r>
              <a:rPr dirty="0">
                <a:latin typeface="+mn-lt"/>
              </a:rPr>
              <a:t>PS Report</a:t>
            </a:r>
            <a:r>
              <a:rPr lang="en-US" dirty="0">
                <a:latin typeface="+mn-lt"/>
              </a:rPr>
              <a:t> W43-44</a:t>
            </a:r>
            <a:endParaRPr dirty="0">
              <a:latin typeface="+mn-lt"/>
            </a:endParaRPr>
          </a:p>
        </p:txBody>
      </p:sp>
      <p:sp>
        <p:nvSpPr>
          <p:cNvPr id="28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1</a:t>
            </a:fld>
            <a:endParaRPr/>
          </a:p>
        </p:txBody>
      </p:sp>
      <p:pic>
        <p:nvPicPr>
          <p:cNvPr id="29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93743"/>
            <a:ext cx="12192000" cy="1480459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Title 6"/>
          <p:cNvSpPr txBox="1"/>
          <p:nvPr/>
        </p:nvSpPr>
        <p:spPr>
          <a:xfrm>
            <a:off x="799836" y="4317417"/>
            <a:ext cx="10917819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2000">
                <a:solidFill>
                  <a:srgbClr val="40404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algn="ctr"/>
            <a:r>
              <a:rPr dirty="0"/>
              <a:t>Many thanks to</a:t>
            </a:r>
            <a:r>
              <a:rPr lang="en-US" dirty="0"/>
              <a:t> the PS operations and coordination team</a:t>
            </a:r>
          </a:p>
          <a:p>
            <a:pPr algn="ctr"/>
            <a:r>
              <a:rPr lang="en-US" dirty="0"/>
              <a:t>as well as all related equipment and support teams</a:t>
            </a:r>
          </a:p>
        </p:txBody>
      </p:sp>
      <p:pic>
        <p:nvPicPr>
          <p:cNvPr id="31" name="Picture 2" descr="Picture 2"/>
          <p:cNvPicPr>
            <a:picLocks noChangeAspect="1"/>
          </p:cNvPicPr>
          <p:nvPr/>
        </p:nvPicPr>
        <p:blipFill>
          <a:blip r:embed="rId3"/>
          <a:srcRect b="25808"/>
          <a:stretch>
            <a:fillRect/>
          </a:stretch>
        </p:blipFill>
        <p:spPr>
          <a:xfrm>
            <a:off x="0" y="1995364"/>
            <a:ext cx="12192000" cy="19888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2</a:t>
            </a:fld>
            <a:endParaRPr/>
          </a:p>
        </p:txBody>
      </p:sp>
      <p:sp>
        <p:nvSpPr>
          <p:cNvPr id="78" name="Title 6"/>
          <p:cNvSpPr txBox="1">
            <a:spLocks noGrp="1"/>
          </p:cNvSpPr>
          <p:nvPr>
            <p:ph type="title"/>
          </p:nvPr>
        </p:nvSpPr>
        <p:spPr>
          <a:xfrm>
            <a:off x="551792" y="419252"/>
            <a:ext cx="11088415" cy="475291"/>
          </a:xfrm>
          <a:prstGeom prst="rect">
            <a:avLst/>
          </a:prstGeom>
        </p:spPr>
        <p:txBody>
          <a:bodyPr>
            <a:noAutofit/>
          </a:bodyPr>
          <a:lstStyle>
            <a:lvl1pPr defTabSz="694944">
              <a:defRPr sz="2964" b="1">
                <a:solidFill>
                  <a:schemeClr val="accent5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rPr lang="en-US" sz="3600" dirty="0"/>
              <a:t>Main issues during the week</a:t>
            </a:r>
            <a:endParaRPr sz="3600" dirty="0"/>
          </a:p>
        </p:txBody>
      </p:sp>
      <p:sp>
        <p:nvSpPr>
          <p:cNvPr id="79" name="TextBox 9"/>
          <p:cNvSpPr txBox="1"/>
          <p:nvPr/>
        </p:nvSpPr>
        <p:spPr>
          <a:xfrm>
            <a:off x="358161" y="1326147"/>
            <a:ext cx="11282046" cy="48936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400" b="1" dirty="0">
                <a:solidFill>
                  <a:srgbClr val="4472C4"/>
                </a:solidFill>
                <a:sym typeface="Wingdings" pitchFamily="2" charset="2"/>
              </a:rPr>
              <a:t>PSB ring 2 kicker problem</a:t>
            </a:r>
            <a:r>
              <a:rPr lang="en-US" sz="2400" b="1" dirty="0">
                <a:solidFill>
                  <a:schemeClr val="tx1"/>
                </a:solidFill>
                <a:sym typeface="Wingdings" pitchFamily="2" charset="2"/>
              </a:rPr>
              <a:t> 	on Sunday		</a:t>
            </a:r>
            <a:r>
              <a:rPr lang="en-US" sz="2000" b="1" dirty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en-US" sz="2400" b="1" dirty="0">
                <a:solidFill>
                  <a:srgbClr val="C00000"/>
                </a:solidFill>
                <a:sym typeface="Wingdings" pitchFamily="2" charset="2"/>
              </a:rPr>
              <a:t>~6h to re-establish good conditions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400" dirty="0">
                <a:solidFill>
                  <a:schemeClr val="tx1"/>
                </a:solidFill>
              </a:rPr>
              <a:t>TOF bunch moved to ring 3			     </a:t>
            </a:r>
            <a:r>
              <a:rPr lang="en-US" sz="2400" dirty="0">
                <a:solidFill>
                  <a:srgbClr val="C00000"/>
                </a:solidFill>
              </a:rPr>
              <a:t>for TOF </a:t>
            </a:r>
            <a:r>
              <a:rPr lang="en-US" sz="2400" dirty="0">
                <a:solidFill>
                  <a:schemeClr val="tx1"/>
                </a:solidFill>
              </a:rPr>
              <a:t>from ring 3</a:t>
            </a:r>
          </a:p>
          <a:p>
            <a:pPr marL="342900" indent="-342900">
              <a:buSzPct val="100000"/>
              <a:buFont typeface="Symbol" panose="05050102010706020507" pitchFamily="18" charset="2"/>
              <a:buChar char="®"/>
              <a:defRPr sz="2100" b="1">
                <a:solidFill>
                  <a:schemeClr val="accent5"/>
                </a:solidFill>
              </a:defRPr>
            </a:pPr>
            <a:r>
              <a:rPr lang="en-US" sz="2400" dirty="0">
                <a:solidFill>
                  <a:schemeClr val="tx1"/>
                </a:solidFill>
              </a:rPr>
              <a:t>Degraded beam quality for AD			</a:t>
            </a:r>
            <a:r>
              <a:rPr lang="en-US" sz="2000" b="1" dirty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en-US" sz="2400" b="1" dirty="0">
                <a:solidFill>
                  <a:srgbClr val="C00000"/>
                </a:solidFill>
                <a:sym typeface="Wingdings" pitchFamily="2" charset="2"/>
              </a:rPr>
              <a:t>Until Monday midday</a:t>
            </a:r>
            <a:endParaRPr lang="en-US" sz="2400" dirty="0">
              <a:solidFill>
                <a:schemeClr val="tx1"/>
              </a:solidFill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endParaRPr lang="en-US" sz="2400" dirty="0">
              <a:solidFill>
                <a:schemeClr val="tx1"/>
              </a:solidFill>
            </a:endParaRPr>
          </a:p>
          <a:p>
            <a: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GB" sz="2400" dirty="0">
                <a:solidFill>
                  <a:srgbClr val="4472C4"/>
                </a:solidFill>
              </a:rPr>
              <a:t>DC magnet FTA.BVT9045 power converter</a:t>
            </a:r>
            <a:r>
              <a:rPr lang="en-US" sz="2400" dirty="0">
                <a:solidFill>
                  <a:schemeClr val="tx1"/>
                </a:solidFill>
              </a:rPr>
              <a:t>	</a:t>
            </a:r>
            <a:r>
              <a:rPr lang="en-US" sz="2100" b="1" dirty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en-US" sz="2400" b="1" dirty="0">
                <a:solidFill>
                  <a:srgbClr val="C00000"/>
                </a:solidFill>
                <a:sym typeface="Wingdings" pitchFamily="2" charset="2"/>
              </a:rPr>
              <a:t>7h without beam to AD</a:t>
            </a:r>
          </a:p>
          <a:p>
            <a:pPr marL="342900" indent="-342900"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400" dirty="0">
                <a:solidFill>
                  <a:schemeClr val="tx1"/>
                </a:solidFill>
              </a:rPr>
              <a:t>on Monday/Tuesday</a:t>
            </a:r>
          </a:p>
          <a:p>
            <a: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400" dirty="0">
                <a:solidFill>
                  <a:schemeClr val="tx1"/>
                </a:solidFill>
              </a:rPr>
              <a:t>Acquisition frozen at ‘correct’ value</a:t>
            </a:r>
          </a:p>
          <a:p>
            <a:pPr marL="342900" indent="-342900">
              <a:buClr>
                <a:schemeClr val="tx1"/>
              </a:buClr>
              <a:buSzPct val="100000"/>
              <a:buFont typeface="Symbol" panose="05050102010706020507" pitchFamily="18" charset="2"/>
              <a:buChar char="®"/>
              <a:defRPr sz="2100" b="1">
                <a:solidFill>
                  <a:schemeClr val="accent5"/>
                </a:solidFill>
              </a:defRPr>
            </a:pPr>
            <a:r>
              <a:rPr lang="en-US" sz="2400" dirty="0">
                <a:solidFill>
                  <a:schemeClr val="tx1"/>
                </a:solidFill>
              </a:rPr>
              <a:t>Difficult to diagnose: </a:t>
            </a:r>
            <a:r>
              <a:rPr lang="en-US" sz="2400" dirty="0">
                <a:solidFill>
                  <a:srgbClr val="4472C4"/>
                </a:solidFill>
              </a:rPr>
              <a:t>many thanks to AD-OP!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endParaRPr lang="en-US" sz="2400" dirty="0">
              <a:solidFill>
                <a:schemeClr val="tx1"/>
              </a:solidFill>
            </a:endParaRPr>
          </a:p>
          <a:p>
            <a: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400" dirty="0">
                <a:solidFill>
                  <a:srgbClr val="4472C4"/>
                </a:solidFill>
              </a:rPr>
              <a:t>EAST area magnets tripped multiple time</a:t>
            </a:r>
            <a:r>
              <a:rPr lang="en-US" sz="2400" dirty="0">
                <a:solidFill>
                  <a:schemeClr val="tx1"/>
                </a:solidFill>
              </a:rPr>
              <a:t>	</a:t>
            </a:r>
            <a:r>
              <a:rPr lang="en-US" sz="2000" b="1" dirty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en-US" sz="2400" b="1" dirty="0">
                <a:solidFill>
                  <a:srgbClr val="C00000"/>
                </a:solidFill>
                <a:sym typeface="Wingdings" pitchFamily="2" charset="2"/>
              </a:rPr>
              <a:t>~2-3h lost for EAST beams</a:t>
            </a:r>
          </a:p>
          <a:p>
            <a: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400" b="1" dirty="0">
                <a:solidFill>
                  <a:schemeClr val="tx1"/>
                </a:solidFill>
                <a:sym typeface="Wingdings" pitchFamily="2" charset="2"/>
              </a:rPr>
              <a:t>on Tuesday afternoon</a:t>
            </a:r>
          </a:p>
          <a:p>
            <a: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400" b="1" dirty="0">
                <a:solidFill>
                  <a:schemeClr val="tx1"/>
                </a:solidFill>
                <a:sym typeface="Wingdings" pitchFamily="2" charset="2"/>
              </a:rPr>
              <a:t>Issue with interlock signal from flowmeters</a:t>
            </a:r>
          </a:p>
          <a:p>
            <a:pPr marL="342900" indent="-342900">
              <a:buClr>
                <a:schemeClr val="tx1"/>
              </a:buClr>
              <a:buSzPct val="100000"/>
              <a:buFont typeface="Symbol" panose="05050102010706020507" pitchFamily="18" charset="2"/>
              <a:buChar char="®"/>
              <a:defRPr sz="2100" b="1">
                <a:solidFill>
                  <a:schemeClr val="accent5"/>
                </a:solidFill>
              </a:defRPr>
            </a:pPr>
            <a:r>
              <a:rPr lang="en-US" sz="2400" b="1" dirty="0">
                <a:solidFill>
                  <a:schemeClr val="tx1"/>
                </a:solidFill>
                <a:sym typeface="Wingdings" pitchFamily="2" charset="2"/>
              </a:rPr>
              <a:t>Temporarily bridged until end of run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88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3</a:t>
            </a:fld>
            <a:endParaRPr/>
          </a:p>
        </p:txBody>
      </p:sp>
      <p:sp>
        <p:nvSpPr>
          <p:cNvPr id="78" name="Title 6"/>
          <p:cNvSpPr txBox="1">
            <a:spLocks noGrp="1"/>
          </p:cNvSpPr>
          <p:nvPr>
            <p:ph type="title"/>
          </p:nvPr>
        </p:nvSpPr>
        <p:spPr>
          <a:xfrm>
            <a:off x="551792" y="419252"/>
            <a:ext cx="11088415" cy="475291"/>
          </a:xfrm>
          <a:prstGeom prst="rect">
            <a:avLst/>
          </a:prstGeom>
        </p:spPr>
        <p:txBody>
          <a:bodyPr>
            <a:noAutofit/>
          </a:bodyPr>
          <a:lstStyle>
            <a:lvl1pPr defTabSz="694944">
              <a:defRPr sz="2964" b="1">
                <a:solidFill>
                  <a:schemeClr val="accent5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rPr lang="en-US" sz="3600" dirty="0"/>
              <a:t>Main issues during the week</a:t>
            </a:r>
            <a:endParaRPr sz="3600" dirty="0"/>
          </a:p>
        </p:txBody>
      </p:sp>
      <p:sp>
        <p:nvSpPr>
          <p:cNvPr id="79" name="TextBox 9"/>
          <p:cNvSpPr txBox="1"/>
          <p:nvPr/>
        </p:nvSpPr>
        <p:spPr>
          <a:xfrm>
            <a:off x="358161" y="1326147"/>
            <a:ext cx="11282046" cy="22467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400" b="1" dirty="0">
                <a:solidFill>
                  <a:srgbClr val="4472C4"/>
                </a:solidFill>
                <a:sym typeface="Wingdings" pitchFamily="2" charset="2"/>
              </a:rPr>
              <a:t>Unexpected timing system reboot</a:t>
            </a:r>
            <a:r>
              <a:rPr lang="en-US" sz="2400" b="1" dirty="0">
                <a:solidFill>
                  <a:schemeClr val="tx1"/>
                </a:solidFill>
                <a:sym typeface="Wingdings" pitchFamily="2" charset="2"/>
              </a:rPr>
              <a:t>		</a:t>
            </a:r>
            <a:r>
              <a:rPr lang="en-US" sz="2000" b="1" dirty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en-US" sz="2400" b="1" dirty="0">
                <a:solidFill>
                  <a:srgbClr val="C00000"/>
                </a:solidFill>
                <a:sym typeface="Wingdings" pitchFamily="2" charset="2"/>
              </a:rPr>
              <a:t>~1h45 without beam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400" dirty="0">
                <a:solidFill>
                  <a:schemeClr val="tx1"/>
                </a:solidFill>
              </a:rPr>
              <a:t>on Wednesday morning, 9h43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400" dirty="0">
                <a:solidFill>
                  <a:schemeClr val="tx1"/>
                </a:solidFill>
              </a:rPr>
              <a:t>Interventions on three RF systems (impacted by sudden stop)</a:t>
            </a:r>
          </a:p>
          <a:p>
            <a:pPr marL="342900" indent="-342900">
              <a:buSzPct val="100000"/>
              <a:buFont typeface="Symbol" panose="05050102010706020507" pitchFamily="18" charset="2"/>
              <a:buChar char="®"/>
              <a:defRPr sz="2100" b="1">
                <a:solidFill>
                  <a:schemeClr val="accent5"/>
                </a:solidFill>
              </a:defRPr>
            </a:pPr>
            <a:r>
              <a:rPr lang="en-US" sz="2400" dirty="0">
                <a:solidFill>
                  <a:schemeClr val="tx1"/>
                </a:solidFill>
              </a:rPr>
              <a:t>PS ready for beam by 10h40, but POPSB difficult to restart</a:t>
            </a:r>
          </a:p>
          <a:p>
            <a:pPr marL="342900" indent="-342900">
              <a:buSzPct val="100000"/>
              <a:buFont typeface="Symbol" panose="05050102010706020507" pitchFamily="18" charset="2"/>
              <a:buChar char="®"/>
              <a:defRPr sz="2100" b="1">
                <a:solidFill>
                  <a:schemeClr val="accent5"/>
                </a:solidFill>
              </a:defRPr>
            </a:pPr>
            <a:r>
              <a:rPr lang="en-US" sz="2400" dirty="0">
                <a:solidFill>
                  <a:schemeClr val="tx1"/>
                </a:solidFill>
              </a:rPr>
              <a:t>Beam back at 11h30			</a:t>
            </a:r>
          </a:p>
          <a:p>
            <a: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40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id="{1FC58A1A-F502-450A-A321-6E13F1F2DA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512" y="769715"/>
            <a:ext cx="10071895" cy="550640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4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77" name="Title 6">
            <a:extLst>
              <a:ext uri="{FF2B5EF4-FFF2-40B4-BE49-F238E27FC236}">
                <a16:creationId xmlns:a16="http://schemas.microsoft.com/office/drawing/2014/main" id="{304BC6D6-3FD9-1249-9FA3-089786DA5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517" y="298220"/>
            <a:ext cx="11088413" cy="47528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2800" b="1" dirty="0">
                <a:solidFill>
                  <a:schemeClr val="accent5"/>
                </a:solidFill>
                <a:latin typeface="+mn-lt"/>
              </a:rPr>
              <a:t>Accelerator Fault Tracking (AFT)</a:t>
            </a:r>
            <a:endParaRPr lang="en-US" sz="28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232AC8C-5F09-4032-BF71-6CF949CC42D7}"/>
              </a:ext>
            </a:extLst>
          </p:cNvPr>
          <p:cNvSpPr/>
          <p:nvPr/>
        </p:nvSpPr>
        <p:spPr>
          <a:xfrm>
            <a:off x="1219484" y="986971"/>
            <a:ext cx="986692" cy="61164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909894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5</a:t>
            </a:fld>
            <a:endParaRPr/>
          </a:p>
        </p:txBody>
      </p:sp>
      <p:sp>
        <p:nvSpPr>
          <p:cNvPr id="78" name="Title 6"/>
          <p:cNvSpPr txBox="1">
            <a:spLocks noGrp="1"/>
          </p:cNvSpPr>
          <p:nvPr>
            <p:ph type="title"/>
          </p:nvPr>
        </p:nvSpPr>
        <p:spPr>
          <a:xfrm>
            <a:off x="551792" y="419252"/>
            <a:ext cx="11088415" cy="475291"/>
          </a:xfrm>
          <a:prstGeom prst="rect">
            <a:avLst/>
          </a:prstGeom>
        </p:spPr>
        <p:txBody>
          <a:bodyPr>
            <a:noAutofit/>
          </a:bodyPr>
          <a:lstStyle>
            <a:lvl1pPr defTabSz="694944">
              <a:defRPr sz="2964" b="1">
                <a:solidFill>
                  <a:schemeClr val="accent5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rPr lang="en-US" sz="3600" dirty="0"/>
              <a:t>Dedicated and parasitic TOF bunch length checks</a:t>
            </a:r>
            <a:endParaRPr sz="3600" dirty="0"/>
          </a:p>
        </p:txBody>
      </p:sp>
      <p:sp>
        <p:nvSpPr>
          <p:cNvPr id="79" name="TextBox 9"/>
          <p:cNvSpPr txBox="1"/>
          <p:nvPr/>
        </p:nvSpPr>
        <p:spPr>
          <a:xfrm>
            <a:off x="434361" y="5152446"/>
            <a:ext cx="11282046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342900" indent="-342900">
              <a:buSzPct val="100000"/>
              <a:buFont typeface="Symbol" panose="05050102010706020507" pitchFamily="18" charset="2"/>
              <a:buChar char="®"/>
              <a:defRPr sz="2100" b="1">
                <a:solidFill>
                  <a:schemeClr val="accent5"/>
                </a:solidFill>
              </a:defRPr>
            </a:pPr>
            <a:r>
              <a:rPr lang="en-US" sz="2400" b="1" dirty="0">
                <a:solidFill>
                  <a:schemeClr val="tx1"/>
                </a:solidFill>
                <a:sym typeface="Wingdings" pitchFamily="2" charset="2"/>
              </a:rPr>
              <a:t> Parasitic TOF bunch has less tails, thanks to smaller longitudinal emittance</a:t>
            </a:r>
          </a:p>
          <a:p>
            <a:pPr marL="342900" indent="-342900">
              <a:buSzPct val="100000"/>
              <a:buFont typeface="Symbol" panose="05050102010706020507" pitchFamily="18" charset="2"/>
              <a:buChar char="®"/>
              <a:defRPr sz="2100" b="1">
                <a:solidFill>
                  <a:schemeClr val="accent5"/>
                </a:solidFill>
              </a:defRPr>
            </a:pPr>
            <a:r>
              <a:rPr lang="en-US" sz="2400" b="1" dirty="0">
                <a:solidFill>
                  <a:schemeClr val="tx1"/>
                </a:solidFill>
                <a:sym typeface="Wingdings" pitchFamily="2" charset="2"/>
              </a:rPr>
              <a:t> Bunch rotation of EAST_N_21 found disabled (bunch length was &gt; 50 ns)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21D639FF-5C32-4FDB-A18D-20BAADDAF2C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54" y="1573155"/>
            <a:ext cx="5036573" cy="3567573"/>
          </a:xfrm>
          <a:prstGeom prst="rect">
            <a:avLst/>
          </a:prstGeom>
        </p:spPr>
      </p:pic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052A6231-D60B-4AE8-A873-BCE96A3A68B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178" y="1573155"/>
            <a:ext cx="4935029" cy="356757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0BBAB46-2C9C-48A6-8801-51286321207C}"/>
              </a:ext>
            </a:extLst>
          </p:cNvPr>
          <p:cNvSpPr txBox="1"/>
          <p:nvPr/>
        </p:nvSpPr>
        <p:spPr>
          <a:xfrm>
            <a:off x="1524000" y="1733550"/>
            <a:ext cx="1560682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4</a:t>
            </a:r>
            <a:r>
              <a:rPr kumimoji="0" lang="en-GB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anose="05050102010706020507" pitchFamily="18" charset="2"/>
                <a:cs typeface="Arial" panose="020B0604020202020204" pitchFamily="34" charset="0"/>
                <a:sym typeface="Calibri"/>
              </a:rPr>
              <a:t>s</a:t>
            </a:r>
            <a:r>
              <a:rPr kumimoji="0" lang="en-GB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≈ 30 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2DB541-9C95-4131-AE7C-55AFD11445DA}"/>
              </a:ext>
            </a:extLst>
          </p:cNvPr>
          <p:cNvSpPr txBox="1"/>
          <p:nvPr/>
        </p:nvSpPr>
        <p:spPr>
          <a:xfrm>
            <a:off x="7067550" y="1733550"/>
            <a:ext cx="1575109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4</a:t>
            </a:r>
            <a:r>
              <a:rPr kumimoji="0" lang="en-GB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anose="05050102010706020507" pitchFamily="18" charset="2"/>
                <a:cs typeface="Arial" panose="020B0604020202020204" pitchFamily="34" charset="0"/>
                <a:sym typeface="Calibri"/>
              </a:rPr>
              <a:t>s</a:t>
            </a:r>
            <a:r>
              <a:rPr kumimoji="0" lang="en-GB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≈ 33 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89ACF64-EB68-40E9-8F14-83B910ECB43D}"/>
              </a:ext>
            </a:extLst>
          </p:cNvPr>
          <p:cNvSpPr txBox="1"/>
          <p:nvPr/>
        </p:nvSpPr>
        <p:spPr>
          <a:xfrm>
            <a:off x="838201" y="1145869"/>
            <a:ext cx="491922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Dedicated TOF cycle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D5332D4-BA2E-4F8D-8B6C-731EE29FB0A7}"/>
              </a:ext>
            </a:extLst>
          </p:cNvPr>
          <p:cNvSpPr txBox="1"/>
          <p:nvPr/>
        </p:nvSpPr>
        <p:spPr>
          <a:xfrm>
            <a:off x="6743586" y="1145869"/>
            <a:ext cx="491922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Parasitic TOF bunch</a:t>
            </a:r>
          </a:p>
        </p:txBody>
      </p:sp>
    </p:spTree>
    <p:extLst>
      <p:ext uri="{BB962C8B-B14F-4D97-AF65-F5344CB8AC3E}">
        <p14:creationId xmlns:p14="http://schemas.microsoft.com/office/powerpoint/2010/main" val="140302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9949098" y="6355126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6</a:t>
            </a:fld>
            <a:endParaRPr/>
          </a:p>
        </p:txBody>
      </p:sp>
      <p:sp>
        <p:nvSpPr>
          <p:cNvPr id="61" name="Title 6"/>
          <p:cNvSpPr txBox="1">
            <a:spLocks noGrp="1"/>
          </p:cNvSpPr>
          <p:nvPr>
            <p:ph type="title"/>
          </p:nvPr>
        </p:nvSpPr>
        <p:spPr>
          <a:xfrm>
            <a:off x="551792" y="419252"/>
            <a:ext cx="11088415" cy="475291"/>
          </a:xfrm>
          <a:prstGeom prst="rect">
            <a:avLst/>
          </a:prstGeom>
        </p:spPr>
        <p:txBody>
          <a:bodyPr>
            <a:noAutofit/>
          </a:bodyPr>
          <a:lstStyle>
            <a:lvl1pPr defTabSz="694944">
              <a:defRPr sz="2964" b="1">
                <a:solidFill>
                  <a:schemeClr val="accent5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rPr lang="en-US" sz="3600" dirty="0"/>
              <a:t>Upcoming</a:t>
            </a:r>
            <a:endParaRPr sz="3600" dirty="0"/>
          </a:p>
        </p:txBody>
      </p:sp>
      <p:sp>
        <p:nvSpPr>
          <p:cNvPr id="62" name="TextBox 9"/>
          <p:cNvSpPr txBox="1"/>
          <p:nvPr/>
        </p:nvSpPr>
        <p:spPr>
          <a:xfrm>
            <a:off x="416325" y="1131844"/>
            <a:ext cx="11586622" cy="34778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chemeClr val="tx1"/>
                </a:solidFill>
              </a:rPr>
              <a:t>Dedicated optics measurements in FTN line this (Thursday) afternoon, 14h00-20h00</a:t>
            </a:r>
          </a:p>
          <a:p>
            <a:pPr marL="457200" indent="-457200">
              <a:buSzPct val="100000"/>
              <a:buFont typeface="Symbol" panose="05050102010706020507" pitchFamily="18" charset="2"/>
              <a:buChar char="®"/>
            </a:pPr>
            <a:r>
              <a:rPr lang="en-GB" sz="2800" b="1" dirty="0">
                <a:solidFill>
                  <a:schemeClr val="tx1"/>
                </a:solidFill>
              </a:rPr>
              <a:t>Beam on target but </a:t>
            </a:r>
            <a:r>
              <a:rPr lang="en-GB" sz="2800" b="1" dirty="0">
                <a:solidFill>
                  <a:srgbClr val="C00000"/>
                </a:solidFill>
              </a:rPr>
              <a:t>with changing beam size, position and intensity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endParaRPr lang="en-GB" sz="2800" b="1" dirty="0">
              <a:solidFill>
                <a:schemeClr val="tx1"/>
              </a:solidFill>
            </a:endParaRP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endParaRPr lang="en-GB" sz="2800" b="1" dirty="0">
              <a:solidFill>
                <a:schemeClr val="tx1"/>
              </a:solidFill>
            </a:endParaRPr>
          </a:p>
          <a:p>
            <a:pPr lvl="1" indent="0" algn="ctr">
              <a:buSzPct val="100000"/>
            </a:pPr>
            <a:r>
              <a:rPr lang="en-GB" sz="3200" b="1" dirty="0">
                <a:solidFill>
                  <a:srgbClr val="C00000"/>
                </a:solidFill>
              </a:rPr>
              <a:t>15/11/2021, 6h00: end of 2021 run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GB" sz="2400" b="1" dirty="0">
              <a:solidFill>
                <a:schemeClr val="tx1"/>
              </a:solidFill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GB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16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7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11" name="Title 6">
            <a:extLst>
              <a:ext uri="{FF2B5EF4-FFF2-40B4-BE49-F238E27FC236}">
                <a16:creationId xmlns:a16="http://schemas.microsoft.com/office/drawing/2014/main" id="{1247020F-FDC0-2042-BB6A-0EB50670A280}"/>
              </a:ext>
            </a:extLst>
          </p:cNvPr>
          <p:cNvSpPr txBox="1">
            <a:spLocks/>
          </p:cNvSpPr>
          <p:nvPr/>
        </p:nvSpPr>
        <p:spPr>
          <a:xfrm>
            <a:off x="525517" y="275070"/>
            <a:ext cx="11088413" cy="4752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chemeClr val="accent5"/>
                </a:solidFill>
                <a:latin typeface="+mn-lt"/>
              </a:rPr>
              <a:t>Status of operational beams</a:t>
            </a:r>
            <a:endParaRPr lang="en-US" sz="3200" b="1" dirty="0">
              <a:solidFill>
                <a:schemeClr val="accent5"/>
              </a:solidFill>
              <a:latin typeface="+mn-lt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B07EE07-7306-1A4A-A667-D3F129DBCB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9477264"/>
              </p:ext>
            </p:extLst>
          </p:nvPr>
        </p:nvGraphicFramePr>
        <p:xfrm>
          <a:off x="290287" y="877749"/>
          <a:ext cx="11611425" cy="5278120"/>
        </p:xfrm>
        <a:graphic>
          <a:graphicData uri="http://schemas.openxmlformats.org/drawingml/2006/table">
            <a:tbl>
              <a:tblPr firstRow="1" bandRow="1"/>
              <a:tblGrid>
                <a:gridCol w="33776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6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077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dirty="0">
                          <a:latin typeface="+mj-lt"/>
                        </a:rPr>
                        <a:t>Fixed target beams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dirty="0">
                          <a:latin typeface="+mj-lt"/>
                        </a:rPr>
                        <a:t>Status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dirty="0">
                          <a:latin typeface="+mj-lt"/>
                        </a:rPr>
                        <a:t>Comment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SFTPRO (</a:t>
                      </a:r>
                      <a:r>
                        <a:rPr lang="en-GB" sz="1600" dirty="0"/>
                        <a:t>MTE </a:t>
                      </a:r>
                      <a:r>
                        <a:rPr sz="1600" dirty="0"/>
                        <a:t>5 turn extraction)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 b="1"/>
                      </a:pPr>
                      <a:r>
                        <a:rPr lang="en-US" sz="1600" b="1" dirty="0"/>
                        <a:t>Up to ~</a:t>
                      </a:r>
                      <a:r>
                        <a:rPr lang="en-GB" sz="1600" b="1" dirty="0"/>
                        <a:t>2 </a:t>
                      </a:r>
                      <a:r>
                        <a:rPr sz="1600" b="1" dirty="0"/>
                        <a:t>∙ 10</a:t>
                      </a:r>
                      <a:r>
                        <a:rPr sz="1600" b="1" baseline="30000" dirty="0"/>
                        <a:t>1</a:t>
                      </a:r>
                      <a:r>
                        <a:rPr lang="en-GB" sz="1600" b="1" baseline="30000" dirty="0"/>
                        <a:t>3</a:t>
                      </a:r>
                      <a:r>
                        <a:rPr sz="1600" b="1" dirty="0"/>
                        <a:t> p</a:t>
                      </a:r>
                      <a:r>
                        <a:rPr lang="en-US" sz="1600" b="1" dirty="0"/>
                        <a:t>/</a:t>
                      </a:r>
                      <a:r>
                        <a:rPr sz="1600" b="1" dirty="0"/>
                        <a:t>p</a:t>
                      </a:r>
                      <a:r>
                        <a:rPr sz="1600" b="0" dirty="0"/>
                        <a:t> delivered to SPS</a:t>
                      </a:r>
                      <a:endParaRPr sz="160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AD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 b="1"/>
                      </a:pPr>
                      <a:r>
                        <a:rPr sz="1600" dirty="0"/>
                        <a:t>1.</a:t>
                      </a:r>
                      <a:r>
                        <a:rPr lang="en-US" sz="1600" dirty="0"/>
                        <a:t>55</a:t>
                      </a:r>
                      <a:r>
                        <a:rPr sz="1600" dirty="0"/>
                        <a:t> ∙ 10</a:t>
                      </a:r>
                      <a:r>
                        <a:rPr sz="1600" baseline="30000" dirty="0"/>
                        <a:t>13</a:t>
                      </a:r>
                      <a:r>
                        <a:rPr sz="1600" dirty="0"/>
                        <a:t> p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446939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TOF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 b="1"/>
                      </a:pPr>
                      <a:r>
                        <a:rPr lang="en-US" sz="1600" b="0" dirty="0"/>
                        <a:t>Delivered at </a:t>
                      </a:r>
                      <a:r>
                        <a:rPr lang="en-US" sz="1600" b="1" dirty="0"/>
                        <a:t>8.5</a:t>
                      </a:r>
                      <a:r>
                        <a:rPr lang="en-GB" sz="1600" b="1" dirty="0"/>
                        <a:t> ∙ 10</a:t>
                      </a:r>
                      <a:r>
                        <a:rPr lang="en-GB" sz="1600" b="1" baseline="30000" dirty="0"/>
                        <a:t>12</a:t>
                      </a:r>
                      <a:r>
                        <a:rPr lang="en-GB" sz="1600" b="1" dirty="0"/>
                        <a:t> p/b with pre-LS2 optics</a:t>
                      </a:r>
                      <a:endParaRPr lang="en-CH" sz="1600" b="1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739695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EAST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DF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dirty="0"/>
                        <a:t>Operational</a:t>
                      </a:r>
                      <a:endParaRPr sz="160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DF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dirty="0"/>
                        <a:t>Up to </a:t>
                      </a:r>
                      <a:r>
                        <a:rPr lang="en-US" sz="1600" b="1" dirty="0"/>
                        <a:t>6 </a:t>
                      </a:r>
                      <a:r>
                        <a:rPr lang="en-GB" sz="1600" b="1" dirty="0"/>
                        <a:t>∙ 10</a:t>
                      </a:r>
                      <a:r>
                        <a:rPr lang="en-GB" sz="1600" b="1" baseline="30000" dirty="0"/>
                        <a:t>11</a:t>
                      </a:r>
                      <a:r>
                        <a:rPr lang="en-GB" sz="1600" b="1" dirty="0"/>
                        <a:t> </a:t>
                      </a:r>
                      <a:r>
                        <a:rPr lang="en-US" sz="1600" b="1" dirty="0"/>
                        <a:t> p/p </a:t>
                      </a:r>
                      <a:r>
                        <a:rPr lang="en-US" sz="1600" dirty="0"/>
                        <a:t>to EAST dump, T8 (slow and fast), T9 and T10/11</a:t>
                      </a:r>
                    </a:p>
                    <a:p>
                      <a:pPr>
                        <a:defRPr sz="1800"/>
                      </a:pPr>
                      <a:r>
                        <a:rPr lang="en-US" sz="1600" b="1" dirty="0"/>
                        <a:t>Fast and slow extracted ions</a:t>
                      </a:r>
                      <a:r>
                        <a:rPr lang="en-US" sz="1600" dirty="0"/>
                        <a:t> to EAST dump</a:t>
                      </a:r>
                      <a:endParaRPr sz="160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D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1979612"/>
                  </a:ext>
                </a:extLst>
              </a:tr>
              <a:tr h="14440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j-lt"/>
                        </a:rPr>
                        <a:t>LHC-type</a:t>
                      </a:r>
                      <a:r>
                        <a:rPr lang="en-US" sz="1800" b="1" baseline="0" dirty="0">
                          <a:solidFill>
                            <a:schemeClr val="bg1"/>
                          </a:solidFill>
                          <a:latin typeface="+mj-lt"/>
                        </a:rPr>
                        <a:t> beams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j-lt"/>
                        </a:rPr>
                        <a:t>Status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j-lt"/>
                        </a:rPr>
                        <a:t>Comment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2827714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/>
                        <a:t>LHCPROBE, LHCINDIV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 sz="1600" dirty="0"/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864597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LHC25 (72b) 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Polished up to 1.3 ∙ 10</a:t>
                      </a:r>
                      <a:r>
                        <a:rPr sz="1600" baseline="30000" dirty="0"/>
                        <a:t>11</a:t>
                      </a:r>
                      <a:r>
                        <a:rPr sz="1600" dirty="0"/>
                        <a:t> ppb</a:t>
                      </a:r>
                      <a:r>
                        <a:rPr lang="en-US" sz="1600" dirty="0"/>
                        <a:t>; set up</a:t>
                      </a:r>
                      <a:r>
                        <a:rPr sz="1600" b="1" dirty="0"/>
                        <a:t> </a:t>
                      </a:r>
                      <a:r>
                        <a:rPr lang="en-US" sz="1600" b="1" dirty="0"/>
                        <a:t>up to</a:t>
                      </a:r>
                      <a:r>
                        <a:rPr sz="1600" b="1" dirty="0"/>
                        <a:t> </a:t>
                      </a:r>
                      <a:r>
                        <a:rPr lang="en-US" sz="1600" b="1" dirty="0"/>
                        <a:t>&gt; </a:t>
                      </a:r>
                      <a:r>
                        <a:rPr sz="1600" b="1" dirty="0"/>
                        <a:t>2</a:t>
                      </a:r>
                      <a:r>
                        <a:rPr lang="en-US" sz="1600" b="1" dirty="0"/>
                        <a:t>.6</a:t>
                      </a:r>
                      <a:r>
                        <a:rPr sz="1600" b="1" dirty="0"/>
                        <a:t> ∙ 10</a:t>
                      </a:r>
                      <a:r>
                        <a:rPr sz="1600" b="1" baseline="30000" dirty="0"/>
                        <a:t>11</a:t>
                      </a:r>
                      <a:r>
                        <a:rPr sz="1600" b="1" dirty="0"/>
                        <a:t> p</a:t>
                      </a:r>
                      <a:r>
                        <a:rPr lang="en-GB" sz="1600" b="1" dirty="0"/>
                        <a:t>/</a:t>
                      </a:r>
                      <a:r>
                        <a:rPr sz="1600" b="1" dirty="0"/>
                        <a:t>b</a:t>
                      </a:r>
                    </a:p>
                    <a:p>
                      <a:pPr>
                        <a:defRPr sz="1800" b="1"/>
                      </a:pPr>
                      <a:r>
                        <a:rPr sz="1600" dirty="0">
                          <a:latin typeface="Symbol" panose="05050102010706020507" pitchFamily="18" charset="2"/>
                          <a:cs typeface="Syastro" panose="00000400000000000000" pitchFamily="2" charset="0"/>
                        </a:rPr>
                        <a:t>e</a:t>
                      </a:r>
                      <a:r>
                        <a:rPr sz="1600" baseline="-25000" dirty="0"/>
                        <a:t>h</a:t>
                      </a:r>
                      <a:r>
                        <a:rPr sz="1600" b="0" dirty="0"/>
                        <a:t> </a:t>
                      </a:r>
                      <a:r>
                        <a:rPr lang="en-US" sz="1600" b="0" dirty="0"/>
                        <a:t>/ </a:t>
                      </a:r>
                      <a:r>
                        <a:rPr lang="en-GB" sz="1600" dirty="0" err="1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sz="1600" baseline="-25000" dirty="0" err="1"/>
                        <a:t>v</a:t>
                      </a:r>
                      <a:r>
                        <a:rPr lang="en-GB" sz="1600" b="0" dirty="0"/>
                        <a:t> </a:t>
                      </a:r>
                      <a:r>
                        <a:rPr lang="en-US" sz="1600" b="0" dirty="0"/>
                        <a:t>(FT</a:t>
                      </a:r>
                      <a:r>
                        <a:rPr sz="1600" b="0" dirty="0"/>
                        <a:t>) </a:t>
                      </a:r>
                      <a:r>
                        <a:rPr sz="1600" dirty="0"/>
                        <a:t>≈ </a:t>
                      </a:r>
                      <a:r>
                        <a:rPr lang="en-US" sz="1600" dirty="0"/>
                        <a:t>1.2 / 1.1</a:t>
                      </a:r>
                      <a:r>
                        <a:rPr sz="1600" dirty="0"/>
                        <a:t> mm </a:t>
                      </a:r>
                      <a:r>
                        <a:rPr sz="1600" dirty="0" err="1"/>
                        <a:t>mrad</a:t>
                      </a:r>
                      <a:r>
                        <a:rPr lang="en-US" sz="1600" dirty="0"/>
                        <a:t> (for 1.3</a:t>
                      </a:r>
                      <a:r>
                        <a:rPr lang="en-GB" sz="1600" b="1" dirty="0"/>
                        <a:t> ∙ 10</a:t>
                      </a:r>
                      <a:r>
                        <a:rPr lang="en-GB" sz="1600" b="1" baseline="30000" dirty="0"/>
                        <a:t>11</a:t>
                      </a:r>
                      <a:r>
                        <a:rPr lang="en-GB" sz="1600" b="1" dirty="0"/>
                        <a:t> p/b)</a:t>
                      </a:r>
                      <a:endParaRPr sz="160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8123115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b="1" dirty="0"/>
                        <a:t>LHC25 (12</a:t>
                      </a:r>
                      <a:r>
                        <a:rPr lang="en-GB" sz="1600" b="1" dirty="0"/>
                        <a:t> to 48b</a:t>
                      </a:r>
                      <a:r>
                        <a:rPr sz="1600" b="1" dirty="0"/>
                        <a:t>) 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600" b="0" dirty="0"/>
                        <a:t>Operational</a:t>
                      </a:r>
                      <a:endParaRPr sz="1600" b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b="1" dirty="0"/>
                        <a:t>Settings synchronized with high-intensity variant</a:t>
                      </a:r>
                      <a:endParaRPr sz="1600" b="1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2844836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/>
                        <a:t>LHC25 BCMS (48b)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dirty="0"/>
                        <a:t>Available</a:t>
                      </a:r>
                      <a:r>
                        <a:rPr sz="1600" dirty="0"/>
                        <a:t> up to 1.3 ∙ 10</a:t>
                      </a:r>
                      <a:r>
                        <a:rPr sz="1600" baseline="30000" dirty="0"/>
                        <a:t>11</a:t>
                      </a:r>
                      <a:r>
                        <a:rPr sz="1600" dirty="0"/>
                        <a:t> p</a:t>
                      </a:r>
                      <a:r>
                        <a:rPr lang="en-GB" sz="1600" dirty="0"/>
                        <a:t>/</a:t>
                      </a:r>
                      <a:r>
                        <a:rPr sz="1600" dirty="0"/>
                        <a:t>b</a:t>
                      </a:r>
                      <a:r>
                        <a:rPr lang="en-GB" sz="1600" dirty="0"/>
                        <a:t> (3 basic periods)</a:t>
                      </a:r>
                      <a:endParaRPr sz="160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22109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AWAKE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b="0" dirty="0"/>
                        <a:t>3 ∙ 10</a:t>
                      </a:r>
                      <a:r>
                        <a:rPr sz="1600" b="0" baseline="30000" dirty="0"/>
                        <a:t>11</a:t>
                      </a:r>
                      <a:r>
                        <a:rPr sz="1600" b="0" dirty="0"/>
                        <a:t> p</a:t>
                      </a:r>
                      <a:r>
                        <a:rPr lang="en-GB" sz="1600" b="0" dirty="0"/>
                        <a:t>/</a:t>
                      </a:r>
                      <a:r>
                        <a:rPr sz="1600" b="0" dirty="0"/>
                        <a:t>b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842046"/>
                  </a:ext>
                </a:extLst>
              </a:tr>
              <a:tr h="1854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j-lt"/>
                        </a:rPr>
                        <a:t>Ion</a:t>
                      </a:r>
                      <a:r>
                        <a:rPr lang="en-US" sz="1800" b="1" baseline="0" dirty="0">
                          <a:solidFill>
                            <a:schemeClr val="bg1"/>
                          </a:solidFill>
                          <a:latin typeface="+mj-lt"/>
                        </a:rPr>
                        <a:t> beams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j-lt"/>
                        </a:rPr>
                        <a:t>Status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j-lt"/>
                        </a:rPr>
                        <a:t>Comment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3351207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dirty="0"/>
                        <a:t>EARLY</a:t>
                      </a:r>
                      <a:endParaRPr sz="1600" dirty="0"/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b="0" dirty="0"/>
                        <a:t>Operational</a:t>
                      </a:r>
                      <a:endParaRPr sz="1600" b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600" dirty="0"/>
                        <a:t>~</a:t>
                      </a:r>
                      <a:r>
                        <a:rPr lang="en-GB" sz="1600" b="1" dirty="0"/>
                        <a:t>1.5 </a:t>
                      </a:r>
                      <a:r>
                        <a:rPr lang="en-CH" sz="1600" b="1" dirty="0"/>
                        <a:t>∙ 10</a:t>
                      </a:r>
                      <a:r>
                        <a:rPr lang="en-CH" sz="1600" b="1" baseline="30000" dirty="0"/>
                        <a:t>10</a:t>
                      </a:r>
                      <a:r>
                        <a:rPr lang="en-GB" sz="1600" b="1" dirty="0"/>
                        <a:t> p/p</a:t>
                      </a:r>
                      <a:endParaRPr sz="1600" b="0" dirty="0"/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1132832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dirty="0"/>
                        <a:t>NOMINAL</a:t>
                      </a:r>
                      <a:endParaRPr sz="1600" dirty="0"/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b="0" dirty="0"/>
                        <a:t>Operational</a:t>
                      </a:r>
                      <a:endParaRPr sz="1600" b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b="1" dirty="0"/>
                        <a:t>8</a:t>
                      </a:r>
                      <a:r>
                        <a:rPr lang="en-GB" sz="1600" b="1" dirty="0"/>
                        <a:t> ∙ </a:t>
                      </a:r>
                      <a:r>
                        <a:rPr lang="en-CH" sz="1600" b="1" dirty="0"/>
                        <a:t>10</a:t>
                      </a:r>
                      <a:r>
                        <a:rPr lang="en-CH" sz="1600" b="1" baseline="30000" dirty="0"/>
                        <a:t>10</a:t>
                      </a:r>
                      <a:r>
                        <a:rPr lang="en-CH" sz="1600" b="1" dirty="0"/>
                        <a:t> </a:t>
                      </a:r>
                      <a:r>
                        <a:rPr lang="en-GB" sz="1600" b="1" dirty="0"/>
                        <a:t>p/p</a:t>
                      </a:r>
                      <a:endParaRPr sz="1600" b="1" dirty="0"/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2398167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3D688366-198A-4908-A908-5964AD17B3B6}"/>
              </a:ext>
            </a:extLst>
          </p:cNvPr>
          <p:cNvSpPr/>
          <p:nvPr/>
        </p:nvSpPr>
        <p:spPr>
          <a:xfrm>
            <a:off x="5694745" y="332599"/>
            <a:ext cx="597173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indent="-342900">
              <a:buSzPct val="70000"/>
              <a:buFont typeface="Wingdings" pitchFamily="2" charset="2"/>
              <a:buChar char="Ø"/>
              <a:defRPr sz="1600"/>
            </a:pPr>
            <a:r>
              <a:rPr lang="en-US" sz="2100" b="1" dirty="0">
                <a:sym typeface="Wingdings" pitchFamily="2" charset="2"/>
              </a:rPr>
              <a:t>MD planning for this week (</a:t>
            </a:r>
            <a:r>
              <a:rPr lang="en-US" sz="2100" b="1" dirty="0">
                <a:sym typeface="Wingdings" pitchFamily="2" charset="2"/>
                <a:hlinkClick r:id="rId3"/>
              </a:rPr>
              <a:t>link</a:t>
            </a:r>
            <a:r>
              <a:rPr lang="en-US" sz="2100" b="1" dirty="0">
                <a:sym typeface="Wingdings" pitchFamily="2" charset="2"/>
              </a:rPr>
              <a:t>)</a:t>
            </a:r>
            <a:endParaRPr lang="en-US" sz="2100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8780790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1" descr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786" y="2387100"/>
            <a:ext cx="1902696" cy="1664238"/>
          </a:xfrm>
          <a:prstGeom prst="rect">
            <a:avLst/>
          </a:prstGeom>
          <a:ln w="12700">
            <a:miter lim="400000"/>
          </a:ln>
        </p:spPr>
      </p:pic>
      <p:sp>
        <p:nvSpPr>
          <p:cNvPr id="82" name="Title 6"/>
          <p:cNvSpPr txBox="1">
            <a:spLocks noGrp="1"/>
          </p:cNvSpPr>
          <p:nvPr>
            <p:ph type="title"/>
          </p:nvPr>
        </p:nvSpPr>
        <p:spPr>
          <a:xfrm>
            <a:off x="838200" y="1013009"/>
            <a:ext cx="10515600" cy="1661992"/>
          </a:xfrm>
          <a:prstGeom prst="rect">
            <a:avLst/>
          </a:prstGeom>
        </p:spPr>
        <p:txBody>
          <a:bodyPr/>
          <a:lstStyle/>
          <a:p>
            <a:pPr>
              <a:defRPr sz="3200">
                <a:latin typeface="+mn-lt"/>
                <a:ea typeface="+mn-ea"/>
                <a:cs typeface="+mn-cs"/>
                <a:sym typeface="Calibri"/>
              </a:defRPr>
            </a:pPr>
            <a:r>
              <a:rPr dirty="0"/>
              <a:t>PS Supervisor of</a:t>
            </a:r>
            <a:r>
              <a:rPr lang="en-US" dirty="0"/>
              <a:t>	</a:t>
            </a:r>
            <a:r>
              <a:rPr lang="fr-CH" dirty="0" err="1"/>
              <a:t>week</a:t>
            </a:r>
            <a:r>
              <a:rPr lang="fr-CH" dirty="0"/>
              <a:t> 44 – </a:t>
            </a:r>
            <a:r>
              <a:rPr lang="fr-CH" b="1" dirty="0"/>
              <a:t>Heiko Damerau</a:t>
            </a:r>
            <a:br>
              <a:rPr lang="fr-CH" b="1" dirty="0"/>
            </a:br>
            <a:r>
              <a:rPr lang="fr-CH" b="1" dirty="0"/>
              <a:t>			</a:t>
            </a:r>
            <a:r>
              <a:rPr lang="fr-CH" dirty="0" err="1"/>
              <a:t>week</a:t>
            </a:r>
            <a:r>
              <a:rPr lang="fr-CH" dirty="0"/>
              <a:t> 45 – </a:t>
            </a:r>
            <a:r>
              <a:rPr lang="fr-CH" b="1" dirty="0"/>
              <a:t>Benoit Salvant</a:t>
            </a:r>
            <a:br>
              <a:rPr b="1" dirty="0"/>
            </a:br>
            <a:r>
              <a:rPr b="1" dirty="0"/>
              <a:t> </a:t>
            </a:r>
          </a:p>
        </p:txBody>
      </p:sp>
      <p:sp>
        <p:nvSpPr>
          <p:cNvPr id="83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8</a:t>
            </a:fld>
            <a:endParaRPr/>
          </a:p>
        </p:txBody>
      </p:sp>
      <p:sp>
        <p:nvSpPr>
          <p:cNvPr id="84" name="TextBox 9"/>
          <p:cNvSpPr txBox="1"/>
          <p:nvPr/>
        </p:nvSpPr>
        <p:spPr>
          <a:xfrm>
            <a:off x="592390" y="4271867"/>
            <a:ext cx="10515601" cy="1679288"/>
          </a:xfrm>
          <a:prstGeom prst="rect">
            <a:avLst/>
          </a:prstGeom>
          <a:ln w="12700">
            <a:solidFill>
              <a:srgbClr val="C00000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4800" b="1">
                <a:solidFill>
                  <a:srgbClr val="C00000"/>
                </a:solidFill>
              </a:defRPr>
            </a:pPr>
            <a:r>
              <a:t>8:45</a:t>
            </a:r>
            <a:r>
              <a:rPr sz="1800"/>
              <a:t> Daily Zoom meeting during beam commissioning</a:t>
            </a:r>
          </a:p>
          <a:p>
            <a:r>
              <a:t>Web address: </a:t>
            </a: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4"/>
              </a:rPr>
              <a:t>https://cern.zoom.us/j/9372114100?pwd=L29BcmlHUENCdFBRSytXYVcrM1B4Zz09</a:t>
            </a:r>
          </a:p>
          <a:p>
            <a:r>
              <a:t>Meeting ID : 937 211 4100</a:t>
            </a:r>
          </a:p>
          <a:p>
            <a:r>
              <a:t>Passcode: 525463</a:t>
            </a:r>
          </a:p>
        </p:txBody>
      </p:sp>
      <p:sp>
        <p:nvSpPr>
          <p:cNvPr id="85" name="Title 6"/>
          <p:cNvSpPr txBox="1"/>
          <p:nvPr/>
        </p:nvSpPr>
        <p:spPr>
          <a:xfrm>
            <a:off x="883919" y="186362"/>
            <a:ext cx="10424161" cy="826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3100">
                <a:solidFill>
                  <a:srgbClr val="40404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Questions and Comments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14100</TotalTime>
  <Words>548</Words>
  <Application>Microsoft Office PowerPoint</Application>
  <PresentationFormat>Widescreen</PresentationFormat>
  <Paragraphs>98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Courier New</vt:lpstr>
      <vt:lpstr>Symbol</vt:lpstr>
      <vt:lpstr>Wingdings</vt:lpstr>
      <vt:lpstr>Office Theme</vt:lpstr>
      <vt:lpstr>PS Report W43-44</vt:lpstr>
      <vt:lpstr>Main issues during the week</vt:lpstr>
      <vt:lpstr>Main issues during the week</vt:lpstr>
      <vt:lpstr>Accelerator Fault Tracking (AFT)</vt:lpstr>
      <vt:lpstr>Dedicated and parasitic TOF bunch length checks</vt:lpstr>
      <vt:lpstr>Upcoming</vt:lpstr>
      <vt:lpstr>PowerPoint Presentation</vt:lpstr>
      <vt:lpstr>PS Supervisor of week 44 – Heiko Damerau    week 45 – Benoit Salvant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 Report W28</dc:title>
  <dc:creator>Heiko Damerau</dc:creator>
  <cp:lastModifiedBy>Heiko Damerau</cp:lastModifiedBy>
  <cp:revision>130</cp:revision>
  <dcterms:modified xsi:type="dcterms:W3CDTF">2021-11-04T09:22:16Z</dcterms:modified>
</cp:coreProperties>
</file>