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sldIdLst>
    <p:sldId id="256" r:id="rId2"/>
    <p:sldId id="303" r:id="rId3"/>
    <p:sldId id="304" r:id="rId4"/>
    <p:sldId id="289" r:id="rId5"/>
    <p:sldId id="277" r:id="rId6"/>
    <p:sldId id="279" r:id="rId7"/>
    <p:sldId id="293" r:id="rId8"/>
    <p:sldId id="290" r:id="rId9"/>
    <p:sldId id="291" r:id="rId10"/>
    <p:sldId id="292" r:id="rId11"/>
    <p:sldId id="300" r:id="rId12"/>
    <p:sldId id="298" r:id="rId13"/>
    <p:sldId id="299" r:id="rId14"/>
    <p:sldId id="286" r:id="rId15"/>
    <p:sldId id="278" r:id="rId16"/>
    <p:sldId id="274" r:id="rId17"/>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283" autoAdjust="0"/>
  </p:normalViewPr>
  <p:slideViewPr>
    <p:cSldViewPr>
      <p:cViewPr varScale="1">
        <p:scale>
          <a:sx n="107" d="100"/>
          <a:sy n="107" d="100"/>
        </p:scale>
        <p:origin x="714"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Diapositive de titre">
    <p:spTree>
      <p:nvGrpSpPr>
        <p:cNvPr id="1" name=""/>
        <p:cNvGrpSpPr/>
        <p:nvPr/>
      </p:nvGrpSpPr>
      <p:grpSpPr bwMode="auto">
        <a:xfrm>
          <a:off x="0" y="0"/>
          <a:ext cx="0" cy="0"/>
          <a:chOff x="0" y="0"/>
          <a:chExt cx="0" cy="0"/>
        </a:xfrm>
      </p:grpSpPr>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Only" userDrawn="1">
  <p:cSld name="Titre seul">
    <p:spTree>
      <p:nvGrpSpPr>
        <p:cNvPr id="1" name=""/>
        <p:cNvGrpSpPr/>
        <p:nvPr/>
      </p:nvGrpSpPr>
      <p:grpSpPr bwMode="auto">
        <a:xfrm>
          <a:off x="0" y="0"/>
          <a:ext cx="0" cy="0"/>
          <a:chOff x="0" y="0"/>
          <a:chExt cx="0" cy="0"/>
        </a:xfrm>
      </p:grpSpPr>
      <p:sp>
        <p:nvSpPr>
          <p:cNvPr id="4" name="Titre 1"/>
          <p:cNvSpPr>
            <a:spLocks noGrp="1"/>
          </p:cNvSpPr>
          <p:nvPr>
            <p:ph type="title"/>
          </p:nvPr>
        </p:nvSpPr>
        <p:spPr bwMode="auto">
          <a:xfrm>
            <a:off x="609600" y="274320"/>
            <a:ext cx="9960864" cy="1143000"/>
          </a:xfrm>
        </p:spPr>
        <p:txBody>
          <a:bodyPr anchor="ctr"/>
          <a:lstStyle>
            <a:lvl1pPr algn="l">
              <a:defRPr sz="4600"/>
            </a:lvl1pPr>
          </a:lstStyle>
          <a:p>
            <a:pPr>
              <a:defRPr/>
            </a:pPr>
            <a:r>
              <a:rPr lang="fr-CH"/>
              <a:t>Click to edit Master title style</a:t>
            </a:r>
            <a:endParaRPr lang="en-US"/>
          </a:p>
        </p:txBody>
      </p:sp>
      <p:sp>
        <p:nvSpPr>
          <p:cNvPr id="5" name="TextBox 5"/>
          <p:cNvSpPr>
            <a:spLocks noAdjustHandles="1"/>
          </p:cNvSpPr>
          <p:nvPr userDrawn="1"/>
        </p:nvSpPr>
        <p:spPr bwMode="auto">
          <a:xfrm rot="5400000" flipH="1">
            <a:off x="6019056" y="685055"/>
            <a:ext cx="153888" cy="12192003"/>
          </a:xfrm>
          <a:prstGeom prst="rect">
            <a:avLst/>
          </a:prstGeom>
          <a:solidFill>
            <a:schemeClr val="tx1"/>
          </a:solidFill>
        </p:spPr>
        <p:txBody>
          <a:bodyPr vert="vert270" wrap="square" lIns="0" tIns="0" rIns="0" bIns="0" rtlCol="0">
            <a:spAutoFit/>
          </a:bodyPr>
          <a:lstStyle/>
          <a:p>
            <a:pPr marL="0" marR="0" lvl="0" indent="0" algn="l" defTabSz="914400">
              <a:lnSpc>
                <a:spcPct val="100000"/>
              </a:lnSpc>
              <a:spcBef>
                <a:spcPts val="0"/>
              </a:spcBef>
              <a:spcAft>
                <a:spcPts val="0"/>
              </a:spcAft>
              <a:buClrTx/>
              <a:buSzTx/>
              <a:buFontTx/>
              <a:buNone/>
              <a:defRPr/>
            </a:pPr>
            <a:r>
              <a:rPr lang="fr-CH" sz="1000" dirty="0">
                <a:solidFill>
                  <a:schemeClr val="bg1"/>
                </a:solidFill>
                <a:latin typeface="Calibri"/>
                <a:cs typeface="Calibri"/>
              </a:rPr>
              <a:t>      Bharti Verma                         </a:t>
            </a:r>
            <a:r>
              <a:rPr lang="fr-CH" sz="1000" dirty="0">
                <a:solidFill>
                  <a:schemeClr val="bg1"/>
                </a:solidFill>
                <a:latin typeface="Calibri"/>
                <a:ea typeface="Calibri"/>
              </a:rPr>
              <a:t>                                                                                                                                      </a:t>
            </a:r>
            <a:r>
              <a:rPr lang="fr-CH" sz="1000" dirty="0" err="1">
                <a:solidFill>
                  <a:schemeClr val="bg1"/>
                </a:solidFill>
                <a:latin typeface="Calibri"/>
                <a:ea typeface="Calibri"/>
              </a:rPr>
              <a:t>Adhesion</a:t>
            </a:r>
            <a:r>
              <a:rPr lang="fr-CH" sz="1000" dirty="0">
                <a:solidFill>
                  <a:schemeClr val="bg1"/>
                </a:solidFill>
                <a:latin typeface="Calibri"/>
                <a:ea typeface="Calibri"/>
              </a:rPr>
              <a:t>: </a:t>
            </a:r>
            <a:r>
              <a:rPr lang="fr-CH" sz="1000" dirty="0" err="1">
                <a:solidFill>
                  <a:schemeClr val="bg1"/>
                </a:solidFill>
                <a:latin typeface="Calibri"/>
                <a:ea typeface="Calibri"/>
              </a:rPr>
              <a:t>activity</a:t>
            </a:r>
            <a:r>
              <a:rPr lang="fr-CH" sz="1000" dirty="0">
                <a:solidFill>
                  <a:schemeClr val="bg1"/>
                </a:solidFill>
                <a:latin typeface="Calibri"/>
                <a:ea typeface="Calibri"/>
              </a:rPr>
              <a:t> at CERN </a:t>
            </a:r>
            <a:r>
              <a:rPr lang="en-GB" sz="1000" dirty="0">
                <a:solidFill>
                  <a:schemeClr val="bg1"/>
                </a:solidFill>
                <a:latin typeface="Calibri"/>
                <a:ea typeface="Calibri"/>
              </a:rPr>
              <a:t>                                                                                                               KE4738 Meeting      December 16</a:t>
            </a:r>
            <a:r>
              <a:rPr lang="fr-CH" sz="1000" dirty="0">
                <a:solidFill>
                  <a:schemeClr val="bg1"/>
                </a:solidFill>
                <a:latin typeface="Calibri"/>
                <a:ea typeface="Calibri"/>
              </a:rPr>
              <a:t> , 2021</a:t>
            </a:r>
            <a:endParaRPr lang="en-GB" sz="1000" dirty="0">
              <a:solidFill>
                <a:schemeClr val="bg1"/>
              </a:solidFill>
              <a:latin typeface="Calibri"/>
              <a:cs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4_Diapositive de titre">
    <p:spTree>
      <p:nvGrpSpPr>
        <p:cNvPr id="1" name=""/>
        <p:cNvGrpSpPr/>
        <p:nvPr/>
      </p:nvGrpSpPr>
      <p:grpSpPr bwMode="auto">
        <a:xfrm>
          <a:off x="0" y="0"/>
          <a:ext cx="0" cy="0"/>
          <a:chOff x="0" y="0"/>
          <a:chExt cx="0" cy="0"/>
        </a:xfrm>
      </p:grpSpPr>
      <p:pic>
        <p:nvPicPr>
          <p:cNvPr id="4" name="Image 2" descr="LOGOfin.eps"/>
          <p:cNvPicPr>
            <a:picLocks noChangeAspect="1"/>
          </p:cNvPicPr>
          <p:nvPr userDrawn="1"/>
        </p:nvPicPr>
        <p:blipFill>
          <a:blip r:embed="rId2"/>
          <a:stretch/>
        </p:blipFill>
        <p:spPr bwMode="auto">
          <a:xfrm>
            <a:off x="5328357" y="2703285"/>
            <a:ext cx="1563273" cy="1467041"/>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Espace réservé du titre 8"/>
          <p:cNvSpPr>
            <a:spLocks noGrp="1"/>
          </p:cNvSpPr>
          <p:nvPr>
            <p:ph type="title"/>
          </p:nvPr>
        </p:nvSpPr>
        <p:spPr bwMode="auto">
          <a:xfrm>
            <a:off x="0" y="-27384"/>
            <a:ext cx="12192000" cy="940443"/>
          </a:xfrm>
          <a:prstGeom prst="rect">
            <a:avLst/>
          </a:prstGeom>
        </p:spPr>
        <p:txBody>
          <a:bodyPr vert="horz" lIns="45720" rIns="45720" anchor="ctr">
            <a:normAutofit/>
          </a:bodyPr>
          <a:lstStyle/>
          <a:p>
            <a:pPr>
              <a:defRPr/>
            </a:pPr>
            <a:r>
              <a:rPr lang="fr-CH"/>
              <a:t>Cliquez et modifiez le titre</a:t>
            </a:r>
            <a:endParaRPr lang="en-US"/>
          </a:p>
        </p:txBody>
      </p:sp>
      <p:sp>
        <p:nvSpPr>
          <p:cNvPr id="5" name="Espace réservé du texte 29"/>
          <p:cNvSpPr>
            <a:spLocks noGrp="1"/>
          </p:cNvSpPr>
          <p:nvPr>
            <p:ph type="body" idx="1"/>
          </p:nvPr>
        </p:nvSpPr>
        <p:spPr bwMode="auto">
          <a:xfrm>
            <a:off x="0" y="913060"/>
            <a:ext cx="12192000" cy="5079968"/>
          </a:xfrm>
          <a:prstGeom prst="rect">
            <a:avLst/>
          </a:prstGeom>
        </p:spPr>
        <p:txBody>
          <a:bodyPr vert="horz">
            <a:normAutofit/>
          </a:bodyPr>
          <a:lstStyle/>
          <a:p>
            <a:pPr lvl="0">
              <a:defRPr/>
            </a:pPr>
            <a:r>
              <a:rPr lang="fr-CH"/>
              <a:t>Cliquez pour modifier les styles du texte du masque</a:t>
            </a:r>
            <a:endParaRPr/>
          </a:p>
          <a:p>
            <a:pPr lvl="1">
              <a:defRPr/>
            </a:pPr>
            <a:r>
              <a:rPr lang="fr-CH"/>
              <a:t>Deuxième niveau</a:t>
            </a:r>
            <a:endParaRPr/>
          </a:p>
          <a:p>
            <a:pPr lvl="2">
              <a:defRPr/>
            </a:pPr>
            <a:r>
              <a:rPr lang="fr-CH"/>
              <a:t>Troisième niveau</a:t>
            </a:r>
            <a:endParaRPr/>
          </a:p>
          <a:p>
            <a:pPr lvl="3">
              <a:defRPr/>
            </a:pPr>
            <a:r>
              <a:rPr lang="fr-CH"/>
              <a:t>Quatrième niveau</a:t>
            </a:r>
            <a:endParaRPr/>
          </a:p>
          <a:p>
            <a:pPr lvl="4">
              <a:defRPr/>
            </a:pPr>
            <a:r>
              <a:rPr lang="fr-CH"/>
              <a:t>Cinquième niveau</a:t>
            </a:r>
            <a:endParaRPr lang="en-US"/>
          </a:p>
        </p:txBody>
      </p:sp>
      <p:sp>
        <p:nvSpPr>
          <p:cNvPr id="6" name="Slide Number Placeholder 3"/>
          <p:cNvSpPr>
            <a:spLocks noGrp="1"/>
          </p:cNvSpPr>
          <p:nvPr>
            <p:ph type="sldNum" sz="quarter" idx="4"/>
          </p:nvPr>
        </p:nvSpPr>
        <p:spPr bwMode="auto">
          <a:xfrm>
            <a:off x="0" y="6581774"/>
            <a:ext cx="390525" cy="2762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7918391-D411-FE40-AAD7-861AE5233E0E}" type="slidenum">
              <a:rPr lang="en-US"/>
              <a:t>‹#›</a:t>
            </a:fld>
            <a:endParaRPr lang="en-US"/>
          </a:p>
        </p:txBody>
      </p:sp>
      <p:sp>
        <p:nvSpPr>
          <p:cNvPr id="7" name="Footer Placeholder 2"/>
          <p:cNvSpPr>
            <a:spLocks noGrp="1"/>
          </p:cNvSpPr>
          <p:nvPr>
            <p:ph type="ftr" sz="quarter" idx="3"/>
          </p:nvPr>
        </p:nvSpPr>
        <p:spPr bwMode="auto">
          <a:xfrm>
            <a:off x="6910341" y="6356351"/>
            <a:ext cx="38608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a:spcBef>
          <a:spcPts val="0"/>
        </a:spcBef>
        <a:buNone/>
        <a:defRPr sz="4600">
          <a:solidFill>
            <a:schemeClr val="tx1"/>
          </a:solidFill>
          <a:latin typeface="+mj-lt"/>
          <a:ea typeface="+mj-ea"/>
          <a:cs typeface="+mj-cs"/>
        </a:defRPr>
      </a:lvl1pPr>
    </p:titleStyle>
    <p:bodyStyle>
      <a:lvl1pPr marL="493776" indent="-457200" algn="l">
        <a:spcBef>
          <a:spcPts val="0"/>
        </a:spcBef>
        <a:buClr>
          <a:schemeClr val="accent1"/>
        </a:buClr>
        <a:buSzPct val="80000"/>
        <a:buFont typeface="Arial"/>
        <a:buChar char="•"/>
        <a:defRPr sz="3000">
          <a:solidFill>
            <a:schemeClr val="tx1"/>
          </a:solidFill>
          <a:latin typeface="+mn-lt"/>
          <a:ea typeface="+mn-ea"/>
          <a:cs typeface="+mn-cs"/>
        </a:defRPr>
      </a:lvl1pPr>
      <a:lvl2pPr marL="905256" indent="-457200" algn="l">
        <a:spcBef>
          <a:spcPts val="0"/>
        </a:spcBef>
        <a:buClr>
          <a:schemeClr val="accent1"/>
        </a:buClr>
        <a:buSzPct val="90000"/>
        <a:buFont typeface="Arial"/>
        <a:buChar char="•"/>
        <a:defRPr sz="2600">
          <a:solidFill>
            <a:schemeClr val="tx1"/>
          </a:solidFill>
          <a:latin typeface="+mn-lt"/>
          <a:ea typeface="+mn-ea"/>
          <a:cs typeface="+mn-cs"/>
        </a:defRPr>
      </a:lvl2pPr>
      <a:lvl3pPr marL="1092708" indent="-342900" algn="l">
        <a:spcBef>
          <a:spcPts val="0"/>
        </a:spcBef>
        <a:buClr>
          <a:schemeClr val="accent2"/>
        </a:buClr>
        <a:buSzPct val="85000"/>
        <a:buFont typeface="Arial"/>
        <a:buChar char="•"/>
        <a:defRPr sz="2400">
          <a:solidFill>
            <a:schemeClr val="tx1"/>
          </a:solidFill>
          <a:latin typeface="+mn-lt"/>
          <a:ea typeface="+mn-ea"/>
          <a:cs typeface="+mn-cs"/>
        </a:defRPr>
      </a:lvl3pPr>
      <a:lvl4pPr marL="1385316" indent="-342900" algn="l">
        <a:spcBef>
          <a:spcPts val="0"/>
        </a:spcBef>
        <a:buClr>
          <a:schemeClr val="accent3"/>
        </a:buClr>
        <a:buSzPct val="90000"/>
        <a:buFont typeface="Arial"/>
        <a:buChar char="•"/>
        <a:defRPr sz="2000">
          <a:solidFill>
            <a:schemeClr val="tx1"/>
          </a:solidFill>
          <a:latin typeface="+mn-lt"/>
          <a:ea typeface="+mn-ea"/>
          <a:cs typeface="+mn-cs"/>
        </a:defRPr>
      </a:lvl4pPr>
      <a:lvl5pPr marL="1650492" indent="-342900" algn="l">
        <a:spcBef>
          <a:spcPts val="0"/>
        </a:spcBef>
        <a:buClr>
          <a:schemeClr val="accent4"/>
        </a:buClr>
        <a:buSzPct val="100000"/>
        <a:buFont typeface="Arial"/>
        <a:buChar char="•"/>
        <a:defRPr sz="2000">
          <a:solidFill>
            <a:schemeClr val="tx1"/>
          </a:solidFill>
          <a:latin typeface="+mn-lt"/>
          <a:ea typeface="+mn-ea"/>
          <a:cs typeface="+mn-cs"/>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p:bodyStyle>
    <p:otherStyle>
      <a:lvl1pPr marL="0" algn="l">
        <a:defRPr>
          <a:solidFill>
            <a:schemeClr val="tx1"/>
          </a:solidFill>
          <a:latin typeface="+mn-lt"/>
          <a:ea typeface="+mn-ea"/>
          <a:cs typeface="+mn-cs"/>
        </a:defRPr>
      </a:lvl1pPr>
      <a:lvl2pPr marL="457200" algn="l">
        <a:defRPr>
          <a:solidFill>
            <a:schemeClr val="tx1"/>
          </a:solidFill>
          <a:latin typeface="+mn-lt"/>
          <a:ea typeface="+mn-ea"/>
          <a:cs typeface="+mn-cs"/>
        </a:defRPr>
      </a:lvl2pPr>
      <a:lvl3pPr marL="914400" algn="l">
        <a:defRPr>
          <a:solidFill>
            <a:schemeClr val="tx1"/>
          </a:solidFill>
          <a:latin typeface="+mn-lt"/>
          <a:ea typeface="+mn-ea"/>
          <a:cs typeface="+mn-cs"/>
        </a:defRPr>
      </a:lvl3pPr>
      <a:lvl4pPr marL="1371600" algn="l">
        <a:defRPr>
          <a:solidFill>
            <a:schemeClr val="tx1"/>
          </a:solidFill>
          <a:latin typeface="+mn-lt"/>
          <a:ea typeface="+mn-ea"/>
          <a:cs typeface="+mn-cs"/>
        </a:defRPr>
      </a:lvl4pPr>
      <a:lvl5pPr marL="1828800" algn="l">
        <a:defRPr>
          <a:solidFill>
            <a:schemeClr val="tx1"/>
          </a:solidFill>
          <a:latin typeface="+mn-lt"/>
          <a:ea typeface="+mn-ea"/>
          <a:cs typeface="+mn-cs"/>
        </a:defRPr>
      </a:lvl5pPr>
      <a:lvl6pPr marL="2286000" algn="l">
        <a:defRPr>
          <a:solidFill>
            <a:schemeClr val="tx1"/>
          </a:solidFill>
          <a:latin typeface="+mn-lt"/>
          <a:ea typeface="+mn-ea"/>
          <a:cs typeface="+mn-cs"/>
        </a:defRPr>
      </a:lvl6pPr>
      <a:lvl7pPr marL="2743200" algn="l">
        <a:defRPr>
          <a:solidFill>
            <a:schemeClr val="tx1"/>
          </a:solidFill>
          <a:latin typeface="+mn-lt"/>
          <a:ea typeface="+mn-ea"/>
          <a:cs typeface="+mn-cs"/>
        </a:defRPr>
      </a:lvl7pPr>
      <a:lvl8pPr marL="3200400" algn="l">
        <a:defRPr>
          <a:solidFill>
            <a:schemeClr val="tx1"/>
          </a:solidFill>
          <a:latin typeface="+mn-lt"/>
          <a:ea typeface="+mn-ea"/>
          <a:cs typeface="+mn-cs"/>
        </a:defRPr>
      </a:lvl8pPr>
      <a:lvl9pPr marL="3657600" algn="l">
        <a:defRPr>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_rels/slide12.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 Id="rId9" Type="http://schemas.openxmlformats.org/officeDocument/2006/relationships/image" Target="../media/image49.png"/></Relationships>
</file>

<file path=ppt/slides/_rels/slide13.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tif"/><Relationship Id="rId7" Type="http://schemas.openxmlformats.org/officeDocument/2006/relationships/image" Target="../media/image16.tif"/><Relationship Id="rId2" Type="http://schemas.openxmlformats.org/officeDocument/2006/relationships/image" Target="../media/image11.tif"/><Relationship Id="rId1" Type="http://schemas.openxmlformats.org/officeDocument/2006/relationships/slideLayout" Target="../slideLayouts/slideLayout2.xml"/><Relationship Id="rId6" Type="http://schemas.openxmlformats.org/officeDocument/2006/relationships/image" Target="../media/image15.tif"/><Relationship Id="rId5" Type="http://schemas.openxmlformats.org/officeDocument/2006/relationships/image" Target="../media/image14.tif"/><Relationship Id="rId4" Type="http://schemas.openxmlformats.org/officeDocument/2006/relationships/image" Target="../media/image13.tif"/></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Box 4"/>
          <p:cNvSpPr>
            <a:spLocks/>
          </p:cNvSpPr>
          <p:nvPr/>
        </p:nvSpPr>
        <p:spPr bwMode="auto">
          <a:xfrm>
            <a:off x="8135332" y="5806912"/>
            <a:ext cx="3685880" cy="369332"/>
          </a:xfrm>
          <a:prstGeom prst="rect">
            <a:avLst/>
          </a:prstGeom>
          <a:noFill/>
        </p:spPr>
        <p:txBody>
          <a:bodyPr wrap="square" rtlCol="0">
            <a:spAutoFit/>
          </a:bodyPr>
          <a:lstStyle/>
          <a:p>
            <a:pPr algn="ctr">
              <a:defRPr/>
            </a:pPr>
            <a:r>
              <a:rPr lang="fr-CH" i="1" dirty="0"/>
              <a:t>Bharti Verma, CERN</a:t>
            </a:r>
            <a:endParaRPr dirty="0"/>
          </a:p>
        </p:txBody>
      </p:sp>
      <p:sp>
        <p:nvSpPr>
          <p:cNvPr id="5" name="Rectangle 5"/>
          <p:cNvSpPr/>
          <p:nvPr/>
        </p:nvSpPr>
        <p:spPr bwMode="auto">
          <a:xfrm>
            <a:off x="0" y="2321004"/>
            <a:ext cx="12172616" cy="1107996"/>
          </a:xfrm>
          <a:prstGeom prst="rect">
            <a:avLst/>
          </a:prstGeom>
        </p:spPr>
        <p:txBody>
          <a:bodyPr wrap="square">
            <a:spAutoFit/>
          </a:bodyPr>
          <a:lstStyle/>
          <a:p>
            <a:pPr algn="ctr">
              <a:defRPr/>
            </a:pPr>
            <a:r>
              <a:rPr lang="fr-CH" sz="6600" dirty="0">
                <a:latin typeface="Calibri"/>
                <a:ea typeface="Calibri"/>
              </a:rPr>
              <a:t>Activity at CERN</a:t>
            </a:r>
            <a:endParaRPr dirty="0"/>
          </a:p>
        </p:txBody>
      </p:sp>
      <p:sp>
        <p:nvSpPr>
          <p:cNvPr id="6" name="TextBox 6"/>
          <p:cNvSpPr>
            <a:spLocks/>
          </p:cNvSpPr>
          <p:nvPr/>
        </p:nvSpPr>
        <p:spPr bwMode="auto">
          <a:xfrm>
            <a:off x="-1" y="0"/>
            <a:ext cx="12192001" cy="646331"/>
          </a:xfrm>
          <a:prstGeom prst="rect">
            <a:avLst/>
          </a:prstGeom>
          <a:noFill/>
        </p:spPr>
        <p:txBody>
          <a:bodyPr wrap="square" rtlCol="0">
            <a:spAutoFit/>
          </a:bodyPr>
          <a:lstStyle/>
          <a:p>
            <a:pPr>
              <a:defRPr/>
            </a:pPr>
            <a:r>
              <a:rPr lang="fr-CH" dirty="0"/>
              <a:t>KE4738 </a:t>
            </a:r>
            <a:r>
              <a:rPr lang="fr-CH" dirty="0" err="1"/>
              <a:t>Technical</a:t>
            </a:r>
            <a:r>
              <a:rPr lang="fr-CH" dirty="0"/>
              <a:t> Meeting : </a:t>
            </a:r>
            <a:r>
              <a:rPr lang="fr-CH" dirty="0" err="1"/>
              <a:t>Adhesion</a:t>
            </a:r>
            <a:endParaRPr dirty="0"/>
          </a:p>
          <a:p>
            <a:pPr>
              <a:defRPr/>
            </a:pPr>
            <a:r>
              <a:rPr lang="fr-CH" dirty="0" err="1"/>
              <a:t>December</a:t>
            </a:r>
            <a:r>
              <a:rPr lang="fr-CH" dirty="0"/>
              <a:t> 16th, 2021</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73481D-E455-4D5C-997F-DFC0FA57A587}"/>
              </a:ext>
            </a:extLst>
          </p:cNvPr>
          <p:cNvSpPr>
            <a:spLocks noGrp="1"/>
          </p:cNvSpPr>
          <p:nvPr>
            <p:ph type="title"/>
          </p:nvPr>
        </p:nvSpPr>
        <p:spPr bwMode="auto">
          <a:xfrm>
            <a:off x="0" y="0"/>
            <a:ext cx="12192000" cy="480767"/>
          </a:xfrm>
        </p:spPr>
        <p:txBody>
          <a:bodyPr>
            <a:noAutofit/>
          </a:bodyPr>
          <a:lstStyle/>
          <a:p>
            <a:pPr algn="ctr">
              <a:defRPr/>
            </a:pPr>
            <a:r>
              <a:rPr lang="en-US" sz="2800" b="1" dirty="0"/>
              <a:t>Araldite 2011</a:t>
            </a:r>
            <a:endParaRPr dirty="0"/>
          </a:p>
        </p:txBody>
      </p:sp>
      <p:pic>
        <p:nvPicPr>
          <p:cNvPr id="6" name="Picture 5">
            <a:extLst>
              <a:ext uri="{FF2B5EF4-FFF2-40B4-BE49-F238E27FC236}">
                <a16:creationId xmlns:a16="http://schemas.microsoft.com/office/drawing/2014/main" id="{CCC6E9D6-78E0-4F98-B9A2-8E1E7E9CD1B3}"/>
              </a:ext>
            </a:extLst>
          </p:cNvPr>
          <p:cNvPicPr>
            <a:picLocks noChangeAspect="1"/>
          </p:cNvPicPr>
          <p:nvPr/>
        </p:nvPicPr>
        <p:blipFill>
          <a:blip r:embed="rId2"/>
          <a:stretch>
            <a:fillRect/>
          </a:stretch>
        </p:blipFill>
        <p:spPr>
          <a:xfrm>
            <a:off x="137658" y="548101"/>
            <a:ext cx="5829952" cy="2798313"/>
          </a:xfrm>
          <a:prstGeom prst="rect">
            <a:avLst/>
          </a:prstGeom>
        </p:spPr>
      </p:pic>
      <p:pic>
        <p:nvPicPr>
          <p:cNvPr id="7" name="Picture 6">
            <a:extLst>
              <a:ext uri="{FF2B5EF4-FFF2-40B4-BE49-F238E27FC236}">
                <a16:creationId xmlns:a16="http://schemas.microsoft.com/office/drawing/2014/main" id="{775DC1DE-28D6-4AF6-A322-55D048D9ACF3}"/>
              </a:ext>
            </a:extLst>
          </p:cNvPr>
          <p:cNvPicPr>
            <a:picLocks noChangeAspect="1"/>
          </p:cNvPicPr>
          <p:nvPr/>
        </p:nvPicPr>
        <p:blipFill>
          <a:blip r:embed="rId3"/>
          <a:stretch>
            <a:fillRect/>
          </a:stretch>
        </p:blipFill>
        <p:spPr>
          <a:xfrm>
            <a:off x="6232449" y="548100"/>
            <a:ext cx="5821893" cy="2798313"/>
          </a:xfrm>
          <a:prstGeom prst="rect">
            <a:avLst/>
          </a:prstGeom>
        </p:spPr>
      </p:pic>
      <p:pic>
        <p:nvPicPr>
          <p:cNvPr id="8" name="Picture 7">
            <a:extLst>
              <a:ext uri="{FF2B5EF4-FFF2-40B4-BE49-F238E27FC236}">
                <a16:creationId xmlns:a16="http://schemas.microsoft.com/office/drawing/2014/main" id="{3345684E-FD7A-48A8-B4F3-EF5150BD3E34}"/>
              </a:ext>
            </a:extLst>
          </p:cNvPr>
          <p:cNvPicPr>
            <a:picLocks noChangeAspect="1"/>
          </p:cNvPicPr>
          <p:nvPr/>
        </p:nvPicPr>
        <p:blipFill>
          <a:blip r:embed="rId4"/>
          <a:stretch>
            <a:fillRect/>
          </a:stretch>
        </p:blipFill>
        <p:spPr>
          <a:xfrm>
            <a:off x="137658" y="3511588"/>
            <a:ext cx="5829952" cy="2961076"/>
          </a:xfrm>
          <a:prstGeom prst="rect">
            <a:avLst/>
          </a:prstGeom>
        </p:spPr>
      </p:pic>
      <p:sp>
        <p:nvSpPr>
          <p:cNvPr id="9" name="TextBox 8">
            <a:extLst>
              <a:ext uri="{FF2B5EF4-FFF2-40B4-BE49-F238E27FC236}">
                <a16:creationId xmlns:a16="http://schemas.microsoft.com/office/drawing/2014/main" id="{9D2FDD5F-8B9A-4A38-AFFD-D28FD04A742C}"/>
              </a:ext>
            </a:extLst>
          </p:cNvPr>
          <p:cNvSpPr txBox="1"/>
          <p:nvPr/>
        </p:nvSpPr>
        <p:spPr>
          <a:xfrm>
            <a:off x="6102616" y="3645024"/>
            <a:ext cx="5832648" cy="2862322"/>
          </a:xfrm>
          <a:prstGeom prst="rect">
            <a:avLst/>
          </a:prstGeom>
          <a:noFill/>
        </p:spPr>
        <p:txBody>
          <a:bodyPr wrap="square" rtlCol="0">
            <a:spAutoFit/>
          </a:bodyPr>
          <a:lstStyle/>
          <a:p>
            <a:r>
              <a:rPr lang="en-US" dirty="0"/>
              <a:t>Take away points: </a:t>
            </a:r>
          </a:p>
          <a:p>
            <a:pPr marL="342900" indent="-342900">
              <a:buAutoNum type="arabicPeriod"/>
            </a:pPr>
            <a:r>
              <a:rPr lang="en-US" dirty="0"/>
              <a:t>Plasma treated copper and aluminum showed homogenous peeling.</a:t>
            </a:r>
          </a:p>
          <a:p>
            <a:pPr marL="342900" indent="-342900">
              <a:buAutoNum type="arabicPeriod"/>
            </a:pPr>
            <a:r>
              <a:rPr lang="en-US" dirty="0"/>
              <a:t>Araldite 2011 showed similar bonding strength as CTD101K but lower than MY750 and Mix61.</a:t>
            </a:r>
          </a:p>
          <a:p>
            <a:pPr marL="342900" indent="-342900">
              <a:buAutoNum type="arabicPeriod"/>
            </a:pPr>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213685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B535F-9E75-4A98-820C-7967DD60E521}"/>
              </a:ext>
            </a:extLst>
          </p:cNvPr>
          <p:cNvSpPr>
            <a:spLocks noGrp="1"/>
          </p:cNvSpPr>
          <p:nvPr>
            <p:ph type="title"/>
          </p:nvPr>
        </p:nvSpPr>
        <p:spPr>
          <a:xfrm>
            <a:off x="47328" y="44624"/>
            <a:ext cx="12144672" cy="562392"/>
          </a:xfrm>
        </p:spPr>
        <p:txBody>
          <a:bodyPr>
            <a:normAutofit fontScale="90000"/>
          </a:bodyPr>
          <a:lstStyle/>
          <a:p>
            <a:pPr algn="ctr"/>
            <a:r>
              <a:rPr lang="en-US" dirty="0"/>
              <a:t>Mode of failure- Stainless steel&amp; MY750</a:t>
            </a:r>
            <a:endParaRPr lang="en-GB" dirty="0"/>
          </a:p>
        </p:txBody>
      </p:sp>
      <p:sp>
        <p:nvSpPr>
          <p:cNvPr id="21" name="TextBox 20">
            <a:extLst>
              <a:ext uri="{FF2B5EF4-FFF2-40B4-BE49-F238E27FC236}">
                <a16:creationId xmlns:a16="http://schemas.microsoft.com/office/drawing/2014/main" id="{29B200F2-A4D3-4E49-93C4-BFA11749481F}"/>
              </a:ext>
            </a:extLst>
          </p:cNvPr>
          <p:cNvSpPr txBox="1"/>
          <p:nvPr/>
        </p:nvSpPr>
        <p:spPr>
          <a:xfrm>
            <a:off x="1991544" y="820614"/>
            <a:ext cx="954107" cy="369332"/>
          </a:xfrm>
          <a:prstGeom prst="rect">
            <a:avLst/>
          </a:prstGeom>
          <a:noFill/>
        </p:spPr>
        <p:txBody>
          <a:bodyPr wrap="none" rtlCol="0">
            <a:spAutoFit/>
          </a:bodyPr>
          <a:lstStyle/>
          <a:p>
            <a:r>
              <a:rPr lang="en-US" dirty="0"/>
              <a:t>Plasma</a:t>
            </a:r>
            <a:endParaRPr lang="en-GB" dirty="0"/>
          </a:p>
        </p:txBody>
      </p:sp>
      <p:sp>
        <p:nvSpPr>
          <p:cNvPr id="22" name="TextBox 21">
            <a:extLst>
              <a:ext uri="{FF2B5EF4-FFF2-40B4-BE49-F238E27FC236}">
                <a16:creationId xmlns:a16="http://schemas.microsoft.com/office/drawing/2014/main" id="{B8318307-D779-41C5-BC99-BA0315A9BF7E}"/>
              </a:ext>
            </a:extLst>
          </p:cNvPr>
          <p:cNvSpPr txBox="1"/>
          <p:nvPr/>
        </p:nvSpPr>
        <p:spPr>
          <a:xfrm>
            <a:off x="5380731" y="820614"/>
            <a:ext cx="1518364" cy="369332"/>
          </a:xfrm>
          <a:prstGeom prst="rect">
            <a:avLst/>
          </a:prstGeom>
          <a:noFill/>
        </p:spPr>
        <p:txBody>
          <a:bodyPr wrap="none" rtlCol="0">
            <a:spAutoFit/>
          </a:bodyPr>
          <a:lstStyle/>
          <a:p>
            <a:r>
              <a:rPr lang="en-US" dirty="0"/>
              <a:t>Sandblasting</a:t>
            </a:r>
            <a:endParaRPr lang="en-GB" dirty="0"/>
          </a:p>
        </p:txBody>
      </p:sp>
      <p:sp>
        <p:nvSpPr>
          <p:cNvPr id="23" name="TextBox 22">
            <a:extLst>
              <a:ext uri="{FF2B5EF4-FFF2-40B4-BE49-F238E27FC236}">
                <a16:creationId xmlns:a16="http://schemas.microsoft.com/office/drawing/2014/main" id="{E5666526-6792-4917-A7AD-3E9AEE718F92}"/>
              </a:ext>
            </a:extLst>
          </p:cNvPr>
          <p:cNvSpPr txBox="1"/>
          <p:nvPr/>
        </p:nvSpPr>
        <p:spPr>
          <a:xfrm>
            <a:off x="8172024" y="820614"/>
            <a:ext cx="2550698" cy="369332"/>
          </a:xfrm>
          <a:prstGeom prst="rect">
            <a:avLst/>
          </a:prstGeom>
          <a:noFill/>
        </p:spPr>
        <p:txBody>
          <a:bodyPr wrap="none" rtlCol="0">
            <a:spAutoFit/>
          </a:bodyPr>
          <a:lstStyle/>
          <a:p>
            <a:r>
              <a:rPr lang="en-US" dirty="0"/>
              <a:t>Sandblasting + Plasma</a:t>
            </a:r>
            <a:endParaRPr lang="en-GB" dirty="0"/>
          </a:p>
        </p:txBody>
      </p:sp>
      <p:sp>
        <p:nvSpPr>
          <p:cNvPr id="24" name="TextBox 23">
            <a:extLst>
              <a:ext uri="{FF2B5EF4-FFF2-40B4-BE49-F238E27FC236}">
                <a16:creationId xmlns:a16="http://schemas.microsoft.com/office/drawing/2014/main" id="{CEC46002-353C-486C-BBF3-9B95993C0315}"/>
              </a:ext>
            </a:extLst>
          </p:cNvPr>
          <p:cNvSpPr txBox="1"/>
          <p:nvPr/>
        </p:nvSpPr>
        <p:spPr>
          <a:xfrm>
            <a:off x="1088151" y="2630185"/>
            <a:ext cx="2024913" cy="307777"/>
          </a:xfrm>
          <a:prstGeom prst="rect">
            <a:avLst/>
          </a:prstGeom>
          <a:noFill/>
        </p:spPr>
        <p:txBody>
          <a:bodyPr wrap="none" rtlCol="0">
            <a:spAutoFit/>
          </a:bodyPr>
          <a:lstStyle/>
          <a:p>
            <a:r>
              <a:rPr lang="en-US" sz="1400" dirty="0">
                <a:solidFill>
                  <a:schemeClr val="bg1"/>
                </a:solidFill>
              </a:rPr>
              <a:t>Plasma treated surface</a:t>
            </a:r>
            <a:endParaRPr lang="en-GB" sz="1400" dirty="0">
              <a:solidFill>
                <a:schemeClr val="bg1"/>
              </a:solidFill>
            </a:endParaRPr>
          </a:p>
        </p:txBody>
      </p:sp>
      <p:sp>
        <p:nvSpPr>
          <p:cNvPr id="34" name="TextBox 33">
            <a:extLst>
              <a:ext uri="{FF2B5EF4-FFF2-40B4-BE49-F238E27FC236}">
                <a16:creationId xmlns:a16="http://schemas.microsoft.com/office/drawing/2014/main" id="{A8967429-11B0-4934-BEFE-7D606995EA80}"/>
              </a:ext>
            </a:extLst>
          </p:cNvPr>
          <p:cNvSpPr txBox="1"/>
          <p:nvPr/>
        </p:nvSpPr>
        <p:spPr>
          <a:xfrm>
            <a:off x="8434916" y="2330944"/>
            <a:ext cx="2024913" cy="307777"/>
          </a:xfrm>
          <a:prstGeom prst="rect">
            <a:avLst/>
          </a:prstGeom>
          <a:noFill/>
        </p:spPr>
        <p:txBody>
          <a:bodyPr wrap="none" rtlCol="0">
            <a:spAutoFit/>
          </a:bodyPr>
          <a:lstStyle/>
          <a:p>
            <a:r>
              <a:rPr lang="en-US" sz="1400" dirty="0">
                <a:solidFill>
                  <a:schemeClr val="bg1"/>
                </a:solidFill>
              </a:rPr>
              <a:t>Plasma treated surface</a:t>
            </a:r>
            <a:endParaRPr lang="en-GB" sz="1400" dirty="0">
              <a:solidFill>
                <a:schemeClr val="bg1"/>
              </a:solidFill>
            </a:endParaRPr>
          </a:p>
        </p:txBody>
      </p:sp>
      <p:pic>
        <p:nvPicPr>
          <p:cNvPr id="4" name="Picture 3" descr="A picture containing outdoor, cement, concrete, curb&#10;&#10;Description automatically generated">
            <a:extLst>
              <a:ext uri="{FF2B5EF4-FFF2-40B4-BE49-F238E27FC236}">
                <a16:creationId xmlns:a16="http://schemas.microsoft.com/office/drawing/2014/main" id="{F7EE6934-1AF7-4352-8FAE-DD6B8E08D1B8}"/>
              </a:ext>
            </a:extLst>
          </p:cNvPr>
          <p:cNvPicPr>
            <a:picLocks noChangeAspect="1"/>
          </p:cNvPicPr>
          <p:nvPr/>
        </p:nvPicPr>
        <p:blipFill rotWithShape="1">
          <a:blip r:embed="rId2"/>
          <a:srcRect t="20466" b="20600"/>
          <a:stretch/>
        </p:blipFill>
        <p:spPr>
          <a:xfrm>
            <a:off x="1088151" y="1243107"/>
            <a:ext cx="3097118" cy="1707460"/>
          </a:xfrm>
          <a:prstGeom prst="rect">
            <a:avLst/>
          </a:prstGeom>
        </p:spPr>
      </p:pic>
      <p:sp>
        <p:nvSpPr>
          <p:cNvPr id="25" name="TextBox 24">
            <a:extLst>
              <a:ext uri="{FF2B5EF4-FFF2-40B4-BE49-F238E27FC236}">
                <a16:creationId xmlns:a16="http://schemas.microsoft.com/office/drawing/2014/main" id="{53F285B3-E998-4C80-AC9D-496AA2B558F5}"/>
              </a:ext>
            </a:extLst>
          </p:cNvPr>
          <p:cNvSpPr txBox="1"/>
          <p:nvPr/>
        </p:nvSpPr>
        <p:spPr>
          <a:xfrm>
            <a:off x="1022992" y="2630185"/>
            <a:ext cx="2024913" cy="307777"/>
          </a:xfrm>
          <a:prstGeom prst="rect">
            <a:avLst/>
          </a:prstGeom>
          <a:noFill/>
        </p:spPr>
        <p:txBody>
          <a:bodyPr wrap="none" rtlCol="0">
            <a:spAutoFit/>
          </a:bodyPr>
          <a:lstStyle/>
          <a:p>
            <a:r>
              <a:rPr lang="en-US" sz="1400" dirty="0">
                <a:solidFill>
                  <a:schemeClr val="bg1"/>
                </a:solidFill>
              </a:rPr>
              <a:t>Plasma treated surface</a:t>
            </a:r>
            <a:endParaRPr lang="en-GB" sz="1400" dirty="0">
              <a:solidFill>
                <a:schemeClr val="bg1"/>
              </a:solidFill>
            </a:endParaRPr>
          </a:p>
        </p:txBody>
      </p:sp>
      <p:pic>
        <p:nvPicPr>
          <p:cNvPr id="7" name="Picture 6" descr="A picture containing cement, stone&#10;&#10;Description automatically generated">
            <a:extLst>
              <a:ext uri="{FF2B5EF4-FFF2-40B4-BE49-F238E27FC236}">
                <a16:creationId xmlns:a16="http://schemas.microsoft.com/office/drawing/2014/main" id="{19B55170-22A9-4FB5-A0ED-0F9D189AA14E}"/>
              </a:ext>
            </a:extLst>
          </p:cNvPr>
          <p:cNvPicPr>
            <a:picLocks noChangeAspect="1"/>
          </p:cNvPicPr>
          <p:nvPr/>
        </p:nvPicPr>
        <p:blipFill rotWithShape="1">
          <a:blip r:embed="rId3"/>
          <a:srcRect t="20466" b="20113"/>
          <a:stretch/>
        </p:blipFill>
        <p:spPr>
          <a:xfrm>
            <a:off x="4514234" y="1243106"/>
            <a:ext cx="3107295" cy="1694855"/>
          </a:xfrm>
          <a:prstGeom prst="rect">
            <a:avLst/>
          </a:prstGeom>
        </p:spPr>
      </p:pic>
      <p:pic>
        <p:nvPicPr>
          <p:cNvPr id="28" name="Picture 27" descr="A picture containing cement, stone&#10;&#10;Description automatically generated">
            <a:extLst>
              <a:ext uri="{FF2B5EF4-FFF2-40B4-BE49-F238E27FC236}">
                <a16:creationId xmlns:a16="http://schemas.microsoft.com/office/drawing/2014/main" id="{686D3069-34AE-4EE6-B171-A9A145D33516}"/>
              </a:ext>
            </a:extLst>
          </p:cNvPr>
          <p:cNvPicPr>
            <a:picLocks noChangeAspect="1"/>
          </p:cNvPicPr>
          <p:nvPr/>
        </p:nvPicPr>
        <p:blipFill rotWithShape="1">
          <a:blip r:embed="rId3"/>
          <a:srcRect t="20466" b="20113"/>
          <a:stretch/>
        </p:blipFill>
        <p:spPr>
          <a:xfrm>
            <a:off x="7931842" y="1227595"/>
            <a:ext cx="2961707" cy="1694855"/>
          </a:xfrm>
          <a:prstGeom prst="rect">
            <a:avLst/>
          </a:prstGeom>
        </p:spPr>
      </p:pic>
      <p:sp>
        <p:nvSpPr>
          <p:cNvPr id="29" name="TextBox 28">
            <a:extLst>
              <a:ext uri="{FF2B5EF4-FFF2-40B4-BE49-F238E27FC236}">
                <a16:creationId xmlns:a16="http://schemas.microsoft.com/office/drawing/2014/main" id="{79F0EAE6-68D7-4C71-BCB4-F22869C6FF16}"/>
              </a:ext>
            </a:extLst>
          </p:cNvPr>
          <p:cNvSpPr txBox="1"/>
          <p:nvPr/>
        </p:nvSpPr>
        <p:spPr>
          <a:xfrm>
            <a:off x="4489778" y="2638275"/>
            <a:ext cx="1816523" cy="307777"/>
          </a:xfrm>
          <a:prstGeom prst="rect">
            <a:avLst/>
          </a:prstGeom>
          <a:noFill/>
        </p:spPr>
        <p:txBody>
          <a:bodyPr wrap="none" rtlCol="0">
            <a:spAutoFit/>
          </a:bodyPr>
          <a:lstStyle/>
          <a:p>
            <a:r>
              <a:rPr lang="en-US" sz="1400" dirty="0">
                <a:solidFill>
                  <a:schemeClr val="bg1"/>
                </a:solidFill>
              </a:rPr>
              <a:t>Sandblasted surface</a:t>
            </a:r>
            <a:endParaRPr lang="en-GB" sz="1400" dirty="0">
              <a:solidFill>
                <a:schemeClr val="bg1"/>
              </a:solidFill>
            </a:endParaRPr>
          </a:p>
        </p:txBody>
      </p:sp>
      <p:sp>
        <p:nvSpPr>
          <p:cNvPr id="30" name="TextBox 29">
            <a:extLst>
              <a:ext uri="{FF2B5EF4-FFF2-40B4-BE49-F238E27FC236}">
                <a16:creationId xmlns:a16="http://schemas.microsoft.com/office/drawing/2014/main" id="{8CA5FCD3-D568-4A80-BB4D-757C5A634ADD}"/>
              </a:ext>
            </a:extLst>
          </p:cNvPr>
          <p:cNvSpPr txBox="1"/>
          <p:nvPr/>
        </p:nvSpPr>
        <p:spPr>
          <a:xfrm>
            <a:off x="7905745" y="2649065"/>
            <a:ext cx="1981633" cy="307777"/>
          </a:xfrm>
          <a:prstGeom prst="rect">
            <a:avLst/>
          </a:prstGeom>
          <a:noFill/>
        </p:spPr>
        <p:txBody>
          <a:bodyPr wrap="none" rtlCol="0">
            <a:spAutoFit/>
          </a:bodyPr>
          <a:lstStyle/>
          <a:p>
            <a:r>
              <a:rPr lang="en-US" sz="1400" dirty="0">
                <a:solidFill>
                  <a:schemeClr val="bg1"/>
                </a:solidFill>
              </a:rPr>
              <a:t>Sandblasted + Plasma</a:t>
            </a:r>
            <a:endParaRPr lang="en-GB" sz="1400" dirty="0">
              <a:solidFill>
                <a:schemeClr val="bg1"/>
              </a:solidFill>
            </a:endParaRPr>
          </a:p>
        </p:txBody>
      </p:sp>
      <p:pic>
        <p:nvPicPr>
          <p:cNvPr id="9" name="Picture 8" descr="A picture containing cement, concrete, case&#10;&#10;Description automatically generated">
            <a:extLst>
              <a:ext uri="{FF2B5EF4-FFF2-40B4-BE49-F238E27FC236}">
                <a16:creationId xmlns:a16="http://schemas.microsoft.com/office/drawing/2014/main" id="{8C2132A0-7E08-4101-8A17-C27841B8BBE3}"/>
              </a:ext>
            </a:extLst>
          </p:cNvPr>
          <p:cNvPicPr>
            <a:picLocks noChangeAspect="1"/>
          </p:cNvPicPr>
          <p:nvPr/>
        </p:nvPicPr>
        <p:blipFill rotWithShape="1">
          <a:blip r:embed="rId4"/>
          <a:srcRect t="14300" r="29329" b="20113"/>
          <a:stretch/>
        </p:blipFill>
        <p:spPr>
          <a:xfrm>
            <a:off x="1088151" y="3135083"/>
            <a:ext cx="3125947" cy="1625937"/>
          </a:xfrm>
          <a:prstGeom prst="rect">
            <a:avLst/>
          </a:prstGeom>
        </p:spPr>
      </p:pic>
      <p:sp>
        <p:nvSpPr>
          <p:cNvPr id="35" name="TextBox 34">
            <a:extLst>
              <a:ext uri="{FF2B5EF4-FFF2-40B4-BE49-F238E27FC236}">
                <a16:creationId xmlns:a16="http://schemas.microsoft.com/office/drawing/2014/main" id="{0F80D223-8F2F-4E11-9015-A6CE383A7C15}"/>
              </a:ext>
            </a:extLst>
          </p:cNvPr>
          <p:cNvSpPr txBox="1"/>
          <p:nvPr/>
        </p:nvSpPr>
        <p:spPr>
          <a:xfrm>
            <a:off x="1022992" y="4438438"/>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pic>
        <p:nvPicPr>
          <p:cNvPr id="12" name="Picture 11" descr="A picture containing text, stone&#10;&#10;Description automatically generated">
            <a:extLst>
              <a:ext uri="{FF2B5EF4-FFF2-40B4-BE49-F238E27FC236}">
                <a16:creationId xmlns:a16="http://schemas.microsoft.com/office/drawing/2014/main" id="{633D23D3-7BA0-452C-BDEF-DBC36EAFCB0B}"/>
              </a:ext>
            </a:extLst>
          </p:cNvPr>
          <p:cNvPicPr>
            <a:picLocks noChangeAspect="1"/>
          </p:cNvPicPr>
          <p:nvPr/>
        </p:nvPicPr>
        <p:blipFill rotWithShape="1">
          <a:blip r:embed="rId5"/>
          <a:srcRect t="15350" b="20113"/>
          <a:stretch/>
        </p:blipFill>
        <p:spPr>
          <a:xfrm>
            <a:off x="4489779" y="3162827"/>
            <a:ext cx="3125948" cy="1605514"/>
          </a:xfrm>
          <a:prstGeom prst="rect">
            <a:avLst/>
          </a:prstGeom>
        </p:spPr>
      </p:pic>
      <p:sp>
        <p:nvSpPr>
          <p:cNvPr id="37" name="TextBox 36">
            <a:extLst>
              <a:ext uri="{FF2B5EF4-FFF2-40B4-BE49-F238E27FC236}">
                <a16:creationId xmlns:a16="http://schemas.microsoft.com/office/drawing/2014/main" id="{50B5B038-5A32-4AA4-90CA-276886526355}"/>
              </a:ext>
            </a:extLst>
          </p:cNvPr>
          <p:cNvSpPr txBox="1"/>
          <p:nvPr/>
        </p:nvSpPr>
        <p:spPr>
          <a:xfrm>
            <a:off x="4406069" y="4460564"/>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pic>
        <p:nvPicPr>
          <p:cNvPr id="15" name="Picture 14" descr="A picture containing text&#10;&#10;Description automatically generated">
            <a:extLst>
              <a:ext uri="{FF2B5EF4-FFF2-40B4-BE49-F238E27FC236}">
                <a16:creationId xmlns:a16="http://schemas.microsoft.com/office/drawing/2014/main" id="{B37969BC-980C-44B6-A775-1760FB1E30C4}"/>
              </a:ext>
            </a:extLst>
          </p:cNvPr>
          <p:cNvPicPr>
            <a:picLocks noChangeAspect="1"/>
          </p:cNvPicPr>
          <p:nvPr/>
        </p:nvPicPr>
        <p:blipFill rotWithShape="1">
          <a:blip r:embed="rId6"/>
          <a:srcRect l="2751" t="19551" r="8391" b="16401"/>
          <a:stretch/>
        </p:blipFill>
        <p:spPr>
          <a:xfrm>
            <a:off x="7891408" y="3161339"/>
            <a:ext cx="3002141" cy="1599682"/>
          </a:xfrm>
          <a:prstGeom prst="rect">
            <a:avLst/>
          </a:prstGeom>
        </p:spPr>
      </p:pic>
      <p:sp>
        <p:nvSpPr>
          <p:cNvPr id="39" name="TextBox 38">
            <a:extLst>
              <a:ext uri="{FF2B5EF4-FFF2-40B4-BE49-F238E27FC236}">
                <a16:creationId xmlns:a16="http://schemas.microsoft.com/office/drawing/2014/main" id="{3C9A3504-DD26-4F47-966A-FF6F70F6D9D7}"/>
              </a:ext>
            </a:extLst>
          </p:cNvPr>
          <p:cNvSpPr txBox="1"/>
          <p:nvPr/>
        </p:nvSpPr>
        <p:spPr>
          <a:xfrm>
            <a:off x="7830245" y="4452508"/>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cxnSp>
        <p:nvCxnSpPr>
          <p:cNvPr id="17" name="Straight Arrow Connector 16">
            <a:extLst>
              <a:ext uri="{FF2B5EF4-FFF2-40B4-BE49-F238E27FC236}">
                <a16:creationId xmlns:a16="http://schemas.microsoft.com/office/drawing/2014/main" id="{80FA2885-B4FA-4397-B610-EDE2D96DEB84}"/>
              </a:ext>
            </a:extLst>
          </p:cNvPr>
          <p:cNvCxnSpPr/>
          <p:nvPr/>
        </p:nvCxnSpPr>
        <p:spPr bwMode="auto">
          <a:xfrm flipH="1">
            <a:off x="10632504" y="3789040"/>
            <a:ext cx="43204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E3314E45-F179-46D3-AD7A-3FDB23F5F731}"/>
              </a:ext>
            </a:extLst>
          </p:cNvPr>
          <p:cNvSpPr txBox="1"/>
          <p:nvPr/>
        </p:nvSpPr>
        <p:spPr>
          <a:xfrm>
            <a:off x="11048856" y="3361015"/>
            <a:ext cx="1224136" cy="1200329"/>
          </a:xfrm>
          <a:prstGeom prst="rect">
            <a:avLst/>
          </a:prstGeom>
          <a:noFill/>
        </p:spPr>
        <p:txBody>
          <a:bodyPr wrap="square" rtlCol="0">
            <a:spAutoFit/>
          </a:bodyPr>
          <a:lstStyle/>
          <a:p>
            <a:r>
              <a:rPr lang="en-US" dirty="0"/>
              <a:t>Area covered by Teflon tape</a:t>
            </a:r>
            <a:endParaRPr lang="en-GB" dirty="0"/>
          </a:p>
        </p:txBody>
      </p:sp>
      <p:pic>
        <p:nvPicPr>
          <p:cNvPr id="20" name="Picture 19" descr="A picture containing text, stone&#10;&#10;Description automatically generated">
            <a:extLst>
              <a:ext uri="{FF2B5EF4-FFF2-40B4-BE49-F238E27FC236}">
                <a16:creationId xmlns:a16="http://schemas.microsoft.com/office/drawing/2014/main" id="{F17DBEE7-E248-4CA2-996C-182A35505C25}"/>
              </a:ext>
            </a:extLst>
          </p:cNvPr>
          <p:cNvPicPr>
            <a:picLocks noChangeAspect="1"/>
          </p:cNvPicPr>
          <p:nvPr/>
        </p:nvPicPr>
        <p:blipFill rotWithShape="1">
          <a:blip r:embed="rId7"/>
          <a:srcRect t="16401" r="32972" b="28613"/>
          <a:stretch/>
        </p:blipFill>
        <p:spPr>
          <a:xfrm>
            <a:off x="1088151" y="4895704"/>
            <a:ext cx="3093461" cy="1737225"/>
          </a:xfrm>
          <a:prstGeom prst="rect">
            <a:avLst/>
          </a:prstGeom>
        </p:spPr>
      </p:pic>
      <p:sp>
        <p:nvSpPr>
          <p:cNvPr id="47" name="TextBox 46">
            <a:extLst>
              <a:ext uri="{FF2B5EF4-FFF2-40B4-BE49-F238E27FC236}">
                <a16:creationId xmlns:a16="http://schemas.microsoft.com/office/drawing/2014/main" id="{CC7731D1-50A9-4B03-8545-2B7CEDE08888}"/>
              </a:ext>
            </a:extLst>
          </p:cNvPr>
          <p:cNvSpPr txBox="1"/>
          <p:nvPr/>
        </p:nvSpPr>
        <p:spPr>
          <a:xfrm>
            <a:off x="1022992" y="6325152"/>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pic>
        <p:nvPicPr>
          <p:cNvPr id="27" name="Picture 26">
            <a:extLst>
              <a:ext uri="{FF2B5EF4-FFF2-40B4-BE49-F238E27FC236}">
                <a16:creationId xmlns:a16="http://schemas.microsoft.com/office/drawing/2014/main" id="{8771F661-0B70-4418-AB5D-2747AA0DCA58}"/>
              </a:ext>
            </a:extLst>
          </p:cNvPr>
          <p:cNvPicPr>
            <a:picLocks noChangeAspect="1"/>
          </p:cNvPicPr>
          <p:nvPr/>
        </p:nvPicPr>
        <p:blipFill>
          <a:blip r:embed="rId8"/>
          <a:stretch>
            <a:fillRect/>
          </a:stretch>
        </p:blipFill>
        <p:spPr>
          <a:xfrm>
            <a:off x="4489778" y="4934214"/>
            <a:ext cx="3125948" cy="1698715"/>
          </a:xfrm>
          <a:prstGeom prst="rect">
            <a:avLst/>
          </a:prstGeom>
        </p:spPr>
      </p:pic>
      <p:sp>
        <p:nvSpPr>
          <p:cNvPr id="49" name="TextBox 48">
            <a:extLst>
              <a:ext uri="{FF2B5EF4-FFF2-40B4-BE49-F238E27FC236}">
                <a16:creationId xmlns:a16="http://schemas.microsoft.com/office/drawing/2014/main" id="{DC0385D9-BB72-49A7-B0C4-8B1BBD074C49}"/>
              </a:ext>
            </a:extLst>
          </p:cNvPr>
          <p:cNvSpPr txBox="1"/>
          <p:nvPr/>
        </p:nvSpPr>
        <p:spPr>
          <a:xfrm>
            <a:off x="4406069" y="6325152"/>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pic>
        <p:nvPicPr>
          <p:cNvPr id="32" name="Picture 31" descr="A picture containing fabric, stone&#10;&#10;Description automatically generated">
            <a:extLst>
              <a:ext uri="{FF2B5EF4-FFF2-40B4-BE49-F238E27FC236}">
                <a16:creationId xmlns:a16="http://schemas.microsoft.com/office/drawing/2014/main" id="{EDA5A6C4-E7D8-4416-BA11-A0C279843E5F}"/>
              </a:ext>
            </a:extLst>
          </p:cNvPr>
          <p:cNvPicPr>
            <a:picLocks noChangeAspect="1"/>
          </p:cNvPicPr>
          <p:nvPr/>
        </p:nvPicPr>
        <p:blipFill>
          <a:blip r:embed="rId9"/>
          <a:stretch>
            <a:fillRect/>
          </a:stretch>
        </p:blipFill>
        <p:spPr>
          <a:xfrm>
            <a:off x="7882508" y="4934214"/>
            <a:ext cx="3019940" cy="1698716"/>
          </a:xfrm>
          <a:prstGeom prst="rect">
            <a:avLst/>
          </a:prstGeom>
        </p:spPr>
      </p:pic>
      <p:sp>
        <p:nvSpPr>
          <p:cNvPr id="53" name="TextBox 52">
            <a:extLst>
              <a:ext uri="{FF2B5EF4-FFF2-40B4-BE49-F238E27FC236}">
                <a16:creationId xmlns:a16="http://schemas.microsoft.com/office/drawing/2014/main" id="{599A05FB-2FD3-4D68-AE3E-E48A55B2B666}"/>
              </a:ext>
            </a:extLst>
          </p:cNvPr>
          <p:cNvSpPr txBox="1"/>
          <p:nvPr/>
        </p:nvSpPr>
        <p:spPr>
          <a:xfrm>
            <a:off x="7817506" y="6325152"/>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spTree>
    <p:extLst>
      <p:ext uri="{BB962C8B-B14F-4D97-AF65-F5344CB8AC3E}">
        <p14:creationId xmlns:p14="http://schemas.microsoft.com/office/powerpoint/2010/main" val="3097375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B535F-9E75-4A98-820C-7967DD60E521}"/>
              </a:ext>
            </a:extLst>
          </p:cNvPr>
          <p:cNvSpPr>
            <a:spLocks noGrp="1"/>
          </p:cNvSpPr>
          <p:nvPr>
            <p:ph type="title"/>
          </p:nvPr>
        </p:nvSpPr>
        <p:spPr>
          <a:xfrm>
            <a:off x="47328" y="44624"/>
            <a:ext cx="12144672" cy="562392"/>
          </a:xfrm>
        </p:spPr>
        <p:txBody>
          <a:bodyPr>
            <a:normAutofit fontScale="90000"/>
          </a:bodyPr>
          <a:lstStyle/>
          <a:p>
            <a:pPr algn="ctr"/>
            <a:r>
              <a:rPr lang="en-US" dirty="0"/>
              <a:t>Mode of failure- Aluminum&amp;MY750</a:t>
            </a:r>
            <a:endParaRPr lang="en-GB" dirty="0"/>
          </a:p>
        </p:txBody>
      </p:sp>
      <p:pic>
        <p:nvPicPr>
          <p:cNvPr id="4" name="Picture 3">
            <a:extLst>
              <a:ext uri="{FF2B5EF4-FFF2-40B4-BE49-F238E27FC236}">
                <a16:creationId xmlns:a16="http://schemas.microsoft.com/office/drawing/2014/main" id="{18AC6906-7DF7-47D6-8D66-497C639F7A65}"/>
              </a:ext>
            </a:extLst>
          </p:cNvPr>
          <p:cNvPicPr>
            <a:picLocks noChangeAspect="1"/>
          </p:cNvPicPr>
          <p:nvPr/>
        </p:nvPicPr>
        <p:blipFill>
          <a:blip r:embed="rId2"/>
          <a:stretch>
            <a:fillRect/>
          </a:stretch>
        </p:blipFill>
        <p:spPr>
          <a:xfrm>
            <a:off x="1127075" y="1258253"/>
            <a:ext cx="3090404" cy="1687800"/>
          </a:xfrm>
          <a:prstGeom prst="rect">
            <a:avLst/>
          </a:prstGeom>
        </p:spPr>
      </p:pic>
      <p:pic>
        <p:nvPicPr>
          <p:cNvPr id="6" name="Picture 5" descr="A close up of a grey surface&#10;&#10;Description automatically generated with low confidence">
            <a:extLst>
              <a:ext uri="{FF2B5EF4-FFF2-40B4-BE49-F238E27FC236}">
                <a16:creationId xmlns:a16="http://schemas.microsoft.com/office/drawing/2014/main" id="{04851675-F20D-4E91-9806-35FCE0E84ED1}"/>
              </a:ext>
            </a:extLst>
          </p:cNvPr>
          <p:cNvPicPr>
            <a:picLocks noChangeAspect="1"/>
          </p:cNvPicPr>
          <p:nvPr/>
        </p:nvPicPr>
        <p:blipFill>
          <a:blip r:embed="rId3"/>
          <a:stretch>
            <a:fillRect/>
          </a:stretch>
        </p:blipFill>
        <p:spPr>
          <a:xfrm>
            <a:off x="4584236" y="1258253"/>
            <a:ext cx="3111355" cy="1687800"/>
          </a:xfrm>
          <a:prstGeom prst="rect">
            <a:avLst/>
          </a:prstGeom>
        </p:spPr>
      </p:pic>
      <p:pic>
        <p:nvPicPr>
          <p:cNvPr id="7" name="Picture 6" descr="A close up of a surface&#10;&#10;Description automatically generated with low confidence">
            <a:extLst>
              <a:ext uri="{FF2B5EF4-FFF2-40B4-BE49-F238E27FC236}">
                <a16:creationId xmlns:a16="http://schemas.microsoft.com/office/drawing/2014/main" id="{8560C2E0-C5E0-4B5C-BC2D-E2E29C2A9A6C}"/>
              </a:ext>
            </a:extLst>
          </p:cNvPr>
          <p:cNvPicPr>
            <a:picLocks noChangeAspect="1"/>
          </p:cNvPicPr>
          <p:nvPr/>
        </p:nvPicPr>
        <p:blipFill>
          <a:blip r:embed="rId4"/>
          <a:stretch>
            <a:fillRect/>
          </a:stretch>
        </p:blipFill>
        <p:spPr>
          <a:xfrm>
            <a:off x="7974522" y="1243108"/>
            <a:ext cx="2945703" cy="1694854"/>
          </a:xfrm>
          <a:prstGeom prst="rect">
            <a:avLst/>
          </a:prstGeom>
        </p:spPr>
      </p:pic>
      <p:pic>
        <p:nvPicPr>
          <p:cNvPr id="9" name="Picture 8">
            <a:extLst>
              <a:ext uri="{FF2B5EF4-FFF2-40B4-BE49-F238E27FC236}">
                <a16:creationId xmlns:a16="http://schemas.microsoft.com/office/drawing/2014/main" id="{17176DF1-0EAD-4EE7-911E-98EF468638CA}"/>
              </a:ext>
            </a:extLst>
          </p:cNvPr>
          <p:cNvPicPr>
            <a:picLocks noChangeAspect="1"/>
          </p:cNvPicPr>
          <p:nvPr/>
        </p:nvPicPr>
        <p:blipFill>
          <a:blip r:embed="rId2"/>
          <a:stretch>
            <a:fillRect/>
          </a:stretch>
        </p:blipFill>
        <p:spPr>
          <a:xfrm>
            <a:off x="1098329" y="3082668"/>
            <a:ext cx="3090404" cy="1687800"/>
          </a:xfrm>
          <a:prstGeom prst="rect">
            <a:avLst/>
          </a:prstGeom>
        </p:spPr>
      </p:pic>
      <p:pic>
        <p:nvPicPr>
          <p:cNvPr id="11" name="Picture 10">
            <a:extLst>
              <a:ext uri="{FF2B5EF4-FFF2-40B4-BE49-F238E27FC236}">
                <a16:creationId xmlns:a16="http://schemas.microsoft.com/office/drawing/2014/main" id="{ECB1547C-7BC9-490B-BAB5-A01EEC937F75}"/>
              </a:ext>
            </a:extLst>
          </p:cNvPr>
          <p:cNvPicPr>
            <a:picLocks noChangeAspect="1"/>
          </p:cNvPicPr>
          <p:nvPr/>
        </p:nvPicPr>
        <p:blipFill>
          <a:blip r:embed="rId5"/>
          <a:stretch>
            <a:fillRect/>
          </a:stretch>
        </p:blipFill>
        <p:spPr>
          <a:xfrm>
            <a:off x="1098329" y="4907083"/>
            <a:ext cx="3097118" cy="1741865"/>
          </a:xfrm>
          <a:prstGeom prst="rect">
            <a:avLst/>
          </a:prstGeom>
        </p:spPr>
      </p:pic>
      <p:pic>
        <p:nvPicPr>
          <p:cNvPr id="13" name="Picture 12" descr="A picture containing text, stone, cement, concrete&#10;&#10;Description automatically generated">
            <a:extLst>
              <a:ext uri="{FF2B5EF4-FFF2-40B4-BE49-F238E27FC236}">
                <a16:creationId xmlns:a16="http://schemas.microsoft.com/office/drawing/2014/main" id="{05AF6472-CFEA-4475-9F5B-EB859F6C3F14}"/>
              </a:ext>
            </a:extLst>
          </p:cNvPr>
          <p:cNvPicPr>
            <a:picLocks noChangeAspect="1"/>
          </p:cNvPicPr>
          <p:nvPr/>
        </p:nvPicPr>
        <p:blipFill>
          <a:blip r:embed="rId6"/>
          <a:stretch>
            <a:fillRect/>
          </a:stretch>
        </p:blipFill>
        <p:spPr>
          <a:xfrm>
            <a:off x="4584236" y="3085601"/>
            <a:ext cx="3111355" cy="1687800"/>
          </a:xfrm>
          <a:prstGeom prst="rect">
            <a:avLst/>
          </a:prstGeom>
        </p:spPr>
      </p:pic>
      <p:pic>
        <p:nvPicPr>
          <p:cNvPr id="15" name="Picture 14">
            <a:extLst>
              <a:ext uri="{FF2B5EF4-FFF2-40B4-BE49-F238E27FC236}">
                <a16:creationId xmlns:a16="http://schemas.microsoft.com/office/drawing/2014/main" id="{B9596068-62E4-4CB4-81CA-1A5242E8026D}"/>
              </a:ext>
            </a:extLst>
          </p:cNvPr>
          <p:cNvPicPr>
            <a:picLocks noChangeAspect="1"/>
          </p:cNvPicPr>
          <p:nvPr/>
        </p:nvPicPr>
        <p:blipFill>
          <a:blip r:embed="rId7"/>
          <a:stretch>
            <a:fillRect/>
          </a:stretch>
        </p:blipFill>
        <p:spPr>
          <a:xfrm>
            <a:off x="4584236" y="4907082"/>
            <a:ext cx="3111355" cy="1741865"/>
          </a:xfrm>
          <a:prstGeom prst="rect">
            <a:avLst/>
          </a:prstGeom>
        </p:spPr>
      </p:pic>
      <p:pic>
        <p:nvPicPr>
          <p:cNvPr id="17" name="Picture 16" descr="A picture containing text, stone&#10;&#10;Description automatically generated">
            <a:extLst>
              <a:ext uri="{FF2B5EF4-FFF2-40B4-BE49-F238E27FC236}">
                <a16:creationId xmlns:a16="http://schemas.microsoft.com/office/drawing/2014/main" id="{463EE1F9-F777-46FA-956C-9B4E521CC177}"/>
              </a:ext>
            </a:extLst>
          </p:cNvPr>
          <p:cNvPicPr>
            <a:picLocks noChangeAspect="1"/>
          </p:cNvPicPr>
          <p:nvPr/>
        </p:nvPicPr>
        <p:blipFill>
          <a:blip r:embed="rId8"/>
          <a:stretch>
            <a:fillRect/>
          </a:stretch>
        </p:blipFill>
        <p:spPr>
          <a:xfrm>
            <a:off x="7974522" y="3068960"/>
            <a:ext cx="2919027" cy="1701508"/>
          </a:xfrm>
          <a:prstGeom prst="rect">
            <a:avLst/>
          </a:prstGeom>
        </p:spPr>
      </p:pic>
      <p:pic>
        <p:nvPicPr>
          <p:cNvPr id="19" name="Picture 18" descr="A picture containing fabric&#10;&#10;Description automatically generated">
            <a:extLst>
              <a:ext uri="{FF2B5EF4-FFF2-40B4-BE49-F238E27FC236}">
                <a16:creationId xmlns:a16="http://schemas.microsoft.com/office/drawing/2014/main" id="{48075F6E-CC64-4DC5-BEB6-2AFC77E4ADCF}"/>
              </a:ext>
            </a:extLst>
          </p:cNvPr>
          <p:cNvPicPr>
            <a:picLocks noChangeAspect="1"/>
          </p:cNvPicPr>
          <p:nvPr/>
        </p:nvPicPr>
        <p:blipFill>
          <a:blip r:embed="rId9"/>
          <a:stretch>
            <a:fillRect/>
          </a:stretch>
        </p:blipFill>
        <p:spPr>
          <a:xfrm>
            <a:off x="7974522" y="4901466"/>
            <a:ext cx="2945703" cy="1747481"/>
          </a:xfrm>
          <a:prstGeom prst="rect">
            <a:avLst/>
          </a:prstGeom>
        </p:spPr>
      </p:pic>
      <p:sp>
        <p:nvSpPr>
          <p:cNvPr id="21" name="TextBox 20">
            <a:extLst>
              <a:ext uri="{FF2B5EF4-FFF2-40B4-BE49-F238E27FC236}">
                <a16:creationId xmlns:a16="http://schemas.microsoft.com/office/drawing/2014/main" id="{29B200F2-A4D3-4E49-93C4-BFA11749481F}"/>
              </a:ext>
            </a:extLst>
          </p:cNvPr>
          <p:cNvSpPr txBox="1"/>
          <p:nvPr/>
        </p:nvSpPr>
        <p:spPr>
          <a:xfrm>
            <a:off x="1991544" y="820614"/>
            <a:ext cx="954107" cy="369332"/>
          </a:xfrm>
          <a:prstGeom prst="rect">
            <a:avLst/>
          </a:prstGeom>
          <a:noFill/>
        </p:spPr>
        <p:txBody>
          <a:bodyPr wrap="none" rtlCol="0">
            <a:spAutoFit/>
          </a:bodyPr>
          <a:lstStyle/>
          <a:p>
            <a:r>
              <a:rPr lang="en-US" dirty="0"/>
              <a:t>Plasma</a:t>
            </a:r>
            <a:endParaRPr lang="en-GB" dirty="0"/>
          </a:p>
        </p:txBody>
      </p:sp>
      <p:sp>
        <p:nvSpPr>
          <p:cNvPr id="22" name="TextBox 21">
            <a:extLst>
              <a:ext uri="{FF2B5EF4-FFF2-40B4-BE49-F238E27FC236}">
                <a16:creationId xmlns:a16="http://schemas.microsoft.com/office/drawing/2014/main" id="{B8318307-D779-41C5-BC99-BA0315A9BF7E}"/>
              </a:ext>
            </a:extLst>
          </p:cNvPr>
          <p:cNvSpPr txBox="1"/>
          <p:nvPr/>
        </p:nvSpPr>
        <p:spPr>
          <a:xfrm>
            <a:off x="5380731" y="820614"/>
            <a:ext cx="1518364" cy="369332"/>
          </a:xfrm>
          <a:prstGeom prst="rect">
            <a:avLst/>
          </a:prstGeom>
          <a:noFill/>
        </p:spPr>
        <p:txBody>
          <a:bodyPr wrap="none" rtlCol="0">
            <a:spAutoFit/>
          </a:bodyPr>
          <a:lstStyle/>
          <a:p>
            <a:r>
              <a:rPr lang="en-US" dirty="0"/>
              <a:t>Sandblasting</a:t>
            </a:r>
            <a:endParaRPr lang="en-GB" dirty="0"/>
          </a:p>
        </p:txBody>
      </p:sp>
      <p:sp>
        <p:nvSpPr>
          <p:cNvPr id="23" name="TextBox 22">
            <a:extLst>
              <a:ext uri="{FF2B5EF4-FFF2-40B4-BE49-F238E27FC236}">
                <a16:creationId xmlns:a16="http://schemas.microsoft.com/office/drawing/2014/main" id="{E5666526-6792-4917-A7AD-3E9AEE718F92}"/>
              </a:ext>
            </a:extLst>
          </p:cNvPr>
          <p:cNvSpPr txBox="1"/>
          <p:nvPr/>
        </p:nvSpPr>
        <p:spPr>
          <a:xfrm>
            <a:off x="8172024" y="820614"/>
            <a:ext cx="2550698" cy="369332"/>
          </a:xfrm>
          <a:prstGeom prst="rect">
            <a:avLst/>
          </a:prstGeom>
          <a:noFill/>
        </p:spPr>
        <p:txBody>
          <a:bodyPr wrap="none" rtlCol="0">
            <a:spAutoFit/>
          </a:bodyPr>
          <a:lstStyle/>
          <a:p>
            <a:r>
              <a:rPr lang="en-US" dirty="0"/>
              <a:t>Sandblasting + Plasma</a:t>
            </a:r>
            <a:endParaRPr lang="en-GB" dirty="0"/>
          </a:p>
        </p:txBody>
      </p:sp>
      <p:sp>
        <p:nvSpPr>
          <p:cNvPr id="24" name="TextBox 23">
            <a:extLst>
              <a:ext uri="{FF2B5EF4-FFF2-40B4-BE49-F238E27FC236}">
                <a16:creationId xmlns:a16="http://schemas.microsoft.com/office/drawing/2014/main" id="{CEC46002-353C-486C-BBF3-9B95993C0315}"/>
              </a:ext>
            </a:extLst>
          </p:cNvPr>
          <p:cNvSpPr txBox="1"/>
          <p:nvPr/>
        </p:nvSpPr>
        <p:spPr>
          <a:xfrm>
            <a:off x="1088151" y="2630185"/>
            <a:ext cx="2024913" cy="307777"/>
          </a:xfrm>
          <a:prstGeom prst="rect">
            <a:avLst/>
          </a:prstGeom>
          <a:noFill/>
        </p:spPr>
        <p:txBody>
          <a:bodyPr wrap="none" rtlCol="0">
            <a:spAutoFit/>
          </a:bodyPr>
          <a:lstStyle/>
          <a:p>
            <a:r>
              <a:rPr lang="en-US" sz="1400" dirty="0">
                <a:solidFill>
                  <a:schemeClr val="bg1"/>
                </a:solidFill>
              </a:rPr>
              <a:t>Plasma treated surface</a:t>
            </a:r>
            <a:endParaRPr lang="en-GB" sz="1400" dirty="0">
              <a:solidFill>
                <a:schemeClr val="bg1"/>
              </a:solidFill>
            </a:endParaRPr>
          </a:p>
        </p:txBody>
      </p:sp>
      <p:sp>
        <p:nvSpPr>
          <p:cNvPr id="25" name="TextBox 24">
            <a:extLst>
              <a:ext uri="{FF2B5EF4-FFF2-40B4-BE49-F238E27FC236}">
                <a16:creationId xmlns:a16="http://schemas.microsoft.com/office/drawing/2014/main" id="{D928D55C-3437-450F-B657-06C43248B6EF}"/>
              </a:ext>
            </a:extLst>
          </p:cNvPr>
          <p:cNvSpPr txBox="1"/>
          <p:nvPr/>
        </p:nvSpPr>
        <p:spPr>
          <a:xfrm>
            <a:off x="4548305" y="2630185"/>
            <a:ext cx="1816523" cy="307777"/>
          </a:xfrm>
          <a:prstGeom prst="rect">
            <a:avLst/>
          </a:prstGeom>
          <a:noFill/>
        </p:spPr>
        <p:txBody>
          <a:bodyPr wrap="none" rtlCol="0">
            <a:spAutoFit/>
          </a:bodyPr>
          <a:lstStyle/>
          <a:p>
            <a:r>
              <a:rPr lang="en-US" sz="1400" dirty="0">
                <a:solidFill>
                  <a:schemeClr val="bg1"/>
                </a:solidFill>
              </a:rPr>
              <a:t>Sandblasted surface</a:t>
            </a:r>
            <a:endParaRPr lang="en-GB" sz="1400" dirty="0">
              <a:solidFill>
                <a:schemeClr val="bg1"/>
              </a:solidFill>
            </a:endParaRPr>
          </a:p>
        </p:txBody>
      </p:sp>
      <p:sp>
        <p:nvSpPr>
          <p:cNvPr id="26" name="TextBox 25">
            <a:extLst>
              <a:ext uri="{FF2B5EF4-FFF2-40B4-BE49-F238E27FC236}">
                <a16:creationId xmlns:a16="http://schemas.microsoft.com/office/drawing/2014/main" id="{CA13BBCA-899A-4670-86A0-77670C0D7838}"/>
              </a:ext>
            </a:extLst>
          </p:cNvPr>
          <p:cNvSpPr txBox="1"/>
          <p:nvPr/>
        </p:nvSpPr>
        <p:spPr>
          <a:xfrm>
            <a:off x="7931280" y="2630185"/>
            <a:ext cx="1960793" cy="307777"/>
          </a:xfrm>
          <a:prstGeom prst="rect">
            <a:avLst/>
          </a:prstGeom>
          <a:noFill/>
        </p:spPr>
        <p:txBody>
          <a:bodyPr wrap="none" rtlCol="0">
            <a:spAutoFit/>
          </a:bodyPr>
          <a:lstStyle/>
          <a:p>
            <a:r>
              <a:rPr lang="en-US" sz="1400" dirty="0">
                <a:solidFill>
                  <a:schemeClr val="bg1"/>
                </a:solidFill>
              </a:rPr>
              <a:t>Sandblasted + plasma</a:t>
            </a:r>
            <a:endParaRPr lang="en-GB" sz="1400" dirty="0">
              <a:solidFill>
                <a:schemeClr val="bg1"/>
              </a:solidFill>
            </a:endParaRPr>
          </a:p>
        </p:txBody>
      </p:sp>
      <p:sp>
        <p:nvSpPr>
          <p:cNvPr id="27" name="TextBox 26">
            <a:extLst>
              <a:ext uri="{FF2B5EF4-FFF2-40B4-BE49-F238E27FC236}">
                <a16:creationId xmlns:a16="http://schemas.microsoft.com/office/drawing/2014/main" id="{960DD3FE-9841-4B89-8940-F28C584ABA79}"/>
              </a:ext>
            </a:extLst>
          </p:cNvPr>
          <p:cNvSpPr txBox="1"/>
          <p:nvPr/>
        </p:nvSpPr>
        <p:spPr>
          <a:xfrm>
            <a:off x="1070149" y="4462691"/>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sp>
        <p:nvSpPr>
          <p:cNvPr id="28" name="TextBox 27">
            <a:extLst>
              <a:ext uri="{FF2B5EF4-FFF2-40B4-BE49-F238E27FC236}">
                <a16:creationId xmlns:a16="http://schemas.microsoft.com/office/drawing/2014/main" id="{0599B90F-A636-4CC8-8E1C-55F492D26112}"/>
              </a:ext>
            </a:extLst>
          </p:cNvPr>
          <p:cNvSpPr txBox="1"/>
          <p:nvPr/>
        </p:nvSpPr>
        <p:spPr>
          <a:xfrm>
            <a:off x="4541514" y="4462691"/>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sp>
        <p:nvSpPr>
          <p:cNvPr id="29" name="TextBox 28">
            <a:extLst>
              <a:ext uri="{FF2B5EF4-FFF2-40B4-BE49-F238E27FC236}">
                <a16:creationId xmlns:a16="http://schemas.microsoft.com/office/drawing/2014/main" id="{893FEB9E-25A5-4977-9460-339BBB5F73F0}"/>
              </a:ext>
            </a:extLst>
          </p:cNvPr>
          <p:cNvSpPr txBox="1"/>
          <p:nvPr/>
        </p:nvSpPr>
        <p:spPr>
          <a:xfrm>
            <a:off x="7974522" y="4462690"/>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sp>
        <p:nvSpPr>
          <p:cNvPr id="30" name="TextBox 29">
            <a:extLst>
              <a:ext uri="{FF2B5EF4-FFF2-40B4-BE49-F238E27FC236}">
                <a16:creationId xmlns:a16="http://schemas.microsoft.com/office/drawing/2014/main" id="{C5B2127B-F4BE-48B5-9C5C-BF84EF486B07}"/>
              </a:ext>
            </a:extLst>
          </p:cNvPr>
          <p:cNvSpPr txBox="1"/>
          <p:nvPr/>
        </p:nvSpPr>
        <p:spPr>
          <a:xfrm>
            <a:off x="1060113" y="6355149"/>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sp>
        <p:nvSpPr>
          <p:cNvPr id="31" name="TextBox 30">
            <a:extLst>
              <a:ext uri="{FF2B5EF4-FFF2-40B4-BE49-F238E27FC236}">
                <a16:creationId xmlns:a16="http://schemas.microsoft.com/office/drawing/2014/main" id="{5B99C3A3-4CCB-4BB8-8330-21EA9390FC7E}"/>
              </a:ext>
            </a:extLst>
          </p:cNvPr>
          <p:cNvSpPr txBox="1"/>
          <p:nvPr/>
        </p:nvSpPr>
        <p:spPr>
          <a:xfrm>
            <a:off x="4558721" y="6355149"/>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sp>
        <p:nvSpPr>
          <p:cNvPr id="32" name="TextBox 31">
            <a:extLst>
              <a:ext uri="{FF2B5EF4-FFF2-40B4-BE49-F238E27FC236}">
                <a16:creationId xmlns:a16="http://schemas.microsoft.com/office/drawing/2014/main" id="{AC3EDA0B-46D3-4937-8280-6C8013DEEC99}"/>
              </a:ext>
            </a:extLst>
          </p:cNvPr>
          <p:cNvSpPr txBox="1"/>
          <p:nvPr/>
        </p:nvSpPr>
        <p:spPr>
          <a:xfrm>
            <a:off x="7950494" y="6355810"/>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spTree>
    <p:extLst>
      <p:ext uri="{BB962C8B-B14F-4D97-AF65-F5344CB8AC3E}">
        <p14:creationId xmlns:p14="http://schemas.microsoft.com/office/powerpoint/2010/main" val="3211260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B535F-9E75-4A98-820C-7967DD60E521}"/>
              </a:ext>
            </a:extLst>
          </p:cNvPr>
          <p:cNvSpPr>
            <a:spLocks noGrp="1"/>
          </p:cNvSpPr>
          <p:nvPr>
            <p:ph type="title"/>
          </p:nvPr>
        </p:nvSpPr>
        <p:spPr>
          <a:xfrm>
            <a:off x="47328" y="44624"/>
            <a:ext cx="12144672" cy="562392"/>
          </a:xfrm>
        </p:spPr>
        <p:txBody>
          <a:bodyPr>
            <a:normAutofit fontScale="90000"/>
          </a:bodyPr>
          <a:lstStyle/>
          <a:p>
            <a:pPr algn="ctr"/>
            <a:r>
              <a:rPr lang="en-US" dirty="0"/>
              <a:t>Mode of failure- Copper&amp;MY750</a:t>
            </a:r>
            <a:endParaRPr lang="en-GB" dirty="0"/>
          </a:p>
        </p:txBody>
      </p:sp>
      <p:sp>
        <p:nvSpPr>
          <p:cNvPr id="21" name="TextBox 20">
            <a:extLst>
              <a:ext uri="{FF2B5EF4-FFF2-40B4-BE49-F238E27FC236}">
                <a16:creationId xmlns:a16="http://schemas.microsoft.com/office/drawing/2014/main" id="{29B200F2-A4D3-4E49-93C4-BFA11749481F}"/>
              </a:ext>
            </a:extLst>
          </p:cNvPr>
          <p:cNvSpPr txBox="1"/>
          <p:nvPr/>
        </p:nvSpPr>
        <p:spPr>
          <a:xfrm>
            <a:off x="1991544" y="820614"/>
            <a:ext cx="954107" cy="369332"/>
          </a:xfrm>
          <a:prstGeom prst="rect">
            <a:avLst/>
          </a:prstGeom>
          <a:noFill/>
        </p:spPr>
        <p:txBody>
          <a:bodyPr wrap="none" rtlCol="0">
            <a:spAutoFit/>
          </a:bodyPr>
          <a:lstStyle/>
          <a:p>
            <a:r>
              <a:rPr lang="en-US" dirty="0"/>
              <a:t>Plasma</a:t>
            </a:r>
            <a:endParaRPr lang="en-GB" dirty="0"/>
          </a:p>
        </p:txBody>
      </p:sp>
      <p:sp>
        <p:nvSpPr>
          <p:cNvPr id="22" name="TextBox 21">
            <a:extLst>
              <a:ext uri="{FF2B5EF4-FFF2-40B4-BE49-F238E27FC236}">
                <a16:creationId xmlns:a16="http://schemas.microsoft.com/office/drawing/2014/main" id="{B8318307-D779-41C5-BC99-BA0315A9BF7E}"/>
              </a:ext>
            </a:extLst>
          </p:cNvPr>
          <p:cNvSpPr txBox="1"/>
          <p:nvPr/>
        </p:nvSpPr>
        <p:spPr>
          <a:xfrm>
            <a:off x="5380731" y="820614"/>
            <a:ext cx="1518364" cy="369332"/>
          </a:xfrm>
          <a:prstGeom prst="rect">
            <a:avLst/>
          </a:prstGeom>
          <a:noFill/>
        </p:spPr>
        <p:txBody>
          <a:bodyPr wrap="none" rtlCol="0">
            <a:spAutoFit/>
          </a:bodyPr>
          <a:lstStyle/>
          <a:p>
            <a:r>
              <a:rPr lang="en-US" dirty="0"/>
              <a:t>Sandblasting</a:t>
            </a:r>
            <a:endParaRPr lang="en-GB" dirty="0"/>
          </a:p>
        </p:txBody>
      </p:sp>
      <p:sp>
        <p:nvSpPr>
          <p:cNvPr id="23" name="TextBox 22">
            <a:extLst>
              <a:ext uri="{FF2B5EF4-FFF2-40B4-BE49-F238E27FC236}">
                <a16:creationId xmlns:a16="http://schemas.microsoft.com/office/drawing/2014/main" id="{E5666526-6792-4917-A7AD-3E9AEE718F92}"/>
              </a:ext>
            </a:extLst>
          </p:cNvPr>
          <p:cNvSpPr txBox="1"/>
          <p:nvPr/>
        </p:nvSpPr>
        <p:spPr>
          <a:xfrm>
            <a:off x="8172024" y="820614"/>
            <a:ext cx="2550698" cy="369332"/>
          </a:xfrm>
          <a:prstGeom prst="rect">
            <a:avLst/>
          </a:prstGeom>
          <a:noFill/>
        </p:spPr>
        <p:txBody>
          <a:bodyPr wrap="none" rtlCol="0">
            <a:spAutoFit/>
          </a:bodyPr>
          <a:lstStyle/>
          <a:p>
            <a:r>
              <a:rPr lang="en-US" dirty="0"/>
              <a:t>Sandblasting + Plasma</a:t>
            </a:r>
            <a:endParaRPr lang="en-GB" dirty="0"/>
          </a:p>
        </p:txBody>
      </p:sp>
      <p:sp>
        <p:nvSpPr>
          <p:cNvPr id="24" name="TextBox 23">
            <a:extLst>
              <a:ext uri="{FF2B5EF4-FFF2-40B4-BE49-F238E27FC236}">
                <a16:creationId xmlns:a16="http://schemas.microsoft.com/office/drawing/2014/main" id="{CEC46002-353C-486C-BBF3-9B95993C0315}"/>
              </a:ext>
            </a:extLst>
          </p:cNvPr>
          <p:cNvSpPr txBox="1"/>
          <p:nvPr/>
        </p:nvSpPr>
        <p:spPr>
          <a:xfrm>
            <a:off x="1088151" y="2630185"/>
            <a:ext cx="2024913" cy="307777"/>
          </a:xfrm>
          <a:prstGeom prst="rect">
            <a:avLst/>
          </a:prstGeom>
          <a:noFill/>
        </p:spPr>
        <p:txBody>
          <a:bodyPr wrap="none" rtlCol="0">
            <a:spAutoFit/>
          </a:bodyPr>
          <a:lstStyle/>
          <a:p>
            <a:r>
              <a:rPr lang="en-US" sz="1400" dirty="0">
                <a:solidFill>
                  <a:schemeClr val="bg1"/>
                </a:solidFill>
              </a:rPr>
              <a:t>Plasma treated surface</a:t>
            </a:r>
            <a:endParaRPr lang="en-GB" sz="1400" dirty="0">
              <a:solidFill>
                <a:schemeClr val="bg1"/>
              </a:solidFill>
            </a:endParaRPr>
          </a:p>
        </p:txBody>
      </p:sp>
      <p:pic>
        <p:nvPicPr>
          <p:cNvPr id="33" name="Picture 32" descr="A close up of a wood surface&#10;&#10;Description automatically generated with low confidence">
            <a:extLst>
              <a:ext uri="{FF2B5EF4-FFF2-40B4-BE49-F238E27FC236}">
                <a16:creationId xmlns:a16="http://schemas.microsoft.com/office/drawing/2014/main" id="{7B32CD9E-FC0B-451F-BEF1-77B509998657}"/>
              </a:ext>
            </a:extLst>
          </p:cNvPr>
          <p:cNvPicPr>
            <a:picLocks noChangeAspect="1"/>
          </p:cNvPicPr>
          <p:nvPr/>
        </p:nvPicPr>
        <p:blipFill>
          <a:blip r:embed="rId2"/>
          <a:stretch>
            <a:fillRect/>
          </a:stretch>
        </p:blipFill>
        <p:spPr>
          <a:xfrm>
            <a:off x="1088151" y="1243107"/>
            <a:ext cx="3107296" cy="1702945"/>
          </a:xfrm>
          <a:prstGeom prst="rect">
            <a:avLst/>
          </a:prstGeom>
        </p:spPr>
      </p:pic>
      <p:sp>
        <p:nvSpPr>
          <p:cNvPr id="34" name="TextBox 33">
            <a:extLst>
              <a:ext uri="{FF2B5EF4-FFF2-40B4-BE49-F238E27FC236}">
                <a16:creationId xmlns:a16="http://schemas.microsoft.com/office/drawing/2014/main" id="{A8967429-11B0-4934-BEFE-7D606995EA80}"/>
              </a:ext>
            </a:extLst>
          </p:cNvPr>
          <p:cNvSpPr txBox="1"/>
          <p:nvPr/>
        </p:nvSpPr>
        <p:spPr>
          <a:xfrm>
            <a:off x="1022992" y="2630185"/>
            <a:ext cx="2024913" cy="307777"/>
          </a:xfrm>
          <a:prstGeom prst="rect">
            <a:avLst/>
          </a:prstGeom>
          <a:noFill/>
        </p:spPr>
        <p:txBody>
          <a:bodyPr wrap="none" rtlCol="0">
            <a:spAutoFit/>
          </a:bodyPr>
          <a:lstStyle/>
          <a:p>
            <a:r>
              <a:rPr lang="en-US" sz="1400" dirty="0">
                <a:solidFill>
                  <a:schemeClr val="bg1"/>
                </a:solidFill>
              </a:rPr>
              <a:t>Plasma treated surface</a:t>
            </a:r>
            <a:endParaRPr lang="en-GB" sz="1400" dirty="0">
              <a:solidFill>
                <a:schemeClr val="bg1"/>
              </a:solidFill>
            </a:endParaRPr>
          </a:p>
        </p:txBody>
      </p:sp>
      <p:pic>
        <p:nvPicPr>
          <p:cNvPr id="5" name="Picture 4" descr="A picture containing text&#10;&#10;Description automatically generated">
            <a:extLst>
              <a:ext uri="{FF2B5EF4-FFF2-40B4-BE49-F238E27FC236}">
                <a16:creationId xmlns:a16="http://schemas.microsoft.com/office/drawing/2014/main" id="{FD6EAAE8-4CE3-40F3-BB4C-3C324DD8538E}"/>
              </a:ext>
            </a:extLst>
          </p:cNvPr>
          <p:cNvPicPr>
            <a:picLocks noChangeAspect="1"/>
          </p:cNvPicPr>
          <p:nvPr/>
        </p:nvPicPr>
        <p:blipFill>
          <a:blip r:embed="rId3"/>
          <a:stretch>
            <a:fillRect/>
          </a:stretch>
        </p:blipFill>
        <p:spPr>
          <a:xfrm>
            <a:off x="4519322" y="1247621"/>
            <a:ext cx="3107297" cy="1702945"/>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B38909D6-AC73-4025-A34B-AF9F3AD03606}"/>
              </a:ext>
            </a:extLst>
          </p:cNvPr>
          <p:cNvPicPr>
            <a:picLocks noChangeAspect="1"/>
          </p:cNvPicPr>
          <p:nvPr/>
        </p:nvPicPr>
        <p:blipFill>
          <a:blip r:embed="rId4"/>
          <a:stretch>
            <a:fillRect/>
          </a:stretch>
        </p:blipFill>
        <p:spPr>
          <a:xfrm>
            <a:off x="7950494" y="1243107"/>
            <a:ext cx="2943055" cy="1694855"/>
          </a:xfrm>
          <a:prstGeom prst="rect">
            <a:avLst/>
          </a:prstGeom>
        </p:spPr>
      </p:pic>
      <p:pic>
        <p:nvPicPr>
          <p:cNvPr id="14" name="Picture 13" descr="A picture containing text, chest of drawers&#10;&#10;Description automatically generated">
            <a:extLst>
              <a:ext uri="{FF2B5EF4-FFF2-40B4-BE49-F238E27FC236}">
                <a16:creationId xmlns:a16="http://schemas.microsoft.com/office/drawing/2014/main" id="{7833CE25-4138-4BBA-85CD-06E1F1AD8415}"/>
              </a:ext>
            </a:extLst>
          </p:cNvPr>
          <p:cNvPicPr>
            <a:picLocks noChangeAspect="1"/>
          </p:cNvPicPr>
          <p:nvPr/>
        </p:nvPicPr>
        <p:blipFill rotWithShape="1">
          <a:blip r:embed="rId5"/>
          <a:srcRect t="17351" b="9051"/>
          <a:stretch/>
        </p:blipFill>
        <p:spPr>
          <a:xfrm>
            <a:off x="1097205" y="3079191"/>
            <a:ext cx="3097118" cy="1684411"/>
          </a:xfrm>
          <a:prstGeom prst="rect">
            <a:avLst/>
          </a:prstGeom>
        </p:spPr>
      </p:pic>
      <p:sp>
        <p:nvSpPr>
          <p:cNvPr id="36" name="TextBox 35">
            <a:extLst>
              <a:ext uri="{FF2B5EF4-FFF2-40B4-BE49-F238E27FC236}">
                <a16:creationId xmlns:a16="http://schemas.microsoft.com/office/drawing/2014/main" id="{5412431C-8A92-4789-802D-1873196BBA37}"/>
              </a:ext>
            </a:extLst>
          </p:cNvPr>
          <p:cNvSpPr txBox="1"/>
          <p:nvPr/>
        </p:nvSpPr>
        <p:spPr>
          <a:xfrm>
            <a:off x="1065303" y="4453244"/>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pic>
        <p:nvPicPr>
          <p:cNvPr id="38" name="Picture 37">
            <a:extLst>
              <a:ext uri="{FF2B5EF4-FFF2-40B4-BE49-F238E27FC236}">
                <a16:creationId xmlns:a16="http://schemas.microsoft.com/office/drawing/2014/main" id="{84D05B95-63C2-4770-9A54-8F1DB12CCF15}"/>
              </a:ext>
            </a:extLst>
          </p:cNvPr>
          <p:cNvPicPr>
            <a:picLocks noChangeAspect="1"/>
          </p:cNvPicPr>
          <p:nvPr/>
        </p:nvPicPr>
        <p:blipFill>
          <a:blip r:embed="rId6"/>
          <a:stretch>
            <a:fillRect/>
          </a:stretch>
        </p:blipFill>
        <p:spPr>
          <a:xfrm>
            <a:off x="7950494" y="3079191"/>
            <a:ext cx="2943055" cy="1681830"/>
          </a:xfrm>
          <a:prstGeom prst="rect">
            <a:avLst/>
          </a:prstGeom>
        </p:spPr>
      </p:pic>
      <p:pic>
        <p:nvPicPr>
          <p:cNvPr id="41" name="Picture 40" descr="A picture containing building, brick, building material, stone&#10;&#10;Description automatically generated">
            <a:extLst>
              <a:ext uri="{FF2B5EF4-FFF2-40B4-BE49-F238E27FC236}">
                <a16:creationId xmlns:a16="http://schemas.microsoft.com/office/drawing/2014/main" id="{34245E03-EF3A-4817-AE65-111B0F1E3420}"/>
              </a:ext>
            </a:extLst>
          </p:cNvPr>
          <p:cNvPicPr>
            <a:picLocks noChangeAspect="1"/>
          </p:cNvPicPr>
          <p:nvPr/>
        </p:nvPicPr>
        <p:blipFill>
          <a:blip r:embed="rId7"/>
          <a:stretch>
            <a:fillRect/>
          </a:stretch>
        </p:blipFill>
        <p:spPr>
          <a:xfrm>
            <a:off x="4524411" y="3110754"/>
            <a:ext cx="3097118" cy="1650268"/>
          </a:xfrm>
          <a:prstGeom prst="rect">
            <a:avLst/>
          </a:prstGeom>
        </p:spPr>
      </p:pic>
      <p:sp>
        <p:nvSpPr>
          <p:cNvPr id="42" name="TextBox 41">
            <a:extLst>
              <a:ext uri="{FF2B5EF4-FFF2-40B4-BE49-F238E27FC236}">
                <a16:creationId xmlns:a16="http://schemas.microsoft.com/office/drawing/2014/main" id="{E555C783-0168-49C2-8FF7-3C966356D2C3}"/>
              </a:ext>
            </a:extLst>
          </p:cNvPr>
          <p:cNvSpPr txBox="1"/>
          <p:nvPr/>
        </p:nvSpPr>
        <p:spPr>
          <a:xfrm>
            <a:off x="4489778" y="4453243"/>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sp>
        <p:nvSpPr>
          <p:cNvPr id="43" name="TextBox 42">
            <a:extLst>
              <a:ext uri="{FF2B5EF4-FFF2-40B4-BE49-F238E27FC236}">
                <a16:creationId xmlns:a16="http://schemas.microsoft.com/office/drawing/2014/main" id="{DBA496EC-04C3-4867-93F3-A8CB7AE6D30B}"/>
              </a:ext>
            </a:extLst>
          </p:cNvPr>
          <p:cNvSpPr txBox="1"/>
          <p:nvPr/>
        </p:nvSpPr>
        <p:spPr>
          <a:xfrm>
            <a:off x="7896200" y="4460564"/>
            <a:ext cx="2292615" cy="307777"/>
          </a:xfrm>
          <a:prstGeom prst="rect">
            <a:avLst/>
          </a:prstGeom>
          <a:noFill/>
        </p:spPr>
        <p:txBody>
          <a:bodyPr wrap="none" rtlCol="0">
            <a:spAutoFit/>
          </a:bodyPr>
          <a:lstStyle/>
          <a:p>
            <a:r>
              <a:rPr lang="en-US" sz="1400" dirty="0">
                <a:solidFill>
                  <a:schemeClr val="bg1"/>
                </a:solidFill>
              </a:rPr>
              <a:t>Surface after roller-peeling</a:t>
            </a:r>
            <a:endParaRPr lang="en-GB" sz="1400" dirty="0">
              <a:solidFill>
                <a:schemeClr val="bg1"/>
              </a:solidFill>
            </a:endParaRPr>
          </a:p>
        </p:txBody>
      </p:sp>
      <p:pic>
        <p:nvPicPr>
          <p:cNvPr id="45" name="Picture 44" descr="A picture containing text, fabric&#10;&#10;Description automatically generated">
            <a:extLst>
              <a:ext uri="{FF2B5EF4-FFF2-40B4-BE49-F238E27FC236}">
                <a16:creationId xmlns:a16="http://schemas.microsoft.com/office/drawing/2014/main" id="{B405594C-4B75-4D8E-BFD0-5ACA4A7F6DF7}"/>
              </a:ext>
            </a:extLst>
          </p:cNvPr>
          <p:cNvPicPr>
            <a:picLocks noChangeAspect="1"/>
          </p:cNvPicPr>
          <p:nvPr/>
        </p:nvPicPr>
        <p:blipFill>
          <a:blip r:embed="rId8"/>
          <a:stretch>
            <a:fillRect/>
          </a:stretch>
        </p:blipFill>
        <p:spPr>
          <a:xfrm>
            <a:off x="1097205" y="4895704"/>
            <a:ext cx="3096790" cy="1741864"/>
          </a:xfrm>
          <a:prstGeom prst="rect">
            <a:avLst/>
          </a:prstGeom>
        </p:spPr>
      </p:pic>
      <p:sp>
        <p:nvSpPr>
          <p:cNvPr id="46" name="TextBox 45">
            <a:extLst>
              <a:ext uri="{FF2B5EF4-FFF2-40B4-BE49-F238E27FC236}">
                <a16:creationId xmlns:a16="http://schemas.microsoft.com/office/drawing/2014/main" id="{1D972D09-95A9-42CA-A50C-C55A60700D7A}"/>
              </a:ext>
            </a:extLst>
          </p:cNvPr>
          <p:cNvSpPr txBox="1"/>
          <p:nvPr/>
        </p:nvSpPr>
        <p:spPr>
          <a:xfrm>
            <a:off x="1022992" y="6340343"/>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pic>
        <p:nvPicPr>
          <p:cNvPr id="48" name="Picture 47" descr="A picture containing fabric&#10;&#10;Description automatically generated">
            <a:extLst>
              <a:ext uri="{FF2B5EF4-FFF2-40B4-BE49-F238E27FC236}">
                <a16:creationId xmlns:a16="http://schemas.microsoft.com/office/drawing/2014/main" id="{62E0B9CF-6398-469F-B373-CB5E758CE35C}"/>
              </a:ext>
            </a:extLst>
          </p:cNvPr>
          <p:cNvPicPr>
            <a:picLocks noChangeAspect="1"/>
          </p:cNvPicPr>
          <p:nvPr/>
        </p:nvPicPr>
        <p:blipFill>
          <a:blip r:embed="rId9"/>
          <a:stretch>
            <a:fillRect/>
          </a:stretch>
        </p:blipFill>
        <p:spPr>
          <a:xfrm>
            <a:off x="4528069" y="4895705"/>
            <a:ext cx="3093460" cy="1752416"/>
          </a:xfrm>
          <a:prstGeom prst="rect">
            <a:avLst/>
          </a:prstGeom>
        </p:spPr>
      </p:pic>
      <p:pic>
        <p:nvPicPr>
          <p:cNvPr id="50" name="Picture 49" descr="A picture containing text&#10;&#10;Description automatically generated">
            <a:extLst>
              <a:ext uri="{FF2B5EF4-FFF2-40B4-BE49-F238E27FC236}">
                <a16:creationId xmlns:a16="http://schemas.microsoft.com/office/drawing/2014/main" id="{C2CE761C-F06E-4593-BCD3-763A88C32118}"/>
              </a:ext>
            </a:extLst>
          </p:cNvPr>
          <p:cNvPicPr>
            <a:picLocks noChangeAspect="1"/>
          </p:cNvPicPr>
          <p:nvPr/>
        </p:nvPicPr>
        <p:blipFill>
          <a:blip r:embed="rId10"/>
          <a:stretch>
            <a:fillRect/>
          </a:stretch>
        </p:blipFill>
        <p:spPr>
          <a:xfrm>
            <a:off x="7931842" y="4895704"/>
            <a:ext cx="2961708" cy="1752416"/>
          </a:xfrm>
          <a:prstGeom prst="rect">
            <a:avLst/>
          </a:prstGeom>
        </p:spPr>
      </p:pic>
      <p:sp>
        <p:nvSpPr>
          <p:cNvPr id="51" name="TextBox 50">
            <a:extLst>
              <a:ext uri="{FF2B5EF4-FFF2-40B4-BE49-F238E27FC236}">
                <a16:creationId xmlns:a16="http://schemas.microsoft.com/office/drawing/2014/main" id="{6DA2BC8F-A747-441C-AE7E-3780CFE93F7A}"/>
              </a:ext>
            </a:extLst>
          </p:cNvPr>
          <p:cNvSpPr txBox="1"/>
          <p:nvPr/>
        </p:nvSpPr>
        <p:spPr>
          <a:xfrm>
            <a:off x="4504308" y="6329791"/>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sp>
        <p:nvSpPr>
          <p:cNvPr id="52" name="TextBox 51">
            <a:extLst>
              <a:ext uri="{FF2B5EF4-FFF2-40B4-BE49-F238E27FC236}">
                <a16:creationId xmlns:a16="http://schemas.microsoft.com/office/drawing/2014/main" id="{DE12A16F-904F-41BD-BA82-8BBA741594BA}"/>
              </a:ext>
            </a:extLst>
          </p:cNvPr>
          <p:cNvSpPr txBox="1"/>
          <p:nvPr/>
        </p:nvSpPr>
        <p:spPr>
          <a:xfrm>
            <a:off x="7850207" y="6331988"/>
            <a:ext cx="2550698" cy="307777"/>
          </a:xfrm>
          <a:prstGeom prst="rect">
            <a:avLst/>
          </a:prstGeom>
          <a:noFill/>
        </p:spPr>
        <p:txBody>
          <a:bodyPr wrap="none" rtlCol="0">
            <a:spAutoFit/>
          </a:bodyPr>
          <a:lstStyle/>
          <a:p>
            <a:r>
              <a:rPr lang="en-US" sz="1400" dirty="0">
                <a:solidFill>
                  <a:schemeClr val="bg1"/>
                </a:solidFill>
              </a:rPr>
              <a:t>Fiber glass after roller-peeling</a:t>
            </a:r>
            <a:endParaRPr lang="en-GB" sz="1400" dirty="0">
              <a:solidFill>
                <a:schemeClr val="bg1"/>
              </a:solidFill>
            </a:endParaRPr>
          </a:p>
        </p:txBody>
      </p:sp>
      <p:sp>
        <p:nvSpPr>
          <p:cNvPr id="53" name="TextBox 52">
            <a:extLst>
              <a:ext uri="{FF2B5EF4-FFF2-40B4-BE49-F238E27FC236}">
                <a16:creationId xmlns:a16="http://schemas.microsoft.com/office/drawing/2014/main" id="{22882BD7-A548-4D55-B2B9-9828D7DFABA8}"/>
              </a:ext>
            </a:extLst>
          </p:cNvPr>
          <p:cNvSpPr txBox="1"/>
          <p:nvPr/>
        </p:nvSpPr>
        <p:spPr>
          <a:xfrm>
            <a:off x="4489778" y="2638275"/>
            <a:ext cx="1816523" cy="307777"/>
          </a:xfrm>
          <a:prstGeom prst="rect">
            <a:avLst/>
          </a:prstGeom>
          <a:noFill/>
        </p:spPr>
        <p:txBody>
          <a:bodyPr wrap="none" rtlCol="0">
            <a:spAutoFit/>
          </a:bodyPr>
          <a:lstStyle/>
          <a:p>
            <a:r>
              <a:rPr lang="en-US" sz="1400" dirty="0">
                <a:solidFill>
                  <a:schemeClr val="bg1"/>
                </a:solidFill>
              </a:rPr>
              <a:t>Sandblasted surface</a:t>
            </a:r>
            <a:endParaRPr lang="en-GB" sz="1400" dirty="0">
              <a:solidFill>
                <a:schemeClr val="bg1"/>
              </a:solidFill>
            </a:endParaRPr>
          </a:p>
        </p:txBody>
      </p:sp>
      <p:sp>
        <p:nvSpPr>
          <p:cNvPr id="54" name="TextBox 53">
            <a:extLst>
              <a:ext uri="{FF2B5EF4-FFF2-40B4-BE49-F238E27FC236}">
                <a16:creationId xmlns:a16="http://schemas.microsoft.com/office/drawing/2014/main" id="{2382771A-FF4A-47DE-B271-63C244CF79BB}"/>
              </a:ext>
            </a:extLst>
          </p:cNvPr>
          <p:cNvSpPr txBox="1"/>
          <p:nvPr/>
        </p:nvSpPr>
        <p:spPr>
          <a:xfrm>
            <a:off x="7905745" y="2649065"/>
            <a:ext cx="1981633" cy="307777"/>
          </a:xfrm>
          <a:prstGeom prst="rect">
            <a:avLst/>
          </a:prstGeom>
          <a:noFill/>
        </p:spPr>
        <p:txBody>
          <a:bodyPr wrap="none" rtlCol="0">
            <a:spAutoFit/>
          </a:bodyPr>
          <a:lstStyle/>
          <a:p>
            <a:r>
              <a:rPr lang="en-US" sz="1400" dirty="0">
                <a:solidFill>
                  <a:schemeClr val="bg1"/>
                </a:solidFill>
              </a:rPr>
              <a:t>Sandblasted + Plasma</a:t>
            </a:r>
            <a:endParaRPr lang="en-GB" sz="1400" dirty="0">
              <a:solidFill>
                <a:schemeClr val="bg1"/>
              </a:solidFill>
            </a:endParaRPr>
          </a:p>
        </p:txBody>
      </p:sp>
    </p:spTree>
    <p:extLst>
      <p:ext uri="{BB962C8B-B14F-4D97-AF65-F5344CB8AC3E}">
        <p14:creationId xmlns:p14="http://schemas.microsoft.com/office/powerpoint/2010/main" val="454616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144;p11">
            <a:extLst>
              <a:ext uri="{FF2B5EF4-FFF2-40B4-BE49-F238E27FC236}">
                <a16:creationId xmlns:a16="http://schemas.microsoft.com/office/drawing/2014/main" id="{4691CE72-5929-4561-BF5F-ADFC77D0BDEF}"/>
              </a:ext>
            </a:extLst>
          </p:cNvPr>
          <p:cNvSpPr txBox="1">
            <a:spLocks/>
          </p:cNvSpPr>
          <p:nvPr/>
        </p:nvSpPr>
        <p:spPr>
          <a:xfrm>
            <a:off x="0" y="0"/>
            <a:ext cx="12192000" cy="480767"/>
          </a:xfrm>
          <a:prstGeom prst="rect">
            <a:avLst/>
          </a:prstGeom>
          <a:noFill/>
          <a:ln>
            <a:noFill/>
          </a:ln>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buClr>
                <a:schemeClr val="dk1"/>
              </a:buClr>
              <a:buSzPts val="2800"/>
            </a:pPr>
            <a:r>
              <a:rPr lang="en-US" sz="2800" b="1" dirty="0">
                <a:solidFill>
                  <a:schemeClr val="dk1"/>
                </a:solidFill>
              </a:rPr>
              <a:t>Work in progress and future goals</a:t>
            </a:r>
          </a:p>
        </p:txBody>
      </p:sp>
      <p:sp>
        <p:nvSpPr>
          <p:cNvPr id="11" name="Google Shape;146;p11">
            <a:extLst>
              <a:ext uri="{FF2B5EF4-FFF2-40B4-BE49-F238E27FC236}">
                <a16:creationId xmlns:a16="http://schemas.microsoft.com/office/drawing/2014/main" id="{225C4535-D2A2-457C-8734-0D2DE214EE11}"/>
              </a:ext>
            </a:extLst>
          </p:cNvPr>
          <p:cNvSpPr txBox="1"/>
          <p:nvPr/>
        </p:nvSpPr>
        <p:spPr bwMode="auto">
          <a:xfrm>
            <a:off x="76070" y="828074"/>
            <a:ext cx="11999389" cy="3139281"/>
          </a:xfrm>
          <a:prstGeom prst="rect">
            <a:avLst/>
          </a:prstGeom>
          <a:noFill/>
          <a:ln>
            <a:noFill/>
          </a:ln>
        </p:spPr>
        <p:txBody>
          <a:bodyPr spcFirstLastPara="1" wrap="square" lIns="91425" tIns="45700" rIns="91425" bIns="45700" anchor="t" anchorCtr="0">
            <a:spAutoFit/>
          </a:bodyPr>
          <a:lstStyle/>
          <a:p>
            <a:pPr marL="285750" indent="-285750">
              <a:buClr>
                <a:schemeClr val="dk1"/>
              </a:buClr>
              <a:buSzPts val="1800"/>
              <a:buFont typeface="Arial" panose="020B0604020202020204" pitchFamily="34" charset="0"/>
              <a:buChar char="•"/>
            </a:pPr>
            <a:r>
              <a:rPr lang="en-US" dirty="0">
                <a:solidFill>
                  <a:schemeClr val="accent6"/>
                </a:solidFill>
              </a:rPr>
              <a:t>A </a:t>
            </a:r>
            <a:r>
              <a:rPr lang="en-US" sz="1800" dirty="0">
                <a:solidFill>
                  <a:schemeClr val="accent6"/>
                </a:solidFill>
              </a:rPr>
              <a:t>mold for making the samples for the roller peel resistance test is in the manufacturing phase. This will provide us with more reproducible samples and same quantity of resin in every sample. </a:t>
            </a:r>
          </a:p>
          <a:p>
            <a:pPr marL="285750" indent="-285750">
              <a:buClr>
                <a:schemeClr val="dk1"/>
              </a:buClr>
              <a:buSzPts val="1800"/>
              <a:buFont typeface="Arial" panose="020B0604020202020204" pitchFamily="34" charset="0"/>
              <a:buChar char="•"/>
            </a:pPr>
            <a:r>
              <a:rPr lang="en-US" dirty="0">
                <a:solidFill>
                  <a:schemeClr val="accent6"/>
                </a:solidFill>
              </a:rPr>
              <a:t>We now have a plasma processing apparatus in the polymer laboratory, so it would be better, since the ideal time to do plasma treatment is right before bonding.</a:t>
            </a:r>
            <a:endParaRPr lang="en-US" sz="1800" dirty="0">
              <a:solidFill>
                <a:schemeClr val="accent6"/>
              </a:solidFill>
            </a:endParaRPr>
          </a:p>
          <a:p>
            <a:pPr marL="285750" indent="-285750">
              <a:buClr>
                <a:schemeClr val="dk1"/>
              </a:buClr>
              <a:buSzPts val="1800"/>
              <a:buFont typeface="Arial" panose="020B0604020202020204" pitchFamily="34" charset="0"/>
              <a:buChar char="•"/>
            </a:pPr>
            <a:r>
              <a:rPr lang="en-US" sz="1800" dirty="0">
                <a:solidFill>
                  <a:schemeClr val="accent6"/>
                </a:solidFill>
              </a:rPr>
              <a:t>Since fiber glass </a:t>
            </a:r>
            <a:r>
              <a:rPr lang="en-US" dirty="0">
                <a:solidFill>
                  <a:schemeClr val="accent6"/>
                </a:solidFill>
              </a:rPr>
              <a:t>is extremely fragile and breaks sometimes while peeling-off, we would be testing the samples by using Kevlar, carbon fiber. </a:t>
            </a:r>
          </a:p>
          <a:p>
            <a:pPr marL="285750" indent="-285750">
              <a:buClr>
                <a:schemeClr val="dk1"/>
              </a:buClr>
              <a:buSzPts val="1800"/>
              <a:buFont typeface="Arial" panose="020B0604020202020204" pitchFamily="34" charset="0"/>
              <a:buChar char="•"/>
            </a:pPr>
            <a:r>
              <a:rPr lang="en-US" dirty="0">
                <a:solidFill>
                  <a:schemeClr val="accent6"/>
                </a:solidFill>
              </a:rPr>
              <a:t>Testing with heat treated fiber glass, to see if the adhesion properties are different after treatment.</a:t>
            </a:r>
          </a:p>
          <a:p>
            <a:pPr marL="285750" indent="-285750">
              <a:buClr>
                <a:schemeClr val="dk1"/>
              </a:buClr>
              <a:buSzPts val="1800"/>
              <a:buFont typeface="Arial" panose="020B0604020202020204" pitchFamily="34" charset="0"/>
              <a:buChar char="•"/>
            </a:pPr>
            <a:r>
              <a:rPr lang="en-US" dirty="0">
                <a:solidFill>
                  <a:schemeClr val="accent6"/>
                </a:solidFill>
              </a:rPr>
              <a:t>Testing with more substrates and resins for more statistics. </a:t>
            </a:r>
            <a:endParaRPr lang="en-US" sz="1800" dirty="0">
              <a:solidFill>
                <a:schemeClr val="accent6"/>
              </a:solidFill>
            </a:endParaRPr>
          </a:p>
          <a:p>
            <a:pPr marL="285750" marR="0" lvl="0" indent="-171450" algn="l" rtl="0">
              <a:spcBef>
                <a:spcPts val="0"/>
              </a:spcBef>
              <a:spcAft>
                <a:spcPts val="0"/>
              </a:spcAft>
              <a:buClr>
                <a:schemeClr val="dk1"/>
              </a:buClr>
              <a:buSzPts val="1800"/>
              <a:buFont typeface="Arial"/>
              <a:buNone/>
            </a:pPr>
            <a:endParaRPr sz="1800" dirty="0">
              <a:solidFill>
                <a:schemeClr val="accent6"/>
              </a:solidFill>
              <a:latin typeface="Arial"/>
              <a:ea typeface="Arial"/>
              <a:cs typeface="Arial"/>
              <a:sym typeface="Arial"/>
            </a:endParaRPr>
          </a:p>
          <a:p>
            <a:pPr marL="285750" marR="0" lvl="0" indent="-171450" algn="l" rtl="0">
              <a:spcBef>
                <a:spcPts val="0"/>
              </a:spcBef>
              <a:spcAft>
                <a:spcPts val="0"/>
              </a:spcAft>
              <a:buClr>
                <a:schemeClr val="dk1"/>
              </a:buClr>
              <a:buSzPts val="1800"/>
              <a:buFont typeface="Arial"/>
              <a:buNone/>
            </a:pPr>
            <a:endParaRPr sz="1800" dirty="0">
              <a:solidFill>
                <a:schemeClr val="accent6"/>
              </a:solidFill>
              <a:latin typeface="Arial"/>
              <a:ea typeface="Arial"/>
              <a:cs typeface="Arial"/>
              <a:sym typeface="Arial"/>
            </a:endParaRPr>
          </a:p>
          <a:p>
            <a:pPr marL="285750" marR="0" lvl="0" indent="-171450" algn="l" rtl="0">
              <a:spcBef>
                <a:spcPts val="0"/>
              </a:spcBef>
              <a:spcAft>
                <a:spcPts val="0"/>
              </a:spcAft>
              <a:buClr>
                <a:schemeClr val="dk1"/>
              </a:buClr>
              <a:buSzPts val="1800"/>
              <a:buFont typeface="Arial"/>
              <a:buNone/>
            </a:pPr>
            <a:endParaRPr sz="1800" dirty="0">
              <a:solidFill>
                <a:schemeClr val="accent6"/>
              </a:solidFill>
              <a:latin typeface="Arial"/>
              <a:ea typeface="Arial"/>
              <a:cs typeface="Arial"/>
              <a:sym typeface="Arial"/>
            </a:endParaRPr>
          </a:p>
        </p:txBody>
      </p:sp>
    </p:spTree>
    <p:extLst>
      <p:ext uri="{BB962C8B-B14F-4D97-AF65-F5344CB8AC3E}">
        <p14:creationId xmlns:p14="http://schemas.microsoft.com/office/powerpoint/2010/main" val="2672826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GB" sz="2800" b="1" dirty="0"/>
              <a:t>Conclusion</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15</a:t>
            </a:fld>
            <a:endParaRPr lang="en-GB" sz="800">
              <a:solidFill>
                <a:schemeClr val="bg1"/>
              </a:solidFill>
            </a:endParaRPr>
          </a:p>
        </p:txBody>
      </p:sp>
      <p:sp>
        <p:nvSpPr>
          <p:cNvPr id="6" name="Google Shape;146;p11"/>
          <p:cNvSpPr txBox="1"/>
          <p:nvPr/>
        </p:nvSpPr>
        <p:spPr>
          <a:xfrm>
            <a:off x="76070" y="836712"/>
            <a:ext cx="11999389" cy="2585283"/>
          </a:xfrm>
          <a:prstGeom prst="rect">
            <a:avLst/>
          </a:prstGeom>
          <a:noFill/>
          <a:ln>
            <a:noFill/>
          </a:ln>
        </p:spPr>
        <p:txBody>
          <a:bodyPr spcFirstLastPara="1" wrap="square" lIns="91425" tIns="45700" rIns="91425" bIns="45700" anchor="t" anchorCtr="0">
            <a:spAutoFit/>
          </a:bodyPr>
          <a:lstStyle/>
          <a:p>
            <a:pPr marL="285750" indent="-285750">
              <a:buClr>
                <a:schemeClr val="dk1"/>
              </a:buClr>
              <a:buSzPts val="1800"/>
              <a:buFont typeface="Arial" panose="020B0604020202020204" pitchFamily="34" charset="0"/>
              <a:buChar char="•"/>
            </a:pPr>
            <a:r>
              <a:rPr lang="en-US" sz="1800" dirty="0">
                <a:solidFill>
                  <a:schemeClr val="accent6"/>
                </a:solidFill>
              </a:rPr>
              <a:t>Plasma cleaning produces a pristine surface, ready for bonding and aims to convert low energy surface to higher energy surface.</a:t>
            </a:r>
          </a:p>
          <a:p>
            <a:pPr marL="285750" indent="-285750">
              <a:buClr>
                <a:schemeClr val="dk1"/>
              </a:buClr>
              <a:buSzPts val="1800"/>
              <a:buFont typeface="Arial" panose="020B0604020202020204" pitchFamily="34" charset="0"/>
              <a:buChar char="•"/>
            </a:pPr>
            <a:r>
              <a:rPr lang="en-US" sz="1800" dirty="0">
                <a:solidFill>
                  <a:schemeClr val="accent6"/>
                </a:solidFill>
              </a:rPr>
              <a:t>The surfaces first Sandblasted and then plasma treated gives better results for all the </a:t>
            </a:r>
            <a:r>
              <a:rPr lang="en-US" dirty="0">
                <a:solidFill>
                  <a:schemeClr val="accent6"/>
                </a:solidFill>
              </a:rPr>
              <a:t>experiments.</a:t>
            </a:r>
          </a:p>
          <a:p>
            <a:pPr marL="285750" indent="-285750">
              <a:buClr>
                <a:schemeClr val="dk1"/>
              </a:buClr>
              <a:buSzPts val="1800"/>
              <a:buFont typeface="Arial" panose="020B0604020202020204" pitchFamily="34" charset="0"/>
              <a:buChar char="•"/>
            </a:pPr>
            <a:r>
              <a:rPr lang="en-US" dirty="0">
                <a:solidFill>
                  <a:schemeClr val="accent6"/>
                </a:solidFill>
              </a:rPr>
              <a:t>MY750 and Mix61 bonds better to substrates than CTD101K and Araldite 2011. </a:t>
            </a:r>
          </a:p>
          <a:p>
            <a:pPr marL="285750" indent="-285750">
              <a:buClr>
                <a:schemeClr val="dk1"/>
              </a:buClr>
              <a:buSzPts val="1800"/>
              <a:buFont typeface="Arial" panose="020B0604020202020204" pitchFamily="34" charset="0"/>
              <a:buChar char="•"/>
            </a:pPr>
            <a:r>
              <a:rPr lang="en-US" dirty="0">
                <a:solidFill>
                  <a:schemeClr val="accent6"/>
                </a:solidFill>
              </a:rPr>
              <a:t>The cohesive failure in all the cases demonstrate very good adhesion of the resin to the substrate.</a:t>
            </a:r>
          </a:p>
          <a:p>
            <a:pPr>
              <a:buClr>
                <a:schemeClr val="dk1"/>
              </a:buClr>
              <a:buSzPts val="1800"/>
            </a:pPr>
            <a:endParaRPr lang="en-US" sz="1800" dirty="0">
              <a:solidFill>
                <a:schemeClr val="accent6"/>
              </a:solidFill>
            </a:endParaRPr>
          </a:p>
          <a:p>
            <a:pPr>
              <a:buClr>
                <a:schemeClr val="dk1"/>
              </a:buClr>
              <a:buSzPts val="1800"/>
            </a:pPr>
            <a:endParaRPr sz="1800" dirty="0">
              <a:solidFill>
                <a:schemeClr val="accent6"/>
              </a:solidFill>
              <a:latin typeface="Arial"/>
              <a:ea typeface="Arial"/>
              <a:cs typeface="Arial"/>
              <a:sym typeface="Arial"/>
            </a:endParaRPr>
          </a:p>
          <a:p>
            <a:pPr marL="285750" marR="0" lvl="0" indent="-171450" algn="l" rtl="0">
              <a:spcBef>
                <a:spcPts val="0"/>
              </a:spcBef>
              <a:spcAft>
                <a:spcPts val="0"/>
              </a:spcAft>
              <a:buClr>
                <a:schemeClr val="dk1"/>
              </a:buClr>
              <a:buSzPts val="1800"/>
              <a:buFont typeface="Arial"/>
              <a:buNone/>
            </a:pPr>
            <a:endParaRPr sz="1800" dirty="0">
              <a:solidFill>
                <a:schemeClr val="accent6"/>
              </a:solidFill>
              <a:latin typeface="Arial"/>
              <a:ea typeface="Arial"/>
              <a:cs typeface="Arial"/>
              <a:sym typeface="Arial"/>
            </a:endParaRPr>
          </a:p>
          <a:p>
            <a:pPr marL="285750" marR="0" lvl="0" indent="-171450" algn="l" rtl="0">
              <a:spcBef>
                <a:spcPts val="0"/>
              </a:spcBef>
              <a:spcAft>
                <a:spcPts val="0"/>
              </a:spcAft>
              <a:buClr>
                <a:schemeClr val="dk1"/>
              </a:buClr>
              <a:buSzPts val="1800"/>
              <a:buFont typeface="Arial"/>
              <a:buNone/>
            </a:pPr>
            <a:endParaRPr sz="1800" dirty="0">
              <a:solidFill>
                <a:schemeClr val="accent6"/>
              </a:solidFill>
              <a:latin typeface="Arial"/>
              <a:ea typeface="Arial"/>
              <a:cs typeface="Arial"/>
              <a:sym typeface="Arial"/>
            </a:endParaRPr>
          </a:p>
        </p:txBody>
      </p:sp>
    </p:spTree>
    <p:extLst>
      <p:ext uri="{BB962C8B-B14F-4D97-AF65-F5344CB8AC3E}">
        <p14:creationId xmlns:p14="http://schemas.microsoft.com/office/powerpoint/2010/main" val="16120032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US" dirty="0"/>
              <a:t>Challenges faced</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2</a:t>
            </a:fld>
            <a:endParaRPr lang="en-GB" sz="800">
              <a:solidFill>
                <a:schemeClr val="bg1"/>
              </a:solidFill>
            </a:endParaRPr>
          </a:p>
        </p:txBody>
      </p:sp>
      <p:pic>
        <p:nvPicPr>
          <p:cNvPr id="3" name="Picture 2">
            <a:extLst>
              <a:ext uri="{FF2B5EF4-FFF2-40B4-BE49-F238E27FC236}">
                <a16:creationId xmlns:a16="http://schemas.microsoft.com/office/drawing/2014/main" id="{9018C2E1-52FD-4A48-A8C8-7CB55903A76D}"/>
              </a:ext>
            </a:extLst>
          </p:cNvPr>
          <p:cNvPicPr>
            <a:picLocks noChangeAspect="1"/>
          </p:cNvPicPr>
          <p:nvPr/>
        </p:nvPicPr>
        <p:blipFill>
          <a:blip r:embed="rId2"/>
          <a:stretch>
            <a:fillRect/>
          </a:stretch>
        </p:blipFill>
        <p:spPr>
          <a:xfrm>
            <a:off x="7632088" y="620688"/>
            <a:ext cx="4368565" cy="1512168"/>
          </a:xfrm>
          <a:prstGeom prst="rect">
            <a:avLst/>
          </a:prstGeom>
        </p:spPr>
      </p:pic>
      <p:pic>
        <p:nvPicPr>
          <p:cNvPr id="9" name="Picture 8">
            <a:extLst>
              <a:ext uri="{FF2B5EF4-FFF2-40B4-BE49-F238E27FC236}">
                <a16:creationId xmlns:a16="http://schemas.microsoft.com/office/drawing/2014/main" id="{24FE00F6-7B92-4B0D-974E-8DB3453B31CF}"/>
              </a:ext>
            </a:extLst>
          </p:cNvPr>
          <p:cNvPicPr>
            <a:picLocks noChangeAspect="1"/>
          </p:cNvPicPr>
          <p:nvPr/>
        </p:nvPicPr>
        <p:blipFill>
          <a:blip r:embed="rId3"/>
          <a:stretch>
            <a:fillRect/>
          </a:stretch>
        </p:blipFill>
        <p:spPr>
          <a:xfrm>
            <a:off x="7632087" y="2132856"/>
            <a:ext cx="4368565" cy="1588273"/>
          </a:xfrm>
          <a:prstGeom prst="rect">
            <a:avLst/>
          </a:prstGeom>
        </p:spPr>
      </p:pic>
      <p:pic>
        <p:nvPicPr>
          <p:cNvPr id="12" name="Picture 11">
            <a:extLst>
              <a:ext uri="{FF2B5EF4-FFF2-40B4-BE49-F238E27FC236}">
                <a16:creationId xmlns:a16="http://schemas.microsoft.com/office/drawing/2014/main" id="{1BCE369B-8FD2-45E9-8BE8-A7028031E894}"/>
              </a:ext>
            </a:extLst>
          </p:cNvPr>
          <p:cNvPicPr>
            <a:picLocks noChangeAspect="1"/>
          </p:cNvPicPr>
          <p:nvPr/>
        </p:nvPicPr>
        <p:blipFill>
          <a:blip r:embed="rId4"/>
          <a:stretch>
            <a:fillRect/>
          </a:stretch>
        </p:blipFill>
        <p:spPr>
          <a:xfrm>
            <a:off x="7632087" y="3724487"/>
            <a:ext cx="4368565" cy="1792746"/>
          </a:xfrm>
          <a:prstGeom prst="rect">
            <a:avLst/>
          </a:prstGeom>
        </p:spPr>
      </p:pic>
      <p:pic>
        <p:nvPicPr>
          <p:cNvPr id="13" name="Google Shape;116;p8" descr="A picture containing text&#10;&#10;Description automatically generated">
            <a:extLst>
              <a:ext uri="{FF2B5EF4-FFF2-40B4-BE49-F238E27FC236}">
                <a16:creationId xmlns:a16="http://schemas.microsoft.com/office/drawing/2014/main" id="{BD649EAF-45B5-4639-8870-9E16563A3EB0}"/>
              </a:ext>
            </a:extLst>
          </p:cNvPr>
          <p:cNvPicPr preferRelativeResize="0"/>
          <p:nvPr/>
        </p:nvPicPr>
        <p:blipFill rotWithShape="1">
          <a:blip r:embed="rId5">
            <a:alphaModFix/>
          </a:blip>
          <a:srcRect/>
          <a:stretch/>
        </p:blipFill>
        <p:spPr>
          <a:xfrm>
            <a:off x="235779" y="4960933"/>
            <a:ext cx="2377621" cy="1434532"/>
          </a:xfrm>
          <a:prstGeom prst="rect">
            <a:avLst/>
          </a:prstGeom>
          <a:noFill/>
          <a:ln>
            <a:noFill/>
          </a:ln>
        </p:spPr>
      </p:pic>
      <p:pic>
        <p:nvPicPr>
          <p:cNvPr id="14" name="Google Shape;117;p8" descr="A picture containing curtain, fabric&#10;&#10;Description automatically generated">
            <a:extLst>
              <a:ext uri="{FF2B5EF4-FFF2-40B4-BE49-F238E27FC236}">
                <a16:creationId xmlns:a16="http://schemas.microsoft.com/office/drawing/2014/main" id="{4263C0AA-B8E8-4875-ADDD-18D9484201CE}"/>
              </a:ext>
            </a:extLst>
          </p:cNvPr>
          <p:cNvPicPr preferRelativeResize="0"/>
          <p:nvPr/>
        </p:nvPicPr>
        <p:blipFill rotWithShape="1">
          <a:blip r:embed="rId6">
            <a:alphaModFix/>
          </a:blip>
          <a:srcRect/>
          <a:stretch/>
        </p:blipFill>
        <p:spPr>
          <a:xfrm>
            <a:off x="2716259" y="4972125"/>
            <a:ext cx="2469878" cy="1438471"/>
          </a:xfrm>
          <a:prstGeom prst="rect">
            <a:avLst/>
          </a:prstGeom>
          <a:noFill/>
          <a:ln>
            <a:noFill/>
          </a:ln>
        </p:spPr>
      </p:pic>
      <p:sp>
        <p:nvSpPr>
          <p:cNvPr id="15" name="TextBox 14">
            <a:extLst>
              <a:ext uri="{FF2B5EF4-FFF2-40B4-BE49-F238E27FC236}">
                <a16:creationId xmlns:a16="http://schemas.microsoft.com/office/drawing/2014/main" id="{AB621978-D083-4FAD-B78F-BC83C20409D7}"/>
              </a:ext>
            </a:extLst>
          </p:cNvPr>
          <p:cNvSpPr txBox="1"/>
          <p:nvPr/>
        </p:nvSpPr>
        <p:spPr>
          <a:xfrm>
            <a:off x="174471" y="6077796"/>
            <a:ext cx="2334293" cy="276999"/>
          </a:xfrm>
          <a:prstGeom prst="rect">
            <a:avLst/>
          </a:prstGeom>
          <a:noFill/>
        </p:spPr>
        <p:txBody>
          <a:bodyPr wrap="none" rtlCol="0">
            <a:spAutoFit/>
          </a:bodyPr>
          <a:lstStyle/>
          <a:p>
            <a:r>
              <a:rPr lang="en-US" sz="1200" dirty="0">
                <a:solidFill>
                  <a:schemeClr val="bg1"/>
                </a:solidFill>
              </a:rPr>
              <a:t>Copper surface before peel test</a:t>
            </a:r>
            <a:endParaRPr lang="en-GB" sz="1200" dirty="0">
              <a:solidFill>
                <a:schemeClr val="bg1"/>
              </a:solidFill>
            </a:endParaRPr>
          </a:p>
        </p:txBody>
      </p:sp>
      <p:sp>
        <p:nvSpPr>
          <p:cNvPr id="16" name="TextBox 15">
            <a:extLst>
              <a:ext uri="{FF2B5EF4-FFF2-40B4-BE49-F238E27FC236}">
                <a16:creationId xmlns:a16="http://schemas.microsoft.com/office/drawing/2014/main" id="{26430820-E435-44B3-8855-9108EF10D6B2}"/>
              </a:ext>
            </a:extLst>
          </p:cNvPr>
          <p:cNvSpPr txBox="1"/>
          <p:nvPr/>
        </p:nvSpPr>
        <p:spPr bwMode="auto">
          <a:xfrm>
            <a:off x="2707730" y="6077796"/>
            <a:ext cx="2207656" cy="276999"/>
          </a:xfrm>
          <a:prstGeom prst="rect">
            <a:avLst/>
          </a:prstGeom>
          <a:noFill/>
        </p:spPr>
        <p:txBody>
          <a:bodyPr wrap="none" rtlCol="0">
            <a:spAutoFit/>
          </a:bodyPr>
          <a:lstStyle/>
          <a:p>
            <a:r>
              <a:rPr lang="en-US" sz="1200" dirty="0">
                <a:solidFill>
                  <a:schemeClr val="bg1"/>
                </a:solidFill>
              </a:rPr>
              <a:t>Copper surface after peel test</a:t>
            </a:r>
            <a:endParaRPr lang="en-GB" sz="1200" dirty="0">
              <a:solidFill>
                <a:schemeClr val="bg1"/>
              </a:solidFill>
            </a:endParaRPr>
          </a:p>
        </p:txBody>
      </p:sp>
      <p:sp>
        <p:nvSpPr>
          <p:cNvPr id="17" name="TextBox 16">
            <a:extLst>
              <a:ext uri="{FF2B5EF4-FFF2-40B4-BE49-F238E27FC236}">
                <a16:creationId xmlns:a16="http://schemas.microsoft.com/office/drawing/2014/main" id="{2F44F03A-69F8-4466-9230-2730EE4CAA45}"/>
              </a:ext>
            </a:extLst>
          </p:cNvPr>
          <p:cNvSpPr txBox="1"/>
          <p:nvPr/>
        </p:nvSpPr>
        <p:spPr>
          <a:xfrm>
            <a:off x="1262344" y="6347039"/>
            <a:ext cx="2787943" cy="369332"/>
          </a:xfrm>
          <a:prstGeom prst="rect">
            <a:avLst/>
          </a:prstGeom>
          <a:noFill/>
        </p:spPr>
        <p:txBody>
          <a:bodyPr wrap="none" rtlCol="0">
            <a:spAutoFit/>
          </a:bodyPr>
          <a:lstStyle/>
          <a:p>
            <a:r>
              <a:rPr lang="en-US" dirty="0"/>
              <a:t>Mode of failure: Adhesive</a:t>
            </a:r>
            <a:endParaRPr lang="en-GB" dirty="0"/>
          </a:p>
        </p:txBody>
      </p:sp>
      <p:sp>
        <p:nvSpPr>
          <p:cNvPr id="18" name="TextBox 17">
            <a:extLst>
              <a:ext uri="{FF2B5EF4-FFF2-40B4-BE49-F238E27FC236}">
                <a16:creationId xmlns:a16="http://schemas.microsoft.com/office/drawing/2014/main" id="{424276EE-4DFC-436D-A6EB-F938DB11C027}"/>
              </a:ext>
            </a:extLst>
          </p:cNvPr>
          <p:cNvSpPr txBox="1"/>
          <p:nvPr/>
        </p:nvSpPr>
        <p:spPr>
          <a:xfrm>
            <a:off x="7632087" y="5636836"/>
            <a:ext cx="4512585" cy="923330"/>
          </a:xfrm>
          <a:prstGeom prst="rect">
            <a:avLst/>
          </a:prstGeom>
          <a:noFill/>
        </p:spPr>
        <p:txBody>
          <a:bodyPr wrap="square" rtlCol="0">
            <a:spAutoFit/>
          </a:bodyPr>
          <a:lstStyle/>
          <a:p>
            <a:r>
              <a:rPr lang="en-US" dirty="0"/>
              <a:t>Some of the samples to represent the adhesion strengths we were receiving earlier.</a:t>
            </a:r>
            <a:endParaRPr lang="en-GB" dirty="0"/>
          </a:p>
        </p:txBody>
      </p:sp>
      <p:sp>
        <p:nvSpPr>
          <p:cNvPr id="21" name="TextBox 20">
            <a:extLst>
              <a:ext uri="{FF2B5EF4-FFF2-40B4-BE49-F238E27FC236}">
                <a16:creationId xmlns:a16="http://schemas.microsoft.com/office/drawing/2014/main" id="{DDE65843-9B72-48D8-A2FD-D4A9915A111F}"/>
              </a:ext>
            </a:extLst>
          </p:cNvPr>
          <p:cNvSpPr txBox="1"/>
          <p:nvPr/>
        </p:nvSpPr>
        <p:spPr bwMode="auto">
          <a:xfrm>
            <a:off x="51512" y="526477"/>
            <a:ext cx="5238576" cy="4247317"/>
          </a:xfrm>
          <a:prstGeom prst="rect">
            <a:avLst/>
          </a:prstGeom>
          <a:noFill/>
        </p:spPr>
        <p:txBody>
          <a:bodyPr wrap="square" rtlCol="0">
            <a:spAutoFit/>
          </a:bodyPr>
          <a:lstStyle/>
          <a:p>
            <a:pPr marL="285750" indent="-285750" algn="just">
              <a:buFont typeface="Arial" panose="020B0604020202020204" pitchFamily="34" charset="0"/>
              <a:buChar char="•"/>
            </a:pPr>
            <a:r>
              <a:rPr lang="en-GB" dirty="0">
                <a:solidFill>
                  <a:schemeClr val="accent6">
                    <a:lumMod val="50000"/>
                  </a:schemeClr>
                </a:solidFill>
              </a:rPr>
              <a:t>Adhesion of metals with resins was tested by following ASTM D1876 T-peel standard.</a:t>
            </a:r>
          </a:p>
          <a:p>
            <a:pPr marL="285750" indent="-285750" algn="just">
              <a:buFont typeface="Arial" panose="020B0604020202020204" pitchFamily="34" charset="0"/>
              <a:buChar char="•"/>
            </a:pPr>
            <a:r>
              <a:rPr lang="en-GB" dirty="0">
                <a:solidFill>
                  <a:schemeClr val="accent6">
                    <a:lumMod val="50000"/>
                  </a:schemeClr>
                </a:solidFill>
              </a:rPr>
              <a:t>The adhesion was disappointing and mode of failure was usually adhesive failure. </a:t>
            </a:r>
          </a:p>
          <a:p>
            <a:pPr marL="285750" indent="-285750" algn="just">
              <a:buFont typeface="Arial" panose="020B0604020202020204" pitchFamily="34" charset="0"/>
              <a:buChar char="•"/>
            </a:pPr>
            <a:r>
              <a:rPr lang="en-GB" dirty="0">
                <a:solidFill>
                  <a:schemeClr val="accent6">
                    <a:lumMod val="50000"/>
                  </a:schemeClr>
                </a:solidFill>
              </a:rPr>
              <a:t>We tried to make holes in the </a:t>
            </a:r>
            <a:r>
              <a:rPr lang="en-GB" dirty="0" err="1">
                <a:solidFill>
                  <a:schemeClr val="accent6">
                    <a:lumMod val="50000"/>
                  </a:schemeClr>
                </a:solidFill>
              </a:rPr>
              <a:t>fiber</a:t>
            </a:r>
            <a:r>
              <a:rPr lang="en-GB" dirty="0">
                <a:solidFill>
                  <a:schemeClr val="accent6">
                    <a:lumMod val="50000"/>
                  </a:schemeClr>
                </a:solidFill>
              </a:rPr>
              <a:t> glass (honeycomb structure and rectangular holes). It made the </a:t>
            </a:r>
            <a:r>
              <a:rPr lang="en-GB" dirty="0" err="1">
                <a:solidFill>
                  <a:schemeClr val="accent6">
                    <a:lumMod val="50000"/>
                  </a:schemeClr>
                </a:solidFill>
              </a:rPr>
              <a:t>fiber</a:t>
            </a:r>
            <a:r>
              <a:rPr lang="en-GB" dirty="0">
                <a:solidFill>
                  <a:schemeClr val="accent6">
                    <a:lumMod val="50000"/>
                  </a:schemeClr>
                </a:solidFill>
              </a:rPr>
              <a:t> glass difficult to handle, and there was no increase in the adhesion.</a:t>
            </a:r>
          </a:p>
          <a:p>
            <a:pPr marL="285750" indent="-285750" algn="just">
              <a:buFont typeface="Arial" panose="020B0604020202020204" pitchFamily="34" charset="0"/>
              <a:buChar char="•"/>
            </a:pPr>
            <a:r>
              <a:rPr lang="en-GB" dirty="0">
                <a:solidFill>
                  <a:schemeClr val="accent6">
                    <a:lumMod val="50000"/>
                  </a:schemeClr>
                </a:solidFill>
              </a:rPr>
              <a:t>We treated the metallic tapes with </a:t>
            </a:r>
            <a:r>
              <a:rPr lang="en-GB" dirty="0" err="1">
                <a:solidFill>
                  <a:schemeClr val="accent6">
                    <a:lumMod val="50000"/>
                  </a:schemeClr>
                </a:solidFill>
              </a:rPr>
              <a:t>Netinox</a:t>
            </a:r>
            <a:r>
              <a:rPr lang="en-GB" dirty="0">
                <a:solidFill>
                  <a:schemeClr val="accent6">
                    <a:lumMod val="50000"/>
                  </a:schemeClr>
                </a:solidFill>
              </a:rPr>
              <a:t> (chemical etching) and rubbing with sand paper, but there was no improvement.</a:t>
            </a:r>
          </a:p>
          <a:p>
            <a:pPr marL="285750" indent="-285750" algn="just">
              <a:buFont typeface="Arial" panose="020B0604020202020204" pitchFamily="34" charset="0"/>
              <a:buChar char="•"/>
            </a:pPr>
            <a:endParaRPr lang="en-GB" dirty="0">
              <a:solidFill>
                <a:schemeClr val="accent6">
                  <a:lumMod val="50000"/>
                </a:schemeClr>
              </a:solidFill>
            </a:endParaRPr>
          </a:p>
          <a:p>
            <a:pPr marL="285750" indent="-285750" algn="just">
              <a:buFont typeface="Arial" panose="020B0604020202020204" pitchFamily="34" charset="0"/>
              <a:buChar char="•"/>
            </a:pPr>
            <a:endParaRPr lang="en-GB" dirty="0">
              <a:solidFill>
                <a:schemeClr val="accent6">
                  <a:lumMod val="50000"/>
                </a:schemeClr>
              </a:solidFill>
            </a:endParaRPr>
          </a:p>
          <a:p>
            <a:pPr marL="285750" indent="-285750" algn="just">
              <a:buFont typeface="Arial" panose="020B0604020202020204" pitchFamily="34" charset="0"/>
              <a:buChar char="•"/>
            </a:pPr>
            <a:endParaRPr lang="en-GB" dirty="0">
              <a:solidFill>
                <a:schemeClr val="accent6">
                  <a:lumMod val="50000"/>
                </a:schemeClr>
              </a:solidFill>
            </a:endParaRPr>
          </a:p>
          <a:p>
            <a:pPr marL="285750" indent="-285750" algn="just">
              <a:buFont typeface="Arial" panose="020B0604020202020204" pitchFamily="34" charset="0"/>
              <a:buChar char="•"/>
            </a:pPr>
            <a:endParaRPr lang="en-GB" dirty="0">
              <a:solidFill>
                <a:schemeClr val="accent6">
                  <a:lumMod val="50000"/>
                </a:schemeClr>
              </a:solidFill>
            </a:endParaRPr>
          </a:p>
        </p:txBody>
      </p:sp>
      <p:pic>
        <p:nvPicPr>
          <p:cNvPr id="22" name="Google Shape;106;p7" descr="A picture containing text, indoor&#10;&#10;Description automatically generated">
            <a:extLst>
              <a:ext uri="{FF2B5EF4-FFF2-40B4-BE49-F238E27FC236}">
                <a16:creationId xmlns:a16="http://schemas.microsoft.com/office/drawing/2014/main" id="{D77D1734-750D-48BE-9F48-AA3377EE45F3}"/>
              </a:ext>
            </a:extLst>
          </p:cNvPr>
          <p:cNvPicPr preferRelativeResize="0"/>
          <p:nvPr/>
        </p:nvPicPr>
        <p:blipFill rotWithShape="1">
          <a:blip r:embed="rId7">
            <a:alphaModFix/>
          </a:blip>
          <a:srcRect t="37171" b="7227"/>
          <a:stretch/>
        </p:blipFill>
        <p:spPr>
          <a:xfrm rot="5400000">
            <a:off x="3602138" y="2466478"/>
            <a:ext cx="5717899" cy="2170338"/>
          </a:xfrm>
          <a:prstGeom prst="rect">
            <a:avLst/>
          </a:prstGeom>
          <a:noFill/>
          <a:ln>
            <a:noFill/>
          </a:ln>
        </p:spPr>
      </p:pic>
      <p:pic>
        <p:nvPicPr>
          <p:cNvPr id="26" name="Picture 25" descr="Text&#10;&#10;Description automatically generated">
            <a:extLst>
              <a:ext uri="{FF2B5EF4-FFF2-40B4-BE49-F238E27FC236}">
                <a16:creationId xmlns:a16="http://schemas.microsoft.com/office/drawing/2014/main" id="{61008501-EA40-4BEC-BEAB-986CAE54686F}"/>
              </a:ext>
            </a:extLst>
          </p:cNvPr>
          <p:cNvPicPr>
            <a:picLocks noChangeAspect="1"/>
          </p:cNvPicPr>
          <p:nvPr/>
        </p:nvPicPr>
        <p:blipFill rotWithShape="1">
          <a:blip r:embed="rId8"/>
          <a:srcRect l="7475" t="2065" r="5900" b="67850"/>
          <a:stretch/>
        </p:blipFill>
        <p:spPr>
          <a:xfrm>
            <a:off x="276362" y="3624118"/>
            <a:ext cx="4927652" cy="1296144"/>
          </a:xfrm>
          <a:prstGeom prst="rect">
            <a:avLst/>
          </a:prstGeom>
        </p:spPr>
      </p:pic>
    </p:spTree>
    <p:extLst>
      <p:ext uri="{BB962C8B-B14F-4D97-AF65-F5344CB8AC3E}">
        <p14:creationId xmlns:p14="http://schemas.microsoft.com/office/powerpoint/2010/main" val="3707421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US" dirty="0"/>
              <a:t>Learnings</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3</a:t>
            </a:fld>
            <a:endParaRPr lang="en-GB" sz="800">
              <a:solidFill>
                <a:schemeClr val="bg1"/>
              </a:solidFill>
            </a:endParaRPr>
          </a:p>
        </p:txBody>
      </p:sp>
      <p:sp>
        <p:nvSpPr>
          <p:cNvPr id="8" name="Google Shape;44;p3">
            <a:extLst>
              <a:ext uri="{FF2B5EF4-FFF2-40B4-BE49-F238E27FC236}">
                <a16:creationId xmlns:a16="http://schemas.microsoft.com/office/drawing/2014/main" id="{5722577A-355F-428B-8081-531E6D3AC256}"/>
              </a:ext>
            </a:extLst>
          </p:cNvPr>
          <p:cNvSpPr txBox="1"/>
          <p:nvPr/>
        </p:nvSpPr>
        <p:spPr bwMode="auto">
          <a:xfrm>
            <a:off x="48162" y="586166"/>
            <a:ext cx="12159405" cy="5632271"/>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1800" dirty="0">
                <a:solidFill>
                  <a:srgbClr val="262626"/>
                </a:solidFill>
                <a:latin typeface="Arial"/>
                <a:ea typeface="Arial"/>
                <a:cs typeface="Arial"/>
                <a:sym typeface="Arial"/>
              </a:rPr>
              <a:t>If the resin is not wetting the metal surface, there are two potential issues:</a:t>
            </a:r>
          </a:p>
          <a:p>
            <a:pPr marL="342900" marR="0" lvl="0" indent="-342900" algn="just" rtl="0">
              <a:spcBef>
                <a:spcPts val="0"/>
              </a:spcBef>
              <a:spcAft>
                <a:spcPts val="0"/>
              </a:spcAft>
              <a:buAutoNum type="arabicPeriod"/>
            </a:pPr>
            <a:r>
              <a:rPr lang="en-GB" sz="1800" dirty="0">
                <a:solidFill>
                  <a:srgbClr val="262626"/>
                </a:solidFill>
                <a:latin typeface="Arial"/>
                <a:ea typeface="Arial"/>
                <a:cs typeface="Arial"/>
                <a:sym typeface="Arial"/>
              </a:rPr>
              <a:t>The surface is contaminated, and the resin is not capable of wetting the metal surface</a:t>
            </a:r>
          </a:p>
          <a:p>
            <a:pPr marL="342900" marR="0" lvl="0" indent="-342900" algn="just" rtl="0">
              <a:spcBef>
                <a:spcPts val="0"/>
              </a:spcBef>
              <a:spcAft>
                <a:spcPts val="0"/>
              </a:spcAft>
              <a:buAutoNum type="arabicPeriod"/>
            </a:pPr>
            <a:r>
              <a:rPr lang="en-GB" sz="1800" dirty="0">
                <a:solidFill>
                  <a:srgbClr val="262626"/>
                </a:solidFill>
                <a:latin typeface="Arial"/>
                <a:ea typeface="Arial"/>
                <a:cs typeface="Arial"/>
                <a:sym typeface="Arial"/>
              </a:rPr>
              <a:t>There truly is not enough resin to thoroughly wet the surface</a:t>
            </a:r>
            <a:endParaRPr lang="en-US" sz="1800" dirty="0">
              <a:solidFill>
                <a:srgbClr val="262626"/>
              </a:solidFill>
              <a:latin typeface="Arial"/>
              <a:ea typeface="Arial"/>
              <a:cs typeface="Arial"/>
              <a:sym typeface="Arial"/>
            </a:endParaRPr>
          </a:p>
          <a:p>
            <a:pPr marL="0" marR="0" lvl="0" indent="0" algn="just" rtl="0">
              <a:spcBef>
                <a:spcPts val="0"/>
              </a:spcBef>
              <a:spcAft>
                <a:spcPts val="0"/>
              </a:spcAft>
              <a:buNone/>
            </a:pPr>
            <a:endParaRPr lang="en-US" sz="1800" dirty="0">
              <a:solidFill>
                <a:srgbClr val="262626"/>
              </a:solidFill>
              <a:latin typeface="Arial"/>
              <a:ea typeface="Arial"/>
              <a:cs typeface="Arial"/>
              <a:sym typeface="Arial"/>
            </a:endParaRPr>
          </a:p>
          <a:p>
            <a:pPr marL="285750" marR="0" lvl="0" indent="-285750" algn="just" rtl="0">
              <a:spcBef>
                <a:spcPts val="0"/>
              </a:spcBef>
              <a:spcAft>
                <a:spcPts val="0"/>
              </a:spcAft>
              <a:buFont typeface="Arial" panose="020B0604020202020204" pitchFamily="34" charset="0"/>
              <a:buChar char="•"/>
            </a:pPr>
            <a:r>
              <a:rPr lang="en-US" sz="1800" dirty="0">
                <a:solidFill>
                  <a:srgbClr val="262626"/>
                </a:solidFill>
                <a:latin typeface="Arial"/>
                <a:ea typeface="Arial"/>
                <a:cs typeface="Arial"/>
                <a:sym typeface="Arial"/>
              </a:rPr>
              <a:t>Inspiration from the ASTM standard D2651 “ </a:t>
            </a:r>
            <a:r>
              <a:rPr lang="en-US" sz="1800" b="1" dirty="0">
                <a:solidFill>
                  <a:srgbClr val="262626"/>
                </a:solidFill>
                <a:latin typeface="Arial"/>
                <a:ea typeface="Arial"/>
                <a:cs typeface="Arial"/>
                <a:sym typeface="Arial"/>
              </a:rPr>
              <a:t>Standard Guide for Preparation of Metal Surfaces for Adhesive Bonding</a:t>
            </a:r>
            <a:r>
              <a:rPr lang="en-US" sz="1800" dirty="0">
                <a:solidFill>
                  <a:srgbClr val="262626"/>
                </a:solidFill>
                <a:latin typeface="Arial"/>
                <a:ea typeface="Arial"/>
                <a:cs typeface="Arial"/>
                <a:sym typeface="Arial"/>
              </a:rPr>
              <a:t>.” </a:t>
            </a:r>
            <a:r>
              <a:rPr lang="en-US" dirty="0">
                <a:solidFill>
                  <a:srgbClr val="262626"/>
                </a:solidFill>
                <a:latin typeface="Arial"/>
                <a:ea typeface="Arial"/>
                <a:cs typeface="Arial"/>
                <a:sym typeface="Arial"/>
              </a:rPr>
              <a:t>The wide variety of individual alloys,, the fact that certain adhesives exhibit specific compatibilities with surface preparation and the complexity and nature of parts being bonded preclude the use of an all-inclusive procedure for a metal group. </a:t>
            </a:r>
          </a:p>
          <a:p>
            <a:pPr marL="285750" marR="0" lvl="0" indent="-285750" algn="just" rtl="0">
              <a:spcBef>
                <a:spcPts val="0"/>
              </a:spcBef>
              <a:spcAft>
                <a:spcPts val="0"/>
              </a:spcAft>
              <a:buFont typeface="Arial" panose="020B0604020202020204" pitchFamily="34" charset="0"/>
              <a:buChar char="•"/>
            </a:pPr>
            <a:r>
              <a:rPr lang="en-US" dirty="0">
                <a:solidFill>
                  <a:srgbClr val="262626"/>
                </a:solidFill>
                <a:latin typeface="Arial"/>
                <a:ea typeface="Arial"/>
                <a:cs typeface="Arial"/>
                <a:sym typeface="Arial"/>
              </a:rPr>
              <a:t>Shifted from ASTM D1876 (T-peel test) to </a:t>
            </a:r>
            <a:r>
              <a:rPr lang="en-US" b="1" dirty="0">
                <a:solidFill>
                  <a:srgbClr val="262626"/>
                </a:solidFill>
                <a:latin typeface="Arial"/>
                <a:ea typeface="Arial"/>
                <a:cs typeface="Arial"/>
                <a:sym typeface="Arial"/>
              </a:rPr>
              <a:t>ASTM D3167 (Standard Test Method for Floating Roller Peel Resistance of Adhesives). </a:t>
            </a:r>
          </a:p>
          <a:p>
            <a:pPr marL="285750" marR="0" lvl="0" indent="-285750" algn="just" rtl="0">
              <a:spcBef>
                <a:spcPts val="0"/>
              </a:spcBef>
              <a:spcAft>
                <a:spcPts val="0"/>
              </a:spcAft>
              <a:buFont typeface="Arial" panose="020B0604020202020204" pitchFamily="34" charset="0"/>
              <a:buChar char="•"/>
            </a:pPr>
            <a:r>
              <a:rPr lang="en-US" dirty="0">
                <a:solidFill>
                  <a:srgbClr val="262626"/>
                </a:solidFill>
                <a:latin typeface="Arial"/>
                <a:ea typeface="Arial"/>
                <a:cs typeface="Arial"/>
                <a:sym typeface="Arial"/>
              </a:rPr>
              <a:t>Started testing the adhesion of resin to the metal, and not resin between two metal strips. </a:t>
            </a:r>
          </a:p>
          <a:p>
            <a:pPr marL="0" marR="0" lvl="0" indent="0" algn="just" rtl="0">
              <a:spcBef>
                <a:spcPts val="0"/>
              </a:spcBef>
              <a:spcAft>
                <a:spcPts val="0"/>
              </a:spcAft>
              <a:buNone/>
            </a:pPr>
            <a:endParaRPr lang="en-US" dirty="0">
              <a:solidFill>
                <a:srgbClr val="262626"/>
              </a:solidFill>
              <a:latin typeface="Arial"/>
              <a:ea typeface="Arial"/>
              <a:cs typeface="Arial"/>
              <a:sym typeface="Arial"/>
            </a:endParaRPr>
          </a:p>
          <a:p>
            <a:pPr marL="0" marR="0" lvl="0" indent="0" algn="just" rtl="0">
              <a:spcBef>
                <a:spcPts val="0"/>
              </a:spcBef>
              <a:spcAft>
                <a:spcPts val="0"/>
              </a:spcAft>
              <a:buNone/>
            </a:pPr>
            <a:endParaRPr lang="en-US" b="1" dirty="0">
              <a:solidFill>
                <a:srgbClr val="262626"/>
              </a:solidFill>
              <a:latin typeface="Arial"/>
              <a:ea typeface="Arial"/>
              <a:cs typeface="Arial"/>
              <a:sym typeface="Arial"/>
            </a:endParaRPr>
          </a:p>
          <a:p>
            <a:pPr marL="0" marR="0" lvl="0" indent="0" algn="just" rtl="0">
              <a:spcBef>
                <a:spcPts val="0"/>
              </a:spcBef>
              <a:spcAft>
                <a:spcPts val="0"/>
              </a:spcAft>
              <a:buNone/>
            </a:pPr>
            <a:endParaRPr lang="en-US" b="1" dirty="0">
              <a:solidFill>
                <a:srgbClr val="262626"/>
              </a:solidFill>
              <a:latin typeface="Arial"/>
              <a:ea typeface="Arial"/>
              <a:cs typeface="Arial"/>
              <a:sym typeface="Arial"/>
            </a:endParaRPr>
          </a:p>
          <a:p>
            <a:pPr marL="0" marR="0" lvl="0" indent="0" algn="just" rtl="0">
              <a:spcBef>
                <a:spcPts val="0"/>
              </a:spcBef>
              <a:spcAft>
                <a:spcPts val="0"/>
              </a:spcAft>
              <a:buNone/>
            </a:pPr>
            <a:endParaRPr lang="en-US" b="1" dirty="0">
              <a:solidFill>
                <a:srgbClr val="262626"/>
              </a:solidFill>
              <a:latin typeface="Arial"/>
              <a:ea typeface="Arial"/>
              <a:cs typeface="Arial"/>
              <a:sym typeface="Arial"/>
            </a:endParaRPr>
          </a:p>
          <a:p>
            <a:pPr marL="0" marR="0" lvl="0" indent="0" algn="just" rtl="0">
              <a:spcBef>
                <a:spcPts val="0"/>
              </a:spcBef>
              <a:spcAft>
                <a:spcPts val="0"/>
              </a:spcAft>
              <a:buNone/>
            </a:pPr>
            <a:endParaRPr lang="en-US" dirty="0">
              <a:solidFill>
                <a:srgbClr val="262626"/>
              </a:solidFill>
              <a:latin typeface="Arial"/>
              <a:ea typeface="Arial"/>
              <a:cs typeface="Arial"/>
              <a:sym typeface="Arial"/>
            </a:endParaRPr>
          </a:p>
          <a:p>
            <a:pPr marL="0" marR="0" lvl="0" indent="0" algn="just" rtl="0">
              <a:spcBef>
                <a:spcPts val="0"/>
              </a:spcBef>
              <a:spcAft>
                <a:spcPts val="0"/>
              </a:spcAft>
              <a:buNone/>
            </a:pPr>
            <a:endParaRPr lang="en-US" sz="1800" dirty="0">
              <a:solidFill>
                <a:srgbClr val="262626"/>
              </a:solidFill>
              <a:latin typeface="Arial"/>
              <a:ea typeface="Arial"/>
              <a:cs typeface="Arial"/>
              <a:sym typeface="Arial"/>
            </a:endParaRPr>
          </a:p>
          <a:p>
            <a:pPr marL="0" marR="0" lvl="0" indent="0" algn="just" rtl="0">
              <a:spcBef>
                <a:spcPts val="0"/>
              </a:spcBef>
              <a:spcAft>
                <a:spcPts val="0"/>
              </a:spcAft>
              <a:buNone/>
            </a:pPr>
            <a:endParaRPr dirty="0"/>
          </a:p>
          <a:p>
            <a:pPr marL="0" marR="0" lvl="0" indent="0" algn="just" rtl="0">
              <a:spcBef>
                <a:spcPts val="0"/>
              </a:spcBef>
              <a:spcAft>
                <a:spcPts val="0"/>
              </a:spcAft>
              <a:buNone/>
            </a:pPr>
            <a:r>
              <a:rPr lang="en-US" sz="1800" dirty="0">
                <a:solidFill>
                  <a:srgbClr val="262626"/>
                </a:solidFill>
                <a:latin typeface="Arial"/>
                <a:ea typeface="Arial"/>
                <a:cs typeface="Arial"/>
                <a:sym typeface="Arial"/>
              </a:rPr>
              <a:t> </a:t>
            </a:r>
            <a:endParaRPr sz="1800" dirty="0">
              <a:solidFill>
                <a:srgbClr val="262626"/>
              </a:solidFill>
              <a:latin typeface="Arial"/>
              <a:ea typeface="Arial"/>
              <a:cs typeface="Arial"/>
              <a:sym typeface="Arial"/>
            </a:endParaRPr>
          </a:p>
          <a:p>
            <a:pPr marL="0" marR="0" lvl="0" indent="0" algn="just" rtl="0">
              <a:spcBef>
                <a:spcPts val="0"/>
              </a:spcBef>
              <a:spcAft>
                <a:spcPts val="0"/>
              </a:spcAft>
              <a:buNone/>
            </a:pPr>
            <a:endParaRPr sz="1800" dirty="0">
              <a:solidFill>
                <a:srgbClr val="262626"/>
              </a:solidFill>
              <a:latin typeface="Arial"/>
              <a:ea typeface="Arial"/>
              <a:cs typeface="Arial"/>
              <a:sym typeface="Arial"/>
            </a:endParaRPr>
          </a:p>
        </p:txBody>
      </p:sp>
      <p:pic>
        <p:nvPicPr>
          <p:cNvPr id="7" name="Picture 6" descr="A picture containing text&#10;&#10;Description automatically generated">
            <a:extLst>
              <a:ext uri="{FF2B5EF4-FFF2-40B4-BE49-F238E27FC236}">
                <a16:creationId xmlns:a16="http://schemas.microsoft.com/office/drawing/2014/main" id="{9EA98AAB-B0DE-4569-AB81-0E2158681C35}"/>
              </a:ext>
            </a:extLst>
          </p:cNvPr>
          <p:cNvPicPr>
            <a:picLocks noChangeAspect="1"/>
          </p:cNvPicPr>
          <p:nvPr/>
        </p:nvPicPr>
        <p:blipFill>
          <a:blip r:embed="rId2"/>
          <a:stretch>
            <a:fillRect/>
          </a:stretch>
        </p:blipFill>
        <p:spPr>
          <a:xfrm>
            <a:off x="8123548" y="3863931"/>
            <a:ext cx="3935760" cy="2213865"/>
          </a:xfrm>
          <a:prstGeom prst="rect">
            <a:avLst/>
          </a:prstGeom>
        </p:spPr>
      </p:pic>
      <p:sp>
        <p:nvSpPr>
          <p:cNvPr id="10" name="TextBox 9">
            <a:extLst>
              <a:ext uri="{FF2B5EF4-FFF2-40B4-BE49-F238E27FC236}">
                <a16:creationId xmlns:a16="http://schemas.microsoft.com/office/drawing/2014/main" id="{B375457A-D96A-4E81-AA82-A544CEE9BFDA}"/>
              </a:ext>
            </a:extLst>
          </p:cNvPr>
          <p:cNvSpPr txBox="1"/>
          <p:nvPr/>
        </p:nvSpPr>
        <p:spPr>
          <a:xfrm>
            <a:off x="8108268" y="6077796"/>
            <a:ext cx="4160124" cy="646331"/>
          </a:xfrm>
          <a:prstGeom prst="rect">
            <a:avLst/>
          </a:prstGeom>
          <a:noFill/>
        </p:spPr>
        <p:txBody>
          <a:bodyPr wrap="square" rtlCol="0">
            <a:spAutoFit/>
          </a:bodyPr>
          <a:lstStyle/>
          <a:p>
            <a:r>
              <a:rPr lang="en-US" dirty="0"/>
              <a:t>Sandblasted Stainless steel tape with MY750</a:t>
            </a:r>
            <a:endParaRPr lang="en-GB" dirty="0"/>
          </a:p>
        </p:txBody>
      </p:sp>
      <p:pic>
        <p:nvPicPr>
          <p:cNvPr id="11" name="Picture 10">
            <a:extLst>
              <a:ext uri="{FF2B5EF4-FFF2-40B4-BE49-F238E27FC236}">
                <a16:creationId xmlns:a16="http://schemas.microsoft.com/office/drawing/2014/main" id="{15E4F041-C0E8-4BAA-8382-1F1051463A98}"/>
              </a:ext>
            </a:extLst>
          </p:cNvPr>
          <p:cNvPicPr>
            <a:picLocks noChangeAspect="1"/>
          </p:cNvPicPr>
          <p:nvPr/>
        </p:nvPicPr>
        <p:blipFill>
          <a:blip r:embed="rId3"/>
          <a:stretch>
            <a:fillRect/>
          </a:stretch>
        </p:blipFill>
        <p:spPr>
          <a:xfrm>
            <a:off x="3475720" y="3868450"/>
            <a:ext cx="4584589" cy="2213865"/>
          </a:xfrm>
          <a:prstGeom prst="rect">
            <a:avLst/>
          </a:prstGeom>
        </p:spPr>
      </p:pic>
      <p:sp>
        <p:nvSpPr>
          <p:cNvPr id="15" name="TextBox 14">
            <a:extLst>
              <a:ext uri="{FF2B5EF4-FFF2-40B4-BE49-F238E27FC236}">
                <a16:creationId xmlns:a16="http://schemas.microsoft.com/office/drawing/2014/main" id="{24021903-D773-4BD5-B426-61FFA0B47D8B}"/>
              </a:ext>
            </a:extLst>
          </p:cNvPr>
          <p:cNvSpPr txBox="1"/>
          <p:nvPr/>
        </p:nvSpPr>
        <p:spPr>
          <a:xfrm>
            <a:off x="447757" y="4064464"/>
            <a:ext cx="2996344" cy="1754326"/>
          </a:xfrm>
          <a:prstGeom prst="rect">
            <a:avLst/>
          </a:prstGeom>
          <a:noFill/>
        </p:spPr>
        <p:txBody>
          <a:bodyPr wrap="square" rtlCol="0">
            <a:spAutoFit/>
          </a:bodyPr>
          <a:lstStyle/>
          <a:p>
            <a:r>
              <a:rPr lang="en-US" dirty="0"/>
              <a:t>Interesting observation of stainless steel sandblasted with MY750 but it was not clear why it stuck to one part of tape and why not other. </a:t>
            </a:r>
            <a:endParaRPr lang="en-GB" dirty="0"/>
          </a:p>
        </p:txBody>
      </p:sp>
    </p:spTree>
    <p:extLst>
      <p:ext uri="{BB962C8B-B14F-4D97-AF65-F5344CB8AC3E}">
        <p14:creationId xmlns:p14="http://schemas.microsoft.com/office/powerpoint/2010/main" val="3552063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gear&#10;&#10;Description automatically generated">
            <a:extLst>
              <a:ext uri="{FF2B5EF4-FFF2-40B4-BE49-F238E27FC236}">
                <a16:creationId xmlns:a16="http://schemas.microsoft.com/office/drawing/2014/main" id="{539822F8-2BF2-47FD-88F4-5A8E653C665E}"/>
              </a:ext>
            </a:extLst>
          </p:cNvPr>
          <p:cNvPicPr>
            <a:picLocks noChangeAspect="1"/>
          </p:cNvPicPr>
          <p:nvPr/>
        </p:nvPicPr>
        <p:blipFill>
          <a:blip r:embed="rId2"/>
          <a:stretch>
            <a:fillRect/>
          </a:stretch>
        </p:blipFill>
        <p:spPr>
          <a:xfrm>
            <a:off x="1782693" y="1052736"/>
            <a:ext cx="3096344" cy="2322258"/>
          </a:xfrm>
          <a:prstGeom prst="rect">
            <a:avLst/>
          </a:prstGeom>
        </p:spPr>
      </p:pic>
      <p:sp>
        <p:nvSpPr>
          <p:cNvPr id="5" name="Title 1">
            <a:extLst>
              <a:ext uri="{FF2B5EF4-FFF2-40B4-BE49-F238E27FC236}">
                <a16:creationId xmlns:a16="http://schemas.microsoft.com/office/drawing/2014/main" id="{4FF6FBAB-0F50-488E-95E8-2BAB199E51D0}"/>
              </a:ext>
            </a:extLst>
          </p:cNvPr>
          <p:cNvSpPr txBox="1">
            <a:spLocks/>
          </p:cNvSpPr>
          <p:nvPr/>
        </p:nvSpPr>
        <p:spPr bwMode="auto">
          <a:xfrm>
            <a:off x="0" y="51814"/>
            <a:ext cx="12192000" cy="480767"/>
          </a:xfrm>
          <a:prstGeom prst="rect">
            <a:avLst/>
          </a:prstGeom>
        </p:spPr>
        <p:txBody>
          <a:bodyPr vert="horz" lIns="45720" rIns="45720" anchor="ctr">
            <a:noAutofit/>
          </a:bodyPr>
          <a:lstStyle>
            <a:lvl1pPr algn="l">
              <a:spcBef>
                <a:spcPts val="0"/>
              </a:spcBef>
              <a:buNone/>
              <a:defRPr sz="4600">
                <a:solidFill>
                  <a:schemeClr val="tx1"/>
                </a:solidFill>
                <a:latin typeface="+mj-lt"/>
                <a:ea typeface="+mj-ea"/>
                <a:cs typeface="+mj-cs"/>
              </a:defRPr>
            </a:lvl1pPr>
          </a:lstStyle>
          <a:p>
            <a:pPr algn="ctr">
              <a:defRPr/>
            </a:pPr>
            <a:r>
              <a:rPr lang="en-US" dirty="0"/>
              <a:t>Electron microscopy of surface</a:t>
            </a:r>
            <a:endParaRPr lang="en-GB" dirty="0"/>
          </a:p>
        </p:txBody>
      </p:sp>
      <p:pic>
        <p:nvPicPr>
          <p:cNvPr id="7" name="Picture 6" descr="A picture containing text, outdoor&#10;&#10;Description automatically generated">
            <a:extLst>
              <a:ext uri="{FF2B5EF4-FFF2-40B4-BE49-F238E27FC236}">
                <a16:creationId xmlns:a16="http://schemas.microsoft.com/office/drawing/2014/main" id="{C1DB6C7B-EE34-415E-8225-789FAC97E3D8}"/>
              </a:ext>
            </a:extLst>
          </p:cNvPr>
          <p:cNvPicPr>
            <a:picLocks noChangeAspect="1"/>
          </p:cNvPicPr>
          <p:nvPr/>
        </p:nvPicPr>
        <p:blipFill>
          <a:blip r:embed="rId3"/>
          <a:stretch>
            <a:fillRect/>
          </a:stretch>
        </p:blipFill>
        <p:spPr>
          <a:xfrm>
            <a:off x="5020212" y="1052736"/>
            <a:ext cx="3096344" cy="2322258"/>
          </a:xfrm>
          <a:prstGeom prst="rect">
            <a:avLst/>
          </a:prstGeom>
        </p:spPr>
      </p:pic>
      <p:pic>
        <p:nvPicPr>
          <p:cNvPr id="9" name="Picture 8" descr="A picture containing outdoor, black, old&#10;&#10;Description automatically generated">
            <a:extLst>
              <a:ext uri="{FF2B5EF4-FFF2-40B4-BE49-F238E27FC236}">
                <a16:creationId xmlns:a16="http://schemas.microsoft.com/office/drawing/2014/main" id="{135EB0C0-E063-4BD2-BC29-6F15B98FB9BF}"/>
              </a:ext>
            </a:extLst>
          </p:cNvPr>
          <p:cNvPicPr>
            <a:picLocks noChangeAspect="1"/>
          </p:cNvPicPr>
          <p:nvPr/>
        </p:nvPicPr>
        <p:blipFill>
          <a:blip r:embed="rId4"/>
          <a:stretch>
            <a:fillRect/>
          </a:stretch>
        </p:blipFill>
        <p:spPr>
          <a:xfrm>
            <a:off x="8300908" y="1048876"/>
            <a:ext cx="3096344" cy="2322258"/>
          </a:xfrm>
          <a:prstGeom prst="rect">
            <a:avLst/>
          </a:prstGeom>
        </p:spPr>
      </p:pic>
      <p:sp>
        <p:nvSpPr>
          <p:cNvPr id="10" name="TextBox 9">
            <a:extLst>
              <a:ext uri="{FF2B5EF4-FFF2-40B4-BE49-F238E27FC236}">
                <a16:creationId xmlns:a16="http://schemas.microsoft.com/office/drawing/2014/main" id="{99DCB5E8-4673-4999-B6AA-3BDE8EEBCB1C}"/>
              </a:ext>
            </a:extLst>
          </p:cNvPr>
          <p:cNvSpPr txBox="1"/>
          <p:nvPr/>
        </p:nvSpPr>
        <p:spPr>
          <a:xfrm>
            <a:off x="203843" y="1824746"/>
            <a:ext cx="1483291" cy="923330"/>
          </a:xfrm>
          <a:prstGeom prst="rect">
            <a:avLst/>
          </a:prstGeom>
          <a:noFill/>
        </p:spPr>
        <p:txBody>
          <a:bodyPr wrap="square" rtlCol="0">
            <a:spAutoFit/>
          </a:bodyPr>
          <a:lstStyle/>
          <a:p>
            <a:r>
              <a:rPr lang="en-US" dirty="0"/>
              <a:t>Good Adhesion surfaces </a:t>
            </a:r>
            <a:r>
              <a:rPr lang="en-US" dirty="0">
                <a:sym typeface="Wingdings" panose="05000000000000000000" pitchFamily="2" charset="2"/>
              </a:rPr>
              <a:t></a:t>
            </a:r>
            <a:endParaRPr lang="en-GB" dirty="0"/>
          </a:p>
        </p:txBody>
      </p:sp>
      <p:pic>
        <p:nvPicPr>
          <p:cNvPr id="12" name="Picture 11" descr="A close-up of a grey surface&#10;&#10;Description automatically generated with low confidence">
            <a:extLst>
              <a:ext uri="{FF2B5EF4-FFF2-40B4-BE49-F238E27FC236}">
                <a16:creationId xmlns:a16="http://schemas.microsoft.com/office/drawing/2014/main" id="{9417D670-3AE6-4241-818D-25E33C393122}"/>
              </a:ext>
            </a:extLst>
          </p:cNvPr>
          <p:cNvPicPr>
            <a:picLocks noChangeAspect="1"/>
          </p:cNvPicPr>
          <p:nvPr/>
        </p:nvPicPr>
        <p:blipFill>
          <a:blip r:embed="rId5"/>
          <a:stretch>
            <a:fillRect/>
          </a:stretch>
        </p:blipFill>
        <p:spPr>
          <a:xfrm>
            <a:off x="1736020" y="3483006"/>
            <a:ext cx="3096344" cy="2322258"/>
          </a:xfrm>
          <a:prstGeom prst="rect">
            <a:avLst/>
          </a:prstGeom>
        </p:spPr>
      </p:pic>
      <p:pic>
        <p:nvPicPr>
          <p:cNvPr id="14" name="Picture 13" descr="A picture containing text, ground&#10;&#10;Description automatically generated">
            <a:extLst>
              <a:ext uri="{FF2B5EF4-FFF2-40B4-BE49-F238E27FC236}">
                <a16:creationId xmlns:a16="http://schemas.microsoft.com/office/drawing/2014/main" id="{E24354A8-9644-4A60-9629-ECAE8FA418B5}"/>
              </a:ext>
            </a:extLst>
          </p:cNvPr>
          <p:cNvPicPr>
            <a:picLocks noChangeAspect="1"/>
          </p:cNvPicPr>
          <p:nvPr/>
        </p:nvPicPr>
        <p:blipFill>
          <a:blip r:embed="rId6"/>
          <a:stretch>
            <a:fillRect/>
          </a:stretch>
        </p:blipFill>
        <p:spPr>
          <a:xfrm>
            <a:off x="5020212" y="3483169"/>
            <a:ext cx="3096344" cy="2322258"/>
          </a:xfrm>
          <a:prstGeom prst="rect">
            <a:avLst/>
          </a:prstGeom>
        </p:spPr>
      </p:pic>
      <p:pic>
        <p:nvPicPr>
          <p:cNvPr id="16" name="Picture 15" descr="A picture containing text, outdoor, nature, old&#10;&#10;Description automatically generated">
            <a:extLst>
              <a:ext uri="{FF2B5EF4-FFF2-40B4-BE49-F238E27FC236}">
                <a16:creationId xmlns:a16="http://schemas.microsoft.com/office/drawing/2014/main" id="{D80CA111-ED8D-455F-A06F-612BCC2670B1}"/>
              </a:ext>
            </a:extLst>
          </p:cNvPr>
          <p:cNvPicPr>
            <a:picLocks noChangeAspect="1"/>
          </p:cNvPicPr>
          <p:nvPr/>
        </p:nvPicPr>
        <p:blipFill>
          <a:blip r:embed="rId7"/>
          <a:stretch>
            <a:fillRect/>
          </a:stretch>
        </p:blipFill>
        <p:spPr>
          <a:xfrm>
            <a:off x="8304404" y="3479146"/>
            <a:ext cx="3092848" cy="2329978"/>
          </a:xfrm>
          <a:prstGeom prst="rect">
            <a:avLst/>
          </a:prstGeom>
        </p:spPr>
      </p:pic>
      <p:sp>
        <p:nvSpPr>
          <p:cNvPr id="17" name="TextBox 16">
            <a:extLst>
              <a:ext uri="{FF2B5EF4-FFF2-40B4-BE49-F238E27FC236}">
                <a16:creationId xmlns:a16="http://schemas.microsoft.com/office/drawing/2014/main" id="{08D617D7-6CF8-4F6C-A20E-299AEA936BC3}"/>
              </a:ext>
            </a:extLst>
          </p:cNvPr>
          <p:cNvSpPr txBox="1"/>
          <p:nvPr/>
        </p:nvSpPr>
        <p:spPr>
          <a:xfrm>
            <a:off x="203844" y="4261433"/>
            <a:ext cx="1483291" cy="923330"/>
          </a:xfrm>
          <a:prstGeom prst="rect">
            <a:avLst/>
          </a:prstGeom>
          <a:noFill/>
        </p:spPr>
        <p:txBody>
          <a:bodyPr wrap="square" rtlCol="0">
            <a:spAutoFit/>
          </a:bodyPr>
          <a:lstStyle/>
          <a:p>
            <a:r>
              <a:rPr lang="en-US" dirty="0"/>
              <a:t>Poor Adhesion surfaces </a:t>
            </a:r>
            <a:r>
              <a:rPr lang="en-US" dirty="0">
                <a:sym typeface="Wingdings" panose="05000000000000000000" pitchFamily="2" charset="2"/>
              </a:rPr>
              <a:t></a:t>
            </a:r>
            <a:endParaRPr lang="en-GB" dirty="0"/>
          </a:p>
        </p:txBody>
      </p:sp>
      <p:sp>
        <p:nvSpPr>
          <p:cNvPr id="19" name="TextBox 18">
            <a:extLst>
              <a:ext uri="{FF2B5EF4-FFF2-40B4-BE49-F238E27FC236}">
                <a16:creationId xmlns:a16="http://schemas.microsoft.com/office/drawing/2014/main" id="{A27BD92D-BABC-40DF-B94F-8B004B6F155B}"/>
              </a:ext>
            </a:extLst>
          </p:cNvPr>
          <p:cNvSpPr txBox="1"/>
          <p:nvPr/>
        </p:nvSpPr>
        <p:spPr>
          <a:xfrm>
            <a:off x="0" y="5805264"/>
            <a:ext cx="12187782" cy="923330"/>
          </a:xfrm>
          <a:prstGeom prst="rect">
            <a:avLst/>
          </a:prstGeom>
          <a:noFill/>
        </p:spPr>
        <p:txBody>
          <a:bodyPr wrap="square">
            <a:spAutoFit/>
          </a:bodyPr>
          <a:lstStyle/>
          <a:p>
            <a:pPr algn="l"/>
            <a:r>
              <a:rPr lang="en-GB" sz="1800" b="0" i="0" dirty="0">
                <a:solidFill>
                  <a:srgbClr val="000000"/>
                </a:solidFill>
                <a:effectLst/>
                <a:latin typeface="Calibri,sans-serif"/>
              </a:rPr>
              <a:t>“</a:t>
            </a:r>
            <a:r>
              <a:rPr lang="en-GB" dirty="0">
                <a:solidFill>
                  <a:srgbClr val="000000"/>
                </a:solidFill>
                <a:latin typeface="Calibri,sans-serif"/>
              </a:rPr>
              <a:t>G</a:t>
            </a:r>
            <a:r>
              <a:rPr lang="en-GB" sz="1800" b="0" i="0" dirty="0">
                <a:solidFill>
                  <a:srgbClr val="000000"/>
                </a:solidFill>
                <a:effectLst/>
                <a:latin typeface="Calibri,sans-serif"/>
              </a:rPr>
              <a:t>ood” and “bad” adhesion surfaces were examined by electronic microscopy. It appears that the “good” areas exhibit a surface that is slightly more rough with cavities than “bad” areas. The sandblasting process may be improved to get something more rough and homogeneous.</a:t>
            </a:r>
            <a:endParaRPr lang="en-GB" b="0" i="0" dirty="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2843472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0" y="0"/>
            <a:ext cx="12192000" cy="480767"/>
          </a:xfrm>
        </p:spPr>
        <p:txBody>
          <a:bodyPr>
            <a:noAutofit/>
          </a:bodyPr>
          <a:lstStyle/>
          <a:p>
            <a:pPr algn="ctr">
              <a:defRPr/>
            </a:pPr>
            <a:r>
              <a:rPr lang="en-GB" sz="2800" b="1" dirty="0"/>
              <a:t>Our new methodology</a:t>
            </a:r>
            <a:endParaRPr dirty="0"/>
          </a:p>
        </p:txBody>
      </p:sp>
      <p:sp>
        <p:nvSpPr>
          <p:cNvPr id="5" name="Slide Number Placeholder 5"/>
          <p:cNvSpPr>
            <a:spLocks noGrp="1"/>
          </p:cNvSpPr>
          <p:nvPr>
            <p:ph type="sldNum" sz="quarter" idx="4294967295"/>
          </p:nvPr>
        </p:nvSpPr>
        <p:spPr bwMode="auto">
          <a:xfrm>
            <a:off x="-47755" y="6077796"/>
            <a:ext cx="123825" cy="311152"/>
          </a:xfrm>
        </p:spPr>
        <p:txBody>
          <a:bodyPr lIns="0" rIns="0"/>
          <a:lstStyle/>
          <a:p>
            <a:pPr>
              <a:defRPr/>
            </a:pPr>
            <a:fld id="{B340A3F5-5DB0-4EAD-960E-C27449A39FB6}" type="slidenum">
              <a:rPr lang="en-GB" sz="800">
                <a:solidFill>
                  <a:schemeClr val="bg1"/>
                </a:solidFill>
              </a:rPr>
              <a:t>5</a:t>
            </a:fld>
            <a:endParaRPr lang="en-GB" sz="800">
              <a:solidFill>
                <a:schemeClr val="bg1"/>
              </a:solidFill>
            </a:endParaRPr>
          </a:p>
        </p:txBody>
      </p:sp>
      <p:sp>
        <p:nvSpPr>
          <p:cNvPr id="6" name="Google Shape;66;p5"/>
          <p:cNvSpPr txBox="1"/>
          <p:nvPr/>
        </p:nvSpPr>
        <p:spPr>
          <a:xfrm>
            <a:off x="191344" y="410510"/>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1. Sample Preparation			</a:t>
            </a:r>
            <a:endParaRPr sz="1800" dirty="0">
              <a:solidFill>
                <a:schemeClr val="dk1"/>
              </a:solidFill>
              <a:latin typeface="Arial"/>
              <a:ea typeface="Arial"/>
              <a:cs typeface="Arial"/>
              <a:sym typeface="Arial"/>
            </a:endParaRPr>
          </a:p>
        </p:txBody>
      </p:sp>
      <p:sp>
        <p:nvSpPr>
          <p:cNvPr id="7" name="Google Shape;68;p5"/>
          <p:cNvSpPr txBox="1"/>
          <p:nvPr/>
        </p:nvSpPr>
        <p:spPr>
          <a:xfrm>
            <a:off x="407368" y="763960"/>
            <a:ext cx="5328592" cy="2031285"/>
          </a:xfrm>
          <a:prstGeom prst="rect">
            <a:avLst/>
          </a:prstGeom>
          <a:noFill/>
          <a:ln>
            <a:noFill/>
          </a:ln>
        </p:spPr>
        <p:txBody>
          <a:bodyPr spcFirstLastPara="1" wrap="square" lIns="91425" tIns="45700" rIns="91425" bIns="45700" anchor="t" anchorCtr="0">
            <a:spAutoFit/>
          </a:bodyPr>
          <a:lstStyle/>
          <a:p>
            <a:pPr lvl="0" rtl="0"/>
            <a:r>
              <a:rPr lang="en-US" sz="1800" dirty="0">
                <a:solidFill>
                  <a:schemeClr val="dk1"/>
                </a:solidFill>
                <a:latin typeface="Arial"/>
                <a:ea typeface="Arial"/>
                <a:cs typeface="Arial"/>
                <a:sym typeface="Arial"/>
              </a:rPr>
              <a:t>Specially prepared test panels 12.7 mm wide by </a:t>
            </a:r>
            <a:r>
              <a:rPr lang="en-US" dirty="0">
                <a:solidFill>
                  <a:schemeClr val="dk1"/>
                </a:solidFill>
                <a:latin typeface="Arial"/>
                <a:ea typeface="Arial"/>
                <a:cs typeface="Arial"/>
                <a:sym typeface="Arial"/>
              </a:rPr>
              <a:t>259</a:t>
            </a:r>
            <a:r>
              <a:rPr lang="en-US" sz="1800" dirty="0">
                <a:solidFill>
                  <a:schemeClr val="dk1"/>
                </a:solidFill>
                <a:latin typeface="Arial"/>
                <a:ea typeface="Arial"/>
                <a:cs typeface="Arial"/>
                <a:sym typeface="Arial"/>
              </a:rPr>
              <a:t> mm long and 2 mm thick. </a:t>
            </a:r>
          </a:p>
          <a:p>
            <a:pPr lvl="0" rtl="0"/>
            <a:endParaRPr lang="en-US" dirty="0">
              <a:solidFill>
                <a:schemeClr val="dk1"/>
              </a:solidFill>
              <a:latin typeface="Arial"/>
              <a:ea typeface="Arial"/>
              <a:cs typeface="Arial"/>
              <a:sym typeface="Arial"/>
            </a:endParaRPr>
          </a:p>
          <a:p>
            <a:pPr lvl="0" rtl="0"/>
            <a:r>
              <a:rPr lang="en-US" dirty="0">
                <a:solidFill>
                  <a:schemeClr val="dk1"/>
                </a:solidFill>
                <a:latin typeface="Arial"/>
                <a:ea typeface="Arial"/>
                <a:cs typeface="Arial"/>
                <a:sym typeface="Arial"/>
              </a:rPr>
              <a:t>Treated the samples in the three ways:</a:t>
            </a:r>
          </a:p>
          <a:p>
            <a:pPr marL="342900" lvl="0" indent="-342900" rtl="0">
              <a:buAutoNum type="arabicPeriod"/>
            </a:pPr>
            <a:r>
              <a:rPr lang="en-US" sz="1800" dirty="0">
                <a:solidFill>
                  <a:schemeClr val="dk1"/>
                </a:solidFill>
                <a:latin typeface="Arial"/>
                <a:ea typeface="Arial"/>
                <a:cs typeface="Arial"/>
                <a:sym typeface="Arial"/>
              </a:rPr>
              <a:t>Plasma</a:t>
            </a:r>
          </a:p>
          <a:p>
            <a:pPr marL="342900" lvl="0" indent="-342900" rtl="0">
              <a:buAutoNum type="arabicPeriod"/>
            </a:pPr>
            <a:r>
              <a:rPr lang="en-US" sz="1800" dirty="0">
                <a:solidFill>
                  <a:schemeClr val="dk1"/>
                </a:solidFill>
                <a:latin typeface="Arial"/>
                <a:ea typeface="Arial"/>
                <a:cs typeface="Arial"/>
                <a:sym typeface="Arial"/>
              </a:rPr>
              <a:t>Sandblasting</a:t>
            </a:r>
          </a:p>
          <a:p>
            <a:pPr marL="342900" lvl="0" indent="-342900" rtl="0">
              <a:buAutoNum type="arabicPeriod"/>
            </a:pPr>
            <a:r>
              <a:rPr lang="en-US" dirty="0">
                <a:solidFill>
                  <a:schemeClr val="dk1"/>
                </a:solidFill>
                <a:latin typeface="Arial"/>
                <a:ea typeface="Arial"/>
                <a:cs typeface="Arial"/>
                <a:sym typeface="Arial"/>
              </a:rPr>
              <a:t>Sandblasting + Plasma</a:t>
            </a:r>
            <a:endParaRPr sz="1800" dirty="0">
              <a:solidFill>
                <a:schemeClr val="dk1"/>
              </a:solidFill>
              <a:latin typeface="Arial"/>
              <a:ea typeface="Arial"/>
              <a:cs typeface="Arial"/>
              <a:sym typeface="Arial"/>
            </a:endParaRPr>
          </a:p>
        </p:txBody>
      </p:sp>
      <p:sp>
        <p:nvSpPr>
          <p:cNvPr id="9" name="Google Shape;67;p5"/>
          <p:cNvSpPr txBox="1"/>
          <p:nvPr/>
        </p:nvSpPr>
        <p:spPr>
          <a:xfrm>
            <a:off x="191344" y="2903823"/>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2. Assembly preparation			</a:t>
            </a:r>
            <a:endParaRPr sz="1800" dirty="0">
              <a:solidFill>
                <a:schemeClr val="dk1"/>
              </a:solidFill>
              <a:latin typeface="Arial"/>
              <a:ea typeface="Arial"/>
              <a:cs typeface="Arial"/>
              <a:sym typeface="Arial"/>
            </a:endParaRPr>
          </a:p>
        </p:txBody>
      </p:sp>
      <p:sp>
        <p:nvSpPr>
          <p:cNvPr id="10" name="Google Shape;69;p5"/>
          <p:cNvSpPr txBox="1"/>
          <p:nvPr/>
        </p:nvSpPr>
        <p:spPr>
          <a:xfrm flipH="1">
            <a:off x="191344" y="3273155"/>
            <a:ext cx="11799223" cy="923289"/>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dirty="0">
                <a:solidFill>
                  <a:schemeClr val="dk1"/>
                </a:solidFill>
                <a:latin typeface="Arial"/>
                <a:ea typeface="Arial"/>
                <a:cs typeface="Arial"/>
                <a:sym typeface="Arial"/>
              </a:rPr>
              <a:t>Prepared the resin, degassed it and applied on the metal plate. </a:t>
            </a: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Placed Teflon on the top and put weights for better adhesion.</a:t>
            </a:r>
          </a:p>
          <a:p>
            <a:pPr marL="285750" marR="0" lvl="0" indent="-285750" algn="l" rtl="0">
              <a:spcBef>
                <a:spcPts val="0"/>
              </a:spcBef>
              <a:spcAft>
                <a:spcPts val="0"/>
              </a:spcAft>
              <a:buClr>
                <a:schemeClr val="dk1"/>
              </a:buClr>
              <a:buSzPts val="1800"/>
              <a:buFont typeface="Arial"/>
              <a:buChar char="•"/>
            </a:pPr>
            <a:r>
              <a:rPr lang="en-US" dirty="0">
                <a:solidFill>
                  <a:schemeClr val="dk1"/>
                </a:solidFill>
                <a:latin typeface="Arial"/>
                <a:ea typeface="Arial"/>
                <a:cs typeface="Arial"/>
                <a:sym typeface="Arial"/>
              </a:rPr>
              <a:t>Put the assembly in the oven for curing. </a:t>
            </a:r>
            <a:endParaRPr sz="1800" dirty="0">
              <a:solidFill>
                <a:schemeClr val="dk1"/>
              </a:solidFill>
              <a:latin typeface="Arial"/>
              <a:ea typeface="Arial"/>
              <a:cs typeface="Arial"/>
              <a:sym typeface="Arial"/>
            </a:endParaRPr>
          </a:p>
        </p:txBody>
      </p:sp>
      <p:pic>
        <p:nvPicPr>
          <p:cNvPr id="3" name="Picture 2">
            <a:extLst>
              <a:ext uri="{FF2B5EF4-FFF2-40B4-BE49-F238E27FC236}">
                <a16:creationId xmlns:a16="http://schemas.microsoft.com/office/drawing/2014/main" id="{BC45D2CA-5AC1-469F-A1BB-AC0EE0D8332F}"/>
              </a:ext>
            </a:extLst>
          </p:cNvPr>
          <p:cNvPicPr>
            <a:picLocks noChangeAspect="1"/>
          </p:cNvPicPr>
          <p:nvPr/>
        </p:nvPicPr>
        <p:blipFill>
          <a:blip r:embed="rId2"/>
          <a:stretch>
            <a:fillRect/>
          </a:stretch>
        </p:blipFill>
        <p:spPr>
          <a:xfrm>
            <a:off x="6140859" y="515414"/>
            <a:ext cx="5547458" cy="2723093"/>
          </a:xfrm>
          <a:prstGeom prst="rect">
            <a:avLst/>
          </a:prstGeom>
        </p:spPr>
      </p:pic>
      <p:graphicFrame>
        <p:nvGraphicFramePr>
          <p:cNvPr id="12" name="Table 13">
            <a:extLst>
              <a:ext uri="{FF2B5EF4-FFF2-40B4-BE49-F238E27FC236}">
                <a16:creationId xmlns:a16="http://schemas.microsoft.com/office/drawing/2014/main" id="{DBCBA74F-52EE-487C-B41D-74B73967AA3A}"/>
              </a:ext>
            </a:extLst>
          </p:cNvPr>
          <p:cNvGraphicFramePr>
            <a:graphicFrameLocks noGrp="1"/>
          </p:cNvGraphicFramePr>
          <p:nvPr>
            <p:extLst>
              <p:ext uri="{D42A27DB-BD31-4B8C-83A1-F6EECF244321}">
                <p14:modId xmlns:p14="http://schemas.microsoft.com/office/powerpoint/2010/main" val="3477623344"/>
              </p:ext>
            </p:extLst>
          </p:nvPr>
        </p:nvGraphicFramePr>
        <p:xfrm>
          <a:off x="164195" y="4381723"/>
          <a:ext cx="11953327" cy="1651000"/>
        </p:xfrm>
        <a:graphic>
          <a:graphicData uri="http://schemas.openxmlformats.org/drawingml/2006/table">
            <a:tbl>
              <a:tblPr firstRow="1" bandRow="1">
                <a:tableStyleId>{073A0DAA-6AF3-43AB-8588-CEC1D06C72B9}</a:tableStyleId>
              </a:tblPr>
              <a:tblGrid>
                <a:gridCol w="1631371">
                  <a:extLst>
                    <a:ext uri="{9D8B030D-6E8A-4147-A177-3AD203B41FA5}">
                      <a16:colId xmlns:a16="http://schemas.microsoft.com/office/drawing/2014/main" val="1655781027"/>
                    </a:ext>
                  </a:extLst>
                </a:gridCol>
                <a:gridCol w="1713117">
                  <a:extLst>
                    <a:ext uri="{9D8B030D-6E8A-4147-A177-3AD203B41FA5}">
                      <a16:colId xmlns:a16="http://schemas.microsoft.com/office/drawing/2014/main" val="1837040111"/>
                    </a:ext>
                  </a:extLst>
                </a:gridCol>
                <a:gridCol w="2015731">
                  <a:extLst>
                    <a:ext uri="{9D8B030D-6E8A-4147-A177-3AD203B41FA5}">
                      <a16:colId xmlns:a16="http://schemas.microsoft.com/office/drawing/2014/main" val="1268004224"/>
                    </a:ext>
                  </a:extLst>
                </a:gridCol>
                <a:gridCol w="4505693">
                  <a:extLst>
                    <a:ext uri="{9D8B030D-6E8A-4147-A177-3AD203B41FA5}">
                      <a16:colId xmlns:a16="http://schemas.microsoft.com/office/drawing/2014/main" val="3042316953"/>
                    </a:ext>
                  </a:extLst>
                </a:gridCol>
                <a:gridCol w="2087415">
                  <a:extLst>
                    <a:ext uri="{9D8B030D-6E8A-4147-A177-3AD203B41FA5}">
                      <a16:colId xmlns:a16="http://schemas.microsoft.com/office/drawing/2014/main" val="3208342604"/>
                    </a:ext>
                  </a:extLst>
                </a:gridCol>
              </a:tblGrid>
              <a:tr h="370840">
                <a:tc>
                  <a:txBody>
                    <a:bodyPr/>
                    <a:lstStyle/>
                    <a:p>
                      <a:endParaRPr lang="en-GB" dirty="0"/>
                    </a:p>
                  </a:txBody>
                  <a:tcPr/>
                </a:tc>
                <a:tc>
                  <a:txBody>
                    <a:bodyPr/>
                    <a:lstStyle/>
                    <a:p>
                      <a:r>
                        <a:rPr lang="en-US" dirty="0"/>
                        <a:t>CTD101K</a:t>
                      </a:r>
                      <a:endParaRPr lang="en-GB" dirty="0"/>
                    </a:p>
                  </a:txBody>
                  <a:tcPr/>
                </a:tc>
                <a:tc>
                  <a:txBody>
                    <a:bodyPr/>
                    <a:lstStyle/>
                    <a:p>
                      <a:r>
                        <a:rPr lang="en-US" dirty="0"/>
                        <a:t>MY750</a:t>
                      </a:r>
                      <a:endParaRPr lang="en-GB" dirty="0"/>
                    </a:p>
                  </a:txBody>
                  <a:tcPr/>
                </a:tc>
                <a:tc>
                  <a:txBody>
                    <a:bodyPr/>
                    <a:lstStyle/>
                    <a:p>
                      <a:r>
                        <a:rPr lang="en-US" dirty="0"/>
                        <a:t>Mix61</a:t>
                      </a:r>
                      <a:endParaRPr lang="en-GB" dirty="0"/>
                    </a:p>
                  </a:txBody>
                  <a:tcPr/>
                </a:tc>
                <a:tc>
                  <a:txBody>
                    <a:bodyPr/>
                    <a:lstStyle/>
                    <a:p>
                      <a:r>
                        <a:rPr lang="en-US" dirty="0"/>
                        <a:t>Araldite 2011</a:t>
                      </a:r>
                      <a:endParaRPr lang="en-GB" dirty="0"/>
                    </a:p>
                  </a:txBody>
                  <a:tcPr/>
                </a:tc>
                <a:extLst>
                  <a:ext uri="{0D108BD9-81ED-4DB2-BD59-A6C34878D82A}">
                    <a16:rowId xmlns:a16="http://schemas.microsoft.com/office/drawing/2014/main" val="1738123504"/>
                  </a:ext>
                </a:extLst>
              </a:tr>
              <a:tr h="370840">
                <a:tc>
                  <a:txBody>
                    <a:bodyPr/>
                    <a:lstStyle/>
                    <a:p>
                      <a:r>
                        <a:rPr lang="en-US" dirty="0"/>
                        <a:t>Preparation</a:t>
                      </a:r>
                      <a:endParaRPr lang="en-GB" dirty="0"/>
                    </a:p>
                  </a:txBody>
                  <a:tcPr/>
                </a:tc>
                <a:tc>
                  <a:txBody>
                    <a:bodyPr/>
                    <a:lstStyle/>
                    <a:p>
                      <a:r>
                        <a:rPr lang="en-US" dirty="0"/>
                        <a:t>A:B:C= 100:90:1.5</a:t>
                      </a:r>
                      <a:endParaRPr lang="en-GB" dirty="0"/>
                    </a:p>
                  </a:txBody>
                  <a:tcPr/>
                </a:tc>
                <a:tc>
                  <a:txBody>
                    <a:bodyPr/>
                    <a:lstStyle/>
                    <a:p>
                      <a:r>
                        <a:rPr lang="en-US" dirty="0"/>
                        <a:t>MY750:HY5922= 100:55</a:t>
                      </a:r>
                      <a:endParaRPr lang="en-GB" dirty="0"/>
                    </a:p>
                  </a:txBody>
                  <a:tcPr/>
                </a:tc>
                <a:tc>
                  <a:txBody>
                    <a:bodyPr/>
                    <a:lstStyle/>
                    <a:p>
                      <a:r>
                        <a:rPr lang="en-US" dirty="0" err="1"/>
                        <a:t>Tactix</a:t>
                      </a:r>
                      <a:r>
                        <a:rPr lang="en-US" dirty="0"/>
                        <a:t> 123:Aradur 5200: </a:t>
                      </a:r>
                      <a:r>
                        <a:rPr lang="en-US" dirty="0" err="1"/>
                        <a:t>Jeffamine</a:t>
                      </a:r>
                      <a:r>
                        <a:rPr lang="en-US" dirty="0"/>
                        <a:t> D2000: Dibutyl phthalate: 100:48.4:21.7:10</a:t>
                      </a:r>
                      <a:endParaRPr lang="en-GB" dirty="0"/>
                    </a:p>
                  </a:txBody>
                  <a:tcPr/>
                </a:tc>
                <a:tc>
                  <a:txBody>
                    <a:bodyPr/>
                    <a:lstStyle/>
                    <a:p>
                      <a:endParaRPr lang="en-GB" dirty="0"/>
                    </a:p>
                  </a:txBody>
                  <a:tcPr/>
                </a:tc>
                <a:extLst>
                  <a:ext uri="{0D108BD9-81ED-4DB2-BD59-A6C34878D82A}">
                    <a16:rowId xmlns:a16="http://schemas.microsoft.com/office/drawing/2014/main" val="764405623"/>
                  </a:ext>
                </a:extLst>
              </a:tr>
              <a:tr h="370840">
                <a:tc>
                  <a:txBody>
                    <a:bodyPr/>
                    <a:lstStyle/>
                    <a:p>
                      <a:r>
                        <a:rPr lang="en-US" dirty="0"/>
                        <a:t>Curing</a:t>
                      </a:r>
                      <a:endParaRPr lang="en-GB" dirty="0"/>
                    </a:p>
                  </a:txBody>
                  <a:tcPr/>
                </a:tc>
                <a:tc>
                  <a:txBody>
                    <a:bodyPr/>
                    <a:lstStyle/>
                    <a:p>
                      <a:r>
                        <a:rPr lang="en-US" dirty="0"/>
                        <a:t>5h @ 110 °C + 16h at 125 °C</a:t>
                      </a:r>
                      <a:endParaRPr lang="en-GB" dirty="0"/>
                    </a:p>
                  </a:txBody>
                  <a:tcPr/>
                </a:tc>
                <a:tc>
                  <a:txBody>
                    <a:bodyPr/>
                    <a:lstStyle/>
                    <a:p>
                      <a:r>
                        <a:rPr lang="en-US" dirty="0"/>
                        <a:t>6h @ 40 °C + 3h @ 80 °C</a:t>
                      </a:r>
                      <a:endParaRPr lang="en-GB" dirty="0"/>
                    </a:p>
                  </a:txBody>
                  <a:tcPr/>
                </a:tc>
                <a:tc>
                  <a:txBody>
                    <a:bodyPr/>
                    <a:lstStyle/>
                    <a:p>
                      <a:r>
                        <a:rPr lang="en-US" dirty="0"/>
                        <a:t>16h @ 60 °C + 24h @ 100 °C</a:t>
                      </a:r>
                      <a:endParaRPr lang="en-GB" dirty="0"/>
                    </a:p>
                  </a:txBody>
                  <a:tcPr/>
                </a:tc>
                <a:tc>
                  <a:txBody>
                    <a:bodyPr/>
                    <a:lstStyle/>
                    <a:p>
                      <a:r>
                        <a:rPr lang="en-US" dirty="0"/>
                        <a:t>3h @ 50 °C</a:t>
                      </a:r>
                      <a:endParaRPr lang="en-GB" dirty="0"/>
                    </a:p>
                  </a:txBody>
                  <a:tcPr/>
                </a:tc>
                <a:extLst>
                  <a:ext uri="{0D108BD9-81ED-4DB2-BD59-A6C34878D82A}">
                    <a16:rowId xmlns:a16="http://schemas.microsoft.com/office/drawing/2014/main" val="371344120"/>
                  </a:ext>
                </a:extLst>
              </a:tr>
            </a:tbl>
          </a:graphicData>
        </a:graphic>
      </p:graphicFrame>
    </p:spTree>
    <p:extLst>
      <p:ext uri="{BB962C8B-B14F-4D97-AF65-F5344CB8AC3E}">
        <p14:creationId xmlns:p14="http://schemas.microsoft.com/office/powerpoint/2010/main" val="2388928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5;p6"/>
          <p:cNvSpPr txBox="1">
            <a:spLocks noGrp="1"/>
          </p:cNvSpPr>
          <p:nvPr>
            <p:ph type="title"/>
          </p:nvPr>
        </p:nvSpPr>
        <p:spPr>
          <a:xfrm>
            <a:off x="0" y="0"/>
            <a:ext cx="12192000" cy="480767"/>
          </a:xfrm>
          <a:prstGeom prst="rect">
            <a:avLst/>
          </a:prstGeom>
          <a:noFill/>
          <a:ln>
            <a:noFill/>
          </a:ln>
        </p:spPr>
        <p:txBody>
          <a:bodyPr spcFirstLastPara="1" wrap="square" lIns="45700" tIns="45700" rIns="45700" bIns="45700" anchor="ctr" anchorCtr="0">
            <a:noAutofit/>
          </a:bodyPr>
          <a:lstStyle/>
          <a:p>
            <a:pPr marL="0" lvl="0" indent="0" algn="ctr" rtl="0">
              <a:spcBef>
                <a:spcPts val="0"/>
              </a:spcBef>
              <a:spcAft>
                <a:spcPts val="0"/>
              </a:spcAft>
              <a:buClr>
                <a:schemeClr val="dk1"/>
              </a:buClr>
              <a:buSzPts val="2800"/>
              <a:buFont typeface="Arial"/>
              <a:buNone/>
            </a:pPr>
            <a:r>
              <a:rPr lang="en-US" sz="2800" b="1" dirty="0"/>
              <a:t>Methods</a:t>
            </a:r>
            <a:endParaRPr dirty="0"/>
          </a:p>
        </p:txBody>
      </p:sp>
      <p:sp>
        <p:nvSpPr>
          <p:cNvPr id="4" name="Google Shape;77;p6"/>
          <p:cNvSpPr txBox="1"/>
          <p:nvPr/>
        </p:nvSpPr>
        <p:spPr>
          <a:xfrm>
            <a:off x="191344" y="480767"/>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3. Resin Preparation			</a:t>
            </a:r>
            <a:endParaRPr sz="1800" dirty="0">
              <a:solidFill>
                <a:schemeClr val="dk1"/>
              </a:solidFill>
              <a:latin typeface="Arial"/>
              <a:ea typeface="Arial"/>
              <a:cs typeface="Arial"/>
              <a:sym typeface="Arial"/>
            </a:endParaRPr>
          </a:p>
        </p:txBody>
      </p:sp>
      <p:pic>
        <p:nvPicPr>
          <p:cNvPr id="5" name="Google Shape;81;p6" descr="See the source image"/>
          <p:cNvPicPr preferRelativeResize="0"/>
          <p:nvPr/>
        </p:nvPicPr>
        <p:blipFill rotWithShape="1">
          <a:blip r:embed="rId2">
            <a:alphaModFix/>
          </a:blip>
          <a:srcRect/>
          <a:stretch/>
        </p:blipFill>
        <p:spPr>
          <a:xfrm>
            <a:off x="1991544" y="1212492"/>
            <a:ext cx="1484784" cy="1484784"/>
          </a:xfrm>
          <a:prstGeom prst="rect">
            <a:avLst/>
          </a:prstGeom>
          <a:noFill/>
          <a:ln>
            <a:noFill/>
          </a:ln>
        </p:spPr>
      </p:pic>
      <p:cxnSp>
        <p:nvCxnSpPr>
          <p:cNvPr id="6" name="Google Shape;83;p6"/>
          <p:cNvCxnSpPr/>
          <p:nvPr/>
        </p:nvCxnSpPr>
        <p:spPr>
          <a:xfrm>
            <a:off x="1063785" y="1340768"/>
            <a:ext cx="927759"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cxnSp>
        <p:nvCxnSpPr>
          <p:cNvPr id="7" name="Google Shape;85;p6"/>
          <p:cNvCxnSpPr/>
          <p:nvPr/>
        </p:nvCxnSpPr>
        <p:spPr>
          <a:xfrm>
            <a:off x="1063785" y="1844824"/>
            <a:ext cx="927759"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cxnSp>
        <p:nvCxnSpPr>
          <p:cNvPr id="8" name="Google Shape;86;p6"/>
          <p:cNvCxnSpPr/>
          <p:nvPr/>
        </p:nvCxnSpPr>
        <p:spPr>
          <a:xfrm>
            <a:off x="1063785" y="2348880"/>
            <a:ext cx="927759"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sp>
        <p:nvSpPr>
          <p:cNvPr id="9" name="Google Shape;84;p6"/>
          <p:cNvSpPr txBox="1"/>
          <p:nvPr/>
        </p:nvSpPr>
        <p:spPr>
          <a:xfrm>
            <a:off x="762968" y="956165"/>
            <a:ext cx="1332416"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Part A at 60°C</a:t>
            </a:r>
            <a:endParaRPr sz="1400" dirty="0">
              <a:solidFill>
                <a:schemeClr val="dk1"/>
              </a:solidFill>
              <a:latin typeface="Arial"/>
              <a:ea typeface="Arial"/>
              <a:cs typeface="Arial"/>
              <a:sym typeface="Arial"/>
            </a:endParaRPr>
          </a:p>
        </p:txBody>
      </p:sp>
      <p:sp>
        <p:nvSpPr>
          <p:cNvPr id="10" name="Google Shape;87;p6"/>
          <p:cNvSpPr txBox="1"/>
          <p:nvPr/>
        </p:nvSpPr>
        <p:spPr>
          <a:xfrm>
            <a:off x="762968" y="1542274"/>
            <a:ext cx="1332416"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Part B at 60°C</a:t>
            </a:r>
            <a:endParaRPr sz="1400" dirty="0">
              <a:solidFill>
                <a:schemeClr val="dk1"/>
              </a:solidFill>
              <a:latin typeface="Arial"/>
              <a:ea typeface="Arial"/>
              <a:cs typeface="Arial"/>
              <a:sym typeface="Arial"/>
            </a:endParaRPr>
          </a:p>
        </p:txBody>
      </p:sp>
      <p:sp>
        <p:nvSpPr>
          <p:cNvPr id="11" name="Google Shape;88;p6"/>
          <p:cNvSpPr txBox="1"/>
          <p:nvPr/>
        </p:nvSpPr>
        <p:spPr>
          <a:xfrm>
            <a:off x="1082767" y="2059716"/>
            <a:ext cx="692818"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Part C</a:t>
            </a:r>
            <a:endParaRPr sz="1400" dirty="0">
              <a:solidFill>
                <a:schemeClr val="dk1"/>
              </a:solidFill>
              <a:latin typeface="Arial"/>
              <a:ea typeface="Arial"/>
              <a:cs typeface="Arial"/>
              <a:sym typeface="Arial"/>
            </a:endParaRPr>
          </a:p>
        </p:txBody>
      </p:sp>
      <p:sp>
        <p:nvSpPr>
          <p:cNvPr id="12" name="Google Shape;90;p6"/>
          <p:cNvSpPr txBox="1"/>
          <p:nvPr/>
        </p:nvSpPr>
        <p:spPr>
          <a:xfrm>
            <a:off x="2346490" y="2622805"/>
            <a:ext cx="702436"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Mixing</a:t>
            </a:r>
            <a:endParaRPr sz="1400" dirty="0">
              <a:solidFill>
                <a:schemeClr val="dk1"/>
              </a:solidFill>
              <a:latin typeface="Arial"/>
              <a:ea typeface="Arial"/>
              <a:cs typeface="Arial"/>
              <a:sym typeface="Arial"/>
            </a:endParaRPr>
          </a:p>
        </p:txBody>
      </p:sp>
      <p:cxnSp>
        <p:nvCxnSpPr>
          <p:cNvPr id="13" name="Google Shape;89;p6"/>
          <p:cNvCxnSpPr/>
          <p:nvPr/>
        </p:nvCxnSpPr>
        <p:spPr>
          <a:xfrm>
            <a:off x="3540754" y="1843093"/>
            <a:ext cx="1122589" cy="0"/>
          </a:xfrm>
          <a:prstGeom prst="straightConnector1">
            <a:avLst/>
          </a:prstGeom>
          <a:noFill/>
          <a:ln w="19050" cap="flat" cmpd="sng">
            <a:solidFill>
              <a:schemeClr val="dk1"/>
            </a:solidFill>
            <a:prstDash val="solid"/>
            <a:round/>
            <a:headEnd type="none" w="sm" len="sm"/>
            <a:tailEnd type="triangle" w="med" len="med"/>
          </a:ln>
          <a:effectLst>
            <a:outerShdw blurRad="40000" dist="20000" dir="5400000" rotWithShape="0">
              <a:srgbClr val="000000">
                <a:alpha val="37647"/>
              </a:srgbClr>
            </a:outerShdw>
          </a:effectLst>
        </p:spPr>
      </p:cxnSp>
      <p:pic>
        <p:nvPicPr>
          <p:cNvPr id="14" name="Google Shape;82;p6"/>
          <p:cNvPicPr preferRelativeResize="0"/>
          <p:nvPr/>
        </p:nvPicPr>
        <p:blipFill rotWithShape="1">
          <a:blip r:embed="rId3">
            <a:alphaModFix/>
          </a:blip>
          <a:srcRect/>
          <a:stretch/>
        </p:blipFill>
        <p:spPr>
          <a:xfrm rot="5400000">
            <a:off x="4593619" y="1302839"/>
            <a:ext cx="1484782" cy="1262212"/>
          </a:xfrm>
          <a:prstGeom prst="rect">
            <a:avLst/>
          </a:prstGeom>
          <a:noFill/>
          <a:ln>
            <a:noFill/>
          </a:ln>
        </p:spPr>
      </p:pic>
      <p:sp>
        <p:nvSpPr>
          <p:cNvPr id="15" name="Google Shape;91;p6"/>
          <p:cNvSpPr txBox="1"/>
          <p:nvPr/>
        </p:nvSpPr>
        <p:spPr>
          <a:xfrm>
            <a:off x="4302079" y="2623084"/>
            <a:ext cx="3587842"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dk1"/>
                </a:solidFill>
                <a:latin typeface="Arial"/>
                <a:ea typeface="Arial"/>
                <a:cs typeface="Arial"/>
                <a:sym typeface="Arial"/>
              </a:rPr>
              <a:t>Vacuum degassing till all bubbles are gone</a:t>
            </a:r>
            <a:endParaRPr sz="1400" dirty="0">
              <a:solidFill>
                <a:schemeClr val="dk1"/>
              </a:solidFill>
              <a:latin typeface="Arial"/>
              <a:ea typeface="Arial"/>
              <a:cs typeface="Arial"/>
              <a:sym typeface="Arial"/>
            </a:endParaRPr>
          </a:p>
        </p:txBody>
      </p:sp>
      <p:sp>
        <p:nvSpPr>
          <p:cNvPr id="16" name="Google Shape;78;p6"/>
          <p:cNvSpPr txBox="1"/>
          <p:nvPr/>
        </p:nvSpPr>
        <p:spPr>
          <a:xfrm>
            <a:off x="191344" y="3059668"/>
            <a:ext cx="120006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Arial"/>
                <a:ea typeface="Arial"/>
                <a:cs typeface="Arial"/>
                <a:sym typeface="Arial"/>
              </a:rPr>
              <a:t>4. Testing		</a:t>
            </a:r>
            <a:endParaRPr sz="1800" dirty="0">
              <a:solidFill>
                <a:schemeClr val="dk1"/>
              </a:solidFill>
              <a:latin typeface="Arial"/>
              <a:ea typeface="Arial"/>
              <a:cs typeface="Arial"/>
              <a:sym typeface="Arial"/>
            </a:endParaRPr>
          </a:p>
        </p:txBody>
      </p:sp>
      <p:sp>
        <p:nvSpPr>
          <p:cNvPr id="21" name="Google Shape;95;p6"/>
          <p:cNvSpPr txBox="1"/>
          <p:nvPr/>
        </p:nvSpPr>
        <p:spPr>
          <a:xfrm>
            <a:off x="3479280" y="3669330"/>
            <a:ext cx="1793538"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Inside of a vacuum impregnation system</a:t>
            </a:r>
            <a:endParaRPr sz="1400" dirty="0">
              <a:solidFill>
                <a:schemeClr val="lt1"/>
              </a:solidFill>
              <a:latin typeface="Arial"/>
              <a:ea typeface="Arial"/>
              <a:cs typeface="Arial"/>
              <a:sym typeface="Arial"/>
            </a:endParaRPr>
          </a:p>
        </p:txBody>
      </p:sp>
      <p:pic>
        <p:nvPicPr>
          <p:cNvPr id="26" name="Picture 25" descr="A picture containing indoor, wall&#10;&#10;Description automatically generated">
            <a:extLst>
              <a:ext uri="{FF2B5EF4-FFF2-40B4-BE49-F238E27FC236}">
                <a16:creationId xmlns:a16="http://schemas.microsoft.com/office/drawing/2014/main" id="{71632326-D6B4-4C2B-BC36-B796171DE906}"/>
              </a:ext>
            </a:extLst>
          </p:cNvPr>
          <p:cNvPicPr>
            <a:picLocks noChangeAspect="1"/>
          </p:cNvPicPr>
          <p:nvPr/>
        </p:nvPicPr>
        <p:blipFill>
          <a:blip r:embed="rId4"/>
          <a:stretch>
            <a:fillRect/>
          </a:stretch>
        </p:blipFill>
        <p:spPr>
          <a:xfrm>
            <a:off x="8904312" y="3059668"/>
            <a:ext cx="2673560" cy="3564747"/>
          </a:xfrm>
          <a:prstGeom prst="rect">
            <a:avLst/>
          </a:prstGeom>
        </p:spPr>
      </p:pic>
      <p:sp>
        <p:nvSpPr>
          <p:cNvPr id="27" name="Google Shape;107;p7">
            <a:extLst>
              <a:ext uri="{FF2B5EF4-FFF2-40B4-BE49-F238E27FC236}">
                <a16:creationId xmlns:a16="http://schemas.microsoft.com/office/drawing/2014/main" id="{0C8CE6A4-DE04-4BBD-A52B-8FE485A3972D}"/>
              </a:ext>
            </a:extLst>
          </p:cNvPr>
          <p:cNvSpPr txBox="1"/>
          <p:nvPr/>
        </p:nvSpPr>
        <p:spPr>
          <a:xfrm>
            <a:off x="104034" y="3469483"/>
            <a:ext cx="8544030" cy="2862282"/>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testing has been performed in accordance with the ASTM standard (D3167) which is the standard test method for floating roller peel resistance of adhesives.</a:t>
            </a:r>
            <a:endParaRPr dirty="0"/>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Tinius Olsen H5kT universal testing machine was used for </a:t>
            </a:r>
            <a:r>
              <a:rPr lang="en-US" sz="1800" dirty="0">
                <a:solidFill>
                  <a:schemeClr val="dk1"/>
                </a:solidFill>
              </a:rPr>
              <a:t>conducting</a:t>
            </a:r>
            <a:r>
              <a:rPr lang="en-US" sz="1800" dirty="0">
                <a:solidFill>
                  <a:schemeClr val="dk1"/>
                </a:solidFill>
                <a:latin typeface="Arial"/>
                <a:ea typeface="Arial"/>
                <a:cs typeface="Arial"/>
                <a:sym typeface="Arial"/>
              </a:rPr>
              <a:t> tests.</a:t>
            </a:r>
            <a:endParaRPr dirty="0"/>
          </a:p>
          <a:p>
            <a:pPr marL="285750" marR="0" lvl="0" indent="-171450" algn="l" rtl="0">
              <a:spcBef>
                <a:spcPts val="0"/>
              </a:spcBef>
              <a:spcAft>
                <a:spcPts val="0"/>
              </a:spcAft>
              <a:buClr>
                <a:schemeClr val="dk1"/>
              </a:buClr>
              <a:buSzPts val="1800"/>
              <a:buFont typeface="Arial"/>
              <a:buNone/>
            </a:pPr>
            <a:endParaRPr sz="18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unbonded end of the test specimen was clamped in the test grips of the tension testing machine.</a:t>
            </a:r>
            <a:endParaRPr dirty="0"/>
          </a:p>
          <a:p>
            <a:pPr marL="0" marR="0" lvl="0" indent="0" algn="l" rtl="0">
              <a:spcBef>
                <a:spcPts val="0"/>
              </a:spcBef>
              <a:spcAft>
                <a:spcPts val="0"/>
              </a:spcAft>
              <a:buNone/>
            </a:pPr>
            <a:endParaRPr sz="1800" dirty="0">
              <a:solidFill>
                <a:schemeClr val="dk1"/>
              </a:solidFill>
              <a:latin typeface="Arial"/>
              <a:ea typeface="Arial"/>
              <a:cs typeface="Arial"/>
              <a:sym typeface="Arial"/>
            </a:endParaRPr>
          </a:p>
          <a:p>
            <a:pPr marL="285750" marR="0" lvl="0" indent="-285750" algn="l" rtl="0">
              <a:spcBef>
                <a:spcPts val="0"/>
              </a:spcBef>
              <a:spcAft>
                <a:spcPts val="0"/>
              </a:spcAft>
              <a:buClr>
                <a:schemeClr val="dk1"/>
              </a:buClr>
              <a:buSzPts val="1800"/>
              <a:buFont typeface="Arial"/>
              <a:buChar char="•"/>
            </a:pPr>
            <a:r>
              <a:rPr lang="en-US" sz="1800" dirty="0">
                <a:solidFill>
                  <a:schemeClr val="dk1"/>
                </a:solidFill>
                <a:latin typeface="Arial"/>
                <a:ea typeface="Arial"/>
                <a:cs typeface="Arial"/>
                <a:sym typeface="Arial"/>
              </a:rPr>
              <a:t>The load was applied at a constant head speed of </a:t>
            </a:r>
            <a:r>
              <a:rPr lang="en-US" dirty="0">
                <a:solidFill>
                  <a:schemeClr val="dk1"/>
                </a:solidFill>
                <a:latin typeface="Arial"/>
                <a:ea typeface="Arial"/>
                <a:cs typeface="Arial"/>
                <a:sym typeface="Arial"/>
              </a:rPr>
              <a:t>152</a:t>
            </a:r>
            <a:r>
              <a:rPr lang="en-US" sz="1800" dirty="0">
                <a:solidFill>
                  <a:schemeClr val="dk1"/>
                </a:solidFill>
                <a:latin typeface="Arial"/>
                <a:ea typeface="Arial"/>
                <a:cs typeface="Arial"/>
                <a:sym typeface="Arial"/>
              </a:rPr>
              <a:t> mm/min.</a:t>
            </a:r>
            <a:endParaRPr sz="1800"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018290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73481D-E455-4D5C-997F-DFC0FA57A587}"/>
              </a:ext>
            </a:extLst>
          </p:cNvPr>
          <p:cNvSpPr>
            <a:spLocks noGrp="1"/>
          </p:cNvSpPr>
          <p:nvPr>
            <p:ph type="title"/>
          </p:nvPr>
        </p:nvSpPr>
        <p:spPr bwMode="auto">
          <a:xfrm>
            <a:off x="0" y="0"/>
            <a:ext cx="12192000" cy="480767"/>
          </a:xfrm>
        </p:spPr>
        <p:txBody>
          <a:bodyPr>
            <a:noAutofit/>
          </a:bodyPr>
          <a:lstStyle/>
          <a:p>
            <a:pPr algn="ctr">
              <a:defRPr/>
            </a:pPr>
            <a:r>
              <a:rPr lang="en-US" sz="2800" b="1" dirty="0"/>
              <a:t>CTD101K</a:t>
            </a:r>
            <a:endParaRPr dirty="0"/>
          </a:p>
        </p:txBody>
      </p:sp>
      <p:pic>
        <p:nvPicPr>
          <p:cNvPr id="5" name="Picture 4">
            <a:extLst>
              <a:ext uri="{FF2B5EF4-FFF2-40B4-BE49-F238E27FC236}">
                <a16:creationId xmlns:a16="http://schemas.microsoft.com/office/drawing/2014/main" id="{D5EC2875-5CC9-45DB-9BCF-6565A5C3E14B}"/>
              </a:ext>
            </a:extLst>
          </p:cNvPr>
          <p:cNvPicPr>
            <a:picLocks noChangeAspect="1"/>
          </p:cNvPicPr>
          <p:nvPr/>
        </p:nvPicPr>
        <p:blipFill>
          <a:blip r:embed="rId2"/>
          <a:stretch>
            <a:fillRect/>
          </a:stretch>
        </p:blipFill>
        <p:spPr>
          <a:xfrm>
            <a:off x="119336" y="643444"/>
            <a:ext cx="5904657" cy="2878791"/>
          </a:xfrm>
          <a:prstGeom prst="rect">
            <a:avLst/>
          </a:prstGeom>
        </p:spPr>
      </p:pic>
      <p:pic>
        <p:nvPicPr>
          <p:cNvPr id="6" name="Picture 5">
            <a:extLst>
              <a:ext uri="{FF2B5EF4-FFF2-40B4-BE49-F238E27FC236}">
                <a16:creationId xmlns:a16="http://schemas.microsoft.com/office/drawing/2014/main" id="{C08C362B-A9FD-4004-A9BA-30E8CAAFBCB9}"/>
              </a:ext>
            </a:extLst>
          </p:cNvPr>
          <p:cNvPicPr>
            <a:picLocks noChangeAspect="1"/>
          </p:cNvPicPr>
          <p:nvPr/>
        </p:nvPicPr>
        <p:blipFill>
          <a:blip r:embed="rId3"/>
          <a:stretch>
            <a:fillRect/>
          </a:stretch>
        </p:blipFill>
        <p:spPr>
          <a:xfrm>
            <a:off x="6173525" y="643444"/>
            <a:ext cx="5904656" cy="2876886"/>
          </a:xfrm>
          <a:prstGeom prst="rect">
            <a:avLst/>
          </a:prstGeom>
        </p:spPr>
      </p:pic>
      <p:pic>
        <p:nvPicPr>
          <p:cNvPr id="9" name="Picture 8">
            <a:extLst>
              <a:ext uri="{FF2B5EF4-FFF2-40B4-BE49-F238E27FC236}">
                <a16:creationId xmlns:a16="http://schemas.microsoft.com/office/drawing/2014/main" id="{514C439D-A4FB-4204-A3BC-338D31E345A0}"/>
              </a:ext>
            </a:extLst>
          </p:cNvPr>
          <p:cNvPicPr>
            <a:picLocks noChangeAspect="1"/>
          </p:cNvPicPr>
          <p:nvPr/>
        </p:nvPicPr>
        <p:blipFill>
          <a:blip r:embed="rId4"/>
          <a:stretch>
            <a:fillRect/>
          </a:stretch>
        </p:blipFill>
        <p:spPr>
          <a:xfrm>
            <a:off x="119336" y="3717032"/>
            <a:ext cx="5904657" cy="2908044"/>
          </a:xfrm>
          <a:prstGeom prst="rect">
            <a:avLst/>
          </a:prstGeom>
        </p:spPr>
      </p:pic>
      <p:sp>
        <p:nvSpPr>
          <p:cNvPr id="10" name="TextBox 9">
            <a:extLst>
              <a:ext uri="{FF2B5EF4-FFF2-40B4-BE49-F238E27FC236}">
                <a16:creationId xmlns:a16="http://schemas.microsoft.com/office/drawing/2014/main" id="{70CBAA39-EB69-452B-AAED-ADE7AF7BA9B6}"/>
              </a:ext>
            </a:extLst>
          </p:cNvPr>
          <p:cNvSpPr txBox="1"/>
          <p:nvPr/>
        </p:nvSpPr>
        <p:spPr>
          <a:xfrm>
            <a:off x="8256240" y="3645024"/>
            <a:ext cx="3679024" cy="4247317"/>
          </a:xfrm>
          <a:prstGeom prst="rect">
            <a:avLst/>
          </a:prstGeom>
          <a:noFill/>
        </p:spPr>
        <p:txBody>
          <a:bodyPr wrap="square" rtlCol="0">
            <a:spAutoFit/>
          </a:bodyPr>
          <a:lstStyle/>
          <a:p>
            <a:r>
              <a:rPr lang="en-US" dirty="0"/>
              <a:t>Take away points:</a:t>
            </a:r>
          </a:p>
          <a:p>
            <a:pPr marL="342900" indent="-342900">
              <a:buAutoNum type="arabicPeriod"/>
            </a:pPr>
            <a:r>
              <a:rPr lang="en-US" dirty="0"/>
              <a:t>Plasma treatment enhances the ability of metals greatly to bond with CTD101K even without sandblasting. </a:t>
            </a:r>
          </a:p>
          <a:p>
            <a:pPr marL="342900" indent="-342900" algn="just">
              <a:buAutoNum type="arabicPeriod"/>
            </a:pPr>
            <a:r>
              <a:rPr lang="en-US" dirty="0"/>
              <a:t>The samples which were first sandblasted and then plasma treated showed better adhesion strengths.</a:t>
            </a:r>
          </a:p>
          <a:p>
            <a:pPr marL="342900" indent="-342900">
              <a:buAutoNum type="arabicPeriod"/>
            </a:pPr>
            <a:endParaRPr lang="en-US" dirty="0"/>
          </a:p>
          <a:p>
            <a:pPr marL="342900" indent="-342900">
              <a:buAutoNum type="arabicPeriod"/>
            </a:pPr>
            <a:endParaRPr lang="en-US" dirty="0"/>
          </a:p>
          <a:p>
            <a:endParaRPr lang="en-US" dirty="0"/>
          </a:p>
          <a:p>
            <a:endParaRPr lang="en-US" dirty="0"/>
          </a:p>
          <a:p>
            <a:endParaRPr lang="en-US" dirty="0"/>
          </a:p>
          <a:p>
            <a:endParaRPr lang="en-US" dirty="0"/>
          </a:p>
        </p:txBody>
      </p:sp>
      <p:pic>
        <p:nvPicPr>
          <p:cNvPr id="7" name="Picture 6" descr="A picture containing text&#10;&#10;Description automatically generated">
            <a:extLst>
              <a:ext uri="{FF2B5EF4-FFF2-40B4-BE49-F238E27FC236}">
                <a16:creationId xmlns:a16="http://schemas.microsoft.com/office/drawing/2014/main" id="{D6194D7A-5ECD-4877-BD7F-4B08752EA6ED}"/>
              </a:ext>
            </a:extLst>
          </p:cNvPr>
          <p:cNvPicPr>
            <a:picLocks noChangeAspect="1"/>
          </p:cNvPicPr>
          <p:nvPr/>
        </p:nvPicPr>
        <p:blipFill>
          <a:blip r:embed="rId5"/>
          <a:stretch>
            <a:fillRect/>
          </a:stretch>
        </p:blipFill>
        <p:spPr>
          <a:xfrm>
            <a:off x="6100500" y="3683007"/>
            <a:ext cx="2011724" cy="2942070"/>
          </a:xfrm>
          <a:prstGeom prst="rect">
            <a:avLst/>
          </a:prstGeom>
        </p:spPr>
      </p:pic>
    </p:spTree>
    <p:extLst>
      <p:ext uri="{BB962C8B-B14F-4D97-AF65-F5344CB8AC3E}">
        <p14:creationId xmlns:p14="http://schemas.microsoft.com/office/powerpoint/2010/main" val="4212671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73481D-E455-4D5C-997F-DFC0FA57A587}"/>
              </a:ext>
            </a:extLst>
          </p:cNvPr>
          <p:cNvSpPr>
            <a:spLocks noGrp="1"/>
          </p:cNvSpPr>
          <p:nvPr>
            <p:ph type="title"/>
          </p:nvPr>
        </p:nvSpPr>
        <p:spPr bwMode="auto">
          <a:xfrm>
            <a:off x="0" y="0"/>
            <a:ext cx="12192000" cy="480767"/>
          </a:xfrm>
        </p:spPr>
        <p:txBody>
          <a:bodyPr>
            <a:noAutofit/>
          </a:bodyPr>
          <a:lstStyle/>
          <a:p>
            <a:pPr algn="ctr">
              <a:defRPr/>
            </a:pPr>
            <a:r>
              <a:rPr lang="en-US" sz="2800" b="1" dirty="0"/>
              <a:t>M</a:t>
            </a:r>
            <a:r>
              <a:rPr lang="en-GB" sz="2800" b="1" dirty="0"/>
              <a:t>Y750</a:t>
            </a:r>
            <a:endParaRPr dirty="0"/>
          </a:p>
        </p:txBody>
      </p:sp>
      <p:pic>
        <p:nvPicPr>
          <p:cNvPr id="2" name="Picture 1">
            <a:extLst>
              <a:ext uri="{FF2B5EF4-FFF2-40B4-BE49-F238E27FC236}">
                <a16:creationId xmlns:a16="http://schemas.microsoft.com/office/drawing/2014/main" id="{65BB68B5-CC1B-4628-9ACD-73804C90019F}"/>
              </a:ext>
            </a:extLst>
          </p:cNvPr>
          <p:cNvPicPr>
            <a:picLocks noChangeAspect="1"/>
          </p:cNvPicPr>
          <p:nvPr/>
        </p:nvPicPr>
        <p:blipFill>
          <a:blip r:embed="rId2"/>
          <a:stretch>
            <a:fillRect/>
          </a:stretch>
        </p:blipFill>
        <p:spPr>
          <a:xfrm>
            <a:off x="6102615" y="480767"/>
            <a:ext cx="5832648" cy="2993395"/>
          </a:xfrm>
          <a:prstGeom prst="rect">
            <a:avLst/>
          </a:prstGeom>
        </p:spPr>
      </p:pic>
      <p:pic>
        <p:nvPicPr>
          <p:cNvPr id="5" name="Picture 4">
            <a:extLst>
              <a:ext uri="{FF2B5EF4-FFF2-40B4-BE49-F238E27FC236}">
                <a16:creationId xmlns:a16="http://schemas.microsoft.com/office/drawing/2014/main" id="{CF9A0D47-D3E8-4E92-8876-CB268BE55CB9}"/>
              </a:ext>
            </a:extLst>
          </p:cNvPr>
          <p:cNvPicPr>
            <a:picLocks noChangeAspect="1"/>
          </p:cNvPicPr>
          <p:nvPr/>
        </p:nvPicPr>
        <p:blipFill>
          <a:blip r:embed="rId3"/>
          <a:stretch>
            <a:fillRect/>
          </a:stretch>
        </p:blipFill>
        <p:spPr>
          <a:xfrm>
            <a:off x="107193" y="480766"/>
            <a:ext cx="5832648" cy="2993395"/>
          </a:xfrm>
          <a:prstGeom prst="rect">
            <a:avLst/>
          </a:prstGeom>
        </p:spPr>
      </p:pic>
      <p:pic>
        <p:nvPicPr>
          <p:cNvPr id="8" name="Picture 7">
            <a:extLst>
              <a:ext uri="{FF2B5EF4-FFF2-40B4-BE49-F238E27FC236}">
                <a16:creationId xmlns:a16="http://schemas.microsoft.com/office/drawing/2014/main" id="{5765F864-408A-4C7E-A36B-99B5CFCE8F46}"/>
              </a:ext>
            </a:extLst>
          </p:cNvPr>
          <p:cNvPicPr>
            <a:picLocks noChangeAspect="1"/>
          </p:cNvPicPr>
          <p:nvPr/>
        </p:nvPicPr>
        <p:blipFill>
          <a:blip r:embed="rId4"/>
          <a:stretch>
            <a:fillRect/>
          </a:stretch>
        </p:blipFill>
        <p:spPr>
          <a:xfrm>
            <a:off x="107193" y="3645024"/>
            <a:ext cx="5832648" cy="2948233"/>
          </a:xfrm>
          <a:prstGeom prst="rect">
            <a:avLst/>
          </a:prstGeom>
        </p:spPr>
      </p:pic>
      <p:sp>
        <p:nvSpPr>
          <p:cNvPr id="9" name="TextBox 8">
            <a:extLst>
              <a:ext uri="{FF2B5EF4-FFF2-40B4-BE49-F238E27FC236}">
                <a16:creationId xmlns:a16="http://schemas.microsoft.com/office/drawing/2014/main" id="{95D10E33-84E0-4D08-AB5F-B292A9650724}"/>
              </a:ext>
            </a:extLst>
          </p:cNvPr>
          <p:cNvSpPr txBox="1"/>
          <p:nvPr/>
        </p:nvSpPr>
        <p:spPr>
          <a:xfrm>
            <a:off x="6102616" y="3645024"/>
            <a:ext cx="5832648" cy="2031325"/>
          </a:xfrm>
          <a:prstGeom prst="rect">
            <a:avLst/>
          </a:prstGeom>
          <a:noFill/>
        </p:spPr>
        <p:txBody>
          <a:bodyPr wrap="square" rtlCol="0">
            <a:spAutoFit/>
          </a:bodyPr>
          <a:lstStyle/>
          <a:p>
            <a:r>
              <a:rPr lang="en-US" dirty="0"/>
              <a:t>Take away points:</a:t>
            </a:r>
          </a:p>
          <a:p>
            <a:r>
              <a:rPr lang="en-US" dirty="0"/>
              <a:t>1. Plasma treatment enhances the ability of copper adhesion by almost 30-40 times. (as compared to the non-treated surfaces).</a:t>
            </a:r>
          </a:p>
          <a:p>
            <a:r>
              <a:rPr lang="en-US" dirty="0"/>
              <a:t>2. On an average, it could be said that MY750 bonds better to all the substates as compared to CTD10K</a:t>
            </a:r>
          </a:p>
          <a:p>
            <a:endParaRPr lang="en-US" dirty="0"/>
          </a:p>
        </p:txBody>
      </p:sp>
    </p:spTree>
    <p:extLst>
      <p:ext uri="{BB962C8B-B14F-4D97-AF65-F5344CB8AC3E}">
        <p14:creationId xmlns:p14="http://schemas.microsoft.com/office/powerpoint/2010/main" val="2372726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573481D-E455-4D5C-997F-DFC0FA57A587}"/>
              </a:ext>
            </a:extLst>
          </p:cNvPr>
          <p:cNvSpPr>
            <a:spLocks noGrp="1"/>
          </p:cNvSpPr>
          <p:nvPr>
            <p:ph type="title"/>
          </p:nvPr>
        </p:nvSpPr>
        <p:spPr bwMode="auto">
          <a:xfrm>
            <a:off x="0" y="0"/>
            <a:ext cx="12192000" cy="480767"/>
          </a:xfrm>
        </p:spPr>
        <p:txBody>
          <a:bodyPr>
            <a:noAutofit/>
          </a:bodyPr>
          <a:lstStyle/>
          <a:p>
            <a:pPr algn="ctr">
              <a:defRPr/>
            </a:pPr>
            <a:r>
              <a:rPr lang="en-US" sz="2800" b="1" dirty="0"/>
              <a:t>M</a:t>
            </a:r>
            <a:r>
              <a:rPr lang="en-GB" sz="2800" b="1" dirty="0"/>
              <a:t>ix 61</a:t>
            </a:r>
            <a:endParaRPr dirty="0"/>
          </a:p>
        </p:txBody>
      </p:sp>
      <p:pic>
        <p:nvPicPr>
          <p:cNvPr id="3" name="Picture 2">
            <a:extLst>
              <a:ext uri="{FF2B5EF4-FFF2-40B4-BE49-F238E27FC236}">
                <a16:creationId xmlns:a16="http://schemas.microsoft.com/office/drawing/2014/main" id="{19ED15C5-7EBC-4EC6-9F93-36463A8BFE48}"/>
              </a:ext>
            </a:extLst>
          </p:cNvPr>
          <p:cNvPicPr>
            <a:picLocks noChangeAspect="1"/>
          </p:cNvPicPr>
          <p:nvPr/>
        </p:nvPicPr>
        <p:blipFill>
          <a:blip r:embed="rId2"/>
          <a:stretch>
            <a:fillRect/>
          </a:stretch>
        </p:blipFill>
        <p:spPr>
          <a:xfrm>
            <a:off x="200420" y="590667"/>
            <a:ext cx="5637922" cy="2697019"/>
          </a:xfrm>
          <a:prstGeom prst="rect">
            <a:avLst/>
          </a:prstGeom>
        </p:spPr>
      </p:pic>
      <p:pic>
        <p:nvPicPr>
          <p:cNvPr id="5" name="Picture 4">
            <a:extLst>
              <a:ext uri="{FF2B5EF4-FFF2-40B4-BE49-F238E27FC236}">
                <a16:creationId xmlns:a16="http://schemas.microsoft.com/office/drawing/2014/main" id="{D41DB9AD-8565-4EF4-8ED9-151C4646E61F}"/>
              </a:ext>
            </a:extLst>
          </p:cNvPr>
          <p:cNvPicPr>
            <a:picLocks noChangeAspect="1"/>
          </p:cNvPicPr>
          <p:nvPr/>
        </p:nvPicPr>
        <p:blipFill>
          <a:blip r:embed="rId3"/>
          <a:stretch>
            <a:fillRect/>
          </a:stretch>
        </p:blipFill>
        <p:spPr>
          <a:xfrm>
            <a:off x="6240016" y="590667"/>
            <a:ext cx="5646996" cy="2697019"/>
          </a:xfrm>
          <a:prstGeom prst="rect">
            <a:avLst/>
          </a:prstGeom>
        </p:spPr>
      </p:pic>
      <p:pic>
        <p:nvPicPr>
          <p:cNvPr id="6" name="Picture 5">
            <a:extLst>
              <a:ext uri="{FF2B5EF4-FFF2-40B4-BE49-F238E27FC236}">
                <a16:creationId xmlns:a16="http://schemas.microsoft.com/office/drawing/2014/main" id="{0024A9E6-5C54-473D-AC4C-DC54ECD3AE09}"/>
              </a:ext>
            </a:extLst>
          </p:cNvPr>
          <p:cNvPicPr>
            <a:picLocks noChangeAspect="1"/>
          </p:cNvPicPr>
          <p:nvPr/>
        </p:nvPicPr>
        <p:blipFill>
          <a:blip r:embed="rId4"/>
          <a:stretch>
            <a:fillRect/>
          </a:stretch>
        </p:blipFill>
        <p:spPr>
          <a:xfrm>
            <a:off x="200420" y="3549286"/>
            <a:ext cx="5637922" cy="3120074"/>
          </a:xfrm>
          <a:prstGeom prst="rect">
            <a:avLst/>
          </a:prstGeom>
        </p:spPr>
      </p:pic>
      <p:sp>
        <p:nvSpPr>
          <p:cNvPr id="11" name="TextBox 10">
            <a:extLst>
              <a:ext uri="{FF2B5EF4-FFF2-40B4-BE49-F238E27FC236}">
                <a16:creationId xmlns:a16="http://schemas.microsoft.com/office/drawing/2014/main" id="{373AE2C2-770E-432C-BC23-5220DE39A66C}"/>
              </a:ext>
            </a:extLst>
          </p:cNvPr>
          <p:cNvSpPr txBox="1"/>
          <p:nvPr/>
        </p:nvSpPr>
        <p:spPr>
          <a:xfrm>
            <a:off x="6240016" y="3536942"/>
            <a:ext cx="5751565" cy="2585323"/>
          </a:xfrm>
          <a:prstGeom prst="rect">
            <a:avLst/>
          </a:prstGeom>
          <a:noFill/>
        </p:spPr>
        <p:txBody>
          <a:bodyPr wrap="square" rtlCol="0">
            <a:spAutoFit/>
          </a:bodyPr>
          <a:lstStyle/>
          <a:p>
            <a:r>
              <a:rPr lang="en-US" dirty="0"/>
              <a:t>Take away points:</a:t>
            </a:r>
          </a:p>
          <a:p>
            <a:pPr marL="342900" indent="-342900">
              <a:buAutoNum type="arabicPeriod"/>
            </a:pPr>
            <a:r>
              <a:rPr lang="en-US" dirty="0"/>
              <a:t>Only plasma treated copper was also able to bond strongly with Mix61 showing a maximum peak at 73 N. (even without sandblasting)</a:t>
            </a:r>
          </a:p>
          <a:p>
            <a:pPr marL="342900" indent="-342900">
              <a:buAutoNum type="arabicPeriod"/>
            </a:pPr>
            <a:r>
              <a:rPr lang="en-US" dirty="0"/>
              <a:t>For Mix 61, on an average, stainless steel and copper performed better than aluminum.</a:t>
            </a:r>
          </a:p>
          <a:p>
            <a:pPr marL="342900" indent="-342900">
              <a:buAutoNum type="arabicPeriod"/>
            </a:pPr>
            <a:r>
              <a:rPr lang="en-US" dirty="0"/>
              <a:t>The best adhesion for Mix 61 was seen for sandblasted SS and one peak touched 91 N.</a:t>
            </a:r>
          </a:p>
          <a:p>
            <a:pPr marL="342900" indent="-342900">
              <a:buAutoNum type="arabicPeriod"/>
            </a:pPr>
            <a:endParaRPr lang="en-GB" dirty="0"/>
          </a:p>
        </p:txBody>
      </p:sp>
    </p:spTree>
    <p:extLst>
      <p:ext uri="{BB962C8B-B14F-4D97-AF65-F5344CB8AC3E}">
        <p14:creationId xmlns:p14="http://schemas.microsoft.com/office/powerpoint/2010/main" val="2077465062"/>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Arial"/>
        <a:cs typeface="Arial"/>
      </a:majorFont>
      <a:minorFont>
        <a:latin typeface="Arial"/>
        <a:ea typeface="Arial"/>
        <a:cs typeface="Arial"/>
      </a:minorFont>
    </a:fontScheme>
    <a:fmtScheme name="Technic">
      <a:fillStyleLst>
        <a:solidFill>
          <a:schemeClr val="phClr"/>
        </a:solidFill>
        <a:gradFill>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a:gsLst>
            <a:gs pos="0">
              <a:schemeClr val="phClr">
                <a:tint val="78000"/>
                <a:satMod val="220000"/>
              </a:schemeClr>
            </a:gs>
            <a:gs pos="100000">
              <a:schemeClr val="phClr">
                <a:shade val="35000"/>
                <a:satMod val="155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2162</TotalTime>
  <Words>1154</Words>
  <Application>Microsoft Office PowerPoint</Application>
  <DocSecurity>0</DocSecurity>
  <PresentationFormat>Widescreen</PresentationFormat>
  <Paragraphs>163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Calibri,sans-serif</vt:lpstr>
      <vt:lpstr>Segoe UI</vt:lpstr>
      <vt:lpstr>CERN(4-3)</vt:lpstr>
      <vt:lpstr>PowerPoint Presentation</vt:lpstr>
      <vt:lpstr>Challenges faced</vt:lpstr>
      <vt:lpstr>Learnings</vt:lpstr>
      <vt:lpstr>PowerPoint Presentation</vt:lpstr>
      <vt:lpstr>Our new methodology</vt:lpstr>
      <vt:lpstr>Methods</vt:lpstr>
      <vt:lpstr>CTD101K</vt:lpstr>
      <vt:lpstr>MY750</vt:lpstr>
      <vt:lpstr>Mix 61</vt:lpstr>
      <vt:lpstr>Araldite 2011</vt:lpstr>
      <vt:lpstr>Mode of failure- Stainless steel&amp; MY750</vt:lpstr>
      <vt:lpstr>Mode of failure- Aluminum&amp;MY750</vt:lpstr>
      <vt:lpstr>Mode of failure- Copper&amp;MY750</vt:lpstr>
      <vt:lpstr>PowerPoint Presentation</vt:lpstr>
      <vt:lpstr>Conclusion</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Davide Tommasini</dc:creator>
  <cp:keywords/>
  <dc:description/>
  <cp:lastModifiedBy>Bharti Verma</cp:lastModifiedBy>
  <cp:revision>2345</cp:revision>
  <dcterms:created xsi:type="dcterms:W3CDTF">2015-01-22T10:26:45Z</dcterms:created>
  <dcterms:modified xsi:type="dcterms:W3CDTF">2021-12-16T07:38:36Z</dcterms:modified>
  <cp:category/>
  <dc:identifier/>
  <cp:contentStatus/>
  <dc:language/>
  <cp:version/>
</cp:coreProperties>
</file>