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  <p:sldMasterId id="2147483715" r:id="rId6"/>
    <p:sldMasterId id="2147483728" r:id="rId7"/>
  </p:sldMasterIdLst>
  <p:notesMasterIdLst>
    <p:notesMasterId r:id="rId30"/>
  </p:notesMasterIdLst>
  <p:sldIdLst>
    <p:sldId id="257" r:id="rId8"/>
    <p:sldId id="299" r:id="rId9"/>
    <p:sldId id="342" r:id="rId10"/>
    <p:sldId id="279" r:id="rId11"/>
    <p:sldId id="343" r:id="rId12"/>
    <p:sldId id="337" r:id="rId13"/>
    <p:sldId id="260" r:id="rId14"/>
    <p:sldId id="344" r:id="rId15"/>
    <p:sldId id="262" r:id="rId16"/>
    <p:sldId id="258" r:id="rId17"/>
    <p:sldId id="263" r:id="rId18"/>
    <p:sldId id="265" r:id="rId19"/>
    <p:sldId id="266" r:id="rId20"/>
    <p:sldId id="267" r:id="rId21"/>
    <p:sldId id="269" r:id="rId22"/>
    <p:sldId id="336" r:id="rId23"/>
    <p:sldId id="335" r:id="rId24"/>
    <p:sldId id="340" r:id="rId25"/>
    <p:sldId id="339" r:id="rId26"/>
    <p:sldId id="341" r:id="rId27"/>
    <p:sldId id="338" r:id="rId28"/>
    <p:sldId id="34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argias, George (STFC,RAL,SC)" initials="PG(" lastIdx="1" clrIdx="0">
    <p:extLst>
      <p:ext uri="{19B8F6BF-5375-455C-9EA6-DF929625EA0E}">
        <p15:presenceInfo xmlns:p15="http://schemas.microsoft.com/office/powerpoint/2012/main" userId="S-1-5-21-2030781433-144010450-1310660803-541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8"/>
    <a:srgbClr val="000000"/>
    <a:srgbClr val="1E5DF8"/>
    <a:srgbClr val="626262"/>
    <a:srgbClr val="F08900"/>
    <a:srgbClr val="FF6900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74426"/>
  </p:normalViewPr>
  <p:slideViewPr>
    <p:cSldViewPr snapToGrid="0" snapToObjects="1">
      <p:cViewPr varScale="1">
        <p:scale>
          <a:sx n="118" d="100"/>
          <a:sy n="118" d="100"/>
        </p:scale>
        <p:origin x="952" y="20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11/10/21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Atlas</a:t>
            </a:r>
            <a:r>
              <a:rPr lang="en-GB" baseline="0" dirty="0"/>
              <a:t> recalls continued when they could get tape drives, and the rates to ECHO looked good</a:t>
            </a:r>
          </a:p>
          <a:p>
            <a:endParaRPr lang="en-GB" baseline="0" dirty="0"/>
          </a:p>
          <a:p>
            <a:r>
              <a:rPr lang="en-GB" dirty="0"/>
              <a:t>The</a:t>
            </a:r>
            <a:r>
              <a:rPr lang="en-GB" baseline="0" dirty="0"/>
              <a:t> retrieve buffer was not being emptied. It was not clear why this was the case.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10531-1C31-4BB3-AF9A-34A8E713F53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753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 Friday,</a:t>
            </a:r>
            <a:r>
              <a:rPr lang="en-GB" baseline="0" dirty="0"/>
              <a:t> LHCb were the only ones writing into EOS, and so were writing in at over 3GB/s</a:t>
            </a:r>
          </a:p>
          <a:p>
            <a:endParaRPr lang="en-GB" baseline="0" dirty="0"/>
          </a:p>
          <a:p>
            <a:r>
              <a:rPr lang="en-GB" baseline="0" dirty="0"/>
              <a:t>They were writing to tape 4x drive speed, but also filled up the buffer in 17 hours. At this point reads and writes into EOS default space were matched.</a:t>
            </a:r>
          </a:p>
          <a:p>
            <a:endParaRPr lang="en-GB" baseline="0" dirty="0"/>
          </a:p>
          <a:p>
            <a:r>
              <a:rPr lang="en-GB" baseline="0" dirty="0"/>
              <a:t>The buffer quickly cleared after LHCb stopped writing.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10531-1C31-4BB3-AF9A-34A8E713F53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225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0100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879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76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B19BF-BB55-4799-B801-67CD70E5673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68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B19BF-BB55-4799-B801-67CD70E5673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990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Atlas started at 9AM,</a:t>
            </a:r>
            <a:r>
              <a:rPr lang="en-GB" baseline="0" dirty="0"/>
              <a:t> LHCb at 11AM</a:t>
            </a:r>
          </a:p>
          <a:p>
            <a:endParaRPr lang="en-GB" baseline="0" dirty="0"/>
          </a:p>
          <a:p>
            <a:r>
              <a:rPr lang="en-GB" baseline="0" dirty="0"/>
              <a:t>Single TPC proxy was saturated from the start</a:t>
            </a:r>
          </a:p>
          <a:p>
            <a:endParaRPr lang="en-GB" baseline="0" dirty="0"/>
          </a:p>
          <a:p>
            <a:r>
              <a:rPr lang="en-GB" dirty="0"/>
              <a:t>Eos</a:t>
            </a:r>
            <a:r>
              <a:rPr lang="en-GB" baseline="0" dirty="0"/>
              <a:t> ingest capped at ~3GB/s, but the rate out to tape doubled when LHCb started writing, due to the extra tape drives (max 4 per VO for archive, AND max 4 per VO for retrieve)</a:t>
            </a:r>
          </a:p>
          <a:p>
            <a:endParaRPr lang="en-GB" baseline="0" dirty="0"/>
          </a:p>
          <a:p>
            <a:r>
              <a:rPr lang="en-GB" baseline="0" dirty="0"/>
              <a:t>EOS disk worked as expected, buffer remained practically empty throughout the day. The 3GB/s in and out was easily supported by the 3 nodes in the default space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10531-1C31-4BB3-AF9A-34A8E713F53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559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10531-1C31-4BB3-AF9A-34A8E713F53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286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Retrieval</a:t>
            </a:r>
            <a:r>
              <a:rPr lang="en-GB" baseline="0" dirty="0"/>
              <a:t> started well, rates looked good.</a:t>
            </a:r>
          </a:p>
          <a:p>
            <a:endParaRPr lang="en-GB" baseline="0" dirty="0"/>
          </a:p>
          <a:p>
            <a:r>
              <a:rPr lang="en-GB" baseline="0" dirty="0"/>
              <a:t>This lasted for a few hours, but tape drive demand from the archive queues stopped the retrieval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10531-1C31-4BB3-AF9A-34A8E713F53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199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Atlas</a:t>
            </a:r>
            <a:r>
              <a:rPr lang="en-GB" baseline="0" dirty="0"/>
              <a:t> recalls continued when they could get tape drives, and the rates to ECHO looked good</a:t>
            </a:r>
          </a:p>
          <a:p>
            <a:endParaRPr lang="en-GB" baseline="0" dirty="0"/>
          </a:p>
          <a:p>
            <a:r>
              <a:rPr lang="en-GB" dirty="0"/>
              <a:t>The</a:t>
            </a:r>
            <a:r>
              <a:rPr lang="en-GB" baseline="0" dirty="0"/>
              <a:t> retrieve buffer was not being emptied. It was not clear why this was the case.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10531-1C31-4BB3-AF9A-34A8E713F53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3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0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1957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11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378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88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0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085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297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77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1797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24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7861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05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1041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724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4637644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4132358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4240645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884041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3259484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3357930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0831330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60850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2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11/10/21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41" y="6176963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3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76501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monit-grafana.cern.ch/d/veRQSWBGz/fts-servers-dashboard?orgId=25&amp;var-dest_se=root%3A%2F%2Fxrootd.echo.stfc.ac.uk&amp;var-dest_se_es=root%3A%2F%2Fxrootd.echo.stfc.ac.uk&amp;var-fts_server=fts3-lhcb.cern.ch&amp;var-fts_server_es=fts3-lhcb.cern.ch&amp;var-source_se=root%3A%2F%2Fantares-eos01.scd.rl.ac.uk&amp;var-source_se_es=root%3A%2F%2Fantares-eos01.scd.rl.ac.uk&amp;var-vo=All&amp;var-vo_es=All" TargetMode="External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rUhHdhlSgpU_Doam3Muox9XxnPQJEmqaf5_ZtzWsI5E/edit" TargetMode="Externa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089983/contributions/4581916/attachments/2335897/3981407/ALICE%20custodial%20storage%20challenge%20-%20results.pdf" TargetMode="Externa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815005" y="2171616"/>
            <a:ext cx="577085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 Challenge Review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818866" y="4782160"/>
            <a:ext cx="7014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Alastair Dewhurst, </a:t>
            </a:r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the RAL Tier-1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1 – ATLAS and LHCb Archiving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2319" y="1470540"/>
            <a:ext cx="11675312" cy="464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344" y="1101208"/>
            <a:ext cx="2577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0900 – 2100 11</a:t>
            </a:r>
            <a:r>
              <a:rPr lang="en-GB" baseline="30000" dirty="0"/>
              <a:t>th</a:t>
            </a:r>
            <a:r>
              <a:rPr lang="en-GB" dirty="0"/>
              <a:t> October</a:t>
            </a:r>
          </a:p>
        </p:txBody>
      </p:sp>
    </p:spTree>
    <p:extLst>
      <p:ext uri="{BB962C8B-B14F-4D97-AF65-F5344CB8AC3E}">
        <p14:creationId xmlns:p14="http://schemas.microsoft.com/office/powerpoint/2010/main" val="2337189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2 – CMS archive starts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1805"/>
            <a:ext cx="10515600" cy="2062300"/>
          </a:xfrm>
        </p:spPr>
        <p:txBody>
          <a:bodyPr>
            <a:normAutofit/>
          </a:bodyPr>
          <a:lstStyle/>
          <a:p>
            <a:r>
              <a:rPr lang="en-GB" sz="2000" dirty="0"/>
              <a:t>CMS had much larger file sizes</a:t>
            </a:r>
          </a:p>
          <a:p>
            <a:pPr lvl="1"/>
            <a:r>
              <a:rPr lang="en-GB" sz="1800" dirty="0"/>
              <a:t>The limited number of transfer slots on the TPC proxy meant they could get more data into EOS and therefore more data to tape</a:t>
            </a:r>
          </a:p>
          <a:p>
            <a:r>
              <a:rPr lang="en-GB" sz="2000" dirty="0"/>
              <a:t>We needed more bandwidth in, time for another proxy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185" y="1951329"/>
            <a:ext cx="3500913" cy="42190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908043"/>
            <a:ext cx="5856892" cy="34683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0954" y="2629344"/>
            <a:ext cx="2995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1100 11</a:t>
            </a:r>
            <a:r>
              <a:rPr lang="en-GB" baseline="30000" dirty="0"/>
              <a:t>th</a:t>
            </a:r>
            <a:r>
              <a:rPr lang="en-GB" dirty="0"/>
              <a:t> – 1300 13</a:t>
            </a:r>
            <a:r>
              <a:rPr lang="en-GB" baseline="30000" dirty="0"/>
              <a:t>th</a:t>
            </a:r>
            <a:r>
              <a:rPr lang="en-GB" dirty="0"/>
              <a:t> October</a:t>
            </a:r>
          </a:p>
        </p:txBody>
      </p:sp>
    </p:spTree>
    <p:extLst>
      <p:ext uri="{BB962C8B-B14F-4D97-AF65-F5344CB8AC3E}">
        <p14:creationId xmlns:p14="http://schemas.microsoft.com/office/powerpoint/2010/main" val="420058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3 –  Atlas recall starts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637" y="3448463"/>
            <a:ext cx="6169090" cy="26458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174901"/>
            <a:ext cx="5509728" cy="22219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7957" y="1461877"/>
            <a:ext cx="263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0500 – 2300 13</a:t>
            </a:r>
            <a:r>
              <a:rPr lang="en-GB" baseline="30000" dirty="0"/>
              <a:t>th</a:t>
            </a:r>
            <a:r>
              <a:rPr lang="en-GB" dirty="0"/>
              <a:t> October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F522DD7-2541-A248-B816-93CF596AC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6523"/>
            <a:ext cx="4598437" cy="4345754"/>
          </a:xfrm>
        </p:spPr>
        <p:txBody>
          <a:bodyPr>
            <a:normAutofit/>
          </a:bodyPr>
          <a:lstStyle/>
          <a:p>
            <a:r>
              <a:rPr lang="en-GB" dirty="0"/>
              <a:t>Retrieval started well, rates looked good.</a:t>
            </a:r>
          </a:p>
          <a:p>
            <a:endParaRPr lang="en-GB" dirty="0"/>
          </a:p>
          <a:p>
            <a:r>
              <a:rPr lang="en-GB" dirty="0"/>
              <a:t>This lasted for a few hours, but tape drive demand from the archive queues stopped the retrieval.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650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1409" y="1104462"/>
            <a:ext cx="2995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0800 13</a:t>
            </a:r>
            <a:r>
              <a:rPr lang="en-GB" baseline="30000" dirty="0"/>
              <a:t>th</a:t>
            </a:r>
            <a:r>
              <a:rPr lang="en-GB" dirty="0"/>
              <a:t> – 0800 15</a:t>
            </a:r>
            <a:r>
              <a:rPr lang="en-GB" baseline="30000" dirty="0"/>
              <a:t>th</a:t>
            </a:r>
            <a:r>
              <a:rPr lang="en-GB" dirty="0"/>
              <a:t> October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129" y="3654697"/>
            <a:ext cx="4834797" cy="20227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5903" y="940692"/>
            <a:ext cx="5523251" cy="22622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69179" y="5683797"/>
            <a:ext cx="2855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DDM monitoring of transfers to Echo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956AEC8-9549-034E-8CE3-8BBA4E42C701}"/>
              </a:ext>
            </a:extLst>
          </p:cNvPr>
          <p:cNvSpPr txBox="1">
            <a:spLocks/>
          </p:cNvSpPr>
          <p:nvPr/>
        </p:nvSpPr>
        <p:spPr>
          <a:xfrm>
            <a:off x="428298" y="11532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Recall buffer fills up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BDB3762-C5F1-FE44-8A4B-6A5ABE3CD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6523"/>
            <a:ext cx="4598437" cy="434575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Atlas recalls continued when they could get tape drives, and the rates to ECHO looked good.</a:t>
            </a:r>
          </a:p>
          <a:p>
            <a:endParaRPr lang="en-GB" dirty="0"/>
          </a:p>
          <a:p>
            <a:r>
              <a:rPr lang="en-GB" dirty="0"/>
              <a:t>The retrieve buffer was not being emptied. </a:t>
            </a:r>
          </a:p>
          <a:p>
            <a:pPr lvl="1"/>
            <a:r>
              <a:rPr lang="en-GB" dirty="0"/>
              <a:t>Later discovered Garbage collection settings were incorrect.</a:t>
            </a:r>
          </a:p>
          <a:p>
            <a:pPr lvl="1"/>
            <a:r>
              <a:rPr lang="en-GB" dirty="0"/>
              <a:t>FTS had not been “told” to delete files.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6802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did CMS’ files go?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285874"/>
            <a:ext cx="6634655" cy="489108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On Thursday, CMS reported that large numbers of files in </a:t>
            </a:r>
            <a:r>
              <a:rPr lang="en-GB" dirty="0" err="1"/>
              <a:t>Rucio</a:t>
            </a:r>
            <a:r>
              <a:rPr lang="en-GB" dirty="0"/>
              <a:t> were not present on Antares</a:t>
            </a:r>
          </a:p>
          <a:p>
            <a:r>
              <a:rPr lang="en-GB" dirty="0"/>
              <a:t>The data was still on the tapes and were not in danger of being deleted.</a:t>
            </a:r>
          </a:p>
          <a:p>
            <a:r>
              <a:rPr lang="en-GB" dirty="0"/>
              <a:t>Further investigation found that most CMS files were in the CTA recycle bin.</a:t>
            </a:r>
          </a:p>
          <a:p>
            <a:pPr lvl="1"/>
            <a:r>
              <a:rPr lang="en-GB" dirty="0"/>
              <a:t>Tools to remove things from the recycle bin are still in development!</a:t>
            </a:r>
          </a:p>
          <a:p>
            <a:r>
              <a:rPr lang="en-GB" dirty="0"/>
              <a:t>It is believe that CMS triggered the deletion when they removed the Rucio rule used to copy the files in.</a:t>
            </a:r>
          </a:p>
          <a:p>
            <a:pPr lvl="1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2855" y="5105367"/>
            <a:ext cx="4315801" cy="1081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052" y="1313793"/>
            <a:ext cx="4048255" cy="338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786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5 – </a:t>
            </a:r>
            <a:r>
              <a:rPr lang="en-GB" dirty="0" err="1"/>
              <a:t>LHCb</a:t>
            </a:r>
            <a:r>
              <a:rPr lang="en-GB" dirty="0"/>
              <a:t> writes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005" b="46939"/>
          <a:stretch/>
        </p:blipFill>
        <p:spPr>
          <a:xfrm>
            <a:off x="638656" y="4554276"/>
            <a:ext cx="3580755" cy="14785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3327" y="3237722"/>
            <a:ext cx="7363697" cy="27950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2226"/>
          <a:stretch/>
        </p:blipFill>
        <p:spPr>
          <a:xfrm>
            <a:off x="638656" y="3000292"/>
            <a:ext cx="3580755" cy="1439869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1918DE7-57AB-704F-B7A4-DC274F4B6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888824" cy="147851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On Friday, </a:t>
            </a:r>
            <a:r>
              <a:rPr lang="en-GB" dirty="0" err="1"/>
              <a:t>LHCb</a:t>
            </a:r>
            <a:r>
              <a:rPr lang="en-GB" dirty="0"/>
              <a:t> were the only ones writing into EOS, and so were writing in at over 3GB/s</a:t>
            </a:r>
          </a:p>
          <a:p>
            <a:r>
              <a:rPr lang="en-GB" dirty="0"/>
              <a:t>They were writing to tape 4x drive speed, but also filled up the buffer in 17 hours. At this point reads and writes into EOS default space were matched.</a:t>
            </a:r>
          </a:p>
          <a:p>
            <a:r>
              <a:rPr lang="en-GB" dirty="0"/>
              <a:t>The buffer quickly cleared after </a:t>
            </a:r>
            <a:r>
              <a:rPr lang="en-GB" dirty="0" err="1"/>
              <a:t>LHCb</a:t>
            </a:r>
            <a:r>
              <a:rPr lang="en-GB" dirty="0"/>
              <a:t> stopped writing.</a:t>
            </a:r>
          </a:p>
        </p:txBody>
      </p:sp>
    </p:spTree>
    <p:extLst>
      <p:ext uri="{BB962C8B-B14F-4D97-AF65-F5344CB8AC3E}">
        <p14:creationId xmlns:p14="http://schemas.microsoft.com/office/powerpoint/2010/main" val="2861031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0" lang="en-US" sz="48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Further testing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48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CMS lost their data, they were unable to perform a recall test during the tape challenge.</a:t>
            </a:r>
          </a:p>
          <a:p>
            <a:pPr lvl="1"/>
            <a:r>
              <a:rPr lang="en-US" dirty="0"/>
              <a:t>Katy Ellis ran additional tests between 1</a:t>
            </a:r>
            <a:r>
              <a:rPr lang="en-US" baseline="30000" dirty="0"/>
              <a:t>st</a:t>
            </a:r>
            <a:r>
              <a:rPr lang="en-US" dirty="0"/>
              <a:t> and 10</a:t>
            </a:r>
            <a:r>
              <a:rPr lang="en-US" baseline="30000" dirty="0"/>
              <a:t>th</a:t>
            </a:r>
            <a:r>
              <a:rPr lang="en-US" dirty="0"/>
              <a:t> November.</a:t>
            </a:r>
          </a:p>
          <a:p>
            <a:r>
              <a:rPr lang="en-US" dirty="0"/>
              <a:t>Started with a write test: 275TB / 40k files from CERN-EOS to Antares.</a:t>
            </a:r>
          </a:p>
          <a:p>
            <a:r>
              <a:rPr lang="en-US" dirty="0"/>
              <a:t>Some initial test recalls did not work well, it took several days to resolve these issues.</a:t>
            </a:r>
          </a:p>
          <a:p>
            <a:r>
              <a:rPr lang="en-US" dirty="0"/>
              <a:t>On 8</a:t>
            </a:r>
            <a:r>
              <a:rPr lang="en-US" baseline="30000" dirty="0"/>
              <a:t>th</a:t>
            </a:r>
            <a:r>
              <a:rPr lang="en-US" dirty="0"/>
              <a:t> November a full recall of the 275TB data to Echo was made.</a:t>
            </a:r>
          </a:p>
          <a:p>
            <a:pPr lvl="1"/>
            <a:r>
              <a:rPr lang="en-US" dirty="0"/>
              <a:t>This completed on the 10</a:t>
            </a:r>
            <a:r>
              <a:rPr lang="en-US" baseline="30000" dirty="0"/>
              <a:t>th</a:t>
            </a:r>
            <a:r>
              <a:rPr lang="en-US" dirty="0"/>
              <a:t> November.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11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November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303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Recalls from Antares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19695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Recall test used (up to) 8 tape drives.</a:t>
            </a:r>
          </a:p>
          <a:p>
            <a:pPr lvl="1"/>
            <a:r>
              <a:rPr lang="en-US" dirty="0"/>
              <a:t>Consistent recall rate of 3GB/s (out of maximum 3.2GB/s), however it should be noted that all 275TB of data was being recalled.</a:t>
            </a:r>
          </a:p>
          <a:p>
            <a:r>
              <a:rPr lang="en-US" dirty="0"/>
              <a:t>EOS disk buffer filled up slightly as the rate out of EOS could not keep up.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11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November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2803398-5631-394D-8395-FFE920086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602595"/>
            <a:ext cx="6321757" cy="2348982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C4DBADE3-05C7-0D40-A760-7AE3365B9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858" y="3602595"/>
            <a:ext cx="3903942" cy="234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75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Recalls to Echo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1723272"/>
          </a:xfrm>
        </p:spPr>
        <p:txBody>
          <a:bodyPr>
            <a:normAutofit/>
          </a:bodyPr>
          <a:lstStyle/>
          <a:p>
            <a:r>
              <a:rPr lang="en-US" dirty="0"/>
              <a:t>The new 800Gb/s network link between Echo and Antares has not yet been commissioned.</a:t>
            </a:r>
          </a:p>
          <a:p>
            <a:pPr lvl="1"/>
            <a:r>
              <a:rPr lang="en-US" dirty="0"/>
              <a:t>Defaulted to using old 40Gb/s link which had significant amounts of other traffic 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11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November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4C0810B9-6653-1048-8C24-860AD178B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27" y="3390076"/>
            <a:ext cx="5188149" cy="25429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B31CAC-3FC8-8748-A446-189252C4AAE6}"/>
              </a:ext>
            </a:extLst>
          </p:cNvPr>
          <p:cNvSpPr txBox="1"/>
          <p:nvPr/>
        </p:nvSpPr>
        <p:spPr>
          <a:xfrm>
            <a:off x="838200" y="3103723"/>
            <a:ext cx="4180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CMS </a:t>
            </a:r>
            <a:r>
              <a:rPr lang="en-US" sz="1600" dirty="0" err="1">
                <a:solidFill>
                  <a:srgbClr val="000000"/>
                </a:solidFill>
              </a:rPr>
              <a:t>monit</a:t>
            </a:r>
            <a:r>
              <a:rPr lang="en-US" sz="1600" dirty="0">
                <a:solidFill>
                  <a:srgbClr val="000000"/>
                </a:solidFill>
              </a:rPr>
              <a:t> plot of Antares to Echo transfers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31729B4C-D98E-074E-8D44-4C3BAC7B7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545" y="3642661"/>
            <a:ext cx="7114312" cy="229033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EF22D6-5C8C-1E40-BE00-D02AFB89FDDF}"/>
              </a:ext>
            </a:extLst>
          </p:cNvPr>
          <p:cNvCxnSpPr/>
          <p:nvPr/>
        </p:nvCxnSpPr>
        <p:spPr>
          <a:xfrm flipV="1">
            <a:off x="2312090" y="3508310"/>
            <a:ext cx="0" cy="25192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D3D1BE-DB4A-634B-B89C-0D6DD97B9453}"/>
              </a:ext>
            </a:extLst>
          </p:cNvPr>
          <p:cNvCxnSpPr/>
          <p:nvPr/>
        </p:nvCxnSpPr>
        <p:spPr>
          <a:xfrm flipV="1">
            <a:off x="10592491" y="3429000"/>
            <a:ext cx="0" cy="25192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C843145-FFF8-B843-81D5-1573DB784219}"/>
              </a:ext>
            </a:extLst>
          </p:cNvPr>
          <p:cNvCxnSpPr/>
          <p:nvPr/>
        </p:nvCxnSpPr>
        <p:spPr>
          <a:xfrm flipV="1">
            <a:off x="11593252" y="3439135"/>
            <a:ext cx="0" cy="25192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D73252-581A-D048-BAD8-5597B954B63F}"/>
              </a:ext>
            </a:extLst>
          </p:cNvPr>
          <p:cNvCxnSpPr/>
          <p:nvPr/>
        </p:nvCxnSpPr>
        <p:spPr>
          <a:xfrm flipV="1">
            <a:off x="4623490" y="3508310"/>
            <a:ext cx="0" cy="25192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808FEB8-A0B2-7C41-AA17-24CF7294E502}"/>
              </a:ext>
            </a:extLst>
          </p:cNvPr>
          <p:cNvSpPr txBox="1"/>
          <p:nvPr/>
        </p:nvSpPr>
        <p:spPr>
          <a:xfrm>
            <a:off x="5101027" y="3278706"/>
            <a:ext cx="494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RAL plot of current link between Antares and Echo </a:t>
            </a:r>
          </a:p>
        </p:txBody>
      </p:sp>
    </p:spTree>
    <p:extLst>
      <p:ext uri="{BB962C8B-B14F-4D97-AF65-F5344CB8AC3E}">
        <p14:creationId xmlns:p14="http://schemas.microsoft.com/office/powerpoint/2010/main" val="1799191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RAL is deploying CTA to replace Castor.</a:t>
            </a:r>
          </a:p>
          <a:p>
            <a:pPr lvl="1"/>
            <a:r>
              <a:rPr lang="en-US" dirty="0"/>
              <a:t>Project has been heavily affected by Pandemic.</a:t>
            </a:r>
          </a:p>
          <a:p>
            <a:r>
              <a:rPr lang="en-US" dirty="0"/>
              <a:t>To avoid confusion for RAL local users, we are calling our CTA instance Antares.</a:t>
            </a:r>
          </a:p>
          <a:p>
            <a:pPr lvl="1"/>
            <a:r>
              <a:rPr lang="en-US" dirty="0"/>
              <a:t>It’s just a name and you can also use CTA at RAL if you prefer.</a:t>
            </a:r>
          </a:p>
          <a:p>
            <a:pPr lvl="1"/>
            <a:r>
              <a:rPr lang="en-US" dirty="0"/>
              <a:t>We are trying to copy CERN deployment model as closely as possible. </a:t>
            </a:r>
          </a:p>
          <a:p>
            <a:r>
              <a:rPr lang="en-US" dirty="0"/>
              <a:t>Antares has been tested internally for quite a while.</a:t>
            </a:r>
          </a:p>
          <a:p>
            <a:r>
              <a:rPr lang="en-US" dirty="0"/>
              <a:t>The RAL Tier-1 is replacing its network.</a:t>
            </a:r>
          </a:p>
          <a:p>
            <a:pPr lvl="1"/>
            <a:r>
              <a:rPr lang="en-US" dirty="0"/>
              <a:t>The new network is being rolled out currently with almost daily changes.</a:t>
            </a:r>
          </a:p>
          <a:p>
            <a:pPr lvl="1"/>
            <a:r>
              <a:rPr lang="en-US" dirty="0"/>
              <a:t>CTA has been deployed on the new network but during the tests still needed to access Echo and LHCOPN via the old network.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Many aspects of both the Data and Tape challenges were network bottlenecked to 40Gb/s.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11</a:t>
            </a:r>
            <a:r>
              <a:rPr lang="en-US" baseline="30000" dirty="0">
                <a:solidFill>
                  <a:srgbClr val="2E2C61"/>
                </a:solidFill>
                <a:latin typeface="Arial" panose="020B0604020202020204"/>
              </a:rPr>
              <a:t>th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US" baseline="30000" dirty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November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571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recall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0004"/>
            <a:ext cx="10515600" cy="88792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>
                <a:hlinkClick r:id="rId2"/>
              </a:rPr>
              <a:t>LHCb</a:t>
            </a:r>
            <a:r>
              <a:rPr lang="en-US" dirty="0">
                <a:hlinkClick r:id="rId2"/>
              </a:rPr>
              <a:t> started doing their recall test last night.</a:t>
            </a:r>
            <a:endParaRPr lang="en-US" dirty="0"/>
          </a:p>
          <a:p>
            <a:pPr lvl="1"/>
            <a:r>
              <a:rPr lang="en-US" dirty="0"/>
              <a:t>Not yet had a chance to analyze what is happening.</a:t>
            </a:r>
          </a:p>
          <a:p>
            <a:pPr lvl="1"/>
            <a:r>
              <a:rPr lang="en-US" dirty="0"/>
              <a:t>Transfers between Antares and Echo are now going over 800Gb/s link.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11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November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2BF11B98-D84E-A04B-8DEE-AF147FAD5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473" y="2124859"/>
            <a:ext cx="10105052" cy="396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51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new network is being rolled out currently.  </a:t>
            </a:r>
          </a:p>
          <a:p>
            <a:pPr lvl="1"/>
            <a:r>
              <a:rPr lang="en-US" dirty="0"/>
              <a:t>Majority of improvements should be apparent by December.</a:t>
            </a:r>
          </a:p>
          <a:p>
            <a:pPr lvl="1"/>
            <a:r>
              <a:rPr lang="en-US" dirty="0"/>
              <a:t>Completion expected before end of January.</a:t>
            </a:r>
          </a:p>
          <a:p>
            <a:r>
              <a:rPr lang="en-US" dirty="0"/>
              <a:t>We are currently focused on testing the migration procedure from Castor to CTA.</a:t>
            </a:r>
          </a:p>
          <a:p>
            <a:pPr lvl="1"/>
            <a:r>
              <a:rPr lang="en-US" dirty="0"/>
              <a:t>Database change from Castor to CTA</a:t>
            </a:r>
          </a:p>
          <a:p>
            <a:pPr lvl="1"/>
            <a:r>
              <a:rPr lang="en-US" dirty="0"/>
              <a:t>Database to EOS namespace change.</a:t>
            </a:r>
          </a:p>
          <a:p>
            <a:r>
              <a:rPr lang="en-US" dirty="0"/>
              <a:t>Migration plan:</a:t>
            </a:r>
          </a:p>
          <a:p>
            <a:pPr lvl="1"/>
            <a:r>
              <a:rPr lang="en-US" dirty="0"/>
              <a:t>Aim for at least one dry run before Christmas</a:t>
            </a:r>
          </a:p>
          <a:p>
            <a:pPr lvl="1"/>
            <a:r>
              <a:rPr lang="en-US" dirty="0"/>
              <a:t>All VO migrated simultaneously during long downtime at the start of 2022.</a:t>
            </a:r>
          </a:p>
          <a:p>
            <a:r>
              <a:rPr lang="en-US" dirty="0"/>
              <a:t>We need to work with ALICE (soon) to ensure that they can use </a:t>
            </a:r>
            <a:r>
              <a:rPr lang="en-US" dirty="0" err="1"/>
              <a:t>Anatares</a:t>
            </a:r>
            <a:r>
              <a:rPr lang="en-US" dirty="0"/>
              <a:t> successfully.</a:t>
            </a:r>
          </a:p>
          <a:p>
            <a:pPr lvl="1"/>
            <a:r>
              <a:rPr lang="en-US" dirty="0"/>
              <a:t>Functionality is more of a concern as the required data rate is so low.</a:t>
            </a:r>
          </a:p>
          <a:p>
            <a:r>
              <a:rPr lang="en-US" dirty="0"/>
              <a:t>For Run 3:</a:t>
            </a:r>
          </a:p>
          <a:p>
            <a:pPr lvl="1"/>
            <a:r>
              <a:rPr lang="en-US" dirty="0"/>
              <a:t>The number of tape drives should double when we migrate from Castor.</a:t>
            </a:r>
          </a:p>
          <a:p>
            <a:pPr lvl="1"/>
            <a:r>
              <a:rPr lang="en-US" dirty="0"/>
              <a:t>Additional drives and media are currently being procured as well.</a:t>
            </a:r>
          </a:p>
          <a:p>
            <a:r>
              <a:rPr lang="en-US" dirty="0"/>
              <a:t>We have no ETA on when Antares will support </a:t>
            </a:r>
            <a:r>
              <a:rPr lang="en-US" dirty="0" err="1"/>
              <a:t>webdav</a:t>
            </a:r>
            <a:r>
              <a:rPr lang="en-US" dirty="0"/>
              <a:t>.  It is an experimental feature currently.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XrootD</a:t>
            </a:r>
            <a:r>
              <a:rPr lang="en-US" dirty="0"/>
              <a:t> directly or </a:t>
            </a:r>
            <a:r>
              <a:rPr lang="en-US" dirty="0" err="1"/>
              <a:t>WebDav</a:t>
            </a:r>
            <a:r>
              <a:rPr lang="en-US" dirty="0"/>
              <a:t> via multi-hop through Echo.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21795B-66C9-1146-8380-CA2E2C25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11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980445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Antares performed extremely well for writes given the hardware available.</a:t>
            </a:r>
          </a:p>
          <a:p>
            <a:r>
              <a:rPr lang="en-US" dirty="0"/>
              <a:t>Antares also performed extremely well for reads, although this is likely to have been an unrealistic scenario as all files were located on a small number of tapes.</a:t>
            </a:r>
          </a:p>
          <a:p>
            <a:r>
              <a:rPr lang="en-US" dirty="0"/>
              <a:t>Antares should have almost 3 times as much tape hardware available at the start of Run 3.</a:t>
            </a:r>
          </a:p>
          <a:p>
            <a:r>
              <a:rPr lang="en-US" dirty="0"/>
              <a:t>We are focusing on testing migration currently.</a:t>
            </a:r>
          </a:p>
          <a:p>
            <a:r>
              <a:rPr lang="en-US" dirty="0"/>
              <a:t>We still need to work with ALICE to ensure they can use the endpoint.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21795B-66C9-1146-8380-CA2E2C25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11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32730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197051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3088"/>
                </a:solidFill>
                <a:hlinkClick r:id="rId2"/>
              </a:rPr>
              <a:t>Requirements taken from Tape Challenge document.</a:t>
            </a:r>
            <a:endParaRPr lang="en-US" dirty="0">
              <a:solidFill>
                <a:srgbClr val="003088"/>
              </a:solidFill>
            </a:endParaRPr>
          </a:p>
          <a:p>
            <a:r>
              <a:rPr lang="en-US" dirty="0">
                <a:solidFill>
                  <a:srgbClr val="003088"/>
                </a:solidFill>
              </a:rPr>
              <a:t>We did not have time to get ALICE </a:t>
            </a:r>
            <a:r>
              <a:rPr lang="en-US" dirty="0" err="1">
                <a:solidFill>
                  <a:srgbClr val="003088"/>
                </a:solidFill>
              </a:rPr>
              <a:t>authz</a:t>
            </a:r>
            <a:r>
              <a:rPr lang="en-US" dirty="0">
                <a:solidFill>
                  <a:srgbClr val="003088"/>
                </a:solidFill>
              </a:rPr>
              <a:t> to work with Antares and so they tested Castor.</a:t>
            </a:r>
          </a:p>
          <a:p>
            <a:r>
              <a:rPr lang="en-US" dirty="0">
                <a:solidFill>
                  <a:srgbClr val="003088"/>
                </a:solidFill>
              </a:rPr>
              <a:t>50:50 split of tape hardware between Castor and Antares.</a:t>
            </a:r>
          </a:p>
          <a:p>
            <a:pPr lvl="1"/>
            <a:r>
              <a:rPr lang="en-US" dirty="0">
                <a:solidFill>
                  <a:srgbClr val="003088"/>
                </a:solidFill>
              </a:rPr>
              <a:t>10 x TS1160 drives each.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11</a:t>
            </a:r>
            <a:r>
              <a:rPr lang="en-US" baseline="30000" dirty="0">
                <a:solidFill>
                  <a:srgbClr val="2E2C61"/>
                </a:solidFill>
                <a:latin typeface="Arial" panose="020B0604020202020204"/>
              </a:rPr>
              <a:t>th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US" baseline="30000" dirty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November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3E3B9EA-B47D-274D-8AD5-DED9C530D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945044"/>
              </p:ext>
            </p:extLst>
          </p:nvPr>
        </p:nvGraphicFramePr>
        <p:xfrm>
          <a:off x="838200" y="3350154"/>
          <a:ext cx="10515600" cy="272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146184815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7821131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7010393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8900338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10586225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605145449"/>
                    </a:ext>
                  </a:extLst>
                </a:gridCol>
              </a:tblGrid>
              <a:tr h="8217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Reads (DT) GB/s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Writes (DT) GB/s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Reads (A-DT) GB/s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Writes (A-DT) GB/s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Castor / Antares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589438"/>
                  </a:ext>
                </a:extLst>
              </a:tr>
              <a:tr h="476118">
                <a:tc>
                  <a:txBody>
                    <a:bodyPr/>
                    <a:lstStyle/>
                    <a:p>
                      <a:r>
                        <a:rPr lang="en-US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Castor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605332"/>
                  </a:ext>
                </a:extLst>
              </a:tr>
              <a:tr h="476118">
                <a:tc>
                  <a:txBody>
                    <a:bodyPr/>
                    <a:lstStyle/>
                    <a:p>
                      <a:r>
                        <a:rPr lang="en-US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Antares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87329"/>
                  </a:ext>
                </a:extLst>
              </a:tr>
              <a:tr h="476118">
                <a:tc>
                  <a:txBody>
                    <a:bodyPr/>
                    <a:lstStyle/>
                    <a:p>
                      <a:r>
                        <a:rPr lang="en-US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Antares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432094"/>
                  </a:ext>
                </a:extLst>
              </a:tr>
              <a:tr h="476118">
                <a:tc>
                  <a:txBody>
                    <a:bodyPr/>
                    <a:lstStyle/>
                    <a:p>
                      <a:r>
                        <a:rPr lang="en-US" dirty="0" err="1"/>
                        <a:t>LHCb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/>
                        <a:t>2.92 </a:t>
                      </a:r>
                      <a:r>
                        <a:rPr lang="en-US" dirty="0"/>
                        <a:t>5.84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Antares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259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773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Castor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9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F157-9DD4-A748-8579-B8927E3B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92548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3088"/>
                </a:solidFill>
                <a:hlinkClick r:id="rId2"/>
              </a:rPr>
              <a:t>Slides taken from Latezchar’s talk.</a:t>
            </a:r>
            <a:endParaRPr lang="en-US" dirty="0">
              <a:solidFill>
                <a:srgbClr val="003088"/>
              </a:solidFill>
            </a:endParaRPr>
          </a:p>
          <a:p>
            <a:r>
              <a:rPr lang="en-US" dirty="0">
                <a:solidFill>
                  <a:srgbClr val="003088"/>
                </a:solidFill>
              </a:rPr>
              <a:t>Comfortably managed to hit target.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D3370-FA3E-C741-8665-2B1AC340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4299" y="6272213"/>
            <a:ext cx="434340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Alastair Dewhurst, 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11</a:t>
            </a:r>
            <a:r>
              <a:rPr lang="en-US" baseline="30000" dirty="0">
                <a:solidFill>
                  <a:srgbClr val="2E2C61"/>
                </a:solidFill>
                <a:latin typeface="Arial" panose="020B0604020202020204"/>
              </a:rPr>
              <a:t>th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US" baseline="30000" dirty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US" dirty="0">
                <a:solidFill>
                  <a:srgbClr val="2E2C61"/>
                </a:solidFill>
                <a:latin typeface="Arial" panose="020B0604020202020204"/>
              </a:rPr>
              <a:t>November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0A26-F577-DB4E-91B1-9D8B0DD1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B3702451-849E-9342-BBFA-B5C55CA36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641632"/>
            <a:ext cx="3924300" cy="2705100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7FDDE956-E900-8948-B3FC-3291666C1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715" y="2211355"/>
            <a:ext cx="6391045" cy="388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29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Antares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4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054645" y="4931933"/>
            <a:ext cx="1656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144645" y="4841933"/>
            <a:ext cx="1656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941845" y="5075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042853" y="3167933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010245" y="4967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8078645" y="4859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25845" y="3275869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30245" y="3167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46924" y="3059869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2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Frontend/CTA CLI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32684" y="3059869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EOS cluster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32684" y="4751869"/>
            <a:ext cx="1656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Tape Servers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8" name="Can 7"/>
          <p:cNvSpPr>
            <a:spLocks noChangeAspect="1"/>
          </p:cNvSpPr>
          <p:nvPr/>
        </p:nvSpPr>
        <p:spPr bwMode="auto">
          <a:xfrm>
            <a:off x="7103620" y="3787163"/>
            <a:ext cx="828184" cy="666040"/>
          </a:xfrm>
          <a:prstGeom prst="ca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1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CTA Catalogue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" name="Cloud 5"/>
          <p:cNvSpPr/>
          <p:nvPr/>
        </p:nvSpPr>
        <p:spPr>
          <a:xfrm>
            <a:off x="5162533" y="1223933"/>
            <a:ext cx="1800200" cy="60762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1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XRootD </a:t>
            </a:r>
            <a:r>
              <a:rPr lang="en-GB" sz="1100" b="1" i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Client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20" name="Flowchart: Sequential Access Storage 19"/>
          <p:cNvSpPr>
            <a:spLocks noChangeAspect="1"/>
          </p:cNvSpPr>
          <p:nvPr/>
        </p:nvSpPr>
        <p:spPr bwMode="auto">
          <a:xfrm>
            <a:off x="3938398" y="4571299"/>
            <a:ext cx="968511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TS1160 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146924" y="4751869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object store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397" y="21552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7" name="AutoShape 4" descr="cid:8842ab14-808e-431f-af59-8d61f739b84f@fed.cclrc.ac.uk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222" y="4490391"/>
            <a:ext cx="1800915" cy="1350686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9" idx="3"/>
            <a:endCxn id="15" idx="1"/>
          </p:cNvCxnSpPr>
          <p:nvPr/>
        </p:nvCxnSpPr>
        <p:spPr>
          <a:xfrm>
            <a:off x="6888684" y="3275869"/>
            <a:ext cx="125824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2"/>
            <a:endCxn id="29" idx="0"/>
          </p:cNvCxnSpPr>
          <p:nvPr/>
        </p:nvCxnSpPr>
        <p:spPr>
          <a:xfrm>
            <a:off x="8974924" y="3491869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1" idx="3"/>
            <a:endCxn id="29" idx="1"/>
          </p:cNvCxnSpPr>
          <p:nvPr/>
        </p:nvCxnSpPr>
        <p:spPr>
          <a:xfrm>
            <a:off x="6888684" y="4967869"/>
            <a:ext cx="125824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eft-Right Arrow 45"/>
          <p:cNvSpPr/>
          <p:nvPr/>
        </p:nvSpPr>
        <p:spPr>
          <a:xfrm>
            <a:off x="4906908" y="4949371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155039" y="3037724"/>
            <a:ext cx="720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155039" y="3320797"/>
            <a:ext cx="7200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932118" y="2883836"/>
            <a:ext cx="16369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5307" y="3166909"/>
            <a:ext cx="6030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5698996" y="3477469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854996" y="3928546"/>
            <a:ext cx="2154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Tier-1 Spectra Logic</a:t>
            </a: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Tfinity tape library</a:t>
            </a:r>
          </a:p>
        </p:txBody>
      </p:sp>
      <p:cxnSp>
        <p:nvCxnSpPr>
          <p:cNvPr id="16" name="Straight Arrow Connector 15"/>
          <p:cNvCxnSpPr>
            <a:stCxn id="19" idx="2"/>
            <a:endCxn id="21" idx="0"/>
          </p:cNvCxnSpPr>
          <p:nvPr/>
        </p:nvCxnSpPr>
        <p:spPr>
          <a:xfrm>
            <a:off x="6060684" y="3491869"/>
            <a:ext cx="0" cy="1260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062645" y="1799933"/>
            <a:ext cx="0" cy="1260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1" idx="0"/>
            <a:endCxn id="8" idx="2"/>
          </p:cNvCxnSpPr>
          <p:nvPr/>
        </p:nvCxnSpPr>
        <p:spPr>
          <a:xfrm flipV="1">
            <a:off x="6060684" y="4120183"/>
            <a:ext cx="1042936" cy="631686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5" idx="2"/>
            <a:endCxn id="8" idx="4"/>
          </p:cNvCxnSpPr>
          <p:nvPr/>
        </p:nvCxnSpPr>
        <p:spPr>
          <a:xfrm flipH="1">
            <a:off x="7931804" y="3491869"/>
            <a:ext cx="1043120" cy="628314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751818" y="5028883"/>
            <a:ext cx="57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x5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1818" y="3343771"/>
            <a:ext cx="57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/>
              <a:t>x7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712777" y="5026638"/>
            <a:ext cx="640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x4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666245" y="3333661"/>
            <a:ext cx="57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x1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260547" y="5428672"/>
            <a:ext cx="779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x10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38B968A8-0D9D-B046-82B6-A4233D5BB44B}"/>
              </a:ext>
            </a:extLst>
          </p:cNvPr>
          <p:cNvSpPr txBox="1">
            <a:spLocks/>
          </p:cNvSpPr>
          <p:nvPr/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Planned Antares setup</a:t>
            </a:r>
          </a:p>
        </p:txBody>
      </p:sp>
    </p:spTree>
    <p:extLst>
      <p:ext uri="{BB962C8B-B14F-4D97-AF65-F5344CB8AC3E}">
        <p14:creationId xmlns:p14="http://schemas.microsoft.com/office/powerpoint/2010/main" val="3724109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054645" y="4931933"/>
            <a:ext cx="1656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144645" y="4841933"/>
            <a:ext cx="1656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941845" y="5075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042853" y="3167933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010245" y="4967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8078645" y="4859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25845" y="3275869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30245" y="316793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46924" y="3059869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2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Frontend/CTA CLI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32684" y="3059869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EOS cluster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32684" y="4751869"/>
            <a:ext cx="1656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Tape Servers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8" name="Can 7"/>
          <p:cNvSpPr>
            <a:spLocks noChangeAspect="1"/>
          </p:cNvSpPr>
          <p:nvPr/>
        </p:nvSpPr>
        <p:spPr bwMode="auto">
          <a:xfrm>
            <a:off x="7103620" y="3787163"/>
            <a:ext cx="828184" cy="666040"/>
          </a:xfrm>
          <a:prstGeom prst="ca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1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CTA Catalogue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" name="Cloud 5"/>
          <p:cNvSpPr/>
          <p:nvPr/>
        </p:nvSpPr>
        <p:spPr>
          <a:xfrm>
            <a:off x="5158808" y="915673"/>
            <a:ext cx="1800200" cy="60762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1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XRootD </a:t>
            </a:r>
            <a:r>
              <a:rPr lang="en-GB" sz="1100" b="1" i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Client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20" name="Flowchart: Sequential Access Storage 19"/>
          <p:cNvSpPr>
            <a:spLocks noChangeAspect="1"/>
          </p:cNvSpPr>
          <p:nvPr/>
        </p:nvSpPr>
        <p:spPr bwMode="auto">
          <a:xfrm>
            <a:off x="3938398" y="4571299"/>
            <a:ext cx="968511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TS1160 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146924" y="4751869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object store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397" y="21552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7" name="AutoShape 4" descr="cid:8842ab14-808e-431f-af59-8d61f739b84f@fed.cclrc.ac.uk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222" y="4490391"/>
            <a:ext cx="1800915" cy="1350686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9" idx="3"/>
            <a:endCxn id="15" idx="1"/>
          </p:cNvCxnSpPr>
          <p:nvPr/>
        </p:nvCxnSpPr>
        <p:spPr>
          <a:xfrm>
            <a:off x="6888684" y="3275869"/>
            <a:ext cx="125824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2"/>
            <a:endCxn id="29" idx="0"/>
          </p:cNvCxnSpPr>
          <p:nvPr/>
        </p:nvCxnSpPr>
        <p:spPr>
          <a:xfrm>
            <a:off x="8974924" y="3491869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1" idx="3"/>
            <a:endCxn id="29" idx="1"/>
          </p:cNvCxnSpPr>
          <p:nvPr/>
        </p:nvCxnSpPr>
        <p:spPr>
          <a:xfrm>
            <a:off x="6888684" y="4967869"/>
            <a:ext cx="125824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eft-Right Arrow 45"/>
          <p:cNvSpPr/>
          <p:nvPr/>
        </p:nvSpPr>
        <p:spPr>
          <a:xfrm>
            <a:off x="4906908" y="4949371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155039" y="3037724"/>
            <a:ext cx="720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155039" y="3320797"/>
            <a:ext cx="7200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932118" y="2883836"/>
            <a:ext cx="16369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5307" y="3166909"/>
            <a:ext cx="60305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5698996" y="3477469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854996" y="3928546"/>
            <a:ext cx="2154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Tier-1 Spectra Logic</a:t>
            </a: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Tfinity tape library</a:t>
            </a:r>
          </a:p>
        </p:txBody>
      </p:sp>
      <p:cxnSp>
        <p:nvCxnSpPr>
          <p:cNvPr id="16" name="Straight Arrow Connector 15"/>
          <p:cNvCxnSpPr>
            <a:stCxn id="19" idx="2"/>
            <a:endCxn id="21" idx="0"/>
          </p:cNvCxnSpPr>
          <p:nvPr/>
        </p:nvCxnSpPr>
        <p:spPr>
          <a:xfrm>
            <a:off x="6060684" y="3491869"/>
            <a:ext cx="0" cy="1260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6056655" y="1468579"/>
            <a:ext cx="10016" cy="49967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1" idx="0"/>
            <a:endCxn id="8" idx="2"/>
          </p:cNvCxnSpPr>
          <p:nvPr/>
        </p:nvCxnSpPr>
        <p:spPr>
          <a:xfrm flipV="1">
            <a:off x="6060684" y="4120183"/>
            <a:ext cx="1042936" cy="631686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5" idx="2"/>
            <a:endCxn id="8" idx="4"/>
          </p:cNvCxnSpPr>
          <p:nvPr/>
        </p:nvCxnSpPr>
        <p:spPr>
          <a:xfrm flipH="1">
            <a:off x="7931804" y="3491869"/>
            <a:ext cx="1043120" cy="628314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751818" y="5028883"/>
            <a:ext cx="57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x5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1818" y="3343771"/>
            <a:ext cx="57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/>
              <a:t>x7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712777" y="5026638"/>
            <a:ext cx="640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x4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666245" y="3333661"/>
            <a:ext cx="57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x1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260547" y="5428672"/>
            <a:ext cx="779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x10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38B968A8-0D9D-B046-82B6-A4233D5BB44B}"/>
              </a:ext>
            </a:extLst>
          </p:cNvPr>
          <p:cNvSpPr txBox="1">
            <a:spLocks/>
          </p:cNvSpPr>
          <p:nvPr/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Actual Antares setup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E6A7716-5FD0-424D-A356-5B6DEE0EA597}"/>
              </a:ext>
            </a:extLst>
          </p:cNvPr>
          <p:cNvSpPr/>
          <p:nvPr/>
        </p:nvSpPr>
        <p:spPr>
          <a:xfrm>
            <a:off x="5086414" y="2098579"/>
            <a:ext cx="2101398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CCBFF5E-EC0B-5040-A3E6-F25E15B7EFF9}"/>
              </a:ext>
            </a:extLst>
          </p:cNvPr>
          <p:cNvSpPr/>
          <p:nvPr/>
        </p:nvSpPr>
        <p:spPr>
          <a:xfrm>
            <a:off x="5230908" y="1968257"/>
            <a:ext cx="2101398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TPC proxies</a:t>
            </a:r>
            <a:endParaRPr lang="en-GB" sz="1400" b="1" dirty="0">
              <a:latin typeface="+mj-lt"/>
              <a:ea typeface="Times New Roman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4D319CE-437A-6F44-BCE5-632BBDFF867A}"/>
              </a:ext>
            </a:extLst>
          </p:cNvPr>
          <p:cNvCxnSpPr>
            <a:cxnSpLocks/>
          </p:cNvCxnSpPr>
          <p:nvPr/>
        </p:nvCxnSpPr>
        <p:spPr>
          <a:xfrm>
            <a:off x="6058908" y="2530579"/>
            <a:ext cx="7763" cy="52963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id="{39D3304E-E4BC-AA48-BD13-17E2AF4AD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979" y="960955"/>
            <a:ext cx="2494511" cy="184518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80E9B143-8D23-4643-955B-185779243C5C}"/>
              </a:ext>
            </a:extLst>
          </p:cNvPr>
          <p:cNvSpPr txBox="1"/>
          <p:nvPr/>
        </p:nvSpPr>
        <p:spPr>
          <a:xfrm>
            <a:off x="7547629" y="1771855"/>
            <a:ext cx="4302448" cy="77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Started with one proxy (25Gb), increased to two on Wednesday the 13</a:t>
            </a:r>
            <a:r>
              <a:rPr lang="en-GB" baseline="30000" dirty="0"/>
              <a:t>th</a:t>
            </a:r>
          </a:p>
        </p:txBody>
      </p:sp>
    </p:spTree>
    <p:extLst>
      <p:ext uri="{BB962C8B-B14F-4D97-AF65-F5344CB8AC3E}">
        <p14:creationId xmlns:p14="http://schemas.microsoft.com/office/powerpoint/2010/main" val="2206782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XRootD TPC proxies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We were unaware we would need these</a:t>
            </a:r>
          </a:p>
          <a:p>
            <a:r>
              <a:rPr lang="en-GB" dirty="0"/>
              <a:t>Need to understand the correct hardware for these</a:t>
            </a:r>
          </a:p>
          <a:p>
            <a:pPr lvl="1"/>
            <a:r>
              <a:rPr lang="en-GB" dirty="0"/>
              <a:t>Used spare EOS nodes for the Tape challenge</a:t>
            </a:r>
          </a:p>
          <a:p>
            <a:r>
              <a:rPr lang="en-GB" dirty="0"/>
              <a:t>Single TPC proxy allowed us to reach 25Gb/s throughput, second one allowed us to reach 40Gb/s.</a:t>
            </a:r>
          </a:p>
          <a:p>
            <a:r>
              <a:rPr lang="en-GB" dirty="0"/>
              <a:t>The RAL firewall caused issues with stalled transfers, disabling TCP selective ACKs resolved this.</a:t>
            </a:r>
          </a:p>
          <a:p>
            <a:pPr lvl="1"/>
            <a:r>
              <a:rPr lang="en-GB" dirty="0"/>
              <a:t>Firewall will be completely bypassed once in full production.</a:t>
            </a:r>
          </a:p>
        </p:txBody>
      </p:sp>
    </p:spTree>
    <p:extLst>
      <p:ext uri="{BB962C8B-B14F-4D97-AF65-F5344CB8AC3E}">
        <p14:creationId xmlns:p14="http://schemas.microsoft.com/office/powerpoint/2010/main" val="3586379476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6627C6BBDE2C4E9772C80BA6005F8D" ma:contentTypeVersion="4" ma:contentTypeDescription="Create a new document." ma:contentTypeScope="" ma:versionID="72b699313d8803098864170ff8778015">
  <xsd:schema xmlns:xsd="http://www.w3.org/2001/XMLSchema" xmlns:xs="http://www.w3.org/2001/XMLSchema" xmlns:p="http://schemas.microsoft.com/office/2006/metadata/properties" xmlns:ns2="95782c1f-4172-4203-b8d9-2cefa18d8f16" targetNamespace="http://schemas.microsoft.com/office/2006/metadata/properties" ma:root="true" ma:fieldsID="72beb5cb02651b9b20fc3e2428e33e2f" ns2:_="">
    <xsd:import namespace="95782c1f-4172-4203-b8d9-2cefa18d8f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82c1f-4172-4203-b8d9-2cefa18d8f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1DAD68-ECBE-4F48-9893-D74B77C4CA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782c1f-4172-4203-b8d9-2cefa18d8f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6D3F8C-4209-47FF-A37A-E21247ADC2DB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95782c1f-4172-4203-b8d9-2cefa18d8f1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20386</TotalTime>
  <Words>1646</Words>
  <Application>Microsoft Macintosh PowerPoint</Application>
  <PresentationFormat>Widescreen</PresentationFormat>
  <Paragraphs>225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Regular</vt:lpstr>
      <vt:lpstr>Calibri</vt:lpstr>
      <vt:lpstr>Calibri Light</vt:lpstr>
      <vt:lpstr>Wingdings</vt:lpstr>
      <vt:lpstr>Font and logo master</vt:lpstr>
      <vt:lpstr>Font WITHOUT logo master</vt:lpstr>
      <vt:lpstr>Office Theme</vt:lpstr>
      <vt:lpstr>1_Font and logo master</vt:lpstr>
      <vt:lpstr>PowerPoint Presentation</vt:lpstr>
      <vt:lpstr>Context</vt:lpstr>
      <vt:lpstr>Requirements</vt:lpstr>
      <vt:lpstr>PowerPoint Presentation</vt:lpstr>
      <vt:lpstr>ALICE</vt:lpstr>
      <vt:lpstr>PowerPoint Presentation</vt:lpstr>
      <vt:lpstr>PowerPoint Presentation</vt:lpstr>
      <vt:lpstr>PowerPoint Presentation</vt:lpstr>
      <vt:lpstr>XRootD TPC proxies</vt:lpstr>
      <vt:lpstr>Day 1 – ATLAS and LHCb Archiving </vt:lpstr>
      <vt:lpstr>Day 2 – CMS archive starts</vt:lpstr>
      <vt:lpstr>Day 3 –  Atlas recall starts</vt:lpstr>
      <vt:lpstr>PowerPoint Presentation</vt:lpstr>
      <vt:lpstr>Where did CMS’ files go?</vt:lpstr>
      <vt:lpstr>Day 5 – LHCb writes</vt:lpstr>
      <vt:lpstr>PowerPoint Presentation</vt:lpstr>
      <vt:lpstr>CMS</vt:lpstr>
      <vt:lpstr>CMS Recalls from Antares</vt:lpstr>
      <vt:lpstr>CMS Recalls to Echo</vt:lpstr>
      <vt:lpstr>LHCb recall test</vt:lpstr>
      <vt:lpstr>Future plans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Packer</dc:creator>
  <cp:lastModifiedBy>Dewhurst, Alastair (STFC,RAL,SC)</cp:lastModifiedBy>
  <cp:revision>741</cp:revision>
  <cp:lastPrinted>2019-10-02T08:27:37Z</cp:lastPrinted>
  <dcterms:created xsi:type="dcterms:W3CDTF">2019-09-17T08:04:08Z</dcterms:created>
  <dcterms:modified xsi:type="dcterms:W3CDTF">2021-11-11T13:31:48Z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0x0101005A6627C6BBDE2C4E9772C80BA6005F8D</vt:lpwstr>
  </property>
</Properties>
</file>