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70" r:id="rId4"/>
    <p:sldId id="264" r:id="rId5"/>
    <p:sldId id="271" r:id="rId6"/>
    <p:sldId id="259" r:id="rId7"/>
    <p:sldId id="260" r:id="rId8"/>
    <p:sldId id="262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0"/>
    <p:restoredTop sz="94629"/>
  </p:normalViewPr>
  <p:slideViewPr>
    <p:cSldViewPr snapToGrid="0" snapToObjects="1">
      <p:cViewPr>
        <p:scale>
          <a:sx n="89" d="100"/>
          <a:sy n="89" d="100"/>
        </p:scale>
        <p:origin x="1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5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8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9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7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1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5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5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AC83-0115-C248-8877-888BC0CCFCE3}" type="datetimeFigureOut">
              <a:rPr lang="en-US" smtClean="0"/>
              <a:t>11/12/21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0C376-03D8-7B4C-95CD-CF27564B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2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mm.cern.ch/owa/redir.aspx?C=Z3fkQ7dw2LsWKsnipcsgsiYLEI1r4aJ-sqqdVyaNIfi9XXNq06XZCA..&amp;URL=https%3a%2f%2falice-web-masterclass.app.cern.ch" TargetMode="External"/><Relationship Id="rId3" Type="http://schemas.openxmlformats.org/officeDocument/2006/relationships/hyperlink" Target="https://mmm.cern.ch/owa/redir.aspx?C=ekPptHVK0nC-gXCacqE6lZbMTkdpjfHi3l7SA2mdOQO9XXNq06XZCA..&amp;URL=https%3a%2f%2fteacher-alice-web-masterclass.app.cern.ch%2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mmm.cern.ch/owa/redir.aspx?C=I1sCaChowCtk39_yQvEHRdmXiQ_R8mBk1xh67YWUnLr0Sae91KXZCA..&amp;URL=https://indico.cern.ch/event/1063426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06342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with </a:t>
            </a:r>
            <a:br>
              <a:rPr lang="en-US" dirty="0" smtClean="0"/>
            </a:br>
            <a:r>
              <a:rPr lang="en-US" dirty="0" smtClean="0"/>
              <a:t>ALICE </a:t>
            </a:r>
            <a:r>
              <a:rPr lang="en-US" dirty="0" err="1" smtClean="0"/>
              <a:t>MasterClasses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Yiota</a:t>
            </a:r>
            <a:r>
              <a:rPr lang="en-US" dirty="0" smtClean="0"/>
              <a:t> </a:t>
            </a:r>
            <a:r>
              <a:rPr lang="en-US" dirty="0" err="1" smtClean="0"/>
              <a:t>Foka</a:t>
            </a: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n behalf of the WG</a:t>
            </a:r>
          </a:p>
          <a:p>
            <a:endParaRPr lang="en-US" dirty="0" smtClean="0"/>
          </a:p>
          <a:p>
            <a:r>
              <a:rPr lang="en-US" dirty="0" err="1"/>
              <a:t>Pavle</a:t>
            </a:r>
            <a:r>
              <a:rPr lang="en-US" dirty="0"/>
              <a:t> </a:t>
            </a:r>
            <a:r>
              <a:rPr lang="en-US" dirty="0" err="1" smtClean="0"/>
              <a:t>Vulanovic</a:t>
            </a:r>
            <a:r>
              <a:rPr lang="en-US" dirty="0" smtClean="0"/>
              <a:t> (summer student)</a:t>
            </a:r>
          </a:p>
          <a:p>
            <a:r>
              <a:rPr lang="en-US" dirty="0"/>
              <a:t>Piotr </a:t>
            </a:r>
            <a:r>
              <a:rPr lang="en-US" dirty="0" err="1"/>
              <a:t>Nowakowski</a:t>
            </a:r>
            <a:r>
              <a:rPr lang="en-US" dirty="0"/>
              <a:t>; Lukasz </a:t>
            </a:r>
            <a:r>
              <a:rPr lang="en-US" dirty="0" err="1" smtClean="0"/>
              <a:t>Graczykowski</a:t>
            </a:r>
            <a:r>
              <a:rPr lang="en-US" dirty="0" smtClean="0"/>
              <a:t>, </a:t>
            </a:r>
            <a:r>
              <a:rPr lang="en-US" dirty="0" err="1"/>
              <a:t>Małgorzata</a:t>
            </a:r>
            <a:r>
              <a:rPr lang="en-US" dirty="0"/>
              <a:t> </a:t>
            </a:r>
            <a:r>
              <a:rPr lang="en-US" dirty="0" err="1" smtClean="0"/>
              <a:t>Janik</a:t>
            </a:r>
            <a:r>
              <a:rPr lang="en-US" dirty="0" smtClean="0"/>
              <a:t> (WUT)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2" b="51045"/>
          <a:stretch/>
        </p:blipFill>
        <p:spPr>
          <a:xfrm>
            <a:off x="73551" y="151606"/>
            <a:ext cx="6643687" cy="3233737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12" y="282972"/>
            <a:ext cx="5583042" cy="270827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435" y="3122613"/>
            <a:ext cx="5070803" cy="369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9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Strangeness </a:t>
            </a:r>
            <a:r>
              <a:rPr lang="en-US" dirty="0" err="1" smtClean="0"/>
              <a:t>MasterClass</a:t>
            </a:r>
            <a:r>
              <a:rPr lang="en-US" dirty="0" smtClean="0"/>
              <a:t> New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9" y="1514476"/>
            <a:ext cx="11744324" cy="494347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New </a:t>
            </a:r>
            <a:r>
              <a:rPr lang="en-US" dirty="0"/>
              <a:t>and much more advanced online version now, with student and teacher's modes:</a:t>
            </a:r>
          </a:p>
          <a:p>
            <a:pPr marL="0" indent="0">
              <a:buNone/>
            </a:pPr>
            <a:r>
              <a:rPr lang="en-US" dirty="0"/>
              <a:t>- student mode: </a:t>
            </a:r>
            <a:r>
              <a:rPr lang="en-US" dirty="0">
                <a:hlinkClick r:id="rId2"/>
              </a:rPr>
              <a:t>https://alice-web-masterclass.app.cern.ch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teacher's mode: </a:t>
            </a:r>
            <a:r>
              <a:rPr lang="en-US" dirty="0">
                <a:hlinkClick r:id="rId3"/>
              </a:rPr>
              <a:t>https://teacher-alice-web-masterclass.app.cern.ch/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application contains now a back-end database for storing events (i.e. event at a given institute)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sessions (i.e. multiple rooms to which students are divided within one event).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the results are being pushed automatically to the database and can be stored permanently.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teacher's mode contains a front-end administration GUI of the database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It can be accessed only with CERN login and allows for creation of events and sessions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For </a:t>
            </a:r>
            <a:r>
              <a:rPr lang="en-US" dirty="0"/>
              <a:t>each session an automatic link and password is generated which can be provided to students.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the results which are pushed by students to the database can be visualized live in the teacher's mode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All the calculations for combining the results are done in the teacher's mode now.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sz="4400" dirty="0"/>
              <a:t>The final result is no need for use of any Google Docs or other external </a:t>
            </a:r>
            <a:r>
              <a:rPr lang="en-US" sz="4400" dirty="0" smtClean="0"/>
              <a:t>tools</a:t>
            </a:r>
          </a:p>
          <a:p>
            <a:pPr marL="0" indent="0">
              <a:buNone/>
            </a:pPr>
            <a:r>
              <a:rPr lang="en-US" sz="4400" dirty="0" smtClean="0"/>
              <a:t>for </a:t>
            </a:r>
            <a:r>
              <a:rPr lang="en-US" sz="4400" dirty="0"/>
              <a:t>storing the results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91443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46" y="868101"/>
            <a:ext cx="9284910" cy="5989899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23946" y="0"/>
            <a:ext cx="11353800" cy="8681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Updates on ALICE Strangeness: prototype </a:t>
            </a:r>
            <a:r>
              <a:rPr lang="en-US" sz="3200" smtClean="0"/>
              <a:t>for testing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8676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432" y="23151"/>
            <a:ext cx="10515600" cy="879676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432" y="902827"/>
            <a:ext cx="10515600" cy="1990844"/>
          </a:xfrm>
        </p:spPr>
        <p:txBody>
          <a:bodyPr>
            <a:normAutofit/>
          </a:bodyPr>
          <a:lstStyle/>
          <a:p>
            <a:r>
              <a:rPr lang="en-US" dirty="0" smtClean="0"/>
              <a:t>Updates with ALICE Strangeness MC: by Piotr/WUT</a:t>
            </a:r>
          </a:p>
          <a:p>
            <a:r>
              <a:rPr lang="en-US" dirty="0" smtClean="0"/>
              <a:t>New MC on </a:t>
            </a:r>
            <a:r>
              <a:rPr lang="en-US" dirty="0" err="1" smtClean="0"/>
              <a:t>femtoscopy</a:t>
            </a:r>
            <a:r>
              <a:rPr lang="en-US" dirty="0" smtClean="0"/>
              <a:t> source size measurement by </a:t>
            </a:r>
            <a:r>
              <a:rPr lang="en-US" dirty="0" err="1" smtClean="0"/>
              <a:t>SumStud</a:t>
            </a:r>
            <a:r>
              <a:rPr lang="en-US" dirty="0" smtClean="0"/>
              <a:t>/WUT </a:t>
            </a:r>
          </a:p>
          <a:p>
            <a:r>
              <a:rPr lang="en-US" dirty="0" smtClean="0"/>
              <a:t>Demo/Tutorial for Summer Students on Fri 30 July at </a:t>
            </a:r>
            <a:r>
              <a:rPr lang="en-US" dirty="0" smtClean="0"/>
              <a:t>10:30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32" y="4064000"/>
            <a:ext cx="8204200" cy="279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1707" y="3548812"/>
            <a:ext cx="4960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Regular meetings every Monday 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6713395" y="3463835"/>
            <a:ext cx="51595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ahoma" charset="0"/>
              </a:rPr>
              <a:t>With participation of Leo/CBM (who left): </a:t>
            </a:r>
          </a:p>
          <a:p>
            <a:r>
              <a:rPr lang="en-US" dirty="0" smtClean="0">
                <a:solidFill>
                  <a:srgbClr val="000000"/>
                </a:solidFill>
                <a:latin typeface="Tahoma" charset="0"/>
              </a:rPr>
              <a:t>CBM status as before </a:t>
            </a:r>
          </a:p>
          <a:p>
            <a:r>
              <a:rPr lang="en-US" dirty="0" smtClean="0">
                <a:solidFill>
                  <a:srgbClr val="000000"/>
                </a:solidFill>
                <a:latin typeface="Tahoma" charset="0"/>
              </a:rPr>
              <a:t>(these updates were not implemented for CBM)</a:t>
            </a:r>
            <a:endParaRPr lang="en-US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48100" y="26448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ahoma" charset="0"/>
              </a:rPr>
              <a:t>Presentations and Recordings are here </a:t>
            </a:r>
          </a:p>
          <a:p>
            <a:r>
              <a:rPr lang="en-US" dirty="0">
                <a:solidFill>
                  <a:srgbClr val="000000"/>
                </a:solidFill>
                <a:latin typeface="Tahoma" charset="0"/>
                <a:hlinkClick r:id="rId3"/>
              </a:rPr>
              <a:t>https://indico.cern.ch/event/1063426/</a:t>
            </a:r>
            <a:endParaRPr lang="en-US" dirty="0">
              <a:solidFill>
                <a:srgbClr val="00000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9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325"/>
            <a:ext cx="10515600" cy="1096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ALICE MC on measurement of QGP source size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429" y="985838"/>
            <a:ext cx="10515600" cy="57007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800" b="1" u="sng" dirty="0" smtClean="0"/>
              <a:t> “</a:t>
            </a:r>
            <a:r>
              <a:rPr lang="en-US" sz="3800" b="1" u="sng" dirty="0" err="1" smtClean="0"/>
              <a:t>Femtoscopy</a:t>
            </a:r>
            <a:r>
              <a:rPr lang="en-US" sz="3800" b="1" u="sng" dirty="0" smtClean="0"/>
              <a:t> masterclass”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New </a:t>
            </a:r>
            <a:r>
              <a:rPr lang="en-US" dirty="0"/>
              <a:t>measurement prepared as a CERN summer student project </a:t>
            </a: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by </a:t>
            </a:r>
            <a:r>
              <a:rPr lang="en-US" dirty="0" err="1"/>
              <a:t>Pavle</a:t>
            </a:r>
            <a:r>
              <a:rPr lang="en-US" dirty="0"/>
              <a:t> </a:t>
            </a:r>
            <a:r>
              <a:rPr lang="en-US" dirty="0" err="1"/>
              <a:t>Vulanovic</a:t>
            </a:r>
            <a:r>
              <a:rPr lang="en-US" dirty="0"/>
              <a:t> from the New York University Abu </a:t>
            </a:r>
            <a:r>
              <a:rPr lang="en-US" dirty="0" smtClean="0"/>
              <a:t>Dhabi</a:t>
            </a:r>
            <a:r>
              <a:rPr lang="en-US" dirty="0"/>
              <a:t>,</a:t>
            </a: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w</a:t>
            </a:r>
            <a:r>
              <a:rPr lang="en-US" dirty="0" smtClean="0"/>
              <a:t>ho worked </a:t>
            </a:r>
            <a:r>
              <a:rPr lang="en-US" dirty="0"/>
              <a:t>under </a:t>
            </a:r>
            <a:r>
              <a:rPr lang="en-US" dirty="0" smtClean="0"/>
              <a:t>WUT supervision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financed by private sponsor EO “Three Physicists foundation”.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This </a:t>
            </a:r>
            <a:r>
              <a:rPr lang="en-US" dirty="0"/>
              <a:t>is a </a:t>
            </a:r>
            <a:r>
              <a:rPr lang="en-US" dirty="0" smtClean="0"/>
              <a:t>standard measurement/tool </a:t>
            </a:r>
            <a:r>
              <a:rPr lang="en-US" dirty="0"/>
              <a:t>related to obtaining </a:t>
            </a:r>
            <a:r>
              <a:rPr lang="en-US" dirty="0" smtClean="0"/>
              <a:t>the source </a:t>
            </a:r>
            <a:r>
              <a:rPr lang="en-US" dirty="0"/>
              <a:t>size </a:t>
            </a: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of </a:t>
            </a:r>
            <a:r>
              <a:rPr lang="en-US" dirty="0"/>
              <a:t>the QGP droplet created during the lead </a:t>
            </a:r>
            <a:r>
              <a:rPr lang="en-US" dirty="0" smtClean="0"/>
              <a:t>collisions.</a:t>
            </a:r>
          </a:p>
          <a:p>
            <a:pPr marL="0" indent="0">
              <a:buNone/>
            </a:pPr>
            <a:r>
              <a:rPr lang="en-US" dirty="0" smtClean="0"/>
              <a:t>It is based on the analysis </a:t>
            </a:r>
            <a:r>
              <a:rPr lang="en-US" dirty="0"/>
              <a:t>of two-particle (two-pion) correlations in </a:t>
            </a:r>
            <a:r>
              <a:rPr lang="en-US" dirty="0" smtClean="0"/>
              <a:t>momentum space (based on momentum differences of two particles).</a:t>
            </a:r>
          </a:p>
          <a:p>
            <a:pPr marL="0" indent="0">
              <a:buNone/>
            </a:pPr>
            <a:r>
              <a:rPr lang="en-US" dirty="0" smtClean="0"/>
              <a:t>Because the source size is very small, at the scale of </a:t>
            </a:r>
            <a:r>
              <a:rPr lang="en-US" dirty="0" err="1" smtClean="0"/>
              <a:t>femtometers</a:t>
            </a:r>
            <a:r>
              <a:rPr lang="en-US" dirty="0" smtClean="0"/>
              <a:t>, it is called </a:t>
            </a:r>
            <a:r>
              <a:rPr lang="en-US" dirty="0" err="1" smtClean="0"/>
              <a:t>femtoscopy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The difficulty can be tuned to address university students or in a very simplified way high school students.</a:t>
            </a:r>
          </a:p>
          <a:p>
            <a:pPr marL="0" indent="0">
              <a:buNone/>
            </a:pPr>
            <a:r>
              <a:rPr lang="en-US" dirty="0" smtClean="0"/>
              <a:t>A first prototype was presented during summer for several summers students  (ALICE summers students plus the dozen supported by EO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Tahoma" charset="0"/>
                <a:hlinkClick r:id="rId2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Tahoma" charset="0"/>
                <a:hlinkClick r:id="rId2"/>
              </a:rPr>
              <a:t>indico.cern.ch/event/1063426</a:t>
            </a:r>
            <a:endParaRPr lang="en-US" dirty="0" smtClean="0">
              <a:solidFill>
                <a:srgbClr val="000000"/>
              </a:solidFill>
              <a:latin typeface="Tahoma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00"/>
                </a:solidFill>
                <a:latin typeface="Tahoma" charset="0"/>
              </a:rPr>
              <a:t>Instructions delivered as summer student report in CDS</a:t>
            </a:r>
            <a:endParaRPr lang="en-US" b="1" dirty="0">
              <a:solidFill>
                <a:srgbClr val="000000"/>
              </a:solidFill>
              <a:latin typeface="Tahoma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16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78" y="0"/>
            <a:ext cx="11353800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Source Size (</a:t>
            </a:r>
            <a:r>
              <a:rPr lang="en-US" sz="3200" dirty="0" err="1" smtClean="0"/>
              <a:t>femtoscopy</a:t>
            </a:r>
            <a:r>
              <a:rPr lang="en-US" sz="3200" dirty="0" smtClean="0"/>
              <a:t>) measurement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Explanation, Instructions, Presentations via the web page: example 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777" y="1554099"/>
            <a:ext cx="8596227" cy="5303901"/>
          </a:xfrm>
        </p:spPr>
      </p:pic>
    </p:spTree>
    <p:extLst>
      <p:ext uri="{BB962C8B-B14F-4D97-AF65-F5344CB8AC3E}">
        <p14:creationId xmlns:p14="http://schemas.microsoft.com/office/powerpoint/2010/main" val="108347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7" y="365125"/>
            <a:ext cx="11630025" cy="1325563"/>
          </a:xfrm>
        </p:spPr>
        <p:txBody>
          <a:bodyPr/>
          <a:lstStyle/>
          <a:p>
            <a:r>
              <a:rPr lang="en-US" dirty="0" smtClean="0"/>
              <a:t>Correlation function: </a:t>
            </a:r>
            <a:br>
              <a:rPr lang="en-US" dirty="0" smtClean="0"/>
            </a:br>
            <a:r>
              <a:rPr lang="en-US" dirty="0" smtClean="0"/>
              <a:t>how to get the radius of the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042" y="1844071"/>
            <a:ext cx="5284271" cy="486153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42" y="4840288"/>
            <a:ext cx="30607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442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13" y="204835"/>
            <a:ext cx="10990455" cy="6653165"/>
          </a:xfrm>
        </p:spPr>
      </p:pic>
    </p:spTree>
    <p:extLst>
      <p:ext uri="{BB962C8B-B14F-4D97-AF65-F5344CB8AC3E}">
        <p14:creationId xmlns:p14="http://schemas.microsoft.com/office/powerpoint/2010/main" val="17343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64" y="116378"/>
            <a:ext cx="11092086" cy="6741622"/>
          </a:xfrm>
        </p:spPr>
      </p:pic>
    </p:spTree>
    <p:extLst>
      <p:ext uri="{BB962C8B-B14F-4D97-AF65-F5344CB8AC3E}">
        <p14:creationId xmlns:p14="http://schemas.microsoft.com/office/powerpoint/2010/main" val="119040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49" y="216131"/>
            <a:ext cx="10597743" cy="6641869"/>
          </a:xfrm>
        </p:spPr>
      </p:pic>
    </p:spTree>
    <p:extLst>
      <p:ext uri="{BB962C8B-B14F-4D97-AF65-F5344CB8AC3E}">
        <p14:creationId xmlns:p14="http://schemas.microsoft.com/office/powerpoint/2010/main" val="126249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54" y="-111881"/>
            <a:ext cx="8775030" cy="6969881"/>
          </a:xfrm>
        </p:spPr>
      </p:pic>
    </p:spTree>
    <p:extLst>
      <p:ext uri="{BB962C8B-B14F-4D97-AF65-F5344CB8AC3E}">
        <p14:creationId xmlns:p14="http://schemas.microsoft.com/office/powerpoint/2010/main" val="130614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273</Words>
  <Application>Microsoft Macintosh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Tahoma</vt:lpstr>
      <vt:lpstr>Arial</vt:lpstr>
      <vt:lpstr>Office Theme</vt:lpstr>
      <vt:lpstr>Progress with  ALICE MasterClasses</vt:lpstr>
      <vt:lpstr>Summary</vt:lpstr>
      <vt:lpstr>New ALICE MC on measurement of QGP source size</vt:lpstr>
      <vt:lpstr>Source Size (femtoscopy) measurement  Explanation, Instructions, Presentations via the web page: example </vt:lpstr>
      <vt:lpstr>Correlation function:  how to get the radius of the 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Strangeness MasterClass New Developments</vt:lpstr>
      <vt:lpstr>Updates on ALICE Strangeness: prototype for testing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with  ALICE MasterClasses</dc:title>
  <dc:creator>Microsoft Office User</dc:creator>
  <cp:lastModifiedBy>Microsoft Office User</cp:lastModifiedBy>
  <cp:revision>12</cp:revision>
  <dcterms:created xsi:type="dcterms:W3CDTF">2021-07-23T11:24:36Z</dcterms:created>
  <dcterms:modified xsi:type="dcterms:W3CDTF">2021-11-12T12:31:14Z</dcterms:modified>
</cp:coreProperties>
</file>