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45"/>
  </p:notesMasterIdLst>
  <p:sldIdLst>
    <p:sldId id="256" r:id="rId2"/>
    <p:sldId id="258" r:id="rId3"/>
    <p:sldId id="278" r:id="rId4"/>
    <p:sldId id="259" r:id="rId5"/>
    <p:sldId id="276" r:id="rId6"/>
    <p:sldId id="260" r:id="rId7"/>
    <p:sldId id="290" r:id="rId8"/>
    <p:sldId id="262" r:id="rId9"/>
    <p:sldId id="261" r:id="rId10"/>
    <p:sldId id="264" r:id="rId11"/>
    <p:sldId id="279" r:id="rId12"/>
    <p:sldId id="280" r:id="rId13"/>
    <p:sldId id="265" r:id="rId14"/>
    <p:sldId id="268" r:id="rId15"/>
    <p:sldId id="269" r:id="rId16"/>
    <p:sldId id="267" r:id="rId17"/>
    <p:sldId id="270" r:id="rId18"/>
    <p:sldId id="273" r:id="rId19"/>
    <p:sldId id="271" r:id="rId20"/>
    <p:sldId id="281" r:id="rId21"/>
    <p:sldId id="274" r:id="rId22"/>
    <p:sldId id="277" r:id="rId23"/>
    <p:sldId id="305" r:id="rId24"/>
    <p:sldId id="282" r:id="rId25"/>
    <p:sldId id="284" r:id="rId26"/>
    <p:sldId id="285" r:id="rId27"/>
    <p:sldId id="286" r:id="rId28"/>
    <p:sldId id="304" r:id="rId29"/>
    <p:sldId id="301" r:id="rId30"/>
    <p:sldId id="287" r:id="rId31"/>
    <p:sldId id="291" r:id="rId32"/>
    <p:sldId id="292" r:id="rId33"/>
    <p:sldId id="289" r:id="rId34"/>
    <p:sldId id="288" r:id="rId35"/>
    <p:sldId id="294" r:id="rId36"/>
    <p:sldId id="297" r:id="rId37"/>
    <p:sldId id="299" r:id="rId38"/>
    <p:sldId id="295" r:id="rId39"/>
    <p:sldId id="302" r:id="rId40"/>
    <p:sldId id="296" r:id="rId41"/>
    <p:sldId id="303" r:id="rId42"/>
    <p:sldId id="298" r:id="rId43"/>
    <p:sldId id="306"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31" autoAdjust="0"/>
    <p:restoredTop sz="87558" autoAdjust="0"/>
  </p:normalViewPr>
  <p:slideViewPr>
    <p:cSldViewPr snapToGrid="0">
      <p:cViewPr varScale="1">
        <p:scale>
          <a:sx n="101" d="100"/>
          <a:sy n="101" d="100"/>
        </p:scale>
        <p:origin x="77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FA0A09-D1D0-47A1-BC14-1744650FE23B}" type="datetimeFigureOut">
              <a:rPr lang="en-GB" smtClean="0"/>
              <a:t>05/11/2021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2A5C87-4B1C-47A4-80F8-446EEC628109}" type="slidenum">
              <a:rPr lang="en-GB" smtClean="0"/>
              <a:t>‹#›</a:t>
            </a:fld>
            <a:endParaRPr lang="en-GB"/>
          </a:p>
        </p:txBody>
      </p:sp>
    </p:spTree>
    <p:extLst>
      <p:ext uri="{BB962C8B-B14F-4D97-AF65-F5344CB8AC3E}">
        <p14:creationId xmlns:p14="http://schemas.microsoft.com/office/powerpoint/2010/main" val="10186060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Data is sold for whatever purpose</a:t>
            </a:r>
          </a:p>
          <a:p>
            <a:r>
              <a:rPr lang="en-GB" dirty="0" smtClean="0"/>
              <a:t>Most</a:t>
            </a:r>
            <a:r>
              <a:rPr lang="en-GB" baseline="0" dirty="0" smtClean="0"/>
              <a:t> often, it’s for profiling and advertising</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3</a:t>
            </a:fld>
            <a:endParaRPr lang="en-GB"/>
          </a:p>
        </p:txBody>
      </p:sp>
    </p:spTree>
    <p:extLst>
      <p:ext uri="{BB962C8B-B14F-4D97-AF65-F5344CB8AC3E}">
        <p14:creationId xmlns:p14="http://schemas.microsoft.com/office/powerpoint/2010/main" val="890069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Triples</a:t>
            </a:r>
          </a:p>
          <a:p>
            <a:r>
              <a:rPr lang="en-GB" dirty="0" smtClean="0"/>
              <a:t>https://www.w3.org/TR/rdf11-primer/</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13</a:t>
            </a:fld>
            <a:endParaRPr lang="en-GB"/>
          </a:p>
        </p:txBody>
      </p:sp>
    </p:spTree>
    <p:extLst>
      <p:ext uri="{BB962C8B-B14F-4D97-AF65-F5344CB8AC3E}">
        <p14:creationId xmlns:p14="http://schemas.microsoft.com/office/powerpoint/2010/main" val="18193523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Triples</a:t>
            </a:r>
          </a:p>
          <a:p>
            <a:r>
              <a:rPr lang="en-GB" dirty="0" smtClean="0"/>
              <a:t>https://www.w3.org/TR/rdf11-primer/</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14</a:t>
            </a:fld>
            <a:endParaRPr lang="en-GB"/>
          </a:p>
        </p:txBody>
      </p:sp>
    </p:spTree>
    <p:extLst>
      <p:ext uri="{BB962C8B-B14F-4D97-AF65-F5344CB8AC3E}">
        <p14:creationId xmlns:p14="http://schemas.microsoft.com/office/powerpoint/2010/main" val="11647974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Triples</a:t>
            </a:r>
          </a:p>
          <a:p>
            <a:r>
              <a:rPr lang="en-GB" dirty="0" smtClean="0"/>
              <a:t>https://www.w3.org/TR/rdf11-primer/</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15</a:t>
            </a:fld>
            <a:endParaRPr lang="en-GB"/>
          </a:p>
        </p:txBody>
      </p:sp>
    </p:spTree>
    <p:extLst>
      <p:ext uri="{BB962C8B-B14F-4D97-AF65-F5344CB8AC3E}">
        <p14:creationId xmlns:p14="http://schemas.microsoft.com/office/powerpoint/2010/main" val="507503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Triples</a:t>
            </a:r>
          </a:p>
          <a:p>
            <a:r>
              <a:rPr lang="en-GB" dirty="0" smtClean="0"/>
              <a:t>https://www.w3.org/TR/rdf11-primer/</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16</a:t>
            </a:fld>
            <a:endParaRPr lang="en-GB"/>
          </a:p>
        </p:txBody>
      </p:sp>
    </p:spTree>
    <p:extLst>
      <p:ext uri="{BB962C8B-B14F-4D97-AF65-F5344CB8AC3E}">
        <p14:creationId xmlns:p14="http://schemas.microsoft.com/office/powerpoint/2010/main" val="2745078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Triples</a:t>
            </a:r>
          </a:p>
          <a:p>
            <a:r>
              <a:rPr lang="en-GB" dirty="0" smtClean="0"/>
              <a:t>https://www.w3.org/TR/rdf11-primer/</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17</a:t>
            </a:fld>
            <a:endParaRPr lang="en-GB"/>
          </a:p>
        </p:txBody>
      </p:sp>
    </p:spTree>
    <p:extLst>
      <p:ext uri="{BB962C8B-B14F-4D97-AF65-F5344CB8AC3E}">
        <p14:creationId xmlns:p14="http://schemas.microsoft.com/office/powerpoint/2010/main" val="5900727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Triples</a:t>
            </a:r>
          </a:p>
          <a:p>
            <a:r>
              <a:rPr lang="en-GB" dirty="0" smtClean="0"/>
              <a:t>https://www.w3.org/TR/rdf11-primer/</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19</a:t>
            </a:fld>
            <a:endParaRPr lang="en-GB"/>
          </a:p>
        </p:txBody>
      </p:sp>
    </p:spTree>
    <p:extLst>
      <p:ext uri="{BB962C8B-B14F-4D97-AF65-F5344CB8AC3E}">
        <p14:creationId xmlns:p14="http://schemas.microsoft.com/office/powerpoint/2010/main" val="18308806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Triples</a:t>
            </a:r>
          </a:p>
          <a:p>
            <a:r>
              <a:rPr lang="en-GB" dirty="0" smtClean="0"/>
              <a:t>https://www.w3.org/TR/rdf11-primer/</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20</a:t>
            </a:fld>
            <a:endParaRPr lang="en-GB"/>
          </a:p>
        </p:txBody>
      </p:sp>
    </p:spTree>
    <p:extLst>
      <p:ext uri="{BB962C8B-B14F-4D97-AF65-F5344CB8AC3E}">
        <p14:creationId xmlns:p14="http://schemas.microsoft.com/office/powerpoint/2010/main" val="17920190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Triples</a:t>
            </a:r>
          </a:p>
          <a:p>
            <a:r>
              <a:rPr lang="en-GB" dirty="0" smtClean="0"/>
              <a:t>https://www.w3.org/TR/rdf11-primer/</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21</a:t>
            </a:fld>
            <a:endParaRPr lang="en-GB"/>
          </a:p>
        </p:txBody>
      </p:sp>
    </p:spTree>
    <p:extLst>
      <p:ext uri="{BB962C8B-B14F-4D97-AF65-F5344CB8AC3E}">
        <p14:creationId xmlns:p14="http://schemas.microsoft.com/office/powerpoint/2010/main" val="20721887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Tools include:</a:t>
            </a:r>
          </a:p>
          <a:p>
            <a:pPr lvl="2"/>
            <a:r>
              <a:rPr lang="en-GB" dirty="0" smtClean="0"/>
              <a:t>Server</a:t>
            </a:r>
          </a:p>
          <a:p>
            <a:pPr lvl="2"/>
            <a:r>
              <a:rPr lang="en-GB" dirty="0" smtClean="0"/>
              <a:t>Libraries (e.g. for RDF manipulation, or for ACL)</a:t>
            </a:r>
          </a:p>
          <a:p>
            <a:pPr lvl="2"/>
            <a:r>
              <a:rPr lang="en-GB" dirty="0" smtClean="0"/>
              <a:t>Testing framework</a:t>
            </a:r>
          </a:p>
          <a:p>
            <a:pPr lvl="2"/>
            <a:r>
              <a:rPr lang="en-GB" dirty="0" smtClean="0"/>
              <a:t>In multiple programming languages</a:t>
            </a:r>
          </a:p>
          <a:p>
            <a:pPr lvl="2"/>
            <a:endParaRPr lang="en-GB" dirty="0" smtClean="0"/>
          </a:p>
          <a:p>
            <a:r>
              <a:rPr lang="en-GB" dirty="0" smtClean="0"/>
              <a:t>https://solid.github.io/solid-oidc/</a:t>
            </a:r>
          </a:p>
          <a:p>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22</a:t>
            </a:fld>
            <a:endParaRPr lang="en-GB"/>
          </a:p>
        </p:txBody>
      </p:sp>
    </p:spTree>
    <p:extLst>
      <p:ext uri="{BB962C8B-B14F-4D97-AF65-F5344CB8AC3E}">
        <p14:creationId xmlns:p14="http://schemas.microsoft.com/office/powerpoint/2010/main" val="5661602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Make 2 accounts, use </a:t>
            </a:r>
            <a:r>
              <a:rPr lang="en-GB" dirty="0" err="1" smtClean="0"/>
              <a:t>poddit</a:t>
            </a:r>
            <a:r>
              <a:rPr lang="en-GB" dirty="0" smtClean="0"/>
              <a:t>, show chess game (that doesn’t work </a:t>
            </a:r>
            <a:r>
              <a:rPr lang="en-GB" dirty="0" smtClean="0">
                <a:sym typeface="Wingdings" panose="05000000000000000000" pitchFamily="2" charset="2"/>
              </a:rPr>
              <a:t>)</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23</a:t>
            </a:fld>
            <a:endParaRPr lang="en-GB"/>
          </a:p>
        </p:txBody>
      </p:sp>
    </p:spTree>
    <p:extLst>
      <p:ext uri="{BB962C8B-B14F-4D97-AF65-F5344CB8AC3E}">
        <p14:creationId xmlns:p14="http://schemas.microsoft.com/office/powerpoint/2010/main" val="3862335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Information</a:t>
            </a:r>
            <a:r>
              <a:rPr lang="en-GB" baseline="0" dirty="0" smtClean="0"/>
              <a:t> silo’s</a:t>
            </a:r>
          </a:p>
          <a:p>
            <a:r>
              <a:rPr lang="en-GB" baseline="0" dirty="0" smtClean="0"/>
              <a:t>Very hard or impossible to copy information to another social network</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4</a:t>
            </a:fld>
            <a:endParaRPr lang="en-GB"/>
          </a:p>
        </p:txBody>
      </p:sp>
    </p:spTree>
    <p:extLst>
      <p:ext uri="{BB962C8B-B14F-4D97-AF65-F5344CB8AC3E}">
        <p14:creationId xmlns:p14="http://schemas.microsoft.com/office/powerpoint/2010/main" val="13191612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Common model (standard)</a:t>
            </a:r>
          </a:p>
          <a:p>
            <a:endParaRPr lang="nl-NL" dirty="0" smtClean="0"/>
          </a:p>
          <a:p>
            <a:r>
              <a:rPr lang="nl-NL" dirty="0" smtClean="0"/>
              <a:t>(Shape)</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24</a:t>
            </a:fld>
            <a:endParaRPr lang="en-GB"/>
          </a:p>
        </p:txBody>
      </p:sp>
    </p:spTree>
    <p:extLst>
      <p:ext uri="{BB962C8B-B14F-4D97-AF65-F5344CB8AC3E}">
        <p14:creationId xmlns:p14="http://schemas.microsoft.com/office/powerpoint/2010/main" val="14289850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9A0A48-EDB1-4AFE-B1B7-10CE2A416496}" type="slidenum">
              <a:rPr lang="en-GB" smtClean="0"/>
              <a:t>25</a:t>
            </a:fld>
            <a:endParaRPr lang="en-GB"/>
          </a:p>
        </p:txBody>
      </p:sp>
    </p:spTree>
    <p:extLst>
      <p:ext uri="{BB962C8B-B14F-4D97-AF65-F5344CB8AC3E}">
        <p14:creationId xmlns:p14="http://schemas.microsoft.com/office/powerpoint/2010/main" val="95604995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39A0A48-EDB1-4AFE-B1B7-10CE2A416496}" type="slidenum">
              <a:rPr lang="en-GB" smtClean="0"/>
              <a:t>26</a:t>
            </a:fld>
            <a:endParaRPr lang="en-GB"/>
          </a:p>
        </p:txBody>
      </p:sp>
    </p:spTree>
    <p:extLst>
      <p:ext uri="{BB962C8B-B14F-4D97-AF65-F5344CB8AC3E}">
        <p14:creationId xmlns:p14="http://schemas.microsoft.com/office/powerpoint/2010/main" val="22672863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 annotation usually does not reside in the logged-in user’s data pod, but this is just a demonstration.</a:t>
            </a:r>
          </a:p>
          <a:p>
            <a:endParaRPr lang="en-US" dirty="0"/>
          </a:p>
          <a:p>
            <a:r>
              <a:rPr lang="en-US" dirty="0"/>
              <a:t>Other option is that the server/website collects the annotations instead of the user. (caching!)</a:t>
            </a:r>
          </a:p>
        </p:txBody>
      </p:sp>
      <p:sp>
        <p:nvSpPr>
          <p:cNvPr id="4" name="Slide Number Placeholder 3"/>
          <p:cNvSpPr>
            <a:spLocks noGrp="1"/>
          </p:cNvSpPr>
          <p:nvPr>
            <p:ph type="sldNum" sz="quarter" idx="10"/>
          </p:nvPr>
        </p:nvSpPr>
        <p:spPr/>
        <p:txBody>
          <a:bodyPr/>
          <a:lstStyle/>
          <a:p>
            <a:fld id="{539A0A48-EDB1-4AFE-B1B7-10CE2A416496}" type="slidenum">
              <a:rPr lang="en-GB" smtClean="0"/>
              <a:t>27</a:t>
            </a:fld>
            <a:endParaRPr lang="en-GB"/>
          </a:p>
        </p:txBody>
      </p:sp>
    </p:spTree>
    <p:extLst>
      <p:ext uri="{BB962C8B-B14F-4D97-AF65-F5344CB8AC3E}">
        <p14:creationId xmlns:p14="http://schemas.microsoft.com/office/powerpoint/2010/main" val="34598775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CSS is the back-end,</a:t>
            </a:r>
            <a:r>
              <a:rPr lang="nl-NL" baseline="0" dirty="0" smtClean="0"/>
              <a:t> your pod.</a:t>
            </a:r>
          </a:p>
          <a:p>
            <a:r>
              <a:rPr lang="nl-NL" baseline="0" dirty="0" smtClean="0"/>
              <a:t>SolidOS is more of a front-end to your pod.</a:t>
            </a:r>
          </a:p>
          <a:p>
            <a:endParaRPr lang="en-GB" dirty="0" smtClean="0"/>
          </a:p>
          <a:p>
            <a:r>
              <a:rPr lang="en-GB" dirty="0" smtClean="0"/>
              <a:t>https://github.com/solid/solidos</a:t>
            </a:r>
          </a:p>
          <a:p>
            <a:r>
              <a:rPr lang="en-GB" dirty="0" smtClean="0"/>
              <a:t>https://solidos.solidcommunity.net/</a:t>
            </a:r>
          </a:p>
          <a:p>
            <a:endParaRPr lang="nl-NL" dirty="0" smtClean="0"/>
          </a:p>
          <a:p>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29</a:t>
            </a:fld>
            <a:endParaRPr lang="en-GB"/>
          </a:p>
        </p:txBody>
      </p:sp>
    </p:spTree>
    <p:extLst>
      <p:ext uri="{BB962C8B-B14F-4D97-AF65-F5344CB8AC3E}">
        <p14:creationId xmlns:p14="http://schemas.microsoft.com/office/powerpoint/2010/main" val="24978486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May need</a:t>
            </a:r>
            <a:r>
              <a:rPr lang="en-GB" baseline="0" dirty="0" smtClean="0"/>
              <a:t> some kind of government stimulus</a:t>
            </a:r>
          </a:p>
          <a:p>
            <a:r>
              <a:rPr lang="en-GB" baseline="0" dirty="0" smtClean="0"/>
              <a:t>Public </a:t>
            </a:r>
            <a:r>
              <a:rPr lang="en-GB" baseline="0" dirty="0" err="1" smtClean="0"/>
              <a:t>datapod</a:t>
            </a:r>
            <a:r>
              <a:rPr lang="en-GB" baseline="0" dirty="0" smtClean="0"/>
              <a:t> stores are available, but no guarantee that your data is not sold (although likely not legal)</a:t>
            </a:r>
          </a:p>
          <a:p>
            <a:endParaRPr lang="en-GB" dirty="0" smtClean="0"/>
          </a:p>
          <a:p>
            <a:r>
              <a:rPr lang="en-GB" dirty="0" smtClean="0"/>
              <a:t>Security: easier to break into one pod, but harder to get data of everyone</a:t>
            </a:r>
            <a:r>
              <a:rPr lang="en-GB" baseline="0" dirty="0" smtClean="0"/>
              <a:t> (Cambridge </a:t>
            </a:r>
            <a:r>
              <a:rPr lang="en-GB" baseline="0" dirty="0" err="1" smtClean="0"/>
              <a:t>analytica</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30</a:t>
            </a:fld>
            <a:endParaRPr lang="en-GB"/>
          </a:p>
        </p:txBody>
      </p:sp>
    </p:spTree>
    <p:extLst>
      <p:ext uri="{BB962C8B-B14F-4D97-AF65-F5344CB8AC3E}">
        <p14:creationId xmlns:p14="http://schemas.microsoft.com/office/powerpoint/2010/main" val="31921393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May need</a:t>
            </a:r>
            <a:r>
              <a:rPr lang="en-GB" baseline="0" dirty="0" smtClean="0"/>
              <a:t> some kind of government stimulus</a:t>
            </a:r>
          </a:p>
          <a:p>
            <a:r>
              <a:rPr lang="en-GB" baseline="0" dirty="0" smtClean="0"/>
              <a:t>Public </a:t>
            </a:r>
            <a:r>
              <a:rPr lang="en-GB" baseline="0" dirty="0" err="1" smtClean="0"/>
              <a:t>datapod</a:t>
            </a:r>
            <a:r>
              <a:rPr lang="en-GB" baseline="0" dirty="0" smtClean="0"/>
              <a:t> stores are available, but no guarantee that your data is not sold (although likely not legal)</a:t>
            </a:r>
          </a:p>
          <a:p>
            <a:endParaRPr lang="en-GB" dirty="0" smtClean="0"/>
          </a:p>
          <a:p>
            <a:r>
              <a:rPr lang="en-GB" dirty="0" smtClean="0"/>
              <a:t>Security: easier to break into one pod, but harder to get data of everyone</a:t>
            </a:r>
            <a:r>
              <a:rPr lang="en-GB" baseline="0" dirty="0" smtClean="0"/>
              <a:t> (Cambridge </a:t>
            </a:r>
            <a:r>
              <a:rPr lang="en-GB" baseline="0" dirty="0" err="1" smtClean="0"/>
              <a:t>analytica</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31</a:t>
            </a:fld>
            <a:endParaRPr lang="en-GB"/>
          </a:p>
        </p:txBody>
      </p:sp>
    </p:spTree>
    <p:extLst>
      <p:ext uri="{BB962C8B-B14F-4D97-AF65-F5344CB8AC3E}">
        <p14:creationId xmlns:p14="http://schemas.microsoft.com/office/powerpoint/2010/main" val="19148881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Security: easier to break into one pod, but harder to get data of everyone</a:t>
            </a:r>
            <a:r>
              <a:rPr lang="en-GB" baseline="0" dirty="0" smtClean="0"/>
              <a:t> (Cambridge </a:t>
            </a:r>
            <a:r>
              <a:rPr lang="en-GB" baseline="0" dirty="0" err="1" smtClean="0"/>
              <a:t>analytica</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32</a:t>
            </a:fld>
            <a:endParaRPr lang="en-GB"/>
          </a:p>
        </p:txBody>
      </p:sp>
    </p:spTree>
    <p:extLst>
      <p:ext uri="{BB962C8B-B14F-4D97-AF65-F5344CB8AC3E}">
        <p14:creationId xmlns:p14="http://schemas.microsoft.com/office/powerpoint/2010/main" val="31374184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 annotation usually does not reside in the logged-in user’s data pod, but this is just a demonstration.</a:t>
            </a:r>
          </a:p>
          <a:p>
            <a:endParaRPr lang="en-US" dirty="0"/>
          </a:p>
          <a:p>
            <a:r>
              <a:rPr lang="en-US" dirty="0"/>
              <a:t>Other option is that the server/website collects the annotations instead of the user. (caching!)</a:t>
            </a:r>
          </a:p>
        </p:txBody>
      </p:sp>
      <p:sp>
        <p:nvSpPr>
          <p:cNvPr id="4" name="Slide Number Placeholder 3"/>
          <p:cNvSpPr>
            <a:spLocks noGrp="1"/>
          </p:cNvSpPr>
          <p:nvPr>
            <p:ph type="sldNum" sz="quarter" idx="10"/>
          </p:nvPr>
        </p:nvSpPr>
        <p:spPr/>
        <p:txBody>
          <a:bodyPr/>
          <a:lstStyle/>
          <a:p>
            <a:fld id="{539A0A48-EDB1-4AFE-B1B7-10CE2A416496}" type="slidenum">
              <a:rPr lang="en-GB" smtClean="0"/>
              <a:t>34</a:t>
            </a:fld>
            <a:endParaRPr lang="en-GB"/>
          </a:p>
        </p:txBody>
      </p:sp>
    </p:spTree>
    <p:extLst>
      <p:ext uri="{BB962C8B-B14F-4D97-AF65-F5344CB8AC3E}">
        <p14:creationId xmlns:p14="http://schemas.microsoft.com/office/powerpoint/2010/main" val="255555004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Is it possible to use Solid offline (at least partially)?</a:t>
            </a:r>
          </a:p>
          <a:p>
            <a:r>
              <a:rPr lang="en-GB" b="1" dirty="0" smtClean="0"/>
              <a:t>Eventually, yes</a:t>
            </a:r>
            <a:r>
              <a:rPr lang="en-GB" dirty="0" smtClean="0"/>
              <a:t>. The Solid long term vision includes local first and a flexibility of different topologies of patch-passing sync networks. However, there are no implementations yet.</a:t>
            </a:r>
          </a:p>
          <a:p>
            <a:endParaRPr lang="en-GB" dirty="0" smtClean="0"/>
          </a:p>
          <a:p>
            <a:r>
              <a:rPr lang="en-GB" dirty="0" smtClean="0"/>
              <a:t>Also, caching</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35</a:t>
            </a:fld>
            <a:endParaRPr lang="en-GB"/>
          </a:p>
        </p:txBody>
      </p:sp>
    </p:spTree>
    <p:extLst>
      <p:ext uri="{BB962C8B-B14F-4D97-AF65-F5344CB8AC3E}">
        <p14:creationId xmlns:p14="http://schemas.microsoft.com/office/powerpoint/2010/main" val="36710409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filter bubble</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5</a:t>
            </a:fld>
            <a:endParaRPr lang="en-GB"/>
          </a:p>
        </p:txBody>
      </p:sp>
    </p:spTree>
    <p:extLst>
      <p:ext uri="{BB962C8B-B14F-4D97-AF65-F5344CB8AC3E}">
        <p14:creationId xmlns:p14="http://schemas.microsoft.com/office/powerpoint/2010/main" val="107428270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did a thesis on this subject</a:t>
            </a:r>
          </a:p>
          <a:p>
            <a:endParaRPr lang="en-GB" dirty="0" smtClean="0"/>
          </a:p>
          <a:p>
            <a:r>
              <a:rPr lang="en-GB" dirty="0" smtClean="0"/>
              <a:t>At the moment, file-based access is way</a:t>
            </a:r>
            <a:r>
              <a:rPr lang="en-GB" baseline="0" dirty="0" smtClean="0"/>
              <a:t> easier to administrate, to set up, to make applications for (think about a python script that looks for new files that are created in a </a:t>
            </a:r>
            <a:r>
              <a:rPr lang="en-GB" baseline="0" dirty="0" err="1" smtClean="0"/>
              <a:t>dir</a:t>
            </a:r>
            <a:r>
              <a:rPr lang="en-GB" baseline="0" dirty="0" smtClean="0"/>
              <a:t>), and handles other files better</a:t>
            </a:r>
          </a:p>
          <a:p>
            <a:r>
              <a:rPr lang="en-GB" baseline="0" dirty="0" smtClean="0"/>
              <a:t>But if you would be using a single SPARQL graph, the performance is way better. E.g. you can do performant queries over all your data at once. With a good UI, you could abstract away most of the downsides.</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36</a:t>
            </a:fld>
            <a:endParaRPr lang="en-GB"/>
          </a:p>
        </p:txBody>
      </p:sp>
    </p:spTree>
    <p:extLst>
      <p:ext uri="{BB962C8B-B14F-4D97-AF65-F5344CB8AC3E}">
        <p14:creationId xmlns:p14="http://schemas.microsoft.com/office/powerpoint/2010/main" val="31740114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Solid is open-source and non-commercial by default.</a:t>
            </a:r>
          </a:p>
          <a:p>
            <a:r>
              <a:rPr lang="en-GB" dirty="0" err="1" smtClean="0"/>
              <a:t>Inrupt</a:t>
            </a:r>
            <a:r>
              <a:rPr lang="en-GB" dirty="0" smtClean="0"/>
              <a:t> enables them to move forward with</a:t>
            </a:r>
            <a:r>
              <a:rPr lang="en-GB" baseline="0" dirty="0" smtClean="0"/>
              <a:t> the project while being funded etc. </a:t>
            </a:r>
          </a:p>
          <a:p>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37</a:t>
            </a:fld>
            <a:endParaRPr lang="en-GB"/>
          </a:p>
        </p:txBody>
      </p:sp>
    </p:spTree>
    <p:extLst>
      <p:ext uri="{BB962C8B-B14F-4D97-AF65-F5344CB8AC3E}">
        <p14:creationId xmlns:p14="http://schemas.microsoft.com/office/powerpoint/2010/main" val="342741256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Some small</a:t>
            </a:r>
            <a:r>
              <a:rPr lang="en-GB" baseline="0" dirty="0" smtClean="0"/>
              <a:t> projects:</a:t>
            </a:r>
          </a:p>
          <a:p>
            <a:endParaRPr lang="en-GB" dirty="0" smtClean="0"/>
          </a:p>
          <a:p>
            <a:r>
              <a:rPr lang="en-GB" dirty="0" err="1" smtClean="0"/>
              <a:t>Mysilio</a:t>
            </a:r>
            <a:r>
              <a:rPr lang="en-GB" dirty="0" smtClean="0"/>
              <a:t> is not only a pod-provider, but it allows</a:t>
            </a:r>
            <a:r>
              <a:rPr lang="en-GB" baseline="0" dirty="0" smtClean="0"/>
              <a:t> you to create your own communities and website on top of your pod (not super clear though, could be wrong)</a:t>
            </a:r>
          </a:p>
          <a:p>
            <a:endParaRPr lang="en-GB" baseline="0" dirty="0" smtClean="0"/>
          </a:p>
          <a:p>
            <a:r>
              <a:rPr lang="en-GB" baseline="0" dirty="0" smtClean="0"/>
              <a:t>The Dutch Digital Heritage Network organizes their whole system using Linked Data, and allows other people to access it through Solid. (Not necessarily social, just a good application for it)</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38</a:t>
            </a:fld>
            <a:endParaRPr lang="en-GB"/>
          </a:p>
        </p:txBody>
      </p:sp>
    </p:spTree>
    <p:extLst>
      <p:ext uri="{BB962C8B-B14F-4D97-AF65-F5344CB8AC3E}">
        <p14:creationId xmlns:p14="http://schemas.microsoft.com/office/powerpoint/2010/main" val="20251555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Interoperability between governmental institutions / applications</a:t>
            </a:r>
            <a:r>
              <a:rPr lang="en-GB" baseline="0" dirty="0" smtClean="0"/>
              <a:t> through common data format and single source of truth</a:t>
            </a:r>
            <a:endParaRPr lang="en-GB" dirty="0" smtClean="0"/>
          </a:p>
          <a:p>
            <a:r>
              <a:rPr lang="en-GB" dirty="0" smtClean="0"/>
              <a:t>Allow 3</a:t>
            </a:r>
            <a:r>
              <a:rPr lang="en-GB" baseline="30000" dirty="0" smtClean="0"/>
              <a:t>rd</a:t>
            </a:r>
            <a:r>
              <a:rPr lang="en-GB" baseline="0" dirty="0" smtClean="0"/>
              <a:t> party applications to access governmental data about people</a:t>
            </a:r>
          </a:p>
          <a:p>
            <a:r>
              <a:rPr lang="en-GB" baseline="0" dirty="0" smtClean="0"/>
              <a:t>Allow sharing data even with other governments</a:t>
            </a:r>
            <a:endParaRPr lang="en-GB" dirty="0" smtClean="0"/>
          </a:p>
          <a:p>
            <a:endParaRPr lang="en-GB" dirty="0" smtClean="0"/>
          </a:p>
          <a:p>
            <a:r>
              <a:rPr lang="en-GB" dirty="0" smtClean="0"/>
              <a:t>Ontologies</a:t>
            </a:r>
            <a:r>
              <a:rPr lang="en-GB" baseline="0" dirty="0" smtClean="0"/>
              <a:t> are being developed for all kinds of data related to this.</a:t>
            </a:r>
          </a:p>
          <a:p>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39</a:t>
            </a:fld>
            <a:endParaRPr lang="en-GB"/>
          </a:p>
        </p:txBody>
      </p:sp>
    </p:spTree>
    <p:extLst>
      <p:ext uri="{BB962C8B-B14F-4D97-AF65-F5344CB8AC3E}">
        <p14:creationId xmlns:p14="http://schemas.microsoft.com/office/powerpoint/2010/main" val="24189944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web was a crazy idea back then. Solid is a crazy idea right now,</a:t>
            </a:r>
            <a:r>
              <a:rPr lang="en-GB" baseline="0" dirty="0" smtClean="0"/>
              <a:t> reinventing the Web.</a:t>
            </a:r>
          </a:p>
          <a:p>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40</a:t>
            </a:fld>
            <a:endParaRPr lang="en-GB"/>
          </a:p>
        </p:txBody>
      </p:sp>
    </p:spTree>
    <p:extLst>
      <p:ext uri="{BB962C8B-B14F-4D97-AF65-F5344CB8AC3E}">
        <p14:creationId xmlns:p14="http://schemas.microsoft.com/office/powerpoint/2010/main" val="32393673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Migrate user</a:t>
            </a:r>
            <a:r>
              <a:rPr lang="en-GB" baseline="0" dirty="0" smtClean="0"/>
              <a:t> profiles </a:t>
            </a:r>
            <a:r>
              <a:rPr lang="en-GB" dirty="0" smtClean="0"/>
              <a:t>to Solid?</a:t>
            </a:r>
            <a:r>
              <a:rPr lang="en-GB" baseline="0" dirty="0" smtClean="0"/>
              <a:t> That way, we are people that implement Solid and having a bigger community for user testing wouldn’t hurt.</a:t>
            </a:r>
          </a:p>
          <a:p>
            <a:r>
              <a:rPr lang="en-GB" baseline="0" dirty="0" smtClean="0"/>
              <a:t>Address data protection issues</a:t>
            </a:r>
          </a:p>
          <a:p>
            <a:r>
              <a:rPr lang="en-GB" baseline="0" dirty="0" smtClean="0"/>
              <a:t>https://it-student-projects.web.cern.ch/projects/cern-solid-and-slides-app</a:t>
            </a:r>
          </a:p>
          <a:p>
            <a:endParaRPr lang="en-GB" baseline="0" dirty="0" smtClean="0"/>
          </a:p>
          <a:p>
            <a:r>
              <a:rPr lang="en-GB" dirty="0" smtClean="0"/>
              <a:t>Build a nice UI ourselves</a:t>
            </a:r>
          </a:p>
          <a:p>
            <a:endParaRPr lang="en-GB" dirty="0" smtClean="0"/>
          </a:p>
          <a:p>
            <a:r>
              <a:rPr lang="en-GB" dirty="0" smtClean="0"/>
              <a:t>We need resources, for</a:t>
            </a:r>
            <a:r>
              <a:rPr lang="en-GB" baseline="0" dirty="0" smtClean="0"/>
              <a:t> which we don’t have a sponsor.</a:t>
            </a:r>
            <a:endParaRPr lang="en-GB" dirty="0" smtClean="0"/>
          </a:p>
        </p:txBody>
      </p:sp>
      <p:sp>
        <p:nvSpPr>
          <p:cNvPr id="4" name="Slide Number Placeholder 3"/>
          <p:cNvSpPr>
            <a:spLocks noGrp="1"/>
          </p:cNvSpPr>
          <p:nvPr>
            <p:ph type="sldNum" sz="quarter" idx="10"/>
          </p:nvPr>
        </p:nvSpPr>
        <p:spPr/>
        <p:txBody>
          <a:bodyPr/>
          <a:lstStyle/>
          <a:p>
            <a:fld id="{C82A5C87-4B1C-47A4-80F8-446EEC628109}" type="slidenum">
              <a:rPr lang="en-GB" smtClean="0"/>
              <a:t>41</a:t>
            </a:fld>
            <a:endParaRPr lang="en-GB"/>
          </a:p>
        </p:txBody>
      </p:sp>
    </p:spTree>
    <p:extLst>
      <p:ext uri="{BB962C8B-B14F-4D97-AF65-F5344CB8AC3E}">
        <p14:creationId xmlns:p14="http://schemas.microsoft.com/office/powerpoint/2010/main" val="37111841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Time for discussion</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43</a:t>
            </a:fld>
            <a:endParaRPr lang="en-GB"/>
          </a:p>
        </p:txBody>
      </p:sp>
    </p:spTree>
    <p:extLst>
      <p:ext uri="{BB962C8B-B14F-4D97-AF65-F5344CB8AC3E}">
        <p14:creationId xmlns:p14="http://schemas.microsoft.com/office/powerpoint/2010/main" val="19212287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Data of 87 million Facebook accounts. Used among others for manipulation of elections. </a:t>
            </a:r>
          </a:p>
          <a:p>
            <a:endParaRPr lang="en-GB" dirty="0" smtClean="0"/>
          </a:p>
          <a:p>
            <a:r>
              <a:rPr lang="en-GB" dirty="0" smtClean="0"/>
              <a:t>GDPR not only limits what companies can do with your data, it</a:t>
            </a:r>
            <a:r>
              <a:rPr lang="en-GB" baseline="0" dirty="0" smtClean="0"/>
              <a:t>’s also supposed to make it possible for you to request your data in a readable format so that it can be reused in other applications. However, data that is generated does not need to be made available. Also, there’s no incentive to REALLY make this data interchangeable with other social networks.</a:t>
            </a:r>
          </a:p>
          <a:p>
            <a:endParaRPr lang="en-GB" baseline="0" dirty="0" smtClean="0"/>
          </a:p>
          <a:p>
            <a:r>
              <a:rPr lang="en-GB" dirty="0" smtClean="0"/>
              <a:t>Data Transfer Project (DTP) is a collaboration of organizations committed to building a common framework with open-source code that can connect any two online service providers, enabling a seamless, direct, user initiated portability of data between the two platforms.</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7</a:t>
            </a:fld>
            <a:endParaRPr lang="en-GB"/>
          </a:p>
        </p:txBody>
      </p:sp>
    </p:spTree>
    <p:extLst>
      <p:ext uri="{BB962C8B-B14F-4D97-AF65-F5344CB8AC3E}">
        <p14:creationId xmlns:p14="http://schemas.microsoft.com/office/powerpoint/2010/main" val="39338405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Assume only data servers are shown, no webservers etc.</a:t>
            </a:r>
          </a:p>
          <a:p>
            <a:r>
              <a:rPr lang="en-US" dirty="0"/>
              <a:t>Data and application: one entity, no separation</a:t>
            </a:r>
          </a:p>
          <a:p>
            <a:endParaRPr lang="en-US" dirty="0"/>
          </a:p>
          <a:p>
            <a:r>
              <a:rPr lang="en-US" dirty="0"/>
              <a:t>Use Alice and Bob as names for the two users</a:t>
            </a:r>
          </a:p>
          <a:p>
            <a:endParaRPr lang="en-US" dirty="0"/>
          </a:p>
          <a:p>
            <a:r>
              <a:rPr lang="en-US" dirty="0"/>
              <a:t>Scenario: Alice requests a photo of Bob</a:t>
            </a:r>
          </a:p>
        </p:txBody>
      </p:sp>
      <p:sp>
        <p:nvSpPr>
          <p:cNvPr id="4" name="Slide Number Placeholder 3"/>
          <p:cNvSpPr>
            <a:spLocks noGrp="1"/>
          </p:cNvSpPr>
          <p:nvPr>
            <p:ph type="sldNum" sz="quarter" idx="10"/>
          </p:nvPr>
        </p:nvSpPr>
        <p:spPr/>
        <p:txBody>
          <a:bodyPr/>
          <a:lstStyle/>
          <a:p>
            <a:fld id="{539A0A48-EDB1-4AFE-B1B7-10CE2A416496}" type="slidenum">
              <a:rPr lang="en-GB" smtClean="0"/>
              <a:t>8</a:t>
            </a:fld>
            <a:endParaRPr lang="en-GB"/>
          </a:p>
        </p:txBody>
      </p:sp>
    </p:spTree>
    <p:extLst>
      <p:ext uri="{BB962C8B-B14F-4D97-AF65-F5344CB8AC3E}">
        <p14:creationId xmlns:p14="http://schemas.microsoft.com/office/powerpoint/2010/main" val="2029148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Mastodon</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9</a:t>
            </a:fld>
            <a:endParaRPr lang="en-GB"/>
          </a:p>
        </p:txBody>
      </p:sp>
    </p:spTree>
    <p:extLst>
      <p:ext uri="{BB962C8B-B14F-4D97-AF65-F5344CB8AC3E}">
        <p14:creationId xmlns:p14="http://schemas.microsoft.com/office/powerpoint/2010/main" val="2883179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and application are now separated</a:t>
            </a:r>
          </a:p>
          <a:p>
            <a:r>
              <a:rPr lang="en-US" dirty="0"/>
              <a:t>All users have their own datapod. A datapod server can host multiple </a:t>
            </a:r>
            <a:r>
              <a:rPr lang="en-US" dirty="0" err="1"/>
              <a:t>datapods</a:t>
            </a:r>
            <a:r>
              <a:rPr lang="en-US" dirty="0"/>
              <a:t>.</a:t>
            </a:r>
          </a:p>
          <a:p>
            <a:r>
              <a:rPr lang="en-US" dirty="0"/>
              <a:t>The social application may have its own datapod (e.g. to have a list of annotations), but can also be fully decentralized when there is no datapod! Datapod may be on the same server, or somewhere else.</a:t>
            </a:r>
          </a:p>
          <a:p>
            <a:r>
              <a:rPr lang="en-US" dirty="0"/>
              <a:t>Blue lines: application communication</a:t>
            </a:r>
          </a:p>
          <a:p>
            <a:r>
              <a:rPr lang="en-US" dirty="0"/>
              <a:t>Yellow lines: data communication</a:t>
            </a:r>
          </a:p>
          <a:p>
            <a:endParaRPr lang="en-US" dirty="0"/>
          </a:p>
          <a:p>
            <a:r>
              <a:rPr lang="en-US" dirty="0"/>
              <a:t>Scenario: </a:t>
            </a:r>
          </a:p>
          <a:p>
            <a:pPr marL="171450" indent="-171450">
              <a:buFontTx/>
              <a:buChar char="-"/>
            </a:pPr>
            <a:r>
              <a:rPr lang="en-US" dirty="0"/>
              <a:t>Alice has her own datapod, so does Bob. They use the </a:t>
            </a:r>
            <a:r>
              <a:rPr lang="en-US" dirty="0" err="1"/>
              <a:t>DecentralizedFacebook</a:t>
            </a:r>
            <a:r>
              <a:rPr lang="en-US" dirty="0"/>
              <a:t> (better/funnier name?) for the interface, but all data transactions happen between Alice’s computer (client) and her and Bob’s datapod.</a:t>
            </a:r>
          </a:p>
          <a:p>
            <a:pPr marL="171450" indent="-171450">
              <a:buFontTx/>
              <a:buChar char="-"/>
            </a:pPr>
            <a:r>
              <a:rPr lang="en-US" dirty="0"/>
              <a:t>Alice requests a photo of Bob</a:t>
            </a:r>
          </a:p>
          <a:p>
            <a:pPr marL="171450" indent="-171450">
              <a:buFontTx/>
              <a:buChar char="-"/>
            </a:pPr>
            <a:r>
              <a:rPr lang="en-US" dirty="0"/>
              <a:t>Bob wants to add a friend, and will therefore query the </a:t>
            </a:r>
            <a:r>
              <a:rPr lang="en-US" dirty="0" err="1"/>
              <a:t>DecentralizedFacebooks</a:t>
            </a:r>
            <a:r>
              <a:rPr lang="en-US" dirty="0"/>
              <a:t> datapod, which will respond with a </a:t>
            </a:r>
            <a:r>
              <a:rPr lang="en-US" dirty="0" err="1"/>
              <a:t>WebID</a:t>
            </a:r>
            <a:r>
              <a:rPr lang="en-US" dirty="0"/>
              <a:t> of the other user</a:t>
            </a:r>
          </a:p>
          <a:p>
            <a:pPr marL="171450" indent="-171450">
              <a:buFontTx/>
              <a:buChar char="-"/>
            </a:pPr>
            <a:r>
              <a:rPr lang="en-US" dirty="0"/>
              <a:t>The other user has a datapod in a shared datapod server. It will for instance send a friendship request to this person’s datapod.</a:t>
            </a:r>
          </a:p>
          <a:p>
            <a:endParaRPr lang="en-US" dirty="0"/>
          </a:p>
        </p:txBody>
      </p:sp>
      <p:sp>
        <p:nvSpPr>
          <p:cNvPr id="4" name="Slide Number Placeholder 3"/>
          <p:cNvSpPr>
            <a:spLocks noGrp="1"/>
          </p:cNvSpPr>
          <p:nvPr>
            <p:ph type="sldNum" sz="quarter" idx="10"/>
          </p:nvPr>
        </p:nvSpPr>
        <p:spPr/>
        <p:txBody>
          <a:bodyPr/>
          <a:lstStyle/>
          <a:p>
            <a:fld id="{539A0A48-EDB1-4AFE-B1B7-10CE2A416496}" type="slidenum">
              <a:rPr lang="en-GB" smtClean="0"/>
              <a:t>10</a:t>
            </a:fld>
            <a:endParaRPr lang="en-GB"/>
          </a:p>
        </p:txBody>
      </p:sp>
    </p:spTree>
    <p:extLst>
      <p:ext uri="{BB962C8B-B14F-4D97-AF65-F5344CB8AC3E}">
        <p14:creationId xmlns:p14="http://schemas.microsoft.com/office/powerpoint/2010/main" val="516964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a:t>
            </a:r>
            <a:r>
              <a:rPr lang="nl-NL" baseline="0" dirty="0" smtClean="0"/>
              <a:t> Interoperability</a:t>
            </a:r>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11</a:t>
            </a:fld>
            <a:endParaRPr lang="en-GB"/>
          </a:p>
        </p:txBody>
      </p:sp>
    </p:spTree>
    <p:extLst>
      <p:ext uri="{BB962C8B-B14F-4D97-AF65-F5344CB8AC3E}">
        <p14:creationId xmlns:p14="http://schemas.microsoft.com/office/powerpoint/2010/main" val="22236067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C82A5C87-4B1C-47A4-80F8-446EEC628109}" type="slidenum">
              <a:rPr lang="en-GB" smtClean="0"/>
              <a:t>12</a:t>
            </a:fld>
            <a:endParaRPr lang="en-GB"/>
          </a:p>
        </p:txBody>
      </p:sp>
    </p:spTree>
    <p:extLst>
      <p:ext uri="{BB962C8B-B14F-4D97-AF65-F5344CB8AC3E}">
        <p14:creationId xmlns:p14="http://schemas.microsoft.com/office/powerpoint/2010/main" val="2698922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03504" y="770467"/>
            <a:ext cx="10782300" cy="3352800"/>
          </a:xfrm>
        </p:spPr>
        <p:txBody>
          <a:bodyPr anchor="b">
            <a:noAutofit/>
          </a:bodyPr>
          <a:lstStyle>
            <a:lvl1pPr algn="l">
              <a:lnSpc>
                <a:spcPct val="80000"/>
              </a:lnSpc>
              <a:defRPr sz="8800" spc="-120" baseline="0">
                <a:solidFill>
                  <a:srgbClr val="FFFFFF"/>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67512" y="4206876"/>
            <a:ext cx="9228201" cy="1645920"/>
          </a:xfrm>
        </p:spPr>
        <p:txBody>
          <a:bodyPr>
            <a:normAutofit/>
          </a:bodyPr>
          <a:lstStyle>
            <a:lvl1pPr marL="0" indent="0" algn="l">
              <a:buNone/>
              <a:defRPr sz="3200">
                <a:solidFill>
                  <a:schemeClr val="bg1"/>
                </a:solidFill>
                <a:latin typeface="+mj-lt"/>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lvl1pPr>
              <a:defRPr>
                <a:solidFill>
                  <a:srgbClr val="FFFFFF">
                    <a:alpha val="80000"/>
                  </a:srgbClr>
                </a:solidFill>
              </a:defRPr>
            </a:lvl1pPr>
          </a:lstStyle>
          <a:p>
            <a:fld id="{95DEBA27-D201-48EE-9A7D-ED8624C03D66}" type="datetimeFigureOut">
              <a:rPr lang="en-GB" smtClean="0"/>
              <a:t>05/11/2021</a:t>
            </a:fld>
            <a:endParaRPr lang="en-GB"/>
          </a:p>
        </p:txBody>
      </p:sp>
      <p:sp>
        <p:nvSpPr>
          <p:cNvPr id="8" name="Footer Placeholder 7"/>
          <p:cNvSpPr>
            <a:spLocks noGrp="1"/>
          </p:cNvSpPr>
          <p:nvPr>
            <p:ph type="ftr" sz="quarter" idx="11"/>
          </p:nvPr>
        </p:nvSpPr>
        <p:spPr/>
        <p:txBody>
          <a:bodyPr/>
          <a:lstStyle>
            <a:lvl1pPr>
              <a:defRPr>
                <a:solidFill>
                  <a:srgbClr val="FFFFFF">
                    <a:alpha val="80000"/>
                  </a:srgbClr>
                </a:solidFill>
              </a:defRPr>
            </a:lvl1pPr>
          </a:lstStyle>
          <a:p>
            <a:endParaRPr lang="en-GB"/>
          </a:p>
        </p:txBody>
      </p:sp>
      <p:sp>
        <p:nvSpPr>
          <p:cNvPr id="9" name="Slide Number Placeholder 8"/>
          <p:cNvSpPr>
            <a:spLocks noGrp="1"/>
          </p:cNvSpPr>
          <p:nvPr>
            <p:ph type="sldNum" sz="quarter" idx="12"/>
          </p:nvPr>
        </p:nvSpPr>
        <p:spPr/>
        <p:txBody>
          <a:bodyPr/>
          <a:lstStyle>
            <a:lvl1pPr>
              <a:defRPr>
                <a:solidFill>
                  <a:srgbClr val="FFFFFF">
                    <a:alpha val="25000"/>
                  </a:srgbClr>
                </a:solidFill>
              </a:defRPr>
            </a:lvl1pPr>
          </a:lstStyle>
          <a:p>
            <a:fld id="{44493ADB-7A34-45DF-9F91-27FB024422B4}" type="slidenum">
              <a:rPr lang="en-GB" smtClean="0"/>
              <a:t>‹#›</a:t>
            </a:fld>
            <a:endParaRPr lang="en-GB"/>
          </a:p>
        </p:txBody>
      </p:sp>
    </p:spTree>
    <p:extLst>
      <p:ext uri="{BB962C8B-B14F-4D97-AF65-F5344CB8AC3E}">
        <p14:creationId xmlns:p14="http://schemas.microsoft.com/office/powerpoint/2010/main" val="2257555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DEBA27-D201-48EE-9A7D-ED8624C03D66}" type="datetimeFigureOut">
              <a:rPr lang="en-GB" smtClean="0"/>
              <a:t>05/11/2021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493ADB-7A34-45DF-9F91-27FB024422B4}" type="slidenum">
              <a:rPr lang="en-GB" smtClean="0"/>
              <a:t>‹#›</a:t>
            </a:fld>
            <a:endParaRPr lang="en-GB"/>
          </a:p>
        </p:txBody>
      </p:sp>
    </p:spTree>
    <p:extLst>
      <p:ext uri="{BB962C8B-B14F-4D97-AF65-F5344CB8AC3E}">
        <p14:creationId xmlns:p14="http://schemas.microsoft.com/office/powerpoint/2010/main" val="18934329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43950" y="695325"/>
            <a:ext cx="2628900" cy="4800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771525" y="714375"/>
            <a:ext cx="7734300" cy="540067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DEBA27-D201-48EE-9A7D-ED8624C03D66}" type="datetimeFigureOut">
              <a:rPr lang="en-GB" smtClean="0"/>
              <a:t>05/11/2021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493ADB-7A34-45DF-9F91-27FB024422B4}" type="slidenum">
              <a:rPr lang="en-GB" smtClean="0"/>
              <a:t>‹#›</a:t>
            </a:fld>
            <a:endParaRPr lang="en-GB"/>
          </a:p>
        </p:txBody>
      </p:sp>
    </p:spTree>
    <p:extLst>
      <p:ext uri="{BB962C8B-B14F-4D97-AF65-F5344CB8AC3E}">
        <p14:creationId xmlns:p14="http://schemas.microsoft.com/office/powerpoint/2010/main" val="1145623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5DEBA27-D201-48EE-9A7D-ED8624C03D66}" type="datetimeFigureOut">
              <a:rPr lang="en-GB" smtClean="0"/>
              <a:t>05/11/2021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493ADB-7A34-45DF-9F91-27FB024422B4}" type="slidenum">
              <a:rPr lang="en-GB" smtClean="0"/>
              <a:t>‹#›</a:t>
            </a:fld>
            <a:endParaRPr lang="en-GB"/>
          </a:p>
        </p:txBody>
      </p:sp>
    </p:spTree>
    <p:extLst>
      <p:ext uri="{BB962C8B-B14F-4D97-AF65-F5344CB8AC3E}">
        <p14:creationId xmlns:p14="http://schemas.microsoft.com/office/powerpoint/2010/main" val="82122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3504" y="767419"/>
            <a:ext cx="10780776" cy="3355848"/>
          </a:xfrm>
        </p:spPr>
        <p:txBody>
          <a:bodyPr anchor="b">
            <a:normAutofit/>
          </a:bodyPr>
          <a:lstStyle>
            <a:lvl1pPr>
              <a:lnSpc>
                <a:spcPct val="80000"/>
              </a:lnSpc>
              <a:defRPr sz="8800" b="0" baseline="0">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67512" y="4204209"/>
            <a:ext cx="9226296" cy="1645920"/>
          </a:xfrm>
        </p:spPr>
        <p:txBody>
          <a:bodyPr anchor="t">
            <a:normAutofit/>
          </a:bodyPr>
          <a:lstStyle>
            <a:lvl1pPr marL="0" indent="0">
              <a:buNone/>
              <a:defRPr sz="3200">
                <a:solidFill>
                  <a:schemeClr val="tx1"/>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5DEBA27-D201-48EE-9A7D-ED8624C03D66}" type="datetimeFigureOut">
              <a:rPr lang="en-GB" smtClean="0"/>
              <a:t>05/11/2021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4493ADB-7A34-45DF-9F91-27FB024422B4}" type="slidenum">
              <a:rPr lang="en-GB" smtClean="0"/>
              <a:t>‹#›</a:t>
            </a:fld>
            <a:endParaRPr lang="en-GB"/>
          </a:p>
        </p:txBody>
      </p:sp>
    </p:spTree>
    <p:extLst>
      <p:ext uri="{BB962C8B-B14F-4D97-AF65-F5344CB8AC3E}">
        <p14:creationId xmlns:p14="http://schemas.microsoft.com/office/powerpoint/2010/main" val="3048522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6656"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011330" y="1998134"/>
            <a:ext cx="4663440" cy="376732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DEBA27-D201-48EE-9A7D-ED8624C03D66}" type="datetimeFigureOut">
              <a:rPr lang="en-GB" smtClean="0"/>
              <a:t>05/11/2021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4493ADB-7A34-45DF-9F91-27FB024422B4}" type="slidenum">
              <a:rPr lang="en-GB" smtClean="0"/>
              <a:t>‹#›</a:t>
            </a:fld>
            <a:endParaRPr lang="en-GB"/>
          </a:p>
        </p:txBody>
      </p:sp>
    </p:spTree>
    <p:extLst>
      <p:ext uri="{BB962C8B-B14F-4D97-AF65-F5344CB8AC3E}">
        <p14:creationId xmlns:p14="http://schemas.microsoft.com/office/powerpoint/2010/main" val="18688634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76656" y="2040467"/>
            <a:ext cx="4663440" cy="723400"/>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76656" y="2753084"/>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07608" y="2038435"/>
            <a:ext cx="4663440" cy="722376"/>
          </a:xfrm>
        </p:spPr>
        <p:txBody>
          <a:bodyPr anchor="ctr">
            <a:normAutofit/>
          </a:bodyPr>
          <a:lstStyle>
            <a:lvl1pPr marL="0" indent="0">
              <a:buNone/>
              <a:defRPr sz="2200" b="0" cap="all" baseline="0">
                <a:solidFill>
                  <a:schemeClr val="tx1">
                    <a:lumMod val="85000"/>
                    <a:lumOff val="15000"/>
                  </a:schemeClr>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007608" y="2750990"/>
            <a:ext cx="4663440" cy="320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5DEBA27-D201-48EE-9A7D-ED8624C03D66}" type="datetimeFigureOut">
              <a:rPr lang="en-GB" smtClean="0"/>
              <a:t>05/11/2021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4493ADB-7A34-45DF-9F91-27FB024422B4}" type="slidenum">
              <a:rPr lang="en-GB" smtClean="0"/>
              <a:t>‹#›</a:t>
            </a:fld>
            <a:endParaRPr lang="en-GB"/>
          </a:p>
        </p:txBody>
      </p:sp>
    </p:spTree>
    <p:extLst>
      <p:ext uri="{BB962C8B-B14F-4D97-AF65-F5344CB8AC3E}">
        <p14:creationId xmlns:p14="http://schemas.microsoft.com/office/powerpoint/2010/main" val="19525385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5DEBA27-D201-48EE-9A7D-ED8624C03D66}" type="datetimeFigureOut">
              <a:rPr lang="en-GB" smtClean="0"/>
              <a:t>05/11/2021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4493ADB-7A34-45DF-9F91-27FB024422B4}" type="slidenum">
              <a:rPr lang="en-GB" smtClean="0"/>
              <a:t>‹#›</a:t>
            </a:fld>
            <a:endParaRPr lang="en-GB"/>
          </a:p>
        </p:txBody>
      </p:sp>
    </p:spTree>
    <p:extLst>
      <p:ext uri="{BB962C8B-B14F-4D97-AF65-F5344CB8AC3E}">
        <p14:creationId xmlns:p14="http://schemas.microsoft.com/office/powerpoint/2010/main" val="2948999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5DEBA27-D201-48EE-9A7D-ED8624C03D66}" type="datetimeFigureOut">
              <a:rPr lang="en-GB" smtClean="0"/>
              <a:t>05/11/2021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4493ADB-7A34-45DF-9F91-27FB024422B4}" type="slidenum">
              <a:rPr lang="en-GB" smtClean="0"/>
              <a:t>‹#›</a:t>
            </a:fld>
            <a:endParaRPr lang="en-GB"/>
          </a:p>
        </p:txBody>
      </p:sp>
    </p:spTree>
    <p:extLst>
      <p:ext uri="{BB962C8B-B14F-4D97-AF65-F5344CB8AC3E}">
        <p14:creationId xmlns:p14="http://schemas.microsoft.com/office/powerpoint/2010/main" val="3740236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p:nvPr/>
        </p:nvSpPr>
        <p:spPr>
          <a:xfrm>
            <a:off x="7620000" y="0"/>
            <a:ext cx="457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Title 8"/>
          <p:cNvSpPr>
            <a:spLocks noGrp="1"/>
          </p:cNvSpPr>
          <p:nvPr>
            <p:ph type="title"/>
          </p:nvPr>
        </p:nvSpPr>
        <p:spPr>
          <a:xfrm>
            <a:off x="8261404" y="542282"/>
            <a:ext cx="3383280" cy="1920240"/>
          </a:xfrm>
        </p:spPr>
        <p:txBody>
          <a:bodyPr anchor="b">
            <a:noAutofit/>
          </a:bodyPr>
          <a:lstStyle>
            <a:lvl1pPr>
              <a:lnSpc>
                <a:spcPct val="85000"/>
              </a:lnSpc>
              <a:defRPr sz="400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762000" y="762000"/>
            <a:ext cx="6096000" cy="45720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275982" y="2511813"/>
            <a:ext cx="3398520" cy="3126987"/>
          </a:xfrm>
        </p:spPr>
        <p:txBody>
          <a:bodyPr>
            <a:normAutofit/>
          </a:bodyPr>
          <a:lstStyle>
            <a:lvl1pPr marL="0" marR="0" indent="0" algn="l" defTabSz="914400" rtl="0" eaLnBrk="1" fontAlgn="auto" latinLnBrk="0" hangingPunct="1">
              <a:lnSpc>
                <a:spcPct val="100000"/>
              </a:lnSpc>
              <a:spcBef>
                <a:spcPts val="1200"/>
              </a:spcBef>
              <a:spcAft>
                <a:spcPts val="0"/>
              </a:spcAft>
              <a:buClrTx/>
              <a:buSzTx/>
              <a:buFontTx/>
              <a:buNone/>
              <a:tabLst/>
              <a:defRPr sz="18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1400"/>
              </a:spcBef>
              <a:spcAft>
                <a:spcPts val="0"/>
              </a:spcAft>
              <a:buClrTx/>
              <a:buSzTx/>
              <a:buFontTx/>
              <a:buNone/>
              <a:tabLst/>
              <a:defRPr/>
            </a:pPr>
            <a:r>
              <a:rPr lang="en-US" smtClean="0"/>
              <a:t>Edit Master text styles</a:t>
            </a:r>
          </a:p>
        </p:txBody>
      </p:sp>
      <p:sp>
        <p:nvSpPr>
          <p:cNvPr id="5" name="Date Placeholder 4"/>
          <p:cNvSpPr>
            <a:spLocks noGrp="1"/>
          </p:cNvSpPr>
          <p:nvPr>
            <p:ph type="dt" sz="half" idx="10"/>
          </p:nvPr>
        </p:nvSpPr>
        <p:spPr/>
        <p:txBody>
          <a:bodyPr/>
          <a:lstStyle/>
          <a:p>
            <a:fld id="{95DEBA27-D201-48EE-9A7D-ED8624C03D66}" type="datetimeFigureOut">
              <a:rPr lang="en-GB" smtClean="0"/>
              <a:t>05/11/2021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lvl1pPr>
              <a:defRPr>
                <a:solidFill>
                  <a:srgbClr val="FFFFFF">
                    <a:alpha val="20000"/>
                  </a:srgbClr>
                </a:solidFill>
              </a:defRPr>
            </a:lvl1pPr>
          </a:lstStyle>
          <a:p>
            <a:fld id="{44493ADB-7A34-45DF-9F91-27FB024422B4}" type="slidenum">
              <a:rPr lang="en-GB" smtClean="0"/>
              <a:t>‹#›</a:t>
            </a:fld>
            <a:endParaRPr lang="en-GB"/>
          </a:p>
        </p:txBody>
      </p:sp>
    </p:spTree>
    <p:extLst>
      <p:ext uri="{BB962C8B-B14F-4D97-AF65-F5344CB8AC3E}">
        <p14:creationId xmlns:p14="http://schemas.microsoft.com/office/powerpoint/2010/main" val="11370832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9224" y="5418667"/>
            <a:ext cx="10780776" cy="613283"/>
          </a:xfrm>
        </p:spPr>
        <p:txBody>
          <a:bodyPr anchor="b">
            <a:normAutofit/>
          </a:bodyPr>
          <a:lstStyle>
            <a:lvl1pPr>
              <a:defRPr sz="32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12192000" cy="5330952"/>
          </a:xfrm>
          <a:solidFill>
            <a:schemeClr val="accent1">
              <a:lumMod val="40000"/>
              <a:lumOff val="60000"/>
            </a:schemeClr>
          </a:solidFill>
        </p:spPr>
        <p:txBody>
          <a:bodyPr anchor="t"/>
          <a:lstStyle>
            <a:lvl1pPr marL="0" indent="0" algn="ctr">
              <a:spcBef>
                <a:spcPts val="800"/>
              </a:spcBef>
              <a:buNone/>
              <a:defRPr sz="3200">
                <a:solidFill>
                  <a:schemeClr val="tx1">
                    <a:lumMod val="75000"/>
                    <a:lumOff val="2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76656" y="5909735"/>
            <a:ext cx="9229344" cy="533400"/>
          </a:xfrm>
        </p:spPr>
        <p:txBody>
          <a:bodyPr>
            <a:normAutofit/>
          </a:bodyPr>
          <a:lstStyle>
            <a:lvl1pPr marL="0" indent="0">
              <a:lnSpc>
                <a:spcPct val="90000"/>
              </a:lnSpc>
              <a:buNone/>
              <a:defRPr sz="1400">
                <a:solidFill>
                  <a:srgbClr val="262626"/>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12" name="Date Placeholder 11"/>
          <p:cNvSpPr>
            <a:spLocks noGrp="1"/>
          </p:cNvSpPr>
          <p:nvPr>
            <p:ph type="dt" sz="half" idx="10"/>
          </p:nvPr>
        </p:nvSpPr>
        <p:spPr/>
        <p:txBody>
          <a:bodyPr/>
          <a:lstStyle>
            <a:lvl1pPr>
              <a:defRPr>
                <a:solidFill>
                  <a:srgbClr val="FFFFFF">
                    <a:alpha val="80000"/>
                  </a:srgbClr>
                </a:solidFill>
              </a:defRPr>
            </a:lvl1pPr>
          </a:lstStyle>
          <a:p>
            <a:fld id="{95DEBA27-D201-48EE-9A7D-ED8624C03D66}" type="datetimeFigureOut">
              <a:rPr lang="en-GB" smtClean="0"/>
              <a:t>05/11/2021</a:t>
            </a:fld>
            <a:endParaRPr lang="en-GB"/>
          </a:p>
        </p:txBody>
      </p:sp>
      <p:sp>
        <p:nvSpPr>
          <p:cNvPr id="13" name="Footer Placeholder 12"/>
          <p:cNvSpPr>
            <a:spLocks noGrp="1"/>
          </p:cNvSpPr>
          <p:nvPr>
            <p:ph type="ftr" sz="quarter" idx="11"/>
          </p:nvPr>
        </p:nvSpPr>
        <p:spPr/>
        <p:txBody>
          <a:bodyPr/>
          <a:lstStyle>
            <a:lvl1pPr>
              <a:defRPr>
                <a:solidFill>
                  <a:srgbClr val="FFFFFF">
                    <a:alpha val="80000"/>
                  </a:srgbClr>
                </a:solidFill>
              </a:defRPr>
            </a:lvl1pPr>
          </a:lstStyle>
          <a:p>
            <a:endParaRPr lang="en-GB"/>
          </a:p>
        </p:txBody>
      </p:sp>
      <p:sp>
        <p:nvSpPr>
          <p:cNvPr id="14" name="Slide Number Placeholder 13"/>
          <p:cNvSpPr>
            <a:spLocks noGrp="1"/>
          </p:cNvSpPr>
          <p:nvPr>
            <p:ph type="sldNum" sz="quarter" idx="12"/>
          </p:nvPr>
        </p:nvSpPr>
        <p:spPr/>
        <p:txBody>
          <a:bodyPr/>
          <a:lstStyle>
            <a:lvl1pPr>
              <a:defRPr>
                <a:solidFill>
                  <a:srgbClr val="FFFFFF">
                    <a:alpha val="25000"/>
                  </a:srgbClr>
                </a:solidFill>
              </a:defRPr>
            </a:lvl1pPr>
          </a:lstStyle>
          <a:p>
            <a:fld id="{44493ADB-7A34-45DF-9F91-27FB024422B4}" type="slidenum">
              <a:rPr lang="en-GB" smtClean="0"/>
              <a:t>‹#›</a:t>
            </a:fld>
            <a:endParaRPr lang="en-GB"/>
          </a:p>
        </p:txBody>
      </p:sp>
    </p:spTree>
    <p:extLst>
      <p:ext uri="{BB962C8B-B14F-4D97-AF65-F5344CB8AC3E}">
        <p14:creationId xmlns:p14="http://schemas.microsoft.com/office/powerpoint/2010/main" val="276545144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57224" y="499533"/>
            <a:ext cx="10772775" cy="165819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6656" y="2011680"/>
            <a:ext cx="10753725" cy="3766185"/>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85800" y="6412447"/>
            <a:ext cx="4114800" cy="228600"/>
          </a:xfrm>
          <a:prstGeom prst="rect">
            <a:avLst/>
          </a:prstGeom>
        </p:spPr>
        <p:txBody>
          <a:bodyPr vert="horz" lIns="91440" tIns="45720" rIns="91440" bIns="45720" rtlCol="0" anchor="ctr"/>
          <a:lstStyle>
            <a:lvl1pPr algn="l">
              <a:defRPr sz="950">
                <a:solidFill>
                  <a:schemeClr val="tx1">
                    <a:alpha val="80000"/>
                  </a:schemeClr>
                </a:solidFill>
              </a:defRPr>
            </a:lvl1pPr>
          </a:lstStyle>
          <a:p>
            <a:fld id="{95DEBA27-D201-48EE-9A7D-ED8624C03D66}" type="datetimeFigureOut">
              <a:rPr lang="en-GB" smtClean="0"/>
              <a:t>05/11/2021</a:t>
            </a:fld>
            <a:endParaRPr lang="en-GB"/>
          </a:p>
        </p:txBody>
      </p:sp>
      <p:sp>
        <p:nvSpPr>
          <p:cNvPr id="5" name="Footer Placeholder 4"/>
          <p:cNvSpPr>
            <a:spLocks noGrp="1"/>
          </p:cNvSpPr>
          <p:nvPr>
            <p:ph type="ftr" sz="quarter" idx="3"/>
          </p:nvPr>
        </p:nvSpPr>
        <p:spPr>
          <a:xfrm>
            <a:off x="685800" y="6554697"/>
            <a:ext cx="5029200" cy="228600"/>
          </a:xfrm>
          <a:prstGeom prst="rect">
            <a:avLst/>
          </a:prstGeom>
        </p:spPr>
        <p:txBody>
          <a:bodyPr vert="horz" lIns="91440" tIns="45720" rIns="91440" bIns="45720" rtlCol="0" anchor="ctr"/>
          <a:lstStyle>
            <a:lvl1pPr algn="l">
              <a:defRPr sz="950" cap="all" baseline="0">
                <a:solidFill>
                  <a:schemeClr val="tx1">
                    <a:alpha val="80000"/>
                  </a:schemeClr>
                </a:solidFill>
              </a:defRPr>
            </a:lvl1pPr>
          </a:lstStyle>
          <a:p>
            <a:endParaRPr lang="en-GB"/>
          </a:p>
        </p:txBody>
      </p:sp>
      <p:sp>
        <p:nvSpPr>
          <p:cNvPr id="6" name="Slide Number Placeholder 5"/>
          <p:cNvSpPr>
            <a:spLocks noGrp="1"/>
          </p:cNvSpPr>
          <p:nvPr>
            <p:ph type="sldNum" sz="quarter" idx="4"/>
          </p:nvPr>
        </p:nvSpPr>
        <p:spPr>
          <a:xfrm>
            <a:off x="8763926" y="5876412"/>
            <a:ext cx="2926080" cy="1397039"/>
          </a:xfrm>
          <a:prstGeom prst="rect">
            <a:avLst/>
          </a:prstGeom>
        </p:spPr>
        <p:txBody>
          <a:bodyPr vert="horz" lIns="91440" tIns="45720" rIns="91440" bIns="45720" rtlCol="0" anchor="b"/>
          <a:lstStyle>
            <a:lvl1pPr algn="r">
              <a:defRPr sz="10300" b="0">
                <a:ln>
                  <a:noFill/>
                </a:ln>
                <a:solidFill>
                  <a:schemeClr val="accent1">
                    <a:alpha val="25000"/>
                  </a:schemeClr>
                </a:solidFill>
                <a:latin typeface="+mj-lt"/>
              </a:defRPr>
            </a:lvl1pPr>
          </a:lstStyle>
          <a:p>
            <a:fld id="{44493ADB-7A34-45DF-9F91-27FB024422B4}" type="slidenum">
              <a:rPr lang="en-GB" smtClean="0"/>
              <a:t>‹#›</a:t>
            </a:fld>
            <a:endParaRPr lang="en-GB"/>
          </a:p>
        </p:txBody>
      </p:sp>
    </p:spTree>
    <p:extLst>
      <p:ext uri="{BB962C8B-B14F-4D97-AF65-F5344CB8AC3E}">
        <p14:creationId xmlns:p14="http://schemas.microsoft.com/office/powerpoint/2010/main" val="358671436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85000"/>
        </a:lnSpc>
        <a:spcBef>
          <a:spcPct val="0"/>
        </a:spcBef>
        <a:buNone/>
        <a:defRPr sz="5400" kern="1200" spc="-120" baseline="0">
          <a:solidFill>
            <a:schemeClr val="accent1"/>
          </a:solidFill>
          <a:latin typeface="+mj-lt"/>
          <a:ea typeface="+mj-ea"/>
          <a:cs typeface="+mj-cs"/>
        </a:defRPr>
      </a:lvl1pPr>
    </p:titleStyle>
    <p:body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20.png"/><Relationship Id="rId12" Type="http://schemas.microsoft.com/office/2007/relationships/hdphoto" Target="../media/hdphoto2.wdp"/><Relationship Id="rId17" Type="http://schemas.openxmlformats.org/officeDocument/2006/relationships/image" Target="../media/image18.png"/><Relationship Id="rId2" Type="http://schemas.openxmlformats.org/officeDocument/2006/relationships/notesSlide" Target="../notesSlides/notesSlide7.xml"/><Relationship Id="rId16"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12.png"/><Relationship Id="rId5" Type="http://schemas.openxmlformats.org/officeDocument/2006/relationships/image" Target="../media/image15.png"/><Relationship Id="rId15" Type="http://schemas.openxmlformats.org/officeDocument/2006/relationships/image" Target="../media/image22.png"/><Relationship Id="rId10" Type="http://schemas.openxmlformats.org/officeDocument/2006/relationships/image" Target="../media/image11.png"/><Relationship Id="rId4" Type="http://schemas.openxmlformats.org/officeDocument/2006/relationships/image" Target="../media/image14.png"/><Relationship Id="rId9" Type="http://schemas.microsoft.com/office/2007/relationships/hdphoto" Target="../media/hdphoto1.wdp"/><Relationship Id="rId1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dbpedia.org/resource/Leonardo_da_Vinci" TargetMode="External"/><Relationship Id="rId5" Type="http://schemas.openxmlformats.org/officeDocument/2006/relationships/hyperlink" Target="http://dbpedia.org/property/artist" TargetMode="External"/><Relationship Id="rId4" Type="http://schemas.openxmlformats.org/officeDocument/2006/relationships/hyperlink" Target="http://dbpedia.org/resource/Mona_Lis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hyperlink" Target="http://dbpedia.org/property/material" TargetMode="External"/><Relationship Id="rId4" Type="http://schemas.openxmlformats.org/officeDocument/2006/relationships/hyperlink" Target="http://dbpedia.org/resource/Mona_Lisa"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3" Type="http://schemas.openxmlformats.org/officeDocument/2006/relationships/hyperlink" Target="https://lukkie.be/"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solidproject.org/apps" TargetMode="External"/><Relationship Id="rId5" Type="http://schemas.openxmlformats.org/officeDocument/2006/relationships/hyperlink" Target="https://solidproject.org/users/get-a-pod" TargetMode="External"/><Relationship Id="rId4" Type="http://schemas.openxmlformats.org/officeDocument/2006/relationships/hyperlink" Target="https://dimou.solidcommunity.net/profile/card#me"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hyperlink" Target="https://dubzed.inrupt.net/profile/card#me"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37.png"/></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inrupt.com/flanders-solid"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39.png"/><Relationship Id="rId4" Type="http://schemas.openxmlformats.org/officeDocument/2006/relationships/hyperlink" Target="https://inrupt.com/blog/flanders-innovation-economy"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olid.cern.ch/"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hyperlink" Target="https://gitter.im/cern-solid/community" TargetMode="Externa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solidproject.org/faqs"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5.png"/><Relationship Id="rId3" Type="http://schemas.openxmlformats.org/officeDocument/2006/relationships/image" Target="../media/image7.jpeg"/><Relationship Id="rId7" Type="http://schemas.microsoft.com/office/2007/relationships/hdphoto" Target="../media/hdphoto1.wdp"/><Relationship Id="rId12" Type="http://schemas.openxmlformats.org/officeDocument/2006/relationships/image" Target="../media/image14.png"/><Relationship Id="rId2" Type="http://schemas.openxmlformats.org/officeDocument/2006/relationships/notesSlide" Target="../notesSlides/notesSlide5.xml"/><Relationship Id="rId16"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3.png"/><Relationship Id="rId5" Type="http://schemas.openxmlformats.org/officeDocument/2006/relationships/image" Target="../media/image9.png"/><Relationship Id="rId15" Type="http://schemas.openxmlformats.org/officeDocument/2006/relationships/image" Target="../media/image17.png"/><Relationship Id="rId10" Type="http://schemas.microsoft.com/office/2007/relationships/hdphoto" Target="../media/hdphoto2.wdp"/><Relationship Id="rId4" Type="http://schemas.openxmlformats.org/officeDocument/2006/relationships/image" Target="../media/image8.png"/><Relationship Id="rId9" Type="http://schemas.openxmlformats.org/officeDocument/2006/relationships/image" Target="../media/image12.png"/><Relationship Id="rId1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Solid</a:t>
            </a:r>
            <a:endParaRPr lang="en-GB" dirty="0"/>
          </a:p>
        </p:txBody>
      </p:sp>
      <p:sp>
        <p:nvSpPr>
          <p:cNvPr id="3" name="Subtitle 2"/>
          <p:cNvSpPr>
            <a:spLocks noGrp="1"/>
          </p:cNvSpPr>
          <p:nvPr>
            <p:ph type="subTitle" idx="1"/>
          </p:nvPr>
        </p:nvSpPr>
        <p:spPr/>
        <p:txBody>
          <a:bodyPr/>
          <a:lstStyle/>
          <a:p>
            <a:r>
              <a:rPr lang="en-GB" dirty="0" smtClean="0"/>
              <a:t>Decentralized social media</a:t>
            </a:r>
            <a:endParaRPr lang="en-GB" dirty="0"/>
          </a:p>
        </p:txBody>
      </p:sp>
    </p:spTree>
    <p:extLst>
      <p:ext uri="{BB962C8B-B14F-4D97-AF65-F5344CB8AC3E}">
        <p14:creationId xmlns:p14="http://schemas.microsoft.com/office/powerpoint/2010/main" val="25631525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C1C4916-9281-41A1-812C-7A13AB2BCB97}"/>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244874" y="2631921"/>
            <a:ext cx="1262348" cy="1262348"/>
          </a:xfrm>
        </p:spPr>
      </p:pic>
      <p:grpSp>
        <p:nvGrpSpPr>
          <p:cNvPr id="20" name="Group 19">
            <a:extLst>
              <a:ext uri="{FF2B5EF4-FFF2-40B4-BE49-F238E27FC236}">
                <a16:creationId xmlns:a16="http://schemas.microsoft.com/office/drawing/2014/main" id="{AEBAAC90-A742-4D18-8E13-B9332DC8FF60}"/>
              </a:ext>
            </a:extLst>
          </p:cNvPr>
          <p:cNvGrpSpPr/>
          <p:nvPr/>
        </p:nvGrpSpPr>
        <p:grpSpPr>
          <a:xfrm>
            <a:off x="587896" y="448731"/>
            <a:ext cx="1727878" cy="1727878"/>
            <a:chOff x="876981" y="1147854"/>
            <a:chExt cx="2457427" cy="2457427"/>
          </a:xfrm>
        </p:grpSpPr>
        <p:pic>
          <p:nvPicPr>
            <p:cNvPr id="17" name="Picture 16">
              <a:extLst>
                <a:ext uri="{FF2B5EF4-FFF2-40B4-BE49-F238E27FC236}">
                  <a16:creationId xmlns:a16="http://schemas.microsoft.com/office/drawing/2014/main" id="{45AB85D9-679A-40A6-B9DF-18D9C20E044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981" y="1147854"/>
              <a:ext cx="2457427" cy="2457427"/>
            </a:xfrm>
            <a:prstGeom prst="rect">
              <a:avLst/>
            </a:prstGeom>
          </p:spPr>
        </p:pic>
        <p:pic>
          <p:nvPicPr>
            <p:cNvPr id="7" name="Picture 6">
              <a:extLst>
                <a:ext uri="{FF2B5EF4-FFF2-40B4-BE49-F238E27FC236}">
                  <a16:creationId xmlns:a16="http://schemas.microsoft.com/office/drawing/2014/main" id="{5D0628E6-D916-4A69-B7CA-4E15814B9FA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32585" y="1616298"/>
              <a:ext cx="1146220" cy="1146220"/>
            </a:xfrm>
            <a:prstGeom prst="rect">
              <a:avLst/>
            </a:prstGeom>
          </p:spPr>
        </p:pic>
      </p:grpSp>
      <p:grpSp>
        <p:nvGrpSpPr>
          <p:cNvPr id="19" name="Group 18">
            <a:extLst>
              <a:ext uri="{FF2B5EF4-FFF2-40B4-BE49-F238E27FC236}">
                <a16:creationId xmlns:a16="http://schemas.microsoft.com/office/drawing/2014/main" id="{84F0F9C1-6BA1-4C65-B61F-39A2C311727A}"/>
              </a:ext>
            </a:extLst>
          </p:cNvPr>
          <p:cNvGrpSpPr/>
          <p:nvPr/>
        </p:nvGrpSpPr>
        <p:grpSpPr>
          <a:xfrm>
            <a:off x="587896" y="4621976"/>
            <a:ext cx="1727878" cy="1727878"/>
            <a:chOff x="876981" y="4005966"/>
            <a:chExt cx="2457427" cy="2457427"/>
          </a:xfrm>
        </p:grpSpPr>
        <p:pic>
          <p:nvPicPr>
            <p:cNvPr id="18" name="Picture 17">
              <a:extLst>
                <a:ext uri="{FF2B5EF4-FFF2-40B4-BE49-F238E27FC236}">
                  <a16:creationId xmlns:a16="http://schemas.microsoft.com/office/drawing/2014/main" id="{37009E44-A353-4D04-8056-8E621A4F6E7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76981" y="4005966"/>
              <a:ext cx="2457427" cy="2457427"/>
            </a:xfrm>
            <a:prstGeom prst="rect">
              <a:avLst/>
            </a:prstGeom>
          </p:spPr>
        </p:pic>
        <p:pic>
          <p:nvPicPr>
            <p:cNvPr id="8" name="Content Placeholder 10">
              <a:extLst>
                <a:ext uri="{FF2B5EF4-FFF2-40B4-BE49-F238E27FC236}">
                  <a16:creationId xmlns:a16="http://schemas.microsoft.com/office/drawing/2014/main" id="{2E462112-8879-4D41-B753-24D5E29912D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32585" y="4473802"/>
              <a:ext cx="1146220" cy="1146220"/>
            </a:xfrm>
            <a:prstGeom prst="rect">
              <a:avLst/>
            </a:prstGeom>
          </p:spPr>
        </p:pic>
      </p:grpSp>
      <p:grpSp>
        <p:nvGrpSpPr>
          <p:cNvPr id="10" name="Group 9">
            <a:extLst>
              <a:ext uri="{FF2B5EF4-FFF2-40B4-BE49-F238E27FC236}">
                <a16:creationId xmlns:a16="http://schemas.microsoft.com/office/drawing/2014/main" id="{46347DFA-71C6-4806-BFEC-E1C02428707F}"/>
              </a:ext>
            </a:extLst>
          </p:cNvPr>
          <p:cNvGrpSpPr/>
          <p:nvPr/>
        </p:nvGrpSpPr>
        <p:grpSpPr>
          <a:xfrm>
            <a:off x="2941720" y="4767259"/>
            <a:ext cx="2309906" cy="1714739"/>
            <a:chOff x="4183249" y="6780101"/>
            <a:chExt cx="3285199" cy="2438740"/>
          </a:xfrm>
        </p:grpSpPr>
        <p:pic>
          <p:nvPicPr>
            <p:cNvPr id="21" name="Content Placeholder 5">
              <a:extLst>
                <a:ext uri="{FF2B5EF4-FFF2-40B4-BE49-F238E27FC236}">
                  <a16:creationId xmlns:a16="http://schemas.microsoft.com/office/drawing/2014/main" id="{CE5760E5-644E-4121-8834-2B38FEE39AA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29708" y="6780101"/>
              <a:ext cx="2438740" cy="2438740"/>
            </a:xfrm>
            <a:prstGeom prst="rect">
              <a:avLst/>
            </a:prstGeom>
          </p:spPr>
        </p:pic>
        <p:grpSp>
          <p:nvGrpSpPr>
            <p:cNvPr id="16" name="Group 15">
              <a:extLst>
                <a:ext uri="{FF2B5EF4-FFF2-40B4-BE49-F238E27FC236}">
                  <a16:creationId xmlns:a16="http://schemas.microsoft.com/office/drawing/2014/main" id="{9DF86E66-A11B-404C-8B87-C3345238DCAB}"/>
                </a:ext>
              </a:extLst>
            </p:cNvPr>
            <p:cNvGrpSpPr/>
            <p:nvPr/>
          </p:nvGrpSpPr>
          <p:grpSpPr>
            <a:xfrm>
              <a:off x="4183249" y="6853319"/>
              <a:ext cx="2252775" cy="1689582"/>
              <a:chOff x="7821351" y="5226196"/>
              <a:chExt cx="1554470" cy="1165853"/>
            </a:xfrm>
          </p:grpSpPr>
          <p:pic>
            <p:nvPicPr>
              <p:cNvPr id="11" name="Content Placeholder 7">
                <a:extLst>
                  <a:ext uri="{FF2B5EF4-FFF2-40B4-BE49-F238E27FC236}">
                    <a16:creationId xmlns:a16="http://schemas.microsoft.com/office/drawing/2014/main" id="{8DE456EE-B32E-4044-8EC4-602CD66BECB9}"/>
                  </a:ext>
                </a:extLst>
              </p:cNvPr>
              <p:cNvPicPr>
                <a:picLocks noChangeAspect="1"/>
              </p:cNvPicPr>
              <p:nvPr/>
            </p:nvPicPr>
            <p:blipFill>
              <a:blip r:embed="rId8" cstate="print">
                <a:extLst>
                  <a:ext uri="{BEBA8EAE-BF5A-486C-A8C5-ECC9F3942E4B}">
                    <a14:imgProps xmlns:a14="http://schemas.microsoft.com/office/drawing/2010/main">
                      <a14:imgLayer r:embed="rId9">
                        <a14:imgEffect>
                          <a14:backgroundRemoval t="10000" b="90000" l="10000" r="90000">
                            <a14:foregroundMark x1="21719" y1="25625" x2="23438" y2="33542"/>
                            <a14:foregroundMark x1="23438" y1="33542" x2="31094" y2="34792"/>
                            <a14:foregroundMark x1="31094" y1="34792" x2="43438" y2="31875"/>
                            <a14:foregroundMark x1="43438" y1="31875" x2="41094" y2="24375"/>
                            <a14:foregroundMark x1="41094" y1="24375" x2="34688" y2="22917"/>
                            <a14:foregroundMark x1="34688" y1="22917" x2="22031" y2="24792"/>
                            <a14:foregroundMark x1="22031" y1="24792" x2="21563" y2="25208"/>
                            <a14:foregroundMark x1="23438" y1="31667" x2="26875" y2="24792"/>
                            <a14:foregroundMark x1="26875" y1="24792" x2="39219" y2="27917"/>
                            <a14:foregroundMark x1="39219" y1="27917" x2="34219" y2="33125"/>
                            <a14:foregroundMark x1="34219" y1="33125" x2="23281" y2="31042"/>
                            <a14:foregroundMark x1="25781" y1="25417" x2="23438" y2="32708"/>
                            <a14:foregroundMark x1="23438" y1="32708" x2="31250" y2="36458"/>
                            <a14:foregroundMark x1="31250" y1="36458" x2="36094" y2="31250"/>
                            <a14:foregroundMark x1="36094" y1="31250" x2="32969" y2="24375"/>
                            <a14:foregroundMark x1="32969" y1="24375" x2="25313" y2="24375"/>
                            <a14:foregroundMark x1="26719" y1="26875" x2="32969" y2="30833"/>
                            <a14:foregroundMark x1="32969" y1="30833" x2="27344" y2="26250"/>
                            <a14:foregroundMark x1="27344" y1="26250" x2="26719" y2="26875"/>
                          </a14:backgroundRemoval>
                        </a14:imgEffect>
                      </a14:imgLayer>
                    </a14:imgProps>
                  </a:ext>
                  <a:ext uri="{28A0092B-C50C-407E-A947-70E740481C1C}">
                    <a14:useLocalDpi xmlns:a14="http://schemas.microsoft.com/office/drawing/2010/main" val="0"/>
                  </a:ext>
                </a:extLst>
              </a:blip>
              <a:stretch>
                <a:fillRect/>
              </a:stretch>
            </p:blipFill>
            <p:spPr>
              <a:xfrm>
                <a:off x="7821351" y="5226196"/>
                <a:ext cx="1554470" cy="1165853"/>
              </a:xfrm>
              <a:prstGeom prst="rect">
                <a:avLst/>
              </a:prstGeom>
            </p:spPr>
          </p:pic>
          <p:pic>
            <p:nvPicPr>
              <p:cNvPr id="12" name="Content Placeholder 10">
                <a:extLst>
                  <a:ext uri="{FF2B5EF4-FFF2-40B4-BE49-F238E27FC236}">
                    <a16:creationId xmlns:a16="http://schemas.microsoft.com/office/drawing/2014/main" id="{060A05C4-718E-439C-9AE6-C7FE3B28D44A}"/>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373666" y="5620022"/>
                <a:ext cx="309093" cy="309093"/>
              </a:xfrm>
              <a:prstGeom prst="rect">
                <a:avLst/>
              </a:prstGeom>
            </p:spPr>
          </p:pic>
        </p:grpSp>
      </p:grpSp>
      <p:grpSp>
        <p:nvGrpSpPr>
          <p:cNvPr id="23" name="Group 22">
            <a:extLst>
              <a:ext uri="{FF2B5EF4-FFF2-40B4-BE49-F238E27FC236}">
                <a16:creationId xmlns:a16="http://schemas.microsoft.com/office/drawing/2014/main" id="{FBBE41CD-5C1C-4969-B0E6-00AC8E4B6DF1}"/>
              </a:ext>
            </a:extLst>
          </p:cNvPr>
          <p:cNvGrpSpPr/>
          <p:nvPr/>
        </p:nvGrpSpPr>
        <p:grpSpPr>
          <a:xfrm>
            <a:off x="2914748" y="448730"/>
            <a:ext cx="2336877" cy="1714739"/>
            <a:chOff x="4144890" y="638194"/>
            <a:chExt cx="3323558" cy="2438740"/>
          </a:xfrm>
        </p:grpSpPr>
        <p:pic>
          <p:nvPicPr>
            <p:cNvPr id="34" name="Content Placeholder 5">
              <a:extLst>
                <a:ext uri="{FF2B5EF4-FFF2-40B4-BE49-F238E27FC236}">
                  <a16:creationId xmlns:a16="http://schemas.microsoft.com/office/drawing/2014/main" id="{896928D8-A773-4A2D-BD15-09D47098543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029708" y="638194"/>
              <a:ext cx="2438740" cy="2438740"/>
            </a:xfrm>
            <a:prstGeom prst="rect">
              <a:avLst/>
            </a:prstGeom>
          </p:spPr>
        </p:pic>
        <p:grpSp>
          <p:nvGrpSpPr>
            <p:cNvPr id="15" name="Group 14">
              <a:extLst>
                <a:ext uri="{FF2B5EF4-FFF2-40B4-BE49-F238E27FC236}">
                  <a16:creationId xmlns:a16="http://schemas.microsoft.com/office/drawing/2014/main" id="{7D852626-DCE7-45BD-B7C8-23FFB5B6C2E2}"/>
                </a:ext>
              </a:extLst>
            </p:cNvPr>
            <p:cNvGrpSpPr/>
            <p:nvPr/>
          </p:nvGrpSpPr>
          <p:grpSpPr>
            <a:xfrm>
              <a:off x="4144890" y="732157"/>
              <a:ext cx="2342028" cy="1756521"/>
              <a:chOff x="7821350" y="3401993"/>
              <a:chExt cx="1554472" cy="1165854"/>
            </a:xfrm>
          </p:grpSpPr>
          <p:pic>
            <p:nvPicPr>
              <p:cNvPr id="13" name="Content Placeholder 7">
                <a:extLst>
                  <a:ext uri="{FF2B5EF4-FFF2-40B4-BE49-F238E27FC236}">
                    <a16:creationId xmlns:a16="http://schemas.microsoft.com/office/drawing/2014/main" id="{5A4DD0D4-9637-4D0F-8FC0-A0EDB0AB6CFE}"/>
                  </a:ext>
                </a:extLst>
              </p:cNvPr>
              <p:cNvPicPr>
                <a:picLocks noChangeAspect="1"/>
              </p:cNvPicPr>
              <p:nvPr/>
            </p:nvPicPr>
            <p:blipFill>
              <a:blip r:embed="rId11" cstate="print">
                <a:extLst>
                  <a:ext uri="{BEBA8EAE-BF5A-486C-A8C5-ECC9F3942E4B}">
                    <a14:imgProps xmlns:a14="http://schemas.microsoft.com/office/drawing/2010/main">
                      <a14:imgLayer r:embed="rId12">
                        <a14:imgEffect>
                          <a14:backgroundRemoval t="10000" b="90000" l="10000" r="90000">
                            <a14:foregroundMark x1="21719" y1="25625" x2="23438" y2="33542"/>
                            <a14:foregroundMark x1="23438" y1="33542" x2="31094" y2="34792"/>
                            <a14:foregroundMark x1="31094" y1="34792" x2="43438" y2="31875"/>
                            <a14:foregroundMark x1="43438" y1="31875" x2="41094" y2="24375"/>
                            <a14:foregroundMark x1="41094" y1="24375" x2="34688" y2="22917"/>
                            <a14:foregroundMark x1="34688" y1="22917" x2="22031" y2="24792"/>
                            <a14:foregroundMark x1="22031" y1="24792" x2="21563" y2="25208"/>
                            <a14:foregroundMark x1="23438" y1="31667" x2="26875" y2="24792"/>
                            <a14:foregroundMark x1="26875" y1="24792" x2="39219" y2="27917"/>
                            <a14:foregroundMark x1="39219" y1="27917" x2="34219" y2="33125"/>
                            <a14:foregroundMark x1="34219" y1="33125" x2="23281" y2="31042"/>
                            <a14:foregroundMark x1="25781" y1="25417" x2="23438" y2="32708"/>
                            <a14:foregroundMark x1="23438" y1="32708" x2="31250" y2="36458"/>
                            <a14:foregroundMark x1="31250" y1="36458" x2="36094" y2="31250"/>
                            <a14:foregroundMark x1="36094" y1="31250" x2="32969" y2="24375"/>
                            <a14:foregroundMark x1="32969" y1="24375" x2="25313" y2="24375"/>
                            <a14:foregroundMark x1="26719" y1="26875" x2="32969" y2="30833"/>
                            <a14:foregroundMark x1="32969" y1="30833" x2="27344" y2="26250"/>
                            <a14:foregroundMark x1="27344" y1="26250" x2="26719" y2="26875"/>
                          </a14:backgroundRemoval>
                        </a14:imgEffect>
                      </a14:imgLayer>
                    </a14:imgProps>
                  </a:ext>
                  <a:ext uri="{28A0092B-C50C-407E-A947-70E740481C1C}">
                    <a14:useLocalDpi xmlns:a14="http://schemas.microsoft.com/office/drawing/2010/main" val="0"/>
                  </a:ext>
                </a:extLst>
              </a:blip>
              <a:stretch>
                <a:fillRect/>
              </a:stretch>
            </p:blipFill>
            <p:spPr>
              <a:xfrm>
                <a:off x="7821350" y="3401993"/>
                <a:ext cx="1554472" cy="1165854"/>
              </a:xfrm>
              <a:prstGeom prst="rect">
                <a:avLst/>
              </a:prstGeom>
            </p:spPr>
          </p:pic>
          <p:pic>
            <p:nvPicPr>
              <p:cNvPr id="14" name="Picture 13">
                <a:extLst>
                  <a:ext uri="{FF2B5EF4-FFF2-40B4-BE49-F238E27FC236}">
                    <a16:creationId xmlns:a16="http://schemas.microsoft.com/office/drawing/2014/main" id="{DC82C910-D866-47C9-AC60-9825CD1EFBDD}"/>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365109" y="3797044"/>
                <a:ext cx="309093" cy="309093"/>
              </a:xfrm>
              <a:prstGeom prst="rect">
                <a:avLst/>
              </a:prstGeom>
            </p:spPr>
          </p:pic>
        </p:grpSp>
      </p:grpSp>
      <p:grpSp>
        <p:nvGrpSpPr>
          <p:cNvPr id="25" name="Group 24">
            <a:extLst>
              <a:ext uri="{FF2B5EF4-FFF2-40B4-BE49-F238E27FC236}">
                <a16:creationId xmlns:a16="http://schemas.microsoft.com/office/drawing/2014/main" id="{76DB0758-5499-4149-BFA0-17474B33F4CF}"/>
              </a:ext>
            </a:extLst>
          </p:cNvPr>
          <p:cNvGrpSpPr/>
          <p:nvPr/>
        </p:nvGrpSpPr>
        <p:grpSpPr>
          <a:xfrm>
            <a:off x="8719252" y="3894269"/>
            <a:ext cx="3120050" cy="1908377"/>
            <a:chOff x="12400183" y="5538516"/>
            <a:chExt cx="4437405" cy="2714136"/>
          </a:xfrm>
        </p:grpSpPr>
        <p:pic>
          <p:nvPicPr>
            <p:cNvPr id="22" name="Content Placeholder 5">
              <a:extLst>
                <a:ext uri="{FF2B5EF4-FFF2-40B4-BE49-F238E27FC236}">
                  <a16:creationId xmlns:a16="http://schemas.microsoft.com/office/drawing/2014/main" id="{9D2D2A7E-E6B2-40A6-982D-87A04EFB8F6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400183" y="5538516"/>
              <a:ext cx="2438740" cy="2438740"/>
            </a:xfrm>
            <a:prstGeom prst="rect">
              <a:avLst/>
            </a:prstGeom>
          </p:spPr>
        </p:pic>
        <p:grpSp>
          <p:nvGrpSpPr>
            <p:cNvPr id="9" name="Group 8">
              <a:extLst>
                <a:ext uri="{FF2B5EF4-FFF2-40B4-BE49-F238E27FC236}">
                  <a16:creationId xmlns:a16="http://schemas.microsoft.com/office/drawing/2014/main" id="{1BEDA147-96F6-4C1D-97CE-F8ACD97B10DE}"/>
                </a:ext>
              </a:extLst>
            </p:cNvPr>
            <p:cNvGrpSpPr/>
            <p:nvPr/>
          </p:nvGrpSpPr>
          <p:grpSpPr>
            <a:xfrm>
              <a:off x="13156237" y="5728685"/>
              <a:ext cx="3681351" cy="2523967"/>
              <a:chOff x="13156237" y="5728685"/>
              <a:chExt cx="3681351" cy="2523967"/>
            </a:xfrm>
          </p:grpSpPr>
          <p:grpSp>
            <p:nvGrpSpPr>
              <p:cNvPr id="3" name="Group 2">
                <a:extLst>
                  <a:ext uri="{FF2B5EF4-FFF2-40B4-BE49-F238E27FC236}">
                    <a16:creationId xmlns:a16="http://schemas.microsoft.com/office/drawing/2014/main" id="{49CF6231-EA3A-49C4-AE18-19258E278A28}"/>
                  </a:ext>
                </a:extLst>
              </p:cNvPr>
              <p:cNvGrpSpPr/>
              <p:nvPr/>
            </p:nvGrpSpPr>
            <p:grpSpPr>
              <a:xfrm>
                <a:off x="13156237" y="5728685"/>
                <a:ext cx="3379163" cy="2270786"/>
                <a:chOff x="9811361" y="5818456"/>
                <a:chExt cx="3379163" cy="2270786"/>
              </a:xfrm>
            </p:grpSpPr>
            <p:pic>
              <p:nvPicPr>
                <p:cNvPr id="30" name="Content Placeholder 7">
                  <a:extLst>
                    <a:ext uri="{FF2B5EF4-FFF2-40B4-BE49-F238E27FC236}">
                      <a16:creationId xmlns:a16="http://schemas.microsoft.com/office/drawing/2014/main" id="{FD148382-CD83-4F50-A4DA-9A25146F83D2}"/>
                    </a:ext>
                  </a:extLst>
                </p:cNvPr>
                <p:cNvPicPr>
                  <a:picLocks noChangeAspect="1"/>
                </p:cNvPicPr>
                <p:nvPr/>
              </p:nvPicPr>
              <p:blipFill>
                <a:blip r:embed="rId8" cstate="print">
                  <a:extLst>
                    <a:ext uri="{BEBA8EAE-BF5A-486C-A8C5-ECC9F3942E4B}">
                      <a14:imgProps xmlns:a14="http://schemas.microsoft.com/office/drawing/2010/main">
                        <a14:imgLayer r:embed="rId9">
                          <a14:imgEffect>
                            <a14:backgroundRemoval t="10000" b="90000" l="10000" r="90000">
                              <a14:foregroundMark x1="21719" y1="25625" x2="23438" y2="33542"/>
                              <a14:foregroundMark x1="23438" y1="33542" x2="31094" y2="34792"/>
                              <a14:foregroundMark x1="31094" y1="34792" x2="43438" y2="31875"/>
                              <a14:foregroundMark x1="43438" y1="31875" x2="41094" y2="24375"/>
                              <a14:foregroundMark x1="41094" y1="24375" x2="34688" y2="22917"/>
                              <a14:foregroundMark x1="34688" y1="22917" x2="22031" y2="24792"/>
                              <a14:foregroundMark x1="22031" y1="24792" x2="21563" y2="25208"/>
                              <a14:foregroundMark x1="23438" y1="31667" x2="26875" y2="24792"/>
                              <a14:foregroundMark x1="26875" y1="24792" x2="39219" y2="27917"/>
                              <a14:foregroundMark x1="39219" y1="27917" x2="34219" y2="33125"/>
                              <a14:foregroundMark x1="34219" y1="33125" x2="23281" y2="31042"/>
                              <a14:foregroundMark x1="25781" y1="25417" x2="23438" y2="32708"/>
                              <a14:foregroundMark x1="23438" y1="32708" x2="31250" y2="36458"/>
                              <a14:foregroundMark x1="31250" y1="36458" x2="36094" y2="31250"/>
                              <a14:foregroundMark x1="36094" y1="31250" x2="32969" y2="24375"/>
                              <a14:foregroundMark x1="32969" y1="24375" x2="25313" y2="24375"/>
                              <a14:foregroundMark x1="26719" y1="26875" x2="32969" y2="30833"/>
                              <a14:foregroundMark x1="32969" y1="30833" x2="27344" y2="26250"/>
                              <a14:foregroundMark x1="27344" y1="26250" x2="26719" y2="26875"/>
                            </a14:backgroundRemoval>
                          </a14:imgEffect>
                        </a14:imgLayer>
                      </a14:imgProps>
                    </a:ext>
                    <a:ext uri="{28A0092B-C50C-407E-A947-70E740481C1C}">
                      <a14:useLocalDpi xmlns:a14="http://schemas.microsoft.com/office/drawing/2010/main" val="0"/>
                    </a:ext>
                  </a:extLst>
                </a:blip>
                <a:stretch>
                  <a:fillRect/>
                </a:stretch>
              </p:blipFill>
              <p:spPr>
                <a:xfrm>
                  <a:off x="10937749" y="5818456"/>
                  <a:ext cx="2252775" cy="1689582"/>
                </a:xfrm>
                <a:prstGeom prst="rect">
                  <a:avLst/>
                </a:prstGeom>
              </p:spPr>
            </p:pic>
            <p:pic>
              <p:nvPicPr>
                <p:cNvPr id="33" name="Content Placeholder 7">
                  <a:extLst>
                    <a:ext uri="{FF2B5EF4-FFF2-40B4-BE49-F238E27FC236}">
                      <a16:creationId xmlns:a16="http://schemas.microsoft.com/office/drawing/2014/main" id="{35C60D24-FF30-44B4-A4AC-FE61AAF0A2D6}"/>
                    </a:ext>
                  </a:extLst>
                </p:cNvPr>
                <p:cNvPicPr>
                  <a:picLocks noChangeAspect="1"/>
                </p:cNvPicPr>
                <p:nvPr/>
              </p:nvPicPr>
              <p:blipFill>
                <a:blip r:embed="rId8" cstate="print">
                  <a:extLst>
                    <a:ext uri="{BEBA8EAE-BF5A-486C-A8C5-ECC9F3942E4B}">
                      <a14:imgProps xmlns:a14="http://schemas.microsoft.com/office/drawing/2010/main">
                        <a14:imgLayer r:embed="rId9">
                          <a14:imgEffect>
                            <a14:backgroundRemoval t="10000" b="90000" l="10000" r="90000">
                              <a14:foregroundMark x1="21719" y1="25625" x2="23438" y2="33542"/>
                              <a14:foregroundMark x1="23438" y1="33542" x2="31094" y2="34792"/>
                              <a14:foregroundMark x1="31094" y1="34792" x2="43438" y2="31875"/>
                              <a14:foregroundMark x1="43438" y1="31875" x2="41094" y2="24375"/>
                              <a14:foregroundMark x1="41094" y1="24375" x2="34688" y2="22917"/>
                              <a14:foregroundMark x1="34688" y1="22917" x2="22031" y2="24792"/>
                              <a14:foregroundMark x1="22031" y1="24792" x2="21563" y2="25208"/>
                              <a14:foregroundMark x1="23438" y1="31667" x2="26875" y2="24792"/>
                              <a14:foregroundMark x1="26875" y1="24792" x2="39219" y2="27917"/>
                              <a14:foregroundMark x1="39219" y1="27917" x2="34219" y2="33125"/>
                              <a14:foregroundMark x1="34219" y1="33125" x2="23281" y2="31042"/>
                              <a14:foregroundMark x1="25781" y1="25417" x2="23438" y2="32708"/>
                              <a14:foregroundMark x1="23438" y1="32708" x2="31250" y2="36458"/>
                              <a14:foregroundMark x1="31250" y1="36458" x2="36094" y2="31250"/>
                              <a14:foregroundMark x1="36094" y1="31250" x2="32969" y2="24375"/>
                              <a14:foregroundMark x1="32969" y1="24375" x2="25313" y2="24375"/>
                              <a14:foregroundMark x1="26719" y1="26875" x2="32969" y2="30833"/>
                              <a14:foregroundMark x1="32969" y1="30833" x2="27344" y2="26250"/>
                              <a14:foregroundMark x1="27344" y1="26250" x2="26719" y2="26875"/>
                            </a14:backgroundRemoval>
                          </a14:imgEffect>
                        </a14:imgLayer>
                      </a14:imgProps>
                    </a:ext>
                    <a:ext uri="{28A0092B-C50C-407E-A947-70E740481C1C}">
                      <a14:useLocalDpi xmlns:a14="http://schemas.microsoft.com/office/drawing/2010/main" val="0"/>
                    </a:ext>
                  </a:extLst>
                </a:blip>
                <a:stretch>
                  <a:fillRect/>
                </a:stretch>
              </p:blipFill>
              <p:spPr>
                <a:xfrm>
                  <a:off x="9811361" y="6042428"/>
                  <a:ext cx="2252775" cy="1689582"/>
                </a:xfrm>
                <a:prstGeom prst="rect">
                  <a:avLst/>
                </a:prstGeom>
              </p:spPr>
            </p:pic>
            <p:pic>
              <p:nvPicPr>
                <p:cNvPr id="32" name="Content Placeholder 7">
                  <a:extLst>
                    <a:ext uri="{FF2B5EF4-FFF2-40B4-BE49-F238E27FC236}">
                      <a16:creationId xmlns:a16="http://schemas.microsoft.com/office/drawing/2014/main" id="{14C03179-70AC-4878-977B-F511A1E2B3CE}"/>
                    </a:ext>
                  </a:extLst>
                </p:cNvPr>
                <p:cNvPicPr>
                  <a:picLocks noChangeAspect="1"/>
                </p:cNvPicPr>
                <p:nvPr/>
              </p:nvPicPr>
              <p:blipFill>
                <a:blip r:embed="rId8" cstate="print">
                  <a:extLst>
                    <a:ext uri="{BEBA8EAE-BF5A-486C-A8C5-ECC9F3942E4B}">
                      <a14:imgProps xmlns:a14="http://schemas.microsoft.com/office/drawing/2010/main">
                        <a14:imgLayer r:embed="rId9">
                          <a14:imgEffect>
                            <a14:backgroundRemoval t="10000" b="90000" l="10000" r="90000">
                              <a14:foregroundMark x1="21719" y1="25625" x2="23438" y2="33542"/>
                              <a14:foregroundMark x1="23438" y1="33542" x2="31094" y2="34792"/>
                              <a14:foregroundMark x1="31094" y1="34792" x2="43438" y2="31875"/>
                              <a14:foregroundMark x1="43438" y1="31875" x2="41094" y2="24375"/>
                              <a14:foregroundMark x1="41094" y1="24375" x2="34688" y2="22917"/>
                              <a14:foregroundMark x1="34688" y1="22917" x2="22031" y2="24792"/>
                              <a14:foregroundMark x1="22031" y1="24792" x2="21563" y2="25208"/>
                              <a14:foregroundMark x1="23438" y1="31667" x2="26875" y2="24792"/>
                              <a14:foregroundMark x1="26875" y1="24792" x2="39219" y2="27917"/>
                              <a14:foregroundMark x1="39219" y1="27917" x2="34219" y2="33125"/>
                              <a14:foregroundMark x1="34219" y1="33125" x2="23281" y2="31042"/>
                              <a14:foregroundMark x1="25781" y1="25417" x2="23438" y2="32708"/>
                              <a14:foregroundMark x1="23438" y1="32708" x2="31250" y2="36458"/>
                              <a14:foregroundMark x1="31250" y1="36458" x2="36094" y2="31250"/>
                              <a14:foregroundMark x1="36094" y1="31250" x2="32969" y2="24375"/>
                              <a14:foregroundMark x1="32969" y1="24375" x2="25313" y2="24375"/>
                              <a14:foregroundMark x1="26719" y1="26875" x2="32969" y2="30833"/>
                              <a14:foregroundMark x1="32969" y1="30833" x2="27344" y2="26250"/>
                              <a14:foregroundMark x1="27344" y1="26250" x2="26719" y2="26875"/>
                            </a14:backgroundRemoval>
                          </a14:imgEffect>
                        </a14:imgLayer>
                      </a14:imgProps>
                    </a:ext>
                    <a:ext uri="{28A0092B-C50C-407E-A947-70E740481C1C}">
                      <a14:useLocalDpi xmlns:a14="http://schemas.microsoft.com/office/drawing/2010/main" val="0"/>
                    </a:ext>
                  </a:extLst>
                </a:blip>
                <a:stretch>
                  <a:fillRect/>
                </a:stretch>
              </p:blipFill>
              <p:spPr>
                <a:xfrm>
                  <a:off x="10635561" y="6399660"/>
                  <a:ext cx="2252775" cy="1689582"/>
                </a:xfrm>
                <a:prstGeom prst="rect">
                  <a:avLst/>
                </a:prstGeom>
              </p:spPr>
            </p:pic>
          </p:grpSp>
          <p:pic>
            <p:nvPicPr>
              <p:cNvPr id="24" name="Picture 23">
                <a:extLst>
                  <a:ext uri="{FF2B5EF4-FFF2-40B4-BE49-F238E27FC236}">
                    <a16:creationId xmlns:a16="http://schemas.microsoft.com/office/drawing/2014/main" id="{5ED4975B-E3BC-4E62-9B4D-22472A7053A4}"/>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4965380" y="6380444"/>
                <a:ext cx="1872208" cy="1872208"/>
              </a:xfrm>
              <a:prstGeom prst="rect">
                <a:avLst/>
              </a:prstGeom>
            </p:spPr>
          </p:pic>
        </p:grpSp>
      </p:grpSp>
      <p:sp>
        <p:nvSpPr>
          <p:cNvPr id="35" name="Arrow: Left-Right 34">
            <a:extLst>
              <a:ext uri="{FF2B5EF4-FFF2-40B4-BE49-F238E27FC236}">
                <a16:creationId xmlns:a16="http://schemas.microsoft.com/office/drawing/2014/main" id="{51DC198A-EC2F-4E60-AF54-7024717BB8AA}"/>
              </a:ext>
            </a:extLst>
          </p:cNvPr>
          <p:cNvSpPr/>
          <p:nvPr/>
        </p:nvSpPr>
        <p:spPr>
          <a:xfrm rot="971064">
            <a:off x="2303347" y="2191987"/>
            <a:ext cx="2710299" cy="298571"/>
          </a:xfrm>
          <a:prstGeom prst="leftRightArrow">
            <a:avLst>
              <a:gd name="adj1" fmla="val 25736"/>
              <a:gd name="adj2" fmla="val 50000"/>
            </a:avLst>
          </a:prstGeom>
          <a:solidFill>
            <a:srgbClr val="1E64C8"/>
          </a:solid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36" name="Arrow: Left-Right 35">
            <a:extLst>
              <a:ext uri="{FF2B5EF4-FFF2-40B4-BE49-F238E27FC236}">
                <a16:creationId xmlns:a16="http://schemas.microsoft.com/office/drawing/2014/main" id="{580F0191-39B2-400F-9FA0-BD14EF68686C}"/>
              </a:ext>
            </a:extLst>
          </p:cNvPr>
          <p:cNvSpPr/>
          <p:nvPr/>
        </p:nvSpPr>
        <p:spPr>
          <a:xfrm rot="20628936" flipV="1">
            <a:off x="2338927" y="4133813"/>
            <a:ext cx="2674000" cy="298571"/>
          </a:xfrm>
          <a:prstGeom prst="leftRightArrow">
            <a:avLst>
              <a:gd name="adj1" fmla="val 25736"/>
              <a:gd name="adj2" fmla="val 50000"/>
            </a:avLst>
          </a:prstGeom>
          <a:solidFill>
            <a:srgbClr val="1E64C8"/>
          </a:solid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37" name="Arrow: Left-Right 36">
            <a:extLst>
              <a:ext uri="{FF2B5EF4-FFF2-40B4-BE49-F238E27FC236}">
                <a16:creationId xmlns:a16="http://schemas.microsoft.com/office/drawing/2014/main" id="{CFC423A0-17FA-422B-A4D6-D1E7DCD97D28}"/>
              </a:ext>
            </a:extLst>
          </p:cNvPr>
          <p:cNvSpPr/>
          <p:nvPr/>
        </p:nvSpPr>
        <p:spPr>
          <a:xfrm>
            <a:off x="2378783" y="5297194"/>
            <a:ext cx="779468" cy="298571"/>
          </a:xfrm>
          <a:prstGeom prst="leftRightArrow">
            <a:avLst>
              <a:gd name="adj1" fmla="val 25736"/>
              <a:gd name="adj2" fmla="val 50000"/>
            </a:avLst>
          </a:prstGeom>
          <a:solidFill>
            <a:srgbClr val="FFC000"/>
          </a:soli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38" name="Arrow: Left-Right 37">
            <a:extLst>
              <a:ext uri="{FF2B5EF4-FFF2-40B4-BE49-F238E27FC236}">
                <a16:creationId xmlns:a16="http://schemas.microsoft.com/office/drawing/2014/main" id="{7AA4DBF1-DA5B-469D-A59E-0845EAA51D14}"/>
              </a:ext>
            </a:extLst>
          </p:cNvPr>
          <p:cNvSpPr/>
          <p:nvPr/>
        </p:nvSpPr>
        <p:spPr>
          <a:xfrm>
            <a:off x="2378782" y="1051705"/>
            <a:ext cx="779468" cy="298571"/>
          </a:xfrm>
          <a:prstGeom prst="leftRightArrow">
            <a:avLst>
              <a:gd name="adj1" fmla="val 25736"/>
              <a:gd name="adj2" fmla="val 50000"/>
            </a:avLst>
          </a:prstGeom>
          <a:solidFill>
            <a:srgbClr val="FFC000"/>
          </a:soli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39" name="Arrow: Left-Right 38">
            <a:extLst>
              <a:ext uri="{FF2B5EF4-FFF2-40B4-BE49-F238E27FC236}">
                <a16:creationId xmlns:a16="http://schemas.microsoft.com/office/drawing/2014/main" id="{8B0111A4-772F-4DC0-B4C2-3857B25D4B0F}"/>
              </a:ext>
            </a:extLst>
          </p:cNvPr>
          <p:cNvSpPr/>
          <p:nvPr/>
        </p:nvSpPr>
        <p:spPr>
          <a:xfrm rot="3223328">
            <a:off x="1348960" y="3283978"/>
            <a:ext cx="3215673" cy="298571"/>
          </a:xfrm>
          <a:prstGeom prst="leftRightArrow">
            <a:avLst>
              <a:gd name="adj1" fmla="val 25736"/>
              <a:gd name="adj2" fmla="val 50000"/>
            </a:avLst>
          </a:prstGeom>
          <a:noFill/>
          <a:ln w="3175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41" name="Arrow: Left-Right 40">
            <a:extLst>
              <a:ext uri="{FF2B5EF4-FFF2-40B4-BE49-F238E27FC236}">
                <a16:creationId xmlns:a16="http://schemas.microsoft.com/office/drawing/2014/main" id="{2FA2043E-ADD7-4D78-B69D-C1E42EB5453B}"/>
              </a:ext>
            </a:extLst>
          </p:cNvPr>
          <p:cNvSpPr/>
          <p:nvPr/>
        </p:nvSpPr>
        <p:spPr>
          <a:xfrm flipV="1">
            <a:off x="2312566" y="4785612"/>
            <a:ext cx="6294680" cy="298571"/>
          </a:xfrm>
          <a:prstGeom prst="leftRightArrow">
            <a:avLst>
              <a:gd name="adj1" fmla="val 25736"/>
              <a:gd name="adj2" fmla="val 50000"/>
            </a:avLst>
          </a:prstGeom>
          <a:noFill/>
          <a:ln w="3175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294" tIns="32147" rIns="64294" bIns="32147" numCol="1" spcCol="0" rtlCol="0" fromWordArt="0" anchor="ctr" anchorCtr="0" forceAA="0" compatLnSpc="1">
            <a:prstTxWarp prst="textNoShape">
              <a:avLst/>
            </a:prstTxWarp>
            <a:noAutofit/>
          </a:bodyPr>
          <a:lstStyle/>
          <a:p>
            <a:pPr algn="ctr"/>
            <a:endParaRPr lang="en-US" sz="1266"/>
          </a:p>
        </p:txBody>
      </p:sp>
      <p:grpSp>
        <p:nvGrpSpPr>
          <p:cNvPr id="26" name="Group 25">
            <a:extLst>
              <a:ext uri="{FF2B5EF4-FFF2-40B4-BE49-F238E27FC236}">
                <a16:creationId xmlns:a16="http://schemas.microsoft.com/office/drawing/2014/main" id="{8F970E12-D7AD-4A1B-89BB-C7864AF9603E}"/>
              </a:ext>
            </a:extLst>
          </p:cNvPr>
          <p:cNvGrpSpPr/>
          <p:nvPr/>
        </p:nvGrpSpPr>
        <p:grpSpPr>
          <a:xfrm>
            <a:off x="6128069" y="2710434"/>
            <a:ext cx="1963182" cy="1714739"/>
            <a:chOff x="8714946" y="3854839"/>
            <a:chExt cx="2792081" cy="2438740"/>
          </a:xfrm>
        </p:grpSpPr>
        <p:pic>
          <p:nvPicPr>
            <p:cNvPr id="42" name="Content Placeholder 5">
              <a:extLst>
                <a:ext uri="{FF2B5EF4-FFF2-40B4-BE49-F238E27FC236}">
                  <a16:creationId xmlns:a16="http://schemas.microsoft.com/office/drawing/2014/main" id="{9F0C8863-1946-479F-85CB-7F212B01F7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714946" y="3854839"/>
              <a:ext cx="2438740" cy="2438740"/>
            </a:xfrm>
            <a:prstGeom prst="rect">
              <a:avLst/>
            </a:prstGeom>
          </p:spPr>
        </p:pic>
        <p:grpSp>
          <p:nvGrpSpPr>
            <p:cNvPr id="5" name="Group 4">
              <a:extLst>
                <a:ext uri="{FF2B5EF4-FFF2-40B4-BE49-F238E27FC236}">
                  <a16:creationId xmlns:a16="http://schemas.microsoft.com/office/drawing/2014/main" id="{8C4EA170-1931-40D4-BB2D-672D755C635F}"/>
                </a:ext>
              </a:extLst>
            </p:cNvPr>
            <p:cNvGrpSpPr/>
            <p:nvPr/>
          </p:nvGrpSpPr>
          <p:grpSpPr>
            <a:xfrm>
              <a:off x="9254252" y="4258779"/>
              <a:ext cx="2252775" cy="1689582"/>
              <a:chOff x="9254252" y="4258779"/>
              <a:chExt cx="2252775" cy="1689582"/>
            </a:xfrm>
          </p:grpSpPr>
          <p:pic>
            <p:nvPicPr>
              <p:cNvPr id="44" name="Content Placeholder 7">
                <a:extLst>
                  <a:ext uri="{FF2B5EF4-FFF2-40B4-BE49-F238E27FC236}">
                    <a16:creationId xmlns:a16="http://schemas.microsoft.com/office/drawing/2014/main" id="{618A9B1B-23C2-4B26-9F1A-DF6782C8D000}"/>
                  </a:ext>
                </a:extLst>
              </p:cNvPr>
              <p:cNvPicPr>
                <a:picLocks noChangeAspect="1"/>
              </p:cNvPicPr>
              <p:nvPr/>
            </p:nvPicPr>
            <p:blipFill>
              <a:blip r:embed="rId8" cstate="print">
                <a:extLst>
                  <a:ext uri="{BEBA8EAE-BF5A-486C-A8C5-ECC9F3942E4B}">
                    <a14:imgProps xmlns:a14="http://schemas.microsoft.com/office/drawing/2010/main">
                      <a14:imgLayer r:embed="rId9">
                        <a14:imgEffect>
                          <a14:backgroundRemoval t="10000" b="90000" l="10000" r="90000">
                            <a14:foregroundMark x1="21719" y1="25625" x2="23438" y2="33542"/>
                            <a14:foregroundMark x1="23438" y1="33542" x2="31094" y2="34792"/>
                            <a14:foregroundMark x1="31094" y1="34792" x2="43438" y2="31875"/>
                            <a14:foregroundMark x1="43438" y1="31875" x2="41094" y2="24375"/>
                            <a14:foregroundMark x1="41094" y1="24375" x2="34688" y2="22917"/>
                            <a14:foregroundMark x1="34688" y1="22917" x2="22031" y2="24792"/>
                            <a14:foregroundMark x1="22031" y1="24792" x2="21563" y2="25208"/>
                            <a14:foregroundMark x1="23438" y1="31667" x2="26875" y2="24792"/>
                            <a14:foregroundMark x1="26875" y1="24792" x2="39219" y2="27917"/>
                            <a14:foregroundMark x1="39219" y1="27917" x2="34219" y2="33125"/>
                            <a14:foregroundMark x1="34219" y1="33125" x2="23281" y2="31042"/>
                            <a14:foregroundMark x1="25781" y1="25417" x2="23438" y2="32708"/>
                            <a14:foregroundMark x1="23438" y1="32708" x2="31250" y2="36458"/>
                            <a14:foregroundMark x1="31250" y1="36458" x2="36094" y2="31250"/>
                            <a14:foregroundMark x1="36094" y1="31250" x2="32969" y2="24375"/>
                            <a14:foregroundMark x1="32969" y1="24375" x2="25313" y2="24375"/>
                            <a14:foregroundMark x1="26719" y1="26875" x2="32969" y2="30833"/>
                            <a14:foregroundMark x1="32969" y1="30833" x2="27344" y2="26250"/>
                            <a14:foregroundMark x1="27344" y1="26250" x2="26719" y2="26875"/>
                          </a14:backgroundRemoval>
                        </a14:imgEffect>
                      </a14:imgLayer>
                    </a14:imgProps>
                  </a:ext>
                  <a:ext uri="{28A0092B-C50C-407E-A947-70E740481C1C}">
                    <a14:useLocalDpi xmlns:a14="http://schemas.microsoft.com/office/drawing/2010/main" val="0"/>
                  </a:ext>
                </a:extLst>
              </a:blip>
              <a:stretch>
                <a:fillRect/>
              </a:stretch>
            </p:blipFill>
            <p:spPr>
              <a:xfrm>
                <a:off x="9254252" y="4258779"/>
                <a:ext cx="2252775" cy="1689582"/>
              </a:xfrm>
              <a:prstGeom prst="rect">
                <a:avLst/>
              </a:prstGeom>
            </p:spPr>
          </p:pic>
          <p:pic>
            <p:nvPicPr>
              <p:cNvPr id="46" name="Content Placeholder 5">
                <a:extLst>
                  <a:ext uri="{FF2B5EF4-FFF2-40B4-BE49-F238E27FC236}">
                    <a16:creationId xmlns:a16="http://schemas.microsoft.com/office/drawing/2014/main" id="{39AC533C-4E3F-45F3-8F28-B878235047C3}"/>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9852468" y="4898475"/>
                <a:ext cx="351468" cy="351468"/>
              </a:xfrm>
              <a:prstGeom prst="rect">
                <a:avLst/>
              </a:prstGeom>
            </p:spPr>
          </p:pic>
        </p:grpSp>
      </p:grpSp>
      <p:sp>
        <p:nvSpPr>
          <p:cNvPr id="47" name="Arrow: Left-Right 46">
            <a:extLst>
              <a:ext uri="{FF2B5EF4-FFF2-40B4-BE49-F238E27FC236}">
                <a16:creationId xmlns:a16="http://schemas.microsoft.com/office/drawing/2014/main" id="{54EDE1F6-9671-4F37-B3F0-27AD6E64AFF6}"/>
              </a:ext>
            </a:extLst>
          </p:cNvPr>
          <p:cNvSpPr/>
          <p:nvPr/>
        </p:nvSpPr>
        <p:spPr>
          <a:xfrm rot="20881799" flipV="1">
            <a:off x="2311718" y="4395658"/>
            <a:ext cx="3975783" cy="298571"/>
          </a:xfrm>
          <a:prstGeom prst="leftRightArrow">
            <a:avLst>
              <a:gd name="adj1" fmla="val 25736"/>
              <a:gd name="adj2" fmla="val 50000"/>
            </a:avLst>
          </a:prstGeom>
          <a:noFill/>
          <a:ln w="3175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294" tIns="32147" rIns="64294" bIns="32147" numCol="1" spcCol="0" rtlCol="0" fromWordArt="0" anchor="ctr" anchorCtr="0" forceAA="0" compatLnSpc="1">
            <a:prstTxWarp prst="textNoShape">
              <a:avLst/>
            </a:prstTxWarp>
            <a:noAutofit/>
          </a:bodyPr>
          <a:lstStyle/>
          <a:p>
            <a:pPr algn="ctr"/>
            <a:endParaRPr lang="en-US" sz="1266"/>
          </a:p>
        </p:txBody>
      </p:sp>
      <p:grpSp>
        <p:nvGrpSpPr>
          <p:cNvPr id="27" name="Group 26">
            <a:extLst>
              <a:ext uri="{FF2B5EF4-FFF2-40B4-BE49-F238E27FC236}">
                <a16:creationId xmlns:a16="http://schemas.microsoft.com/office/drawing/2014/main" id="{DA48FA48-9E35-42C5-BDB0-CD364D306E7A}"/>
              </a:ext>
            </a:extLst>
          </p:cNvPr>
          <p:cNvGrpSpPr/>
          <p:nvPr/>
        </p:nvGrpSpPr>
        <p:grpSpPr>
          <a:xfrm>
            <a:off x="3490676" y="4450677"/>
            <a:ext cx="1046280" cy="869629"/>
            <a:chOff x="10018984" y="8088679"/>
            <a:chExt cx="1488043" cy="1236806"/>
          </a:xfrm>
        </p:grpSpPr>
        <p:pic>
          <p:nvPicPr>
            <p:cNvPr id="43" name="Picture 42">
              <a:extLst>
                <a:ext uri="{FF2B5EF4-FFF2-40B4-BE49-F238E27FC236}">
                  <a16:creationId xmlns:a16="http://schemas.microsoft.com/office/drawing/2014/main" id="{754AE4DB-2B65-4081-A7E1-C7AE3D2FBD0B}"/>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018984" y="8088679"/>
              <a:ext cx="1197929" cy="929331"/>
            </a:xfrm>
            <a:prstGeom prst="rect">
              <a:avLst/>
            </a:prstGeom>
          </p:spPr>
        </p:pic>
        <p:pic>
          <p:nvPicPr>
            <p:cNvPr id="45" name="Content Placeholder 10">
              <a:extLst>
                <a:ext uri="{FF2B5EF4-FFF2-40B4-BE49-F238E27FC236}">
                  <a16:creationId xmlns:a16="http://schemas.microsoft.com/office/drawing/2014/main" id="{0DECEA67-4E2B-4850-84AE-24DA4A9544EC}"/>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10500470" y="8318928"/>
              <a:ext cx="1006557" cy="1006557"/>
            </a:xfrm>
            <a:prstGeom prst="rect">
              <a:avLst/>
            </a:prstGeom>
          </p:spPr>
        </p:pic>
      </p:grpSp>
      <p:sp>
        <p:nvSpPr>
          <p:cNvPr id="49" name="TextBox 48">
            <a:extLst>
              <a:ext uri="{FF2B5EF4-FFF2-40B4-BE49-F238E27FC236}">
                <a16:creationId xmlns:a16="http://schemas.microsoft.com/office/drawing/2014/main" id="{52BA7187-3A20-4B06-95A8-767BB9D8AECB}"/>
              </a:ext>
            </a:extLst>
          </p:cNvPr>
          <p:cNvSpPr txBox="1"/>
          <p:nvPr/>
        </p:nvSpPr>
        <p:spPr>
          <a:xfrm>
            <a:off x="9386806" y="215412"/>
            <a:ext cx="4005882" cy="416974"/>
          </a:xfrm>
          <a:prstGeom prst="rect">
            <a:avLst/>
          </a:prstGeom>
          <a:noFill/>
        </p:spPr>
        <p:txBody>
          <a:bodyPr wrap="square" rtlCol="0">
            <a:spAutoFit/>
          </a:bodyPr>
          <a:lstStyle/>
          <a:p>
            <a:pPr>
              <a:lnSpc>
                <a:spcPct val="120000"/>
              </a:lnSpc>
            </a:pPr>
            <a:r>
              <a:rPr lang="en-US" sz="1758" dirty="0"/>
              <a:t>Decentralized scenario</a:t>
            </a:r>
          </a:p>
        </p:txBody>
      </p:sp>
      <p:sp>
        <p:nvSpPr>
          <p:cNvPr id="48" name="Arrow: Left-Right 47">
            <a:extLst>
              <a:ext uri="{FF2B5EF4-FFF2-40B4-BE49-F238E27FC236}">
                <a16:creationId xmlns:a16="http://schemas.microsoft.com/office/drawing/2014/main" id="{4F9E6245-6BDD-467A-8F19-ADFB95A2B3D8}"/>
              </a:ext>
            </a:extLst>
          </p:cNvPr>
          <p:cNvSpPr/>
          <p:nvPr/>
        </p:nvSpPr>
        <p:spPr>
          <a:xfrm flipV="1">
            <a:off x="9830367" y="2083421"/>
            <a:ext cx="539864" cy="298571"/>
          </a:xfrm>
          <a:prstGeom prst="leftRightArrow">
            <a:avLst>
              <a:gd name="adj1" fmla="val 25736"/>
              <a:gd name="adj2" fmla="val 50000"/>
            </a:avLst>
          </a:prstGeom>
          <a:noFill/>
          <a:ln w="3175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4294" tIns="32147" rIns="64294" bIns="32147" numCol="1" spcCol="0" rtlCol="0" fromWordArt="0" anchor="ctr" anchorCtr="0" forceAA="0" compatLnSpc="1">
            <a:prstTxWarp prst="textNoShape">
              <a:avLst/>
            </a:prstTxWarp>
            <a:noAutofit/>
          </a:bodyPr>
          <a:lstStyle/>
          <a:p>
            <a:pPr algn="ctr"/>
            <a:endParaRPr lang="en-US" sz="1266"/>
          </a:p>
        </p:txBody>
      </p:sp>
      <p:sp>
        <p:nvSpPr>
          <p:cNvPr id="50" name="Arrow: Left-Right 49">
            <a:extLst>
              <a:ext uri="{FF2B5EF4-FFF2-40B4-BE49-F238E27FC236}">
                <a16:creationId xmlns:a16="http://schemas.microsoft.com/office/drawing/2014/main" id="{B88D0E59-41AD-4D1C-8E59-659FAA723387}"/>
              </a:ext>
            </a:extLst>
          </p:cNvPr>
          <p:cNvSpPr/>
          <p:nvPr/>
        </p:nvSpPr>
        <p:spPr>
          <a:xfrm flipV="1">
            <a:off x="9830367" y="1281655"/>
            <a:ext cx="539864" cy="298571"/>
          </a:xfrm>
          <a:prstGeom prst="leftRightArrow">
            <a:avLst>
              <a:gd name="adj1" fmla="val 25736"/>
              <a:gd name="adj2" fmla="val 50000"/>
            </a:avLst>
          </a:prstGeom>
          <a:solidFill>
            <a:srgbClr val="1E64C8"/>
          </a:solid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dirty="0"/>
          </a:p>
        </p:txBody>
      </p:sp>
      <p:sp>
        <p:nvSpPr>
          <p:cNvPr id="2" name="TextBox 1">
            <a:extLst>
              <a:ext uri="{FF2B5EF4-FFF2-40B4-BE49-F238E27FC236}">
                <a16:creationId xmlns:a16="http://schemas.microsoft.com/office/drawing/2014/main" id="{53D8CC30-E422-4174-912E-B92D3CE7C1BB}"/>
              </a:ext>
            </a:extLst>
          </p:cNvPr>
          <p:cNvSpPr txBox="1"/>
          <p:nvPr/>
        </p:nvSpPr>
        <p:spPr>
          <a:xfrm>
            <a:off x="10479852" y="1282587"/>
            <a:ext cx="1757638" cy="351956"/>
          </a:xfrm>
          <a:prstGeom prst="rect">
            <a:avLst/>
          </a:prstGeom>
          <a:noFill/>
        </p:spPr>
        <p:txBody>
          <a:bodyPr wrap="square" rtlCol="0">
            <a:spAutoFit/>
          </a:bodyPr>
          <a:lstStyle/>
          <a:p>
            <a:pPr>
              <a:lnSpc>
                <a:spcPct val="120000"/>
              </a:lnSpc>
            </a:pPr>
            <a:r>
              <a:rPr lang="en-US" sz="1406" dirty="0"/>
              <a:t>Application</a:t>
            </a:r>
          </a:p>
        </p:txBody>
      </p:sp>
      <p:sp>
        <p:nvSpPr>
          <p:cNvPr id="51" name="TextBox 50">
            <a:extLst>
              <a:ext uri="{FF2B5EF4-FFF2-40B4-BE49-F238E27FC236}">
                <a16:creationId xmlns:a16="http://schemas.microsoft.com/office/drawing/2014/main" id="{0C58A7CE-8B34-40B1-A873-F138EC6548BF}"/>
              </a:ext>
            </a:extLst>
          </p:cNvPr>
          <p:cNvSpPr txBox="1"/>
          <p:nvPr/>
        </p:nvSpPr>
        <p:spPr>
          <a:xfrm>
            <a:off x="10471770" y="2048762"/>
            <a:ext cx="1757638" cy="351956"/>
          </a:xfrm>
          <a:prstGeom prst="rect">
            <a:avLst/>
          </a:prstGeom>
          <a:noFill/>
        </p:spPr>
        <p:txBody>
          <a:bodyPr wrap="square" rtlCol="0">
            <a:spAutoFit/>
          </a:bodyPr>
          <a:lstStyle/>
          <a:p>
            <a:pPr>
              <a:lnSpc>
                <a:spcPct val="120000"/>
              </a:lnSpc>
            </a:pPr>
            <a:r>
              <a:rPr lang="en-US" sz="1406" dirty="0"/>
              <a:t>Other’s datapod</a:t>
            </a:r>
          </a:p>
        </p:txBody>
      </p:sp>
      <p:sp>
        <p:nvSpPr>
          <p:cNvPr id="52" name="Arrow: Left-Right 51">
            <a:extLst>
              <a:ext uri="{FF2B5EF4-FFF2-40B4-BE49-F238E27FC236}">
                <a16:creationId xmlns:a16="http://schemas.microsoft.com/office/drawing/2014/main" id="{559E18D0-848F-4F09-B30E-08BFA743DDE6}"/>
              </a:ext>
            </a:extLst>
          </p:cNvPr>
          <p:cNvSpPr/>
          <p:nvPr/>
        </p:nvSpPr>
        <p:spPr>
          <a:xfrm>
            <a:off x="9830367" y="1689770"/>
            <a:ext cx="549575" cy="298571"/>
          </a:xfrm>
          <a:prstGeom prst="leftRightArrow">
            <a:avLst>
              <a:gd name="adj1" fmla="val 25736"/>
              <a:gd name="adj2" fmla="val 50000"/>
            </a:avLst>
          </a:prstGeom>
          <a:solidFill>
            <a:srgbClr val="FFC000"/>
          </a:solidFill>
          <a:ln w="317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53" name="TextBox 52">
            <a:extLst>
              <a:ext uri="{FF2B5EF4-FFF2-40B4-BE49-F238E27FC236}">
                <a16:creationId xmlns:a16="http://schemas.microsoft.com/office/drawing/2014/main" id="{8603C511-4820-48F4-A456-6AE65B18D364}"/>
              </a:ext>
            </a:extLst>
          </p:cNvPr>
          <p:cNvSpPr txBox="1"/>
          <p:nvPr/>
        </p:nvSpPr>
        <p:spPr>
          <a:xfrm>
            <a:off x="10479852" y="1689770"/>
            <a:ext cx="1757638" cy="351956"/>
          </a:xfrm>
          <a:prstGeom prst="rect">
            <a:avLst/>
          </a:prstGeom>
          <a:noFill/>
        </p:spPr>
        <p:txBody>
          <a:bodyPr wrap="square" rtlCol="0">
            <a:spAutoFit/>
          </a:bodyPr>
          <a:lstStyle/>
          <a:p>
            <a:pPr>
              <a:lnSpc>
                <a:spcPct val="120000"/>
              </a:lnSpc>
            </a:pPr>
            <a:r>
              <a:rPr lang="en-US" sz="1406" dirty="0"/>
              <a:t>Own datapod</a:t>
            </a:r>
          </a:p>
        </p:txBody>
      </p:sp>
      <p:sp>
        <p:nvSpPr>
          <p:cNvPr id="28" name="Rectangle 27">
            <a:extLst>
              <a:ext uri="{FF2B5EF4-FFF2-40B4-BE49-F238E27FC236}">
                <a16:creationId xmlns:a16="http://schemas.microsoft.com/office/drawing/2014/main" id="{1BF3AA48-67C7-44B3-A0B9-67852C2FC15C}"/>
              </a:ext>
            </a:extLst>
          </p:cNvPr>
          <p:cNvSpPr/>
          <p:nvPr/>
        </p:nvSpPr>
        <p:spPr>
          <a:xfrm>
            <a:off x="9744202" y="1200990"/>
            <a:ext cx="2228111" cy="1293164"/>
          </a:xfrm>
          <a:prstGeom prst="rect">
            <a:avLst/>
          </a:prstGeom>
          <a:no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64294" tIns="32147" rIns="64294" bIns="32147" numCol="1" spcCol="0" rtlCol="0" fromWordArt="0" anchor="ctr" anchorCtr="0" forceAA="0" compatLnSpc="1">
            <a:prstTxWarp prst="textNoShape">
              <a:avLst/>
            </a:prstTxWarp>
            <a:noAutofit/>
          </a:bodyPr>
          <a:lstStyle/>
          <a:p>
            <a:pPr algn="ctr"/>
            <a:endParaRPr lang="en-US" sz="1266">
              <a:ln w="0"/>
              <a:solidFill>
                <a:schemeClr val="tx1"/>
              </a:solidFill>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3796322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500"/>
                                        <p:tgtEl>
                                          <p:spTgt spid="3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500"/>
                                        <p:tgtEl>
                                          <p:spTgt spid="3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fade">
                                      <p:cBhvr>
                                        <p:cTn id="32" dur="500"/>
                                        <p:tgtEl>
                                          <p:spTgt spid="39"/>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childTnLst>
                                </p:cTn>
                              </p:par>
                            </p:childTnLst>
                          </p:cTn>
                        </p:par>
                        <p:par>
                          <p:cTn id="37" fill="hold">
                            <p:stCondLst>
                              <p:cond delay="0"/>
                            </p:stCondLst>
                            <p:childTnLst>
                              <p:par>
                                <p:cTn id="38" presetID="42" presetClass="path" presetSubtype="0" accel="50000" decel="50000" fill="hold" nodeType="afterEffect">
                                  <p:stCondLst>
                                    <p:cond delay="0"/>
                                  </p:stCondLst>
                                  <p:childTnLst>
                                    <p:animMotion origin="layout" path="M -2.16993E-6 4.16667E-7 L -0.20133 -0.4917 " pathEditMode="relative" rAng="0" ptsTypes="AA">
                                      <p:cBhvr>
                                        <p:cTn id="39" dur="2000" fill="hold"/>
                                        <p:tgtEl>
                                          <p:spTgt spid="27"/>
                                        </p:tgtEl>
                                        <p:attrNameLst>
                                          <p:attrName>ppt_x</p:attrName>
                                          <p:attrName>ppt_y</p:attrName>
                                        </p:attrNameLst>
                                      </p:cBhvr>
                                      <p:rCtr x="-10071" y="-24593"/>
                                    </p:animMotion>
                                  </p:childTnLst>
                                </p:cTn>
                              </p:par>
                            </p:childTnLst>
                          </p:cTn>
                        </p:par>
                      </p:childTnLst>
                    </p:cTn>
                  </p:par>
                  <p:par>
                    <p:cTn id="40" fill="hold">
                      <p:stCondLst>
                        <p:cond delay="indefinite"/>
                      </p:stCondLst>
                      <p:childTnLst>
                        <p:par>
                          <p:cTn id="41" fill="hold">
                            <p:stCondLst>
                              <p:cond delay="0"/>
                            </p:stCondLst>
                            <p:childTnLst>
                              <p:par>
                                <p:cTn id="42" presetID="10" presetClass="exit" presetSubtype="0" fill="hold" nodeType="clickEffect">
                                  <p:stCondLst>
                                    <p:cond delay="0"/>
                                  </p:stCondLst>
                                  <p:childTnLst>
                                    <p:animEffect transition="out" filter="fade">
                                      <p:cBhvr>
                                        <p:cTn id="43" dur="500"/>
                                        <p:tgtEl>
                                          <p:spTgt spid="27"/>
                                        </p:tgtEl>
                                      </p:cBhvr>
                                    </p:animEffect>
                                    <p:set>
                                      <p:cBhvr>
                                        <p:cTn id="44" dur="1" fill="hold">
                                          <p:stCondLst>
                                            <p:cond delay="499"/>
                                          </p:stCondLst>
                                        </p:cTn>
                                        <p:tgtEl>
                                          <p:spTgt spid="27"/>
                                        </p:tgtEl>
                                        <p:attrNameLst>
                                          <p:attrName>style.visibility</p:attrName>
                                        </p:attrNameLst>
                                      </p:cBhvr>
                                      <p:to>
                                        <p:strVal val="hidden"/>
                                      </p:to>
                                    </p:set>
                                  </p:childTnLst>
                                </p:cTn>
                              </p:par>
                              <p:par>
                                <p:cTn id="45" presetID="10" presetClass="exit" presetSubtype="0" fill="hold" grpId="1" nodeType="withEffect">
                                  <p:stCondLst>
                                    <p:cond delay="0"/>
                                  </p:stCondLst>
                                  <p:childTnLst>
                                    <p:animEffect transition="out" filter="fade">
                                      <p:cBhvr>
                                        <p:cTn id="46" dur="500"/>
                                        <p:tgtEl>
                                          <p:spTgt spid="39"/>
                                        </p:tgtEl>
                                      </p:cBhvr>
                                    </p:animEffect>
                                    <p:set>
                                      <p:cBhvr>
                                        <p:cTn id="47" dur="1" fill="hold">
                                          <p:stCondLst>
                                            <p:cond delay="499"/>
                                          </p:stCondLst>
                                        </p:cTn>
                                        <p:tgtEl>
                                          <p:spTgt spid="39"/>
                                        </p:tgtEl>
                                        <p:attrNameLst>
                                          <p:attrName>style.visibility</p:attrName>
                                        </p:attrNameLst>
                                      </p:cBhvr>
                                      <p:to>
                                        <p:strVal val="hidden"/>
                                      </p:to>
                                    </p:set>
                                  </p:childTnLst>
                                </p:cTn>
                              </p:par>
                              <p:par>
                                <p:cTn id="48" presetID="10" presetClass="entr" presetSubtype="0" fill="hold" grpId="0" nodeType="with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fade">
                                      <p:cBhvr>
                                        <p:cTn id="50" dur="500"/>
                                        <p:tgtEl>
                                          <p:spTgt spid="47"/>
                                        </p:tgtEl>
                                      </p:cBhvr>
                                    </p:animEffect>
                                  </p:childTnLst>
                                </p:cTn>
                              </p:par>
                            </p:childTnLst>
                          </p:cTn>
                        </p:par>
                        <p:par>
                          <p:cTn id="51" fill="hold">
                            <p:stCondLst>
                              <p:cond delay="500"/>
                            </p:stCondLst>
                            <p:childTnLst>
                              <p:par>
                                <p:cTn id="52" presetID="32" presetClass="emph" presetSubtype="0" fill="hold" grpId="2" nodeType="afterEffect">
                                  <p:stCondLst>
                                    <p:cond delay="0"/>
                                  </p:stCondLst>
                                  <p:childTnLst>
                                    <p:animRot by="120000">
                                      <p:cBhvr>
                                        <p:cTn id="53" dur="100" fill="hold">
                                          <p:stCondLst>
                                            <p:cond delay="0"/>
                                          </p:stCondLst>
                                        </p:cTn>
                                        <p:tgtEl>
                                          <p:spTgt spid="47"/>
                                        </p:tgtEl>
                                        <p:attrNameLst>
                                          <p:attrName>r</p:attrName>
                                        </p:attrNameLst>
                                      </p:cBhvr>
                                    </p:animRot>
                                    <p:animRot by="-240000">
                                      <p:cBhvr>
                                        <p:cTn id="54" dur="200" fill="hold">
                                          <p:stCondLst>
                                            <p:cond delay="200"/>
                                          </p:stCondLst>
                                        </p:cTn>
                                        <p:tgtEl>
                                          <p:spTgt spid="47"/>
                                        </p:tgtEl>
                                        <p:attrNameLst>
                                          <p:attrName>r</p:attrName>
                                        </p:attrNameLst>
                                      </p:cBhvr>
                                    </p:animRot>
                                    <p:animRot by="240000">
                                      <p:cBhvr>
                                        <p:cTn id="55" dur="200" fill="hold">
                                          <p:stCondLst>
                                            <p:cond delay="400"/>
                                          </p:stCondLst>
                                        </p:cTn>
                                        <p:tgtEl>
                                          <p:spTgt spid="47"/>
                                        </p:tgtEl>
                                        <p:attrNameLst>
                                          <p:attrName>r</p:attrName>
                                        </p:attrNameLst>
                                      </p:cBhvr>
                                    </p:animRot>
                                    <p:animRot by="-240000">
                                      <p:cBhvr>
                                        <p:cTn id="56" dur="200" fill="hold">
                                          <p:stCondLst>
                                            <p:cond delay="600"/>
                                          </p:stCondLst>
                                        </p:cTn>
                                        <p:tgtEl>
                                          <p:spTgt spid="47"/>
                                        </p:tgtEl>
                                        <p:attrNameLst>
                                          <p:attrName>r</p:attrName>
                                        </p:attrNameLst>
                                      </p:cBhvr>
                                    </p:animRot>
                                    <p:animRot by="120000">
                                      <p:cBhvr>
                                        <p:cTn id="57" dur="200" fill="hold">
                                          <p:stCondLst>
                                            <p:cond delay="800"/>
                                          </p:stCondLst>
                                        </p:cTn>
                                        <p:tgtEl>
                                          <p:spTgt spid="47"/>
                                        </p:tgtEl>
                                        <p:attrNameLst>
                                          <p:attrName>r</p:attrName>
                                        </p:attrNameLst>
                                      </p:cBhvr>
                                    </p:animRo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grpId="1" nodeType="clickEffect">
                                  <p:stCondLst>
                                    <p:cond delay="0"/>
                                  </p:stCondLst>
                                  <p:childTnLst>
                                    <p:animEffect transition="out" filter="fade">
                                      <p:cBhvr>
                                        <p:cTn id="61" dur="500"/>
                                        <p:tgtEl>
                                          <p:spTgt spid="47"/>
                                        </p:tgtEl>
                                      </p:cBhvr>
                                    </p:animEffect>
                                    <p:set>
                                      <p:cBhvr>
                                        <p:cTn id="62" dur="1" fill="hold">
                                          <p:stCondLst>
                                            <p:cond delay="499"/>
                                          </p:stCondLst>
                                        </p:cTn>
                                        <p:tgtEl>
                                          <p:spTgt spid="47"/>
                                        </p:tgtEl>
                                        <p:attrNameLst>
                                          <p:attrName>style.visibility</p:attrName>
                                        </p:attrNameLst>
                                      </p:cBhvr>
                                      <p:to>
                                        <p:strVal val="hidden"/>
                                      </p:to>
                                    </p:set>
                                  </p:childTnLst>
                                </p:cTn>
                              </p:par>
                              <p:par>
                                <p:cTn id="63" presetID="10" presetClass="entr" presetSubtype="0" fill="hold" nodeType="withEffect">
                                  <p:stCondLst>
                                    <p:cond delay="0"/>
                                  </p:stCondLst>
                                  <p:childTnLst>
                                    <p:set>
                                      <p:cBhvr>
                                        <p:cTn id="64" dur="1" fill="hold">
                                          <p:stCondLst>
                                            <p:cond delay="0"/>
                                          </p:stCondLst>
                                        </p:cTn>
                                        <p:tgtEl>
                                          <p:spTgt spid="25"/>
                                        </p:tgtEl>
                                        <p:attrNameLst>
                                          <p:attrName>style.visibility</p:attrName>
                                        </p:attrNameLst>
                                      </p:cBhvr>
                                      <p:to>
                                        <p:strVal val="visible"/>
                                      </p:to>
                                    </p:set>
                                    <p:animEffect transition="in" filter="fade">
                                      <p:cBhvr>
                                        <p:cTn id="65" dur="500"/>
                                        <p:tgtEl>
                                          <p:spTgt spid="25"/>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39" grpId="1" animBg="1"/>
      <p:bldP spid="41" grpId="0" animBg="1"/>
      <p:bldP spid="47" grpId="0" animBg="1"/>
      <p:bldP spid="47" grpId="1" animBg="1"/>
      <p:bldP spid="47" grpId="2"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Improvement: Reusability</a:t>
            </a:r>
            <a:endParaRPr lang="en-GB" dirty="0"/>
          </a:p>
        </p:txBody>
      </p:sp>
      <p:sp>
        <p:nvSpPr>
          <p:cNvPr id="3" name="Content Placeholder 2"/>
          <p:cNvSpPr>
            <a:spLocks noGrp="1"/>
          </p:cNvSpPr>
          <p:nvPr>
            <p:ph idx="1"/>
          </p:nvPr>
        </p:nvSpPr>
        <p:spPr/>
        <p:txBody>
          <a:bodyPr/>
          <a:lstStyle/>
          <a:p>
            <a:r>
              <a:rPr lang="en-GB" dirty="0" smtClean="0"/>
              <a:t>Re-use data across applications</a:t>
            </a:r>
          </a:p>
          <a:p>
            <a:pPr lvl="1"/>
            <a:r>
              <a:rPr lang="en-GB" dirty="0" smtClean="0"/>
              <a:t>There’s a need for a common data format</a:t>
            </a:r>
          </a:p>
          <a:p>
            <a:pPr lvl="1"/>
            <a:r>
              <a:rPr lang="en-GB" dirty="0" smtClean="0"/>
              <a:t>Linked Data is perfect for this, and it’s decentralized!</a:t>
            </a:r>
          </a:p>
        </p:txBody>
      </p:sp>
    </p:spTree>
    <p:extLst>
      <p:ext uri="{BB962C8B-B14F-4D97-AF65-F5344CB8AC3E}">
        <p14:creationId xmlns:p14="http://schemas.microsoft.com/office/powerpoint/2010/main" val="42752935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Linked Data</a:t>
            </a:r>
            <a:endParaRPr lang="en-GB" dirty="0"/>
          </a:p>
        </p:txBody>
      </p:sp>
      <p:sp>
        <p:nvSpPr>
          <p:cNvPr id="3" name="Content Placeholder 2"/>
          <p:cNvSpPr>
            <a:spLocks noGrp="1"/>
          </p:cNvSpPr>
          <p:nvPr>
            <p:ph idx="1"/>
          </p:nvPr>
        </p:nvSpPr>
        <p:spPr/>
        <p:txBody>
          <a:bodyPr/>
          <a:lstStyle/>
          <a:p>
            <a:r>
              <a:rPr lang="en-GB" dirty="0" smtClean="0"/>
              <a:t>Describe data</a:t>
            </a:r>
          </a:p>
          <a:p>
            <a:r>
              <a:rPr lang="en-GB" dirty="0" smtClean="0"/>
              <a:t>Make connections between data</a:t>
            </a:r>
          </a:p>
          <a:p>
            <a:r>
              <a:rPr lang="en-GB" dirty="0" smtClean="0"/>
              <a:t>Machines should be able to read it, and ideally be able to reason with it</a:t>
            </a:r>
          </a:p>
          <a:p>
            <a:pPr lvl="1"/>
            <a:r>
              <a:rPr lang="en-GB" dirty="0" smtClean="0"/>
              <a:t>E.g. </a:t>
            </a:r>
          </a:p>
          <a:p>
            <a:pPr lvl="2"/>
            <a:r>
              <a:rPr lang="en-GB" dirty="0" smtClean="0"/>
              <a:t>Known facts: </a:t>
            </a:r>
          </a:p>
          <a:p>
            <a:pPr lvl="3"/>
            <a:r>
              <a:rPr lang="en-GB" dirty="0" smtClean="0"/>
              <a:t>A is the brother of B</a:t>
            </a:r>
          </a:p>
          <a:p>
            <a:pPr lvl="3"/>
            <a:r>
              <a:rPr lang="en-GB" dirty="0" smtClean="0"/>
              <a:t>C is the mother of B</a:t>
            </a:r>
          </a:p>
          <a:p>
            <a:pPr lvl="2"/>
            <a:r>
              <a:rPr lang="en-GB" dirty="0" smtClean="0"/>
              <a:t>Deduced facts:</a:t>
            </a:r>
          </a:p>
          <a:p>
            <a:pPr lvl="3"/>
            <a:r>
              <a:rPr lang="en-GB" dirty="0" smtClean="0"/>
              <a:t>C is the mother of A</a:t>
            </a:r>
          </a:p>
        </p:txBody>
      </p:sp>
    </p:spTree>
    <p:extLst>
      <p:ext uri="{BB962C8B-B14F-4D97-AF65-F5344CB8AC3E}">
        <p14:creationId xmlns:p14="http://schemas.microsoft.com/office/powerpoint/2010/main" val="248296371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Linked Data</a:t>
            </a:r>
            <a:endParaRPr lang="en-GB" dirty="0"/>
          </a:p>
        </p:txBody>
      </p:sp>
      <p:sp>
        <p:nvSpPr>
          <p:cNvPr id="3" name="Content Placeholder 2"/>
          <p:cNvSpPr>
            <a:spLocks noGrp="1"/>
          </p:cNvSpPr>
          <p:nvPr>
            <p:ph idx="1"/>
          </p:nvPr>
        </p:nvSpPr>
        <p:spPr/>
        <p:txBody>
          <a:bodyPr/>
          <a:lstStyle/>
          <a:p>
            <a:r>
              <a:rPr lang="en-GB" dirty="0" smtClean="0"/>
              <a:t>Resource Description Framework</a:t>
            </a:r>
          </a:p>
          <a:p>
            <a:pPr lvl="1"/>
            <a:r>
              <a:rPr lang="en-GB" dirty="0" smtClean="0"/>
              <a:t>Triples</a:t>
            </a:r>
          </a:p>
          <a:p>
            <a:endParaRPr lang="en-GB" dirty="0"/>
          </a:p>
          <a:p>
            <a:r>
              <a:rPr lang="en-GB" sz="1800" dirty="0"/>
              <a:t>&lt;Bob&gt; &lt;is a&gt; &lt;person&gt;.</a:t>
            </a:r>
          </a:p>
          <a:p>
            <a:r>
              <a:rPr lang="en-GB" sz="1800" dirty="0"/>
              <a:t>&lt;Bob&gt; &lt;is a friend of&gt; &lt;Alice&gt;.</a:t>
            </a:r>
          </a:p>
          <a:p>
            <a:r>
              <a:rPr lang="en-GB" sz="1800" dirty="0"/>
              <a:t>&lt;Bob&gt; &lt;is born on&gt; &lt;the 4th of July 1990&gt;. </a:t>
            </a:r>
          </a:p>
          <a:p>
            <a:r>
              <a:rPr lang="en-GB" sz="1800" dirty="0"/>
              <a:t>&lt;Bob&gt; &lt;is interested in&gt; &lt;the Mona Lisa&gt;.</a:t>
            </a:r>
          </a:p>
          <a:p>
            <a:r>
              <a:rPr lang="en-GB" sz="1800" dirty="0"/>
              <a:t>&lt;the Mona Lisa&gt; &lt;was created by&gt; &lt;Leonardo da Vinci&gt;.</a:t>
            </a:r>
          </a:p>
          <a:p>
            <a:r>
              <a:rPr lang="en-GB" sz="1800" dirty="0"/>
              <a:t>&lt;the video 'La </a:t>
            </a:r>
            <a:r>
              <a:rPr lang="en-GB" sz="1800" dirty="0" err="1"/>
              <a:t>Joconde</a:t>
            </a:r>
            <a:r>
              <a:rPr lang="en-GB" sz="1800" dirty="0"/>
              <a:t> à Washington'&gt; &lt;is about&gt; &lt;the Mona Lisa&gt;</a:t>
            </a:r>
            <a:endParaRPr lang="en-GB" sz="1800" dirty="0" smtClean="0"/>
          </a:p>
          <a:p>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189" y="371475"/>
            <a:ext cx="5701585" cy="3810000"/>
          </a:xfrm>
          <a:prstGeom prst="rect">
            <a:avLst/>
          </a:prstGeom>
        </p:spPr>
      </p:pic>
    </p:spTree>
    <p:extLst>
      <p:ext uri="{BB962C8B-B14F-4D97-AF65-F5344CB8AC3E}">
        <p14:creationId xmlns:p14="http://schemas.microsoft.com/office/powerpoint/2010/main" val="1614788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Linked Data</a:t>
            </a:r>
            <a:endParaRPr lang="en-GB" dirty="0"/>
          </a:p>
        </p:txBody>
      </p:sp>
      <p:sp>
        <p:nvSpPr>
          <p:cNvPr id="3" name="Content Placeholder 2"/>
          <p:cNvSpPr>
            <a:spLocks noGrp="1"/>
          </p:cNvSpPr>
          <p:nvPr>
            <p:ph idx="1"/>
          </p:nvPr>
        </p:nvSpPr>
        <p:spPr/>
        <p:txBody>
          <a:bodyPr>
            <a:normAutofit/>
          </a:bodyPr>
          <a:lstStyle/>
          <a:p>
            <a:r>
              <a:rPr lang="en-GB" dirty="0" smtClean="0"/>
              <a:t>Resource Description Framework</a:t>
            </a:r>
          </a:p>
          <a:p>
            <a:pPr lvl="1"/>
            <a:r>
              <a:rPr lang="en-GB" dirty="0" smtClean="0"/>
              <a:t>IRIs: International Resource Identifiers</a:t>
            </a:r>
          </a:p>
          <a:p>
            <a:pPr lvl="2"/>
            <a:r>
              <a:rPr lang="en-GB" dirty="0" smtClean="0"/>
              <a:t>Example: URI</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189" y="371475"/>
            <a:ext cx="5701585" cy="3810000"/>
          </a:xfrm>
          <a:prstGeom prst="rect">
            <a:avLst/>
          </a:prstGeom>
        </p:spPr>
      </p:pic>
      <p:sp>
        <p:nvSpPr>
          <p:cNvPr id="5" name="Content Placeholder 2"/>
          <p:cNvSpPr txBox="1">
            <a:spLocks/>
          </p:cNvSpPr>
          <p:nvPr/>
        </p:nvSpPr>
        <p:spPr>
          <a:xfrm>
            <a:off x="657224" y="5060632"/>
            <a:ext cx="10906126" cy="1434465"/>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en-GB" dirty="0" smtClean="0"/>
              <a:t>Subject: 	&lt; </a:t>
            </a:r>
            <a:r>
              <a:rPr lang="en-GB" dirty="0" smtClean="0">
                <a:hlinkClick r:id="rId4"/>
              </a:rPr>
              <a:t>http://dbpedia.org/resource/Mona_Lisa</a:t>
            </a:r>
            <a:r>
              <a:rPr lang="en-GB" dirty="0" smtClean="0"/>
              <a:t> &gt; </a:t>
            </a:r>
          </a:p>
          <a:p>
            <a:r>
              <a:rPr lang="en-GB" dirty="0" smtClean="0"/>
              <a:t>Predicate: 	&lt; </a:t>
            </a:r>
            <a:r>
              <a:rPr lang="en-GB" dirty="0" smtClean="0">
                <a:hlinkClick r:id="rId5"/>
              </a:rPr>
              <a:t>http://dbpedia.org/property/artist</a:t>
            </a:r>
            <a:r>
              <a:rPr lang="en-GB" dirty="0" smtClean="0"/>
              <a:t> &gt;</a:t>
            </a:r>
          </a:p>
          <a:p>
            <a:r>
              <a:rPr lang="en-GB" dirty="0" smtClean="0"/>
              <a:t>Object: 	&lt; </a:t>
            </a:r>
            <a:r>
              <a:rPr lang="en-GB" dirty="0" smtClean="0">
                <a:hlinkClick r:id="rId6"/>
              </a:rPr>
              <a:t>http://dbpedia.org/resource/Leonardo_da_Vinci</a:t>
            </a:r>
            <a:r>
              <a:rPr lang="en-GB" dirty="0" smtClean="0"/>
              <a:t> &gt;</a:t>
            </a:r>
            <a:endParaRPr lang="en-GB" dirty="0"/>
          </a:p>
        </p:txBody>
      </p:sp>
    </p:spTree>
    <p:extLst>
      <p:ext uri="{BB962C8B-B14F-4D97-AF65-F5344CB8AC3E}">
        <p14:creationId xmlns:p14="http://schemas.microsoft.com/office/powerpoint/2010/main" val="35867814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Linked Data</a:t>
            </a:r>
            <a:endParaRPr lang="en-GB" dirty="0"/>
          </a:p>
        </p:txBody>
      </p:sp>
      <p:sp>
        <p:nvSpPr>
          <p:cNvPr id="3" name="Content Placeholder 2"/>
          <p:cNvSpPr>
            <a:spLocks noGrp="1"/>
          </p:cNvSpPr>
          <p:nvPr>
            <p:ph idx="1"/>
          </p:nvPr>
        </p:nvSpPr>
        <p:spPr/>
        <p:txBody>
          <a:bodyPr>
            <a:normAutofit/>
          </a:bodyPr>
          <a:lstStyle/>
          <a:p>
            <a:r>
              <a:rPr lang="en-GB" dirty="0" smtClean="0"/>
              <a:t>Resource Description Framework</a:t>
            </a:r>
          </a:p>
          <a:p>
            <a:pPr lvl="1"/>
            <a:r>
              <a:rPr lang="en-GB" dirty="0" smtClean="0"/>
              <a:t>IRIs: International Resource Identifiers</a:t>
            </a:r>
          </a:p>
          <a:p>
            <a:pPr lvl="2"/>
            <a:r>
              <a:rPr lang="en-GB" dirty="0" smtClean="0"/>
              <a:t>Not required in Object position</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189" y="371475"/>
            <a:ext cx="5701585" cy="3810000"/>
          </a:xfrm>
          <a:prstGeom prst="rect">
            <a:avLst/>
          </a:prstGeom>
        </p:spPr>
      </p:pic>
      <p:sp>
        <p:nvSpPr>
          <p:cNvPr id="6" name="Content Placeholder 2"/>
          <p:cNvSpPr txBox="1">
            <a:spLocks/>
          </p:cNvSpPr>
          <p:nvPr/>
        </p:nvSpPr>
        <p:spPr>
          <a:xfrm>
            <a:off x="657224" y="5060632"/>
            <a:ext cx="10906126" cy="1434465"/>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en-GB" dirty="0"/>
              <a:t>Subject: 	&lt; </a:t>
            </a:r>
            <a:r>
              <a:rPr lang="en-GB" dirty="0">
                <a:hlinkClick r:id="rId4"/>
              </a:rPr>
              <a:t>http://dbpedia.org/resource/Mona_Lisa</a:t>
            </a:r>
            <a:r>
              <a:rPr lang="en-GB" dirty="0"/>
              <a:t> &gt; </a:t>
            </a:r>
          </a:p>
          <a:p>
            <a:r>
              <a:rPr lang="en-GB" dirty="0"/>
              <a:t>Predicate: 	&lt; </a:t>
            </a:r>
            <a:r>
              <a:rPr lang="en-GB" dirty="0">
                <a:hlinkClick r:id="rId5"/>
              </a:rPr>
              <a:t>http://dbpedia.org/property/material</a:t>
            </a:r>
            <a:r>
              <a:rPr lang="en-GB" dirty="0"/>
              <a:t> &gt;</a:t>
            </a:r>
          </a:p>
          <a:p>
            <a:r>
              <a:rPr lang="en-GB" dirty="0"/>
              <a:t>Object: 	Oil on poplar panel </a:t>
            </a:r>
            <a:r>
              <a:rPr lang="en-GB" i="1" dirty="0"/>
              <a:t>(</a:t>
            </a:r>
            <a:r>
              <a:rPr lang="en-GB" i="1" dirty="0" err="1"/>
              <a:t>en</a:t>
            </a:r>
            <a:r>
              <a:rPr lang="en-GB" i="1" dirty="0"/>
              <a:t>)</a:t>
            </a:r>
            <a:endParaRPr lang="en-GB" dirty="0"/>
          </a:p>
        </p:txBody>
      </p:sp>
    </p:spTree>
    <p:extLst>
      <p:ext uri="{BB962C8B-B14F-4D97-AF65-F5344CB8AC3E}">
        <p14:creationId xmlns:p14="http://schemas.microsoft.com/office/powerpoint/2010/main" val="9687866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Linked Data</a:t>
            </a:r>
            <a:endParaRPr lang="en-GB" dirty="0"/>
          </a:p>
        </p:txBody>
      </p:sp>
      <p:sp>
        <p:nvSpPr>
          <p:cNvPr id="3" name="Content Placeholder 2"/>
          <p:cNvSpPr>
            <a:spLocks noGrp="1"/>
          </p:cNvSpPr>
          <p:nvPr>
            <p:ph idx="1"/>
          </p:nvPr>
        </p:nvSpPr>
        <p:spPr/>
        <p:txBody>
          <a:bodyPr>
            <a:normAutofit/>
          </a:bodyPr>
          <a:lstStyle/>
          <a:p>
            <a:r>
              <a:rPr lang="en-GB" dirty="0" smtClean="0"/>
              <a:t>Resource Description Framework</a:t>
            </a:r>
          </a:p>
          <a:p>
            <a:pPr lvl="1"/>
            <a:r>
              <a:rPr lang="en-GB" dirty="0" smtClean="0"/>
              <a:t>Vocabularies / Ontologies</a:t>
            </a:r>
          </a:p>
          <a:p>
            <a:pPr lvl="2"/>
            <a:r>
              <a:rPr lang="en-GB" dirty="0" smtClean="0"/>
              <a:t>A way of grouping resources</a:t>
            </a:r>
          </a:p>
          <a:p>
            <a:pPr lvl="2"/>
            <a:r>
              <a:rPr lang="en-GB" dirty="0" smtClean="0"/>
              <a:t>Provides additional semantic information</a:t>
            </a:r>
          </a:p>
          <a:p>
            <a:pPr lvl="2"/>
            <a:endParaRPr lang="en-GB" dirty="0" smtClean="0"/>
          </a:p>
          <a:p>
            <a:pPr lvl="2"/>
            <a:endParaRPr lang="en-GB"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3189" y="371475"/>
            <a:ext cx="5701585" cy="3810000"/>
          </a:xfrm>
          <a:prstGeom prst="rect">
            <a:avLst/>
          </a:prstGeom>
        </p:spPr>
      </p:pic>
      <p:sp>
        <p:nvSpPr>
          <p:cNvPr id="5" name="Content Placeholder 2"/>
          <p:cNvSpPr txBox="1">
            <a:spLocks/>
          </p:cNvSpPr>
          <p:nvPr/>
        </p:nvSpPr>
        <p:spPr>
          <a:xfrm>
            <a:off x="657224" y="5060632"/>
            <a:ext cx="10906126" cy="1434465"/>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en-GB" dirty="0" smtClean="0"/>
              <a:t>Subject: 	&lt; </a:t>
            </a:r>
            <a:r>
              <a:rPr lang="en-GB" dirty="0" smtClean="0">
                <a:solidFill>
                  <a:schemeClr val="bg2">
                    <a:lumMod val="50000"/>
                  </a:schemeClr>
                </a:solidFill>
              </a:rPr>
              <a:t>http://dbpedia.org/resource/</a:t>
            </a:r>
            <a:r>
              <a:rPr lang="en-GB" dirty="0" smtClean="0"/>
              <a:t>Mona_Lisa &gt; </a:t>
            </a:r>
          </a:p>
          <a:p>
            <a:r>
              <a:rPr lang="en-GB" dirty="0" smtClean="0"/>
              <a:t>Predicate: 	&lt; </a:t>
            </a:r>
            <a:r>
              <a:rPr lang="en-GB" dirty="0" smtClean="0">
                <a:solidFill>
                  <a:schemeClr val="bg2">
                    <a:lumMod val="50000"/>
                  </a:schemeClr>
                </a:solidFill>
              </a:rPr>
              <a:t>http://dbpedia.org/property/</a:t>
            </a:r>
            <a:r>
              <a:rPr lang="en-GB" dirty="0" smtClean="0"/>
              <a:t>artist &gt;</a:t>
            </a:r>
          </a:p>
          <a:p>
            <a:r>
              <a:rPr lang="en-GB" dirty="0" smtClean="0"/>
              <a:t>Object: 	&lt; </a:t>
            </a:r>
            <a:r>
              <a:rPr lang="en-GB" dirty="0" smtClean="0">
                <a:solidFill>
                  <a:schemeClr val="bg2">
                    <a:lumMod val="50000"/>
                  </a:schemeClr>
                </a:solidFill>
              </a:rPr>
              <a:t>http://dbpedia.org/resource/</a:t>
            </a:r>
            <a:r>
              <a:rPr lang="en-GB" dirty="0" smtClean="0"/>
              <a:t>Leonardo_da_Vinci &gt;</a:t>
            </a:r>
            <a:endParaRPr lang="en-GB" dirty="0"/>
          </a:p>
        </p:txBody>
      </p:sp>
    </p:spTree>
    <p:extLst>
      <p:ext uri="{BB962C8B-B14F-4D97-AF65-F5344CB8AC3E}">
        <p14:creationId xmlns:p14="http://schemas.microsoft.com/office/powerpoint/2010/main" val="29980325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Linked Data</a:t>
            </a:r>
            <a:endParaRPr lang="en-GB" dirty="0"/>
          </a:p>
        </p:txBody>
      </p:sp>
      <p:sp>
        <p:nvSpPr>
          <p:cNvPr id="3" name="Content Placeholder 2"/>
          <p:cNvSpPr>
            <a:spLocks noGrp="1"/>
          </p:cNvSpPr>
          <p:nvPr>
            <p:ph idx="1"/>
          </p:nvPr>
        </p:nvSpPr>
        <p:spPr/>
        <p:txBody>
          <a:bodyPr>
            <a:normAutofit/>
          </a:bodyPr>
          <a:lstStyle/>
          <a:p>
            <a:r>
              <a:rPr lang="en-GB" dirty="0" smtClean="0"/>
              <a:t>Resource Description Framework</a:t>
            </a:r>
          </a:p>
          <a:p>
            <a:pPr lvl="1"/>
            <a:r>
              <a:rPr lang="en-GB" dirty="0" smtClean="0"/>
              <a:t>Vocabularies / Ontologies</a:t>
            </a:r>
          </a:p>
          <a:p>
            <a:pPr lvl="2"/>
            <a:r>
              <a:rPr lang="en-GB" dirty="0" smtClean="0"/>
              <a:t>Prefixes make it more readable</a:t>
            </a:r>
            <a:br>
              <a:rPr lang="en-GB" dirty="0" smtClean="0"/>
            </a:br>
            <a:r>
              <a:rPr lang="en-GB" dirty="0" smtClean="0"/>
              <a:t>and it reduces the size</a:t>
            </a:r>
          </a:p>
          <a:p>
            <a:pPr lvl="2"/>
            <a:endParaRPr lang="en-GB" dirty="0" smtClean="0"/>
          </a:p>
          <a:p>
            <a:pPr lvl="2"/>
            <a:endParaRPr lang="en-GB" dirty="0"/>
          </a:p>
        </p:txBody>
      </p:sp>
      <p:sp>
        <p:nvSpPr>
          <p:cNvPr id="5" name="Content Placeholder 2"/>
          <p:cNvSpPr txBox="1">
            <a:spLocks/>
          </p:cNvSpPr>
          <p:nvPr/>
        </p:nvSpPr>
        <p:spPr>
          <a:xfrm>
            <a:off x="657224" y="5060632"/>
            <a:ext cx="10906126" cy="1434465"/>
          </a:xfrm>
          <a:prstGeom prst="rect">
            <a:avLst/>
          </a:prstGeom>
        </p:spPr>
        <p:txBody>
          <a:bodyPr vert="horz" lIns="91440" tIns="45720" rIns="91440" bIns="45720" rtlCol="0">
            <a:normAutofit/>
          </a:bodyPr>
          <a:lstStyle>
            <a:lvl1pPr marL="91440" indent="-91440" algn="l" defTabSz="914400" rtl="0" eaLnBrk="1" latinLnBrk="0" hangingPunct="1">
              <a:lnSpc>
                <a:spcPct val="85000"/>
              </a:lnSpc>
              <a:spcBef>
                <a:spcPts val="1300"/>
              </a:spcBef>
              <a:buFont typeface="Arial" pitchFamily="34" charset="0"/>
              <a:buChar char=" "/>
              <a:defRPr sz="2400" kern="1200">
                <a:solidFill>
                  <a:schemeClr val="tx1">
                    <a:lumMod val="85000"/>
                    <a:lumOff val="15000"/>
                  </a:schemeClr>
                </a:solidFill>
                <a:latin typeface="+mn-lt"/>
                <a:ea typeface="+mn-ea"/>
                <a:cs typeface="+mn-cs"/>
              </a:defRPr>
            </a:lvl1pPr>
            <a:lvl2pPr marL="347472" indent="-342900" algn="l" defTabSz="914400" rtl="0" eaLnBrk="1" latinLnBrk="0" hangingPunct="1">
              <a:lnSpc>
                <a:spcPct val="85000"/>
              </a:lnSpc>
              <a:spcBef>
                <a:spcPts val="600"/>
              </a:spcBef>
              <a:buFont typeface="Arial" pitchFamily="34" charset="0"/>
              <a:buChar char=" "/>
              <a:defRPr sz="2400" kern="1200">
                <a:solidFill>
                  <a:schemeClr val="tx1">
                    <a:lumMod val="85000"/>
                    <a:lumOff val="15000"/>
                  </a:schemeClr>
                </a:solidFill>
                <a:latin typeface="+mn-lt"/>
                <a:ea typeface="+mn-ea"/>
                <a:cs typeface="+mn-cs"/>
              </a:defRPr>
            </a:lvl2pPr>
            <a:lvl3pPr marL="548640" indent="-548640" algn="l" defTabSz="914400" rtl="0" eaLnBrk="1" latinLnBrk="0" hangingPunct="1">
              <a:lnSpc>
                <a:spcPct val="85000"/>
              </a:lnSpc>
              <a:spcBef>
                <a:spcPts val="600"/>
              </a:spcBef>
              <a:buFont typeface="Arial" pitchFamily="34" charset="0"/>
              <a:buChar char=" "/>
              <a:defRPr sz="2000" i="1" kern="1200">
                <a:solidFill>
                  <a:schemeClr val="tx1">
                    <a:lumMod val="85000"/>
                    <a:lumOff val="15000"/>
                  </a:schemeClr>
                </a:solidFill>
                <a:latin typeface="+mn-lt"/>
                <a:ea typeface="+mn-ea"/>
                <a:cs typeface="+mn-cs"/>
              </a:defRPr>
            </a:lvl3pPr>
            <a:lvl4pPr marL="822960" indent="-82296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4pPr>
            <a:lvl5pPr marL="1097280" indent="-109728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5pPr>
            <a:lvl6pPr marL="12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6pPr>
            <a:lvl7pPr marL="14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7pPr>
            <a:lvl8pPr marL="16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8pPr>
            <a:lvl9pPr marL="1800000" indent="-228600" algn="l" defTabSz="914400" rtl="0" eaLnBrk="1" latinLnBrk="0" hangingPunct="1">
              <a:lnSpc>
                <a:spcPct val="85000"/>
              </a:lnSpc>
              <a:spcBef>
                <a:spcPts val="600"/>
              </a:spcBef>
              <a:buFont typeface="Arial" pitchFamily="34" charset="0"/>
              <a:buChar char=" "/>
              <a:defRPr sz="1800" kern="1200">
                <a:solidFill>
                  <a:schemeClr val="tx1">
                    <a:lumMod val="85000"/>
                    <a:lumOff val="15000"/>
                  </a:schemeClr>
                </a:solidFill>
                <a:latin typeface="+mn-lt"/>
                <a:ea typeface="+mn-ea"/>
                <a:cs typeface="+mn-cs"/>
              </a:defRPr>
            </a:lvl9pPr>
          </a:lstStyle>
          <a:p>
            <a:r>
              <a:rPr lang="en-GB" dirty="0" smtClean="0"/>
              <a:t>Subject: 	&lt; </a:t>
            </a:r>
            <a:r>
              <a:rPr lang="en-GB" dirty="0" err="1" smtClean="0">
                <a:solidFill>
                  <a:schemeClr val="bg2">
                    <a:lumMod val="50000"/>
                  </a:schemeClr>
                </a:solidFill>
              </a:rPr>
              <a:t>dbr:</a:t>
            </a:r>
            <a:r>
              <a:rPr lang="en-GB" dirty="0" err="1" smtClean="0"/>
              <a:t>Mona_Lisa</a:t>
            </a:r>
            <a:r>
              <a:rPr lang="en-GB" dirty="0" smtClean="0"/>
              <a:t> &gt; </a:t>
            </a:r>
          </a:p>
          <a:p>
            <a:r>
              <a:rPr lang="en-GB" dirty="0" smtClean="0"/>
              <a:t>Predicate: 	&lt; </a:t>
            </a:r>
            <a:r>
              <a:rPr lang="en-GB" dirty="0" err="1" smtClean="0">
                <a:solidFill>
                  <a:schemeClr val="bg2">
                    <a:lumMod val="50000"/>
                  </a:schemeClr>
                </a:solidFill>
              </a:rPr>
              <a:t>dbp:</a:t>
            </a:r>
            <a:r>
              <a:rPr lang="en-GB" dirty="0" err="1" smtClean="0"/>
              <a:t>artist</a:t>
            </a:r>
            <a:r>
              <a:rPr lang="en-GB" dirty="0" smtClean="0"/>
              <a:t> &gt;</a:t>
            </a:r>
          </a:p>
          <a:p>
            <a:r>
              <a:rPr lang="en-GB" dirty="0" smtClean="0"/>
              <a:t>Object: 	&lt; </a:t>
            </a:r>
            <a:r>
              <a:rPr lang="en-GB" dirty="0" err="1" smtClean="0">
                <a:solidFill>
                  <a:schemeClr val="bg2">
                    <a:lumMod val="50000"/>
                  </a:schemeClr>
                </a:solidFill>
              </a:rPr>
              <a:t>dbr:</a:t>
            </a:r>
            <a:r>
              <a:rPr lang="en-GB" dirty="0" err="1" smtClean="0"/>
              <a:t>Leonardo_da_Vinci</a:t>
            </a:r>
            <a:r>
              <a:rPr lang="en-GB" dirty="0" smtClean="0"/>
              <a:t> &gt;</a:t>
            </a:r>
            <a:endParaRPr lang="en-GB"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7792" y="375708"/>
            <a:ext cx="6068692" cy="4133850"/>
          </a:xfrm>
          <a:prstGeom prst="rect">
            <a:avLst/>
          </a:prstGeom>
        </p:spPr>
      </p:pic>
    </p:spTree>
    <p:extLst>
      <p:ext uri="{BB962C8B-B14F-4D97-AF65-F5344CB8AC3E}">
        <p14:creationId xmlns:p14="http://schemas.microsoft.com/office/powerpoint/2010/main" val="34076279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66949" y="290314"/>
            <a:ext cx="7553324" cy="6291919"/>
          </a:xfrm>
        </p:spPr>
      </p:pic>
    </p:spTree>
    <p:extLst>
      <p:ext uri="{BB962C8B-B14F-4D97-AF65-F5344CB8AC3E}">
        <p14:creationId xmlns:p14="http://schemas.microsoft.com/office/powerpoint/2010/main" val="1601737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Linked Data</a:t>
            </a:r>
            <a:endParaRPr lang="en-GB" dirty="0"/>
          </a:p>
        </p:txBody>
      </p:sp>
      <p:sp>
        <p:nvSpPr>
          <p:cNvPr id="3" name="Content Placeholder 2"/>
          <p:cNvSpPr>
            <a:spLocks noGrp="1"/>
          </p:cNvSpPr>
          <p:nvPr>
            <p:ph idx="1"/>
          </p:nvPr>
        </p:nvSpPr>
        <p:spPr/>
        <p:txBody>
          <a:bodyPr>
            <a:normAutofit/>
          </a:bodyPr>
          <a:lstStyle/>
          <a:p>
            <a:r>
              <a:rPr lang="en-GB" dirty="0" smtClean="0"/>
              <a:t>Resource Description Framework</a:t>
            </a:r>
          </a:p>
          <a:p>
            <a:pPr lvl="1"/>
            <a:r>
              <a:rPr lang="en-GB" dirty="0" smtClean="0"/>
              <a:t>Representing triples</a:t>
            </a:r>
          </a:p>
          <a:p>
            <a:pPr lvl="2"/>
            <a:r>
              <a:rPr lang="en-GB" dirty="0" smtClean="0"/>
              <a:t>E.g. “Turtle”</a:t>
            </a:r>
          </a:p>
          <a:p>
            <a:pPr lvl="2"/>
            <a:endParaRPr lang="en-GB" dirty="0" smtClean="0"/>
          </a:p>
          <a:p>
            <a:pPr lvl="2"/>
            <a:endParaRPr lang="en-GB" dirty="0"/>
          </a:p>
        </p:txBody>
      </p:sp>
      <p:pic>
        <p:nvPicPr>
          <p:cNvPr id="7" name="Picture 6"/>
          <p:cNvPicPr>
            <a:picLocks noChangeAspect="1"/>
          </p:cNvPicPr>
          <p:nvPr/>
        </p:nvPicPr>
        <p:blipFill>
          <a:blip r:embed="rId3"/>
          <a:stretch>
            <a:fillRect/>
          </a:stretch>
        </p:blipFill>
        <p:spPr>
          <a:xfrm>
            <a:off x="399616" y="3669878"/>
            <a:ext cx="6211167" cy="2791215"/>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27792" y="375708"/>
            <a:ext cx="6068692" cy="4133850"/>
          </a:xfrm>
          <a:prstGeom prst="rect">
            <a:avLst/>
          </a:prstGeom>
        </p:spPr>
      </p:pic>
    </p:spTree>
    <p:extLst>
      <p:ext uri="{BB962C8B-B14F-4D97-AF65-F5344CB8AC3E}">
        <p14:creationId xmlns:p14="http://schemas.microsoft.com/office/powerpoint/2010/main" val="28781165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a:t>
            </a:r>
            <a:endParaRPr lang="en-GB" dirty="0"/>
          </a:p>
        </p:txBody>
      </p:sp>
      <p:sp>
        <p:nvSpPr>
          <p:cNvPr id="3" name="Content Placeholder 2"/>
          <p:cNvSpPr>
            <a:spLocks noGrp="1"/>
          </p:cNvSpPr>
          <p:nvPr>
            <p:ph idx="1"/>
          </p:nvPr>
        </p:nvSpPr>
        <p:spPr>
          <a:xfrm>
            <a:off x="676656" y="2011680"/>
            <a:ext cx="10753725" cy="4351020"/>
          </a:xfrm>
        </p:spPr>
        <p:txBody>
          <a:bodyPr>
            <a:normAutofit/>
          </a:bodyPr>
          <a:lstStyle/>
          <a:p>
            <a:r>
              <a:rPr lang="en-GB" dirty="0" smtClean="0"/>
              <a:t>Status of social media</a:t>
            </a:r>
          </a:p>
          <a:p>
            <a:r>
              <a:rPr lang="en-GB" dirty="0" smtClean="0"/>
              <a:t>How does decentralization help?</a:t>
            </a:r>
          </a:p>
          <a:p>
            <a:r>
              <a:rPr lang="en-GB" dirty="0" smtClean="0"/>
              <a:t>Linked Data 101</a:t>
            </a:r>
          </a:p>
          <a:p>
            <a:r>
              <a:rPr lang="en-GB" dirty="0" smtClean="0"/>
              <a:t>Solid</a:t>
            </a:r>
          </a:p>
          <a:p>
            <a:pPr lvl="1"/>
            <a:r>
              <a:rPr lang="en-GB" dirty="0" smtClean="0"/>
              <a:t>What is it?</a:t>
            </a:r>
          </a:p>
          <a:p>
            <a:pPr lvl="1"/>
            <a:r>
              <a:rPr lang="en-GB" dirty="0" smtClean="0"/>
              <a:t>Demo</a:t>
            </a:r>
          </a:p>
          <a:p>
            <a:pPr lvl="1"/>
            <a:r>
              <a:rPr lang="en-GB" dirty="0" smtClean="0"/>
              <a:t>Applications</a:t>
            </a:r>
          </a:p>
          <a:p>
            <a:pPr lvl="1"/>
            <a:r>
              <a:rPr lang="en-GB" dirty="0" smtClean="0"/>
              <a:t>Challenges</a:t>
            </a:r>
          </a:p>
          <a:p>
            <a:pPr lvl="1"/>
            <a:r>
              <a:rPr lang="en-GB" dirty="0" smtClean="0"/>
              <a:t>Solid in practice</a:t>
            </a:r>
          </a:p>
          <a:p>
            <a:pPr lvl="1"/>
            <a:r>
              <a:rPr lang="en-GB" dirty="0" smtClean="0"/>
              <a:t>Solid at CERN</a:t>
            </a:r>
          </a:p>
          <a:p>
            <a:pPr lvl="1"/>
            <a:endParaRPr lang="en-GB" dirty="0" smtClean="0"/>
          </a:p>
          <a:p>
            <a:endParaRPr lang="en-GB" dirty="0"/>
          </a:p>
        </p:txBody>
      </p:sp>
    </p:spTree>
    <p:extLst>
      <p:ext uri="{BB962C8B-B14F-4D97-AF65-F5344CB8AC3E}">
        <p14:creationId xmlns:p14="http://schemas.microsoft.com/office/powerpoint/2010/main" val="398125989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Linked Data</a:t>
            </a:r>
            <a:endParaRPr lang="en-GB" dirty="0"/>
          </a:p>
        </p:txBody>
      </p:sp>
      <p:sp>
        <p:nvSpPr>
          <p:cNvPr id="3" name="Content Placeholder 2"/>
          <p:cNvSpPr>
            <a:spLocks noGrp="1"/>
          </p:cNvSpPr>
          <p:nvPr>
            <p:ph idx="1"/>
          </p:nvPr>
        </p:nvSpPr>
        <p:spPr/>
        <p:txBody>
          <a:bodyPr>
            <a:normAutofit/>
          </a:bodyPr>
          <a:lstStyle/>
          <a:p>
            <a:r>
              <a:rPr lang="en-GB" dirty="0" smtClean="0"/>
              <a:t>Querying Linked Data</a:t>
            </a:r>
          </a:p>
          <a:p>
            <a:pPr lvl="2"/>
            <a:endParaRPr lang="en-GB" dirty="0" smtClean="0"/>
          </a:p>
          <a:p>
            <a:pPr lvl="2"/>
            <a:endParaRPr lang="en-GB" dirty="0"/>
          </a:p>
        </p:txBody>
      </p:sp>
      <p:pic>
        <p:nvPicPr>
          <p:cNvPr id="4" name="Picture 3"/>
          <p:cNvPicPr>
            <a:picLocks noChangeAspect="1"/>
          </p:cNvPicPr>
          <p:nvPr/>
        </p:nvPicPr>
        <p:blipFill>
          <a:blip r:embed="rId3"/>
          <a:stretch>
            <a:fillRect/>
          </a:stretch>
        </p:blipFill>
        <p:spPr>
          <a:xfrm>
            <a:off x="227773" y="2542033"/>
            <a:ext cx="9173402" cy="2094250"/>
          </a:xfrm>
          <a:prstGeom prst="rect">
            <a:avLst/>
          </a:prstGeom>
        </p:spPr>
      </p:pic>
      <p:pic>
        <p:nvPicPr>
          <p:cNvPr id="5" name="Picture 4"/>
          <p:cNvPicPr>
            <a:picLocks noChangeAspect="1"/>
          </p:cNvPicPr>
          <p:nvPr/>
        </p:nvPicPr>
        <p:blipFill>
          <a:blip r:embed="rId4"/>
          <a:stretch>
            <a:fillRect/>
          </a:stretch>
        </p:blipFill>
        <p:spPr>
          <a:xfrm>
            <a:off x="227773" y="4636283"/>
            <a:ext cx="11793596" cy="2000529"/>
          </a:xfrm>
          <a:prstGeom prst="rect">
            <a:avLst/>
          </a:prstGeom>
        </p:spPr>
      </p:pic>
      <p:pic>
        <p:nvPicPr>
          <p:cNvPr id="8" name="Picture 7"/>
          <p:cNvPicPr>
            <a:picLocks noChangeAspect="1"/>
          </p:cNvPicPr>
          <p:nvPr/>
        </p:nvPicPr>
        <p:blipFill>
          <a:blip r:embed="rId5"/>
          <a:stretch>
            <a:fillRect/>
          </a:stretch>
        </p:blipFill>
        <p:spPr>
          <a:xfrm>
            <a:off x="5095421" y="562054"/>
            <a:ext cx="6496957" cy="1257475"/>
          </a:xfrm>
          <a:prstGeom prst="rect">
            <a:avLst/>
          </a:prstGeom>
        </p:spPr>
      </p:pic>
    </p:spTree>
    <p:extLst>
      <p:ext uri="{BB962C8B-B14F-4D97-AF65-F5344CB8AC3E}">
        <p14:creationId xmlns:p14="http://schemas.microsoft.com/office/powerpoint/2010/main" val="1187181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Linked Data</a:t>
            </a:r>
            <a:endParaRPr lang="en-GB" dirty="0"/>
          </a:p>
        </p:txBody>
      </p:sp>
      <p:sp>
        <p:nvSpPr>
          <p:cNvPr id="3" name="Content Placeholder 2"/>
          <p:cNvSpPr>
            <a:spLocks noGrp="1"/>
          </p:cNvSpPr>
          <p:nvPr>
            <p:ph idx="1"/>
          </p:nvPr>
        </p:nvSpPr>
        <p:spPr>
          <a:xfrm>
            <a:off x="676656" y="2011680"/>
            <a:ext cx="10820019" cy="3766185"/>
          </a:xfrm>
        </p:spPr>
        <p:txBody>
          <a:bodyPr>
            <a:normAutofit/>
          </a:bodyPr>
          <a:lstStyle/>
          <a:p>
            <a:r>
              <a:rPr lang="en-GB" dirty="0" smtClean="0"/>
              <a:t>Linked Data is decentralized</a:t>
            </a:r>
          </a:p>
          <a:p>
            <a:r>
              <a:rPr lang="en-GB" dirty="0" smtClean="0"/>
              <a:t>It’s not supposed to be stored in one “graph”</a:t>
            </a:r>
          </a:p>
          <a:p>
            <a:r>
              <a:rPr lang="en-GB" dirty="0" smtClean="0"/>
              <a:t>Everyone can combine resources and add them to any graph</a:t>
            </a:r>
          </a:p>
          <a:p>
            <a:endParaRPr lang="en-GB" dirty="0"/>
          </a:p>
          <a:p>
            <a:r>
              <a:rPr lang="en-GB" dirty="0" smtClean="0"/>
              <a:t>Quads = Triples with extra Graph information</a:t>
            </a:r>
          </a:p>
          <a:p>
            <a:endParaRPr lang="en-GB" dirty="0"/>
          </a:p>
          <a:p>
            <a:r>
              <a:rPr lang="en-GB" dirty="0" smtClean="0"/>
              <a:t>Without graph info, we assume that the graph is the location where the triple is stored</a:t>
            </a:r>
          </a:p>
          <a:p>
            <a:endParaRPr lang="en-GB" dirty="0" smtClean="0"/>
          </a:p>
          <a:p>
            <a:pPr lvl="2"/>
            <a:endParaRPr lang="en-GB" dirty="0" smtClean="0"/>
          </a:p>
          <a:p>
            <a:pPr lvl="2"/>
            <a:endParaRPr lang="en-GB" dirty="0"/>
          </a:p>
        </p:txBody>
      </p:sp>
      <p:sp>
        <p:nvSpPr>
          <p:cNvPr id="4" name="Rectangle 1"/>
          <p:cNvSpPr>
            <a:spLocks noChangeArrowheads="1"/>
          </p:cNvSpPr>
          <p:nvPr/>
        </p:nvSpPr>
        <p:spPr bwMode="auto">
          <a:xfrm>
            <a:off x="762381" y="5774055"/>
            <a:ext cx="891090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Unicode MS"/>
              </a:rPr>
              <a:t>&lt;http://dbpedia.org/resource/Leonardo_da_Vinci&gt; </a:t>
            </a:r>
            <a:r>
              <a:rPr kumimoji="0" lang="en-US" altLang="en-US" sz="1600" b="0" i="0" u="none" strike="noStrike" cap="none" normalizeH="0" baseline="0" dirty="0" err="1" smtClean="0">
                <a:ln>
                  <a:noFill/>
                </a:ln>
                <a:solidFill>
                  <a:schemeClr val="tx1"/>
                </a:solidFill>
                <a:effectLst/>
                <a:latin typeface="Arial Unicode MS"/>
              </a:rPr>
              <a:t>owl:sameAs</a:t>
            </a:r>
            <a:r>
              <a:rPr kumimoji="0" lang="en-US" altLang="en-US" sz="1600" b="0" i="0" u="none" strike="noStrike" cap="none" normalizeH="0" baseline="0" dirty="0" smtClean="0">
                <a:ln>
                  <a:noFill/>
                </a:ln>
                <a:solidFill>
                  <a:schemeClr val="tx1"/>
                </a:solidFill>
                <a:effectLst/>
                <a:latin typeface="Arial Unicode MS"/>
              </a:rPr>
              <a:t> &lt;http://viaf.org/viaf/24604287/&gt; .</a:t>
            </a:r>
            <a:r>
              <a:rPr kumimoji="0" lang="en-US" altLang="en-US" sz="1600" b="0" i="0" u="none" strike="noStrike" cap="none" normalizeH="0" baseline="0" dirty="0" smtClean="0">
                <a:ln>
                  <a:noFill/>
                </a:ln>
                <a:solidFill>
                  <a:schemeClr val="tx1"/>
                </a:solidFill>
                <a:effectLst/>
              </a:rPr>
              <a:t> </a:t>
            </a:r>
            <a:endParaRPr kumimoji="0" lang="en-US" altLang="en-US" sz="16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5235116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Solid: Social Linked Data</a:t>
            </a:r>
            <a:endParaRPr lang="en-GB" dirty="0"/>
          </a:p>
        </p:txBody>
      </p:sp>
      <p:sp>
        <p:nvSpPr>
          <p:cNvPr id="5" name="Content Placeholder 4"/>
          <p:cNvSpPr>
            <a:spLocks noGrp="1"/>
          </p:cNvSpPr>
          <p:nvPr>
            <p:ph idx="1"/>
          </p:nvPr>
        </p:nvSpPr>
        <p:spPr/>
        <p:txBody>
          <a:bodyPr>
            <a:normAutofit/>
          </a:bodyPr>
          <a:lstStyle/>
          <a:p>
            <a:r>
              <a:rPr lang="en-GB" dirty="0" smtClean="0"/>
              <a:t>Specification for decentralized Linked Data stores (called pods)</a:t>
            </a:r>
          </a:p>
          <a:p>
            <a:pPr lvl="1"/>
            <a:r>
              <a:rPr lang="en-GB" dirty="0" smtClean="0"/>
              <a:t>Can contain structured  data: RDF</a:t>
            </a:r>
          </a:p>
          <a:p>
            <a:pPr lvl="1"/>
            <a:r>
              <a:rPr lang="en-GB" dirty="0" smtClean="0"/>
              <a:t>And unstructured data: Any file (e.g. images, videos, etc.)</a:t>
            </a:r>
          </a:p>
          <a:p>
            <a:pPr lvl="1"/>
            <a:endParaRPr lang="en-GB" dirty="0" smtClean="0"/>
          </a:p>
          <a:p>
            <a:r>
              <a:rPr lang="en-GB" dirty="0" smtClean="0"/>
              <a:t>Implementation of a platform for linked data applications (“LDP”)</a:t>
            </a:r>
          </a:p>
          <a:p>
            <a:pPr lvl="1"/>
            <a:r>
              <a:rPr lang="en-GB" dirty="0" err="1"/>
              <a:t>WebID</a:t>
            </a:r>
            <a:endParaRPr lang="en-GB" dirty="0" smtClean="0"/>
          </a:p>
          <a:p>
            <a:pPr lvl="1"/>
            <a:r>
              <a:rPr lang="en-GB" dirty="0" smtClean="0"/>
              <a:t>Access Control (Solid-OIDC)</a:t>
            </a:r>
            <a:endParaRPr lang="en-GB" dirty="0"/>
          </a:p>
          <a:p>
            <a:pPr lvl="1"/>
            <a:r>
              <a:rPr lang="en-GB" dirty="0" smtClean="0"/>
              <a:t>Tools to develop decentralized applications</a:t>
            </a:r>
          </a:p>
          <a:p>
            <a:pPr lvl="1"/>
            <a:r>
              <a:rPr lang="en-GB" dirty="0" smtClean="0"/>
              <a:t>Standards to ensure interoperability</a:t>
            </a:r>
          </a:p>
          <a:p>
            <a:pPr lvl="1"/>
            <a:endParaRPr lang="en-GB" dirty="0" smtClean="0"/>
          </a:p>
          <a:p>
            <a:pPr lvl="1"/>
            <a:endParaRPr lang="en-GB" dirty="0" smtClean="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7067" y="117053"/>
            <a:ext cx="2548709" cy="3188122"/>
          </a:xfrm>
          <a:prstGeom prst="rect">
            <a:avLst/>
          </a:prstGeom>
        </p:spPr>
      </p:pic>
      <p:sp>
        <p:nvSpPr>
          <p:cNvPr id="7" name="TextBox 6"/>
          <p:cNvSpPr txBox="1"/>
          <p:nvPr/>
        </p:nvSpPr>
        <p:spPr>
          <a:xfrm>
            <a:off x="10010775" y="3305175"/>
            <a:ext cx="2266950" cy="369332"/>
          </a:xfrm>
          <a:prstGeom prst="rect">
            <a:avLst/>
          </a:prstGeom>
          <a:noFill/>
        </p:spPr>
        <p:txBody>
          <a:bodyPr wrap="square" rtlCol="0">
            <a:spAutoFit/>
          </a:bodyPr>
          <a:lstStyle/>
          <a:p>
            <a:r>
              <a:rPr lang="en-GB" dirty="0" smtClean="0"/>
              <a:t>Tim Berners-Lee</a:t>
            </a:r>
            <a:endParaRPr lang="en-GB" dirty="0"/>
          </a:p>
        </p:txBody>
      </p:sp>
      <p:pic>
        <p:nvPicPr>
          <p:cNvPr id="9" name="Picture 8"/>
          <p:cNvPicPr>
            <a:picLocks noChangeAspect="1"/>
          </p:cNvPicPr>
          <p:nvPr/>
        </p:nvPicPr>
        <p:blipFill>
          <a:blip r:embed="rId4"/>
          <a:stretch>
            <a:fillRect/>
          </a:stretch>
        </p:blipFill>
        <p:spPr>
          <a:xfrm>
            <a:off x="9113088" y="3894772"/>
            <a:ext cx="2962688" cy="2867425"/>
          </a:xfrm>
          <a:prstGeom prst="rect">
            <a:avLst/>
          </a:prstGeom>
        </p:spPr>
      </p:pic>
    </p:spTree>
    <p:extLst>
      <p:ext uri="{BB962C8B-B14F-4D97-AF65-F5344CB8AC3E}">
        <p14:creationId xmlns:p14="http://schemas.microsoft.com/office/powerpoint/2010/main" val="411876679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Solid: Demo</a:t>
            </a:r>
            <a:endParaRPr lang="en-GB" dirty="0"/>
          </a:p>
        </p:txBody>
      </p:sp>
      <p:sp>
        <p:nvSpPr>
          <p:cNvPr id="3" name="Content Placeholder 2"/>
          <p:cNvSpPr>
            <a:spLocks noGrp="1"/>
          </p:cNvSpPr>
          <p:nvPr>
            <p:ph idx="1"/>
          </p:nvPr>
        </p:nvSpPr>
        <p:spPr/>
        <p:txBody>
          <a:bodyPr/>
          <a:lstStyle/>
          <a:p>
            <a:r>
              <a:rPr lang="en-GB" dirty="0" smtClean="0">
                <a:hlinkClick r:id="rId3"/>
              </a:rPr>
              <a:t>https://lukkie.be</a:t>
            </a:r>
            <a:endParaRPr lang="en-GB" dirty="0" smtClean="0"/>
          </a:p>
          <a:p>
            <a:r>
              <a:rPr lang="en-GB" dirty="0">
                <a:hlinkClick r:id="rId4"/>
              </a:rPr>
              <a:t>https://</a:t>
            </a:r>
            <a:r>
              <a:rPr lang="en-GB" dirty="0" smtClean="0">
                <a:hlinkClick r:id="rId4"/>
              </a:rPr>
              <a:t>dimou.solidcommunity.net/profile/card#me</a:t>
            </a:r>
            <a:endParaRPr lang="en-GB" dirty="0" smtClean="0"/>
          </a:p>
          <a:p>
            <a:r>
              <a:rPr lang="en-GB" dirty="0" smtClean="0">
                <a:hlinkClick r:id="rId5"/>
              </a:rPr>
              <a:t>https</a:t>
            </a:r>
            <a:r>
              <a:rPr lang="en-GB" dirty="0">
                <a:hlinkClick r:id="rId5"/>
              </a:rPr>
              <a:t>://</a:t>
            </a:r>
            <a:r>
              <a:rPr lang="en-GB" dirty="0" smtClean="0">
                <a:hlinkClick r:id="rId5"/>
              </a:rPr>
              <a:t>solidproject.org/users/get-a-pod</a:t>
            </a:r>
            <a:endParaRPr lang="en-GB" dirty="0" smtClean="0"/>
          </a:p>
          <a:p>
            <a:r>
              <a:rPr lang="en-GB" dirty="0">
                <a:hlinkClick r:id="rId6"/>
              </a:rPr>
              <a:t>https://</a:t>
            </a:r>
            <a:r>
              <a:rPr lang="en-GB" dirty="0" smtClean="0">
                <a:hlinkClick r:id="rId6"/>
              </a:rPr>
              <a:t>solidproject.org/apps</a:t>
            </a:r>
            <a:endParaRPr lang="en-GB" dirty="0" smtClean="0"/>
          </a:p>
          <a:p>
            <a:endParaRPr lang="en-GB" dirty="0" smtClean="0"/>
          </a:p>
          <a:p>
            <a:endParaRPr lang="en-GB" dirty="0"/>
          </a:p>
        </p:txBody>
      </p:sp>
    </p:spTree>
    <p:extLst>
      <p:ext uri="{BB962C8B-B14F-4D97-AF65-F5344CB8AC3E}">
        <p14:creationId xmlns:p14="http://schemas.microsoft.com/office/powerpoint/2010/main" val="5540449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 application: Annotations</a:t>
            </a:r>
            <a:endParaRPr lang="en-GB" dirty="0"/>
          </a:p>
        </p:txBody>
      </p:sp>
      <p:sp>
        <p:nvSpPr>
          <p:cNvPr id="5" name="Content Placeholder 4"/>
          <p:cNvSpPr>
            <a:spLocks noGrp="1"/>
          </p:cNvSpPr>
          <p:nvPr>
            <p:ph idx="1"/>
          </p:nvPr>
        </p:nvSpPr>
        <p:spPr/>
        <p:txBody>
          <a:bodyPr/>
          <a:lstStyle/>
          <a:p>
            <a:endParaRPr lang="en-GB"/>
          </a:p>
        </p:txBody>
      </p:sp>
      <p:pic>
        <p:nvPicPr>
          <p:cNvPr id="6" name="Picture 5">
            <a:extLst>
              <a:ext uri="{FF2B5EF4-FFF2-40B4-BE49-F238E27FC236}">
                <a16:creationId xmlns:a16="http://schemas.microsoft.com/office/drawing/2014/main" id="{4F098A0D-EE36-4694-94F1-810594A4FD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14575" y="1949903"/>
            <a:ext cx="6763926" cy="3889738"/>
          </a:xfrm>
          <a:prstGeom prst="rect">
            <a:avLst/>
          </a:prstGeom>
        </p:spPr>
      </p:pic>
    </p:spTree>
    <p:extLst>
      <p:ext uri="{BB962C8B-B14F-4D97-AF65-F5344CB8AC3E}">
        <p14:creationId xmlns:p14="http://schemas.microsoft.com/office/powerpoint/2010/main" val="24937168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5F249-F551-4184-8802-6F7C74B21162}"/>
              </a:ext>
            </a:extLst>
          </p:cNvPr>
          <p:cNvSpPr>
            <a:spLocks noGrp="1"/>
          </p:cNvSpPr>
          <p:nvPr>
            <p:ph type="title"/>
          </p:nvPr>
        </p:nvSpPr>
        <p:spPr/>
        <p:txBody>
          <a:bodyPr/>
          <a:lstStyle/>
          <a:p>
            <a:r>
              <a:rPr lang="en-US" dirty="0"/>
              <a:t>Decentralized annotations</a:t>
            </a:r>
          </a:p>
        </p:txBody>
      </p:sp>
      <p:pic>
        <p:nvPicPr>
          <p:cNvPr id="6" name="Picture 5">
            <a:extLst>
              <a:ext uri="{FF2B5EF4-FFF2-40B4-BE49-F238E27FC236}">
                <a16:creationId xmlns:a16="http://schemas.microsoft.com/office/drawing/2014/main" id="{7CA0AAFE-DF06-4880-A25A-D5C5C4917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56" y="1630201"/>
            <a:ext cx="10295699" cy="4661856"/>
          </a:xfrm>
          <a:prstGeom prst="rect">
            <a:avLst/>
          </a:prstGeom>
        </p:spPr>
      </p:pic>
      <p:sp>
        <p:nvSpPr>
          <p:cNvPr id="7" name="Rectangle: Rounded Corners 6">
            <a:extLst>
              <a:ext uri="{FF2B5EF4-FFF2-40B4-BE49-F238E27FC236}">
                <a16:creationId xmlns:a16="http://schemas.microsoft.com/office/drawing/2014/main" id="{21411F45-F70A-4FB2-9D79-2525722FF15A}"/>
              </a:ext>
            </a:extLst>
          </p:cNvPr>
          <p:cNvSpPr/>
          <p:nvPr/>
        </p:nvSpPr>
        <p:spPr>
          <a:xfrm>
            <a:off x="1563376" y="2804538"/>
            <a:ext cx="2815623" cy="221702"/>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9" name="Rectangle: Rounded Corners 8">
            <a:extLst>
              <a:ext uri="{FF2B5EF4-FFF2-40B4-BE49-F238E27FC236}">
                <a16:creationId xmlns:a16="http://schemas.microsoft.com/office/drawing/2014/main" id="{B3170C76-241C-459E-8F46-84FBA9E9FB4E}"/>
              </a:ext>
            </a:extLst>
          </p:cNvPr>
          <p:cNvSpPr/>
          <p:nvPr/>
        </p:nvSpPr>
        <p:spPr>
          <a:xfrm>
            <a:off x="8680028" y="5547913"/>
            <a:ext cx="642938" cy="659760"/>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10" name="TextBox 9">
            <a:extLst>
              <a:ext uri="{FF2B5EF4-FFF2-40B4-BE49-F238E27FC236}">
                <a16:creationId xmlns:a16="http://schemas.microsoft.com/office/drawing/2014/main" id="{1AA90E28-7B42-4A54-91B3-2711318BF246}"/>
              </a:ext>
            </a:extLst>
          </p:cNvPr>
          <p:cNvSpPr txBox="1"/>
          <p:nvPr/>
        </p:nvSpPr>
        <p:spPr>
          <a:xfrm>
            <a:off x="2028951" y="5805969"/>
            <a:ext cx="5054819" cy="559705"/>
          </a:xfrm>
          <a:prstGeom prst="rect">
            <a:avLst/>
          </a:prstGeom>
          <a:noFill/>
        </p:spPr>
        <p:txBody>
          <a:bodyPr wrap="square" rtlCol="0">
            <a:spAutoFit/>
          </a:bodyPr>
          <a:lstStyle/>
          <a:p>
            <a:pPr>
              <a:lnSpc>
                <a:spcPct val="120000"/>
              </a:lnSpc>
            </a:pPr>
            <a:r>
              <a:rPr lang="en-US" sz="2531" dirty="0">
                <a:solidFill>
                  <a:srgbClr val="FF0000"/>
                </a:solidFill>
              </a:rPr>
              <a:t>Linked Data Notifications (LDN)</a:t>
            </a:r>
          </a:p>
        </p:txBody>
      </p:sp>
      <p:sp>
        <p:nvSpPr>
          <p:cNvPr id="5" name="Content Placeholder 4"/>
          <p:cNvSpPr>
            <a:spLocks noGrp="1"/>
          </p:cNvSpPr>
          <p:nvPr>
            <p:ph idx="1"/>
          </p:nvPr>
        </p:nvSpPr>
        <p:spPr>
          <a:xfrm>
            <a:off x="8163306" y="921445"/>
            <a:ext cx="10753725" cy="3766185"/>
          </a:xfrm>
        </p:spPr>
        <p:txBody>
          <a:bodyPr/>
          <a:lstStyle/>
          <a:p>
            <a:r>
              <a:rPr lang="en-GB" dirty="0" smtClean="0"/>
              <a:t>Architecture</a:t>
            </a:r>
            <a:endParaRPr lang="en-GB" dirty="0"/>
          </a:p>
        </p:txBody>
      </p:sp>
    </p:spTree>
    <p:extLst>
      <p:ext uri="{BB962C8B-B14F-4D97-AF65-F5344CB8AC3E}">
        <p14:creationId xmlns:p14="http://schemas.microsoft.com/office/powerpoint/2010/main" val="85932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5F249-F551-4184-8802-6F7C74B21162}"/>
              </a:ext>
            </a:extLst>
          </p:cNvPr>
          <p:cNvSpPr>
            <a:spLocks noGrp="1"/>
          </p:cNvSpPr>
          <p:nvPr>
            <p:ph type="title"/>
          </p:nvPr>
        </p:nvSpPr>
        <p:spPr/>
        <p:txBody>
          <a:bodyPr/>
          <a:lstStyle/>
          <a:p>
            <a:r>
              <a:rPr lang="en-US" dirty="0"/>
              <a:t>Decentralized annotations</a:t>
            </a:r>
          </a:p>
        </p:txBody>
      </p:sp>
      <p:sp>
        <p:nvSpPr>
          <p:cNvPr id="3" name="Content Placeholder 2">
            <a:extLst>
              <a:ext uri="{FF2B5EF4-FFF2-40B4-BE49-F238E27FC236}">
                <a16:creationId xmlns:a16="http://schemas.microsoft.com/office/drawing/2014/main" id="{E0C2551A-68CF-4345-97FB-33890C171A09}"/>
              </a:ext>
            </a:extLst>
          </p:cNvPr>
          <p:cNvSpPr>
            <a:spLocks noGrp="1"/>
          </p:cNvSpPr>
          <p:nvPr>
            <p:ph idx="1"/>
          </p:nvPr>
        </p:nvSpPr>
        <p:spPr>
          <a:xfrm>
            <a:off x="8171250" y="849041"/>
            <a:ext cx="10753725" cy="3766185"/>
          </a:xfrm>
        </p:spPr>
        <p:txBody>
          <a:bodyPr/>
          <a:lstStyle/>
          <a:p>
            <a:pPr marL="60748" indent="0">
              <a:buNone/>
            </a:pPr>
            <a:r>
              <a:rPr lang="en-US" dirty="0"/>
              <a:t>Adding an annotation</a:t>
            </a:r>
          </a:p>
        </p:txBody>
      </p:sp>
      <p:pic>
        <p:nvPicPr>
          <p:cNvPr id="6" name="Picture 5">
            <a:extLst>
              <a:ext uri="{FF2B5EF4-FFF2-40B4-BE49-F238E27FC236}">
                <a16:creationId xmlns:a16="http://schemas.microsoft.com/office/drawing/2014/main" id="{7CA0AAFE-DF06-4880-A25A-D5C5C4917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56" y="1630201"/>
            <a:ext cx="10295699" cy="4661856"/>
          </a:xfrm>
          <a:prstGeom prst="rect">
            <a:avLst/>
          </a:prstGeom>
        </p:spPr>
      </p:pic>
      <p:pic>
        <p:nvPicPr>
          <p:cNvPr id="11" name="Content Placeholder 12">
            <a:extLst>
              <a:ext uri="{FF2B5EF4-FFF2-40B4-BE49-F238E27FC236}">
                <a16:creationId xmlns:a16="http://schemas.microsoft.com/office/drawing/2014/main" id="{1D03DC62-3B7A-4C6B-BEFA-C19A6892F28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7230" y="1939106"/>
            <a:ext cx="725883" cy="702181"/>
          </a:xfrm>
          <a:prstGeom prst="rect">
            <a:avLst/>
          </a:prstGeom>
        </p:spPr>
      </p:pic>
      <p:sp>
        <p:nvSpPr>
          <p:cNvPr id="5" name="TextBox 4">
            <a:extLst>
              <a:ext uri="{FF2B5EF4-FFF2-40B4-BE49-F238E27FC236}">
                <a16:creationId xmlns:a16="http://schemas.microsoft.com/office/drawing/2014/main" id="{44E1F60E-F853-4D43-A56C-F6119966FCB3}"/>
              </a:ext>
            </a:extLst>
          </p:cNvPr>
          <p:cNvSpPr txBox="1"/>
          <p:nvPr/>
        </p:nvSpPr>
        <p:spPr>
          <a:xfrm>
            <a:off x="3184478" y="1675910"/>
            <a:ext cx="831386" cy="416974"/>
          </a:xfrm>
          <a:prstGeom prst="rect">
            <a:avLst/>
          </a:prstGeom>
          <a:noFill/>
        </p:spPr>
        <p:txBody>
          <a:bodyPr wrap="square" rtlCol="0">
            <a:spAutoFit/>
          </a:bodyPr>
          <a:lstStyle/>
          <a:p>
            <a:pPr>
              <a:lnSpc>
                <a:spcPct val="120000"/>
              </a:lnSpc>
            </a:pPr>
            <a:r>
              <a:rPr lang="en-US" sz="1758" dirty="0"/>
              <a:t>POST</a:t>
            </a:r>
          </a:p>
        </p:txBody>
      </p:sp>
      <p:sp>
        <p:nvSpPr>
          <p:cNvPr id="12" name="TextBox 11">
            <a:extLst>
              <a:ext uri="{FF2B5EF4-FFF2-40B4-BE49-F238E27FC236}">
                <a16:creationId xmlns:a16="http://schemas.microsoft.com/office/drawing/2014/main" id="{95CC9AAF-0CF3-429D-8618-F91AC6BB85AC}"/>
              </a:ext>
            </a:extLst>
          </p:cNvPr>
          <p:cNvSpPr txBox="1"/>
          <p:nvPr/>
        </p:nvSpPr>
        <p:spPr>
          <a:xfrm>
            <a:off x="8339681" y="3306536"/>
            <a:ext cx="2622776" cy="416974"/>
          </a:xfrm>
          <a:prstGeom prst="rect">
            <a:avLst/>
          </a:prstGeom>
          <a:noFill/>
        </p:spPr>
        <p:txBody>
          <a:bodyPr wrap="square" rtlCol="0">
            <a:spAutoFit/>
          </a:bodyPr>
          <a:lstStyle/>
          <a:p>
            <a:pPr>
              <a:lnSpc>
                <a:spcPct val="120000"/>
              </a:lnSpc>
            </a:pPr>
            <a:r>
              <a:rPr lang="en-US" sz="1758" dirty="0"/>
              <a:t>Annotation URL</a:t>
            </a:r>
          </a:p>
        </p:txBody>
      </p:sp>
      <p:sp>
        <p:nvSpPr>
          <p:cNvPr id="13" name="Rectangle 12">
            <a:extLst>
              <a:ext uri="{FF2B5EF4-FFF2-40B4-BE49-F238E27FC236}">
                <a16:creationId xmlns:a16="http://schemas.microsoft.com/office/drawing/2014/main" id="{1B895B5F-999F-4707-B210-F87A68CB896D}"/>
              </a:ext>
            </a:extLst>
          </p:cNvPr>
          <p:cNvSpPr/>
          <p:nvPr/>
        </p:nvSpPr>
        <p:spPr>
          <a:xfrm>
            <a:off x="2660804" y="3225773"/>
            <a:ext cx="1442650" cy="834524"/>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US" sz="1266" dirty="0"/>
              <a:t>LDN</a:t>
            </a:r>
          </a:p>
          <a:p>
            <a:pPr algn="ctr"/>
            <a:r>
              <a:rPr lang="en-US" sz="1125" dirty="0"/>
              <a:t>(incl. Annotation URL)</a:t>
            </a:r>
          </a:p>
        </p:txBody>
      </p:sp>
      <p:sp>
        <p:nvSpPr>
          <p:cNvPr id="14" name="TextBox 13">
            <a:extLst>
              <a:ext uri="{FF2B5EF4-FFF2-40B4-BE49-F238E27FC236}">
                <a16:creationId xmlns:a16="http://schemas.microsoft.com/office/drawing/2014/main" id="{CABDAD78-6FF2-4EA2-AE78-81C7531F94AF}"/>
              </a:ext>
            </a:extLst>
          </p:cNvPr>
          <p:cNvSpPr txBox="1"/>
          <p:nvPr/>
        </p:nvSpPr>
        <p:spPr>
          <a:xfrm>
            <a:off x="9278626" y="5985970"/>
            <a:ext cx="1817961" cy="416974"/>
          </a:xfrm>
          <a:prstGeom prst="rect">
            <a:avLst/>
          </a:prstGeom>
          <a:noFill/>
        </p:spPr>
        <p:txBody>
          <a:bodyPr wrap="square" rtlCol="0">
            <a:spAutoFit/>
          </a:bodyPr>
          <a:lstStyle/>
          <a:p>
            <a:pPr>
              <a:lnSpc>
                <a:spcPct val="120000"/>
              </a:lnSpc>
            </a:pPr>
            <a:r>
              <a:rPr lang="en-US" sz="1758" dirty="0"/>
              <a:t>Annotation URL</a:t>
            </a:r>
          </a:p>
        </p:txBody>
      </p:sp>
    </p:spTree>
    <p:extLst>
      <p:ext uri="{BB962C8B-B14F-4D97-AF65-F5344CB8AC3E}">
        <p14:creationId xmlns:p14="http://schemas.microsoft.com/office/powerpoint/2010/main" val="1049284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par>
                                <p:cTn id="12" presetID="42" presetClass="path" presetSubtype="0" accel="50000" decel="50000" fill="hold" nodeType="withEffect">
                                  <p:stCondLst>
                                    <p:cond delay="0"/>
                                  </p:stCondLst>
                                  <p:childTnLst>
                                    <p:animMotion origin="layout" path="M 4.40945E-6 -1.61458E-6 L 0.44891 0.1141 " pathEditMode="relative" rAng="0" ptsTypes="AA">
                                      <p:cBhvr>
                                        <p:cTn id="13" dur="1500" fill="hold"/>
                                        <p:tgtEl>
                                          <p:spTgt spid="11"/>
                                        </p:tgtEl>
                                        <p:attrNameLst>
                                          <p:attrName>ppt_x</p:attrName>
                                          <p:attrName>ppt_y</p:attrName>
                                        </p:attrNameLst>
                                      </p:cBhvr>
                                      <p:rCtr x="22441" y="5697"/>
                                    </p:animMotion>
                                  </p:childTnLst>
                                </p:cTn>
                              </p:par>
                              <p:par>
                                <p:cTn id="14" presetID="42" presetClass="path" presetSubtype="0" accel="50000" decel="50000" fill="hold" grpId="0" nodeType="withEffect">
                                  <p:stCondLst>
                                    <p:cond delay="0"/>
                                  </p:stCondLst>
                                  <p:childTnLst>
                                    <p:animMotion origin="layout" path="M 4.40945E-6 -3.69792E-6 L 0.44643 0.11247 " pathEditMode="relative" rAng="0" ptsTypes="AA">
                                      <p:cBhvr>
                                        <p:cTn id="15" dur="1500" fill="hold"/>
                                        <p:tgtEl>
                                          <p:spTgt spid="5"/>
                                        </p:tgtEl>
                                        <p:attrNameLst>
                                          <p:attrName>ppt_x</p:attrName>
                                          <p:attrName>ppt_y</p:attrName>
                                        </p:attrNameLst>
                                      </p:cBhvr>
                                      <p:rCtr x="22322" y="5615"/>
                                    </p:animMotion>
                                  </p:childTnLst>
                                </p:cTn>
                              </p:par>
                            </p:childTnLst>
                          </p:cTn>
                        </p:par>
                        <p:par>
                          <p:cTn id="16" fill="hold">
                            <p:stCondLst>
                              <p:cond delay="1500"/>
                            </p:stCondLst>
                            <p:childTnLst>
                              <p:par>
                                <p:cTn id="17" presetID="1" presetClass="exit" presetSubtype="0" fill="hold" grpId="2" nodeType="after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par>
                          <p:cTn id="19" fill="hold">
                            <p:stCondLst>
                              <p:cond delay="1500"/>
                            </p:stCondLst>
                            <p:childTnLst>
                              <p:par>
                                <p:cTn id="20" presetID="1" presetClass="entr" presetSubtype="0"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childTnLst>
                                </p:cTn>
                              </p:par>
                            </p:childTnLst>
                          </p:cTn>
                        </p:par>
                        <p:par>
                          <p:cTn id="22" fill="hold">
                            <p:stCondLst>
                              <p:cond delay="1500"/>
                            </p:stCondLst>
                            <p:childTnLst>
                              <p:par>
                                <p:cTn id="23" presetID="42" presetClass="path" presetSubtype="0" accel="50000" decel="50000" fill="hold" grpId="1" nodeType="afterEffect">
                                  <p:stCondLst>
                                    <p:cond delay="0"/>
                                  </p:stCondLst>
                                  <p:childTnLst>
                                    <p:animMotion origin="layout" path="M -3.25765E-6 -7.8125E-7 L -0.49634 -0.17447 " pathEditMode="relative" rAng="0" ptsTypes="AA">
                                      <p:cBhvr>
                                        <p:cTn id="24" dur="1500" fill="hold"/>
                                        <p:tgtEl>
                                          <p:spTgt spid="12"/>
                                        </p:tgtEl>
                                        <p:attrNameLst>
                                          <p:attrName>ppt_x</p:attrName>
                                          <p:attrName>ppt_y</p:attrName>
                                        </p:attrNameLst>
                                      </p:cBhvr>
                                      <p:rCtr x="-24135" y="-8073"/>
                                    </p:animMotion>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500"/>
                                        <p:tgtEl>
                                          <p:spTgt spid="13"/>
                                        </p:tgtEl>
                                      </p:cBhvr>
                                    </p:animEffect>
                                  </p:childTnLst>
                                </p:cTn>
                              </p:par>
                            </p:childTnLst>
                          </p:cTn>
                        </p:par>
                        <p:par>
                          <p:cTn id="30" fill="hold">
                            <p:stCondLst>
                              <p:cond delay="500"/>
                            </p:stCondLst>
                            <p:childTnLst>
                              <p:par>
                                <p:cTn id="31" presetID="42" presetClass="path" presetSubtype="0" accel="50000" decel="50000" fill="hold" grpId="1" nodeType="afterEffect">
                                  <p:stCondLst>
                                    <p:cond delay="0"/>
                                  </p:stCondLst>
                                  <p:childTnLst>
                                    <p:animMotion origin="layout" path="M -1.59311E-7 0 L 0.54193 0.36296 " pathEditMode="relative" rAng="0" ptsTypes="AA">
                                      <p:cBhvr>
                                        <p:cTn id="32" dur="1500" fill="hold"/>
                                        <p:tgtEl>
                                          <p:spTgt spid="13"/>
                                        </p:tgtEl>
                                        <p:attrNameLst>
                                          <p:attrName>ppt_x</p:attrName>
                                          <p:attrName>ppt_y</p:attrName>
                                        </p:attrNameLst>
                                      </p:cBhvr>
                                      <p:rCtr x="27092" y="18148"/>
                                    </p:animMotion>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childTnLst>
                          </p:cTn>
                        </p:par>
                        <p:par>
                          <p:cTn id="37" fill="hold">
                            <p:stCondLst>
                              <p:cond delay="0"/>
                            </p:stCondLst>
                            <p:childTnLst>
                              <p:par>
                                <p:cTn id="38" presetID="42" presetClass="path" presetSubtype="0" accel="50000" decel="50000" fill="hold" grpId="1" nodeType="afterEffect">
                                  <p:stCondLst>
                                    <p:cond delay="0"/>
                                  </p:stCondLst>
                                  <p:childTnLst>
                                    <p:animMotion origin="layout" path="M -1.25252E-6 -4.42708E-6 L -0.09009 -0.1722 " pathEditMode="relative" rAng="0" ptsTypes="AA">
                                      <p:cBhvr>
                                        <p:cTn id="39" dur="1000" fill="hold"/>
                                        <p:tgtEl>
                                          <p:spTgt spid="14"/>
                                        </p:tgtEl>
                                        <p:attrNameLst>
                                          <p:attrName>ppt_x</p:attrName>
                                          <p:attrName>ppt_y</p:attrName>
                                        </p:attrNameLst>
                                      </p:cBhvr>
                                      <p:rCtr x="-4505" y="-8610"/>
                                    </p:animMotion>
                                  </p:childTnLst>
                                </p:cTn>
                              </p:par>
                            </p:childTnLst>
                          </p:cTn>
                        </p:par>
                        <p:par>
                          <p:cTn id="40" fill="hold">
                            <p:stCondLst>
                              <p:cond delay="1000"/>
                            </p:stCondLst>
                            <p:childTnLst>
                              <p:par>
                                <p:cTn id="41" presetID="6" presetClass="emph" presetSubtype="0" fill="hold" grpId="2" nodeType="afterEffect">
                                  <p:stCondLst>
                                    <p:cond delay="0"/>
                                  </p:stCondLst>
                                  <p:childTnLst>
                                    <p:animScale>
                                      <p:cBhvr>
                                        <p:cTn id="42" dur="500" fill="hold"/>
                                        <p:tgtEl>
                                          <p:spTgt spid="14"/>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12" grpId="0"/>
      <p:bldP spid="12" grpId="1"/>
      <p:bldP spid="13" grpId="0" animBg="1"/>
      <p:bldP spid="13" grpId="1" animBg="1"/>
      <p:bldP spid="14" grpId="0"/>
      <p:bldP spid="14" grpId="1"/>
      <p:bldP spid="14" grpId="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5F249-F551-4184-8802-6F7C74B21162}"/>
              </a:ext>
            </a:extLst>
          </p:cNvPr>
          <p:cNvSpPr>
            <a:spLocks noGrp="1"/>
          </p:cNvSpPr>
          <p:nvPr>
            <p:ph type="title"/>
          </p:nvPr>
        </p:nvSpPr>
        <p:spPr/>
        <p:txBody>
          <a:bodyPr/>
          <a:lstStyle/>
          <a:p>
            <a:r>
              <a:rPr lang="en-US" dirty="0"/>
              <a:t>Decentralized annotations</a:t>
            </a:r>
          </a:p>
        </p:txBody>
      </p:sp>
      <p:sp>
        <p:nvSpPr>
          <p:cNvPr id="3" name="Content Placeholder 2">
            <a:extLst>
              <a:ext uri="{FF2B5EF4-FFF2-40B4-BE49-F238E27FC236}">
                <a16:creationId xmlns:a16="http://schemas.microsoft.com/office/drawing/2014/main" id="{E0C2551A-68CF-4345-97FB-33890C171A09}"/>
              </a:ext>
            </a:extLst>
          </p:cNvPr>
          <p:cNvSpPr>
            <a:spLocks noGrp="1"/>
          </p:cNvSpPr>
          <p:nvPr>
            <p:ph idx="1"/>
          </p:nvPr>
        </p:nvSpPr>
        <p:spPr>
          <a:xfrm>
            <a:off x="7948409" y="845938"/>
            <a:ext cx="10753725" cy="3766185"/>
          </a:xfrm>
        </p:spPr>
        <p:txBody>
          <a:bodyPr/>
          <a:lstStyle/>
          <a:p>
            <a:pPr marL="60748" indent="0">
              <a:buNone/>
            </a:pPr>
            <a:r>
              <a:rPr lang="en-US" dirty="0"/>
              <a:t>Collecting an annotation</a:t>
            </a:r>
          </a:p>
        </p:txBody>
      </p:sp>
      <p:pic>
        <p:nvPicPr>
          <p:cNvPr id="6" name="Picture 5">
            <a:extLst>
              <a:ext uri="{FF2B5EF4-FFF2-40B4-BE49-F238E27FC236}">
                <a16:creationId xmlns:a16="http://schemas.microsoft.com/office/drawing/2014/main" id="{7CA0AAFE-DF06-4880-A25A-D5C5C4917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56" y="1630201"/>
            <a:ext cx="10295699" cy="4661856"/>
          </a:xfrm>
          <a:prstGeom prst="rect">
            <a:avLst/>
          </a:prstGeom>
        </p:spPr>
      </p:pic>
      <p:sp>
        <p:nvSpPr>
          <p:cNvPr id="5" name="TextBox 4">
            <a:extLst>
              <a:ext uri="{FF2B5EF4-FFF2-40B4-BE49-F238E27FC236}">
                <a16:creationId xmlns:a16="http://schemas.microsoft.com/office/drawing/2014/main" id="{388CA9DF-0B18-4CFE-9D48-25B3A41D7AFF}"/>
              </a:ext>
            </a:extLst>
          </p:cNvPr>
          <p:cNvSpPr txBox="1"/>
          <p:nvPr/>
        </p:nvSpPr>
        <p:spPr>
          <a:xfrm>
            <a:off x="3758231" y="3324796"/>
            <a:ext cx="997662" cy="416974"/>
          </a:xfrm>
          <a:prstGeom prst="rect">
            <a:avLst/>
          </a:prstGeom>
          <a:noFill/>
        </p:spPr>
        <p:txBody>
          <a:bodyPr wrap="square" rtlCol="0">
            <a:spAutoFit/>
          </a:bodyPr>
          <a:lstStyle/>
          <a:p>
            <a:pPr>
              <a:lnSpc>
                <a:spcPct val="120000"/>
              </a:lnSpc>
            </a:pPr>
            <a:r>
              <a:rPr lang="en-US" sz="1758" dirty="0"/>
              <a:t>GET</a:t>
            </a:r>
          </a:p>
        </p:txBody>
      </p:sp>
      <p:sp>
        <p:nvSpPr>
          <p:cNvPr id="8" name="Rectangle: Rounded Corners 7">
            <a:extLst>
              <a:ext uri="{FF2B5EF4-FFF2-40B4-BE49-F238E27FC236}">
                <a16:creationId xmlns:a16="http://schemas.microsoft.com/office/drawing/2014/main" id="{41908CCC-F0EB-473F-84C4-346F9B1F9B99}"/>
              </a:ext>
            </a:extLst>
          </p:cNvPr>
          <p:cNvSpPr/>
          <p:nvPr/>
        </p:nvSpPr>
        <p:spPr>
          <a:xfrm>
            <a:off x="1663143" y="3004070"/>
            <a:ext cx="3968476" cy="189780"/>
          </a:xfrm>
          <a:prstGeom prst="roundRect">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sp>
        <p:nvSpPr>
          <p:cNvPr id="11" name="Rectangle 10">
            <a:extLst>
              <a:ext uri="{FF2B5EF4-FFF2-40B4-BE49-F238E27FC236}">
                <a16:creationId xmlns:a16="http://schemas.microsoft.com/office/drawing/2014/main" id="{7DC13DB1-7383-4211-95F8-58EDD29A4049}"/>
              </a:ext>
            </a:extLst>
          </p:cNvPr>
          <p:cNvSpPr/>
          <p:nvPr/>
        </p:nvSpPr>
        <p:spPr>
          <a:xfrm>
            <a:off x="7948409" y="4450949"/>
            <a:ext cx="2194857" cy="853017"/>
          </a:xfrm>
          <a:prstGeom prst="rect">
            <a:avLst/>
          </a:prstGeom>
          <a:noFill/>
          <a:ln w="317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chemeClr val="tx1"/>
                </a:solidFill>
              </a:rPr>
              <a:t>Annotation URL 1</a:t>
            </a:r>
          </a:p>
          <a:p>
            <a:pPr algn="ctr"/>
            <a:r>
              <a:rPr lang="en-US" sz="1266" dirty="0">
                <a:solidFill>
                  <a:schemeClr val="tx1"/>
                </a:solidFill>
              </a:rPr>
              <a:t>Annotation URL 2</a:t>
            </a:r>
          </a:p>
          <a:p>
            <a:pPr algn="ctr"/>
            <a:r>
              <a:rPr lang="en-US" sz="1266" dirty="0">
                <a:solidFill>
                  <a:schemeClr val="tx1"/>
                </a:solidFill>
              </a:rPr>
              <a:t>Annotation URL 3</a:t>
            </a:r>
          </a:p>
        </p:txBody>
      </p:sp>
      <p:sp>
        <p:nvSpPr>
          <p:cNvPr id="12" name="TextBox 11">
            <a:extLst>
              <a:ext uri="{FF2B5EF4-FFF2-40B4-BE49-F238E27FC236}">
                <a16:creationId xmlns:a16="http://schemas.microsoft.com/office/drawing/2014/main" id="{33E3673A-C1EE-42F7-BA16-596EE71F8E09}"/>
              </a:ext>
            </a:extLst>
          </p:cNvPr>
          <p:cNvSpPr txBox="1"/>
          <p:nvPr/>
        </p:nvSpPr>
        <p:spPr>
          <a:xfrm>
            <a:off x="4755893" y="2513394"/>
            <a:ext cx="997662" cy="416974"/>
          </a:xfrm>
          <a:prstGeom prst="rect">
            <a:avLst/>
          </a:prstGeom>
          <a:noFill/>
        </p:spPr>
        <p:txBody>
          <a:bodyPr wrap="square" rtlCol="0">
            <a:spAutoFit/>
          </a:bodyPr>
          <a:lstStyle/>
          <a:p>
            <a:pPr>
              <a:lnSpc>
                <a:spcPct val="120000"/>
              </a:lnSpc>
            </a:pPr>
            <a:r>
              <a:rPr lang="en-US" sz="1758" dirty="0"/>
              <a:t>GET</a:t>
            </a:r>
          </a:p>
        </p:txBody>
      </p:sp>
      <p:sp>
        <p:nvSpPr>
          <p:cNvPr id="13" name="Rectangle 12">
            <a:extLst>
              <a:ext uri="{FF2B5EF4-FFF2-40B4-BE49-F238E27FC236}">
                <a16:creationId xmlns:a16="http://schemas.microsoft.com/office/drawing/2014/main" id="{34C3C6F9-3FAC-41FD-979E-C8DF15B15684}"/>
              </a:ext>
            </a:extLst>
          </p:cNvPr>
          <p:cNvSpPr/>
          <p:nvPr/>
        </p:nvSpPr>
        <p:spPr>
          <a:xfrm>
            <a:off x="8391815" y="2883445"/>
            <a:ext cx="1308045" cy="314260"/>
          </a:xfrm>
          <a:prstGeom prst="rect">
            <a:avLst/>
          </a:prstGeom>
          <a:no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chemeClr val="tx1"/>
                </a:solidFill>
              </a:rPr>
              <a:t>Annotation</a:t>
            </a:r>
          </a:p>
        </p:txBody>
      </p:sp>
      <p:sp>
        <p:nvSpPr>
          <p:cNvPr id="14" name="TextBox 13">
            <a:extLst>
              <a:ext uri="{FF2B5EF4-FFF2-40B4-BE49-F238E27FC236}">
                <a16:creationId xmlns:a16="http://schemas.microsoft.com/office/drawing/2014/main" id="{06AA4032-E217-4FD1-883E-A02AB5D4EFBE}"/>
              </a:ext>
            </a:extLst>
          </p:cNvPr>
          <p:cNvSpPr txBox="1"/>
          <p:nvPr/>
        </p:nvSpPr>
        <p:spPr>
          <a:xfrm>
            <a:off x="4755892" y="2520544"/>
            <a:ext cx="997662" cy="416974"/>
          </a:xfrm>
          <a:prstGeom prst="rect">
            <a:avLst/>
          </a:prstGeom>
          <a:noFill/>
        </p:spPr>
        <p:txBody>
          <a:bodyPr wrap="square" rtlCol="0">
            <a:spAutoFit/>
          </a:bodyPr>
          <a:lstStyle/>
          <a:p>
            <a:pPr>
              <a:lnSpc>
                <a:spcPct val="120000"/>
              </a:lnSpc>
            </a:pPr>
            <a:r>
              <a:rPr lang="en-US" sz="1758" dirty="0"/>
              <a:t>GET</a:t>
            </a:r>
          </a:p>
        </p:txBody>
      </p:sp>
      <p:sp>
        <p:nvSpPr>
          <p:cNvPr id="15" name="Rectangle 14">
            <a:extLst>
              <a:ext uri="{FF2B5EF4-FFF2-40B4-BE49-F238E27FC236}">
                <a16:creationId xmlns:a16="http://schemas.microsoft.com/office/drawing/2014/main" id="{595ADB16-E9BA-4136-B675-6449A1C3B74E}"/>
              </a:ext>
            </a:extLst>
          </p:cNvPr>
          <p:cNvSpPr/>
          <p:nvPr/>
        </p:nvSpPr>
        <p:spPr>
          <a:xfrm>
            <a:off x="8391815" y="2879590"/>
            <a:ext cx="1308045" cy="314260"/>
          </a:xfrm>
          <a:prstGeom prst="rect">
            <a:avLst/>
          </a:prstGeom>
          <a:no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chemeClr val="tx1"/>
                </a:solidFill>
              </a:rPr>
              <a:t>Annotation</a:t>
            </a:r>
          </a:p>
        </p:txBody>
      </p:sp>
    </p:spTree>
    <p:extLst>
      <p:ext uri="{BB962C8B-B14F-4D97-AF65-F5344CB8AC3E}">
        <p14:creationId xmlns:p14="http://schemas.microsoft.com/office/powerpoint/2010/main" val="2069122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42" presetClass="path" presetSubtype="0" accel="50000" decel="50000" fill="hold" grpId="0" nodeType="withEffect">
                                  <p:stCondLst>
                                    <p:cond delay="0"/>
                                  </p:stCondLst>
                                  <p:childTnLst>
                                    <p:animMotion origin="layout" path="M -1.88427E-6 2.29167E-6 L 0.40377 0.17431 " pathEditMode="relative" rAng="0" ptsTypes="AA">
                                      <p:cBhvr>
                                        <p:cTn id="12" dur="1200" fill="hold"/>
                                        <p:tgtEl>
                                          <p:spTgt spid="5"/>
                                        </p:tgtEl>
                                        <p:attrNameLst>
                                          <p:attrName>ppt_x</p:attrName>
                                          <p:attrName>ppt_y</p:attrName>
                                        </p:attrNameLst>
                                      </p:cBhvr>
                                      <p:rCtr x="20189" y="8708"/>
                                    </p:animMotion>
                                  </p:childTnLst>
                                </p:cTn>
                              </p:par>
                            </p:childTnLst>
                          </p:cTn>
                        </p:par>
                        <p:par>
                          <p:cTn id="13" fill="hold">
                            <p:stCondLst>
                              <p:cond delay="1200"/>
                            </p:stCondLst>
                            <p:childTnLst>
                              <p:par>
                                <p:cTn id="14" presetID="1" presetClass="exit" presetSubtype="0" fill="hold" grpId="1" nodeType="afterEffect">
                                  <p:stCondLst>
                                    <p:cond delay="0"/>
                                  </p:stCondLst>
                                  <p:childTnLst>
                                    <p:set>
                                      <p:cBhvr>
                                        <p:cTn id="15" dur="1" fill="hold">
                                          <p:stCondLst>
                                            <p:cond delay="0"/>
                                          </p:stCondLst>
                                        </p:cTn>
                                        <p:tgtEl>
                                          <p:spTgt spid="5"/>
                                        </p:tgtEl>
                                        <p:attrNameLst>
                                          <p:attrName>style.visibility</p:attrName>
                                        </p:attrNameLst>
                                      </p:cBhvr>
                                      <p:to>
                                        <p:strVal val="hidden"/>
                                      </p:to>
                                    </p:set>
                                  </p:childTnLst>
                                </p:cTn>
                              </p:par>
                            </p:childTnLst>
                          </p:cTn>
                        </p:par>
                        <p:par>
                          <p:cTn id="16" fill="hold">
                            <p:stCondLst>
                              <p:cond delay="1200"/>
                            </p:stCondLst>
                            <p:childTnLst>
                              <p:par>
                                <p:cTn id="17" presetID="1"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par>
                          <p:cTn id="19" fill="hold">
                            <p:stCondLst>
                              <p:cond delay="1200"/>
                            </p:stCondLst>
                            <p:childTnLst>
                              <p:par>
                                <p:cTn id="20" presetID="42" presetClass="path" presetSubtype="0" accel="50000" decel="50000" fill="hold" grpId="1" nodeType="afterEffect">
                                  <p:stCondLst>
                                    <p:cond delay="0"/>
                                  </p:stCondLst>
                                  <p:childTnLst>
                                    <p:animMotion origin="layout" path="M 1.35323E-6 -3.02083E-6 L -0.43371 -0.14225 " pathEditMode="relative" rAng="0" ptsTypes="AA">
                                      <p:cBhvr>
                                        <p:cTn id="21" dur="1200" fill="hold"/>
                                        <p:tgtEl>
                                          <p:spTgt spid="11"/>
                                        </p:tgtEl>
                                        <p:attrNameLst>
                                          <p:attrName>ppt_x</p:attrName>
                                          <p:attrName>ppt_y</p:attrName>
                                        </p:attrNameLst>
                                      </p:cBhvr>
                                      <p:rCtr x="-21690" y="-7113"/>
                                    </p:animMotion>
                                  </p:childTnLst>
                                </p:cTn>
                              </p:par>
                            </p:childTnLst>
                          </p:cTn>
                        </p:par>
                        <p:par>
                          <p:cTn id="22" fill="hold">
                            <p:stCondLst>
                              <p:cond delay="2400"/>
                            </p:stCondLst>
                            <p:childTnLst>
                              <p:par>
                                <p:cTn id="23" presetID="1" presetClass="exit" presetSubtype="0" fill="hold" grpId="1" nodeType="afterEffect">
                                  <p:stCondLst>
                                    <p:cond delay="0"/>
                                  </p:stCondLst>
                                  <p:childTnLst>
                                    <p:set>
                                      <p:cBhvr>
                                        <p:cTn id="24" dur="1" fill="hold">
                                          <p:stCondLst>
                                            <p:cond delay="0"/>
                                          </p:stCondLst>
                                        </p:cTn>
                                        <p:tgtEl>
                                          <p:spTgt spid="8"/>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2"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42" presetClass="path" presetSubtype="0" accel="50000" decel="50000" fill="hold" grpId="0" nodeType="withEffect">
                                  <p:stCondLst>
                                    <p:cond delay="0"/>
                                  </p:stCondLst>
                                  <p:childTnLst>
                                    <p:animMotion origin="layout" path="M 4.97528E-6 -8.85417E-7 L 0.32283 0.04525 " pathEditMode="relative" rAng="0" ptsTypes="AA">
                                      <p:cBhvr>
                                        <p:cTn id="30" dur="1200" fill="hold"/>
                                        <p:tgtEl>
                                          <p:spTgt spid="12"/>
                                        </p:tgtEl>
                                        <p:attrNameLst>
                                          <p:attrName>ppt_x</p:attrName>
                                          <p:attrName>ppt_y</p:attrName>
                                        </p:attrNameLst>
                                      </p:cBhvr>
                                      <p:rCtr x="16142" y="2262"/>
                                    </p:animMotion>
                                  </p:childTnLst>
                                </p:cTn>
                              </p:par>
                            </p:childTnLst>
                          </p:cTn>
                        </p:par>
                        <p:par>
                          <p:cTn id="31" fill="hold">
                            <p:stCondLst>
                              <p:cond delay="1200"/>
                            </p:stCondLst>
                            <p:childTnLst>
                              <p:par>
                                <p:cTn id="32" presetID="1" presetClass="exit" presetSubtype="0" fill="hold" grpId="1" nodeType="afterEffect">
                                  <p:stCondLst>
                                    <p:cond delay="0"/>
                                  </p:stCondLst>
                                  <p:childTnLst>
                                    <p:set>
                                      <p:cBhvr>
                                        <p:cTn id="33" dur="1" fill="hold">
                                          <p:stCondLst>
                                            <p:cond delay="0"/>
                                          </p:stCondLst>
                                        </p:cTn>
                                        <p:tgtEl>
                                          <p:spTgt spid="12"/>
                                        </p:tgtEl>
                                        <p:attrNameLst>
                                          <p:attrName>style.visibility</p:attrName>
                                        </p:attrNameLst>
                                      </p:cBhvr>
                                      <p:to>
                                        <p:strVal val="hidden"/>
                                      </p:to>
                                    </p:set>
                                  </p:childTnLst>
                                </p:cTn>
                              </p:par>
                            </p:childTnLst>
                          </p:cTn>
                        </p:par>
                        <p:par>
                          <p:cTn id="34" fill="hold">
                            <p:stCondLst>
                              <p:cond delay="1200"/>
                            </p:stCondLst>
                            <p:childTnLst>
                              <p:par>
                                <p:cTn id="35" presetID="1"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par>
                                <p:cTn id="37" presetID="42" presetClass="path" presetSubtype="0" accel="50000" decel="50000" fill="hold" grpId="1" nodeType="withEffect">
                                  <p:stCondLst>
                                    <p:cond delay="0"/>
                                  </p:stCondLst>
                                  <p:childTnLst>
                                    <p:animMotion origin="layout" path="M 1.35323E-6 6.25E-7 L -0.4903 -0.14502 " pathEditMode="relative" rAng="0" ptsTypes="AA">
                                      <p:cBhvr>
                                        <p:cTn id="38" dur="1200" fill="hold"/>
                                        <p:tgtEl>
                                          <p:spTgt spid="13"/>
                                        </p:tgtEl>
                                        <p:attrNameLst>
                                          <p:attrName>ppt_x</p:attrName>
                                          <p:attrName>ppt_y</p:attrName>
                                        </p:attrNameLst>
                                      </p:cBhvr>
                                      <p:rCtr x="-24519" y="-7259"/>
                                    </p:animMotion>
                                  </p:childTnLst>
                                </p:cTn>
                              </p:par>
                            </p:childTnLst>
                          </p:cTn>
                        </p:par>
                        <p:par>
                          <p:cTn id="39" fill="hold">
                            <p:stCondLst>
                              <p:cond delay="2400"/>
                            </p:stCondLst>
                            <p:childTnLst>
                              <p:par>
                                <p:cTn id="40" presetID="1" presetClass="entr" presetSubtype="0" fill="hold" grpId="2" nodeType="afterEffect">
                                  <p:stCondLst>
                                    <p:cond delay="0"/>
                                  </p:stCondLst>
                                  <p:childTnLst>
                                    <p:set>
                                      <p:cBhvr>
                                        <p:cTn id="41" dur="1" fill="hold">
                                          <p:stCondLst>
                                            <p:cond delay="0"/>
                                          </p:stCondLst>
                                        </p:cTn>
                                        <p:tgtEl>
                                          <p:spTgt spid="14"/>
                                        </p:tgtEl>
                                        <p:attrNameLst>
                                          <p:attrName>style.visibility</p:attrName>
                                        </p:attrNameLst>
                                      </p:cBhvr>
                                      <p:to>
                                        <p:strVal val="visible"/>
                                      </p:to>
                                    </p:set>
                                  </p:childTnLst>
                                </p:cTn>
                              </p:par>
                              <p:par>
                                <p:cTn id="42" presetID="42" presetClass="path" presetSubtype="0" accel="50000" decel="50000" fill="hold" grpId="0" nodeType="withEffect">
                                  <p:stCondLst>
                                    <p:cond delay="0"/>
                                  </p:stCondLst>
                                  <p:childTnLst>
                                    <p:animMotion origin="layout" path="M 4.97528E-6 2.55208E-6 L 0.32283 0.04524 " pathEditMode="relative" rAng="0" ptsTypes="AA">
                                      <p:cBhvr>
                                        <p:cTn id="43" dur="1200" fill="hold"/>
                                        <p:tgtEl>
                                          <p:spTgt spid="14"/>
                                        </p:tgtEl>
                                        <p:attrNameLst>
                                          <p:attrName>ppt_x</p:attrName>
                                          <p:attrName>ppt_y</p:attrName>
                                        </p:attrNameLst>
                                      </p:cBhvr>
                                      <p:rCtr x="16142" y="2262"/>
                                    </p:animMotion>
                                  </p:childTnLst>
                                </p:cTn>
                              </p:par>
                            </p:childTnLst>
                          </p:cTn>
                        </p:par>
                        <p:par>
                          <p:cTn id="44" fill="hold">
                            <p:stCondLst>
                              <p:cond delay="3600"/>
                            </p:stCondLst>
                            <p:childTnLst>
                              <p:par>
                                <p:cTn id="45" presetID="1" presetClass="exit" presetSubtype="0" fill="hold" grpId="1" nodeType="afterEffect">
                                  <p:stCondLst>
                                    <p:cond delay="0"/>
                                  </p:stCondLst>
                                  <p:childTnLst>
                                    <p:set>
                                      <p:cBhvr>
                                        <p:cTn id="46" dur="1" fill="hold">
                                          <p:stCondLst>
                                            <p:cond delay="0"/>
                                          </p:stCondLst>
                                        </p:cTn>
                                        <p:tgtEl>
                                          <p:spTgt spid="14"/>
                                        </p:tgtEl>
                                        <p:attrNameLst>
                                          <p:attrName>style.visibility</p:attrName>
                                        </p:attrNameLst>
                                      </p:cBhvr>
                                      <p:to>
                                        <p:strVal val="hidden"/>
                                      </p:to>
                                    </p:set>
                                  </p:childTnLst>
                                </p:cTn>
                              </p:par>
                            </p:childTnLst>
                          </p:cTn>
                        </p:par>
                        <p:par>
                          <p:cTn id="47" fill="hold">
                            <p:stCondLst>
                              <p:cond delay="3600"/>
                            </p:stCondLst>
                            <p:childTnLst>
                              <p:par>
                                <p:cTn id="48" presetID="1"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childTnLst>
                                </p:cTn>
                              </p:par>
                              <p:par>
                                <p:cTn id="50" presetID="42" presetClass="path" presetSubtype="0" accel="50000" decel="50000" fill="hold" grpId="1" nodeType="withEffect">
                                  <p:stCondLst>
                                    <p:cond delay="0"/>
                                  </p:stCondLst>
                                  <p:childTnLst>
                                    <p:animMotion origin="layout" path="M 1.35323E-6 1.66667E-6 L -0.4903 -0.07617 " pathEditMode="relative" rAng="0" ptsTypes="AA">
                                      <p:cBhvr>
                                        <p:cTn id="51" dur="1200" fill="hold"/>
                                        <p:tgtEl>
                                          <p:spTgt spid="15"/>
                                        </p:tgtEl>
                                        <p:attrNameLst>
                                          <p:attrName>ppt_x</p:attrName>
                                          <p:attrName>ppt_y</p:attrName>
                                        </p:attrNameLst>
                                      </p:cBhvr>
                                      <p:rCtr x="-24519" y="-380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8" grpId="0" animBg="1"/>
      <p:bldP spid="8" grpId="1" animBg="1"/>
      <p:bldP spid="11" grpId="0" animBg="1"/>
      <p:bldP spid="11" grpId="1" animBg="1"/>
      <p:bldP spid="12" grpId="0"/>
      <p:bldP spid="12" grpId="1"/>
      <p:bldP spid="12" grpId="2"/>
      <p:bldP spid="13" grpId="0" animBg="1"/>
      <p:bldP spid="13" grpId="1" animBg="1"/>
      <p:bldP spid="14" grpId="0"/>
      <p:bldP spid="14" grpId="1"/>
      <p:bldP spid="14" grpId="2"/>
      <p:bldP spid="15" grpId="0" animBg="1"/>
      <p:bldP spid="15"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Other applications</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36876" y="2518568"/>
            <a:ext cx="2769986" cy="2778125"/>
          </a:xfr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93663" y="2657475"/>
            <a:ext cx="7003062" cy="2500312"/>
          </a:xfrm>
          <a:prstGeom prst="rect">
            <a:avLst/>
          </a:prstGeom>
        </p:spPr>
      </p:pic>
    </p:spTree>
    <p:extLst>
      <p:ext uri="{BB962C8B-B14F-4D97-AF65-F5344CB8AC3E}">
        <p14:creationId xmlns:p14="http://schemas.microsoft.com/office/powerpoint/2010/main" val="36163283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Solid applications</a:t>
            </a:r>
            <a:endParaRPr lang="en-GB" dirty="0"/>
          </a:p>
        </p:txBody>
      </p:sp>
      <p:sp>
        <p:nvSpPr>
          <p:cNvPr id="3" name="Content Placeholder 2"/>
          <p:cNvSpPr>
            <a:spLocks noGrp="1"/>
          </p:cNvSpPr>
          <p:nvPr>
            <p:ph idx="1"/>
          </p:nvPr>
        </p:nvSpPr>
        <p:spPr/>
        <p:txBody>
          <a:bodyPr/>
          <a:lstStyle/>
          <a:p>
            <a:r>
              <a:rPr lang="en-GB" dirty="0"/>
              <a:t>Community Solid Server (CSS)</a:t>
            </a:r>
          </a:p>
          <a:p>
            <a:endParaRPr lang="en-GB" dirty="0"/>
          </a:p>
          <a:p>
            <a:r>
              <a:rPr lang="en-GB" dirty="0" err="1" smtClean="0"/>
              <a:t>SolidOS</a:t>
            </a:r>
            <a:endParaRPr lang="en-GB" dirty="0" smtClean="0"/>
          </a:p>
          <a:p>
            <a:endParaRPr lang="en-GB" dirty="0"/>
          </a:p>
          <a:p>
            <a:endParaRPr lang="en-GB" dirty="0"/>
          </a:p>
          <a:p>
            <a:endParaRPr lang="en-GB" dirty="0"/>
          </a:p>
        </p:txBody>
      </p:sp>
    </p:spTree>
    <p:extLst>
      <p:ext uri="{BB962C8B-B14F-4D97-AF65-F5344CB8AC3E}">
        <p14:creationId xmlns:p14="http://schemas.microsoft.com/office/powerpoint/2010/main" val="15288729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of social media</a:t>
            </a:r>
            <a:endParaRPr lang="en-GB"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47986" y="2252662"/>
            <a:ext cx="6191250" cy="3857625"/>
          </a:xfrm>
          <a:prstGeom prst="rect">
            <a:avLst/>
          </a:prstGeom>
        </p:spPr>
      </p:pic>
    </p:spTree>
    <p:extLst>
      <p:ext uri="{BB962C8B-B14F-4D97-AF65-F5344CB8AC3E}">
        <p14:creationId xmlns:p14="http://schemas.microsoft.com/office/powerpoint/2010/main" val="36587047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Challenges</a:t>
            </a:r>
            <a:endParaRPr lang="en-GB" dirty="0"/>
          </a:p>
        </p:txBody>
      </p:sp>
      <p:sp>
        <p:nvSpPr>
          <p:cNvPr id="3" name="Content Placeholder 2"/>
          <p:cNvSpPr>
            <a:spLocks noGrp="1"/>
          </p:cNvSpPr>
          <p:nvPr>
            <p:ph idx="1"/>
          </p:nvPr>
        </p:nvSpPr>
        <p:spPr/>
        <p:txBody>
          <a:bodyPr>
            <a:normAutofit/>
          </a:bodyPr>
          <a:lstStyle/>
          <a:p>
            <a:r>
              <a:rPr lang="en-GB" dirty="0" smtClean="0"/>
              <a:t>Adoption</a:t>
            </a:r>
          </a:p>
          <a:p>
            <a:pPr lvl="1"/>
            <a:r>
              <a:rPr lang="en-GB" dirty="0"/>
              <a:t>P</a:t>
            </a:r>
            <a:r>
              <a:rPr lang="en-GB" dirty="0" smtClean="0"/>
              <a:t>eople are still ok with traditional social media / no motivation</a:t>
            </a:r>
          </a:p>
          <a:p>
            <a:pPr lvl="1"/>
            <a:r>
              <a:rPr lang="en-GB" dirty="0" smtClean="0"/>
              <a:t>Too few people involved in the project</a:t>
            </a:r>
          </a:p>
          <a:p>
            <a:pPr lvl="1"/>
            <a:r>
              <a:rPr lang="en-GB" dirty="0" smtClean="0"/>
              <a:t>Less financial incentives to create decentralized app</a:t>
            </a:r>
          </a:p>
          <a:p>
            <a:endParaRPr lang="en-GB" dirty="0" smtClean="0"/>
          </a:p>
          <a:p>
            <a:pPr lvl="1"/>
            <a:endParaRPr lang="en-GB" dirty="0"/>
          </a:p>
        </p:txBody>
      </p:sp>
    </p:spTree>
    <p:extLst>
      <p:ext uri="{BB962C8B-B14F-4D97-AF65-F5344CB8AC3E}">
        <p14:creationId xmlns:p14="http://schemas.microsoft.com/office/powerpoint/2010/main" val="29017448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Challenges</a:t>
            </a:r>
            <a:endParaRPr lang="en-GB" dirty="0"/>
          </a:p>
        </p:txBody>
      </p:sp>
      <p:sp>
        <p:nvSpPr>
          <p:cNvPr id="3" name="Content Placeholder 2"/>
          <p:cNvSpPr>
            <a:spLocks noGrp="1"/>
          </p:cNvSpPr>
          <p:nvPr>
            <p:ph idx="1"/>
          </p:nvPr>
        </p:nvSpPr>
        <p:spPr/>
        <p:txBody>
          <a:bodyPr>
            <a:normAutofit/>
          </a:bodyPr>
          <a:lstStyle/>
          <a:p>
            <a:r>
              <a:rPr lang="en-GB" dirty="0" smtClean="0"/>
              <a:t>Tech knowledge / barrier of entry</a:t>
            </a:r>
          </a:p>
          <a:p>
            <a:pPr lvl="1"/>
            <a:r>
              <a:rPr lang="en-GB" dirty="0" smtClean="0"/>
              <a:t>Improve </a:t>
            </a:r>
            <a:r>
              <a:rPr lang="en-GB" dirty="0"/>
              <a:t>UI  </a:t>
            </a:r>
            <a:r>
              <a:rPr lang="en-GB" dirty="0" smtClean="0"/>
              <a:t>(example: </a:t>
            </a:r>
            <a:r>
              <a:rPr lang="en-GB" dirty="0" smtClean="0">
                <a:hlinkClick r:id="rId3"/>
              </a:rPr>
              <a:t>https</a:t>
            </a:r>
            <a:r>
              <a:rPr lang="en-GB" dirty="0">
                <a:hlinkClick r:id="rId3"/>
              </a:rPr>
              <a:t>://</a:t>
            </a:r>
            <a:r>
              <a:rPr lang="en-GB" dirty="0" smtClean="0">
                <a:hlinkClick r:id="rId3"/>
              </a:rPr>
              <a:t>dubzed.inrupt.net/profile/card#me</a:t>
            </a:r>
            <a:r>
              <a:rPr lang="en-GB" dirty="0" smtClean="0"/>
              <a:t>)</a:t>
            </a:r>
          </a:p>
          <a:p>
            <a:pPr lvl="1"/>
            <a:r>
              <a:rPr lang="en-GB" dirty="0" smtClean="0"/>
              <a:t>Make it easier to create a local </a:t>
            </a:r>
            <a:r>
              <a:rPr lang="en-GB" dirty="0" err="1" smtClean="0"/>
              <a:t>datapod</a:t>
            </a:r>
            <a:endParaRPr lang="en-GB" dirty="0"/>
          </a:p>
          <a:p>
            <a:pPr lvl="1"/>
            <a:r>
              <a:rPr lang="en-GB" dirty="0" smtClean="0"/>
              <a:t>Prevent data loss</a:t>
            </a:r>
          </a:p>
          <a:p>
            <a:pPr lvl="1"/>
            <a:r>
              <a:rPr lang="en-GB" dirty="0" smtClean="0"/>
              <a:t>Managing data pod (e.g. manual data edits) requires technical knowledge</a:t>
            </a:r>
          </a:p>
          <a:p>
            <a:endParaRPr lang="en-GB" dirty="0" smtClean="0"/>
          </a:p>
          <a:p>
            <a:pPr lvl="1"/>
            <a:endParaRPr lang="en-GB" dirty="0"/>
          </a:p>
        </p:txBody>
      </p:sp>
    </p:spTree>
    <p:extLst>
      <p:ext uri="{BB962C8B-B14F-4D97-AF65-F5344CB8AC3E}">
        <p14:creationId xmlns:p14="http://schemas.microsoft.com/office/powerpoint/2010/main" val="6950106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Challenges</a:t>
            </a:r>
            <a:endParaRPr lang="en-GB" dirty="0"/>
          </a:p>
        </p:txBody>
      </p:sp>
      <p:sp>
        <p:nvSpPr>
          <p:cNvPr id="3" name="Content Placeholder 2"/>
          <p:cNvSpPr>
            <a:spLocks noGrp="1"/>
          </p:cNvSpPr>
          <p:nvPr>
            <p:ph idx="1"/>
          </p:nvPr>
        </p:nvSpPr>
        <p:spPr/>
        <p:txBody>
          <a:bodyPr>
            <a:normAutofit/>
          </a:bodyPr>
          <a:lstStyle/>
          <a:p>
            <a:r>
              <a:rPr lang="en-GB" dirty="0" smtClean="0"/>
              <a:t>Security</a:t>
            </a:r>
          </a:p>
          <a:p>
            <a:pPr lvl="1"/>
            <a:r>
              <a:rPr lang="en-GB" dirty="0" smtClean="0"/>
              <a:t>Hard to get data of everyone</a:t>
            </a:r>
          </a:p>
          <a:p>
            <a:pPr lvl="1"/>
            <a:r>
              <a:rPr lang="en-GB" dirty="0" smtClean="0"/>
              <a:t>Isolated attacks are easier</a:t>
            </a:r>
          </a:p>
          <a:p>
            <a:pPr lvl="1"/>
            <a:r>
              <a:rPr lang="en-GB" dirty="0" smtClean="0"/>
              <a:t>Strength or weakness: One password/account for all your apps</a:t>
            </a:r>
          </a:p>
          <a:p>
            <a:pPr lvl="2"/>
            <a:r>
              <a:rPr lang="en-GB" dirty="0" smtClean="0"/>
              <a:t>Note: You can have multiple accounts</a:t>
            </a:r>
          </a:p>
          <a:p>
            <a:pPr lvl="1"/>
            <a:endParaRPr lang="en-GB" dirty="0" smtClean="0"/>
          </a:p>
          <a:p>
            <a:pPr lvl="1"/>
            <a:r>
              <a:rPr lang="en-GB" dirty="0" smtClean="0"/>
              <a:t>Solid doesn’t enforce encrypted data</a:t>
            </a:r>
            <a:endParaRPr lang="en-GB" dirty="0"/>
          </a:p>
        </p:txBody>
      </p:sp>
    </p:spTree>
    <p:extLst>
      <p:ext uri="{BB962C8B-B14F-4D97-AF65-F5344CB8AC3E}">
        <p14:creationId xmlns:p14="http://schemas.microsoft.com/office/powerpoint/2010/main" val="31964601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Challenges: performance</a:t>
            </a:r>
            <a:endParaRPr lang="en-GB" dirty="0"/>
          </a:p>
        </p:txBody>
      </p:sp>
      <p:sp>
        <p:nvSpPr>
          <p:cNvPr id="3" name="Content Placeholder 2"/>
          <p:cNvSpPr>
            <a:spLocks noGrp="1"/>
          </p:cNvSpPr>
          <p:nvPr>
            <p:ph idx="1"/>
          </p:nvPr>
        </p:nvSpPr>
        <p:spPr/>
        <p:txBody>
          <a:bodyPr/>
          <a:lstStyle/>
          <a:p>
            <a:endParaRPr lang="en-GB"/>
          </a:p>
        </p:txBody>
      </p:sp>
      <p:pic>
        <p:nvPicPr>
          <p:cNvPr id="4" name="2018-06-22 15-17-59">
            <a:hlinkClick r:id="" action="ppaction://media"/>
            <a:extLst>
              <a:ext uri="{FF2B5EF4-FFF2-40B4-BE49-F238E27FC236}">
                <a16:creationId xmlns:a16="http://schemas.microsoft.com/office/drawing/2014/main" id="{EF0F41CD-8C8F-4EE0-87C3-38B95B6674D5}"/>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676656" y="1716705"/>
            <a:ext cx="8667750" cy="4875907"/>
          </a:xfrm>
          <a:prstGeom prst="rect">
            <a:avLst/>
          </a:prstGeom>
        </p:spPr>
      </p:pic>
    </p:spTree>
    <p:extLst>
      <p:ext uri="{BB962C8B-B14F-4D97-AF65-F5344CB8AC3E}">
        <p14:creationId xmlns:p14="http://schemas.microsoft.com/office/powerpoint/2010/main" val="3941473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mediacall" presetSubtype="0" fill="hold" nodeType="withEffect">
                                  <p:stCondLst>
                                    <p:cond delay="0"/>
                                  </p:stCondLst>
                                  <p:childTnLst>
                                    <p:cmd type="call" cmd="togglePause">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45F249-F551-4184-8802-6F7C74B21162}"/>
              </a:ext>
            </a:extLst>
          </p:cNvPr>
          <p:cNvSpPr>
            <a:spLocks noGrp="1"/>
          </p:cNvSpPr>
          <p:nvPr>
            <p:ph type="title"/>
          </p:nvPr>
        </p:nvSpPr>
        <p:spPr/>
        <p:txBody>
          <a:bodyPr/>
          <a:lstStyle/>
          <a:p>
            <a:r>
              <a:rPr lang="en-US" dirty="0" smtClean="0"/>
              <a:t>Challenges: caching</a:t>
            </a:r>
            <a:endParaRPr lang="en-US" dirty="0"/>
          </a:p>
        </p:txBody>
      </p:sp>
      <p:sp>
        <p:nvSpPr>
          <p:cNvPr id="3" name="Content Placeholder 2">
            <a:extLst>
              <a:ext uri="{FF2B5EF4-FFF2-40B4-BE49-F238E27FC236}">
                <a16:creationId xmlns:a16="http://schemas.microsoft.com/office/drawing/2014/main" id="{E0C2551A-68CF-4345-97FB-33890C171A09}"/>
              </a:ext>
            </a:extLst>
          </p:cNvPr>
          <p:cNvSpPr>
            <a:spLocks noGrp="1"/>
          </p:cNvSpPr>
          <p:nvPr>
            <p:ph idx="1"/>
          </p:nvPr>
        </p:nvSpPr>
        <p:spPr>
          <a:xfrm>
            <a:off x="7601331" y="555430"/>
            <a:ext cx="10753725" cy="3766185"/>
          </a:xfrm>
        </p:spPr>
        <p:txBody>
          <a:bodyPr/>
          <a:lstStyle/>
          <a:p>
            <a:pPr marL="60748" indent="0">
              <a:buNone/>
            </a:pPr>
            <a:r>
              <a:rPr lang="en-US" dirty="0"/>
              <a:t>Collecting an annotation</a:t>
            </a:r>
          </a:p>
        </p:txBody>
      </p:sp>
      <p:pic>
        <p:nvPicPr>
          <p:cNvPr id="6" name="Picture 5">
            <a:extLst>
              <a:ext uri="{FF2B5EF4-FFF2-40B4-BE49-F238E27FC236}">
                <a16:creationId xmlns:a16="http://schemas.microsoft.com/office/drawing/2014/main" id="{7CA0AAFE-DF06-4880-A25A-D5C5C49171A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856" y="1812763"/>
            <a:ext cx="10295699" cy="4661856"/>
          </a:xfrm>
          <a:prstGeom prst="rect">
            <a:avLst/>
          </a:prstGeom>
        </p:spPr>
      </p:pic>
      <p:sp>
        <p:nvSpPr>
          <p:cNvPr id="5" name="TextBox 4">
            <a:extLst>
              <a:ext uri="{FF2B5EF4-FFF2-40B4-BE49-F238E27FC236}">
                <a16:creationId xmlns:a16="http://schemas.microsoft.com/office/drawing/2014/main" id="{388CA9DF-0B18-4CFE-9D48-25B3A41D7AFF}"/>
              </a:ext>
            </a:extLst>
          </p:cNvPr>
          <p:cNvSpPr txBox="1"/>
          <p:nvPr/>
        </p:nvSpPr>
        <p:spPr>
          <a:xfrm>
            <a:off x="3758231" y="3324796"/>
            <a:ext cx="997662" cy="416974"/>
          </a:xfrm>
          <a:prstGeom prst="rect">
            <a:avLst/>
          </a:prstGeom>
          <a:noFill/>
        </p:spPr>
        <p:txBody>
          <a:bodyPr wrap="square" rtlCol="0">
            <a:spAutoFit/>
          </a:bodyPr>
          <a:lstStyle/>
          <a:p>
            <a:pPr>
              <a:lnSpc>
                <a:spcPct val="120000"/>
              </a:lnSpc>
            </a:pPr>
            <a:r>
              <a:rPr lang="en-US" sz="1758" dirty="0"/>
              <a:t>GET</a:t>
            </a:r>
          </a:p>
        </p:txBody>
      </p:sp>
      <p:sp>
        <p:nvSpPr>
          <p:cNvPr id="11" name="Rectangle 10">
            <a:extLst>
              <a:ext uri="{FF2B5EF4-FFF2-40B4-BE49-F238E27FC236}">
                <a16:creationId xmlns:a16="http://schemas.microsoft.com/office/drawing/2014/main" id="{7DC13DB1-7383-4211-95F8-58EDD29A4049}"/>
              </a:ext>
            </a:extLst>
          </p:cNvPr>
          <p:cNvSpPr/>
          <p:nvPr/>
        </p:nvSpPr>
        <p:spPr>
          <a:xfrm>
            <a:off x="7948409" y="4604333"/>
            <a:ext cx="2194857" cy="588999"/>
          </a:xfrm>
          <a:prstGeom prst="rect">
            <a:avLst/>
          </a:prstGeom>
          <a:noFill/>
          <a:ln w="3175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chemeClr val="tx1"/>
                </a:solidFill>
              </a:rPr>
              <a:t>Annotation URL 1</a:t>
            </a:r>
          </a:p>
          <a:p>
            <a:pPr algn="ctr"/>
            <a:r>
              <a:rPr lang="en-US" sz="1266" dirty="0">
                <a:solidFill>
                  <a:schemeClr val="tx1"/>
                </a:solidFill>
              </a:rPr>
              <a:t>Annotation URL 2</a:t>
            </a:r>
          </a:p>
        </p:txBody>
      </p:sp>
      <p:sp>
        <p:nvSpPr>
          <p:cNvPr id="12" name="TextBox 11">
            <a:extLst>
              <a:ext uri="{FF2B5EF4-FFF2-40B4-BE49-F238E27FC236}">
                <a16:creationId xmlns:a16="http://schemas.microsoft.com/office/drawing/2014/main" id="{33E3673A-C1EE-42F7-BA16-596EE71F8E09}"/>
              </a:ext>
            </a:extLst>
          </p:cNvPr>
          <p:cNvSpPr txBox="1"/>
          <p:nvPr/>
        </p:nvSpPr>
        <p:spPr>
          <a:xfrm>
            <a:off x="11031958" y="4271084"/>
            <a:ext cx="997662" cy="416974"/>
          </a:xfrm>
          <a:prstGeom prst="rect">
            <a:avLst/>
          </a:prstGeom>
          <a:noFill/>
        </p:spPr>
        <p:txBody>
          <a:bodyPr wrap="square" rtlCol="0">
            <a:spAutoFit/>
          </a:bodyPr>
          <a:lstStyle/>
          <a:p>
            <a:pPr>
              <a:lnSpc>
                <a:spcPct val="120000"/>
              </a:lnSpc>
            </a:pPr>
            <a:r>
              <a:rPr lang="en-US" sz="1758" dirty="0"/>
              <a:t>GET</a:t>
            </a:r>
          </a:p>
        </p:txBody>
      </p:sp>
      <p:sp>
        <p:nvSpPr>
          <p:cNvPr id="13" name="Rectangle 12">
            <a:extLst>
              <a:ext uri="{FF2B5EF4-FFF2-40B4-BE49-F238E27FC236}">
                <a16:creationId xmlns:a16="http://schemas.microsoft.com/office/drawing/2014/main" id="{34C3C6F9-3FAC-41FD-979E-C8DF15B15684}"/>
              </a:ext>
            </a:extLst>
          </p:cNvPr>
          <p:cNvSpPr/>
          <p:nvPr/>
        </p:nvSpPr>
        <p:spPr>
          <a:xfrm>
            <a:off x="8391815" y="2883445"/>
            <a:ext cx="1308045" cy="314260"/>
          </a:xfrm>
          <a:prstGeom prst="rect">
            <a:avLst/>
          </a:prstGeom>
          <a:no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chemeClr val="tx1"/>
                </a:solidFill>
              </a:rPr>
              <a:t>Annotation</a:t>
            </a:r>
          </a:p>
        </p:txBody>
      </p:sp>
      <p:sp>
        <p:nvSpPr>
          <p:cNvPr id="14" name="TextBox 13">
            <a:extLst>
              <a:ext uri="{FF2B5EF4-FFF2-40B4-BE49-F238E27FC236}">
                <a16:creationId xmlns:a16="http://schemas.microsoft.com/office/drawing/2014/main" id="{06AA4032-E217-4FD1-883E-A02AB5D4EFBE}"/>
              </a:ext>
            </a:extLst>
          </p:cNvPr>
          <p:cNvSpPr txBox="1"/>
          <p:nvPr/>
        </p:nvSpPr>
        <p:spPr>
          <a:xfrm>
            <a:off x="11031958" y="4271084"/>
            <a:ext cx="997662" cy="416974"/>
          </a:xfrm>
          <a:prstGeom prst="rect">
            <a:avLst/>
          </a:prstGeom>
          <a:noFill/>
        </p:spPr>
        <p:txBody>
          <a:bodyPr wrap="square" rtlCol="0">
            <a:spAutoFit/>
          </a:bodyPr>
          <a:lstStyle/>
          <a:p>
            <a:pPr>
              <a:lnSpc>
                <a:spcPct val="120000"/>
              </a:lnSpc>
            </a:pPr>
            <a:r>
              <a:rPr lang="en-US" sz="1758" dirty="0"/>
              <a:t>GET</a:t>
            </a:r>
          </a:p>
        </p:txBody>
      </p:sp>
      <p:sp>
        <p:nvSpPr>
          <p:cNvPr id="15" name="Rectangle 14">
            <a:extLst>
              <a:ext uri="{FF2B5EF4-FFF2-40B4-BE49-F238E27FC236}">
                <a16:creationId xmlns:a16="http://schemas.microsoft.com/office/drawing/2014/main" id="{595ADB16-E9BA-4136-B675-6449A1C3B74E}"/>
              </a:ext>
            </a:extLst>
          </p:cNvPr>
          <p:cNvSpPr/>
          <p:nvPr/>
        </p:nvSpPr>
        <p:spPr>
          <a:xfrm>
            <a:off x="8391815" y="2879590"/>
            <a:ext cx="1308045" cy="314260"/>
          </a:xfrm>
          <a:prstGeom prst="rect">
            <a:avLst/>
          </a:prstGeom>
          <a:no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chemeClr val="tx1"/>
                </a:solidFill>
              </a:rPr>
              <a:t>Annotation</a:t>
            </a:r>
          </a:p>
        </p:txBody>
      </p:sp>
      <p:grpSp>
        <p:nvGrpSpPr>
          <p:cNvPr id="7" name="Group 6">
            <a:extLst>
              <a:ext uri="{FF2B5EF4-FFF2-40B4-BE49-F238E27FC236}">
                <a16:creationId xmlns:a16="http://schemas.microsoft.com/office/drawing/2014/main" id="{25FDF5ED-D064-4B6F-AD17-C4589A24F506}"/>
              </a:ext>
            </a:extLst>
          </p:cNvPr>
          <p:cNvGrpSpPr/>
          <p:nvPr/>
        </p:nvGrpSpPr>
        <p:grpSpPr>
          <a:xfrm>
            <a:off x="10302609" y="5039948"/>
            <a:ext cx="1313870" cy="690526"/>
            <a:chOff x="14652070" y="7167926"/>
            <a:chExt cx="1868615" cy="982082"/>
          </a:xfrm>
        </p:grpSpPr>
        <p:sp>
          <p:nvSpPr>
            <p:cNvPr id="16" name="Rectangle 15">
              <a:extLst>
                <a:ext uri="{FF2B5EF4-FFF2-40B4-BE49-F238E27FC236}">
                  <a16:creationId xmlns:a16="http://schemas.microsoft.com/office/drawing/2014/main" id="{60AC22D6-9F91-4104-A15C-A02AAF89FF35}"/>
                </a:ext>
              </a:extLst>
            </p:cNvPr>
            <p:cNvSpPr/>
            <p:nvPr/>
          </p:nvSpPr>
          <p:spPr>
            <a:xfrm>
              <a:off x="14660355" y="7167926"/>
              <a:ext cx="1860330" cy="446948"/>
            </a:xfrm>
            <a:prstGeom prst="rect">
              <a:avLst/>
            </a:prstGeom>
            <a:no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chemeClr val="tx1"/>
                  </a:solidFill>
                </a:rPr>
                <a:t>Annotation</a:t>
              </a:r>
            </a:p>
          </p:txBody>
        </p:sp>
        <p:sp>
          <p:nvSpPr>
            <p:cNvPr id="17" name="Rectangle 16">
              <a:extLst>
                <a:ext uri="{FF2B5EF4-FFF2-40B4-BE49-F238E27FC236}">
                  <a16:creationId xmlns:a16="http://schemas.microsoft.com/office/drawing/2014/main" id="{692634C4-E3C4-4C9B-8313-AD8861749F3F}"/>
                </a:ext>
              </a:extLst>
            </p:cNvPr>
            <p:cNvSpPr/>
            <p:nvPr/>
          </p:nvSpPr>
          <p:spPr>
            <a:xfrm>
              <a:off x="14652070" y="7703060"/>
              <a:ext cx="1860330" cy="446948"/>
            </a:xfrm>
            <a:prstGeom prst="rect">
              <a:avLst/>
            </a:prstGeom>
            <a:no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chemeClr val="tx1"/>
                  </a:solidFill>
                </a:rPr>
                <a:t>Annotation</a:t>
              </a:r>
            </a:p>
          </p:txBody>
        </p:sp>
      </p:grpSp>
      <p:sp>
        <p:nvSpPr>
          <p:cNvPr id="9" name="Rectangle 8">
            <a:extLst>
              <a:ext uri="{FF2B5EF4-FFF2-40B4-BE49-F238E27FC236}">
                <a16:creationId xmlns:a16="http://schemas.microsoft.com/office/drawing/2014/main" id="{6589A301-B8C2-4E5C-A5B6-B4FF1ED710A9}"/>
              </a:ext>
            </a:extLst>
          </p:cNvPr>
          <p:cNvSpPr/>
          <p:nvPr/>
        </p:nvSpPr>
        <p:spPr>
          <a:xfrm>
            <a:off x="2447833" y="5999909"/>
            <a:ext cx="4616119" cy="611706"/>
          </a:xfrm>
          <a:prstGeom prst="rect">
            <a:avLst/>
          </a:prstGeom>
        </p:spPr>
        <p:txBody>
          <a:bodyPr wrap="square">
            <a:spAutoFit/>
          </a:bodyPr>
          <a:lstStyle/>
          <a:p>
            <a:pPr marL="60748"/>
            <a:r>
              <a:rPr lang="en-US" sz="3375" dirty="0">
                <a:solidFill>
                  <a:srgbClr val="FF0000"/>
                </a:solidFill>
              </a:rPr>
              <a:t>Potential problem: ACL</a:t>
            </a:r>
          </a:p>
        </p:txBody>
      </p:sp>
    </p:spTree>
    <p:extLst>
      <p:ext uri="{BB962C8B-B14F-4D97-AF65-F5344CB8AC3E}">
        <p14:creationId xmlns:p14="http://schemas.microsoft.com/office/powerpoint/2010/main" val="2510188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42" presetClass="path" presetSubtype="0" accel="50000" decel="50000" fill="hold" grpId="0" nodeType="withEffect">
                                  <p:stCondLst>
                                    <p:cond delay="0"/>
                                  </p:stCondLst>
                                  <p:childTnLst>
                                    <p:animMotion origin="layout" path="M -0.22157 -0.03549 L -0.13304 -0.25391 " pathEditMode="relative" rAng="0" ptsTypes="AA">
                                      <p:cBhvr>
                                        <p:cTn id="12" dur="1000" fill="hold"/>
                                        <p:tgtEl>
                                          <p:spTgt spid="12"/>
                                        </p:tgtEl>
                                        <p:attrNameLst>
                                          <p:attrName>ppt_x</p:attrName>
                                          <p:attrName>ppt_y</p:attrName>
                                        </p:attrNameLst>
                                      </p:cBhvr>
                                      <p:rCtr x="4422" y="-10921"/>
                                    </p:animMotion>
                                  </p:childTnLst>
                                </p:cTn>
                              </p:par>
                            </p:childTnLst>
                          </p:cTn>
                        </p:par>
                        <p:par>
                          <p:cTn id="13" fill="hold">
                            <p:stCondLst>
                              <p:cond delay="1000"/>
                            </p:stCondLst>
                            <p:childTnLst>
                              <p:par>
                                <p:cTn id="14" presetID="1" presetClass="exit" presetSubtype="0" fill="hold" grpId="1" nodeType="afterEffect">
                                  <p:stCondLst>
                                    <p:cond delay="0"/>
                                  </p:stCondLst>
                                  <p:childTnLst>
                                    <p:set>
                                      <p:cBhvr>
                                        <p:cTn id="15" dur="1" fill="hold">
                                          <p:stCondLst>
                                            <p:cond delay="0"/>
                                          </p:stCondLst>
                                        </p:cTn>
                                        <p:tgtEl>
                                          <p:spTgt spid="12"/>
                                        </p:tgtEl>
                                        <p:attrNameLst>
                                          <p:attrName>style.visibility</p:attrName>
                                        </p:attrNameLst>
                                      </p:cBhvr>
                                      <p:to>
                                        <p:strVal val="hidden"/>
                                      </p:to>
                                    </p:set>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42" presetClass="path" presetSubtype="0" accel="50000" decel="50000" fill="hold" grpId="1" nodeType="withEffect">
                                  <p:stCondLst>
                                    <p:cond delay="0"/>
                                  </p:stCondLst>
                                  <p:childTnLst>
                                    <p:animMotion origin="layout" path="M 1.35323E-6 6.25E-7 L 0.15794 0.31445 " pathEditMode="relative" rAng="0" ptsTypes="AA">
                                      <p:cBhvr>
                                        <p:cTn id="20" dur="1000" fill="hold"/>
                                        <p:tgtEl>
                                          <p:spTgt spid="13"/>
                                        </p:tgtEl>
                                        <p:attrNameLst>
                                          <p:attrName>ppt_x</p:attrName>
                                          <p:attrName>ppt_y</p:attrName>
                                        </p:attrNameLst>
                                      </p:cBhvr>
                                      <p:rCtr x="7892" y="15723"/>
                                    </p:animMotion>
                                  </p:childTnLst>
                                </p:cTn>
                              </p:par>
                            </p:childTnLst>
                          </p:cTn>
                        </p:par>
                        <p:par>
                          <p:cTn id="21" fill="hold">
                            <p:stCondLst>
                              <p:cond delay="2000"/>
                            </p:stCondLst>
                            <p:childTnLst>
                              <p:par>
                                <p:cTn id="22" presetID="1" presetClass="entr" presetSubtype="0" fill="hold" grpId="2" nodeType="after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42" presetClass="path" presetSubtype="0" accel="50000" decel="50000" fill="hold" grpId="0" nodeType="withEffect">
                                  <p:stCondLst>
                                    <p:cond delay="0"/>
                                  </p:stCondLst>
                                  <p:childTnLst>
                                    <p:animMotion origin="layout" path="M -0.22258 -0.05323 L -0.1378 -0.26221 " pathEditMode="relative" rAng="0" ptsTypes="AA">
                                      <p:cBhvr>
                                        <p:cTn id="25" dur="1000" fill="hold"/>
                                        <p:tgtEl>
                                          <p:spTgt spid="14"/>
                                        </p:tgtEl>
                                        <p:attrNameLst>
                                          <p:attrName>ppt_x</p:attrName>
                                          <p:attrName>ppt_y</p:attrName>
                                        </p:attrNameLst>
                                      </p:cBhvr>
                                      <p:rCtr x="4239" y="-10449"/>
                                    </p:animMotion>
                                  </p:childTnLst>
                                </p:cTn>
                              </p:par>
                            </p:childTnLst>
                          </p:cTn>
                        </p:par>
                        <p:par>
                          <p:cTn id="26" fill="hold">
                            <p:stCondLst>
                              <p:cond delay="3000"/>
                            </p:stCondLst>
                            <p:childTnLst>
                              <p:par>
                                <p:cTn id="27" presetID="1" presetClass="exit" presetSubtype="0" fill="hold" grpId="1" nodeType="afterEffect">
                                  <p:stCondLst>
                                    <p:cond delay="0"/>
                                  </p:stCondLst>
                                  <p:childTnLst>
                                    <p:set>
                                      <p:cBhvr>
                                        <p:cTn id="28" dur="1" fill="hold">
                                          <p:stCondLst>
                                            <p:cond delay="0"/>
                                          </p:stCondLst>
                                        </p:cTn>
                                        <p:tgtEl>
                                          <p:spTgt spid="14"/>
                                        </p:tgtEl>
                                        <p:attrNameLst>
                                          <p:attrName>style.visibility</p:attrName>
                                        </p:attrNameLst>
                                      </p:cBhvr>
                                      <p:to>
                                        <p:strVal val="hidden"/>
                                      </p:to>
                                    </p:set>
                                  </p:childTnLst>
                                </p:cTn>
                              </p:par>
                            </p:childTnLst>
                          </p:cTn>
                        </p:par>
                        <p:par>
                          <p:cTn id="29" fill="hold">
                            <p:stCondLst>
                              <p:cond delay="3000"/>
                            </p:stCondLst>
                            <p:childTnLst>
                              <p:par>
                                <p:cTn id="30" presetID="1"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childTnLst>
                                </p:cTn>
                              </p:par>
                              <p:par>
                                <p:cTn id="32" presetID="42" presetClass="path" presetSubtype="0" accel="50000" decel="50000" fill="hold" grpId="1" nodeType="withEffect">
                                  <p:stCondLst>
                                    <p:cond delay="0"/>
                                  </p:stCondLst>
                                  <p:childTnLst>
                                    <p:animMotion origin="layout" path="M 1.35323E-6 1.66667E-6 L 0.1572 0.36979 " pathEditMode="relative" rAng="0" ptsTypes="AA">
                                      <p:cBhvr>
                                        <p:cTn id="33" dur="1000" fill="hold"/>
                                        <p:tgtEl>
                                          <p:spTgt spid="15"/>
                                        </p:tgtEl>
                                        <p:attrNameLst>
                                          <p:attrName>ppt_x</p:attrName>
                                          <p:attrName>ppt_y</p:attrName>
                                        </p:attrNameLst>
                                      </p:cBhvr>
                                      <p:rCtr x="7856" y="18490"/>
                                    </p:animMotion>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2" nodeType="clickEffect">
                                  <p:stCondLst>
                                    <p:cond delay="0"/>
                                  </p:stCondLst>
                                  <p:childTnLst>
                                    <p:set>
                                      <p:cBhvr>
                                        <p:cTn id="37" dur="1" fill="hold">
                                          <p:stCondLst>
                                            <p:cond delay="0"/>
                                          </p:stCondLst>
                                        </p:cTn>
                                        <p:tgtEl>
                                          <p:spTgt spid="5"/>
                                        </p:tgtEl>
                                        <p:attrNameLst>
                                          <p:attrName>style.visibility</p:attrName>
                                        </p:attrNameLst>
                                      </p:cBhvr>
                                      <p:to>
                                        <p:strVal val="visible"/>
                                      </p:to>
                                    </p:set>
                                  </p:childTnLst>
                                </p:cTn>
                              </p:par>
                              <p:par>
                                <p:cTn id="38" presetID="42" presetClass="path" presetSubtype="0" accel="50000" decel="50000" fill="hold" grpId="0" nodeType="withEffect">
                                  <p:stCondLst>
                                    <p:cond delay="0"/>
                                  </p:stCondLst>
                                  <p:childTnLst>
                                    <p:animMotion origin="layout" path="M -1.88427E-6 2.29167E-6 L 0.37511 0.10238 " pathEditMode="relative" rAng="0" ptsTypes="AA">
                                      <p:cBhvr>
                                        <p:cTn id="39" dur="1000" fill="hold"/>
                                        <p:tgtEl>
                                          <p:spTgt spid="5"/>
                                        </p:tgtEl>
                                        <p:attrNameLst>
                                          <p:attrName>ppt_x</p:attrName>
                                          <p:attrName>ppt_y</p:attrName>
                                        </p:attrNameLst>
                                      </p:cBhvr>
                                      <p:rCtr x="19685" y="5566"/>
                                    </p:animMotion>
                                  </p:childTnLst>
                                </p:cTn>
                              </p:par>
                            </p:childTnLst>
                          </p:cTn>
                        </p:par>
                        <p:par>
                          <p:cTn id="40" fill="hold">
                            <p:stCondLst>
                              <p:cond delay="1000"/>
                            </p:stCondLst>
                            <p:childTnLst>
                              <p:par>
                                <p:cTn id="41" presetID="1" presetClass="exit" presetSubtype="0" fill="hold" grpId="1" nodeType="afterEffect">
                                  <p:stCondLst>
                                    <p:cond delay="0"/>
                                  </p:stCondLst>
                                  <p:childTnLst>
                                    <p:set>
                                      <p:cBhvr>
                                        <p:cTn id="42" dur="1" fill="hold">
                                          <p:stCondLst>
                                            <p:cond delay="0"/>
                                          </p:stCondLst>
                                        </p:cTn>
                                        <p:tgtEl>
                                          <p:spTgt spid="5"/>
                                        </p:tgtEl>
                                        <p:attrNameLst>
                                          <p:attrName>style.visibility</p:attrName>
                                        </p:attrNameLst>
                                      </p:cBhvr>
                                      <p:to>
                                        <p:strVal val="hidden"/>
                                      </p:to>
                                    </p:set>
                                  </p:childTnLst>
                                </p:cTn>
                              </p:par>
                            </p:childTnLst>
                          </p:cTn>
                        </p:par>
                        <p:par>
                          <p:cTn id="43" fill="hold">
                            <p:stCondLst>
                              <p:cond delay="1000"/>
                            </p:stCondLst>
                            <p:childTnLst>
                              <p:par>
                                <p:cTn id="44" presetID="1" presetClass="entr" presetSubtype="0" fill="hold" nodeType="afterEffect">
                                  <p:stCondLst>
                                    <p:cond delay="0"/>
                                  </p:stCondLst>
                                  <p:childTnLst>
                                    <p:set>
                                      <p:cBhvr>
                                        <p:cTn id="45" dur="1" fill="hold">
                                          <p:stCondLst>
                                            <p:cond delay="0"/>
                                          </p:stCondLst>
                                        </p:cTn>
                                        <p:tgtEl>
                                          <p:spTgt spid="7"/>
                                        </p:tgtEl>
                                        <p:attrNameLst>
                                          <p:attrName>style.visibility</p:attrName>
                                        </p:attrNameLst>
                                      </p:cBhvr>
                                      <p:to>
                                        <p:strVal val="visible"/>
                                      </p:to>
                                    </p:set>
                                  </p:childTnLst>
                                </p:cTn>
                              </p:par>
                            </p:childTnLst>
                          </p:cTn>
                        </p:par>
                        <p:par>
                          <p:cTn id="46" fill="hold">
                            <p:stCondLst>
                              <p:cond delay="1000"/>
                            </p:stCondLst>
                            <p:childTnLst>
                              <p:par>
                                <p:cTn id="47" presetID="42" presetClass="path" presetSubtype="0" accel="50000" decel="50000" fill="hold" nodeType="afterEffect">
                                  <p:stCondLst>
                                    <p:cond delay="0"/>
                                  </p:stCondLst>
                                  <p:childTnLst>
                                    <p:animMotion origin="layout" path="M 3.88207E-7 3.75E-6 L -0.62177 -0.44255 " pathEditMode="relative" rAng="0" ptsTypes="AA">
                                      <p:cBhvr>
                                        <p:cTn id="48" dur="1500" fill="hold"/>
                                        <p:tgtEl>
                                          <p:spTgt spid="7"/>
                                        </p:tgtEl>
                                        <p:attrNameLst>
                                          <p:attrName>ppt_x</p:attrName>
                                          <p:attrName>ppt_y</p:attrName>
                                        </p:attrNameLst>
                                      </p:cBhvr>
                                      <p:rCtr x="-31093" y="-22135"/>
                                    </p:animMotion>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P spid="11" grpId="0" animBg="1"/>
      <p:bldP spid="12" grpId="0"/>
      <p:bldP spid="12" grpId="1"/>
      <p:bldP spid="12" grpId="2"/>
      <p:bldP spid="13" grpId="0" animBg="1"/>
      <p:bldP spid="13" grpId="1" animBg="1"/>
      <p:bldP spid="14" grpId="0"/>
      <p:bldP spid="14" grpId="1"/>
      <p:bldP spid="14" grpId="2"/>
      <p:bldP spid="15" grpId="0" animBg="1"/>
      <p:bldP spid="15" grpId="1"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Challenges: offline usage</a:t>
            </a:r>
            <a:endParaRPr lang="en-GB" dirty="0"/>
          </a:p>
        </p:txBody>
      </p:sp>
      <p:sp>
        <p:nvSpPr>
          <p:cNvPr id="3" name="Content Placeholder 2"/>
          <p:cNvSpPr>
            <a:spLocks noGrp="1"/>
          </p:cNvSpPr>
          <p:nvPr>
            <p:ph idx="1"/>
          </p:nvPr>
        </p:nvSpPr>
        <p:spPr/>
        <p:txBody>
          <a:bodyPr/>
          <a:lstStyle/>
          <a:p>
            <a:r>
              <a:rPr lang="en-GB" dirty="0" smtClean="0"/>
              <a:t>What if you want to see data of a pod that is offline?</a:t>
            </a:r>
          </a:p>
          <a:p>
            <a:endParaRPr lang="en-GB" dirty="0"/>
          </a:p>
        </p:txBody>
      </p:sp>
    </p:spTree>
    <p:extLst>
      <p:ext uri="{BB962C8B-B14F-4D97-AF65-F5344CB8AC3E}">
        <p14:creationId xmlns:p14="http://schemas.microsoft.com/office/powerpoint/2010/main" val="1121286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is data stored?</a:t>
            </a:r>
            <a:endParaRPr lang="en-GB" dirty="0"/>
          </a:p>
        </p:txBody>
      </p:sp>
      <p:sp>
        <p:nvSpPr>
          <p:cNvPr id="3" name="Content Placeholder 2"/>
          <p:cNvSpPr>
            <a:spLocks noGrp="1"/>
          </p:cNvSpPr>
          <p:nvPr>
            <p:ph idx="1"/>
          </p:nvPr>
        </p:nvSpPr>
        <p:spPr/>
        <p:txBody>
          <a:bodyPr/>
          <a:lstStyle/>
          <a:p>
            <a:r>
              <a:rPr lang="en-GB" dirty="0" smtClean="0"/>
              <a:t>Depends on pod provider</a:t>
            </a:r>
          </a:p>
          <a:p>
            <a:r>
              <a:rPr lang="en-GB" dirty="0" smtClean="0"/>
              <a:t>Only requirement: comply with the Solid specification</a:t>
            </a:r>
          </a:p>
          <a:p>
            <a:endParaRPr lang="en-GB" dirty="0" smtClean="0"/>
          </a:p>
          <a:p>
            <a:endParaRPr lang="en-GB" dirty="0"/>
          </a:p>
          <a:p>
            <a:r>
              <a:rPr lang="en-GB" dirty="0" smtClean="0"/>
              <a:t>File-based vs Query-based access</a:t>
            </a:r>
            <a:endParaRPr lang="en-GB" dirty="0"/>
          </a:p>
          <a:p>
            <a:pPr lvl="1"/>
            <a:r>
              <a:rPr lang="en-GB" dirty="0" smtClean="0"/>
              <a:t>Usability</a:t>
            </a:r>
          </a:p>
          <a:p>
            <a:pPr lvl="1"/>
            <a:r>
              <a:rPr lang="en-GB" dirty="0" smtClean="0"/>
              <a:t>Performance</a:t>
            </a:r>
          </a:p>
          <a:p>
            <a:pPr lvl="1"/>
            <a:endParaRPr lang="en-GB" dirty="0"/>
          </a:p>
        </p:txBody>
      </p:sp>
    </p:spTree>
    <p:extLst>
      <p:ext uri="{BB962C8B-B14F-4D97-AF65-F5344CB8AC3E}">
        <p14:creationId xmlns:p14="http://schemas.microsoft.com/office/powerpoint/2010/main" val="2720525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57386" y="1116330"/>
            <a:ext cx="8172450" cy="4290536"/>
          </a:xfrm>
          <a:prstGeom prst="rect">
            <a:avLst/>
          </a:prstGeom>
        </p:spPr>
      </p:pic>
      <p:sp>
        <p:nvSpPr>
          <p:cNvPr id="2" name="Title 1"/>
          <p:cNvSpPr>
            <a:spLocks noGrp="1"/>
          </p:cNvSpPr>
          <p:nvPr>
            <p:ph type="title"/>
          </p:nvPr>
        </p:nvSpPr>
        <p:spPr/>
        <p:txBody>
          <a:bodyPr/>
          <a:lstStyle/>
          <a:p>
            <a:r>
              <a:rPr lang="en-GB" dirty="0" smtClean="0"/>
              <a:t>Solid in practice</a:t>
            </a:r>
            <a:endParaRPr lang="en-GB" dirty="0"/>
          </a:p>
        </p:txBody>
      </p:sp>
    </p:spTree>
    <p:extLst>
      <p:ext uri="{BB962C8B-B14F-4D97-AF65-F5344CB8AC3E}">
        <p14:creationId xmlns:p14="http://schemas.microsoft.com/office/powerpoint/2010/main" val="17403768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Solid in practice</a:t>
            </a:r>
            <a:endParaRPr lang="en-GB" dirty="0"/>
          </a:p>
        </p:txBody>
      </p:sp>
      <p:sp>
        <p:nvSpPr>
          <p:cNvPr id="3" name="Content Placeholder 2"/>
          <p:cNvSpPr>
            <a:spLocks noGrp="1"/>
          </p:cNvSpPr>
          <p:nvPr>
            <p:ph idx="1"/>
          </p:nvPr>
        </p:nvSpPr>
        <p:spPr/>
        <p:txBody>
          <a:bodyPr/>
          <a:lstStyle/>
          <a:p>
            <a:r>
              <a:rPr lang="en-GB" dirty="0" err="1" smtClean="0"/>
              <a:t>Mysilio</a:t>
            </a:r>
            <a:endParaRPr lang="en-GB" dirty="0" smtClean="0"/>
          </a:p>
          <a:p>
            <a:endParaRPr lang="en-GB" dirty="0"/>
          </a:p>
          <a:p>
            <a:r>
              <a:rPr lang="en-GB" dirty="0" smtClean="0"/>
              <a:t>Dutch Digital Heritage Network</a:t>
            </a:r>
            <a:endParaRPr lang="en-GB" dirty="0"/>
          </a:p>
        </p:txBody>
      </p:sp>
    </p:spTree>
    <p:extLst>
      <p:ext uri="{BB962C8B-B14F-4D97-AF65-F5344CB8AC3E}">
        <p14:creationId xmlns:p14="http://schemas.microsoft.com/office/powerpoint/2010/main" val="353370669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Solid in practice</a:t>
            </a:r>
            <a:endParaRPr lang="en-GB" dirty="0"/>
          </a:p>
        </p:txBody>
      </p:sp>
      <p:sp>
        <p:nvSpPr>
          <p:cNvPr id="3" name="Content Placeholder 2"/>
          <p:cNvSpPr>
            <a:spLocks noGrp="1"/>
          </p:cNvSpPr>
          <p:nvPr>
            <p:ph idx="1"/>
          </p:nvPr>
        </p:nvSpPr>
        <p:spPr/>
        <p:txBody>
          <a:bodyPr/>
          <a:lstStyle/>
          <a:p>
            <a:r>
              <a:rPr lang="en-GB" dirty="0">
                <a:hlinkClick r:id="rId3"/>
              </a:rPr>
              <a:t>https://</a:t>
            </a:r>
            <a:r>
              <a:rPr lang="en-GB" dirty="0" smtClean="0">
                <a:hlinkClick r:id="rId3"/>
              </a:rPr>
              <a:t>inrupt.com/flanders-solid</a:t>
            </a:r>
            <a:endParaRPr lang="en-GB" dirty="0" smtClean="0"/>
          </a:p>
          <a:p>
            <a:r>
              <a:rPr lang="en-GB" dirty="0">
                <a:hlinkClick r:id="rId4"/>
              </a:rPr>
              <a:t>https://</a:t>
            </a:r>
            <a:r>
              <a:rPr lang="en-GB" dirty="0" smtClean="0">
                <a:hlinkClick r:id="rId4"/>
              </a:rPr>
              <a:t>inrupt.com/blog/flanders-innovation-economy</a:t>
            </a:r>
            <a:endParaRPr lang="en-GB" dirty="0" smtClean="0"/>
          </a:p>
          <a:p>
            <a:endParaRPr lang="en-GB" dirty="0"/>
          </a:p>
          <a:p>
            <a:endParaRPr lang="en-GB" dirty="0" smtClean="0"/>
          </a:p>
          <a:p>
            <a:r>
              <a:rPr lang="en-GB" dirty="0" smtClean="0"/>
              <a:t>One person can have multiple pods. Your government data will be stored in a pod created by the government but assigned to you. You will not have full control over it. But you can give </a:t>
            </a:r>
            <a:r>
              <a:rPr lang="en-GB" b="1" dirty="0" smtClean="0"/>
              <a:t>consent</a:t>
            </a:r>
            <a:r>
              <a:rPr lang="en-GB" dirty="0" smtClean="0"/>
              <a:t>. </a:t>
            </a:r>
          </a:p>
          <a:p>
            <a:pPr lvl="1"/>
            <a:r>
              <a:rPr lang="en-GB" dirty="0" smtClean="0"/>
              <a:t>(WHY do you need this specific data?)</a:t>
            </a:r>
            <a:endParaRPr lang="en-GB" dirty="0"/>
          </a:p>
        </p:txBody>
      </p:sp>
      <p:pic>
        <p:nvPicPr>
          <p:cNvPr id="4"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953375" y="687552"/>
            <a:ext cx="3973934" cy="2648255"/>
          </a:xfrm>
          <a:prstGeom prst="rect">
            <a:avLst/>
          </a:prstGeom>
        </p:spPr>
      </p:pic>
    </p:spTree>
    <p:extLst>
      <p:ext uri="{BB962C8B-B14F-4D97-AF65-F5344CB8AC3E}">
        <p14:creationId xmlns:p14="http://schemas.microsoft.com/office/powerpoint/2010/main" val="1424462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of social media</a:t>
            </a:r>
            <a:endParaRPr lang="en-GB" dirty="0"/>
          </a:p>
        </p:txBody>
      </p:sp>
      <p:pic>
        <p:nvPicPr>
          <p:cNvPr id="4" name="Picture 3">
            <a:extLst>
              <a:ext uri="{FF2B5EF4-FFF2-40B4-BE49-F238E27FC236}">
                <a16:creationId xmlns:a16="http://schemas.microsoft.com/office/drawing/2014/main" id="{372302D0-7AEB-4679-BDDF-4C5C306080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4111" y="2011680"/>
            <a:ext cx="6399000" cy="4514850"/>
          </a:xfrm>
          <a:prstGeom prst="rect">
            <a:avLst/>
          </a:prstGeom>
        </p:spPr>
      </p:pic>
    </p:spTree>
    <p:extLst>
      <p:ext uri="{BB962C8B-B14F-4D97-AF65-F5344CB8AC3E}">
        <p14:creationId xmlns:p14="http://schemas.microsoft.com/office/powerpoint/2010/main" val="20232057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Solid @ CERN</a:t>
            </a:r>
            <a:endParaRPr lang="en-GB" dirty="0"/>
          </a:p>
        </p:txBody>
      </p:sp>
      <p:sp>
        <p:nvSpPr>
          <p:cNvPr id="3" name="Content Placeholder 2"/>
          <p:cNvSpPr>
            <a:spLocks noGrp="1"/>
          </p:cNvSpPr>
          <p:nvPr>
            <p:ph idx="1"/>
          </p:nvPr>
        </p:nvSpPr>
        <p:spPr/>
        <p:txBody>
          <a:bodyPr>
            <a:normAutofit/>
          </a:bodyPr>
          <a:lstStyle/>
          <a:p>
            <a:r>
              <a:rPr lang="en-GB" dirty="0" smtClean="0"/>
              <a:t>Web was born at CERN</a:t>
            </a:r>
          </a:p>
          <a:p>
            <a:endParaRPr lang="en-GB" dirty="0" smtClean="0"/>
          </a:p>
          <a:p>
            <a:r>
              <a:rPr lang="en-GB" dirty="0">
                <a:hlinkClick r:id="rId3"/>
              </a:rPr>
              <a:t>http://solid.cern.ch</a:t>
            </a:r>
            <a:r>
              <a:rPr lang="en-GB" dirty="0" smtClean="0">
                <a:hlinkClick r:id="rId3"/>
              </a:rPr>
              <a:t>/</a:t>
            </a:r>
            <a:endParaRPr lang="en-GB" dirty="0" smtClean="0"/>
          </a:p>
          <a:p>
            <a:r>
              <a:rPr lang="en-GB" dirty="0" smtClean="0">
                <a:hlinkClick r:id="rId4"/>
              </a:rPr>
              <a:t>https</a:t>
            </a:r>
            <a:r>
              <a:rPr lang="en-GB" dirty="0">
                <a:hlinkClick r:id="rId4"/>
              </a:rPr>
              <a:t>://</a:t>
            </a:r>
            <a:r>
              <a:rPr lang="en-GB" dirty="0" smtClean="0">
                <a:hlinkClick r:id="rId4"/>
              </a:rPr>
              <a:t>gitter.im/cern-solid/community</a:t>
            </a:r>
            <a:endParaRPr lang="en-GB" dirty="0" smtClean="0"/>
          </a:p>
          <a:p>
            <a:endParaRPr lang="en-GB" dirty="0" smtClean="0"/>
          </a:p>
          <a:p>
            <a:r>
              <a:rPr lang="en-GB" dirty="0" smtClean="0"/>
              <a:t>2 </a:t>
            </a:r>
            <a:r>
              <a:rPr lang="en-GB" dirty="0" err="1" smtClean="0"/>
              <a:t>Thesises</a:t>
            </a:r>
            <a:endParaRPr lang="en-GB" dirty="0" smtClean="0"/>
          </a:p>
          <a:p>
            <a:pPr lvl="1"/>
            <a:r>
              <a:rPr lang="en-GB" dirty="0" smtClean="0"/>
              <a:t>Jan </a:t>
            </a:r>
            <a:r>
              <a:rPr lang="en-GB" dirty="0" err="1" smtClean="0"/>
              <a:t>Schill</a:t>
            </a:r>
            <a:r>
              <a:rPr lang="en-GB" dirty="0" smtClean="0"/>
              <a:t>: </a:t>
            </a:r>
            <a:r>
              <a:rPr lang="en-GB" dirty="0" err="1" smtClean="0"/>
              <a:t>PoC</a:t>
            </a:r>
            <a:r>
              <a:rPr lang="en-GB" dirty="0" smtClean="0"/>
              <a:t> to add decentralized comments to </a:t>
            </a:r>
            <a:r>
              <a:rPr lang="en-GB" dirty="0" err="1" smtClean="0"/>
              <a:t>Indico</a:t>
            </a:r>
            <a:endParaRPr lang="en-GB" dirty="0" smtClean="0"/>
          </a:p>
          <a:p>
            <a:pPr lvl="1"/>
            <a:r>
              <a:rPr lang="en-GB" dirty="0" err="1" smtClean="0"/>
              <a:t>Théo</a:t>
            </a:r>
            <a:r>
              <a:rPr lang="en-GB" dirty="0" smtClean="0"/>
              <a:t> Martin: Hosting Solid pods at CERN, integrating with our SSO</a:t>
            </a:r>
            <a:endParaRPr lang="en-GB" dirty="0"/>
          </a:p>
        </p:txBody>
      </p:sp>
    </p:spTree>
    <p:extLst>
      <p:ext uri="{BB962C8B-B14F-4D97-AF65-F5344CB8AC3E}">
        <p14:creationId xmlns:p14="http://schemas.microsoft.com/office/powerpoint/2010/main" val="2185277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Solid @ CERN</a:t>
            </a:r>
            <a:endParaRPr lang="en-GB" dirty="0"/>
          </a:p>
        </p:txBody>
      </p:sp>
      <p:sp>
        <p:nvSpPr>
          <p:cNvPr id="3" name="Content Placeholder 2"/>
          <p:cNvSpPr>
            <a:spLocks noGrp="1"/>
          </p:cNvSpPr>
          <p:nvPr>
            <p:ph idx="1"/>
          </p:nvPr>
        </p:nvSpPr>
        <p:spPr/>
        <p:txBody>
          <a:bodyPr>
            <a:normAutofit/>
          </a:bodyPr>
          <a:lstStyle/>
          <a:p>
            <a:r>
              <a:rPr lang="en-GB" dirty="0" smtClean="0"/>
              <a:t>What can we do at CERN to help the Solid project?</a:t>
            </a:r>
          </a:p>
          <a:p>
            <a:endParaRPr lang="en-GB" dirty="0"/>
          </a:p>
          <a:p>
            <a:r>
              <a:rPr lang="en-GB" dirty="0" smtClean="0"/>
              <a:t>- Migrate user profiles to CERN ?</a:t>
            </a:r>
          </a:p>
          <a:p>
            <a:r>
              <a:rPr lang="en-GB" dirty="0" smtClean="0"/>
              <a:t>- Build a nice UI ?</a:t>
            </a:r>
            <a:endParaRPr lang="en-GB" dirty="0"/>
          </a:p>
        </p:txBody>
      </p:sp>
    </p:spTree>
    <p:extLst>
      <p:ext uri="{BB962C8B-B14F-4D97-AF65-F5344CB8AC3E}">
        <p14:creationId xmlns:p14="http://schemas.microsoft.com/office/powerpoint/2010/main" val="287565414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FAQ</a:t>
            </a:r>
            <a:endParaRPr lang="en-GB" dirty="0"/>
          </a:p>
        </p:txBody>
      </p:sp>
      <p:sp>
        <p:nvSpPr>
          <p:cNvPr id="3" name="Content Placeholder 2"/>
          <p:cNvSpPr>
            <a:spLocks noGrp="1"/>
          </p:cNvSpPr>
          <p:nvPr>
            <p:ph idx="1"/>
          </p:nvPr>
        </p:nvSpPr>
        <p:spPr/>
        <p:txBody>
          <a:bodyPr/>
          <a:lstStyle/>
          <a:p>
            <a:r>
              <a:rPr lang="en-GB" dirty="0">
                <a:hlinkClick r:id="rId2"/>
              </a:rPr>
              <a:t>https://</a:t>
            </a:r>
            <a:r>
              <a:rPr lang="en-GB" dirty="0" smtClean="0">
                <a:hlinkClick r:id="rId2"/>
              </a:rPr>
              <a:t>solidproject.org/faqs</a:t>
            </a:r>
            <a:endParaRPr lang="en-GB" dirty="0" smtClean="0"/>
          </a:p>
          <a:p>
            <a:endParaRPr lang="en-GB" dirty="0"/>
          </a:p>
        </p:txBody>
      </p:sp>
    </p:spTree>
    <p:extLst>
      <p:ext uri="{BB962C8B-B14F-4D97-AF65-F5344CB8AC3E}">
        <p14:creationId xmlns:p14="http://schemas.microsoft.com/office/powerpoint/2010/main" val="311882172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end of my Solid presentation</a:t>
            </a:r>
            <a:endParaRPr lang="en-GB" dirty="0"/>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65442" y="1967231"/>
            <a:ext cx="5756338" cy="4317254"/>
          </a:xfrm>
        </p:spPr>
      </p:pic>
    </p:spTree>
    <p:extLst>
      <p:ext uri="{BB962C8B-B14F-4D97-AF65-F5344CB8AC3E}">
        <p14:creationId xmlns:p14="http://schemas.microsoft.com/office/powerpoint/2010/main" val="25561803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of social media</a:t>
            </a:r>
            <a:endParaRPr lang="en-GB" dirty="0"/>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10011" y="2157731"/>
            <a:ext cx="4267200" cy="4267200"/>
          </a:xfrm>
          <a:prstGeom prst="rect">
            <a:avLst/>
          </a:prstGeom>
        </p:spPr>
      </p:pic>
    </p:spTree>
    <p:extLst>
      <p:ext uri="{BB962C8B-B14F-4D97-AF65-F5344CB8AC3E}">
        <p14:creationId xmlns:p14="http://schemas.microsoft.com/office/powerpoint/2010/main" val="709313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of social media</a:t>
            </a:r>
            <a:endParaRPr lang="en-GB" dirty="0"/>
          </a:p>
        </p:txBody>
      </p:sp>
      <p:sp>
        <p:nvSpPr>
          <p:cNvPr id="3" name="Content Placeholder 2"/>
          <p:cNvSpPr>
            <a:spLocks noGrp="1"/>
          </p:cNvSpPr>
          <p:nvPr>
            <p:ph idx="1"/>
          </p:nvPr>
        </p:nvSpPr>
        <p:spPr/>
        <p:txBody>
          <a:bodyPr/>
          <a:lstStyle/>
          <a:p>
            <a:pPr marL="0" indent="0">
              <a:buNone/>
            </a:pPr>
            <a:r>
              <a:rPr lang="en-GB" dirty="0" smtClean="0"/>
              <a:t>Recent development: “The </a:t>
            </a:r>
            <a:r>
              <a:rPr lang="en-GB" dirty="0" err="1" smtClean="0"/>
              <a:t>metaverse</a:t>
            </a:r>
            <a:r>
              <a:rPr lang="en-GB" dirty="0" smtClean="0"/>
              <a:t>”</a:t>
            </a:r>
          </a:p>
          <a:p>
            <a:pPr marL="0" indent="0">
              <a:buNone/>
            </a:pPr>
            <a:endParaRPr lang="en-GB" dirty="0" smtClean="0"/>
          </a:p>
          <a:p>
            <a:pPr marL="0" indent="0">
              <a:buNone/>
            </a:pPr>
            <a:r>
              <a:rPr lang="en-GB" dirty="0" smtClean="0"/>
              <a:t>	Do all your daily stuff in VR</a:t>
            </a:r>
          </a:p>
          <a:p>
            <a:pPr marL="0" indent="0">
              <a:buNone/>
            </a:pPr>
            <a:r>
              <a:rPr lang="en-GB" dirty="0" smtClean="0"/>
              <a:t>	Feed the </a:t>
            </a:r>
            <a:r>
              <a:rPr lang="en-GB" dirty="0" err="1" smtClean="0"/>
              <a:t>Zuck</a:t>
            </a:r>
            <a:r>
              <a:rPr lang="en-GB" dirty="0" smtClean="0"/>
              <a:t> </a:t>
            </a:r>
          </a:p>
          <a:p>
            <a:pPr marL="0" indent="0">
              <a:buNone/>
            </a:pPr>
            <a:endParaRPr lang="en-GB" dirty="0"/>
          </a:p>
        </p:txBody>
      </p:sp>
    </p:spTree>
    <p:extLst>
      <p:ext uri="{BB962C8B-B14F-4D97-AF65-F5344CB8AC3E}">
        <p14:creationId xmlns:p14="http://schemas.microsoft.com/office/powerpoint/2010/main" val="29672882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Status of social media</a:t>
            </a:r>
            <a:endParaRPr lang="en-GB" dirty="0"/>
          </a:p>
        </p:txBody>
      </p:sp>
      <p:pic>
        <p:nvPicPr>
          <p:cNvPr id="4" name="Picture 3">
            <a:extLst>
              <a:ext uri="{FF2B5EF4-FFF2-40B4-BE49-F238E27FC236}">
                <a16:creationId xmlns:a16="http://schemas.microsoft.com/office/drawing/2014/main" id="{8DB6EC28-5A7C-4F85-B1DA-0EB61F8E14C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4700" t="939" r="24882"/>
          <a:stretch/>
        </p:blipFill>
        <p:spPr>
          <a:xfrm>
            <a:off x="4162946" y="2157731"/>
            <a:ext cx="3578773" cy="3534140"/>
          </a:xfrm>
          <a:prstGeom prst="rect">
            <a:avLst/>
          </a:prstGeom>
        </p:spPr>
      </p:pic>
      <p:pic>
        <p:nvPicPr>
          <p:cNvPr id="5" name="Picture 4">
            <a:extLst>
              <a:ext uri="{FF2B5EF4-FFF2-40B4-BE49-F238E27FC236}">
                <a16:creationId xmlns:a16="http://schemas.microsoft.com/office/drawing/2014/main" id="{A23EBE27-38C4-4D76-A613-12A02FEAB6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974" y="2157731"/>
            <a:ext cx="4762500" cy="3571875"/>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97396" y="2157731"/>
            <a:ext cx="2932603" cy="3457575"/>
          </a:xfrm>
          <a:prstGeom prst="rect">
            <a:avLst/>
          </a:prstGeom>
        </p:spPr>
      </p:pic>
      <p:sp>
        <p:nvSpPr>
          <p:cNvPr id="8" name="TextBox 7"/>
          <p:cNvSpPr txBox="1"/>
          <p:nvPr/>
        </p:nvSpPr>
        <p:spPr>
          <a:xfrm>
            <a:off x="8677275" y="5729604"/>
            <a:ext cx="3352800" cy="523220"/>
          </a:xfrm>
          <a:prstGeom prst="rect">
            <a:avLst/>
          </a:prstGeom>
          <a:noFill/>
        </p:spPr>
        <p:txBody>
          <a:bodyPr wrap="square" rtlCol="0">
            <a:spAutoFit/>
          </a:bodyPr>
          <a:lstStyle/>
          <a:p>
            <a:r>
              <a:rPr lang="en-GB" sz="2800" b="1" dirty="0" smtClean="0">
                <a:solidFill>
                  <a:srgbClr val="0070C0"/>
                </a:solidFill>
              </a:rPr>
              <a:t>Data Transfer Project</a:t>
            </a:r>
            <a:endParaRPr lang="en-GB" sz="2800" b="1" dirty="0">
              <a:solidFill>
                <a:srgbClr val="0070C0"/>
              </a:solidFill>
            </a:endParaRPr>
          </a:p>
        </p:txBody>
      </p:sp>
    </p:spTree>
    <p:extLst>
      <p:ext uri="{BB962C8B-B14F-4D97-AF65-F5344CB8AC3E}">
        <p14:creationId xmlns:p14="http://schemas.microsoft.com/office/powerpoint/2010/main" val="38872272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649561E-3715-4F9B-B60C-5E10BA9917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15267" y="2085660"/>
            <a:ext cx="6720975" cy="3487057"/>
          </a:xfrm>
          <a:prstGeom prst="rect">
            <a:avLst/>
          </a:prstGeom>
        </p:spPr>
      </p:pic>
      <p:pic>
        <p:nvPicPr>
          <p:cNvPr id="6" name="Content Placeholder 5">
            <a:extLst>
              <a:ext uri="{FF2B5EF4-FFF2-40B4-BE49-F238E27FC236}">
                <a16:creationId xmlns:a16="http://schemas.microsoft.com/office/drawing/2014/main" id="{5C1C4916-9281-41A1-812C-7A13AB2BCB97}"/>
              </a:ext>
            </a:extLst>
          </p:cNvPr>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5380706" y="2091962"/>
            <a:ext cx="1262348" cy="1262348"/>
          </a:xfrm>
        </p:spPr>
      </p:pic>
      <p:pic>
        <p:nvPicPr>
          <p:cNvPr id="10" name="Picture 9">
            <a:extLst>
              <a:ext uri="{FF2B5EF4-FFF2-40B4-BE49-F238E27FC236}">
                <a16:creationId xmlns:a16="http://schemas.microsoft.com/office/drawing/2014/main" id="{5039BE85-E27A-4A59-A534-46A09CDC4C4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19467" y="2949690"/>
            <a:ext cx="2163874" cy="2163874"/>
          </a:xfrm>
          <a:prstGeom prst="rect">
            <a:avLst/>
          </a:prstGeom>
        </p:spPr>
      </p:pic>
      <p:grpSp>
        <p:nvGrpSpPr>
          <p:cNvPr id="16" name="Group 15">
            <a:extLst>
              <a:ext uri="{FF2B5EF4-FFF2-40B4-BE49-F238E27FC236}">
                <a16:creationId xmlns:a16="http://schemas.microsoft.com/office/drawing/2014/main" id="{9DF86E66-A11B-404C-8B87-C3345238DCAB}"/>
              </a:ext>
            </a:extLst>
          </p:cNvPr>
          <p:cNvGrpSpPr/>
          <p:nvPr/>
        </p:nvGrpSpPr>
        <p:grpSpPr>
          <a:xfrm>
            <a:off x="6591773" y="3235195"/>
            <a:ext cx="1583982" cy="1187987"/>
            <a:chOff x="7821351" y="5226196"/>
            <a:chExt cx="1554470" cy="1165853"/>
          </a:xfrm>
        </p:grpSpPr>
        <p:pic>
          <p:nvPicPr>
            <p:cNvPr id="11" name="Content Placeholder 7">
              <a:extLst>
                <a:ext uri="{FF2B5EF4-FFF2-40B4-BE49-F238E27FC236}">
                  <a16:creationId xmlns:a16="http://schemas.microsoft.com/office/drawing/2014/main" id="{8DE456EE-B32E-4044-8EC4-602CD66BECB9}"/>
                </a:ext>
              </a:extLst>
            </p:cNvPr>
            <p:cNvPicPr>
              <a:picLocks noChangeAspect="1"/>
            </p:cNvPicPr>
            <p:nvPr/>
          </p:nvPicPr>
          <p:blipFill>
            <a:blip r:embed="rId6" cstate="print">
              <a:extLst>
                <a:ext uri="{BEBA8EAE-BF5A-486C-A8C5-ECC9F3942E4B}">
                  <a14:imgProps xmlns:a14="http://schemas.microsoft.com/office/drawing/2010/main">
                    <a14:imgLayer r:embed="rId7">
                      <a14:imgEffect>
                        <a14:backgroundRemoval t="10000" b="90000" l="10000" r="90000">
                          <a14:foregroundMark x1="21719" y1="25625" x2="23438" y2="33542"/>
                          <a14:foregroundMark x1="23438" y1="33542" x2="31094" y2="34792"/>
                          <a14:foregroundMark x1="31094" y1="34792" x2="43438" y2="31875"/>
                          <a14:foregroundMark x1="43438" y1="31875" x2="41094" y2="24375"/>
                          <a14:foregroundMark x1="41094" y1="24375" x2="34688" y2="22917"/>
                          <a14:foregroundMark x1="34688" y1="22917" x2="22031" y2="24792"/>
                          <a14:foregroundMark x1="22031" y1="24792" x2="21563" y2="25208"/>
                          <a14:foregroundMark x1="23438" y1="31667" x2="26875" y2="24792"/>
                          <a14:foregroundMark x1="26875" y1="24792" x2="39219" y2="27917"/>
                          <a14:foregroundMark x1="39219" y1="27917" x2="34219" y2="33125"/>
                          <a14:foregroundMark x1="34219" y1="33125" x2="23281" y2="31042"/>
                          <a14:foregroundMark x1="25781" y1="25417" x2="23438" y2="32708"/>
                          <a14:foregroundMark x1="23438" y1="32708" x2="31250" y2="36458"/>
                          <a14:foregroundMark x1="31250" y1="36458" x2="36094" y2="31250"/>
                          <a14:foregroundMark x1="36094" y1="31250" x2="32969" y2="24375"/>
                          <a14:foregroundMark x1="32969" y1="24375" x2="25313" y2="24375"/>
                          <a14:foregroundMark x1="26719" y1="26875" x2="32969" y2="30833"/>
                          <a14:foregroundMark x1="32969" y1="30833" x2="27344" y2="26250"/>
                          <a14:foregroundMark x1="27344" y1="26250" x2="26719" y2="26875"/>
                        </a14:backgroundRemoval>
                      </a14:imgEffect>
                    </a14:imgLayer>
                  </a14:imgProps>
                </a:ext>
                <a:ext uri="{28A0092B-C50C-407E-A947-70E740481C1C}">
                  <a14:useLocalDpi xmlns:a14="http://schemas.microsoft.com/office/drawing/2010/main" val="0"/>
                </a:ext>
              </a:extLst>
            </a:blip>
            <a:stretch>
              <a:fillRect/>
            </a:stretch>
          </p:blipFill>
          <p:spPr>
            <a:xfrm>
              <a:off x="7821351" y="5226196"/>
              <a:ext cx="1554470" cy="1165853"/>
            </a:xfrm>
            <a:prstGeom prst="rect">
              <a:avLst/>
            </a:prstGeom>
          </p:spPr>
        </p:pic>
        <p:pic>
          <p:nvPicPr>
            <p:cNvPr id="12" name="Content Placeholder 10">
              <a:extLst>
                <a:ext uri="{FF2B5EF4-FFF2-40B4-BE49-F238E27FC236}">
                  <a16:creationId xmlns:a16="http://schemas.microsoft.com/office/drawing/2014/main" id="{060A05C4-718E-439C-9AE6-C7FE3B28D44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373666" y="5620022"/>
              <a:ext cx="309093" cy="309093"/>
            </a:xfrm>
            <a:prstGeom prst="rect">
              <a:avLst/>
            </a:prstGeom>
          </p:spPr>
        </p:pic>
      </p:grpSp>
      <p:grpSp>
        <p:nvGrpSpPr>
          <p:cNvPr id="15" name="Group 14">
            <a:extLst>
              <a:ext uri="{FF2B5EF4-FFF2-40B4-BE49-F238E27FC236}">
                <a16:creationId xmlns:a16="http://schemas.microsoft.com/office/drawing/2014/main" id="{7D852626-DCE7-45BD-B7C8-23FFB5B6C2E2}"/>
              </a:ext>
            </a:extLst>
          </p:cNvPr>
          <p:cNvGrpSpPr/>
          <p:nvPr/>
        </p:nvGrpSpPr>
        <p:grpSpPr>
          <a:xfrm>
            <a:off x="6591772" y="4128238"/>
            <a:ext cx="1646738" cy="1235054"/>
            <a:chOff x="7821350" y="3401993"/>
            <a:chExt cx="1554472" cy="1165854"/>
          </a:xfrm>
        </p:grpSpPr>
        <p:pic>
          <p:nvPicPr>
            <p:cNvPr id="13" name="Content Placeholder 7">
              <a:extLst>
                <a:ext uri="{FF2B5EF4-FFF2-40B4-BE49-F238E27FC236}">
                  <a16:creationId xmlns:a16="http://schemas.microsoft.com/office/drawing/2014/main" id="{5A4DD0D4-9637-4D0F-8FC0-A0EDB0AB6CFE}"/>
                </a:ext>
              </a:extLst>
            </p:cNvPr>
            <p:cNvPicPr>
              <a:picLocks noChangeAspect="1"/>
            </p:cNvPicPr>
            <p:nvPr/>
          </p:nvPicPr>
          <p:blipFill>
            <a:blip r:embed="rId9" cstate="print">
              <a:extLst>
                <a:ext uri="{BEBA8EAE-BF5A-486C-A8C5-ECC9F3942E4B}">
                  <a14:imgProps xmlns:a14="http://schemas.microsoft.com/office/drawing/2010/main">
                    <a14:imgLayer r:embed="rId10">
                      <a14:imgEffect>
                        <a14:backgroundRemoval t="10000" b="90000" l="10000" r="90000">
                          <a14:foregroundMark x1="21719" y1="25625" x2="23438" y2="33542"/>
                          <a14:foregroundMark x1="23438" y1="33542" x2="31094" y2="34792"/>
                          <a14:foregroundMark x1="31094" y1="34792" x2="43438" y2="31875"/>
                          <a14:foregroundMark x1="43438" y1="31875" x2="41094" y2="24375"/>
                          <a14:foregroundMark x1="41094" y1="24375" x2="34688" y2="22917"/>
                          <a14:foregroundMark x1="34688" y1="22917" x2="22031" y2="24792"/>
                          <a14:foregroundMark x1="22031" y1="24792" x2="21563" y2="25208"/>
                          <a14:foregroundMark x1="23438" y1="31667" x2="26875" y2="24792"/>
                          <a14:foregroundMark x1="26875" y1="24792" x2="39219" y2="27917"/>
                          <a14:foregroundMark x1="39219" y1="27917" x2="34219" y2="33125"/>
                          <a14:foregroundMark x1="34219" y1="33125" x2="23281" y2="31042"/>
                          <a14:foregroundMark x1="25781" y1="25417" x2="23438" y2="32708"/>
                          <a14:foregroundMark x1="23438" y1="32708" x2="31250" y2="36458"/>
                          <a14:foregroundMark x1="31250" y1="36458" x2="36094" y2="31250"/>
                          <a14:foregroundMark x1="36094" y1="31250" x2="32969" y2="24375"/>
                          <a14:foregroundMark x1="32969" y1="24375" x2="25313" y2="24375"/>
                          <a14:foregroundMark x1="26719" y1="26875" x2="32969" y2="30833"/>
                          <a14:foregroundMark x1="32969" y1="30833" x2="27344" y2="26250"/>
                          <a14:foregroundMark x1="27344" y1="26250" x2="26719" y2="26875"/>
                        </a14:backgroundRemoval>
                      </a14:imgEffect>
                    </a14:imgLayer>
                  </a14:imgProps>
                </a:ext>
                <a:ext uri="{28A0092B-C50C-407E-A947-70E740481C1C}">
                  <a14:useLocalDpi xmlns:a14="http://schemas.microsoft.com/office/drawing/2010/main" val="0"/>
                </a:ext>
              </a:extLst>
            </a:blip>
            <a:stretch>
              <a:fillRect/>
            </a:stretch>
          </p:blipFill>
          <p:spPr>
            <a:xfrm>
              <a:off x="7821350" y="3401993"/>
              <a:ext cx="1554472" cy="1165854"/>
            </a:xfrm>
            <a:prstGeom prst="rect">
              <a:avLst/>
            </a:prstGeom>
          </p:spPr>
        </p:pic>
        <p:pic>
          <p:nvPicPr>
            <p:cNvPr id="14" name="Picture 13">
              <a:extLst>
                <a:ext uri="{FF2B5EF4-FFF2-40B4-BE49-F238E27FC236}">
                  <a16:creationId xmlns:a16="http://schemas.microsoft.com/office/drawing/2014/main" id="{DC82C910-D866-47C9-AC60-9825CD1EFBDD}"/>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365109" y="3797044"/>
              <a:ext cx="309093" cy="309093"/>
            </a:xfrm>
            <a:prstGeom prst="rect">
              <a:avLst/>
            </a:prstGeom>
          </p:spPr>
        </p:pic>
      </p:grpSp>
      <p:grpSp>
        <p:nvGrpSpPr>
          <p:cNvPr id="20" name="Group 19">
            <a:extLst>
              <a:ext uri="{FF2B5EF4-FFF2-40B4-BE49-F238E27FC236}">
                <a16:creationId xmlns:a16="http://schemas.microsoft.com/office/drawing/2014/main" id="{AEBAAC90-A742-4D18-8E13-B9332DC8FF60}"/>
              </a:ext>
            </a:extLst>
          </p:cNvPr>
          <p:cNvGrpSpPr/>
          <p:nvPr/>
        </p:nvGrpSpPr>
        <p:grpSpPr>
          <a:xfrm>
            <a:off x="617000" y="807085"/>
            <a:ext cx="1727878" cy="1727878"/>
            <a:chOff x="876981" y="1147854"/>
            <a:chExt cx="2457427" cy="2457427"/>
          </a:xfrm>
        </p:grpSpPr>
        <p:pic>
          <p:nvPicPr>
            <p:cNvPr id="17" name="Picture 16">
              <a:extLst>
                <a:ext uri="{FF2B5EF4-FFF2-40B4-BE49-F238E27FC236}">
                  <a16:creationId xmlns:a16="http://schemas.microsoft.com/office/drawing/2014/main" id="{45AB85D9-679A-40A6-B9DF-18D9C20E0442}"/>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76981" y="1147854"/>
              <a:ext cx="2457427" cy="2457427"/>
            </a:xfrm>
            <a:prstGeom prst="rect">
              <a:avLst/>
            </a:prstGeom>
          </p:spPr>
        </p:pic>
        <p:pic>
          <p:nvPicPr>
            <p:cNvPr id="7" name="Picture 6">
              <a:extLst>
                <a:ext uri="{FF2B5EF4-FFF2-40B4-BE49-F238E27FC236}">
                  <a16:creationId xmlns:a16="http://schemas.microsoft.com/office/drawing/2014/main" id="{5D0628E6-D916-4A69-B7CA-4E15814B9FA9}"/>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532585" y="1616298"/>
              <a:ext cx="1146220" cy="1146220"/>
            </a:xfrm>
            <a:prstGeom prst="rect">
              <a:avLst/>
            </a:prstGeom>
          </p:spPr>
        </p:pic>
      </p:grpSp>
      <p:grpSp>
        <p:nvGrpSpPr>
          <p:cNvPr id="19" name="Group 18">
            <a:extLst>
              <a:ext uri="{FF2B5EF4-FFF2-40B4-BE49-F238E27FC236}">
                <a16:creationId xmlns:a16="http://schemas.microsoft.com/office/drawing/2014/main" id="{84F0F9C1-6BA1-4C65-B61F-39A2C311727A}"/>
              </a:ext>
            </a:extLst>
          </p:cNvPr>
          <p:cNvGrpSpPr/>
          <p:nvPr/>
        </p:nvGrpSpPr>
        <p:grpSpPr>
          <a:xfrm>
            <a:off x="617000" y="2816695"/>
            <a:ext cx="1727878" cy="1727878"/>
            <a:chOff x="876981" y="4005966"/>
            <a:chExt cx="2457427" cy="2457427"/>
          </a:xfrm>
        </p:grpSpPr>
        <p:pic>
          <p:nvPicPr>
            <p:cNvPr id="18" name="Picture 17">
              <a:extLst>
                <a:ext uri="{FF2B5EF4-FFF2-40B4-BE49-F238E27FC236}">
                  <a16:creationId xmlns:a16="http://schemas.microsoft.com/office/drawing/2014/main" id="{37009E44-A353-4D04-8056-8E621A4F6E7A}"/>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76981" y="4005966"/>
              <a:ext cx="2457427" cy="2457427"/>
            </a:xfrm>
            <a:prstGeom prst="rect">
              <a:avLst/>
            </a:prstGeom>
          </p:spPr>
        </p:pic>
        <p:pic>
          <p:nvPicPr>
            <p:cNvPr id="8" name="Content Placeholder 10">
              <a:extLst>
                <a:ext uri="{FF2B5EF4-FFF2-40B4-BE49-F238E27FC236}">
                  <a16:creationId xmlns:a16="http://schemas.microsoft.com/office/drawing/2014/main" id="{2E462112-8879-4D41-B753-24D5E29912D3}"/>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532585" y="4473802"/>
              <a:ext cx="1146220" cy="1146220"/>
            </a:xfrm>
            <a:prstGeom prst="rect">
              <a:avLst/>
            </a:prstGeom>
          </p:spPr>
        </p:pic>
      </p:grpSp>
      <p:sp>
        <p:nvSpPr>
          <p:cNvPr id="23" name="Arrow: Left-Right 22">
            <a:extLst>
              <a:ext uri="{FF2B5EF4-FFF2-40B4-BE49-F238E27FC236}">
                <a16:creationId xmlns:a16="http://schemas.microsoft.com/office/drawing/2014/main" id="{16C27353-77CB-4836-BBD9-374CC122E56C}"/>
              </a:ext>
            </a:extLst>
          </p:cNvPr>
          <p:cNvSpPr/>
          <p:nvPr/>
        </p:nvSpPr>
        <p:spPr>
          <a:xfrm>
            <a:off x="2724351" y="2586486"/>
            <a:ext cx="1811092" cy="298571"/>
          </a:xfrm>
          <a:prstGeom prst="leftRightArrow">
            <a:avLst>
              <a:gd name="adj1" fmla="val 25736"/>
              <a:gd name="adj2" fmla="val 50000"/>
            </a:avLst>
          </a:prstGeom>
          <a:solidFill>
            <a:srgbClr val="1E64C8"/>
          </a:solid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66"/>
          </a:p>
        </p:txBody>
      </p:sp>
      <p:grpSp>
        <p:nvGrpSpPr>
          <p:cNvPr id="25" name="Group 24">
            <a:extLst>
              <a:ext uri="{FF2B5EF4-FFF2-40B4-BE49-F238E27FC236}">
                <a16:creationId xmlns:a16="http://schemas.microsoft.com/office/drawing/2014/main" id="{613B94EF-246C-4566-A22B-BF0B6EAC3A04}"/>
              </a:ext>
            </a:extLst>
          </p:cNvPr>
          <p:cNvGrpSpPr/>
          <p:nvPr/>
        </p:nvGrpSpPr>
        <p:grpSpPr>
          <a:xfrm>
            <a:off x="6972105" y="3145642"/>
            <a:ext cx="1046280" cy="869629"/>
            <a:chOff x="10018984" y="8088679"/>
            <a:chExt cx="1488043" cy="1236806"/>
          </a:xfrm>
        </p:grpSpPr>
        <p:pic>
          <p:nvPicPr>
            <p:cNvPr id="26" name="Picture 25">
              <a:extLst>
                <a:ext uri="{FF2B5EF4-FFF2-40B4-BE49-F238E27FC236}">
                  <a16:creationId xmlns:a16="http://schemas.microsoft.com/office/drawing/2014/main" id="{CFD7B2DB-63B4-4DE9-8936-5343472785AD}"/>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10018984" y="8088679"/>
              <a:ext cx="1197929" cy="929331"/>
            </a:xfrm>
            <a:prstGeom prst="rect">
              <a:avLst/>
            </a:prstGeom>
          </p:spPr>
        </p:pic>
        <p:pic>
          <p:nvPicPr>
            <p:cNvPr id="27" name="Content Placeholder 10">
              <a:extLst>
                <a:ext uri="{FF2B5EF4-FFF2-40B4-BE49-F238E27FC236}">
                  <a16:creationId xmlns:a16="http://schemas.microsoft.com/office/drawing/2014/main" id="{C1ED1FA3-D267-4850-AD7B-7016DFF0392C}"/>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0500470" y="8318928"/>
              <a:ext cx="1006557" cy="1006557"/>
            </a:xfrm>
            <a:prstGeom prst="rect">
              <a:avLst/>
            </a:prstGeom>
          </p:spPr>
        </p:pic>
      </p:grpSp>
      <p:sp>
        <p:nvSpPr>
          <p:cNvPr id="21" name="TextBox 20">
            <a:extLst>
              <a:ext uri="{FF2B5EF4-FFF2-40B4-BE49-F238E27FC236}">
                <a16:creationId xmlns:a16="http://schemas.microsoft.com/office/drawing/2014/main" id="{55C86EC6-5BCE-4F11-8FCE-CB5855AE16DF}"/>
              </a:ext>
            </a:extLst>
          </p:cNvPr>
          <p:cNvSpPr txBox="1"/>
          <p:nvPr/>
        </p:nvSpPr>
        <p:spPr>
          <a:xfrm>
            <a:off x="9386806" y="215412"/>
            <a:ext cx="4005882" cy="416974"/>
          </a:xfrm>
          <a:prstGeom prst="rect">
            <a:avLst/>
          </a:prstGeom>
          <a:noFill/>
        </p:spPr>
        <p:txBody>
          <a:bodyPr wrap="square" rtlCol="0">
            <a:spAutoFit/>
          </a:bodyPr>
          <a:lstStyle/>
          <a:p>
            <a:pPr>
              <a:lnSpc>
                <a:spcPct val="120000"/>
              </a:lnSpc>
            </a:pPr>
            <a:r>
              <a:rPr lang="en-US" sz="1758" dirty="0"/>
              <a:t>Centralized scenario</a:t>
            </a:r>
          </a:p>
        </p:txBody>
      </p:sp>
      <p:sp>
        <p:nvSpPr>
          <p:cNvPr id="2" name="Arrow: Right 1">
            <a:extLst>
              <a:ext uri="{FF2B5EF4-FFF2-40B4-BE49-F238E27FC236}">
                <a16:creationId xmlns:a16="http://schemas.microsoft.com/office/drawing/2014/main" id="{9B7441EE-AB67-4DA1-B2C3-9931808DB732}"/>
              </a:ext>
            </a:extLst>
          </p:cNvPr>
          <p:cNvSpPr/>
          <p:nvPr/>
        </p:nvSpPr>
        <p:spPr>
          <a:xfrm rot="954793">
            <a:off x="2134181" y="1964533"/>
            <a:ext cx="3131961" cy="222192"/>
          </a:xfrm>
          <a:prstGeom prst="rightArrow">
            <a:avLst>
              <a:gd name="adj1" fmla="val 50000"/>
              <a:gd name="adj2" fmla="val 124207"/>
            </a:avLst>
          </a:prstGeom>
          <a:noFill/>
          <a:ln w="31750">
            <a:solidFill>
              <a:srgbClr val="1E64C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66" dirty="0">
                <a:solidFill>
                  <a:schemeClr val="tx1"/>
                </a:solidFill>
              </a:rPr>
              <a:t>Request picture of Bob</a:t>
            </a:r>
          </a:p>
          <a:p>
            <a:pPr algn="ctr"/>
            <a:endParaRPr lang="en-US" sz="1266" dirty="0">
              <a:solidFill>
                <a:schemeClr val="tx1"/>
              </a:solidFill>
            </a:endParaRPr>
          </a:p>
          <a:p>
            <a:pPr algn="ctr"/>
            <a:endParaRPr lang="en-US" sz="1266" dirty="0">
              <a:solidFill>
                <a:schemeClr val="tx1"/>
              </a:solidFill>
            </a:endParaRPr>
          </a:p>
        </p:txBody>
      </p:sp>
    </p:spTree>
    <p:extLst>
      <p:ext uri="{BB962C8B-B14F-4D97-AF65-F5344CB8AC3E}">
        <p14:creationId xmlns:p14="http://schemas.microsoft.com/office/powerpoint/2010/main" val="1312582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500"/>
                                        <p:tgtEl>
                                          <p:spTgt spid="25"/>
                                        </p:tgtEl>
                                      </p:cBhvr>
                                    </p:animEffect>
                                  </p:childTnLst>
                                </p:cTn>
                              </p:par>
                            </p:childTnLst>
                          </p:cTn>
                        </p:par>
                        <p:par>
                          <p:cTn id="14" fill="hold">
                            <p:stCondLst>
                              <p:cond delay="500"/>
                            </p:stCondLst>
                            <p:childTnLst>
                              <p:par>
                                <p:cTn id="15" presetID="42" presetClass="path" presetSubtype="0" accel="50000" decel="50000" fill="hold" nodeType="afterEffect">
                                  <p:stCondLst>
                                    <p:cond delay="0"/>
                                  </p:stCondLst>
                                  <p:childTnLst>
                                    <p:animMotion origin="layout" path="M -2.57828E-6 -2.65625E-6 L -0.16462 -0.12158 " pathEditMode="relative" rAng="0" ptsTypes="AA">
                                      <p:cBhvr>
                                        <p:cTn id="16" dur="2000" fill="hold"/>
                                        <p:tgtEl>
                                          <p:spTgt spid="25"/>
                                        </p:tgtEl>
                                        <p:attrNameLst>
                                          <p:attrName>ppt_x</p:attrName>
                                          <p:attrName>ppt_y</p:attrName>
                                        </p:attrNameLst>
                                      </p:cBhvr>
                                      <p:rCtr x="-8231" y="-6087"/>
                                    </p:animMotion>
                                  </p:childTnLst>
                                </p:cTn>
                              </p:par>
                            </p:childTnLst>
                          </p:cTn>
                        </p:par>
                        <p:par>
                          <p:cTn id="17" fill="hold">
                            <p:stCondLst>
                              <p:cond delay="2500"/>
                            </p:stCondLst>
                            <p:childTnLst>
                              <p:par>
                                <p:cTn id="18" presetID="37" presetClass="path" presetSubtype="0" accel="50000" decel="50000" fill="hold" nodeType="afterEffect">
                                  <p:stCondLst>
                                    <p:cond delay="0"/>
                                  </p:stCondLst>
                                  <p:childTnLst>
                                    <p:animMotion origin="layout" path="M -0.16462 -0.12158 L -0.24309 -0.1066 C -0.25948 -0.10254 -0.28264 -0.10547 -0.30663 -0.11425 C -0.33391 -0.12467 -0.35488 -0.13851 -0.3688 -0.15397 L -0.43646 -0.22428 " pathEditMode="relative" rAng="720000" ptsTypes="AAAAA">
                                      <p:cBhvr>
                                        <p:cTn id="19" dur="2000" fill="hold"/>
                                        <p:tgtEl>
                                          <p:spTgt spid="25"/>
                                        </p:tgtEl>
                                        <p:attrNameLst>
                                          <p:attrName>ppt_x</p:attrName>
                                          <p:attrName>ppt_y</p:attrName>
                                        </p:attrNameLst>
                                      </p:cBhvr>
                                      <p:rCtr x="-13944" y="-223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Improvement: decentralization</a:t>
            </a:r>
            <a:endParaRPr lang="en-GB" dirty="0"/>
          </a:p>
        </p:txBody>
      </p:sp>
      <p:sp>
        <p:nvSpPr>
          <p:cNvPr id="3" name="Content Placeholder 2"/>
          <p:cNvSpPr>
            <a:spLocks noGrp="1"/>
          </p:cNvSpPr>
          <p:nvPr>
            <p:ph idx="1"/>
          </p:nvPr>
        </p:nvSpPr>
        <p:spPr/>
        <p:txBody>
          <a:bodyPr/>
          <a:lstStyle/>
          <a:p>
            <a:r>
              <a:rPr lang="en-GB" dirty="0" smtClean="0"/>
              <a:t>Decouple data from the application</a:t>
            </a:r>
          </a:p>
          <a:p>
            <a:pPr lvl="1"/>
            <a:r>
              <a:rPr lang="en-GB" dirty="0" smtClean="0"/>
              <a:t>Privacy: user decides who can access their data</a:t>
            </a:r>
          </a:p>
          <a:p>
            <a:pPr lvl="1"/>
            <a:r>
              <a:rPr lang="en-GB" dirty="0" smtClean="0"/>
              <a:t>Ownership: Legally, someone cannot use your data without your consent</a:t>
            </a:r>
          </a:p>
          <a:p>
            <a:pPr lvl="1"/>
            <a:r>
              <a:rPr lang="en-GB" dirty="0" smtClean="0"/>
              <a:t>Dissemination: User decides who to share data with</a:t>
            </a:r>
            <a:endParaRPr lang="en-GB" dirty="0"/>
          </a:p>
          <a:p>
            <a:pPr marL="0" indent="0">
              <a:buNone/>
            </a:pPr>
            <a:endParaRPr lang="en-GB" dirty="0" smtClean="0"/>
          </a:p>
        </p:txBody>
      </p:sp>
      <p:pic>
        <p:nvPicPr>
          <p:cNvPr id="4" name="Content Placeholder 3"/>
          <p:cNvPicPr>
            <a:picLocks noChangeAspect="1"/>
          </p:cNvPicPr>
          <p:nvPr/>
        </p:nvPicPr>
        <p:blipFill rotWithShape="1">
          <a:blip r:embed="rId3">
            <a:extLst>
              <a:ext uri="{28A0092B-C50C-407E-A947-70E740481C1C}">
                <a14:useLocalDpi xmlns:a14="http://schemas.microsoft.com/office/drawing/2010/main" val="0"/>
              </a:ext>
            </a:extLst>
          </a:blip>
          <a:srcRect t="2023" r="63"/>
          <a:stretch/>
        </p:blipFill>
        <p:spPr>
          <a:xfrm>
            <a:off x="4286258" y="3543299"/>
            <a:ext cx="4010017" cy="3228975"/>
          </a:xfrm>
          <a:prstGeom prst="rect">
            <a:avLst/>
          </a:prstGeom>
        </p:spPr>
      </p:pic>
    </p:spTree>
    <p:extLst>
      <p:ext uri="{BB962C8B-B14F-4D97-AF65-F5344CB8AC3E}">
        <p14:creationId xmlns:p14="http://schemas.microsoft.com/office/powerpoint/2010/main" val="3994645912"/>
      </p:ext>
    </p:extLst>
  </p:cSld>
  <p:clrMapOvr>
    <a:masterClrMapping/>
  </p:clrMapOvr>
  <p:timing>
    <p:tnLst>
      <p:par>
        <p:cTn id="1" dur="indefinite" restart="never" nodeType="tmRoot"/>
      </p:par>
    </p:tnLst>
  </p:timing>
</p:sld>
</file>

<file path=ppt/theme/theme1.xml><?xml version="1.0" encoding="utf-8"?>
<a:theme xmlns:a="http://schemas.openxmlformats.org/drawingml/2006/main" name="Metropolitan">
  <a:themeElements>
    <a:clrScheme name="Metropolitan">
      <a:dk1>
        <a:sysClr val="windowText" lastClr="000000"/>
      </a:dk1>
      <a:lt1>
        <a:sysClr val="window" lastClr="FFFFFF"/>
      </a:lt1>
      <a:dk2>
        <a:srgbClr val="162F33"/>
      </a:dk2>
      <a:lt2>
        <a:srgbClr val="EAF0E0"/>
      </a:lt2>
      <a:accent1>
        <a:srgbClr val="50B4C8"/>
      </a:accent1>
      <a:accent2>
        <a:srgbClr val="A8B97F"/>
      </a:accent2>
      <a:accent3>
        <a:srgbClr val="9B9256"/>
      </a:accent3>
      <a:accent4>
        <a:srgbClr val="657689"/>
      </a:accent4>
      <a:accent5>
        <a:srgbClr val="7A855D"/>
      </a:accent5>
      <a:accent6>
        <a:srgbClr val="84AC9D"/>
      </a:accent6>
      <a:hlink>
        <a:srgbClr val="2370CD"/>
      </a:hlink>
      <a:folHlink>
        <a:srgbClr val="877589"/>
      </a:folHlink>
    </a:clrScheme>
    <a:fontScheme name="Metropolita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Metropolitan">
      <a:fillStyleLst>
        <a:solidFill>
          <a:schemeClr val="phClr"/>
        </a:solidFill>
        <a:gradFill rotWithShape="1">
          <a:gsLst>
            <a:gs pos="0">
              <a:schemeClr val="phClr">
                <a:tint val="70000"/>
                <a:satMod val="100000"/>
                <a:lumMod val="110000"/>
              </a:schemeClr>
            </a:gs>
            <a:gs pos="50000">
              <a:schemeClr val="phClr">
                <a:tint val="75000"/>
                <a:satMod val="101000"/>
                <a:lumMod val="105000"/>
              </a:schemeClr>
            </a:gs>
            <a:gs pos="100000">
              <a:schemeClr val="phClr">
                <a:tint val="82000"/>
                <a:satMod val="104000"/>
                <a:lumMod val="105000"/>
              </a:schemeClr>
            </a:gs>
          </a:gsLst>
          <a:lin ang="2700000" scaled="0"/>
        </a:gradFill>
        <a:gradFill rotWithShape="1">
          <a:gsLst>
            <a:gs pos="0">
              <a:schemeClr val="phClr">
                <a:tint val="97000"/>
                <a:satMod val="100000"/>
                <a:lumMod val="102000"/>
              </a:schemeClr>
            </a:gs>
            <a:gs pos="50000">
              <a:schemeClr val="phClr">
                <a:shade val="100000"/>
                <a:satMod val="100000"/>
                <a:lumMod val="100000"/>
              </a:schemeClr>
            </a:gs>
            <a:gs pos="100000">
              <a:schemeClr val="phClr">
                <a:shade val="80000"/>
                <a:satMod val="100000"/>
                <a:lumMod val="99000"/>
              </a:schemeClr>
            </a:gs>
          </a:gsLst>
          <a:lin ang="27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solidFill>
          <a:schemeClr val="phClr">
            <a:shade val="95000"/>
            <a:satMod val="170000"/>
          </a:schemeClr>
        </a:solidFill>
      </a:bgFillStyleLst>
    </a:fmtScheme>
  </a:themeElements>
  <a:objectDefaults/>
  <a:extraClrSchemeLst/>
  <a:extLst>
    <a:ext uri="{05A4C25C-085E-4340-85A3-A5531E510DB2}">
      <thm15:themeFamily xmlns:thm15="http://schemas.microsoft.com/office/thememl/2012/main" name="Metropolitan" id="{4C5440D6-04D2-4954-96CF-F251137069B2}" vid="{79CFCA13-9412-4290-BB4B-85112F88857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TM03457491[[fn=Metropolitan]]</Template>
  <TotalTime>4264</TotalTime>
  <Words>2047</Words>
  <Application>Microsoft Office PowerPoint</Application>
  <PresentationFormat>Widescreen</PresentationFormat>
  <Paragraphs>358</Paragraphs>
  <Slides>43</Slides>
  <Notes>36</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43</vt:i4>
      </vt:variant>
    </vt:vector>
  </HeadingPairs>
  <TitlesOfParts>
    <vt:vector size="49" baseType="lpstr">
      <vt:lpstr>Arial</vt:lpstr>
      <vt:lpstr>Arial Unicode MS</vt:lpstr>
      <vt:lpstr>Calibri</vt:lpstr>
      <vt:lpstr>Calibri Light</vt:lpstr>
      <vt:lpstr>Wingdings</vt:lpstr>
      <vt:lpstr>Metropolitan</vt:lpstr>
      <vt:lpstr>Solid</vt:lpstr>
      <vt:lpstr>Content</vt:lpstr>
      <vt:lpstr>Status of social media</vt:lpstr>
      <vt:lpstr>Status of social media</vt:lpstr>
      <vt:lpstr>Status of social media</vt:lpstr>
      <vt:lpstr>Status of social media</vt:lpstr>
      <vt:lpstr>Status of social media</vt:lpstr>
      <vt:lpstr>PowerPoint Presentation</vt:lpstr>
      <vt:lpstr>Improvement: decentralization</vt:lpstr>
      <vt:lpstr>PowerPoint Presentation</vt:lpstr>
      <vt:lpstr>Improvement: Reusability</vt:lpstr>
      <vt:lpstr>Linked Data</vt:lpstr>
      <vt:lpstr>Linked Data</vt:lpstr>
      <vt:lpstr>Linked Data</vt:lpstr>
      <vt:lpstr>Linked Data</vt:lpstr>
      <vt:lpstr>Linked Data</vt:lpstr>
      <vt:lpstr>Linked Data</vt:lpstr>
      <vt:lpstr>PowerPoint Presentation</vt:lpstr>
      <vt:lpstr>Linked Data</vt:lpstr>
      <vt:lpstr>Linked Data</vt:lpstr>
      <vt:lpstr>Linked Data</vt:lpstr>
      <vt:lpstr>Solid: Social Linked Data</vt:lpstr>
      <vt:lpstr>Solid: Demo</vt:lpstr>
      <vt:lpstr>Example application: Annotations</vt:lpstr>
      <vt:lpstr>Decentralized annotations</vt:lpstr>
      <vt:lpstr>Decentralized annotations</vt:lpstr>
      <vt:lpstr>Decentralized annotations</vt:lpstr>
      <vt:lpstr>Other applications</vt:lpstr>
      <vt:lpstr>Solid applications</vt:lpstr>
      <vt:lpstr>Challenges</vt:lpstr>
      <vt:lpstr>Challenges</vt:lpstr>
      <vt:lpstr>Challenges</vt:lpstr>
      <vt:lpstr>Challenges: performance</vt:lpstr>
      <vt:lpstr>Challenges: caching</vt:lpstr>
      <vt:lpstr>Challenges: offline usage</vt:lpstr>
      <vt:lpstr>How is data stored?</vt:lpstr>
      <vt:lpstr>Solid in practice</vt:lpstr>
      <vt:lpstr>Solid in practice</vt:lpstr>
      <vt:lpstr>Solid in practice</vt:lpstr>
      <vt:lpstr>Solid @ CERN</vt:lpstr>
      <vt:lpstr>Solid @ CERN</vt:lpstr>
      <vt:lpstr>FAQ</vt:lpstr>
      <vt:lpstr>The end of my Solid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Solid</dc:title>
  <dc:creator>Lukas Vanhoucke</dc:creator>
  <cp:lastModifiedBy>Lukas Vanhoucke</cp:lastModifiedBy>
  <cp:revision>201</cp:revision>
  <dcterms:created xsi:type="dcterms:W3CDTF">2021-11-02T10:26:29Z</dcterms:created>
  <dcterms:modified xsi:type="dcterms:W3CDTF">2021-11-05T16:04:01Z</dcterms:modified>
</cp:coreProperties>
</file>