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1"/>
  </p:notesMasterIdLst>
  <p:sldIdLst>
    <p:sldId id="257" r:id="rId4"/>
    <p:sldId id="283" r:id="rId5"/>
    <p:sldId id="284" r:id="rId6"/>
    <p:sldId id="285" r:id="rId7"/>
    <p:sldId id="288" r:id="rId8"/>
    <p:sldId id="1414" r:id="rId9"/>
    <p:sldId id="1415" r:id="rId10"/>
    <p:sldId id="1444" r:id="rId11"/>
    <p:sldId id="1445" r:id="rId12"/>
    <p:sldId id="1446" r:id="rId13"/>
    <p:sldId id="1448" r:id="rId14"/>
    <p:sldId id="1447" r:id="rId15"/>
    <p:sldId id="274" r:id="rId16"/>
    <p:sldId id="287" r:id="rId17"/>
    <p:sldId id="1392" r:id="rId18"/>
    <p:sldId id="260" r:id="rId19"/>
    <p:sldId id="266" r:id="rId20"/>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7"/>
            <p14:sldId id="283"/>
            <p14:sldId id="284"/>
            <p14:sldId id="285"/>
            <p14:sldId id="288"/>
            <p14:sldId id="1414"/>
            <p14:sldId id="1415"/>
            <p14:sldId id="1444"/>
            <p14:sldId id="1445"/>
            <p14:sldId id="1446"/>
            <p14:sldId id="1448"/>
            <p14:sldId id="1447"/>
            <p14:sldId id="274"/>
            <p14:sldId id="287"/>
            <p14:sldId id="1392"/>
          </p14:sldIdLst>
        </p14:section>
        <p14:section name="Toolbox Slides" id="{878827CB-F001-431E-8642-0DF02B629B71}">
          <p14:sldIdLst>
            <p14:sldId id="260"/>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2528"/>
    <a:srgbClr val="0F124A"/>
    <a:srgbClr val="0000FF"/>
    <a:srgbClr val="0000BC"/>
    <a:srgbClr val="43C54A"/>
    <a:srgbClr val="FF7F0E"/>
    <a:srgbClr val="D9A402"/>
    <a:srgbClr val="DFDFDF"/>
    <a:srgbClr val="F6FDA3"/>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77" autoAdjust="0"/>
    <p:restoredTop sz="81039" autoAdjust="0"/>
  </p:normalViewPr>
  <p:slideViewPr>
    <p:cSldViewPr>
      <p:cViewPr>
        <p:scale>
          <a:sx n="127" d="100"/>
          <a:sy n="127" d="100"/>
        </p:scale>
        <p:origin x="824" y="256"/>
      </p:cViewPr>
      <p:guideLst/>
    </p:cSldViewPr>
  </p:slideViewPr>
  <p:outlineViewPr>
    <p:cViewPr>
      <p:scale>
        <a:sx n="33" d="100"/>
        <a:sy n="33" d="100"/>
      </p:scale>
      <p:origin x="0" y="-9414"/>
    </p:cViewPr>
  </p:outlin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08.11.21</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3833804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aren’t in any order of priority, and some bullet points are larger chunks of work that others. </a:t>
            </a:r>
          </a:p>
        </p:txBody>
      </p:sp>
      <p:sp>
        <p:nvSpPr>
          <p:cNvPr id="4" name="Slide Number Placeholder 3"/>
          <p:cNvSpPr>
            <a:spLocks noGrp="1"/>
          </p:cNvSpPr>
          <p:nvPr>
            <p:ph type="sldNum" sz="quarter" idx="5"/>
          </p:nvPr>
        </p:nvSpPr>
        <p:spPr/>
        <p:txBody>
          <a:bodyPr/>
          <a:lstStyle/>
          <a:p>
            <a:fld id="{F6A84BEB-A107-2A42-A622-34314378309E}" type="slidenum">
              <a:rPr lang="en-US" smtClean="0"/>
              <a:t>12</a:t>
            </a:fld>
            <a:endParaRPr lang="en-US"/>
          </a:p>
        </p:txBody>
      </p:sp>
    </p:spTree>
    <p:extLst>
      <p:ext uri="{BB962C8B-B14F-4D97-AF65-F5344CB8AC3E}">
        <p14:creationId xmlns:p14="http://schemas.microsoft.com/office/powerpoint/2010/main" val="826405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introduce the field errs and misalignments in two stages. Here we’re not trying to simulate the commission process from day 0. Instead we want to demonstrate that there is a set of corrector strengths, and magnet strengths, that result in a very well corrected lattice. It would be a different type of simulation to mimic the commissioning process.</a:t>
            </a:r>
          </a:p>
        </p:txBody>
      </p:sp>
      <p:sp>
        <p:nvSpPr>
          <p:cNvPr id="4" name="Slide Number Placeholder 3"/>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4077045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3598171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783918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3334220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table summarises the current set of misalignments. That’s not to say that this wont’ change. This talk is an update on going work.</a:t>
            </a:r>
          </a:p>
          <a:p>
            <a:endParaRPr lang="en-GB" dirty="0"/>
          </a:p>
          <a:p>
            <a:r>
              <a:rPr lang="en-GB" sz="450" kern="1200" dirty="0">
                <a:solidFill>
                  <a:schemeClr val="tx1"/>
                </a:solidFill>
                <a:effectLst/>
                <a:latin typeface="+mn-lt"/>
                <a:ea typeface="+mn-ea"/>
                <a:cs typeface="+mn-cs"/>
              </a:rPr>
              <a:t>\begin{table}[</a:t>
            </a:r>
            <a:r>
              <a:rPr lang="en-GB" sz="450" kern="1200" dirty="0" err="1">
                <a:solidFill>
                  <a:schemeClr val="tx1"/>
                </a:solidFill>
                <a:effectLst/>
                <a:latin typeface="+mn-lt"/>
                <a:ea typeface="+mn-ea"/>
                <a:cs typeface="+mn-cs"/>
              </a:rPr>
              <a:t>htb</a:t>
            </a:r>
            <a:r>
              <a:rPr lang="en-GB" sz="450" kern="1200" dirty="0">
                <a:solidFill>
                  <a:schemeClr val="tx1"/>
                </a:solidFill>
                <a:effectLst/>
                <a:latin typeface="+mn-lt"/>
                <a:ea typeface="+mn-ea"/>
                <a:cs typeface="+mn-cs"/>
              </a:rPr>
              <a:t>!]</a:t>
            </a:r>
          </a:p>
          <a:p>
            <a:r>
              <a:rPr lang="en-GB" sz="450" kern="1200" dirty="0">
                <a:solidFill>
                  <a:schemeClr val="tx1"/>
                </a:solidFill>
                <a:effectLst/>
                <a:latin typeface="+mn-lt"/>
                <a:ea typeface="+mn-ea"/>
                <a:cs typeface="+mn-cs"/>
              </a:rPr>
              <a:t>  \</a:t>
            </a:r>
            <a:r>
              <a:rPr lang="en-GB" sz="450" kern="1200" dirty="0" err="1">
                <a:solidFill>
                  <a:schemeClr val="tx1"/>
                </a:solidFill>
                <a:effectLst/>
                <a:latin typeface="+mn-lt"/>
                <a:ea typeface="+mn-ea"/>
                <a:cs typeface="+mn-cs"/>
              </a:rPr>
              <a:t>centering</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\begin{tabular}{p{3cm}</a:t>
            </a:r>
            <a:r>
              <a:rPr lang="en-GB" sz="450" kern="1200" dirty="0" err="1">
                <a:solidFill>
                  <a:schemeClr val="tx1"/>
                </a:solidFill>
                <a:effectLst/>
                <a:latin typeface="+mn-lt"/>
                <a:ea typeface="+mn-ea"/>
                <a:cs typeface="+mn-cs"/>
              </a:rPr>
              <a:t>cccccc</a:t>
            </a:r>
            <a:r>
              <a:rPr lang="en-GB" sz="450" kern="1200" dirty="0">
                <a:solidFill>
                  <a:schemeClr val="tx1"/>
                </a:solidFill>
                <a:effectLst/>
                <a:latin typeface="+mn-lt"/>
                <a:ea typeface="+mn-ea"/>
                <a:cs typeface="+mn-cs"/>
              </a:rPr>
              <a:t>}</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Type &amp; $\</a:t>
            </a:r>
            <a:r>
              <a:rPr lang="en-GB" sz="450" kern="1200" dirty="0" err="1">
                <a:solidFill>
                  <a:schemeClr val="tx1"/>
                </a:solidFill>
                <a:effectLst/>
                <a:latin typeface="+mn-lt"/>
                <a:ea typeface="+mn-ea"/>
                <a:cs typeface="+mn-cs"/>
              </a:rPr>
              <a:t>Delta$X</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Delta$Y</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Delta$PSI</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Delta$S</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Delta$DTHETA</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Delta$DPHI</a:t>
            </a:r>
            <a:r>
              <a:rPr lang="en-GB" sz="450" kern="1200" dirty="0">
                <a:solidFill>
                  <a:schemeClr val="tx1"/>
                </a:solidFill>
                <a:effectLst/>
                <a:latin typeface="+mn-lt"/>
                <a:ea typeface="+mn-ea"/>
                <a:cs typeface="+mn-cs"/>
              </a:rPr>
              <a:t> \\</a:t>
            </a:r>
          </a:p>
          <a:p>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mu$m</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mu$m</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mu$rad</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mu$m</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mu$rad</a:t>
            </a:r>
            <a:r>
              <a:rPr lang="en-GB" sz="450" kern="1200" dirty="0">
                <a:solidFill>
                  <a:schemeClr val="tx1"/>
                </a:solidFill>
                <a:effectLst/>
                <a:latin typeface="+mn-lt"/>
                <a:ea typeface="+mn-ea"/>
                <a:cs typeface="+mn-cs"/>
              </a:rPr>
              <a:t>) &amp; ($\</a:t>
            </a:r>
            <a:r>
              <a:rPr lang="en-GB" sz="450" kern="1200" dirty="0" err="1">
                <a:solidFill>
                  <a:schemeClr val="tx1"/>
                </a:solidFill>
                <a:effectLst/>
                <a:latin typeface="+mn-lt"/>
                <a:ea typeface="+mn-ea"/>
                <a:cs typeface="+mn-cs"/>
              </a:rPr>
              <a:t>mu$rad</a:t>
            </a:r>
            <a:r>
              <a:rPr lang="en-GB" sz="450" kern="1200" dirty="0">
                <a:solidFill>
                  <a:schemeClr val="tx1"/>
                </a:solidFill>
                <a:effectLst/>
                <a:latin typeface="+mn-lt"/>
                <a:ea typeface="+mn-ea"/>
                <a:cs typeface="+mn-cs"/>
              </a:rPr>
              <a:t>)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vspace</a:t>
            </a:r>
            <a:r>
              <a:rPr lang="en-GB" sz="450" kern="1200" dirty="0">
                <a:solidFill>
                  <a:schemeClr val="tx1"/>
                </a:solidFill>
                <a:effectLst/>
                <a:latin typeface="+mn-lt"/>
                <a:ea typeface="+mn-ea"/>
                <a:cs typeface="+mn-cs"/>
              </a:rPr>
              <a:t>{.1cm} \\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Arc quadrupole* &amp; 50  &amp; 50  &amp; 300 &amp; 150 &amp; 100 &amp; 100 \\</a:t>
            </a:r>
          </a:p>
          <a:p>
            <a:r>
              <a:rPr lang="en-GB" sz="450" kern="1200" dirty="0">
                <a:solidFill>
                  <a:schemeClr val="tx1"/>
                </a:solidFill>
                <a:effectLst/>
                <a:latin typeface="+mn-lt"/>
                <a:ea typeface="+mn-ea"/>
                <a:cs typeface="+mn-cs"/>
              </a:rPr>
              <a:t>    Arc </a:t>
            </a:r>
            <a:r>
              <a:rPr lang="en-GB" sz="450" kern="1200" dirty="0" err="1">
                <a:solidFill>
                  <a:schemeClr val="tx1"/>
                </a:solidFill>
                <a:effectLst/>
                <a:latin typeface="+mn-lt"/>
                <a:ea typeface="+mn-ea"/>
                <a:cs typeface="+mn-cs"/>
              </a:rPr>
              <a:t>sextupoles</a:t>
            </a:r>
            <a:r>
              <a:rPr lang="en-GB" sz="450" kern="1200" dirty="0">
                <a:solidFill>
                  <a:schemeClr val="tx1"/>
                </a:solidFill>
                <a:effectLst/>
                <a:latin typeface="+mn-lt"/>
                <a:ea typeface="+mn-ea"/>
                <a:cs typeface="+mn-cs"/>
              </a:rPr>
              <a:t>* &amp; 50  &amp; 50  &amp; 300 &amp; 150 &amp; 100 &amp; 100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Dipoles &amp; 1000  &amp; 1000  &amp; 300 &amp; 1000  &amp; 0 &amp; 0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Girders &amp; 150  &amp; 150 &amp; - &amp; 1000 &amp; 0 &amp; 0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IR quadrupole &amp; 100  &amp; 100  &amp; 250 &amp; 250 &amp; 100 &amp; 100 \\</a:t>
            </a:r>
          </a:p>
          <a:p>
            <a:r>
              <a:rPr lang="en-GB" sz="450" kern="1200" dirty="0">
                <a:solidFill>
                  <a:schemeClr val="tx1"/>
                </a:solidFill>
                <a:effectLst/>
                <a:latin typeface="+mn-lt"/>
                <a:ea typeface="+mn-ea"/>
                <a:cs typeface="+mn-cs"/>
              </a:rPr>
              <a:t>    IR </a:t>
            </a:r>
            <a:r>
              <a:rPr lang="en-GB" sz="450" kern="1200" dirty="0" err="1">
                <a:solidFill>
                  <a:schemeClr val="tx1"/>
                </a:solidFill>
                <a:effectLst/>
                <a:latin typeface="+mn-lt"/>
                <a:ea typeface="+mn-ea"/>
                <a:cs typeface="+mn-cs"/>
              </a:rPr>
              <a:t>sextupoles</a:t>
            </a:r>
            <a:r>
              <a:rPr lang="en-GB" sz="450" kern="1200" dirty="0">
                <a:solidFill>
                  <a:schemeClr val="tx1"/>
                </a:solidFill>
                <a:effectLst/>
                <a:latin typeface="+mn-lt"/>
                <a:ea typeface="+mn-ea"/>
                <a:cs typeface="+mn-cs"/>
              </a:rPr>
              <a:t> &amp; 100  &amp; 100  &amp; 250 &amp; 250 &amp; 100 &amp; 100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BPM** &amp; 40 &amp; 40 &amp; 100 &amp; - \\</a:t>
            </a:r>
          </a:p>
          <a:p>
            <a:r>
              <a:rPr lang="en-GB" sz="450" kern="1200" dirty="0">
                <a:solidFill>
                  <a:schemeClr val="tx1"/>
                </a:solidFill>
                <a:effectLst/>
                <a:latin typeface="+mn-lt"/>
                <a:ea typeface="+mn-ea"/>
                <a:cs typeface="+mn-cs"/>
              </a:rPr>
              <a:t>\</a:t>
            </a:r>
            <a:r>
              <a:rPr lang="en-GB" sz="450" kern="1200" dirty="0" err="1">
                <a:solidFill>
                  <a:schemeClr val="tx1"/>
                </a:solidFill>
                <a:effectLst/>
                <a:latin typeface="+mn-lt"/>
                <a:ea typeface="+mn-ea"/>
                <a:cs typeface="+mn-cs"/>
              </a:rPr>
              <a:t>hline</a:t>
            </a:r>
            <a:endParaRPr lang="en-GB" sz="450" kern="1200" dirty="0">
              <a:solidFill>
                <a:schemeClr val="tx1"/>
              </a:solidFill>
              <a:effectLst/>
              <a:latin typeface="+mn-lt"/>
              <a:ea typeface="+mn-ea"/>
              <a:cs typeface="+mn-cs"/>
            </a:endParaRPr>
          </a:p>
          <a:p>
            <a:r>
              <a:rPr lang="en-GB" sz="450" kern="1200" dirty="0">
                <a:solidFill>
                  <a:schemeClr val="tx1"/>
                </a:solidFill>
                <a:effectLst/>
                <a:latin typeface="+mn-lt"/>
                <a:ea typeface="+mn-ea"/>
                <a:cs typeface="+mn-cs"/>
              </a:rPr>
              <a:t>  \end{tabular}</a:t>
            </a:r>
          </a:p>
          <a:p>
            <a:r>
              <a:rPr lang="en-GB" sz="450" kern="1200" dirty="0">
                <a:solidFill>
                  <a:schemeClr val="tx1"/>
                </a:solidFill>
                <a:effectLst/>
                <a:latin typeface="+mn-lt"/>
                <a:ea typeface="+mn-ea"/>
                <a:cs typeface="+mn-cs"/>
              </a:rPr>
              <a:t>\end{table}</a:t>
            </a:r>
          </a:p>
          <a:p>
            <a:br>
              <a:rPr lang="en-GB" sz="450" kern="1200" dirty="0">
                <a:solidFill>
                  <a:schemeClr val="tx1"/>
                </a:solidFill>
                <a:effectLst/>
                <a:latin typeface="+mn-lt"/>
                <a:ea typeface="+mn-ea"/>
                <a:cs typeface="+mn-cs"/>
              </a:rPr>
            </a:br>
            <a:endParaRPr lang="en-GB" sz="45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296863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Ttbar, 4IP lattice. These are the main results.</a:t>
            </a:r>
          </a:p>
          <a:p>
            <a:endParaRPr lang="en-GB" dirty="0"/>
          </a:p>
          <a:p>
            <a:r>
              <a:rPr lang="en-GB" dirty="0"/>
              <a:t>run_fccee_girs150_arcs50r400s150pt100_dip1000_IP100r250s250pt100_field_23b_3_gradual2</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2.276$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0.242$ pm rad \\</a:t>
            </a:r>
          </a:p>
          <a:p>
            <a:r>
              <a:rPr lang="en-GB" sz="450" kern="1200" dirty="0">
                <a:solidFill>
                  <a:schemeClr val="tx1"/>
                </a:solidFill>
                <a:effectLst/>
                <a:latin typeface="+mn-lt"/>
                <a:ea typeface="+mn-ea"/>
                <a:cs typeface="+mn-cs"/>
              </a:rPr>
              <a:t>$\frac{\epsilon_{y}}{\epsilon_{x}} = 0.011$ $\%$ \\</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2762033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can be quite informative to look at single seeds, to see how various properties vary around the ring. Here is one random seed, chosen at random, showing the vertical dispersion around the ring before and after correction. </a:t>
            </a:r>
          </a:p>
          <a:p>
            <a:endParaRPr lang="en-GB" dirty="0"/>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3030817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A84BEB-A107-2A42-A622-34314378309E}" type="slidenum">
              <a:rPr lang="en-US" smtClean="0"/>
              <a:t>9</a:t>
            </a:fld>
            <a:endParaRPr lang="en-US"/>
          </a:p>
        </p:txBody>
      </p:sp>
    </p:spTree>
    <p:extLst>
      <p:ext uri="{BB962C8B-B14F-4D97-AF65-F5344CB8AC3E}">
        <p14:creationId xmlns:p14="http://schemas.microsoft.com/office/powerpoint/2010/main" val="343828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A84BEB-A107-2A42-A622-34314378309E}" type="slidenum">
              <a:rPr lang="en-US" smtClean="0"/>
              <a:t>10</a:t>
            </a:fld>
            <a:endParaRPr lang="en-US"/>
          </a:p>
        </p:txBody>
      </p:sp>
    </p:spTree>
    <p:extLst>
      <p:ext uri="{BB962C8B-B14F-4D97-AF65-F5344CB8AC3E}">
        <p14:creationId xmlns:p14="http://schemas.microsoft.com/office/powerpoint/2010/main" val="4037244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A84BEB-A107-2A42-A622-34314378309E}" type="slidenum">
              <a:rPr lang="en-US" smtClean="0"/>
              <a:t>11</a:t>
            </a:fld>
            <a:endParaRPr lang="en-US"/>
          </a:p>
        </p:txBody>
      </p:sp>
    </p:spTree>
    <p:extLst>
      <p:ext uri="{BB962C8B-B14F-4D97-AF65-F5344CB8AC3E}">
        <p14:creationId xmlns:p14="http://schemas.microsoft.com/office/powerpoint/2010/main" val="1890533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51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0.emf"/><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image" Target="../media/image21.emf"/><Relationship Id="rId3" Type="http://schemas.openxmlformats.org/officeDocument/2006/relationships/image" Target="../media/image11.emf"/><Relationship Id="rId7" Type="http://schemas.openxmlformats.org/officeDocument/2006/relationships/image" Target="../media/image15.emf"/><Relationship Id="rId12" Type="http://schemas.openxmlformats.org/officeDocument/2006/relationships/image" Target="../media/image20.em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emf"/><Relationship Id="rId11" Type="http://schemas.openxmlformats.org/officeDocument/2006/relationships/image" Target="../media/image19.emf"/><Relationship Id="rId5" Type="http://schemas.openxmlformats.org/officeDocument/2006/relationships/image" Target="../media/image13.emf"/><Relationship Id="rId15" Type="http://schemas.openxmlformats.org/officeDocument/2006/relationships/image" Target="../media/image23.emf"/><Relationship Id="rId10" Type="http://schemas.openxmlformats.org/officeDocument/2006/relationships/image" Target="../media/image18.emf"/><Relationship Id="rId4" Type="http://schemas.openxmlformats.org/officeDocument/2006/relationships/image" Target="../media/image12.emf"/><Relationship Id="rId9" Type="http://schemas.openxmlformats.org/officeDocument/2006/relationships/image" Target="../media/image17.emf"/><Relationship Id="rId14" Type="http://schemas.openxmlformats.org/officeDocument/2006/relationships/image" Target="../media/image22.emf"/></Relationships>
</file>

<file path=ppt/slides/_rels/slide4.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8.emf"/><Relationship Id="rId7" Type="http://schemas.openxmlformats.org/officeDocument/2006/relationships/image" Target="../media/image25.emf"/><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4.emf"/><Relationship Id="rId5" Type="http://schemas.openxmlformats.org/officeDocument/2006/relationships/image" Target="../media/image10.emf"/><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7.emf"/><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4.emf"/><Relationship Id="rId4" Type="http://schemas.openxmlformats.org/officeDocument/2006/relationships/image" Target="../media/image25.emf"/><Relationship Id="rId9" Type="http://schemas.openxmlformats.org/officeDocument/2006/relationships/image" Target="../media/image31.emf"/></Relationships>
</file>

<file path=ppt/slides/_rels/slide6.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4.emf"/><Relationship Id="rId7" Type="http://schemas.openxmlformats.org/officeDocument/2006/relationships/image" Target="../media/image33.emf"/><Relationship Id="rId2" Type="http://schemas.openxmlformats.org/officeDocument/2006/relationships/image" Target="../media/image25.emf"/><Relationship Id="rId1" Type="http://schemas.openxmlformats.org/officeDocument/2006/relationships/slideLayout" Target="../slideLayouts/slideLayout6.xml"/><Relationship Id="rId6" Type="http://schemas.openxmlformats.org/officeDocument/2006/relationships/image" Target="../media/image31.emf"/><Relationship Id="rId5" Type="http://schemas.openxmlformats.org/officeDocument/2006/relationships/image" Target="../media/image32.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5.emf"/><Relationship Id="rId1" Type="http://schemas.openxmlformats.org/officeDocument/2006/relationships/slideLayout" Target="../slideLayouts/slideLayout6.xml"/><Relationship Id="rId5" Type="http://schemas.openxmlformats.org/officeDocument/2006/relationships/image" Target="../media/image27.emf"/><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EADA0-1566-46CB-92DD-3EBB4E3F4C51}"/>
              </a:ext>
            </a:extLst>
          </p:cNvPr>
          <p:cNvSpPr>
            <a:spLocks noGrp="1"/>
          </p:cNvSpPr>
          <p:nvPr>
            <p:ph type="ctrTitle"/>
          </p:nvPr>
        </p:nvSpPr>
        <p:spPr/>
        <p:txBody>
          <a:bodyPr/>
          <a:lstStyle/>
          <a:p>
            <a:r>
              <a:rPr lang="en-GB" dirty="0"/>
              <a:t>FCC-</a:t>
            </a:r>
            <a:r>
              <a:rPr lang="en-GB" dirty="0" err="1"/>
              <a:t>ee</a:t>
            </a:r>
            <a:r>
              <a:rPr lang="en-GB" dirty="0"/>
              <a:t> </a:t>
            </a:r>
            <a:br>
              <a:rPr lang="en-GB" dirty="0"/>
            </a:br>
            <a:r>
              <a:rPr lang="en-GB" dirty="0"/>
              <a:t>tuning simulations</a:t>
            </a:r>
            <a:endParaRPr lang="en-US" sz="3000" dirty="0"/>
          </a:p>
        </p:txBody>
      </p:sp>
      <p:sp>
        <p:nvSpPr>
          <p:cNvPr id="3" name="Untertitel 2">
            <a:extLst>
              <a:ext uri="{FF2B5EF4-FFF2-40B4-BE49-F238E27FC236}">
                <a16:creationId xmlns:a16="http://schemas.microsoft.com/office/drawing/2014/main" id="{D59D2DFA-CE14-4D10-99F2-B05BE49514D0}"/>
              </a:ext>
            </a:extLst>
          </p:cNvPr>
          <p:cNvSpPr>
            <a:spLocks noGrp="1"/>
          </p:cNvSpPr>
          <p:nvPr>
            <p:ph type="subTitle" idx="1"/>
          </p:nvPr>
        </p:nvSpPr>
        <p:spPr/>
        <p:txBody>
          <a:bodyPr/>
          <a:lstStyle/>
          <a:p>
            <a:r>
              <a:rPr lang="en-US" dirty="0"/>
              <a:t>Tessa Charles </a:t>
            </a:r>
            <a:r>
              <a:rPr lang="en-US" baseline="30000" dirty="0"/>
              <a:t>1,2</a:t>
            </a:r>
            <a:r>
              <a:rPr lang="en-US" dirty="0"/>
              <a:t>, Bernhard Holzer </a:t>
            </a:r>
            <a:r>
              <a:rPr lang="en-US" baseline="30000" dirty="0"/>
              <a:t>3</a:t>
            </a:r>
            <a:r>
              <a:rPr lang="en-US" dirty="0"/>
              <a:t>, </a:t>
            </a:r>
            <a:r>
              <a:rPr lang="en-US" dirty="0" err="1"/>
              <a:t>Katsunobu</a:t>
            </a:r>
            <a:r>
              <a:rPr lang="en-US" dirty="0"/>
              <a:t> </a:t>
            </a:r>
            <a:r>
              <a:rPr lang="en-US" dirty="0" err="1"/>
              <a:t>Oide</a:t>
            </a:r>
            <a:r>
              <a:rPr lang="en-US" dirty="0"/>
              <a:t> </a:t>
            </a:r>
            <a:r>
              <a:rPr lang="en-US" baseline="30000" dirty="0"/>
              <a:t>3</a:t>
            </a:r>
            <a:r>
              <a:rPr lang="en-US" dirty="0"/>
              <a:t>, </a:t>
            </a:r>
            <a:r>
              <a:rPr lang="en-US" dirty="0" err="1"/>
              <a:t>Dmirty</a:t>
            </a:r>
            <a:r>
              <a:rPr lang="en-US" dirty="0"/>
              <a:t> </a:t>
            </a:r>
            <a:r>
              <a:rPr lang="en-US" dirty="0" err="1"/>
              <a:t>Shatilov</a:t>
            </a:r>
            <a:r>
              <a:rPr lang="en-US" dirty="0"/>
              <a:t>, Frank </a:t>
            </a:r>
            <a:r>
              <a:rPr lang="en-US" dirty="0" err="1"/>
              <a:t>Zimermann</a:t>
            </a:r>
            <a:r>
              <a:rPr lang="en-US" dirty="0"/>
              <a:t> </a:t>
            </a:r>
            <a:r>
              <a:rPr lang="en-US" baseline="30000" dirty="0"/>
              <a:t>3</a:t>
            </a:r>
          </a:p>
          <a:p>
            <a:r>
              <a:rPr lang="en-US" dirty="0"/>
              <a:t>Rogelio Garcia </a:t>
            </a:r>
            <a:r>
              <a:rPr lang="en-US" baseline="30000" dirty="0"/>
              <a:t>3</a:t>
            </a:r>
            <a:r>
              <a:rPr lang="en-US" dirty="0"/>
              <a:t>, </a:t>
            </a:r>
            <a:r>
              <a:rPr lang="en-GB" dirty="0"/>
              <a:t>Leon Van </a:t>
            </a:r>
            <a:r>
              <a:rPr lang="en-GB" dirty="0" err="1"/>
              <a:t>Riesen</a:t>
            </a:r>
            <a:r>
              <a:rPr lang="en-GB" dirty="0"/>
              <a:t>-Haupt </a:t>
            </a:r>
            <a:r>
              <a:rPr lang="en-US" baseline="30000" dirty="0"/>
              <a:t>3</a:t>
            </a:r>
            <a:r>
              <a:rPr lang="en-US" dirty="0"/>
              <a:t> and the FCC-</a:t>
            </a:r>
            <a:r>
              <a:rPr lang="en-US" dirty="0" err="1"/>
              <a:t>ee</a:t>
            </a:r>
            <a:r>
              <a:rPr lang="en-US" dirty="0"/>
              <a:t> optics team</a:t>
            </a:r>
          </a:p>
          <a:p>
            <a:endParaRPr lang="en-US" sz="1000" dirty="0"/>
          </a:p>
          <a:p>
            <a:r>
              <a:rPr lang="en-US" sz="1000" dirty="0"/>
              <a:t>1. University of Liverpool,</a:t>
            </a:r>
          </a:p>
          <a:p>
            <a:r>
              <a:rPr lang="en-US" sz="1000" dirty="0"/>
              <a:t>2. Cockcroft Institute</a:t>
            </a:r>
          </a:p>
          <a:p>
            <a:r>
              <a:rPr lang="en-US" sz="1000" dirty="0"/>
              <a:t>3. CERN</a:t>
            </a:r>
          </a:p>
          <a:p>
            <a:endParaRPr lang="en-US" dirty="0"/>
          </a:p>
        </p:txBody>
      </p:sp>
      <p:sp>
        <p:nvSpPr>
          <p:cNvPr id="6" name="Textfeld 5">
            <a:extLst>
              <a:ext uri="{FF2B5EF4-FFF2-40B4-BE49-F238E27FC236}">
                <a16:creationId xmlns:a16="http://schemas.microsoft.com/office/drawing/2014/main" id="{9DB5C951-8E3B-4A9B-A5B7-BAC65DEE479C}"/>
              </a:ext>
            </a:extLst>
          </p:cNvPr>
          <p:cNvSpPr txBox="1"/>
          <p:nvPr/>
        </p:nvSpPr>
        <p:spPr>
          <a:xfrm>
            <a:off x="1007831" y="97423"/>
            <a:ext cx="5874356" cy="274339"/>
          </a:xfrm>
          <a:prstGeom prst="rect">
            <a:avLst/>
          </a:prstGeom>
          <a:noFill/>
        </p:spPr>
        <p:txBody>
          <a:bodyPr wrap="square" rtlCol="0">
            <a:noAutofit/>
          </a:bodyPr>
          <a:lstStyle/>
          <a:p>
            <a:pPr>
              <a:lnSpc>
                <a:spcPts val="1238"/>
              </a:lnSpc>
            </a:pPr>
            <a:r>
              <a:rPr lang="en-US" sz="900" dirty="0">
                <a:solidFill>
                  <a:schemeClr val="tx2"/>
                </a:solidFill>
              </a:rPr>
              <a:t>LNO meeting, November 2021</a:t>
            </a:r>
            <a:endParaRPr lang="de-AT" sz="900" dirty="0">
              <a:solidFill>
                <a:schemeClr val="tx2"/>
              </a:solidFill>
            </a:endParaRPr>
          </a:p>
        </p:txBody>
      </p:sp>
    </p:spTree>
    <p:extLst>
      <p:ext uri="{BB962C8B-B14F-4D97-AF65-F5344CB8AC3E}">
        <p14:creationId xmlns:p14="http://schemas.microsoft.com/office/powerpoint/2010/main" val="268836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A090BEA-0140-F043-B5A8-6D80491F3342}"/>
              </a:ext>
            </a:extLst>
          </p:cNvPr>
          <p:cNvSpPr txBox="1">
            <a:spLocks/>
          </p:cNvSpPr>
          <p:nvPr/>
        </p:nvSpPr>
        <p:spPr>
          <a:xfrm>
            <a:off x="323093" y="553054"/>
            <a:ext cx="8192257" cy="5921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What I’ve made available (or will do in the coming days)</a:t>
            </a:r>
          </a:p>
        </p:txBody>
      </p:sp>
      <p:sp>
        <p:nvSpPr>
          <p:cNvPr id="5" name="Content Placeholder 2">
            <a:extLst>
              <a:ext uri="{FF2B5EF4-FFF2-40B4-BE49-F238E27FC236}">
                <a16:creationId xmlns:a16="http://schemas.microsoft.com/office/drawing/2014/main" id="{A3F157BD-B300-FF44-AF72-56EEAF1C9B6C}"/>
              </a:ext>
            </a:extLst>
          </p:cNvPr>
          <p:cNvSpPr>
            <a:spLocks noGrp="1"/>
          </p:cNvSpPr>
          <p:nvPr>
            <p:ph idx="1"/>
          </p:nvPr>
        </p:nvSpPr>
        <p:spPr>
          <a:xfrm>
            <a:off x="628650" y="1145214"/>
            <a:ext cx="8369877" cy="3730791"/>
          </a:xfrm>
        </p:spPr>
        <p:txBody>
          <a:bodyPr/>
          <a:lstStyle/>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Latest results (including changed from the previous slide)</a:t>
            </a:r>
          </a:p>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Results for half misalignment values (for certain studies, </a:t>
            </a:r>
            <a:r>
              <a:rPr lang="en-AU" sz="1800" dirty="0" err="1">
                <a:latin typeface="CMU Sans Serif Medium" panose="02000603000000000000" pitchFamily="2" charset="0"/>
                <a:ea typeface="CMU Sans Serif Medium" panose="02000603000000000000" pitchFamily="2" charset="0"/>
                <a:cs typeface="CMU Sans Serif Medium" panose="02000603000000000000" pitchFamily="2" charset="0"/>
              </a:rPr>
              <a:t>e,g</a:t>
            </a: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 beam-beam simulations.)</a:t>
            </a:r>
          </a:p>
          <a:p>
            <a:pPr marL="171450" indent="-171450">
              <a:lnSpc>
                <a:spcPct val="100000"/>
              </a:lnSpc>
              <a:spcAft>
                <a:spcPts val="600"/>
              </a:spcAft>
              <a:buFont typeface="Arial" panose="020B0604020202020204" pitchFamily="34" charset="0"/>
              <a:buChar char="•"/>
            </a:pPr>
            <a:endPar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buFont typeface="Arial" panose="020B0604020202020204" pitchFamily="34" charset="0"/>
              <a:buChar char="•"/>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10" name="Textfeld 8">
            <a:extLst>
              <a:ext uri="{FF2B5EF4-FFF2-40B4-BE49-F238E27FC236}">
                <a16:creationId xmlns:a16="http://schemas.microsoft.com/office/drawing/2014/main" id="{87EC3528-B974-3B4E-8AAA-2129A7B4BC60}"/>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12" name="Foliennummernplatzhalter 2">
            <a:extLst>
              <a:ext uri="{FF2B5EF4-FFF2-40B4-BE49-F238E27FC236}">
                <a16:creationId xmlns:a16="http://schemas.microsoft.com/office/drawing/2014/main" id="{B476E145-E605-874A-83E9-4CBA38EEDDF1}"/>
              </a:ext>
            </a:extLst>
          </p:cNvPr>
          <p:cNvSpPr txBox="1">
            <a:spLocks/>
          </p:cNvSpPr>
          <p:nvPr/>
        </p:nvSpPr>
        <p:spPr>
          <a:xfrm>
            <a:off x="8668130" y="97423"/>
            <a:ext cx="366650"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z="800" smtClean="0">
                <a:solidFill>
                  <a:schemeClr val="bg1"/>
                </a:solidFill>
              </a:rPr>
              <a:pPr/>
              <a:t>10</a:t>
            </a:fld>
            <a:endParaRPr lang="de-AT" sz="800" dirty="0">
              <a:solidFill>
                <a:schemeClr val="bg1"/>
              </a:solidFill>
            </a:endParaRPr>
          </a:p>
        </p:txBody>
      </p:sp>
    </p:spTree>
    <p:extLst>
      <p:ext uri="{BB962C8B-B14F-4D97-AF65-F5344CB8AC3E}">
        <p14:creationId xmlns:p14="http://schemas.microsoft.com/office/powerpoint/2010/main" val="1733703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A090BEA-0140-F043-B5A8-6D80491F3342}"/>
              </a:ext>
            </a:extLst>
          </p:cNvPr>
          <p:cNvSpPr txBox="1">
            <a:spLocks/>
          </p:cNvSpPr>
          <p:nvPr/>
        </p:nvSpPr>
        <p:spPr>
          <a:xfrm>
            <a:off x="323093" y="553054"/>
            <a:ext cx="8192257" cy="5921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What I’ve made available (or will do in the coming days)</a:t>
            </a:r>
          </a:p>
        </p:txBody>
      </p:sp>
      <p:sp>
        <p:nvSpPr>
          <p:cNvPr id="5" name="Content Placeholder 2">
            <a:extLst>
              <a:ext uri="{FF2B5EF4-FFF2-40B4-BE49-F238E27FC236}">
                <a16:creationId xmlns:a16="http://schemas.microsoft.com/office/drawing/2014/main" id="{A3F157BD-B300-FF44-AF72-56EEAF1C9B6C}"/>
              </a:ext>
            </a:extLst>
          </p:cNvPr>
          <p:cNvSpPr>
            <a:spLocks noGrp="1"/>
          </p:cNvSpPr>
          <p:nvPr>
            <p:ph idx="1"/>
          </p:nvPr>
        </p:nvSpPr>
        <p:spPr>
          <a:xfrm>
            <a:off x="628650" y="1145215"/>
            <a:ext cx="8369877" cy="1498544"/>
          </a:xfrm>
        </p:spPr>
        <p:txBody>
          <a:bodyPr/>
          <a:lstStyle/>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Latest results (including changed from the previous slide)</a:t>
            </a:r>
          </a:p>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Results for half misalignment values (for certain studies, </a:t>
            </a:r>
            <a:r>
              <a:rPr lang="en-AU" sz="1800" dirty="0" err="1">
                <a:latin typeface="CMU Sans Serif Medium" panose="02000603000000000000" pitchFamily="2" charset="0"/>
                <a:ea typeface="CMU Sans Serif Medium" panose="02000603000000000000" pitchFamily="2" charset="0"/>
                <a:cs typeface="CMU Sans Serif Medium" panose="02000603000000000000" pitchFamily="2" charset="0"/>
              </a:rPr>
              <a:t>e,g</a:t>
            </a: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 beam-beam simulations.)</a:t>
            </a:r>
          </a:p>
          <a:p>
            <a:pPr marL="171450" indent="-171450">
              <a:lnSpc>
                <a:spcPct val="100000"/>
              </a:lnSpc>
              <a:spcAft>
                <a:spcPts val="600"/>
              </a:spcAft>
              <a:buFont typeface="Arial" panose="020B0604020202020204" pitchFamily="34" charset="0"/>
              <a:buChar char="•"/>
            </a:pPr>
            <a:endPar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buFont typeface="Arial" panose="020B0604020202020204" pitchFamily="34" charset="0"/>
              <a:buChar char="•"/>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10" name="Textfeld 8">
            <a:extLst>
              <a:ext uri="{FF2B5EF4-FFF2-40B4-BE49-F238E27FC236}">
                <a16:creationId xmlns:a16="http://schemas.microsoft.com/office/drawing/2014/main" id="{87EC3528-B974-3B4E-8AAA-2129A7B4BC60}"/>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12" name="Foliennummernplatzhalter 2">
            <a:extLst>
              <a:ext uri="{FF2B5EF4-FFF2-40B4-BE49-F238E27FC236}">
                <a16:creationId xmlns:a16="http://schemas.microsoft.com/office/drawing/2014/main" id="{B476E145-E605-874A-83E9-4CBA38EEDDF1}"/>
              </a:ext>
            </a:extLst>
          </p:cNvPr>
          <p:cNvSpPr txBox="1">
            <a:spLocks/>
          </p:cNvSpPr>
          <p:nvPr/>
        </p:nvSpPr>
        <p:spPr>
          <a:xfrm>
            <a:off x="8668130" y="97423"/>
            <a:ext cx="366650"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z="800" smtClean="0">
                <a:solidFill>
                  <a:schemeClr val="bg1"/>
                </a:solidFill>
              </a:rPr>
              <a:pPr/>
              <a:t>11</a:t>
            </a:fld>
            <a:endParaRPr lang="de-AT" sz="800" dirty="0">
              <a:solidFill>
                <a:schemeClr val="bg1"/>
              </a:solidFill>
            </a:endParaRPr>
          </a:p>
        </p:txBody>
      </p:sp>
      <p:sp>
        <p:nvSpPr>
          <p:cNvPr id="7" name="Title 1">
            <a:extLst>
              <a:ext uri="{FF2B5EF4-FFF2-40B4-BE49-F238E27FC236}">
                <a16:creationId xmlns:a16="http://schemas.microsoft.com/office/drawing/2014/main" id="{690CE36F-6445-544B-B21B-62ADC5D29DEB}"/>
              </a:ext>
            </a:extLst>
          </p:cNvPr>
          <p:cNvSpPr txBox="1">
            <a:spLocks/>
          </p:cNvSpPr>
          <p:nvPr/>
        </p:nvSpPr>
        <p:spPr>
          <a:xfrm>
            <a:off x="323093" y="2571750"/>
            <a:ext cx="8192257" cy="5921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In progress</a:t>
            </a:r>
          </a:p>
        </p:txBody>
      </p:sp>
      <p:sp>
        <p:nvSpPr>
          <p:cNvPr id="8" name="Content Placeholder 2">
            <a:extLst>
              <a:ext uri="{FF2B5EF4-FFF2-40B4-BE49-F238E27FC236}">
                <a16:creationId xmlns:a16="http://schemas.microsoft.com/office/drawing/2014/main" id="{962B8D43-48A3-6247-8FB9-54803E2026A6}"/>
              </a:ext>
            </a:extLst>
          </p:cNvPr>
          <p:cNvSpPr txBox="1">
            <a:spLocks/>
          </p:cNvSpPr>
          <p:nvPr/>
        </p:nvSpPr>
        <p:spPr>
          <a:xfrm>
            <a:off x="664903" y="3163911"/>
            <a:ext cx="8369877" cy="1498544"/>
          </a:xfr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Relaxed optics</a:t>
            </a:r>
          </a:p>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Weighted coupling and dispersion correction</a:t>
            </a:r>
          </a:p>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Applying to new FCC-</a:t>
            </a:r>
            <a:r>
              <a:rPr lang="en-AU" sz="1800" dirty="0" err="1">
                <a:latin typeface="CMU Sans Serif Medium" panose="02000603000000000000" pitchFamily="2" charset="0"/>
                <a:ea typeface="CMU Sans Serif Medium" panose="02000603000000000000" pitchFamily="2" charset="0"/>
                <a:cs typeface="CMU Sans Serif Medium" panose="02000603000000000000" pitchFamily="2" charset="0"/>
              </a:rPr>
              <a:t>ee</a:t>
            </a: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 ttbar 4 IP lattice.</a:t>
            </a:r>
          </a:p>
          <a:p>
            <a:pPr marL="171450" indent="-171450">
              <a:lnSpc>
                <a:spcPct val="100000"/>
              </a:lnSpc>
              <a:spcAft>
                <a:spcPts val="600"/>
              </a:spcAft>
              <a:buFont typeface="Arial" panose="020B0604020202020204" pitchFamily="34" charset="0"/>
              <a:buChar char="•"/>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pPr>
            <a:endPar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Tree>
    <p:extLst>
      <p:ext uri="{BB962C8B-B14F-4D97-AF65-F5344CB8AC3E}">
        <p14:creationId xmlns:p14="http://schemas.microsoft.com/office/powerpoint/2010/main" val="1475121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A090BEA-0140-F043-B5A8-6D80491F3342}"/>
              </a:ext>
            </a:extLst>
          </p:cNvPr>
          <p:cNvSpPr txBox="1">
            <a:spLocks/>
          </p:cNvSpPr>
          <p:nvPr/>
        </p:nvSpPr>
        <p:spPr>
          <a:xfrm>
            <a:off x="323093" y="553054"/>
            <a:ext cx="8192257" cy="5921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Still to do… (there are many things)</a:t>
            </a:r>
          </a:p>
        </p:txBody>
      </p:sp>
      <p:sp>
        <p:nvSpPr>
          <p:cNvPr id="5" name="Content Placeholder 2">
            <a:extLst>
              <a:ext uri="{FF2B5EF4-FFF2-40B4-BE49-F238E27FC236}">
                <a16:creationId xmlns:a16="http://schemas.microsoft.com/office/drawing/2014/main" id="{A3F157BD-B300-FF44-AF72-56EEAF1C9B6C}"/>
              </a:ext>
            </a:extLst>
          </p:cNvPr>
          <p:cNvSpPr>
            <a:spLocks noGrp="1"/>
          </p:cNvSpPr>
          <p:nvPr>
            <p:ph idx="1"/>
          </p:nvPr>
        </p:nvSpPr>
        <p:spPr>
          <a:xfrm>
            <a:off x="628650" y="987574"/>
            <a:ext cx="8369877" cy="4248472"/>
          </a:xfrm>
        </p:spPr>
        <p:txBody>
          <a:bodyPr/>
          <a:lstStyle/>
          <a:p>
            <a:pPr marL="171450" indent="-171450">
              <a:lnSpc>
                <a:spcPct val="100000"/>
              </a:lnSpc>
              <a:spcAft>
                <a:spcPts val="600"/>
              </a:spcAft>
              <a:buFont typeface="Arial" panose="020B0604020202020204" pitchFamily="34" charset="0"/>
              <a:buChar char="•"/>
            </a:pPr>
            <a:r>
              <a:rPr lang="en-GB" sz="1500" dirty="0">
                <a:latin typeface="CMU Sans Serif Medium" panose="02000603000000000000" pitchFamily="2" charset="0"/>
                <a:ea typeface="CMU Sans Serif Medium" panose="02000603000000000000" pitchFamily="2" charset="0"/>
                <a:cs typeface="CMU Sans Serif Medium" panose="02000603000000000000" pitchFamily="2" charset="0"/>
              </a:rPr>
              <a:t>BPM orthogonality errors are not included</a:t>
            </a:r>
          </a:p>
          <a:p>
            <a:pPr marL="171450" indent="-171450">
              <a:lnSpc>
                <a:spcPct val="100000"/>
              </a:lnSpc>
              <a:spcAft>
                <a:spcPts val="600"/>
              </a:spcAft>
              <a:buFont typeface="Arial" panose="020B0604020202020204" pitchFamily="34" charset="0"/>
              <a:buChar char="•"/>
            </a:pPr>
            <a:r>
              <a:rPr lang="en-GB" sz="1500" dirty="0">
                <a:latin typeface="CMU Sans Serif Medium" panose="02000603000000000000" pitchFamily="2" charset="0"/>
                <a:ea typeface="CMU Sans Serif Medium" panose="02000603000000000000" pitchFamily="2" charset="0"/>
                <a:cs typeface="CMU Sans Serif Medium" panose="02000603000000000000" pitchFamily="2" charset="0"/>
              </a:rPr>
              <a:t>DA calculation </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Solenoid imperfections to be considered</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Tapering imperfections</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Local corrections need to be implemented to target spikes in Dy and coupling matrix elements.</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Non-linear corrections (with impact on DA)</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Profiling simulation and look towards speeding up algorithm</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Simulate optics measurements</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Apply correction technique to low energy, Z lattice</a:t>
            </a: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Determine how to apply measure optics quickly</a:t>
            </a:r>
          </a:p>
          <a:p>
            <a:pPr marL="414450" lvl="1" indent="-171450">
              <a:lnSpc>
                <a:spcPct val="100000"/>
              </a:lnSpc>
              <a:spcAft>
                <a:spcPts val="600"/>
              </a:spcAft>
            </a:pPr>
            <a:r>
              <a:rPr lang="en-AU" sz="1500" dirty="0">
                <a:latin typeface="CMU Sans Serif Medium" panose="02000603000000000000" pitchFamily="2" charset="0"/>
                <a:ea typeface="CMU Sans Serif Medium" panose="02000603000000000000" pitchFamily="2" charset="0"/>
                <a:cs typeface="CMU Sans Serif Medium" panose="02000603000000000000" pitchFamily="2" charset="0"/>
              </a:rPr>
              <a:t>LOCO is too slow on such a large machine </a:t>
            </a:r>
          </a:p>
          <a:p>
            <a:pPr marL="414450" lvl="1" indent="-171450">
              <a:lnSpc>
                <a:spcPct val="100000"/>
              </a:lnSpc>
              <a:spcAft>
                <a:spcPts val="600"/>
              </a:spcAft>
            </a:pPr>
            <a:r>
              <a:rPr lang="en-AU" sz="1500" dirty="0">
                <a:latin typeface="CMU Sans Serif Medium" panose="02000603000000000000" pitchFamily="2" charset="0"/>
                <a:ea typeface="CMU Sans Serif Medium" panose="02000603000000000000" pitchFamily="2" charset="0"/>
                <a:cs typeface="CMU Sans Serif Medium" panose="02000603000000000000" pitchFamily="2" charset="0"/>
              </a:rPr>
              <a:t>AC dipole method may run into problems due to strong damping</a:t>
            </a:r>
            <a:endPar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buFont typeface="Arial" panose="020B0604020202020204" pitchFamily="34" charset="0"/>
              <a:buChar char="•"/>
            </a:pPr>
            <a: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t>Simulation of commissioning process</a:t>
            </a:r>
          </a:p>
          <a:p>
            <a:pPr>
              <a:lnSpc>
                <a:spcPct val="100000"/>
              </a:lnSpc>
              <a:spcAft>
                <a:spcPts val="600"/>
              </a:spcAft>
            </a:pPr>
            <a:br>
              <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rPr>
            </a:br>
            <a:endPar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endParaRPr>
          </a:p>
          <a:p>
            <a:pPr marL="171450" indent="-171450">
              <a:lnSpc>
                <a:spcPct val="100000"/>
              </a:lnSpc>
              <a:spcAft>
                <a:spcPts val="600"/>
              </a:spcAft>
            </a:pPr>
            <a:endParaRPr lang="en-US" sz="1500" dirty="0">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10" name="Textfeld 8">
            <a:extLst>
              <a:ext uri="{FF2B5EF4-FFF2-40B4-BE49-F238E27FC236}">
                <a16:creationId xmlns:a16="http://schemas.microsoft.com/office/drawing/2014/main" id="{87EC3528-B974-3B4E-8AAA-2129A7B4BC60}"/>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12" name="Foliennummernplatzhalter 2">
            <a:extLst>
              <a:ext uri="{FF2B5EF4-FFF2-40B4-BE49-F238E27FC236}">
                <a16:creationId xmlns:a16="http://schemas.microsoft.com/office/drawing/2014/main" id="{B476E145-E605-874A-83E9-4CBA38EEDDF1}"/>
              </a:ext>
            </a:extLst>
          </p:cNvPr>
          <p:cNvSpPr txBox="1">
            <a:spLocks/>
          </p:cNvSpPr>
          <p:nvPr/>
        </p:nvSpPr>
        <p:spPr>
          <a:xfrm>
            <a:off x="8668130" y="97423"/>
            <a:ext cx="366650"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z="800" smtClean="0">
                <a:solidFill>
                  <a:schemeClr val="bg1"/>
                </a:solidFill>
              </a:rPr>
              <a:pPr/>
              <a:t>12</a:t>
            </a:fld>
            <a:endParaRPr lang="de-AT" sz="800" dirty="0">
              <a:solidFill>
                <a:schemeClr val="bg1"/>
              </a:solidFill>
            </a:endParaRPr>
          </a:p>
        </p:txBody>
      </p:sp>
    </p:spTree>
    <p:extLst>
      <p:ext uri="{BB962C8B-B14F-4D97-AF65-F5344CB8AC3E}">
        <p14:creationId xmlns:p14="http://schemas.microsoft.com/office/powerpoint/2010/main" val="2720213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Tree>
    <p:extLst>
      <p:ext uri="{BB962C8B-B14F-4D97-AF65-F5344CB8AC3E}">
        <p14:creationId xmlns:p14="http://schemas.microsoft.com/office/powerpoint/2010/main" val="129495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14</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5" name="Titel 1">
            <a:extLst>
              <a:ext uri="{FF2B5EF4-FFF2-40B4-BE49-F238E27FC236}">
                <a16:creationId xmlns:a16="http://schemas.microsoft.com/office/drawing/2014/main" id="{DB120314-411F-364D-A447-C2AC04EAE797}"/>
              </a:ext>
            </a:extLst>
          </p:cNvPr>
          <p:cNvSpPr>
            <a:spLocks noGrp="1"/>
          </p:cNvSpPr>
          <p:nvPr>
            <p:ph type="title"/>
          </p:nvPr>
        </p:nvSpPr>
        <p:spPr>
          <a:xfrm>
            <a:off x="273702" y="411510"/>
            <a:ext cx="8263350" cy="804066"/>
          </a:xfrm>
        </p:spPr>
        <p:txBody>
          <a:bodyPr/>
          <a:lstStyle/>
          <a:p>
            <a:r>
              <a:rPr lang="en-US" sz="2000" dirty="0">
                <a:solidFill>
                  <a:srgbClr val="0432FF"/>
                </a:solidFill>
                <a:latin typeface="CMU Bright Roman" panose="02000603000000000000" pitchFamily="2" charset="0"/>
                <a:ea typeface="CMU Bright Roman" panose="02000603000000000000" pitchFamily="2" charset="0"/>
                <a:cs typeface="CMU Bright Roman" panose="02000603000000000000" pitchFamily="2" charset="0"/>
              </a:rPr>
              <a:t>Correction Strategy (1/2)</a:t>
            </a:r>
          </a:p>
        </p:txBody>
      </p:sp>
      <p:sp>
        <p:nvSpPr>
          <p:cNvPr id="6" name="Rectangle 6">
            <a:extLst>
              <a:ext uri="{FF2B5EF4-FFF2-40B4-BE49-F238E27FC236}">
                <a16:creationId xmlns:a16="http://schemas.microsoft.com/office/drawing/2014/main" id="{8B4F23D4-23D1-E14A-9F5B-97612EC08CF2}"/>
              </a:ext>
            </a:extLst>
          </p:cNvPr>
          <p:cNvSpPr>
            <a:spLocks noChangeArrowheads="1"/>
          </p:cNvSpPr>
          <p:nvPr/>
        </p:nvSpPr>
        <p:spPr bwMode="auto">
          <a:xfrm rot="10800000" flipV="1">
            <a:off x="1007831" y="873573"/>
            <a:ext cx="7526424" cy="4827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128588" indent="-128588" defTabSz="685800" eaLnBrk="0" fontAlgn="base" hangingPunct="0">
              <a:lnSpc>
                <a:spcPts val="1800"/>
              </a:lnSpc>
              <a:spcBef>
                <a:spcPct val="0"/>
              </a:spcBef>
              <a:spcAft>
                <a:spcPct val="0"/>
              </a:spcAft>
              <a:buFont typeface="Arial" panose="020B0604020202020204" pitchFamily="34" charset="0"/>
              <a:buChar char="•"/>
            </a:pPr>
            <a:r>
              <a:rPr lang="en-US" altLang="en-US" sz="1125" b="1" dirty="0" err="1">
                <a:latin typeface="Arial" panose="020B0604020202020204" pitchFamily="34" charset="0"/>
                <a:ea typeface="CMU Sans Serif Medium" panose="02000603000000000000" pitchFamily="2" charset="0"/>
                <a:cs typeface="Arial" panose="020B0604020202020204" pitchFamily="34" charset="0"/>
              </a:rPr>
              <a:t>Sextupoles</a:t>
            </a:r>
            <a:r>
              <a:rPr lang="en-US" altLang="en-US" sz="1125" b="1" dirty="0">
                <a:latin typeface="Arial" panose="020B0604020202020204" pitchFamily="34" charset="0"/>
                <a:ea typeface="CMU Sans Serif Medium" panose="02000603000000000000" pitchFamily="2" charset="0"/>
                <a:cs typeface="Arial" panose="020B0604020202020204" pitchFamily="34" charset="0"/>
              </a:rPr>
              <a:t> strengths set to zero. </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Gradient errors applied</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Weighted beta-beat correction was performed and tune re-matched</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err="1">
                <a:latin typeface="Arial" panose="020B0604020202020204" pitchFamily="34" charset="0"/>
                <a:ea typeface="CMU Sans Serif Medium" panose="02000603000000000000" pitchFamily="2" charset="0"/>
                <a:cs typeface="Arial" panose="020B0604020202020204" pitchFamily="34" charset="0"/>
              </a:rPr>
              <a:t>Sextupole</a:t>
            </a:r>
            <a:r>
              <a:rPr lang="en-US" altLang="en-US" sz="1125" dirty="0">
                <a:latin typeface="Arial" panose="020B0604020202020204" pitchFamily="34" charset="0"/>
                <a:ea typeface="CMU Sans Serif Medium" panose="02000603000000000000" pitchFamily="2" charset="0"/>
                <a:cs typeface="Arial" panose="020B0604020202020204" pitchFamily="34" charset="0"/>
              </a:rPr>
              <a:t> and dipole field errors introduced</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Weighted beta-beat correction was performed and tune re-matched</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Misalignments applied to arc magnets and girders</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Tune re-matched to the nominal tune, and orbit correction performed</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Initial beta-beat correction and coupling correction</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Misalignments applied to IR magnets</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Tune re-matched to the nominal tune, and orbit correction performed</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Beta-beat correction applied, and if needed orbit corrected and tune rematched </a:t>
            </a:r>
          </a:p>
          <a:p>
            <a:pPr marL="814388" lvl="2"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ea typeface="CMU Sans Serif Medium" panose="02000603000000000000" pitchFamily="2" charset="0"/>
                <a:cs typeface="Arial" panose="020B0604020202020204" pitchFamily="34" charset="0"/>
              </a:rPr>
              <a:t>Coupling correction, followed by beta-beat correction and coupling correction</a:t>
            </a:r>
          </a:p>
          <a:p>
            <a:pPr lvl="2" eaLnBrk="0" fontAlgn="base" hangingPunct="0">
              <a:lnSpc>
                <a:spcPts val="1800"/>
              </a:lnSpc>
              <a:spcBef>
                <a:spcPct val="0"/>
              </a:spcBef>
              <a:spcAft>
                <a:spcPct val="0"/>
              </a:spcAft>
            </a:pPr>
            <a:endParaRPr lang="en-US" altLang="en-US" sz="1125" dirty="0">
              <a:latin typeface="Arial" panose="020B0604020202020204" pitchFamily="34" charset="0"/>
              <a:ea typeface="CMU Sans Serif Medium" panose="02000603000000000000" pitchFamily="2" charset="0"/>
              <a:cs typeface="Arial" panose="020B0604020202020204" pitchFamily="34" charset="0"/>
            </a:endParaRPr>
          </a:p>
          <a:p>
            <a:pPr marL="128588" indent="-128588" eaLnBrk="0" fontAlgn="base" hangingPunct="0">
              <a:lnSpc>
                <a:spcPts val="1800"/>
              </a:lnSpc>
              <a:spcBef>
                <a:spcPct val="0"/>
              </a:spcBef>
              <a:spcAft>
                <a:spcPct val="0"/>
              </a:spcAft>
              <a:buFont typeface="Arial" panose="020B0604020202020204" pitchFamily="34" charset="0"/>
              <a:buChar char="•"/>
            </a:pPr>
            <a:r>
              <a:rPr lang="en-US" altLang="en-US" sz="1125" b="1" dirty="0" err="1">
                <a:latin typeface="Arial" panose="020B0604020202020204" pitchFamily="34" charset="0"/>
                <a:ea typeface="CMU Sans Serif Medium" panose="02000603000000000000" pitchFamily="2" charset="0"/>
                <a:cs typeface="Arial" panose="020B0604020202020204" pitchFamily="34" charset="0"/>
              </a:rPr>
              <a:t>Sextupoles</a:t>
            </a:r>
            <a:r>
              <a:rPr lang="en-US" altLang="en-US" sz="1125" b="1" dirty="0">
                <a:latin typeface="Arial" panose="020B0604020202020204" pitchFamily="34" charset="0"/>
                <a:ea typeface="CMU Sans Serif Medium" panose="02000603000000000000" pitchFamily="2" charset="0"/>
                <a:cs typeface="Arial" panose="020B0604020202020204" pitchFamily="34" charset="0"/>
              </a:rPr>
              <a:t> set to 10% of their design strength</a:t>
            </a:r>
          </a:p>
          <a:p>
            <a:pPr eaLnBrk="0" fontAlgn="base" hangingPunct="0">
              <a:lnSpc>
                <a:spcPts val="1800"/>
              </a:lnSpc>
              <a:spcBef>
                <a:spcPct val="0"/>
              </a:spcBef>
              <a:spcAft>
                <a:spcPct val="0"/>
              </a:spcAft>
            </a:pPr>
            <a:r>
              <a:rPr lang="en-US" sz="1125" dirty="0">
                <a:latin typeface="Arial" panose="020B0604020202020204" pitchFamily="34" charset="0"/>
                <a:cs typeface="Arial" panose="020B0604020202020204" pitchFamily="34" charset="0"/>
              </a:rPr>
              <a:t>	(details on next slide)</a:t>
            </a:r>
            <a:endParaRPr lang="en-US" altLang="en-US" sz="1125" b="1" dirty="0">
              <a:latin typeface="Arial" panose="020B0604020202020204" pitchFamily="34" charset="0"/>
              <a:ea typeface="CMU Sans Serif Medium" panose="02000603000000000000" pitchFamily="2" charset="0"/>
              <a:cs typeface="Arial" panose="020B0604020202020204" pitchFamily="34" charset="0"/>
            </a:endParaRPr>
          </a:p>
          <a:p>
            <a:pPr eaLnBrk="0" fontAlgn="base" hangingPunct="0">
              <a:lnSpc>
                <a:spcPts val="1800"/>
              </a:lnSpc>
              <a:spcBef>
                <a:spcPct val="0"/>
              </a:spcBef>
              <a:spcAft>
                <a:spcPct val="0"/>
              </a:spcAft>
            </a:pPr>
            <a:endParaRPr lang="en-US" altLang="en-US" sz="1125" b="1" dirty="0">
              <a:latin typeface="Arial" panose="020B0604020202020204" pitchFamily="34" charset="0"/>
              <a:ea typeface="CMU Sans Serif Medium" panose="02000603000000000000" pitchFamily="2" charset="0"/>
              <a:cs typeface="Arial" panose="020B0604020202020204" pitchFamily="34" charset="0"/>
            </a:endParaRPr>
          </a:p>
          <a:p>
            <a:pPr marL="128588" indent="-128588" eaLnBrk="0" fontAlgn="base" hangingPunct="0">
              <a:lnSpc>
                <a:spcPts val="1800"/>
              </a:lnSpc>
              <a:spcBef>
                <a:spcPct val="0"/>
              </a:spcBef>
              <a:spcAft>
                <a:spcPct val="0"/>
              </a:spcAft>
              <a:buFont typeface="Arial" panose="020B0604020202020204" pitchFamily="34" charset="0"/>
              <a:buChar char="•"/>
            </a:pPr>
            <a:r>
              <a:rPr lang="en-US" altLang="en-US" sz="1125" b="1" dirty="0">
                <a:latin typeface="Arial" panose="020B0604020202020204" pitchFamily="34" charset="0"/>
                <a:cs typeface="Arial" panose="020B0604020202020204" pitchFamily="34" charset="0"/>
              </a:rPr>
              <a:t>Final correction</a:t>
            </a:r>
            <a:r>
              <a:rPr lang="en-US" altLang="en-US" sz="1125" dirty="0">
                <a:latin typeface="Arial" panose="020B0604020202020204" pitchFamily="34" charset="0"/>
                <a:cs typeface="Arial" panose="020B0604020202020204" pitchFamily="34" charset="0"/>
              </a:rPr>
              <a:t> (at 100% </a:t>
            </a:r>
            <a:r>
              <a:rPr lang="en-US" altLang="en-US" sz="1125" dirty="0" err="1">
                <a:latin typeface="Arial" panose="020B0604020202020204" pitchFamily="34" charset="0"/>
                <a:cs typeface="Arial" panose="020B0604020202020204" pitchFamily="34" charset="0"/>
              </a:rPr>
              <a:t>sextupole</a:t>
            </a:r>
            <a:r>
              <a:rPr lang="en-US" altLang="en-US" sz="1125" dirty="0">
                <a:latin typeface="Arial" panose="020B0604020202020204" pitchFamily="34" charset="0"/>
                <a:cs typeface="Arial" panose="020B0604020202020204" pitchFamily="34" charset="0"/>
              </a:rPr>
              <a:t> strength) </a:t>
            </a:r>
          </a:p>
          <a:p>
            <a:pPr eaLnBrk="0" fontAlgn="base" hangingPunct="0">
              <a:lnSpc>
                <a:spcPts val="1800"/>
              </a:lnSpc>
              <a:spcBef>
                <a:spcPct val="0"/>
              </a:spcBef>
              <a:spcAft>
                <a:spcPct val="0"/>
              </a:spcAft>
            </a:pPr>
            <a:r>
              <a:rPr lang="en-US" sz="1125" dirty="0">
                <a:latin typeface="Arial" panose="020B0604020202020204" pitchFamily="34" charset="0"/>
                <a:cs typeface="Arial" panose="020B0604020202020204" pitchFamily="34" charset="0"/>
              </a:rPr>
              <a:t>	(details on next slide)</a:t>
            </a:r>
            <a:endParaRPr lang="en-US" sz="1125" b="1" dirty="0">
              <a:latin typeface="Arial" panose="020B0604020202020204" pitchFamily="34" charset="0"/>
              <a:cs typeface="Arial" panose="020B0604020202020204" pitchFamily="34" charset="0"/>
            </a:endParaRPr>
          </a:p>
          <a:p>
            <a:pPr marL="128588" indent="-128588" eaLnBrk="0" fontAlgn="base" hangingPunct="0">
              <a:lnSpc>
                <a:spcPts val="1800"/>
              </a:lnSpc>
              <a:spcBef>
                <a:spcPct val="0"/>
              </a:spcBef>
              <a:spcAft>
                <a:spcPct val="0"/>
              </a:spcAft>
              <a:buFont typeface="Arial" panose="020B0604020202020204" pitchFamily="34" charset="0"/>
              <a:buChar char="•"/>
            </a:pPr>
            <a:endParaRPr lang="en-US" altLang="en-US" sz="1125" dirty="0">
              <a:latin typeface="Arial" panose="020B0604020202020204" pitchFamily="34" charset="0"/>
              <a:cs typeface="Arial" panose="020B0604020202020204" pitchFamily="34" charset="0"/>
            </a:endParaRPr>
          </a:p>
          <a:p>
            <a:pPr marL="471488" lvl="1" indent="-128588" eaLnBrk="0" fontAlgn="base" hangingPunct="0">
              <a:lnSpc>
                <a:spcPts val="1800"/>
              </a:lnSpc>
              <a:spcBef>
                <a:spcPct val="0"/>
              </a:spcBef>
              <a:spcAft>
                <a:spcPct val="0"/>
              </a:spcAft>
              <a:buFont typeface="Arial" panose="020B0604020202020204" pitchFamily="34" charset="0"/>
              <a:buChar char="•"/>
            </a:pPr>
            <a:endParaRPr lang="en-US" altLang="en-US" sz="1125" dirty="0">
              <a:latin typeface="Calibri" panose="020F0502020204030204" pitchFamily="34" charset="0"/>
              <a:cs typeface="Calibri" panose="020F0502020204030204" pitchFamily="34" charset="0"/>
            </a:endParaRPr>
          </a:p>
          <a:p>
            <a:pPr marL="471488" lvl="1" indent="-128588" eaLnBrk="0" fontAlgn="base" hangingPunct="0">
              <a:lnSpc>
                <a:spcPts val="1800"/>
              </a:lnSpc>
              <a:spcBef>
                <a:spcPct val="0"/>
              </a:spcBef>
              <a:spcAft>
                <a:spcPct val="0"/>
              </a:spcAft>
              <a:buFont typeface="Arial" panose="020B0604020202020204" pitchFamily="34" charset="0"/>
              <a:buChar char="•"/>
            </a:pPr>
            <a:endParaRPr lang="en-US" altLang="en-US" sz="1125" dirty="0">
              <a:latin typeface="Calibri" panose="020F0502020204030204" pitchFamily="34" charset="0"/>
              <a:ea typeface="CMU Sans Serif Medium" panose="02000603000000000000" pitchFamily="2" charset="0"/>
              <a:cs typeface="Calibri" panose="020F0502020204030204" pitchFamily="34" charset="0"/>
            </a:endParaRPr>
          </a:p>
        </p:txBody>
      </p:sp>
      <p:sp>
        <p:nvSpPr>
          <p:cNvPr id="7" name="Textfeld 10">
            <a:extLst>
              <a:ext uri="{FF2B5EF4-FFF2-40B4-BE49-F238E27FC236}">
                <a16:creationId xmlns:a16="http://schemas.microsoft.com/office/drawing/2014/main" id="{F30DFBCB-3AAE-DB44-8D88-7FF63F84C10A}"/>
              </a:ext>
            </a:extLst>
          </p:cNvPr>
          <p:cNvSpPr txBox="1"/>
          <p:nvPr/>
        </p:nvSpPr>
        <p:spPr>
          <a:xfrm>
            <a:off x="1007831" y="97423"/>
            <a:ext cx="2038500" cy="170071"/>
          </a:xfrm>
          <a:prstGeom prst="rect">
            <a:avLst/>
          </a:prstGeom>
          <a:noFill/>
        </p:spPr>
        <p:txBody>
          <a:bodyPr wrap="square" rtlCol="0" anchor="ctr">
            <a:noAutofit/>
          </a:bodyPr>
          <a:lstStyle/>
          <a:p>
            <a:pPr>
              <a:lnSpc>
                <a:spcPts val="1238"/>
              </a:lnSpc>
            </a:pPr>
            <a:r>
              <a:rPr lang="en-US" sz="900" dirty="0">
                <a:solidFill>
                  <a:schemeClr val="bg1"/>
                </a:solidFill>
              </a:rPr>
              <a:t>CEPC workshop 2021</a:t>
            </a:r>
            <a:endParaRPr lang="de-AT" sz="900" dirty="0">
              <a:solidFill>
                <a:schemeClr val="bg1"/>
              </a:solidFill>
            </a:endParaRPr>
          </a:p>
        </p:txBody>
      </p:sp>
    </p:spTree>
    <p:extLst>
      <p:ext uri="{BB962C8B-B14F-4D97-AF65-F5344CB8AC3E}">
        <p14:creationId xmlns:p14="http://schemas.microsoft.com/office/powerpoint/2010/main" val="3794992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15</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7" name="Rectangle 6">
            <a:extLst>
              <a:ext uri="{FF2B5EF4-FFF2-40B4-BE49-F238E27FC236}">
                <a16:creationId xmlns:a16="http://schemas.microsoft.com/office/drawing/2014/main" id="{2F1C8C7A-A2F5-9449-9A4E-2F2E08648FE1}"/>
              </a:ext>
            </a:extLst>
          </p:cNvPr>
          <p:cNvSpPr>
            <a:spLocks noChangeArrowheads="1"/>
          </p:cNvSpPr>
          <p:nvPr/>
        </p:nvSpPr>
        <p:spPr bwMode="auto">
          <a:xfrm rot="10800000" flipV="1">
            <a:off x="1012172" y="907536"/>
            <a:ext cx="7526424" cy="3442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128588" indent="-128588" defTabSz="685800" eaLnBrk="0" fontAlgn="base" hangingPunct="0">
              <a:lnSpc>
                <a:spcPts val="1800"/>
              </a:lnSpc>
              <a:spcBef>
                <a:spcPct val="0"/>
              </a:spcBef>
              <a:spcAft>
                <a:spcPct val="0"/>
              </a:spcAft>
              <a:buFont typeface="Arial" panose="020B0604020202020204" pitchFamily="34" charset="0"/>
              <a:buChar char="•"/>
            </a:pPr>
            <a:r>
              <a:rPr lang="en-US" altLang="en-US" sz="1125" b="1" dirty="0" err="1">
                <a:latin typeface="Arial" panose="020B0604020202020204" pitchFamily="34" charset="0"/>
                <a:ea typeface="CMU Sans Serif Medium" panose="02000603000000000000" pitchFamily="2" charset="0"/>
                <a:cs typeface="Arial" panose="020B0604020202020204" pitchFamily="34" charset="0"/>
              </a:rPr>
              <a:t>Sextupoles</a:t>
            </a:r>
            <a:r>
              <a:rPr lang="en-US" altLang="en-US" sz="1125" b="1" dirty="0">
                <a:latin typeface="Arial" panose="020B0604020202020204" pitchFamily="34" charset="0"/>
                <a:ea typeface="CMU Sans Serif Medium" panose="02000603000000000000" pitchFamily="2" charset="0"/>
                <a:cs typeface="Arial" panose="020B0604020202020204" pitchFamily="34" charset="0"/>
              </a:rPr>
              <a:t> strengths set to zero. </a:t>
            </a:r>
          </a:p>
          <a:p>
            <a:pPr lvl="1" eaLnBrk="0" fontAlgn="base" hangingPunct="0">
              <a:lnSpc>
                <a:spcPts val="1800"/>
              </a:lnSpc>
              <a:spcBef>
                <a:spcPct val="0"/>
              </a:spcBef>
              <a:spcAft>
                <a:spcPct val="0"/>
              </a:spcAft>
            </a:pPr>
            <a:r>
              <a:rPr lang="en-US" sz="1125" dirty="0">
                <a:latin typeface="Arial" panose="020B0604020202020204" pitchFamily="34" charset="0"/>
                <a:cs typeface="Arial" panose="020B0604020202020204" pitchFamily="34" charset="0"/>
              </a:rPr>
              <a:t>(details on previous slide)</a:t>
            </a:r>
            <a:endParaRPr lang="en-US" altLang="en-US" sz="1125" b="1" dirty="0">
              <a:latin typeface="Arial" panose="020B0604020202020204" pitchFamily="34" charset="0"/>
              <a:ea typeface="CMU Sans Serif Medium" panose="02000603000000000000" pitchFamily="2" charset="0"/>
              <a:cs typeface="Arial" panose="020B0604020202020204" pitchFamily="34" charset="0"/>
            </a:endParaRPr>
          </a:p>
          <a:p>
            <a:pPr defTabSz="685800" eaLnBrk="0" fontAlgn="base" hangingPunct="0">
              <a:lnSpc>
                <a:spcPts val="1800"/>
              </a:lnSpc>
              <a:spcBef>
                <a:spcPct val="0"/>
              </a:spcBef>
              <a:spcAft>
                <a:spcPct val="0"/>
              </a:spcAft>
            </a:pPr>
            <a:endParaRPr lang="en-US" altLang="en-US" sz="1125" b="1" dirty="0">
              <a:latin typeface="Arial" panose="020B0604020202020204" pitchFamily="34" charset="0"/>
              <a:ea typeface="CMU Sans Serif Medium" panose="02000603000000000000" pitchFamily="2" charset="0"/>
              <a:cs typeface="Arial" panose="020B0604020202020204" pitchFamily="34" charset="0"/>
            </a:endParaRPr>
          </a:p>
          <a:p>
            <a:pPr marL="128588" indent="-128588" eaLnBrk="0" fontAlgn="base" hangingPunct="0">
              <a:lnSpc>
                <a:spcPts val="1800"/>
              </a:lnSpc>
              <a:spcBef>
                <a:spcPct val="0"/>
              </a:spcBef>
              <a:spcAft>
                <a:spcPct val="0"/>
              </a:spcAft>
              <a:buFont typeface="Arial" panose="020B0604020202020204" pitchFamily="34" charset="0"/>
              <a:buChar char="•"/>
            </a:pPr>
            <a:r>
              <a:rPr lang="en-US" altLang="en-US" sz="1125" b="1" dirty="0" err="1">
                <a:latin typeface="Arial" panose="020B0604020202020204" pitchFamily="34" charset="0"/>
                <a:ea typeface="CMU Sans Serif Medium" panose="02000603000000000000" pitchFamily="2" charset="0"/>
                <a:cs typeface="Arial" panose="020B0604020202020204" pitchFamily="34" charset="0"/>
              </a:rPr>
              <a:t>Sextupoles</a:t>
            </a:r>
            <a:r>
              <a:rPr lang="en-US" altLang="en-US" sz="1125" b="1" dirty="0">
                <a:latin typeface="Arial" panose="020B0604020202020204" pitchFamily="34" charset="0"/>
                <a:ea typeface="CMU Sans Serif Medium" panose="02000603000000000000" pitchFamily="2" charset="0"/>
                <a:cs typeface="Arial" panose="020B0604020202020204" pitchFamily="34" charset="0"/>
              </a:rPr>
              <a:t> set to 10% of their design strength</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Orbit correction </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Combined coupling and dispersion correction</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Beta-beating correction applied. </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err="1">
                <a:latin typeface="Arial" panose="020B0604020202020204" pitchFamily="34" charset="0"/>
                <a:cs typeface="Arial" panose="020B0604020202020204" pitchFamily="34" charset="0"/>
              </a:rPr>
              <a:t>Sextupole</a:t>
            </a:r>
            <a:r>
              <a:rPr lang="en-US" altLang="en-US" sz="1125" dirty="0">
                <a:latin typeface="Arial" panose="020B0604020202020204" pitchFamily="34" charset="0"/>
                <a:cs typeface="Arial" panose="020B0604020202020204" pitchFamily="34" charset="0"/>
              </a:rPr>
              <a:t> strengths increased by 10%</a:t>
            </a:r>
          </a:p>
          <a:p>
            <a:pPr lvl="1" eaLnBrk="0" fontAlgn="base" hangingPunct="0">
              <a:lnSpc>
                <a:spcPts val="1800"/>
              </a:lnSpc>
              <a:spcBef>
                <a:spcPct val="0"/>
              </a:spcBef>
              <a:spcAft>
                <a:spcPct val="0"/>
              </a:spcAft>
            </a:pPr>
            <a:endParaRPr lang="en-US" altLang="en-US" sz="1125" dirty="0">
              <a:latin typeface="Arial" panose="020B0604020202020204" pitchFamily="34" charset="0"/>
              <a:cs typeface="Arial" panose="020B0604020202020204" pitchFamily="34" charset="0"/>
            </a:endParaRPr>
          </a:p>
          <a:p>
            <a:pPr marL="128588" indent="-128588" eaLnBrk="0" fontAlgn="base" hangingPunct="0">
              <a:lnSpc>
                <a:spcPts val="1800"/>
              </a:lnSpc>
              <a:spcBef>
                <a:spcPct val="0"/>
              </a:spcBef>
              <a:spcAft>
                <a:spcPct val="0"/>
              </a:spcAft>
              <a:buFont typeface="Arial" panose="020B0604020202020204" pitchFamily="34" charset="0"/>
              <a:buChar char="•"/>
            </a:pPr>
            <a:r>
              <a:rPr lang="en-US" altLang="en-US" sz="1125" b="1" dirty="0">
                <a:latin typeface="Arial" panose="020B0604020202020204" pitchFamily="34" charset="0"/>
                <a:cs typeface="Arial" panose="020B0604020202020204" pitchFamily="34" charset="0"/>
              </a:rPr>
              <a:t>Final correction</a:t>
            </a:r>
            <a:r>
              <a:rPr lang="en-US" altLang="en-US" sz="1125" dirty="0">
                <a:latin typeface="Arial" panose="020B0604020202020204" pitchFamily="34" charset="0"/>
                <a:cs typeface="Arial" panose="020B0604020202020204" pitchFamily="34" charset="0"/>
              </a:rPr>
              <a:t> (at 100% </a:t>
            </a:r>
            <a:r>
              <a:rPr lang="en-US" altLang="en-US" sz="1125" dirty="0" err="1">
                <a:latin typeface="Arial" panose="020B0604020202020204" pitchFamily="34" charset="0"/>
                <a:cs typeface="Arial" panose="020B0604020202020204" pitchFamily="34" charset="0"/>
              </a:rPr>
              <a:t>sextupole</a:t>
            </a:r>
            <a:r>
              <a:rPr lang="en-US" altLang="en-US" sz="1125" dirty="0">
                <a:latin typeface="Arial" panose="020B0604020202020204" pitchFamily="34" charset="0"/>
                <a:cs typeface="Arial" panose="020B0604020202020204" pitchFamily="34" charset="0"/>
              </a:rPr>
              <a:t> strength) </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Additional coupling, dispersion and beta-beating correction was applied.</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Step through corrections until beta beating threshold is reached (trade-off between beta beating and vertical emittance can be varied).</a:t>
            </a:r>
          </a:p>
          <a:p>
            <a:pPr marL="471488" lvl="1" indent="-128588" eaLnBrk="0" fontAlgn="base" hangingPunct="0">
              <a:lnSpc>
                <a:spcPts val="1800"/>
              </a:lnSpc>
              <a:spcBef>
                <a:spcPct val="0"/>
              </a:spcBef>
              <a:spcAft>
                <a:spcPct val="0"/>
              </a:spcAft>
              <a:buFont typeface="Arial" panose="020B0604020202020204" pitchFamily="34" charset="0"/>
              <a:buChar char="•"/>
            </a:pPr>
            <a:r>
              <a:rPr lang="en-US" altLang="en-US" sz="1125" dirty="0">
                <a:latin typeface="Arial" panose="020B0604020202020204" pitchFamily="34" charset="0"/>
                <a:cs typeface="Arial" panose="020B0604020202020204" pitchFamily="34" charset="0"/>
              </a:rPr>
              <a:t>Vary SV cut off values</a:t>
            </a:r>
          </a:p>
          <a:p>
            <a:pPr marL="471488" lvl="1" indent="-128588" eaLnBrk="0" fontAlgn="base" hangingPunct="0">
              <a:lnSpc>
                <a:spcPts val="1800"/>
              </a:lnSpc>
              <a:spcBef>
                <a:spcPct val="0"/>
              </a:spcBef>
              <a:spcAft>
                <a:spcPct val="0"/>
              </a:spcAft>
              <a:buFont typeface="Arial" panose="020B0604020202020204" pitchFamily="34" charset="0"/>
              <a:buChar char="•"/>
            </a:pPr>
            <a:endParaRPr lang="en-US" altLang="en-US" sz="1125" dirty="0">
              <a:latin typeface="Arial" panose="020B0604020202020204" pitchFamily="34" charset="0"/>
              <a:ea typeface="CMU Sans Serif Medium" panose="02000603000000000000" pitchFamily="2" charset="0"/>
              <a:cs typeface="Arial" panose="020B0604020202020204" pitchFamily="34" charset="0"/>
            </a:endParaRPr>
          </a:p>
        </p:txBody>
      </p:sp>
      <p:sp>
        <p:nvSpPr>
          <p:cNvPr id="8" name="Right Brace 7">
            <a:extLst>
              <a:ext uri="{FF2B5EF4-FFF2-40B4-BE49-F238E27FC236}">
                <a16:creationId xmlns:a16="http://schemas.microsoft.com/office/drawing/2014/main" id="{8805B10F-9E5D-D44B-9180-53271C1DFCDE}"/>
              </a:ext>
            </a:extLst>
          </p:cNvPr>
          <p:cNvSpPr/>
          <p:nvPr/>
        </p:nvSpPr>
        <p:spPr>
          <a:xfrm>
            <a:off x="4462501" y="2124845"/>
            <a:ext cx="160224" cy="342762"/>
          </a:xfrm>
          <a:prstGeom prst="rightBrace">
            <a:avLst>
              <a:gd name="adj1" fmla="val 45199"/>
              <a:gd name="adj2" fmla="val 50000"/>
            </a:avLst>
          </a:prstGeom>
          <a:noFill/>
          <a:ln>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13"/>
          </a:p>
        </p:txBody>
      </p:sp>
      <p:sp>
        <p:nvSpPr>
          <p:cNvPr id="10" name="TextBox 9">
            <a:extLst>
              <a:ext uri="{FF2B5EF4-FFF2-40B4-BE49-F238E27FC236}">
                <a16:creationId xmlns:a16="http://schemas.microsoft.com/office/drawing/2014/main" id="{DBCF53F0-19B7-5D44-81ED-28523BC2A816}"/>
              </a:ext>
            </a:extLst>
          </p:cNvPr>
          <p:cNvSpPr txBox="1"/>
          <p:nvPr/>
        </p:nvSpPr>
        <p:spPr>
          <a:xfrm>
            <a:off x="4661528" y="2033204"/>
            <a:ext cx="1062600" cy="507831"/>
          </a:xfrm>
          <a:prstGeom prst="rect">
            <a:avLst/>
          </a:prstGeom>
          <a:noFill/>
        </p:spPr>
        <p:txBody>
          <a:bodyPr wrap="square" rtlCol="0">
            <a:spAutoFit/>
          </a:bodyPr>
          <a:lstStyle/>
          <a:p>
            <a:r>
              <a:rPr lang="en-US" sz="900" i="1" dirty="0">
                <a:solidFill>
                  <a:schemeClr val="tx1">
                    <a:lumMod val="75000"/>
                    <a:lumOff val="25000"/>
                  </a:schemeClr>
                </a:solidFill>
                <a:latin typeface="CMU Sans Serif Medium" panose="02000603000000000000" pitchFamily="2" charset="0"/>
                <a:ea typeface="CMU Sans Serif Medium" panose="02000603000000000000" pitchFamily="2" charset="0"/>
                <a:cs typeface="CMU Sans Serif Medium" panose="02000603000000000000" pitchFamily="2" charset="0"/>
              </a:rPr>
              <a:t>These two steps repeated ~12 times. </a:t>
            </a:r>
          </a:p>
        </p:txBody>
      </p:sp>
      <p:cxnSp>
        <p:nvCxnSpPr>
          <p:cNvPr id="12" name="Elbow Connector 11">
            <a:extLst>
              <a:ext uri="{FF2B5EF4-FFF2-40B4-BE49-F238E27FC236}">
                <a16:creationId xmlns:a16="http://schemas.microsoft.com/office/drawing/2014/main" id="{7345CA42-0D33-264E-9D47-82D9CD0EEAB1}"/>
              </a:ext>
            </a:extLst>
          </p:cNvPr>
          <p:cNvCxnSpPr>
            <a:cxnSpLocks/>
          </p:cNvCxnSpPr>
          <p:nvPr/>
        </p:nvCxnSpPr>
        <p:spPr>
          <a:xfrm rot="5400000">
            <a:off x="3613059" y="1535995"/>
            <a:ext cx="227492" cy="9525"/>
          </a:xfrm>
          <a:prstGeom prst="bentConnector3">
            <a:avLst>
              <a:gd name="adj1" fmla="val 1766"/>
            </a:avLst>
          </a:prstGeom>
          <a:ln>
            <a:solidFill>
              <a:srgbClr val="031580"/>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6F936841-1598-0C49-91B5-90E5803BE276}"/>
              </a:ext>
            </a:extLst>
          </p:cNvPr>
          <p:cNvSpPr txBox="1"/>
          <p:nvPr/>
        </p:nvSpPr>
        <p:spPr>
          <a:xfrm>
            <a:off x="5806453" y="1487561"/>
            <a:ext cx="1282711" cy="1223412"/>
          </a:xfrm>
          <a:prstGeom prst="rect">
            <a:avLst/>
          </a:prstGeom>
          <a:noFill/>
        </p:spPr>
        <p:txBody>
          <a:bodyPr wrap="square" rtlCol="0">
            <a:spAutoFit/>
          </a:bodyPr>
          <a:lstStyle/>
          <a:p>
            <a:r>
              <a:rPr lang="en-US" sz="1050" dirty="0">
                <a:solidFill>
                  <a:srgbClr val="000090"/>
                </a:solidFill>
                <a:latin typeface="CMU Sans Serif Medium" panose="02000603000000000000" pitchFamily="2" charset="0"/>
                <a:ea typeface="CMU Sans Serif Medium" panose="02000603000000000000" pitchFamily="2" charset="0"/>
                <a:cs typeface="CMU Sans Serif Medium" panose="02000603000000000000" pitchFamily="2" charset="0"/>
              </a:rPr>
              <a:t>Constant checking of the tunes and orbit avoids running into resonances, or failure to find the closed orbit.</a:t>
            </a:r>
          </a:p>
        </p:txBody>
      </p:sp>
      <p:cxnSp>
        <p:nvCxnSpPr>
          <p:cNvPr id="14" name="Straight Connector 13">
            <a:extLst>
              <a:ext uri="{FF2B5EF4-FFF2-40B4-BE49-F238E27FC236}">
                <a16:creationId xmlns:a16="http://schemas.microsoft.com/office/drawing/2014/main" id="{2D3E8AA6-7991-934B-BC29-D29DC6F77212}"/>
              </a:ext>
            </a:extLst>
          </p:cNvPr>
          <p:cNvCxnSpPr>
            <a:cxnSpLocks/>
          </p:cNvCxnSpPr>
          <p:nvPr/>
        </p:nvCxnSpPr>
        <p:spPr>
          <a:xfrm flipH="1">
            <a:off x="3726490" y="1427011"/>
            <a:ext cx="2004959" cy="2907"/>
          </a:xfrm>
          <a:prstGeom prst="line">
            <a:avLst/>
          </a:prstGeom>
          <a:ln>
            <a:solidFill>
              <a:srgbClr val="031580"/>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C8F1E77-AF2D-DC45-AC16-C3A5C995BFE8}"/>
              </a:ext>
            </a:extLst>
          </p:cNvPr>
          <p:cNvCxnSpPr>
            <a:cxnSpLocks/>
          </p:cNvCxnSpPr>
          <p:nvPr/>
        </p:nvCxnSpPr>
        <p:spPr>
          <a:xfrm flipH="1">
            <a:off x="3995936" y="2643758"/>
            <a:ext cx="1735512" cy="0"/>
          </a:xfrm>
          <a:prstGeom prst="line">
            <a:avLst/>
          </a:prstGeom>
          <a:ln>
            <a:solidFill>
              <a:srgbClr val="031580"/>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0AB0EB6-9432-5F43-A79F-411A551010AF}"/>
              </a:ext>
            </a:extLst>
          </p:cNvPr>
          <p:cNvCxnSpPr>
            <a:cxnSpLocks/>
          </p:cNvCxnSpPr>
          <p:nvPr/>
        </p:nvCxnSpPr>
        <p:spPr>
          <a:xfrm flipV="1">
            <a:off x="5731448" y="1427011"/>
            <a:ext cx="0" cy="1216747"/>
          </a:xfrm>
          <a:prstGeom prst="line">
            <a:avLst/>
          </a:prstGeom>
          <a:ln>
            <a:solidFill>
              <a:srgbClr val="031580"/>
            </a:solidFill>
          </a:ln>
          <a:effectLst/>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90286F85-78A4-E84B-B543-E52CD3A95461}"/>
              </a:ext>
            </a:extLst>
          </p:cNvPr>
          <p:cNvSpPr/>
          <p:nvPr/>
        </p:nvSpPr>
        <p:spPr>
          <a:xfrm>
            <a:off x="1283704" y="2099539"/>
            <a:ext cx="3111675" cy="418414"/>
          </a:xfrm>
          <a:prstGeom prst="rect">
            <a:avLst/>
          </a:prstGeom>
          <a:noFill/>
          <a:ln w="12700" cmpd="sng">
            <a:solidFill>
              <a:srgbClr val="35843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18" name="Titel 1">
            <a:extLst>
              <a:ext uri="{FF2B5EF4-FFF2-40B4-BE49-F238E27FC236}">
                <a16:creationId xmlns:a16="http://schemas.microsoft.com/office/drawing/2014/main" id="{0224EA4C-9646-584A-BD68-7F09075C3BFB}"/>
              </a:ext>
            </a:extLst>
          </p:cNvPr>
          <p:cNvSpPr>
            <a:spLocks noGrp="1"/>
          </p:cNvSpPr>
          <p:nvPr>
            <p:ph type="title"/>
          </p:nvPr>
        </p:nvSpPr>
        <p:spPr>
          <a:xfrm>
            <a:off x="442800" y="471540"/>
            <a:ext cx="8263350" cy="804066"/>
          </a:xfrm>
        </p:spPr>
        <p:txBody>
          <a:bodyPr/>
          <a:lstStyle/>
          <a:p>
            <a:r>
              <a:rPr lang="en-US" sz="2000" dirty="0">
                <a:solidFill>
                  <a:srgbClr val="0432FF"/>
                </a:solidFill>
                <a:latin typeface="CMU Bright Roman" panose="02000603000000000000" pitchFamily="2" charset="0"/>
                <a:ea typeface="CMU Bright Roman" panose="02000603000000000000" pitchFamily="2" charset="0"/>
                <a:cs typeface="CMU Bright Roman" panose="02000603000000000000" pitchFamily="2" charset="0"/>
              </a:rPr>
              <a:t>Correction Strategy (2/2)</a:t>
            </a:r>
          </a:p>
        </p:txBody>
      </p:sp>
      <p:sp>
        <p:nvSpPr>
          <p:cNvPr id="19" name="Textfeld 10">
            <a:extLst>
              <a:ext uri="{FF2B5EF4-FFF2-40B4-BE49-F238E27FC236}">
                <a16:creationId xmlns:a16="http://schemas.microsoft.com/office/drawing/2014/main" id="{A012FA4A-2ABA-4C43-BC5A-79A0C255D1A2}"/>
              </a:ext>
            </a:extLst>
          </p:cNvPr>
          <p:cNvSpPr txBox="1"/>
          <p:nvPr/>
        </p:nvSpPr>
        <p:spPr>
          <a:xfrm>
            <a:off x="1007831" y="97423"/>
            <a:ext cx="2038500" cy="170071"/>
          </a:xfrm>
          <a:prstGeom prst="rect">
            <a:avLst/>
          </a:prstGeom>
          <a:noFill/>
        </p:spPr>
        <p:txBody>
          <a:bodyPr wrap="square" rtlCol="0" anchor="ctr">
            <a:noAutofit/>
          </a:bodyPr>
          <a:lstStyle/>
          <a:p>
            <a:pPr>
              <a:lnSpc>
                <a:spcPts val="1238"/>
              </a:lnSpc>
            </a:pPr>
            <a:r>
              <a:rPr lang="en-US" sz="900" dirty="0">
                <a:solidFill>
                  <a:schemeClr val="bg1"/>
                </a:solidFill>
              </a:rPr>
              <a:t>CEPC workshop 2021</a:t>
            </a:r>
            <a:endParaRPr lang="de-AT" sz="900" dirty="0">
              <a:solidFill>
                <a:schemeClr val="bg1"/>
              </a:solidFill>
            </a:endParaRPr>
          </a:p>
        </p:txBody>
      </p:sp>
    </p:spTree>
    <p:extLst>
      <p:ext uri="{BB962C8B-B14F-4D97-AF65-F5344CB8AC3E}">
        <p14:creationId xmlns:p14="http://schemas.microsoft.com/office/powerpoint/2010/main" val="2091637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2537144-C76D-41C8-ACC5-BA411A9586DF}"/>
              </a:ext>
            </a:extLst>
          </p:cNvPr>
          <p:cNvSpPr>
            <a:spLocks noGrp="1"/>
          </p:cNvSpPr>
          <p:nvPr>
            <p:ph type="sldNum" sz="quarter" idx="10"/>
          </p:nvPr>
        </p:nvSpPr>
        <p:spPr/>
        <p:txBody>
          <a:bodyPr/>
          <a:lstStyle/>
          <a:p>
            <a:fld id="{88A1DFE4-5FC5-43BD-BB7E-75EAD82B965F}" type="slidenum">
              <a:rPr lang="de-AT" smtClean="0"/>
              <a:pPr/>
              <a:t>16</a:t>
            </a:fld>
            <a:endParaRPr lang="de-AT" dirty="0"/>
          </a:p>
        </p:txBody>
      </p:sp>
      <p:sp>
        <p:nvSpPr>
          <p:cNvPr id="15" name="Textfeld 14">
            <a:extLst>
              <a:ext uri="{FF2B5EF4-FFF2-40B4-BE49-F238E27FC236}">
                <a16:creationId xmlns:a16="http://schemas.microsoft.com/office/drawing/2014/main" id="{C6D5DA51-3330-4566-B80C-F288DCB86C18}"/>
              </a:ext>
            </a:extLst>
          </p:cNvPr>
          <p:cNvSpPr txBox="1"/>
          <p:nvPr/>
        </p:nvSpPr>
        <p:spPr>
          <a:xfrm>
            <a:off x="616061" y="1223226"/>
            <a:ext cx="793807" cy="259815"/>
          </a:xfrm>
          <a:prstGeom prst="rect">
            <a:avLst/>
          </a:prstGeom>
          <a:noFill/>
        </p:spPr>
        <p:txBody>
          <a:bodyPr wrap="none" rtlCol="0">
            <a:spAutoFit/>
          </a:bodyPr>
          <a:lstStyle/>
          <a:p>
            <a:pPr>
              <a:lnSpc>
                <a:spcPts val="1388"/>
              </a:lnSpc>
            </a:pPr>
            <a:r>
              <a:rPr lang="en-US" sz="1125" cap="all" dirty="0"/>
              <a:t>Colors</a:t>
            </a:r>
          </a:p>
        </p:txBody>
      </p:sp>
      <p:sp>
        <p:nvSpPr>
          <p:cNvPr id="19" name="Textfeld 18">
            <a:extLst>
              <a:ext uri="{FF2B5EF4-FFF2-40B4-BE49-F238E27FC236}">
                <a16:creationId xmlns:a16="http://schemas.microsoft.com/office/drawing/2014/main" id="{7F50DB79-DFD0-4C2D-BC16-796F596C5D45}"/>
              </a:ext>
            </a:extLst>
          </p:cNvPr>
          <p:cNvSpPr txBox="1"/>
          <p:nvPr/>
        </p:nvSpPr>
        <p:spPr>
          <a:xfrm>
            <a:off x="5584613" y="1223226"/>
            <a:ext cx="1314784" cy="259815"/>
          </a:xfrm>
          <a:prstGeom prst="rect">
            <a:avLst/>
          </a:prstGeom>
          <a:noFill/>
        </p:spPr>
        <p:txBody>
          <a:bodyPr wrap="none" rtlCol="0">
            <a:spAutoFit/>
          </a:bodyPr>
          <a:lstStyle/>
          <a:p>
            <a:pPr>
              <a:lnSpc>
                <a:spcPts val="1388"/>
              </a:lnSpc>
            </a:pPr>
            <a:r>
              <a:rPr lang="en-US" sz="1125" cap="all"/>
              <a:t>Backgrounds</a:t>
            </a:r>
          </a:p>
        </p:txBody>
      </p:sp>
      <p:sp>
        <p:nvSpPr>
          <p:cNvPr id="20" name="Ellipse 19">
            <a:extLst>
              <a:ext uri="{FF2B5EF4-FFF2-40B4-BE49-F238E27FC236}">
                <a16:creationId xmlns:a16="http://schemas.microsoft.com/office/drawing/2014/main" id="{F1CB30B2-1956-4E04-A9C9-3D842944693F}"/>
              </a:ext>
            </a:extLst>
          </p:cNvPr>
          <p:cNvSpPr/>
          <p:nvPr/>
        </p:nvSpPr>
        <p:spPr>
          <a:xfrm>
            <a:off x="625050" y="1880550"/>
            <a:ext cx="433350" cy="4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22" name="Ellipse 21">
            <a:extLst>
              <a:ext uri="{FF2B5EF4-FFF2-40B4-BE49-F238E27FC236}">
                <a16:creationId xmlns:a16="http://schemas.microsoft.com/office/drawing/2014/main" id="{5CDAE17F-2564-49A5-8D3F-B1CF9DB1E0A5}"/>
              </a:ext>
            </a:extLst>
          </p:cNvPr>
          <p:cNvSpPr/>
          <p:nvPr/>
        </p:nvSpPr>
        <p:spPr>
          <a:xfrm>
            <a:off x="1345950" y="1880550"/>
            <a:ext cx="433350" cy="4333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AT" sz="506" dirty="0"/>
          </a:p>
        </p:txBody>
      </p:sp>
      <p:sp>
        <p:nvSpPr>
          <p:cNvPr id="24" name="Ellipse 23">
            <a:extLst>
              <a:ext uri="{FF2B5EF4-FFF2-40B4-BE49-F238E27FC236}">
                <a16:creationId xmlns:a16="http://schemas.microsoft.com/office/drawing/2014/main" id="{3031C471-F307-4224-A1EE-D0BBCB0D3406}"/>
              </a:ext>
            </a:extLst>
          </p:cNvPr>
          <p:cNvSpPr/>
          <p:nvPr/>
        </p:nvSpPr>
        <p:spPr>
          <a:xfrm>
            <a:off x="2066850" y="1880550"/>
            <a:ext cx="433350" cy="43335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506"/>
          </a:p>
        </p:txBody>
      </p:sp>
      <p:sp>
        <p:nvSpPr>
          <p:cNvPr id="26" name="Ellipse 25">
            <a:extLst>
              <a:ext uri="{FF2B5EF4-FFF2-40B4-BE49-F238E27FC236}">
                <a16:creationId xmlns:a16="http://schemas.microsoft.com/office/drawing/2014/main" id="{1073872C-3B69-4EEC-BEA8-1FA590348838}"/>
              </a:ext>
            </a:extLst>
          </p:cNvPr>
          <p:cNvSpPr/>
          <p:nvPr/>
        </p:nvSpPr>
        <p:spPr>
          <a:xfrm>
            <a:off x="2787750" y="1880550"/>
            <a:ext cx="433350" cy="433350"/>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AT" sz="506" dirty="0"/>
          </a:p>
        </p:txBody>
      </p:sp>
      <p:sp>
        <p:nvSpPr>
          <p:cNvPr id="28" name="Ellipse 27">
            <a:extLst>
              <a:ext uri="{FF2B5EF4-FFF2-40B4-BE49-F238E27FC236}">
                <a16:creationId xmlns:a16="http://schemas.microsoft.com/office/drawing/2014/main" id="{CA9EFB5A-2738-4869-9E82-C1CC65620E70}"/>
              </a:ext>
            </a:extLst>
          </p:cNvPr>
          <p:cNvSpPr/>
          <p:nvPr/>
        </p:nvSpPr>
        <p:spPr>
          <a:xfrm>
            <a:off x="3510000" y="1880550"/>
            <a:ext cx="433350" cy="433350"/>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AT" sz="506"/>
          </a:p>
        </p:txBody>
      </p:sp>
      <p:sp>
        <p:nvSpPr>
          <p:cNvPr id="30" name="Ellipse 29">
            <a:extLst>
              <a:ext uri="{FF2B5EF4-FFF2-40B4-BE49-F238E27FC236}">
                <a16:creationId xmlns:a16="http://schemas.microsoft.com/office/drawing/2014/main" id="{232CC29E-8085-4203-A5D6-91A976A2086E}"/>
              </a:ext>
            </a:extLst>
          </p:cNvPr>
          <p:cNvSpPr/>
          <p:nvPr/>
        </p:nvSpPr>
        <p:spPr>
          <a:xfrm>
            <a:off x="4230900" y="1880550"/>
            <a:ext cx="433350" cy="43335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AT" sz="506"/>
          </a:p>
        </p:txBody>
      </p:sp>
      <p:sp>
        <p:nvSpPr>
          <p:cNvPr id="32" name="Ellipse 31">
            <a:extLst>
              <a:ext uri="{FF2B5EF4-FFF2-40B4-BE49-F238E27FC236}">
                <a16:creationId xmlns:a16="http://schemas.microsoft.com/office/drawing/2014/main" id="{B604B5B2-2159-4A22-9803-4EA9A2686865}"/>
              </a:ext>
            </a:extLst>
          </p:cNvPr>
          <p:cNvSpPr/>
          <p:nvPr/>
        </p:nvSpPr>
        <p:spPr>
          <a:xfrm>
            <a:off x="625050" y="2465100"/>
            <a:ext cx="433350" cy="433350"/>
          </a:xfrm>
          <a:prstGeom prst="ellipse">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6" name="Ellipse 35">
            <a:extLst>
              <a:ext uri="{FF2B5EF4-FFF2-40B4-BE49-F238E27FC236}">
                <a16:creationId xmlns:a16="http://schemas.microsoft.com/office/drawing/2014/main" id="{33B7F7C5-425C-443D-8EF5-0F75A0D7867A}"/>
              </a:ext>
            </a:extLst>
          </p:cNvPr>
          <p:cNvSpPr/>
          <p:nvPr/>
        </p:nvSpPr>
        <p:spPr>
          <a:xfrm>
            <a:off x="1345950" y="2465100"/>
            <a:ext cx="433350" cy="433350"/>
          </a:xfrm>
          <a:prstGeom prst="ellipse">
            <a:avLst/>
          </a:prstGeom>
          <a:solidFill>
            <a:srgbClr val="F2F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8" name="Ellipse 37">
            <a:extLst>
              <a:ext uri="{FF2B5EF4-FFF2-40B4-BE49-F238E27FC236}">
                <a16:creationId xmlns:a16="http://schemas.microsoft.com/office/drawing/2014/main" id="{B77E620B-934E-48D4-9826-D2D244F2F335}"/>
              </a:ext>
            </a:extLst>
          </p:cNvPr>
          <p:cNvSpPr/>
          <p:nvPr/>
        </p:nvSpPr>
        <p:spPr>
          <a:xfrm>
            <a:off x="2066850" y="2465100"/>
            <a:ext cx="433350" cy="433350"/>
          </a:xfrm>
          <a:prstGeom prst="ellipse">
            <a:avLst/>
          </a:prstGeom>
          <a:solidFill>
            <a:srgbClr val="BC8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0" name="Ellipse 39">
            <a:extLst>
              <a:ext uri="{FF2B5EF4-FFF2-40B4-BE49-F238E27FC236}">
                <a16:creationId xmlns:a16="http://schemas.microsoft.com/office/drawing/2014/main" id="{7A1E3F34-B0A2-4F28-9505-C3E3AB4FFD59}"/>
              </a:ext>
            </a:extLst>
          </p:cNvPr>
          <p:cNvSpPr/>
          <p:nvPr/>
        </p:nvSpPr>
        <p:spPr>
          <a:xfrm>
            <a:off x="2787750" y="2465100"/>
            <a:ext cx="433350" cy="433350"/>
          </a:xfrm>
          <a:prstGeom prst="ellipse">
            <a:avLst/>
          </a:prstGeom>
          <a:solidFill>
            <a:srgbClr val="8CD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2" name="Ellipse 41">
            <a:extLst>
              <a:ext uri="{FF2B5EF4-FFF2-40B4-BE49-F238E27FC236}">
                <a16:creationId xmlns:a16="http://schemas.microsoft.com/office/drawing/2014/main" id="{0BBD4064-2DDE-4C96-9AE6-D9DAF9DB8E52}"/>
              </a:ext>
            </a:extLst>
          </p:cNvPr>
          <p:cNvSpPr/>
          <p:nvPr/>
        </p:nvSpPr>
        <p:spPr>
          <a:xfrm>
            <a:off x="3510000" y="2465100"/>
            <a:ext cx="433350" cy="433350"/>
          </a:xfrm>
          <a:prstGeom prst="ellipse">
            <a:avLst/>
          </a:prstGeom>
          <a:solidFill>
            <a:srgbClr val="FF9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4" name="Ellipse 43">
            <a:extLst>
              <a:ext uri="{FF2B5EF4-FFF2-40B4-BE49-F238E27FC236}">
                <a16:creationId xmlns:a16="http://schemas.microsoft.com/office/drawing/2014/main" id="{A954EF93-4511-4C6D-A0D9-8A2D5549B79D}"/>
              </a:ext>
            </a:extLst>
          </p:cNvPr>
          <p:cNvSpPr/>
          <p:nvPr/>
        </p:nvSpPr>
        <p:spPr>
          <a:xfrm>
            <a:off x="4230900" y="2465100"/>
            <a:ext cx="433350" cy="433350"/>
          </a:xfrm>
          <a:prstGeom prst="ellipse">
            <a:avLst/>
          </a:prstGeom>
          <a:solidFill>
            <a:srgbClr val="6F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6" name="Ellipse 45">
            <a:extLst>
              <a:ext uri="{FF2B5EF4-FFF2-40B4-BE49-F238E27FC236}">
                <a16:creationId xmlns:a16="http://schemas.microsoft.com/office/drawing/2014/main" id="{B41BFE32-31AA-4EBF-A3B8-D7B23B53689B}"/>
              </a:ext>
            </a:extLst>
          </p:cNvPr>
          <p:cNvSpPr/>
          <p:nvPr/>
        </p:nvSpPr>
        <p:spPr>
          <a:xfrm>
            <a:off x="625050" y="3049650"/>
            <a:ext cx="433350" cy="433350"/>
          </a:xfrm>
          <a:prstGeom prst="ellipse">
            <a:avLst/>
          </a:prstGeom>
          <a:solidFill>
            <a:srgbClr val="D9D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8" name="Ellipse 47">
            <a:extLst>
              <a:ext uri="{FF2B5EF4-FFF2-40B4-BE49-F238E27FC236}">
                <a16:creationId xmlns:a16="http://schemas.microsoft.com/office/drawing/2014/main" id="{01666D38-4C6B-455A-93DE-D216B947C6E1}"/>
              </a:ext>
            </a:extLst>
          </p:cNvPr>
          <p:cNvSpPr/>
          <p:nvPr/>
        </p:nvSpPr>
        <p:spPr>
          <a:xfrm>
            <a:off x="1345950" y="3049650"/>
            <a:ext cx="433350" cy="433350"/>
          </a:xfrm>
          <a:prstGeom prst="ellipse">
            <a:avLst/>
          </a:prstGeom>
          <a:solidFill>
            <a:srgbClr val="F9F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0" name="Ellipse 49">
            <a:extLst>
              <a:ext uri="{FF2B5EF4-FFF2-40B4-BE49-F238E27FC236}">
                <a16:creationId xmlns:a16="http://schemas.microsoft.com/office/drawing/2014/main" id="{37A1D7C0-77C1-41B9-832C-032EB6CF56E0}"/>
              </a:ext>
            </a:extLst>
          </p:cNvPr>
          <p:cNvSpPr/>
          <p:nvPr/>
        </p:nvSpPr>
        <p:spPr>
          <a:xfrm>
            <a:off x="2066850" y="3049650"/>
            <a:ext cx="433350" cy="433350"/>
          </a:xfrm>
          <a:prstGeom prst="ellipse">
            <a:avLst/>
          </a:prstGeom>
          <a:solidFill>
            <a:srgbClr val="EE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2" name="Ellipse 51">
            <a:extLst>
              <a:ext uri="{FF2B5EF4-FFF2-40B4-BE49-F238E27FC236}">
                <a16:creationId xmlns:a16="http://schemas.microsoft.com/office/drawing/2014/main" id="{785BF160-493F-4394-8A1E-50869775F419}"/>
              </a:ext>
            </a:extLst>
          </p:cNvPr>
          <p:cNvSpPr/>
          <p:nvPr/>
        </p:nvSpPr>
        <p:spPr>
          <a:xfrm>
            <a:off x="2787750" y="3049650"/>
            <a:ext cx="433350" cy="433350"/>
          </a:xfrm>
          <a:prstGeom prst="ellipse">
            <a:avLst/>
          </a:prstGeom>
          <a:solidFill>
            <a:srgbClr val="DAE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4" name="Ellipse 53">
            <a:extLst>
              <a:ext uri="{FF2B5EF4-FFF2-40B4-BE49-F238E27FC236}">
                <a16:creationId xmlns:a16="http://schemas.microsoft.com/office/drawing/2014/main" id="{992DA950-A8C6-4869-AED4-4F2B903827F4}"/>
              </a:ext>
            </a:extLst>
          </p:cNvPr>
          <p:cNvSpPr/>
          <p:nvPr/>
        </p:nvSpPr>
        <p:spPr>
          <a:xfrm>
            <a:off x="3510000" y="3049650"/>
            <a:ext cx="433350" cy="433350"/>
          </a:xfrm>
          <a:prstGeom prst="ellipse">
            <a:avLst/>
          </a:prstGeom>
          <a:solidFill>
            <a:srgbClr val="FFE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6" name="Ellipse 55">
            <a:extLst>
              <a:ext uri="{FF2B5EF4-FFF2-40B4-BE49-F238E27FC236}">
                <a16:creationId xmlns:a16="http://schemas.microsoft.com/office/drawing/2014/main" id="{1D533092-F3C7-4E15-9CE8-1A075E524356}"/>
              </a:ext>
            </a:extLst>
          </p:cNvPr>
          <p:cNvSpPr/>
          <p:nvPr/>
        </p:nvSpPr>
        <p:spPr>
          <a:xfrm>
            <a:off x="4230900" y="3049650"/>
            <a:ext cx="433350" cy="433350"/>
          </a:xfrm>
          <a:prstGeom prst="ellipse">
            <a:avLst/>
          </a:prstGeom>
          <a:solidFill>
            <a:srgbClr val="DBD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8" name="Textfeld 57">
            <a:extLst>
              <a:ext uri="{FF2B5EF4-FFF2-40B4-BE49-F238E27FC236}">
                <a16:creationId xmlns:a16="http://schemas.microsoft.com/office/drawing/2014/main" id="{84389DBE-6F06-4309-A8E0-A1C043F2F5E6}"/>
              </a:ext>
            </a:extLst>
          </p:cNvPr>
          <p:cNvSpPr txBox="1"/>
          <p:nvPr/>
        </p:nvSpPr>
        <p:spPr>
          <a:xfrm>
            <a:off x="551240" y="3895768"/>
            <a:ext cx="580970" cy="381002"/>
          </a:xfrm>
          <a:prstGeom prst="rect">
            <a:avLst/>
          </a:prstGeom>
          <a:noFill/>
        </p:spPr>
        <p:txBody>
          <a:bodyPr wrap="square" rtlCol="0">
            <a:spAutoFit/>
          </a:bodyPr>
          <a:lstStyle/>
          <a:p>
            <a:pPr algn="ctr"/>
            <a:r>
              <a:rPr lang="en-US" sz="938"/>
              <a:t>Radiant Blue</a:t>
            </a:r>
          </a:p>
        </p:txBody>
      </p:sp>
      <p:sp>
        <p:nvSpPr>
          <p:cNvPr id="64" name="Textfeld 63">
            <a:extLst>
              <a:ext uri="{FF2B5EF4-FFF2-40B4-BE49-F238E27FC236}">
                <a16:creationId xmlns:a16="http://schemas.microsoft.com/office/drawing/2014/main" id="{1D4EE240-5F29-4E8E-984E-B58835093A6F}"/>
              </a:ext>
            </a:extLst>
          </p:cNvPr>
          <p:cNvSpPr txBox="1"/>
          <p:nvPr/>
        </p:nvSpPr>
        <p:spPr>
          <a:xfrm>
            <a:off x="1272140" y="3895768"/>
            <a:ext cx="580970" cy="236668"/>
          </a:xfrm>
          <a:prstGeom prst="rect">
            <a:avLst/>
          </a:prstGeom>
          <a:noFill/>
        </p:spPr>
        <p:txBody>
          <a:bodyPr wrap="square" rtlCol="0">
            <a:spAutoFit/>
          </a:bodyPr>
          <a:lstStyle/>
          <a:p>
            <a:pPr algn="ctr"/>
            <a:r>
              <a:rPr lang="en-US" sz="938" dirty="0"/>
              <a:t>Flash</a:t>
            </a:r>
          </a:p>
        </p:txBody>
      </p:sp>
      <p:sp>
        <p:nvSpPr>
          <p:cNvPr id="66" name="Textfeld 65">
            <a:extLst>
              <a:ext uri="{FF2B5EF4-FFF2-40B4-BE49-F238E27FC236}">
                <a16:creationId xmlns:a16="http://schemas.microsoft.com/office/drawing/2014/main" id="{E44E6D80-4FB6-46ED-804B-DB8C3F433B2F}"/>
              </a:ext>
            </a:extLst>
          </p:cNvPr>
          <p:cNvSpPr txBox="1"/>
          <p:nvPr/>
        </p:nvSpPr>
        <p:spPr>
          <a:xfrm>
            <a:off x="1993040" y="3895768"/>
            <a:ext cx="580970" cy="236668"/>
          </a:xfrm>
          <a:prstGeom prst="rect">
            <a:avLst/>
          </a:prstGeom>
          <a:noFill/>
        </p:spPr>
        <p:txBody>
          <a:bodyPr wrap="square" rtlCol="0">
            <a:spAutoFit/>
          </a:bodyPr>
          <a:lstStyle/>
          <a:p>
            <a:pPr algn="ctr"/>
            <a:r>
              <a:rPr lang="en-US" sz="938"/>
              <a:t>Energy</a:t>
            </a:r>
          </a:p>
        </p:txBody>
      </p:sp>
      <p:sp>
        <p:nvSpPr>
          <p:cNvPr id="68" name="Textfeld 67">
            <a:extLst>
              <a:ext uri="{FF2B5EF4-FFF2-40B4-BE49-F238E27FC236}">
                <a16:creationId xmlns:a16="http://schemas.microsoft.com/office/drawing/2014/main" id="{F375A5C9-D1A1-46BA-9E46-80EBB893A07F}"/>
              </a:ext>
            </a:extLst>
          </p:cNvPr>
          <p:cNvSpPr txBox="1"/>
          <p:nvPr/>
        </p:nvSpPr>
        <p:spPr>
          <a:xfrm>
            <a:off x="2713940" y="3895768"/>
            <a:ext cx="580970" cy="236668"/>
          </a:xfrm>
          <a:prstGeom prst="rect">
            <a:avLst/>
          </a:prstGeom>
          <a:noFill/>
        </p:spPr>
        <p:txBody>
          <a:bodyPr wrap="square" rtlCol="0">
            <a:spAutoFit/>
          </a:bodyPr>
          <a:lstStyle/>
          <a:p>
            <a:pPr algn="ctr"/>
            <a:r>
              <a:rPr lang="en-US" sz="938"/>
              <a:t>Green</a:t>
            </a:r>
          </a:p>
        </p:txBody>
      </p:sp>
      <p:sp>
        <p:nvSpPr>
          <p:cNvPr id="70" name="Textfeld 69">
            <a:extLst>
              <a:ext uri="{FF2B5EF4-FFF2-40B4-BE49-F238E27FC236}">
                <a16:creationId xmlns:a16="http://schemas.microsoft.com/office/drawing/2014/main" id="{533FE36A-B45F-44B8-BBCA-56A40DEC8D08}"/>
              </a:ext>
            </a:extLst>
          </p:cNvPr>
          <p:cNvSpPr txBox="1"/>
          <p:nvPr/>
        </p:nvSpPr>
        <p:spPr>
          <a:xfrm>
            <a:off x="3436190" y="3895768"/>
            <a:ext cx="580970" cy="236668"/>
          </a:xfrm>
          <a:prstGeom prst="rect">
            <a:avLst/>
          </a:prstGeom>
          <a:noFill/>
        </p:spPr>
        <p:txBody>
          <a:bodyPr wrap="square" rtlCol="0">
            <a:spAutoFit/>
          </a:bodyPr>
          <a:lstStyle/>
          <a:p>
            <a:pPr algn="ctr"/>
            <a:r>
              <a:rPr lang="en-US" sz="938"/>
              <a:t>Red</a:t>
            </a:r>
          </a:p>
        </p:txBody>
      </p:sp>
      <p:sp>
        <p:nvSpPr>
          <p:cNvPr id="72" name="Textfeld 71">
            <a:extLst>
              <a:ext uri="{FF2B5EF4-FFF2-40B4-BE49-F238E27FC236}">
                <a16:creationId xmlns:a16="http://schemas.microsoft.com/office/drawing/2014/main" id="{831DAFEC-B480-44C2-BDC8-AB17F4B41518}"/>
              </a:ext>
            </a:extLst>
          </p:cNvPr>
          <p:cNvSpPr txBox="1"/>
          <p:nvPr/>
        </p:nvSpPr>
        <p:spPr>
          <a:xfrm>
            <a:off x="4157090" y="3895768"/>
            <a:ext cx="580970" cy="381002"/>
          </a:xfrm>
          <a:prstGeom prst="rect">
            <a:avLst/>
          </a:prstGeom>
          <a:noFill/>
        </p:spPr>
        <p:txBody>
          <a:bodyPr wrap="square" rtlCol="0">
            <a:spAutoFit/>
          </a:bodyPr>
          <a:lstStyle/>
          <a:p>
            <a:pPr algn="ctr"/>
            <a:r>
              <a:rPr lang="en-US" sz="938"/>
              <a:t>Deep</a:t>
            </a:r>
            <a:br>
              <a:rPr lang="en-US" sz="938"/>
            </a:br>
            <a:r>
              <a:rPr lang="en-US" sz="938"/>
              <a:t>Blue</a:t>
            </a:r>
          </a:p>
        </p:txBody>
      </p:sp>
      <p:sp>
        <p:nvSpPr>
          <p:cNvPr id="74" name="Textfeld 73">
            <a:extLst>
              <a:ext uri="{FF2B5EF4-FFF2-40B4-BE49-F238E27FC236}">
                <a16:creationId xmlns:a16="http://schemas.microsoft.com/office/drawing/2014/main" id="{D67998D2-8B49-440A-B50A-A1A4B98E2F50}"/>
              </a:ext>
            </a:extLst>
          </p:cNvPr>
          <p:cNvSpPr txBox="1"/>
          <p:nvPr/>
        </p:nvSpPr>
        <p:spPr>
          <a:xfrm>
            <a:off x="5589240" y="3629930"/>
            <a:ext cx="1198766" cy="236668"/>
          </a:xfrm>
          <a:prstGeom prst="rect">
            <a:avLst/>
          </a:prstGeom>
          <a:noFill/>
        </p:spPr>
        <p:txBody>
          <a:bodyPr wrap="square" rtlCol="0">
            <a:spAutoFit/>
          </a:bodyPr>
          <a:lstStyle/>
          <a:p>
            <a:r>
              <a:rPr lang="en-US" sz="938" dirty="0"/>
              <a:t>Use for Layout</a:t>
            </a:r>
          </a:p>
        </p:txBody>
      </p:sp>
      <p:sp>
        <p:nvSpPr>
          <p:cNvPr id="75" name="Rechteck 74">
            <a:extLst>
              <a:ext uri="{FF2B5EF4-FFF2-40B4-BE49-F238E27FC236}">
                <a16:creationId xmlns:a16="http://schemas.microsoft.com/office/drawing/2014/main" id="{962AFC47-C193-4846-9CBB-CDFE98D370AE}"/>
              </a:ext>
            </a:extLst>
          </p:cNvPr>
          <p:cNvSpPr/>
          <p:nvPr/>
        </p:nvSpPr>
        <p:spPr>
          <a:xfrm>
            <a:off x="5602500" y="1880550"/>
            <a:ext cx="1409400" cy="799200"/>
          </a:xfrm>
          <a:prstGeom prst="rect">
            <a:avLst/>
          </a:prstGeom>
          <a:solidFill>
            <a:srgbClr val="B8B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Blue</a:t>
            </a:r>
          </a:p>
        </p:txBody>
      </p:sp>
      <p:sp>
        <p:nvSpPr>
          <p:cNvPr id="77" name="Rechteck 76">
            <a:extLst>
              <a:ext uri="{FF2B5EF4-FFF2-40B4-BE49-F238E27FC236}">
                <a16:creationId xmlns:a16="http://schemas.microsoft.com/office/drawing/2014/main" id="{BF4F6612-8A4C-48C3-91AD-15D72BC70B28}"/>
              </a:ext>
            </a:extLst>
          </p:cNvPr>
          <p:cNvSpPr/>
          <p:nvPr/>
        </p:nvSpPr>
        <p:spPr>
          <a:xfrm>
            <a:off x="7044300" y="1880550"/>
            <a:ext cx="1409400" cy="799200"/>
          </a:xfrm>
          <a:prstGeom prst="rect">
            <a:avLst/>
          </a:prstGeom>
          <a:solidFill>
            <a:srgbClr val="D4B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Purple</a:t>
            </a:r>
          </a:p>
        </p:txBody>
      </p:sp>
      <p:sp>
        <p:nvSpPr>
          <p:cNvPr id="79" name="Rechteck 78">
            <a:extLst>
              <a:ext uri="{FF2B5EF4-FFF2-40B4-BE49-F238E27FC236}">
                <a16:creationId xmlns:a16="http://schemas.microsoft.com/office/drawing/2014/main" id="{102D2A20-0442-4696-911A-7D77C23A3B34}"/>
              </a:ext>
            </a:extLst>
          </p:cNvPr>
          <p:cNvSpPr/>
          <p:nvPr/>
        </p:nvSpPr>
        <p:spPr>
          <a:xfrm>
            <a:off x="5604244" y="2704050"/>
            <a:ext cx="1409400" cy="799200"/>
          </a:xfrm>
          <a:prstGeom prst="rect">
            <a:avLst/>
          </a:prstGeom>
          <a:solidFill>
            <a:srgbClr val="F6F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Yellow</a:t>
            </a:r>
          </a:p>
        </p:txBody>
      </p:sp>
      <p:sp>
        <p:nvSpPr>
          <p:cNvPr id="81" name="Rechteck 80">
            <a:extLst>
              <a:ext uri="{FF2B5EF4-FFF2-40B4-BE49-F238E27FC236}">
                <a16:creationId xmlns:a16="http://schemas.microsoft.com/office/drawing/2014/main" id="{2C10CD40-4FD5-42C1-9F2D-5FA356A4CA38}"/>
              </a:ext>
            </a:extLst>
          </p:cNvPr>
          <p:cNvSpPr/>
          <p:nvPr/>
        </p:nvSpPr>
        <p:spPr>
          <a:xfrm>
            <a:off x="7044300" y="2704050"/>
            <a:ext cx="1409400" cy="799200"/>
          </a:xfrm>
          <a:prstGeom prst="rect">
            <a:avLst/>
          </a:prstGeom>
          <a:solidFill>
            <a:srgbClr val="D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Grey</a:t>
            </a:r>
          </a:p>
        </p:txBody>
      </p:sp>
    </p:spTree>
    <p:extLst>
      <p:ext uri="{BB962C8B-B14F-4D97-AF65-F5344CB8AC3E}">
        <p14:creationId xmlns:p14="http://schemas.microsoft.com/office/powerpoint/2010/main" val="3534796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9591405-AFEF-4DB2-B53C-B4F3BE0D2B71}"/>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4" name="Textfeld 3">
            <a:extLst>
              <a:ext uri="{FF2B5EF4-FFF2-40B4-BE49-F238E27FC236}">
                <a16:creationId xmlns:a16="http://schemas.microsoft.com/office/drawing/2014/main" id="{61DC7241-6C7F-4396-BBE0-E713DD0D0EBD}"/>
              </a:ext>
            </a:extLst>
          </p:cNvPr>
          <p:cNvSpPr txBox="1"/>
          <p:nvPr/>
        </p:nvSpPr>
        <p:spPr>
          <a:xfrm>
            <a:off x="535052" y="845184"/>
            <a:ext cx="1835759" cy="259815"/>
          </a:xfrm>
          <a:prstGeom prst="rect">
            <a:avLst/>
          </a:prstGeom>
          <a:noFill/>
        </p:spPr>
        <p:txBody>
          <a:bodyPr wrap="none" rtlCol="0">
            <a:spAutoFit/>
          </a:bodyPr>
          <a:lstStyle/>
          <a:p>
            <a:pPr>
              <a:lnSpc>
                <a:spcPts val="1388"/>
              </a:lnSpc>
            </a:pPr>
            <a:r>
              <a:rPr lang="en-US" sz="1125" cap="all" dirty="0"/>
              <a:t>Graphical Elements</a:t>
            </a:r>
          </a:p>
        </p:txBody>
      </p:sp>
      <p:sp>
        <p:nvSpPr>
          <p:cNvPr id="6" name="Textfeld 5">
            <a:extLst>
              <a:ext uri="{FF2B5EF4-FFF2-40B4-BE49-F238E27FC236}">
                <a16:creationId xmlns:a16="http://schemas.microsoft.com/office/drawing/2014/main" id="{73B63A09-AFCE-4666-A5E2-D1B48108B62E}"/>
              </a:ext>
            </a:extLst>
          </p:cNvPr>
          <p:cNvSpPr txBox="1"/>
          <p:nvPr/>
        </p:nvSpPr>
        <p:spPr>
          <a:xfrm>
            <a:off x="6070667" y="845184"/>
            <a:ext cx="785793" cy="259815"/>
          </a:xfrm>
          <a:prstGeom prst="rect">
            <a:avLst/>
          </a:prstGeom>
          <a:noFill/>
        </p:spPr>
        <p:txBody>
          <a:bodyPr wrap="none" rtlCol="0">
            <a:spAutoFit/>
          </a:bodyPr>
          <a:lstStyle/>
          <a:p>
            <a:pPr>
              <a:lnSpc>
                <a:spcPts val="1388"/>
              </a:lnSpc>
            </a:pPr>
            <a:r>
              <a:rPr lang="en-US" sz="1125" cap="all" dirty="0"/>
              <a:t>Badges</a:t>
            </a:r>
          </a:p>
        </p:txBody>
      </p:sp>
      <p:sp>
        <p:nvSpPr>
          <p:cNvPr id="8" name="Textfeld 7">
            <a:extLst>
              <a:ext uri="{FF2B5EF4-FFF2-40B4-BE49-F238E27FC236}">
                <a16:creationId xmlns:a16="http://schemas.microsoft.com/office/drawing/2014/main" id="{98213BA7-6BBA-4808-B967-EA3E3560253E}"/>
              </a:ext>
            </a:extLst>
          </p:cNvPr>
          <p:cNvSpPr txBox="1"/>
          <p:nvPr/>
        </p:nvSpPr>
        <p:spPr>
          <a:xfrm>
            <a:off x="535052" y="2735394"/>
            <a:ext cx="1282723" cy="259815"/>
          </a:xfrm>
          <a:prstGeom prst="rect">
            <a:avLst/>
          </a:prstGeom>
          <a:noFill/>
        </p:spPr>
        <p:txBody>
          <a:bodyPr wrap="none" rtlCol="0">
            <a:spAutoFit/>
          </a:bodyPr>
          <a:lstStyle/>
          <a:p>
            <a:pPr>
              <a:lnSpc>
                <a:spcPts val="1388"/>
              </a:lnSpc>
            </a:pPr>
            <a:r>
              <a:rPr lang="en-US" sz="1125" cap="all" dirty="0"/>
              <a:t>Infographics</a:t>
            </a:r>
          </a:p>
        </p:txBody>
      </p:sp>
      <p:cxnSp>
        <p:nvCxnSpPr>
          <p:cNvPr id="10" name="Gerader Verbinder 9">
            <a:extLst>
              <a:ext uri="{FF2B5EF4-FFF2-40B4-BE49-F238E27FC236}">
                <a16:creationId xmlns:a16="http://schemas.microsoft.com/office/drawing/2014/main" id="{25B431EC-EB71-4137-AF73-FD6748E8E0B6}"/>
              </a:ext>
            </a:extLst>
          </p:cNvPr>
          <p:cNvCxnSpPr/>
          <p:nvPr/>
        </p:nvCxnSpPr>
        <p:spPr>
          <a:xfrm>
            <a:off x="572400" y="1520100"/>
            <a:ext cx="2705400" cy="0"/>
          </a:xfrm>
          <a:prstGeom prst="line">
            <a:avLst/>
          </a:prstGeom>
          <a:ln w="19050">
            <a:solidFill>
              <a:srgbClr val="0F124A"/>
            </a:solidFill>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636F0B9A-306C-4260-8B9A-2A44A3387FD2}"/>
              </a:ext>
            </a:extLst>
          </p:cNvPr>
          <p:cNvCxnSpPr/>
          <p:nvPr/>
        </p:nvCxnSpPr>
        <p:spPr>
          <a:xfrm>
            <a:off x="572400" y="1625400"/>
            <a:ext cx="27054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fik 12" descr="Ein Bild, das Gebäude, Fenster, Zeichnung enthält.&#10;&#10;Automatisch generierte Beschreibung">
            <a:extLst>
              <a:ext uri="{FF2B5EF4-FFF2-40B4-BE49-F238E27FC236}">
                <a16:creationId xmlns:a16="http://schemas.microsoft.com/office/drawing/2014/main" id="{6262F2A8-08D8-40E1-B2D0-6BA64D1B0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150" y="3273750"/>
            <a:ext cx="4206600" cy="1206544"/>
          </a:xfrm>
          <a:prstGeom prst="rect">
            <a:avLst/>
          </a:prstGeom>
        </p:spPr>
      </p:pic>
      <p:sp>
        <p:nvSpPr>
          <p:cNvPr id="17" name="Textfeld 16">
            <a:extLst>
              <a:ext uri="{FF2B5EF4-FFF2-40B4-BE49-F238E27FC236}">
                <a16:creationId xmlns:a16="http://schemas.microsoft.com/office/drawing/2014/main" id="{8A81B1E8-81E1-4DB3-8939-0AE9AB984F74}"/>
              </a:ext>
            </a:extLst>
          </p:cNvPr>
          <p:cNvSpPr txBox="1"/>
          <p:nvPr/>
        </p:nvSpPr>
        <p:spPr>
          <a:xfrm>
            <a:off x="535051" y="1785287"/>
            <a:ext cx="1326052" cy="381002"/>
          </a:xfrm>
          <a:prstGeom prst="rect">
            <a:avLst/>
          </a:prstGeom>
          <a:noFill/>
        </p:spPr>
        <p:txBody>
          <a:bodyPr wrap="square" rtlCol="0">
            <a:spAutoFit/>
          </a:bodyPr>
          <a:lstStyle/>
          <a:p>
            <a:r>
              <a:rPr lang="en-US" sz="938" dirty="0"/>
              <a:t>Separation lines 1.5 </a:t>
            </a:r>
            <a:r>
              <a:rPr lang="en-US" sz="938" dirty="0" err="1"/>
              <a:t>pt</a:t>
            </a:r>
            <a:endParaRPr lang="en-US" sz="938" dirty="0"/>
          </a:p>
        </p:txBody>
      </p:sp>
      <p:sp>
        <p:nvSpPr>
          <p:cNvPr id="19" name="Textfeld 18">
            <a:extLst>
              <a:ext uri="{FF2B5EF4-FFF2-40B4-BE49-F238E27FC236}">
                <a16:creationId xmlns:a16="http://schemas.microsoft.com/office/drawing/2014/main" id="{34AE9B2C-233E-4886-AAC4-504E0D58E9DC}"/>
              </a:ext>
            </a:extLst>
          </p:cNvPr>
          <p:cNvSpPr txBox="1"/>
          <p:nvPr/>
        </p:nvSpPr>
        <p:spPr>
          <a:xfrm>
            <a:off x="3626895" y="1987810"/>
            <a:ext cx="1198766" cy="236668"/>
          </a:xfrm>
          <a:prstGeom prst="rect">
            <a:avLst/>
          </a:prstGeom>
          <a:noFill/>
        </p:spPr>
        <p:txBody>
          <a:bodyPr wrap="square" rtlCol="0">
            <a:spAutoFit/>
          </a:bodyPr>
          <a:lstStyle/>
          <a:p>
            <a:r>
              <a:rPr lang="en-US" sz="938" dirty="0"/>
              <a:t>Arrows</a:t>
            </a:r>
          </a:p>
        </p:txBody>
      </p:sp>
      <p:sp>
        <p:nvSpPr>
          <p:cNvPr id="21" name="Textfeld 20">
            <a:extLst>
              <a:ext uri="{FF2B5EF4-FFF2-40B4-BE49-F238E27FC236}">
                <a16:creationId xmlns:a16="http://schemas.microsoft.com/office/drawing/2014/main" id="{47B6243C-3307-4FD5-9EA7-D0761C420828}"/>
              </a:ext>
            </a:extLst>
          </p:cNvPr>
          <p:cNvSpPr txBox="1"/>
          <p:nvPr/>
        </p:nvSpPr>
        <p:spPr>
          <a:xfrm>
            <a:off x="5938519" y="4002909"/>
            <a:ext cx="1198766" cy="161583"/>
          </a:xfrm>
          <a:prstGeom prst="rect">
            <a:avLst/>
          </a:prstGeom>
          <a:noFill/>
        </p:spPr>
        <p:txBody>
          <a:bodyPr wrap="square" rtlCol="0">
            <a:spAutoFit/>
          </a:bodyPr>
          <a:lstStyle/>
          <a:p>
            <a:r>
              <a:rPr lang="en-US" sz="450" dirty="0"/>
              <a:t>Use light badges on dark backgrounds</a:t>
            </a:r>
          </a:p>
        </p:txBody>
      </p:sp>
      <p:sp>
        <p:nvSpPr>
          <p:cNvPr id="23" name="Textfeld 22">
            <a:extLst>
              <a:ext uri="{FF2B5EF4-FFF2-40B4-BE49-F238E27FC236}">
                <a16:creationId xmlns:a16="http://schemas.microsoft.com/office/drawing/2014/main" id="{1E0DF808-1074-406B-AE56-AF1E710042F5}"/>
              </a:ext>
            </a:extLst>
          </p:cNvPr>
          <p:cNvSpPr txBox="1"/>
          <p:nvPr/>
        </p:nvSpPr>
        <p:spPr>
          <a:xfrm>
            <a:off x="5938519" y="2571750"/>
            <a:ext cx="1198766" cy="161583"/>
          </a:xfrm>
          <a:prstGeom prst="rect">
            <a:avLst/>
          </a:prstGeom>
          <a:noFill/>
        </p:spPr>
        <p:txBody>
          <a:bodyPr wrap="square" rtlCol="0">
            <a:spAutoFit/>
          </a:bodyPr>
          <a:lstStyle/>
          <a:p>
            <a:r>
              <a:rPr lang="en-US" sz="450" dirty="0"/>
              <a:t>Use blue badges on light backgrounds</a:t>
            </a:r>
          </a:p>
        </p:txBody>
      </p:sp>
      <p:sp>
        <p:nvSpPr>
          <p:cNvPr id="25" name="Ellipse 24">
            <a:extLst>
              <a:ext uri="{FF2B5EF4-FFF2-40B4-BE49-F238E27FC236}">
                <a16:creationId xmlns:a16="http://schemas.microsoft.com/office/drawing/2014/main" id="{EB093AFF-5829-4E6A-AB6D-039E164C4D97}"/>
              </a:ext>
            </a:extLst>
          </p:cNvPr>
          <p:cNvSpPr/>
          <p:nvPr/>
        </p:nvSpPr>
        <p:spPr>
          <a:xfrm>
            <a:off x="6022350" y="1371600"/>
            <a:ext cx="1119150" cy="11191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7" name="Rechteck 26">
            <a:extLst>
              <a:ext uri="{FF2B5EF4-FFF2-40B4-BE49-F238E27FC236}">
                <a16:creationId xmlns:a16="http://schemas.microsoft.com/office/drawing/2014/main" id="{68B3CFDE-37A7-4FCF-9FCF-9B9E0F6A48E0}"/>
              </a:ext>
            </a:extLst>
          </p:cNvPr>
          <p:cNvSpPr/>
          <p:nvPr/>
        </p:nvSpPr>
        <p:spPr>
          <a:xfrm>
            <a:off x="7422300" y="1530900"/>
            <a:ext cx="1119150" cy="79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9" name="Rechteck 28">
            <a:extLst>
              <a:ext uri="{FF2B5EF4-FFF2-40B4-BE49-F238E27FC236}">
                <a16:creationId xmlns:a16="http://schemas.microsoft.com/office/drawing/2014/main" id="{302B2413-6C41-4949-9AD9-AA125F9AD9F9}"/>
              </a:ext>
            </a:extLst>
          </p:cNvPr>
          <p:cNvSpPr/>
          <p:nvPr/>
        </p:nvSpPr>
        <p:spPr>
          <a:xfrm>
            <a:off x="6022350" y="2921400"/>
            <a:ext cx="1119150" cy="79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sp>
        <p:nvSpPr>
          <p:cNvPr id="31" name="Ellipse 30">
            <a:extLst>
              <a:ext uri="{FF2B5EF4-FFF2-40B4-BE49-F238E27FC236}">
                <a16:creationId xmlns:a16="http://schemas.microsoft.com/office/drawing/2014/main" id="{1B911DDA-BBDF-46D9-BEF0-D2E7AA764E87}"/>
              </a:ext>
            </a:extLst>
          </p:cNvPr>
          <p:cNvSpPr/>
          <p:nvPr/>
        </p:nvSpPr>
        <p:spPr>
          <a:xfrm>
            <a:off x="7422300" y="2762100"/>
            <a:ext cx="1119150" cy="11191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pic>
        <p:nvPicPr>
          <p:cNvPr id="33" name="Grafik 32">
            <a:extLst>
              <a:ext uri="{FF2B5EF4-FFF2-40B4-BE49-F238E27FC236}">
                <a16:creationId xmlns:a16="http://schemas.microsoft.com/office/drawing/2014/main" id="{EA274DA9-BF72-4E87-AAF1-348A0FD64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7400" y="1475452"/>
            <a:ext cx="175022" cy="89297"/>
          </a:xfrm>
          <a:prstGeom prst="rect">
            <a:avLst/>
          </a:prstGeom>
        </p:spPr>
      </p:pic>
      <p:pic>
        <p:nvPicPr>
          <p:cNvPr id="35" name="Grafik 34">
            <a:extLst>
              <a:ext uri="{FF2B5EF4-FFF2-40B4-BE49-F238E27FC236}">
                <a16:creationId xmlns:a16="http://schemas.microsoft.com/office/drawing/2014/main" id="{A69AE9C4-7541-4473-A517-50D6B0C787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7400" y="1734657"/>
            <a:ext cx="175022" cy="89297"/>
          </a:xfrm>
          <a:prstGeom prst="rect">
            <a:avLst/>
          </a:prstGeom>
        </p:spPr>
      </p:pic>
      <p:pic>
        <p:nvPicPr>
          <p:cNvPr id="37" name="Grafik 36">
            <a:extLst>
              <a:ext uri="{FF2B5EF4-FFF2-40B4-BE49-F238E27FC236}">
                <a16:creationId xmlns:a16="http://schemas.microsoft.com/office/drawing/2014/main" id="{EAD51DBA-A8C5-4963-80E3-59B84FAB9D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5610" y="1475452"/>
            <a:ext cx="175022" cy="89297"/>
          </a:xfrm>
          <a:prstGeom prst="rect">
            <a:avLst/>
          </a:prstGeom>
        </p:spPr>
      </p:pic>
      <p:pic>
        <p:nvPicPr>
          <p:cNvPr id="39" name="Grafik 38">
            <a:extLst>
              <a:ext uri="{FF2B5EF4-FFF2-40B4-BE49-F238E27FC236}">
                <a16:creationId xmlns:a16="http://schemas.microsoft.com/office/drawing/2014/main" id="{27AD9C89-C4D2-4449-882E-8AF41EE050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5610" y="1734658"/>
            <a:ext cx="175022" cy="89297"/>
          </a:xfrm>
          <a:prstGeom prst="rect">
            <a:avLst/>
          </a:prstGeom>
        </p:spPr>
      </p:pic>
      <p:pic>
        <p:nvPicPr>
          <p:cNvPr id="41" name="Grafik 40">
            <a:extLst>
              <a:ext uri="{FF2B5EF4-FFF2-40B4-BE49-F238E27FC236}">
                <a16:creationId xmlns:a16="http://schemas.microsoft.com/office/drawing/2014/main" id="{1995F2DC-7DF1-421B-B385-005863FC2D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3821" y="1475452"/>
            <a:ext cx="317897" cy="89297"/>
          </a:xfrm>
          <a:prstGeom prst="rect">
            <a:avLst/>
          </a:prstGeom>
        </p:spPr>
      </p:pic>
      <p:pic>
        <p:nvPicPr>
          <p:cNvPr id="43" name="Grafik 42">
            <a:extLst>
              <a:ext uri="{FF2B5EF4-FFF2-40B4-BE49-F238E27FC236}">
                <a16:creationId xmlns:a16="http://schemas.microsoft.com/office/drawing/2014/main" id="{9078D2F1-A3A5-481F-BC8A-56A7B25A91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63821" y="1734658"/>
            <a:ext cx="317897" cy="89297"/>
          </a:xfrm>
          <a:prstGeom prst="rect">
            <a:avLst/>
          </a:prstGeom>
        </p:spPr>
      </p:pic>
    </p:spTree>
    <p:extLst>
      <p:ext uri="{BB962C8B-B14F-4D97-AF65-F5344CB8AC3E}">
        <p14:creationId xmlns:p14="http://schemas.microsoft.com/office/powerpoint/2010/main" val="627213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5" name="Titel 1">
            <a:extLst>
              <a:ext uri="{FF2B5EF4-FFF2-40B4-BE49-F238E27FC236}">
                <a16:creationId xmlns:a16="http://schemas.microsoft.com/office/drawing/2014/main" id="{59A08CA3-3113-344D-A530-ACCE320DDD7E}"/>
              </a:ext>
            </a:extLst>
          </p:cNvPr>
          <p:cNvSpPr>
            <a:spLocks noGrp="1"/>
          </p:cNvSpPr>
          <p:nvPr>
            <p:ph type="title"/>
          </p:nvPr>
        </p:nvSpPr>
        <p:spPr>
          <a:xfrm>
            <a:off x="442800" y="471540"/>
            <a:ext cx="8263350" cy="804066"/>
          </a:xfrm>
        </p:spPr>
        <p:txBody>
          <a:bodyPr/>
          <a:lstStyle/>
          <a:p>
            <a:r>
              <a:rPr lang="en-US" sz="2200" dirty="0"/>
              <a:t>Assigning misalignments</a:t>
            </a:r>
          </a:p>
        </p:txBody>
      </p:sp>
      <p:pic>
        <p:nvPicPr>
          <p:cNvPr id="12" name="Picture 11">
            <a:extLst>
              <a:ext uri="{FF2B5EF4-FFF2-40B4-BE49-F238E27FC236}">
                <a16:creationId xmlns:a16="http://schemas.microsoft.com/office/drawing/2014/main" id="{24EC9BA8-1A88-A841-A199-F4D93E6E7F9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82" r="5050"/>
          <a:stretch/>
        </p:blipFill>
        <p:spPr>
          <a:xfrm>
            <a:off x="130748" y="1537988"/>
            <a:ext cx="3364707" cy="1824560"/>
          </a:xfrm>
          <a:prstGeom prst="rect">
            <a:avLst/>
          </a:prstGeom>
        </p:spPr>
      </p:pic>
      <p:pic>
        <p:nvPicPr>
          <p:cNvPr id="13" name="Picture 12">
            <a:extLst>
              <a:ext uri="{FF2B5EF4-FFF2-40B4-BE49-F238E27FC236}">
                <a16:creationId xmlns:a16="http://schemas.microsoft.com/office/drawing/2014/main" id="{AA620DA4-49F7-164B-B5DD-A7B8DD5CDFE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4654" r="16217"/>
          <a:stretch/>
        </p:blipFill>
        <p:spPr>
          <a:xfrm>
            <a:off x="3465464" y="1827310"/>
            <a:ext cx="2518172" cy="1824560"/>
          </a:xfrm>
          <a:prstGeom prst="rect">
            <a:avLst/>
          </a:prstGeom>
        </p:spPr>
      </p:pic>
      <p:pic>
        <p:nvPicPr>
          <p:cNvPr id="14" name="Picture 13">
            <a:extLst>
              <a:ext uri="{FF2B5EF4-FFF2-40B4-BE49-F238E27FC236}">
                <a16:creationId xmlns:a16="http://schemas.microsoft.com/office/drawing/2014/main" id="{0DCC184B-E257-064B-BC21-107F1101A77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2453" r="5149"/>
          <a:stretch/>
        </p:blipFill>
        <p:spPr>
          <a:xfrm>
            <a:off x="5996508" y="1440572"/>
            <a:ext cx="3001530" cy="1824560"/>
          </a:xfrm>
          <a:prstGeom prst="rect">
            <a:avLst/>
          </a:prstGeom>
        </p:spPr>
      </p:pic>
      <p:sp>
        <p:nvSpPr>
          <p:cNvPr id="15" name="Content Placeholder 2">
            <a:extLst>
              <a:ext uri="{FF2B5EF4-FFF2-40B4-BE49-F238E27FC236}">
                <a16:creationId xmlns:a16="http://schemas.microsoft.com/office/drawing/2014/main" id="{B68D3D58-0979-A049-AA5C-B560D0192BA7}"/>
              </a:ext>
            </a:extLst>
          </p:cNvPr>
          <p:cNvSpPr txBox="1">
            <a:spLocks/>
          </p:cNvSpPr>
          <p:nvPr/>
        </p:nvSpPr>
        <p:spPr>
          <a:xfrm>
            <a:off x="224698" y="3914252"/>
            <a:ext cx="7265524" cy="1033762"/>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nSpc>
                <a:spcPct val="120000"/>
              </a:lnSpc>
              <a:spcBef>
                <a:spcPts val="0"/>
              </a:spcBef>
              <a:spcAft>
                <a:spcPts val="450"/>
              </a:spcAft>
              <a:buNone/>
            </a:pPr>
            <a:r>
              <a:rPr lang="en-US" sz="1275" dirty="0">
                <a:latin typeface="CMU Sans Serif Medium" panose="02000603000000000000" pitchFamily="2" charset="0"/>
                <a:ea typeface="CMU Sans Serif Medium" panose="02000603000000000000" pitchFamily="2" charset="0"/>
                <a:cs typeface="CMU Sans Serif Medium" panose="02000603000000000000" pitchFamily="2" charset="0"/>
              </a:rPr>
              <a:t>- Misalignments are randomly distributed via a Gaussian distribution, truncated at 2.5 sigma.</a:t>
            </a:r>
          </a:p>
        </p:txBody>
      </p:sp>
      <p:sp>
        <p:nvSpPr>
          <p:cNvPr id="10" name="Textfeld 10">
            <a:extLst>
              <a:ext uri="{FF2B5EF4-FFF2-40B4-BE49-F238E27FC236}">
                <a16:creationId xmlns:a16="http://schemas.microsoft.com/office/drawing/2014/main" id="{65BD5F45-DE26-6F41-BEE7-FB24B5701A02}"/>
              </a:ext>
            </a:extLst>
          </p:cNvPr>
          <p:cNvSpPr txBox="1"/>
          <p:nvPr/>
        </p:nvSpPr>
        <p:spPr>
          <a:xfrm>
            <a:off x="1007831" y="97423"/>
            <a:ext cx="2038500" cy="170071"/>
          </a:xfrm>
          <a:prstGeom prst="rect">
            <a:avLst/>
          </a:prstGeom>
          <a:noFill/>
        </p:spPr>
        <p:txBody>
          <a:bodyPr wrap="square" rtlCol="0" anchor="ctr">
            <a:noAutofit/>
          </a:bodyPr>
          <a:lstStyle/>
          <a:p>
            <a:pPr>
              <a:lnSpc>
                <a:spcPts val="1238"/>
              </a:lnSpc>
            </a:pPr>
            <a:r>
              <a:rPr lang="en-US" sz="900" dirty="0">
                <a:solidFill>
                  <a:schemeClr val="bg1"/>
                </a:solidFill>
              </a:rPr>
              <a:t>CEPC workshop 2021</a:t>
            </a:r>
            <a:endParaRPr lang="de-AT" sz="900" dirty="0">
              <a:solidFill>
                <a:schemeClr val="bg1"/>
              </a:solidFill>
            </a:endParaRPr>
          </a:p>
        </p:txBody>
      </p:sp>
    </p:spTree>
    <p:extLst>
      <p:ext uri="{BB962C8B-B14F-4D97-AF65-F5344CB8AC3E}">
        <p14:creationId xmlns:p14="http://schemas.microsoft.com/office/powerpoint/2010/main" val="276995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5" name="Titel 1">
            <a:extLst>
              <a:ext uri="{FF2B5EF4-FFF2-40B4-BE49-F238E27FC236}">
                <a16:creationId xmlns:a16="http://schemas.microsoft.com/office/drawing/2014/main" id="{DB120314-411F-364D-A447-C2AC04EAE797}"/>
              </a:ext>
            </a:extLst>
          </p:cNvPr>
          <p:cNvSpPr>
            <a:spLocks noGrp="1"/>
          </p:cNvSpPr>
          <p:nvPr>
            <p:ph type="title"/>
          </p:nvPr>
        </p:nvSpPr>
        <p:spPr>
          <a:xfrm>
            <a:off x="442800" y="471540"/>
            <a:ext cx="8263350" cy="804066"/>
          </a:xfrm>
        </p:spPr>
        <p:txBody>
          <a:bodyPr/>
          <a:lstStyle/>
          <a:p>
            <a:r>
              <a:rPr lang="en-US" sz="2200" dirty="0"/>
              <a:t>Assigning girder misalignments</a:t>
            </a:r>
          </a:p>
        </p:txBody>
      </p:sp>
      <p:cxnSp>
        <p:nvCxnSpPr>
          <p:cNvPr id="6" name="Straight Arrow Connector 5">
            <a:extLst>
              <a:ext uri="{FF2B5EF4-FFF2-40B4-BE49-F238E27FC236}">
                <a16:creationId xmlns:a16="http://schemas.microsoft.com/office/drawing/2014/main" id="{F195AC01-D354-0649-9CE7-AA5EE2A8047E}"/>
              </a:ext>
            </a:extLst>
          </p:cNvPr>
          <p:cNvCxnSpPr>
            <a:cxnSpLocks/>
          </p:cNvCxnSpPr>
          <p:nvPr/>
        </p:nvCxnSpPr>
        <p:spPr>
          <a:xfrm>
            <a:off x="3098221" y="2199281"/>
            <a:ext cx="0" cy="483582"/>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190B9CFE-25DB-B849-9F6C-F22ECA343C82}"/>
              </a:ext>
            </a:extLst>
          </p:cNvPr>
          <p:cNvSpPr txBox="1">
            <a:spLocks/>
          </p:cNvSpPr>
          <p:nvPr/>
        </p:nvSpPr>
        <p:spPr>
          <a:xfrm>
            <a:off x="309680" y="3840519"/>
            <a:ext cx="7773213" cy="1027347"/>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nSpc>
                <a:spcPct val="120000"/>
              </a:lnSpc>
              <a:spcBef>
                <a:spcPts val="0"/>
              </a:spcBef>
              <a:spcAft>
                <a:spcPts val="450"/>
              </a:spcAft>
              <a:buNone/>
            </a:pPr>
            <a:r>
              <a:rPr lang="en-US" sz="1280" dirty="0">
                <a:latin typeface="CMU Sans Serif Medium" panose="02000603000000000000" pitchFamily="2" charset="0"/>
                <a:ea typeface="CMU Sans Serif Medium" panose="02000603000000000000" pitchFamily="2" charset="0"/>
                <a:cs typeface="CMU Sans Serif Medium" panose="02000603000000000000" pitchFamily="2" charset="0"/>
              </a:rPr>
              <a:t>- 2 independent DX and DY misalignments for each end of the girder, and which can be used to calculate DTHETA and DPHI.</a:t>
            </a:r>
          </a:p>
        </p:txBody>
      </p:sp>
      <p:grpSp>
        <p:nvGrpSpPr>
          <p:cNvPr id="8" name="Group 7">
            <a:extLst>
              <a:ext uri="{FF2B5EF4-FFF2-40B4-BE49-F238E27FC236}">
                <a16:creationId xmlns:a16="http://schemas.microsoft.com/office/drawing/2014/main" id="{F20FF83D-0C5C-8A4F-9BAA-7414C831AA50}"/>
              </a:ext>
            </a:extLst>
          </p:cNvPr>
          <p:cNvGrpSpPr/>
          <p:nvPr/>
        </p:nvGrpSpPr>
        <p:grpSpPr>
          <a:xfrm>
            <a:off x="610048" y="1131590"/>
            <a:ext cx="8238368" cy="2435370"/>
            <a:chOff x="813396" y="2109390"/>
            <a:chExt cx="10984491" cy="3247160"/>
          </a:xfrm>
        </p:grpSpPr>
        <p:sp>
          <p:nvSpPr>
            <p:cNvPr id="10" name="Content Placeholder 2">
              <a:extLst>
                <a:ext uri="{FF2B5EF4-FFF2-40B4-BE49-F238E27FC236}">
                  <a16:creationId xmlns:a16="http://schemas.microsoft.com/office/drawing/2014/main" id="{5628A9E4-DED4-6D4F-BFEA-0AC8ADAD92D0}"/>
                </a:ext>
              </a:extLst>
            </p:cNvPr>
            <p:cNvSpPr txBox="1">
              <a:spLocks/>
            </p:cNvSpPr>
            <p:nvPr/>
          </p:nvSpPr>
          <p:spPr>
            <a:xfrm>
              <a:off x="1144707" y="4663895"/>
              <a:ext cx="1460311" cy="41845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latin typeface="CMU Sans Serif Medium" panose="02000603000000000000" pitchFamily="2" charset="0"/>
                  <a:ea typeface="CMU Sans Serif Medium" panose="02000603000000000000" pitchFamily="2" charset="0"/>
                  <a:cs typeface="CMU Sans Serif Medium" panose="02000603000000000000" pitchFamily="2" charset="0"/>
                </a:rPr>
                <a:t>(not to scale)</a:t>
              </a:r>
            </a:p>
          </p:txBody>
        </p:sp>
        <p:grpSp>
          <p:nvGrpSpPr>
            <p:cNvPr id="12" name="Group 11">
              <a:extLst>
                <a:ext uri="{FF2B5EF4-FFF2-40B4-BE49-F238E27FC236}">
                  <a16:creationId xmlns:a16="http://schemas.microsoft.com/office/drawing/2014/main" id="{886CFC9E-8D49-B741-8BB0-B8B4B5395B16}"/>
                </a:ext>
              </a:extLst>
            </p:cNvPr>
            <p:cNvGrpSpPr/>
            <p:nvPr/>
          </p:nvGrpSpPr>
          <p:grpSpPr>
            <a:xfrm>
              <a:off x="813396" y="2172533"/>
              <a:ext cx="5094965" cy="3184017"/>
              <a:chOff x="160826" y="2521494"/>
              <a:chExt cx="5487199" cy="3105815"/>
            </a:xfrm>
          </p:grpSpPr>
          <p:cxnSp>
            <p:nvCxnSpPr>
              <p:cNvPr id="45" name="Straight Arrow Connector 44">
                <a:extLst>
                  <a:ext uri="{FF2B5EF4-FFF2-40B4-BE49-F238E27FC236}">
                    <a16:creationId xmlns:a16="http://schemas.microsoft.com/office/drawing/2014/main" id="{0E049596-2804-C546-8BBB-6DD42D6FA11B}"/>
                  </a:ext>
                </a:extLst>
              </p:cNvPr>
              <p:cNvCxnSpPr>
                <a:cxnSpLocks/>
              </p:cNvCxnSpPr>
              <p:nvPr/>
            </p:nvCxnSpPr>
            <p:spPr>
              <a:xfrm flipV="1">
                <a:off x="349209" y="4486629"/>
                <a:ext cx="5223750" cy="48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3D690EBB-18AA-BD42-94CB-F55973DA7AF8}"/>
                  </a:ext>
                </a:extLst>
              </p:cNvPr>
              <p:cNvSpPr/>
              <p:nvPr/>
            </p:nvSpPr>
            <p:spPr>
              <a:xfrm rot="221233">
                <a:off x="4259828" y="4614880"/>
                <a:ext cx="1040748" cy="312409"/>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610000"/>
                  </a:solidFill>
                  <a:highlight>
                    <a:srgbClr val="610000"/>
                  </a:highlight>
                </a:endParaRPr>
              </a:p>
            </p:txBody>
          </p:sp>
          <p:cxnSp>
            <p:nvCxnSpPr>
              <p:cNvPr id="47" name="Straight Arrow Connector 46">
                <a:extLst>
                  <a:ext uri="{FF2B5EF4-FFF2-40B4-BE49-F238E27FC236}">
                    <a16:creationId xmlns:a16="http://schemas.microsoft.com/office/drawing/2014/main" id="{9E69F463-1B42-264A-B17E-E95E665C8E9E}"/>
                  </a:ext>
                </a:extLst>
              </p:cNvPr>
              <p:cNvCxnSpPr>
                <a:cxnSpLocks/>
              </p:cNvCxnSpPr>
              <p:nvPr/>
            </p:nvCxnSpPr>
            <p:spPr>
              <a:xfrm>
                <a:off x="4149883" y="4497567"/>
                <a:ext cx="0" cy="210872"/>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E5ECE18-C46D-D648-B4F9-CD25BD3BA240}"/>
                  </a:ext>
                </a:extLst>
              </p:cNvPr>
              <p:cNvCxnSpPr>
                <a:cxnSpLocks/>
              </p:cNvCxnSpPr>
              <p:nvPr/>
            </p:nvCxnSpPr>
            <p:spPr>
              <a:xfrm flipV="1">
                <a:off x="4029437" y="4702310"/>
                <a:ext cx="317040" cy="2012"/>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49" name="Picture 48">
                <a:extLst>
                  <a:ext uri="{FF2B5EF4-FFF2-40B4-BE49-F238E27FC236}">
                    <a16:creationId xmlns:a16="http://schemas.microsoft.com/office/drawing/2014/main" id="{6183B6D5-FFDC-2841-95CD-01D0C8A6AEE9}"/>
                  </a:ext>
                </a:extLst>
              </p:cNvPr>
              <p:cNvPicPr>
                <a:picLocks noChangeAspect="1"/>
              </p:cNvPicPr>
              <p:nvPr/>
            </p:nvPicPr>
            <p:blipFill>
              <a:blip r:embed="rId3"/>
              <a:stretch>
                <a:fillRect/>
              </a:stretch>
            </p:blipFill>
            <p:spPr>
              <a:xfrm>
                <a:off x="160826" y="2521494"/>
                <a:ext cx="250928" cy="235797"/>
              </a:xfrm>
              <a:prstGeom prst="rect">
                <a:avLst/>
              </a:prstGeom>
            </p:spPr>
          </p:pic>
          <p:pic>
            <p:nvPicPr>
              <p:cNvPr id="50" name="Picture 49">
                <a:extLst>
                  <a:ext uri="{FF2B5EF4-FFF2-40B4-BE49-F238E27FC236}">
                    <a16:creationId xmlns:a16="http://schemas.microsoft.com/office/drawing/2014/main" id="{92D85336-EDF8-0147-A66A-E7BC95901C5A}"/>
                  </a:ext>
                </a:extLst>
              </p:cNvPr>
              <p:cNvPicPr>
                <a:picLocks noChangeAspect="1"/>
              </p:cNvPicPr>
              <p:nvPr/>
            </p:nvPicPr>
            <p:blipFill>
              <a:blip r:embed="rId4"/>
              <a:stretch>
                <a:fillRect/>
              </a:stretch>
            </p:blipFill>
            <p:spPr>
              <a:xfrm>
                <a:off x="5499853" y="4086916"/>
                <a:ext cx="148172" cy="252028"/>
              </a:xfrm>
              <a:prstGeom prst="rect">
                <a:avLst/>
              </a:prstGeom>
            </p:spPr>
          </p:pic>
          <p:cxnSp>
            <p:nvCxnSpPr>
              <p:cNvPr id="51" name="Straight Arrow Connector 50">
                <a:extLst>
                  <a:ext uri="{FF2B5EF4-FFF2-40B4-BE49-F238E27FC236}">
                    <a16:creationId xmlns:a16="http://schemas.microsoft.com/office/drawing/2014/main" id="{1B629E89-0589-AE4C-8B0E-2F9881FA1E67}"/>
                  </a:ext>
                </a:extLst>
              </p:cNvPr>
              <p:cNvCxnSpPr>
                <a:cxnSpLocks/>
              </p:cNvCxnSpPr>
              <p:nvPr/>
            </p:nvCxnSpPr>
            <p:spPr>
              <a:xfrm flipH="1" flipV="1">
                <a:off x="540763" y="2689714"/>
                <a:ext cx="230" cy="2510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CD94DEB7-B9DB-5C48-AF9C-8444E1B644AD}"/>
                  </a:ext>
                </a:extLst>
              </p:cNvPr>
              <p:cNvGrpSpPr/>
              <p:nvPr/>
            </p:nvGrpSpPr>
            <p:grpSpPr>
              <a:xfrm rot="21035963">
                <a:off x="1751388" y="2923482"/>
                <a:ext cx="2063958" cy="1082870"/>
                <a:chOff x="3174590" y="3074068"/>
                <a:chExt cx="2820455" cy="1272168"/>
              </a:xfrm>
            </p:grpSpPr>
            <p:sp>
              <p:nvSpPr>
                <p:cNvPr id="59" name="Rectangle 58">
                  <a:extLst>
                    <a:ext uri="{FF2B5EF4-FFF2-40B4-BE49-F238E27FC236}">
                      <a16:creationId xmlns:a16="http://schemas.microsoft.com/office/drawing/2014/main" id="{BBA703E3-84E4-704E-91D1-CD2374CAB02B}"/>
                    </a:ext>
                  </a:extLst>
                </p:cNvPr>
                <p:cNvSpPr/>
                <p:nvPr/>
              </p:nvSpPr>
              <p:spPr>
                <a:xfrm>
                  <a:off x="3757075" y="3838623"/>
                  <a:ext cx="50400" cy="36702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0" name="Rectangle 59">
                  <a:extLst>
                    <a:ext uri="{FF2B5EF4-FFF2-40B4-BE49-F238E27FC236}">
                      <a16:creationId xmlns:a16="http://schemas.microsoft.com/office/drawing/2014/main" id="{9EBD49BC-0E7F-A840-A969-EABCBCDFFEEC}"/>
                    </a:ext>
                  </a:extLst>
                </p:cNvPr>
                <p:cNvSpPr/>
                <p:nvPr/>
              </p:nvSpPr>
              <p:spPr>
                <a:xfrm>
                  <a:off x="5391441" y="3860393"/>
                  <a:ext cx="50400" cy="36702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1" name="Rectangle 60">
                  <a:extLst>
                    <a:ext uri="{FF2B5EF4-FFF2-40B4-BE49-F238E27FC236}">
                      <a16:creationId xmlns:a16="http://schemas.microsoft.com/office/drawing/2014/main" id="{E0864904-56F3-5340-831D-CE14D7FC2481}"/>
                    </a:ext>
                  </a:extLst>
                </p:cNvPr>
                <p:cNvSpPr/>
                <p:nvPr/>
              </p:nvSpPr>
              <p:spPr>
                <a:xfrm>
                  <a:off x="4605200" y="3493370"/>
                  <a:ext cx="50400" cy="65420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2" name="Rectangle 61">
                  <a:extLst>
                    <a:ext uri="{FF2B5EF4-FFF2-40B4-BE49-F238E27FC236}">
                      <a16:creationId xmlns:a16="http://schemas.microsoft.com/office/drawing/2014/main" id="{A843A178-8293-9B4D-8D69-557BE0F84FEC}"/>
                    </a:ext>
                  </a:extLst>
                </p:cNvPr>
                <p:cNvSpPr/>
                <p:nvPr/>
              </p:nvSpPr>
              <p:spPr>
                <a:xfrm>
                  <a:off x="3371301" y="4113750"/>
                  <a:ext cx="2396669" cy="23248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63" name="Straight Connector 62">
                  <a:extLst>
                    <a:ext uri="{FF2B5EF4-FFF2-40B4-BE49-F238E27FC236}">
                      <a16:creationId xmlns:a16="http://schemas.microsoft.com/office/drawing/2014/main" id="{260C17D3-51C3-5B46-93C6-8FD1B4A3C5CE}"/>
                    </a:ext>
                  </a:extLst>
                </p:cNvPr>
                <p:cNvCxnSpPr>
                  <a:cxnSpLocks/>
                </p:cNvCxnSpPr>
                <p:nvPr/>
              </p:nvCxnSpPr>
              <p:spPr>
                <a:xfrm flipV="1">
                  <a:off x="3174590" y="4215764"/>
                  <a:ext cx="2820455" cy="1984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25BEF3A-86FC-234C-A32D-0FF152996627}"/>
                    </a:ext>
                  </a:extLst>
                </p:cNvPr>
                <p:cNvCxnSpPr>
                  <a:cxnSpLocks/>
                  <a:endCxn id="70" idx="1"/>
                </p:cNvCxnSpPr>
                <p:nvPr/>
              </p:nvCxnSpPr>
              <p:spPr>
                <a:xfrm flipV="1">
                  <a:off x="3366572" y="3633218"/>
                  <a:ext cx="274697" cy="1606"/>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F70D5A55-55B7-D54E-95F3-043457E0B535}"/>
                    </a:ext>
                  </a:extLst>
                </p:cNvPr>
                <p:cNvCxnSpPr>
                  <a:cxnSpLocks/>
                </p:cNvCxnSpPr>
                <p:nvPr/>
              </p:nvCxnSpPr>
              <p:spPr>
                <a:xfrm>
                  <a:off x="3469425" y="3633217"/>
                  <a:ext cx="0" cy="597087"/>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4DD91E1B-6E21-D04F-BE54-8588C93D96DC}"/>
                    </a:ext>
                  </a:extLst>
                </p:cNvPr>
                <p:cNvCxnSpPr>
                  <a:cxnSpLocks/>
                </p:cNvCxnSpPr>
                <p:nvPr/>
              </p:nvCxnSpPr>
              <p:spPr>
                <a:xfrm>
                  <a:off x="5651680" y="3708513"/>
                  <a:ext cx="0" cy="507251"/>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BD0ACF5-56C6-E247-96E4-AC9027033D71}"/>
                    </a:ext>
                  </a:extLst>
                </p:cNvPr>
                <p:cNvCxnSpPr>
                  <a:cxnSpLocks/>
                </p:cNvCxnSpPr>
                <p:nvPr/>
              </p:nvCxnSpPr>
              <p:spPr>
                <a:xfrm>
                  <a:off x="5462941" y="3706963"/>
                  <a:ext cx="261063"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CBDF3719-6605-7A49-9D94-B44AEDD8B43A}"/>
                    </a:ext>
                  </a:extLst>
                </p:cNvPr>
                <p:cNvCxnSpPr>
                  <a:cxnSpLocks/>
                </p:cNvCxnSpPr>
                <p:nvPr/>
              </p:nvCxnSpPr>
              <p:spPr>
                <a:xfrm>
                  <a:off x="4844284" y="3296455"/>
                  <a:ext cx="0" cy="921947"/>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F4FBA22-4E37-F74E-9360-F67DC88AAFDE}"/>
                    </a:ext>
                  </a:extLst>
                </p:cNvPr>
                <p:cNvCxnSpPr>
                  <a:cxnSpLocks/>
                </p:cNvCxnSpPr>
                <p:nvPr/>
              </p:nvCxnSpPr>
              <p:spPr>
                <a:xfrm>
                  <a:off x="4717475" y="3291144"/>
                  <a:ext cx="199864"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026CE1A6-FB47-9846-AA1F-483351048350}"/>
                    </a:ext>
                  </a:extLst>
                </p:cNvPr>
                <p:cNvSpPr/>
                <p:nvPr/>
              </p:nvSpPr>
              <p:spPr>
                <a:xfrm>
                  <a:off x="3641269" y="3401686"/>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1" name="Rectangle 70">
                  <a:extLst>
                    <a:ext uri="{FF2B5EF4-FFF2-40B4-BE49-F238E27FC236}">
                      <a16:creationId xmlns:a16="http://schemas.microsoft.com/office/drawing/2014/main" id="{B35943F7-04CF-1D48-8556-ABD861834F6F}"/>
                    </a:ext>
                  </a:extLst>
                </p:cNvPr>
                <p:cNvSpPr/>
                <p:nvPr/>
              </p:nvSpPr>
              <p:spPr>
                <a:xfrm>
                  <a:off x="4495789" y="3074068"/>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2" name="Rectangle 71">
                  <a:extLst>
                    <a:ext uri="{FF2B5EF4-FFF2-40B4-BE49-F238E27FC236}">
                      <a16:creationId xmlns:a16="http://schemas.microsoft.com/office/drawing/2014/main" id="{0842D547-0C3B-7E4F-9595-7E59FFDEFE4B}"/>
                    </a:ext>
                  </a:extLst>
                </p:cNvPr>
                <p:cNvSpPr/>
                <p:nvPr/>
              </p:nvSpPr>
              <p:spPr>
                <a:xfrm>
                  <a:off x="5285016" y="3502991"/>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cxnSp>
            <p:nvCxnSpPr>
              <p:cNvPr id="53" name="Straight Arrow Connector 52">
                <a:extLst>
                  <a:ext uri="{FF2B5EF4-FFF2-40B4-BE49-F238E27FC236}">
                    <a16:creationId xmlns:a16="http://schemas.microsoft.com/office/drawing/2014/main" id="{93F2B482-0C6B-CF48-B474-B230B830F2D0}"/>
                  </a:ext>
                </a:extLst>
              </p:cNvPr>
              <p:cNvCxnSpPr>
                <a:cxnSpLocks/>
              </p:cNvCxnSpPr>
              <p:nvPr/>
            </p:nvCxnSpPr>
            <p:spPr>
              <a:xfrm>
                <a:off x="1983536" y="4056620"/>
                <a:ext cx="0" cy="44806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1355395-9894-534A-8E6B-DD7A27F7739F}"/>
                  </a:ext>
                </a:extLst>
              </p:cNvPr>
              <p:cNvCxnSpPr>
                <a:cxnSpLocks/>
              </p:cNvCxnSpPr>
              <p:nvPr/>
            </p:nvCxnSpPr>
            <p:spPr>
              <a:xfrm flipV="1">
                <a:off x="1831071" y="4062311"/>
                <a:ext cx="2226238" cy="10014"/>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5" name="Arc 54">
                <a:extLst>
                  <a:ext uri="{FF2B5EF4-FFF2-40B4-BE49-F238E27FC236}">
                    <a16:creationId xmlns:a16="http://schemas.microsoft.com/office/drawing/2014/main" id="{99F55A51-70D7-1146-8DFC-87A719B2E9E1}"/>
                  </a:ext>
                </a:extLst>
              </p:cNvPr>
              <p:cNvSpPr/>
              <p:nvPr/>
            </p:nvSpPr>
            <p:spPr>
              <a:xfrm rot="969857">
                <a:off x="2483591" y="3956759"/>
                <a:ext cx="98090" cy="221433"/>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a:p>
            </p:txBody>
          </p:sp>
          <p:sp>
            <p:nvSpPr>
              <p:cNvPr id="56" name="Content Placeholder 2">
                <a:extLst>
                  <a:ext uri="{FF2B5EF4-FFF2-40B4-BE49-F238E27FC236}">
                    <a16:creationId xmlns:a16="http://schemas.microsoft.com/office/drawing/2014/main" id="{8F5E989C-41A0-D54A-9CB1-DA437C022077}"/>
                  </a:ext>
                </a:extLst>
              </p:cNvPr>
              <p:cNvSpPr txBox="1">
                <a:spLocks/>
              </p:cNvSpPr>
              <p:nvPr/>
            </p:nvSpPr>
            <p:spPr>
              <a:xfrm>
                <a:off x="4467937" y="4971138"/>
                <a:ext cx="821559" cy="65617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solidFill>
                      <a:srgbClr val="6B0000"/>
                    </a:solidFill>
                    <a:latin typeface="CMU Sans Serif Medium" panose="02000603000000000000" pitchFamily="2" charset="0"/>
                    <a:ea typeface="CMU Sans Serif Medium" panose="02000603000000000000" pitchFamily="2" charset="0"/>
                    <a:cs typeface="CMU Sans Serif Medium" panose="02000603000000000000" pitchFamily="2" charset="0"/>
                  </a:rPr>
                  <a:t>dipole</a:t>
                </a:r>
              </a:p>
            </p:txBody>
          </p:sp>
          <p:sp>
            <p:nvSpPr>
              <p:cNvPr id="57" name="Content Placeholder 2">
                <a:extLst>
                  <a:ext uri="{FF2B5EF4-FFF2-40B4-BE49-F238E27FC236}">
                    <a16:creationId xmlns:a16="http://schemas.microsoft.com/office/drawing/2014/main" id="{371ED8A3-3ACA-B542-BF11-054C2CEC7674}"/>
                  </a:ext>
                </a:extLst>
              </p:cNvPr>
              <p:cNvSpPr txBox="1">
                <a:spLocks/>
              </p:cNvSpPr>
              <p:nvPr/>
            </p:nvSpPr>
            <p:spPr>
              <a:xfrm>
                <a:off x="2275859" y="3584683"/>
                <a:ext cx="821559" cy="65617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solidFill>
                      <a:schemeClr val="bg1">
                        <a:lumMod val="50000"/>
                      </a:schemeClr>
                    </a:solidFill>
                    <a:latin typeface="CMU Sans Serif Medium" panose="02000603000000000000" pitchFamily="2" charset="0"/>
                    <a:ea typeface="CMU Sans Serif Medium" panose="02000603000000000000" pitchFamily="2" charset="0"/>
                    <a:cs typeface="CMU Sans Serif Medium" panose="02000603000000000000" pitchFamily="2" charset="0"/>
                  </a:rPr>
                  <a:t>girder</a:t>
                </a:r>
              </a:p>
            </p:txBody>
          </p:sp>
          <p:sp>
            <p:nvSpPr>
              <p:cNvPr id="58" name="Content Placeholder 2">
                <a:extLst>
                  <a:ext uri="{FF2B5EF4-FFF2-40B4-BE49-F238E27FC236}">
                    <a16:creationId xmlns:a16="http://schemas.microsoft.com/office/drawing/2014/main" id="{1A344F14-88B9-1C4D-9A01-64DE0E0B90D9}"/>
                  </a:ext>
                </a:extLst>
              </p:cNvPr>
              <p:cNvSpPr txBox="1">
                <a:spLocks/>
              </p:cNvSpPr>
              <p:nvPr/>
            </p:nvSpPr>
            <p:spPr>
              <a:xfrm>
                <a:off x="2833513" y="2567275"/>
                <a:ext cx="1298417" cy="65617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err="1">
                    <a:solidFill>
                      <a:srgbClr val="6B0000"/>
                    </a:solidFill>
                    <a:latin typeface="CMU Sans Serif Medium" panose="02000603000000000000" pitchFamily="2" charset="0"/>
                    <a:ea typeface="CMU Sans Serif Medium" panose="02000603000000000000" pitchFamily="2" charset="0"/>
                    <a:cs typeface="CMU Sans Serif Medium" panose="02000603000000000000" pitchFamily="2" charset="0"/>
                  </a:rPr>
                  <a:t>sextupoles</a:t>
                </a:r>
                <a:r>
                  <a:rPr lang="en-US" sz="1050" dirty="0">
                    <a:solidFill>
                      <a:srgbClr val="6B0000"/>
                    </a:solidFill>
                    <a:latin typeface="CMU Sans Serif Medium" panose="02000603000000000000" pitchFamily="2" charset="0"/>
                    <a:ea typeface="CMU Sans Serif Medium" panose="02000603000000000000" pitchFamily="2" charset="0"/>
                    <a:cs typeface="CMU Sans Serif Medium" panose="02000603000000000000" pitchFamily="2" charset="0"/>
                  </a:rPr>
                  <a:t>/ quadrupoles</a:t>
                </a:r>
              </a:p>
            </p:txBody>
          </p:sp>
        </p:grpSp>
        <p:grpSp>
          <p:nvGrpSpPr>
            <p:cNvPr id="13" name="Group 12">
              <a:extLst>
                <a:ext uri="{FF2B5EF4-FFF2-40B4-BE49-F238E27FC236}">
                  <a16:creationId xmlns:a16="http://schemas.microsoft.com/office/drawing/2014/main" id="{23F5CC29-39C2-F94A-9A8A-A75B925DC6FF}"/>
                </a:ext>
              </a:extLst>
            </p:cNvPr>
            <p:cNvGrpSpPr/>
            <p:nvPr/>
          </p:nvGrpSpPr>
          <p:grpSpPr>
            <a:xfrm>
              <a:off x="6381910" y="2109390"/>
              <a:ext cx="5339818" cy="3136976"/>
              <a:chOff x="6144179" y="2518359"/>
              <a:chExt cx="5750902" cy="3046770"/>
            </a:xfrm>
          </p:grpSpPr>
          <p:cxnSp>
            <p:nvCxnSpPr>
              <p:cNvPr id="23" name="Straight Arrow Connector 22">
                <a:extLst>
                  <a:ext uri="{FF2B5EF4-FFF2-40B4-BE49-F238E27FC236}">
                    <a16:creationId xmlns:a16="http://schemas.microsoft.com/office/drawing/2014/main" id="{44F5E158-E797-A040-8DE0-C26B5D311C4B}"/>
                  </a:ext>
                </a:extLst>
              </p:cNvPr>
              <p:cNvCxnSpPr>
                <a:cxnSpLocks/>
              </p:cNvCxnSpPr>
              <p:nvPr/>
            </p:nvCxnSpPr>
            <p:spPr>
              <a:xfrm flipV="1">
                <a:off x="6266620" y="4495201"/>
                <a:ext cx="5628461" cy="92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7DB3FF80-191B-984C-82CB-117106D4D35C}"/>
                  </a:ext>
                </a:extLst>
              </p:cNvPr>
              <p:cNvPicPr>
                <a:picLocks noChangeAspect="1"/>
              </p:cNvPicPr>
              <p:nvPr/>
            </p:nvPicPr>
            <p:blipFill>
              <a:blip r:embed="rId5"/>
              <a:stretch>
                <a:fillRect/>
              </a:stretch>
            </p:blipFill>
            <p:spPr>
              <a:xfrm>
                <a:off x="6144179" y="2518359"/>
                <a:ext cx="244882" cy="242067"/>
              </a:xfrm>
              <a:prstGeom prst="rect">
                <a:avLst/>
              </a:prstGeom>
            </p:spPr>
          </p:pic>
          <p:grpSp>
            <p:nvGrpSpPr>
              <p:cNvPr id="25" name="Group 24">
                <a:extLst>
                  <a:ext uri="{FF2B5EF4-FFF2-40B4-BE49-F238E27FC236}">
                    <a16:creationId xmlns:a16="http://schemas.microsoft.com/office/drawing/2014/main" id="{88E19963-3F84-A449-BC1F-CEDE27D3C577}"/>
                  </a:ext>
                </a:extLst>
              </p:cNvPr>
              <p:cNvGrpSpPr/>
              <p:nvPr/>
            </p:nvGrpSpPr>
            <p:grpSpPr>
              <a:xfrm rot="275894">
                <a:off x="9963377" y="4449214"/>
                <a:ext cx="1199200" cy="462820"/>
                <a:chOff x="6200125" y="4692734"/>
                <a:chExt cx="1617008" cy="506553"/>
              </a:xfrm>
            </p:grpSpPr>
            <p:sp>
              <p:nvSpPr>
                <p:cNvPr id="42" name="Rectangle 41">
                  <a:extLst>
                    <a:ext uri="{FF2B5EF4-FFF2-40B4-BE49-F238E27FC236}">
                      <a16:creationId xmlns:a16="http://schemas.microsoft.com/office/drawing/2014/main" id="{15B2ACF1-6018-3B45-974F-6779301A9EB9}"/>
                    </a:ext>
                  </a:extLst>
                </p:cNvPr>
                <p:cNvSpPr/>
                <p:nvPr/>
              </p:nvSpPr>
              <p:spPr>
                <a:xfrm>
                  <a:off x="6200125" y="4771665"/>
                  <a:ext cx="1422212" cy="427622"/>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610000"/>
                    </a:solidFill>
                    <a:highlight>
                      <a:srgbClr val="610000"/>
                    </a:highlight>
                  </a:endParaRPr>
                </a:p>
              </p:txBody>
            </p:sp>
            <p:cxnSp>
              <p:nvCxnSpPr>
                <p:cNvPr id="43" name="Straight Arrow Connector 42">
                  <a:extLst>
                    <a:ext uri="{FF2B5EF4-FFF2-40B4-BE49-F238E27FC236}">
                      <a16:creationId xmlns:a16="http://schemas.microsoft.com/office/drawing/2014/main" id="{A7577276-75EB-9D43-AA22-97BB7389A751}"/>
                    </a:ext>
                  </a:extLst>
                </p:cNvPr>
                <p:cNvCxnSpPr>
                  <a:cxnSpLocks/>
                </p:cNvCxnSpPr>
                <p:nvPr/>
              </p:nvCxnSpPr>
              <p:spPr>
                <a:xfrm>
                  <a:off x="7718563" y="4692734"/>
                  <a:ext cx="2344" cy="28201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FF1EC8-3BF0-B545-B10B-350B3C3AD93C}"/>
                    </a:ext>
                  </a:extLst>
                </p:cNvPr>
                <p:cNvCxnSpPr>
                  <a:cxnSpLocks/>
                </p:cNvCxnSpPr>
                <p:nvPr/>
              </p:nvCxnSpPr>
              <p:spPr>
                <a:xfrm>
                  <a:off x="7624681" y="4967450"/>
                  <a:ext cx="192452"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6E45038F-8C51-4448-A34D-590148197614}"/>
                  </a:ext>
                </a:extLst>
              </p:cNvPr>
              <p:cNvGrpSpPr/>
              <p:nvPr/>
            </p:nvGrpSpPr>
            <p:grpSpPr>
              <a:xfrm rot="21190630">
                <a:off x="7554204" y="3710169"/>
                <a:ext cx="2002365" cy="962908"/>
                <a:chOff x="3100546" y="3941583"/>
                <a:chExt cx="2700000" cy="1053895"/>
              </a:xfrm>
            </p:grpSpPr>
            <p:sp>
              <p:nvSpPr>
                <p:cNvPr id="30" name="Rectangle 29">
                  <a:extLst>
                    <a:ext uri="{FF2B5EF4-FFF2-40B4-BE49-F238E27FC236}">
                      <a16:creationId xmlns:a16="http://schemas.microsoft.com/office/drawing/2014/main" id="{7B586C02-71BB-4147-B1F5-B3B4EE75CB73}"/>
                    </a:ext>
                  </a:extLst>
                </p:cNvPr>
                <p:cNvSpPr/>
                <p:nvPr/>
              </p:nvSpPr>
              <p:spPr>
                <a:xfrm>
                  <a:off x="3371301" y="3941583"/>
                  <a:ext cx="2396669" cy="105389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1" name="Straight Connector 30">
                  <a:extLst>
                    <a:ext uri="{FF2B5EF4-FFF2-40B4-BE49-F238E27FC236}">
                      <a16:creationId xmlns:a16="http://schemas.microsoft.com/office/drawing/2014/main" id="{111B0B5C-A998-1E48-8D68-6E9F0B400E93}"/>
                    </a:ext>
                  </a:extLst>
                </p:cNvPr>
                <p:cNvCxnSpPr>
                  <a:cxnSpLocks/>
                </p:cNvCxnSpPr>
                <p:nvPr/>
              </p:nvCxnSpPr>
              <p:spPr>
                <a:xfrm>
                  <a:off x="3469425" y="4231150"/>
                  <a:ext cx="172052"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4775F57-7867-7D41-8561-0D06FB93E6E8}"/>
                    </a:ext>
                  </a:extLst>
                </p:cNvPr>
                <p:cNvCxnSpPr>
                  <a:cxnSpLocks/>
                </p:cNvCxnSpPr>
                <p:nvPr/>
              </p:nvCxnSpPr>
              <p:spPr>
                <a:xfrm>
                  <a:off x="3504128" y="4231150"/>
                  <a:ext cx="0" cy="244517"/>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B8D449A-C941-6D4A-88AE-C02BDCA676BB}"/>
                    </a:ext>
                  </a:extLst>
                </p:cNvPr>
                <p:cNvCxnSpPr>
                  <a:cxnSpLocks/>
                </p:cNvCxnSpPr>
                <p:nvPr/>
              </p:nvCxnSpPr>
              <p:spPr>
                <a:xfrm>
                  <a:off x="5640255" y="4450240"/>
                  <a:ext cx="0" cy="288775"/>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0FACA71-9D37-E24F-9996-FC755239909A}"/>
                    </a:ext>
                  </a:extLst>
                </p:cNvPr>
                <p:cNvCxnSpPr>
                  <a:cxnSpLocks/>
                </p:cNvCxnSpPr>
                <p:nvPr/>
              </p:nvCxnSpPr>
              <p:spPr>
                <a:xfrm>
                  <a:off x="4833338" y="4338450"/>
                  <a:ext cx="0" cy="133127"/>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8671A0B-50A1-E245-B8E4-18D809D2207A}"/>
                    </a:ext>
                  </a:extLst>
                </p:cNvPr>
                <p:cNvCxnSpPr>
                  <a:cxnSpLocks/>
                </p:cNvCxnSpPr>
                <p:nvPr/>
              </p:nvCxnSpPr>
              <p:spPr>
                <a:xfrm>
                  <a:off x="4649040" y="4343956"/>
                  <a:ext cx="199864"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2EAE72A-DB72-5C4A-85DF-514E63B41943}"/>
                    </a:ext>
                  </a:extLst>
                </p:cNvPr>
                <p:cNvCxnSpPr>
                  <a:cxnSpLocks/>
                </p:cNvCxnSpPr>
                <p:nvPr/>
              </p:nvCxnSpPr>
              <p:spPr>
                <a:xfrm flipV="1">
                  <a:off x="3100546" y="4451730"/>
                  <a:ext cx="2700000" cy="1984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BDE61B0-7547-834A-AAAA-D81020A54CCB}"/>
                    </a:ext>
                  </a:extLst>
                </p:cNvPr>
                <p:cNvCxnSpPr>
                  <a:cxnSpLocks/>
                </p:cNvCxnSpPr>
                <p:nvPr/>
              </p:nvCxnSpPr>
              <p:spPr>
                <a:xfrm>
                  <a:off x="3137311" y="4475667"/>
                  <a:ext cx="0" cy="220580"/>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014A96AB-36B0-E442-B5EA-CBBD9370F6A0}"/>
                    </a:ext>
                  </a:extLst>
                </p:cNvPr>
                <p:cNvCxnSpPr>
                  <a:cxnSpLocks/>
                </p:cNvCxnSpPr>
                <p:nvPr/>
              </p:nvCxnSpPr>
              <p:spPr>
                <a:xfrm>
                  <a:off x="5450211" y="4732621"/>
                  <a:ext cx="199864"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FFAE20DB-44A6-CE4F-B7BA-E255E04F3CE0}"/>
                    </a:ext>
                  </a:extLst>
                </p:cNvPr>
                <p:cNvSpPr/>
                <p:nvPr/>
              </p:nvSpPr>
              <p:spPr>
                <a:xfrm>
                  <a:off x="3698864" y="4015251"/>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0" name="Rectangle 39">
                  <a:extLst>
                    <a:ext uri="{FF2B5EF4-FFF2-40B4-BE49-F238E27FC236}">
                      <a16:creationId xmlns:a16="http://schemas.microsoft.com/office/drawing/2014/main" id="{E335DD28-2F64-AD4C-A042-7129EF9C76C7}"/>
                    </a:ext>
                  </a:extLst>
                </p:cNvPr>
                <p:cNvSpPr/>
                <p:nvPr/>
              </p:nvSpPr>
              <p:spPr>
                <a:xfrm>
                  <a:off x="4476831" y="4122357"/>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1" name="Rectangle 40">
                  <a:extLst>
                    <a:ext uri="{FF2B5EF4-FFF2-40B4-BE49-F238E27FC236}">
                      <a16:creationId xmlns:a16="http://schemas.microsoft.com/office/drawing/2014/main" id="{59254EC2-C46E-414D-9C78-BF6A76877706}"/>
                    </a:ext>
                  </a:extLst>
                </p:cNvPr>
                <p:cNvSpPr/>
                <p:nvPr/>
              </p:nvSpPr>
              <p:spPr>
                <a:xfrm>
                  <a:off x="5280570" y="4489655"/>
                  <a:ext cx="272141" cy="463063"/>
                </a:xfrm>
                <a:prstGeom prst="rect">
                  <a:avLst/>
                </a:prstGeom>
                <a:solidFill>
                  <a:srgbClr val="6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7" name="Content Placeholder 2">
                <a:extLst>
                  <a:ext uri="{FF2B5EF4-FFF2-40B4-BE49-F238E27FC236}">
                    <a16:creationId xmlns:a16="http://schemas.microsoft.com/office/drawing/2014/main" id="{CFD21851-274F-8B40-9EEE-4D09C253AD92}"/>
                  </a:ext>
                </a:extLst>
              </p:cNvPr>
              <p:cNvSpPr txBox="1">
                <a:spLocks/>
              </p:cNvSpPr>
              <p:nvPr/>
            </p:nvSpPr>
            <p:spPr>
              <a:xfrm>
                <a:off x="10128946" y="4908958"/>
                <a:ext cx="821559" cy="65617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solidFill>
                      <a:srgbClr val="6B0000"/>
                    </a:solidFill>
                    <a:latin typeface="CMU Sans Serif Medium" panose="02000603000000000000" pitchFamily="2" charset="0"/>
                    <a:ea typeface="CMU Sans Serif Medium" panose="02000603000000000000" pitchFamily="2" charset="0"/>
                    <a:cs typeface="CMU Sans Serif Medium" panose="02000603000000000000" pitchFamily="2" charset="0"/>
                  </a:rPr>
                  <a:t>dipole</a:t>
                </a:r>
              </a:p>
            </p:txBody>
          </p:sp>
          <p:sp>
            <p:nvSpPr>
              <p:cNvPr id="28" name="Content Placeholder 2">
                <a:extLst>
                  <a:ext uri="{FF2B5EF4-FFF2-40B4-BE49-F238E27FC236}">
                    <a16:creationId xmlns:a16="http://schemas.microsoft.com/office/drawing/2014/main" id="{0AE8617F-5851-A14E-A41D-FB90320FDA02}"/>
                  </a:ext>
                </a:extLst>
              </p:cNvPr>
              <p:cNvSpPr txBox="1">
                <a:spLocks/>
              </p:cNvSpPr>
              <p:nvPr/>
            </p:nvSpPr>
            <p:spPr>
              <a:xfrm>
                <a:off x="8209389" y="3446778"/>
                <a:ext cx="821559" cy="65617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solidFill>
                      <a:schemeClr val="bg1">
                        <a:lumMod val="50000"/>
                      </a:schemeClr>
                    </a:solidFill>
                    <a:latin typeface="CMU Sans Serif Medium" panose="02000603000000000000" pitchFamily="2" charset="0"/>
                    <a:ea typeface="CMU Sans Serif Medium" panose="02000603000000000000" pitchFamily="2" charset="0"/>
                    <a:cs typeface="CMU Sans Serif Medium" panose="02000603000000000000" pitchFamily="2" charset="0"/>
                  </a:rPr>
                  <a:t>girder</a:t>
                </a:r>
              </a:p>
            </p:txBody>
          </p:sp>
          <p:cxnSp>
            <p:nvCxnSpPr>
              <p:cNvPr id="29" name="Straight Arrow Connector 28">
                <a:extLst>
                  <a:ext uri="{FF2B5EF4-FFF2-40B4-BE49-F238E27FC236}">
                    <a16:creationId xmlns:a16="http://schemas.microsoft.com/office/drawing/2014/main" id="{B0BB611C-AA92-AD49-B333-4DDF2A295591}"/>
                  </a:ext>
                </a:extLst>
              </p:cNvPr>
              <p:cNvCxnSpPr>
                <a:cxnSpLocks/>
              </p:cNvCxnSpPr>
              <p:nvPr/>
            </p:nvCxnSpPr>
            <p:spPr>
              <a:xfrm flipH="1" flipV="1">
                <a:off x="6572963" y="2726106"/>
                <a:ext cx="230" cy="2510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4" name="Picture 13">
              <a:extLst>
                <a:ext uri="{FF2B5EF4-FFF2-40B4-BE49-F238E27FC236}">
                  <a16:creationId xmlns:a16="http://schemas.microsoft.com/office/drawing/2014/main" id="{6BDB8191-7430-6C46-B474-2B9402BF1B1C}"/>
                </a:ext>
              </a:extLst>
            </p:cNvPr>
            <p:cNvPicPr>
              <a:picLocks noChangeAspect="1"/>
            </p:cNvPicPr>
            <p:nvPr/>
          </p:nvPicPr>
          <p:blipFill>
            <a:blip r:embed="rId4"/>
            <a:stretch>
              <a:fillRect/>
            </a:stretch>
          </p:blipFill>
          <p:spPr>
            <a:xfrm>
              <a:off x="11660307" y="3727570"/>
              <a:ext cx="137580" cy="258374"/>
            </a:xfrm>
            <a:prstGeom prst="rect">
              <a:avLst/>
            </a:prstGeom>
          </p:spPr>
        </p:pic>
        <p:pic>
          <p:nvPicPr>
            <p:cNvPr id="15" name="Picture 14">
              <a:extLst>
                <a:ext uri="{FF2B5EF4-FFF2-40B4-BE49-F238E27FC236}">
                  <a16:creationId xmlns:a16="http://schemas.microsoft.com/office/drawing/2014/main" id="{89529858-5CDC-A340-8EBF-5283793690C0}"/>
                </a:ext>
              </a:extLst>
            </p:cNvPr>
            <p:cNvPicPr>
              <a:picLocks noChangeAspect="1"/>
            </p:cNvPicPr>
            <p:nvPr/>
          </p:nvPicPr>
          <p:blipFill>
            <a:blip r:embed="rId6"/>
            <a:stretch>
              <a:fillRect/>
            </a:stretch>
          </p:blipFill>
          <p:spPr>
            <a:xfrm rot="20809873">
              <a:off x="1910361" y="3449927"/>
              <a:ext cx="546245" cy="176885"/>
            </a:xfrm>
            <a:prstGeom prst="rect">
              <a:avLst/>
            </a:prstGeom>
          </p:spPr>
        </p:pic>
        <p:pic>
          <p:nvPicPr>
            <p:cNvPr id="16" name="Picture 15">
              <a:extLst>
                <a:ext uri="{FF2B5EF4-FFF2-40B4-BE49-F238E27FC236}">
                  <a16:creationId xmlns:a16="http://schemas.microsoft.com/office/drawing/2014/main" id="{A0ADF610-2314-A14F-8795-D4722108F7DA}"/>
                </a:ext>
              </a:extLst>
            </p:cNvPr>
            <p:cNvPicPr>
              <a:picLocks noChangeAspect="1"/>
            </p:cNvPicPr>
            <p:nvPr/>
          </p:nvPicPr>
          <p:blipFill>
            <a:blip r:embed="rId7"/>
            <a:stretch>
              <a:fillRect/>
            </a:stretch>
          </p:blipFill>
          <p:spPr>
            <a:xfrm rot="20809873">
              <a:off x="4116191" y="3119358"/>
              <a:ext cx="664104" cy="210016"/>
            </a:xfrm>
            <a:prstGeom prst="rect">
              <a:avLst/>
            </a:prstGeom>
          </p:spPr>
        </p:pic>
        <p:pic>
          <p:nvPicPr>
            <p:cNvPr id="17" name="Picture 16">
              <a:extLst>
                <a:ext uri="{FF2B5EF4-FFF2-40B4-BE49-F238E27FC236}">
                  <a16:creationId xmlns:a16="http://schemas.microsoft.com/office/drawing/2014/main" id="{6FAC75F4-B659-4F43-B0D4-4F8B300DA167}"/>
                </a:ext>
              </a:extLst>
            </p:cNvPr>
            <p:cNvPicPr>
              <a:picLocks noChangeAspect="1"/>
            </p:cNvPicPr>
            <p:nvPr/>
          </p:nvPicPr>
          <p:blipFill>
            <a:blip r:embed="rId8"/>
            <a:stretch>
              <a:fillRect/>
            </a:stretch>
          </p:blipFill>
          <p:spPr>
            <a:xfrm>
              <a:off x="3683565" y="4221008"/>
              <a:ext cx="678000" cy="188661"/>
            </a:xfrm>
            <a:prstGeom prst="rect">
              <a:avLst/>
            </a:prstGeom>
          </p:spPr>
        </p:pic>
        <p:pic>
          <p:nvPicPr>
            <p:cNvPr id="18" name="Picture 17">
              <a:extLst>
                <a:ext uri="{FF2B5EF4-FFF2-40B4-BE49-F238E27FC236}">
                  <a16:creationId xmlns:a16="http://schemas.microsoft.com/office/drawing/2014/main" id="{62EF69D6-E726-F749-8B79-6ED25CA1C9BC}"/>
                </a:ext>
              </a:extLst>
            </p:cNvPr>
            <p:cNvPicPr>
              <a:picLocks noChangeAspect="1"/>
            </p:cNvPicPr>
            <p:nvPr/>
          </p:nvPicPr>
          <p:blipFill>
            <a:blip r:embed="rId9"/>
            <a:stretch>
              <a:fillRect/>
            </a:stretch>
          </p:blipFill>
          <p:spPr>
            <a:xfrm rot="396499">
              <a:off x="11065237" y="4250404"/>
              <a:ext cx="482600" cy="152400"/>
            </a:xfrm>
            <a:prstGeom prst="rect">
              <a:avLst/>
            </a:prstGeom>
          </p:spPr>
        </p:pic>
        <p:pic>
          <p:nvPicPr>
            <p:cNvPr id="19" name="Picture 18">
              <a:extLst>
                <a:ext uri="{FF2B5EF4-FFF2-40B4-BE49-F238E27FC236}">
                  <a16:creationId xmlns:a16="http://schemas.microsoft.com/office/drawing/2014/main" id="{6E7E0B48-7D7E-0E48-8BA9-5E26154A418F}"/>
                </a:ext>
              </a:extLst>
            </p:cNvPr>
            <p:cNvPicPr>
              <a:picLocks noChangeAspect="1"/>
            </p:cNvPicPr>
            <p:nvPr/>
          </p:nvPicPr>
          <p:blipFill>
            <a:blip r:embed="rId10"/>
            <a:stretch>
              <a:fillRect/>
            </a:stretch>
          </p:blipFill>
          <p:spPr>
            <a:xfrm rot="21196051">
              <a:off x="7370679" y="3723265"/>
              <a:ext cx="469900" cy="152400"/>
            </a:xfrm>
            <a:prstGeom prst="rect">
              <a:avLst/>
            </a:prstGeom>
          </p:spPr>
        </p:pic>
        <p:pic>
          <p:nvPicPr>
            <p:cNvPr id="20" name="Picture 19">
              <a:extLst>
                <a:ext uri="{FF2B5EF4-FFF2-40B4-BE49-F238E27FC236}">
                  <a16:creationId xmlns:a16="http://schemas.microsoft.com/office/drawing/2014/main" id="{848F3D8F-88B4-BE4A-8DF3-C1D931B4BA3A}"/>
                </a:ext>
              </a:extLst>
            </p:cNvPr>
            <p:cNvPicPr>
              <a:picLocks noChangeAspect="1"/>
            </p:cNvPicPr>
            <p:nvPr/>
          </p:nvPicPr>
          <p:blipFill>
            <a:blip r:embed="rId11"/>
            <a:stretch>
              <a:fillRect/>
            </a:stretch>
          </p:blipFill>
          <p:spPr>
            <a:xfrm rot="21196051">
              <a:off x="9594033" y="3715924"/>
              <a:ext cx="495300" cy="165100"/>
            </a:xfrm>
            <a:prstGeom prst="rect">
              <a:avLst/>
            </a:prstGeom>
          </p:spPr>
        </p:pic>
        <p:pic>
          <p:nvPicPr>
            <p:cNvPr id="21" name="Picture 20">
              <a:extLst>
                <a:ext uri="{FF2B5EF4-FFF2-40B4-BE49-F238E27FC236}">
                  <a16:creationId xmlns:a16="http://schemas.microsoft.com/office/drawing/2014/main" id="{81C0FC87-05D8-E145-BBD9-1852E0858B4D}"/>
                </a:ext>
              </a:extLst>
            </p:cNvPr>
            <p:cNvPicPr>
              <a:picLocks noChangeAspect="1"/>
            </p:cNvPicPr>
            <p:nvPr/>
          </p:nvPicPr>
          <p:blipFill>
            <a:blip r:embed="rId12"/>
            <a:stretch>
              <a:fillRect/>
            </a:stretch>
          </p:blipFill>
          <p:spPr>
            <a:xfrm rot="20996958">
              <a:off x="7230281" y="3978458"/>
              <a:ext cx="406400" cy="165100"/>
            </a:xfrm>
            <a:prstGeom prst="rect">
              <a:avLst/>
            </a:prstGeom>
          </p:spPr>
        </p:pic>
      </p:grpSp>
      <p:pic>
        <p:nvPicPr>
          <p:cNvPr id="73" name="Picture 72">
            <a:extLst>
              <a:ext uri="{FF2B5EF4-FFF2-40B4-BE49-F238E27FC236}">
                <a16:creationId xmlns:a16="http://schemas.microsoft.com/office/drawing/2014/main" id="{83228B52-C224-D845-B7FA-7DC96CE34A67}"/>
              </a:ext>
            </a:extLst>
          </p:cNvPr>
          <p:cNvPicPr>
            <a:picLocks noChangeAspect="1"/>
          </p:cNvPicPr>
          <p:nvPr/>
        </p:nvPicPr>
        <p:blipFill>
          <a:blip r:embed="rId13"/>
          <a:stretch>
            <a:fillRect/>
          </a:stretch>
        </p:blipFill>
        <p:spPr>
          <a:xfrm>
            <a:off x="1388483" y="2468359"/>
            <a:ext cx="414540" cy="149695"/>
          </a:xfrm>
          <a:prstGeom prst="rect">
            <a:avLst/>
          </a:prstGeom>
        </p:spPr>
      </p:pic>
      <p:pic>
        <p:nvPicPr>
          <p:cNvPr id="74" name="Picture 73">
            <a:extLst>
              <a:ext uri="{FF2B5EF4-FFF2-40B4-BE49-F238E27FC236}">
                <a16:creationId xmlns:a16="http://schemas.microsoft.com/office/drawing/2014/main" id="{ED79C40C-ED7A-F14A-ABE9-8A5482002C3F}"/>
              </a:ext>
            </a:extLst>
          </p:cNvPr>
          <p:cNvPicPr>
            <a:picLocks noChangeAspect="1"/>
          </p:cNvPicPr>
          <p:nvPr/>
        </p:nvPicPr>
        <p:blipFill>
          <a:blip r:embed="rId14"/>
          <a:stretch>
            <a:fillRect/>
          </a:stretch>
        </p:blipFill>
        <p:spPr>
          <a:xfrm>
            <a:off x="3169676" y="2454110"/>
            <a:ext cx="365877" cy="151157"/>
          </a:xfrm>
          <a:prstGeom prst="rect">
            <a:avLst/>
          </a:prstGeom>
        </p:spPr>
      </p:pic>
      <p:pic>
        <p:nvPicPr>
          <p:cNvPr id="2" name="Picture 1">
            <a:extLst>
              <a:ext uri="{FF2B5EF4-FFF2-40B4-BE49-F238E27FC236}">
                <a16:creationId xmlns:a16="http://schemas.microsoft.com/office/drawing/2014/main" id="{CC452AF8-6975-0E48-808E-8EFFAE616252}"/>
              </a:ext>
            </a:extLst>
          </p:cNvPr>
          <p:cNvPicPr>
            <a:picLocks noChangeAspect="1"/>
          </p:cNvPicPr>
          <p:nvPr/>
        </p:nvPicPr>
        <p:blipFill>
          <a:blip r:embed="rId15"/>
          <a:stretch>
            <a:fillRect/>
          </a:stretch>
        </p:blipFill>
        <p:spPr>
          <a:xfrm>
            <a:off x="2464924" y="2262852"/>
            <a:ext cx="560558" cy="144906"/>
          </a:xfrm>
          <a:prstGeom prst="rect">
            <a:avLst/>
          </a:prstGeom>
        </p:spPr>
      </p:pic>
    </p:spTree>
    <p:extLst>
      <p:ext uri="{BB962C8B-B14F-4D97-AF65-F5344CB8AC3E}">
        <p14:creationId xmlns:p14="http://schemas.microsoft.com/office/powerpoint/2010/main" val="4114681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4</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5" name="Titel 1">
            <a:extLst>
              <a:ext uri="{FF2B5EF4-FFF2-40B4-BE49-F238E27FC236}">
                <a16:creationId xmlns:a16="http://schemas.microsoft.com/office/drawing/2014/main" id="{DB120314-411F-364D-A447-C2AC04EAE797}"/>
              </a:ext>
            </a:extLst>
          </p:cNvPr>
          <p:cNvSpPr>
            <a:spLocks noGrp="1"/>
          </p:cNvSpPr>
          <p:nvPr>
            <p:ph type="title"/>
          </p:nvPr>
        </p:nvSpPr>
        <p:spPr>
          <a:xfrm>
            <a:off x="442800" y="471540"/>
            <a:ext cx="8263350" cy="804066"/>
          </a:xfrm>
        </p:spPr>
        <p:txBody>
          <a:bodyPr/>
          <a:lstStyle/>
          <a:p>
            <a:r>
              <a:rPr lang="en-US" sz="2000" dirty="0">
                <a:solidFill>
                  <a:srgbClr val="0432FF"/>
                </a:solidFill>
                <a:latin typeface="CMU Bright Roman" panose="02000603000000000000" pitchFamily="2" charset="0"/>
                <a:ea typeface="CMU Bright Roman" panose="02000603000000000000" pitchFamily="2" charset="0"/>
                <a:cs typeface="CMU Bright Roman" panose="02000603000000000000" pitchFamily="2" charset="0"/>
              </a:rPr>
              <a:t>Misalignments and field errors</a:t>
            </a:r>
            <a:endParaRPr lang="en-US" sz="2200" dirty="0"/>
          </a:p>
        </p:txBody>
      </p:sp>
      <p:pic>
        <p:nvPicPr>
          <p:cNvPr id="6" name="Picture 5">
            <a:extLst>
              <a:ext uri="{FF2B5EF4-FFF2-40B4-BE49-F238E27FC236}">
                <a16:creationId xmlns:a16="http://schemas.microsoft.com/office/drawing/2014/main" id="{5FF1CD18-C7BB-DC46-AA52-5500DFE03F1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82" r="5050"/>
          <a:stretch/>
        </p:blipFill>
        <p:spPr>
          <a:xfrm>
            <a:off x="433982" y="3317238"/>
            <a:ext cx="3072189" cy="1665938"/>
          </a:xfrm>
          <a:prstGeom prst="rect">
            <a:avLst/>
          </a:prstGeom>
        </p:spPr>
      </p:pic>
      <p:pic>
        <p:nvPicPr>
          <p:cNvPr id="7" name="Picture 6">
            <a:extLst>
              <a:ext uri="{FF2B5EF4-FFF2-40B4-BE49-F238E27FC236}">
                <a16:creationId xmlns:a16="http://schemas.microsoft.com/office/drawing/2014/main" id="{FF3136CA-B0C7-B14D-961A-7434F69D942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4654" r="16217"/>
          <a:stretch/>
        </p:blipFill>
        <p:spPr>
          <a:xfrm>
            <a:off x="3695101" y="3606560"/>
            <a:ext cx="2299250" cy="1665938"/>
          </a:xfrm>
          <a:prstGeom prst="rect">
            <a:avLst/>
          </a:prstGeom>
        </p:spPr>
      </p:pic>
      <p:pic>
        <p:nvPicPr>
          <p:cNvPr id="8" name="Picture 7">
            <a:extLst>
              <a:ext uri="{FF2B5EF4-FFF2-40B4-BE49-F238E27FC236}">
                <a16:creationId xmlns:a16="http://schemas.microsoft.com/office/drawing/2014/main" id="{2B475506-84C9-DE4C-ACDB-8CDBC1F735D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2453" r="5149"/>
          <a:stretch/>
        </p:blipFill>
        <p:spPr>
          <a:xfrm>
            <a:off x="6268168" y="3219822"/>
            <a:ext cx="2740586" cy="1665938"/>
          </a:xfrm>
          <a:prstGeom prst="rect">
            <a:avLst/>
          </a:prstGeom>
        </p:spPr>
      </p:pic>
      <p:sp>
        <p:nvSpPr>
          <p:cNvPr id="16" name="Content Placeholder 2">
            <a:extLst>
              <a:ext uri="{FF2B5EF4-FFF2-40B4-BE49-F238E27FC236}">
                <a16:creationId xmlns:a16="http://schemas.microsoft.com/office/drawing/2014/main" id="{3A320F2B-BF84-C844-9BEF-E7976237775C}"/>
              </a:ext>
            </a:extLst>
          </p:cNvPr>
          <p:cNvSpPr txBox="1">
            <a:spLocks/>
          </p:cNvSpPr>
          <p:nvPr/>
        </p:nvSpPr>
        <p:spPr>
          <a:xfrm>
            <a:off x="6697491" y="1404528"/>
            <a:ext cx="2311263" cy="1195523"/>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nSpc>
                <a:spcPct val="120000"/>
              </a:lnSpc>
              <a:spcBef>
                <a:spcPts val="0"/>
              </a:spcBef>
              <a:spcAft>
                <a:spcPts val="450"/>
              </a:spcAft>
              <a:buNone/>
            </a:pPr>
            <a:r>
              <a:rPr lang="en-US" sz="1275" dirty="0">
                <a:latin typeface="CMU Sans Serif Medium" panose="02000603000000000000" pitchFamily="2" charset="0"/>
                <a:ea typeface="CMU Sans Serif Medium" panose="02000603000000000000" pitchFamily="2" charset="0"/>
                <a:cs typeface="CMU Sans Serif Medium" panose="02000603000000000000" pitchFamily="2" charset="0"/>
              </a:rPr>
              <a:t>Misalignments are randomly distributed via a Gaussian distribution, truncated at 2.5 sigma.</a:t>
            </a:r>
          </a:p>
        </p:txBody>
      </p:sp>
      <p:grpSp>
        <p:nvGrpSpPr>
          <p:cNvPr id="10" name="Group 9">
            <a:extLst>
              <a:ext uri="{FF2B5EF4-FFF2-40B4-BE49-F238E27FC236}">
                <a16:creationId xmlns:a16="http://schemas.microsoft.com/office/drawing/2014/main" id="{900C906F-B516-1E4A-A3D7-F024A565CF06}"/>
              </a:ext>
            </a:extLst>
          </p:cNvPr>
          <p:cNvGrpSpPr/>
          <p:nvPr/>
        </p:nvGrpSpPr>
        <p:grpSpPr>
          <a:xfrm>
            <a:off x="562740" y="1841328"/>
            <a:ext cx="5696482" cy="1234479"/>
            <a:chOff x="752452" y="2046914"/>
            <a:chExt cx="7774100" cy="1694536"/>
          </a:xfrm>
        </p:grpSpPr>
        <p:pic>
          <p:nvPicPr>
            <p:cNvPr id="12" name="Picture 11">
              <a:extLst>
                <a:ext uri="{FF2B5EF4-FFF2-40B4-BE49-F238E27FC236}">
                  <a16:creationId xmlns:a16="http://schemas.microsoft.com/office/drawing/2014/main" id="{06B26FC4-711A-5E4C-99E6-42CEE445C738}"/>
                </a:ext>
              </a:extLst>
            </p:cNvPr>
            <p:cNvPicPr>
              <a:picLocks noChangeAspect="1"/>
            </p:cNvPicPr>
            <p:nvPr/>
          </p:nvPicPr>
          <p:blipFill rotWithShape="1">
            <a:blip r:embed="rId6"/>
            <a:srcRect t="82755"/>
            <a:stretch/>
          </p:blipFill>
          <p:spPr>
            <a:xfrm>
              <a:off x="752452" y="3265360"/>
              <a:ext cx="7774100" cy="476090"/>
            </a:xfrm>
            <a:prstGeom prst="rect">
              <a:avLst/>
            </a:prstGeom>
          </p:spPr>
        </p:pic>
        <p:pic>
          <p:nvPicPr>
            <p:cNvPr id="14" name="Picture 13">
              <a:extLst>
                <a:ext uri="{FF2B5EF4-FFF2-40B4-BE49-F238E27FC236}">
                  <a16:creationId xmlns:a16="http://schemas.microsoft.com/office/drawing/2014/main" id="{AC4D80A2-E3C6-7645-B65F-77C1701ABDCC}"/>
                </a:ext>
              </a:extLst>
            </p:cNvPr>
            <p:cNvPicPr>
              <a:picLocks noChangeAspect="1"/>
            </p:cNvPicPr>
            <p:nvPr/>
          </p:nvPicPr>
          <p:blipFill rotWithShape="1">
            <a:blip r:embed="rId7"/>
            <a:srcRect l="56587" t="67121" r="22013" b="27123"/>
            <a:stretch/>
          </p:blipFill>
          <p:spPr>
            <a:xfrm>
              <a:off x="5538307" y="2046914"/>
              <a:ext cx="1842655" cy="176169"/>
            </a:xfrm>
            <a:prstGeom prst="rect">
              <a:avLst/>
            </a:prstGeom>
          </p:spPr>
        </p:pic>
        <p:pic>
          <p:nvPicPr>
            <p:cNvPr id="15" name="Picture 14">
              <a:extLst>
                <a:ext uri="{FF2B5EF4-FFF2-40B4-BE49-F238E27FC236}">
                  <a16:creationId xmlns:a16="http://schemas.microsoft.com/office/drawing/2014/main" id="{4BFDDAC5-BE10-0940-80CA-F5111F8CF203}"/>
                </a:ext>
              </a:extLst>
            </p:cNvPr>
            <p:cNvPicPr>
              <a:picLocks noChangeAspect="1"/>
            </p:cNvPicPr>
            <p:nvPr/>
          </p:nvPicPr>
          <p:blipFill rotWithShape="1">
            <a:blip r:embed="rId7"/>
            <a:srcRect l="56587" t="67912" r="22013" b="27844"/>
            <a:stretch/>
          </p:blipFill>
          <p:spPr>
            <a:xfrm>
              <a:off x="5538307" y="2314204"/>
              <a:ext cx="1842655" cy="129888"/>
            </a:xfrm>
            <a:prstGeom prst="rect">
              <a:avLst/>
            </a:prstGeom>
          </p:spPr>
        </p:pic>
      </p:grpSp>
      <p:pic>
        <p:nvPicPr>
          <p:cNvPr id="2" name="Picture 1">
            <a:extLst>
              <a:ext uri="{FF2B5EF4-FFF2-40B4-BE49-F238E27FC236}">
                <a16:creationId xmlns:a16="http://schemas.microsoft.com/office/drawing/2014/main" id="{A9A20BD9-9731-E344-AE87-BDB95319F8A1}"/>
              </a:ext>
            </a:extLst>
          </p:cNvPr>
          <p:cNvPicPr>
            <a:picLocks noChangeAspect="1"/>
          </p:cNvPicPr>
          <p:nvPr/>
        </p:nvPicPr>
        <p:blipFill rotWithShape="1">
          <a:blip r:embed="rId8"/>
          <a:srcRect b="22925"/>
          <a:stretch/>
        </p:blipFill>
        <p:spPr>
          <a:xfrm>
            <a:off x="467544" y="1057404"/>
            <a:ext cx="6324593" cy="1732547"/>
          </a:xfrm>
          <a:prstGeom prst="rect">
            <a:avLst/>
          </a:prstGeom>
        </p:spPr>
      </p:pic>
    </p:spTree>
    <p:extLst>
      <p:ext uri="{BB962C8B-B14F-4D97-AF65-F5344CB8AC3E}">
        <p14:creationId xmlns:p14="http://schemas.microsoft.com/office/powerpoint/2010/main" val="101538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AD7EAE-BBF9-7549-A028-62C4E1D2F29E}"/>
              </a:ext>
            </a:extLst>
          </p:cNvPr>
          <p:cNvPicPr>
            <a:picLocks noChangeAspect="1"/>
          </p:cNvPicPr>
          <p:nvPr/>
        </p:nvPicPr>
        <p:blipFill rotWithShape="1">
          <a:blip r:embed="rId3"/>
          <a:srcRect r="19945" b="14679"/>
          <a:stretch/>
        </p:blipFill>
        <p:spPr>
          <a:xfrm>
            <a:off x="493730" y="1399822"/>
            <a:ext cx="4585001" cy="1736779"/>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5</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8" name="TextBox 7">
            <a:extLst>
              <a:ext uri="{FF2B5EF4-FFF2-40B4-BE49-F238E27FC236}">
                <a16:creationId xmlns:a16="http://schemas.microsoft.com/office/drawing/2014/main" id="{1556D2B8-07F0-9043-86C9-9DBA0986C5C5}"/>
              </a:ext>
            </a:extLst>
          </p:cNvPr>
          <p:cNvSpPr txBox="1"/>
          <p:nvPr/>
        </p:nvSpPr>
        <p:spPr>
          <a:xfrm>
            <a:off x="5823074" y="591804"/>
            <a:ext cx="2336441" cy="461665"/>
          </a:xfrm>
          <a:prstGeom prst="rect">
            <a:avLst/>
          </a:prstGeom>
          <a:noFill/>
        </p:spPr>
        <p:txBody>
          <a:bodyPr wrap="square" rtlCol="0">
            <a:spAutoFit/>
          </a:bodyPr>
          <a:lstStyle/>
          <a:p>
            <a:r>
              <a:rPr lang="en-US" sz="1200" b="1" dirty="0">
                <a:solidFill>
                  <a:srgbClr val="002C81"/>
                </a:solidFill>
              </a:rPr>
              <a:t>ttbar (182.5 GeV) 4IP lattice, </a:t>
            </a:r>
          </a:p>
          <a:p>
            <a:r>
              <a:rPr lang="en-US" sz="1200" b="1" dirty="0">
                <a:solidFill>
                  <a:srgbClr val="C00000"/>
                </a:solidFill>
              </a:rPr>
              <a:t>after correction strategy: </a:t>
            </a:r>
          </a:p>
        </p:txBody>
      </p:sp>
      <p:sp>
        <p:nvSpPr>
          <p:cNvPr id="10" name="Title 1">
            <a:extLst>
              <a:ext uri="{FF2B5EF4-FFF2-40B4-BE49-F238E27FC236}">
                <a16:creationId xmlns:a16="http://schemas.microsoft.com/office/drawing/2014/main" id="{CBE6049A-DD7F-FA46-BC44-0A10076606F5}"/>
              </a:ext>
            </a:extLst>
          </p:cNvPr>
          <p:cNvSpPr txBox="1">
            <a:spLocks/>
          </p:cNvSpPr>
          <p:nvPr/>
        </p:nvSpPr>
        <p:spPr>
          <a:xfrm>
            <a:off x="224584" y="483518"/>
            <a:ext cx="8192257" cy="99417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783">
              <a:defRPr/>
            </a:pPr>
            <a:r>
              <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FCC-</a:t>
            </a:r>
            <a:r>
              <a:rPr lang="en-US" sz="2400" dirty="0" err="1">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ee</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emittance tuning results</a:t>
            </a:r>
            <a:endPar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14" name="TextBox 13">
            <a:extLst>
              <a:ext uri="{FF2B5EF4-FFF2-40B4-BE49-F238E27FC236}">
                <a16:creationId xmlns:a16="http://schemas.microsoft.com/office/drawing/2014/main" id="{A5661547-C506-2645-9115-CFF5CDBA9642}"/>
              </a:ext>
            </a:extLst>
          </p:cNvPr>
          <p:cNvSpPr txBox="1"/>
          <p:nvPr/>
        </p:nvSpPr>
        <p:spPr>
          <a:xfrm>
            <a:off x="427556" y="1059582"/>
            <a:ext cx="3076483" cy="248209"/>
          </a:xfrm>
          <a:prstGeom prst="rect">
            <a:avLst/>
          </a:prstGeom>
          <a:noFill/>
        </p:spPr>
        <p:txBody>
          <a:bodyPr wrap="none" rtlCol="0">
            <a:spAutoFit/>
          </a:bodyPr>
          <a:lstStyle/>
          <a:p>
            <a:r>
              <a:rPr lang="en-US" sz="1013" b="1" dirty="0">
                <a:solidFill>
                  <a:srgbClr val="121C83"/>
                </a:solidFill>
              </a:rPr>
              <a:t>RMS misalignment and field errors tolerances:</a:t>
            </a:r>
          </a:p>
        </p:txBody>
      </p:sp>
      <p:pic>
        <p:nvPicPr>
          <p:cNvPr id="16" name="Picture 15">
            <a:extLst>
              <a:ext uri="{FF2B5EF4-FFF2-40B4-BE49-F238E27FC236}">
                <a16:creationId xmlns:a16="http://schemas.microsoft.com/office/drawing/2014/main" id="{EC596477-6400-3144-BEA2-2A7590CD811A}"/>
              </a:ext>
            </a:extLst>
          </p:cNvPr>
          <p:cNvPicPr>
            <a:picLocks noChangeAspect="1"/>
          </p:cNvPicPr>
          <p:nvPr/>
        </p:nvPicPr>
        <p:blipFill rotWithShape="1">
          <a:blip r:embed="rId4"/>
          <a:srcRect l="2" r="79981" b="33293"/>
          <a:stretch/>
        </p:blipFill>
        <p:spPr>
          <a:xfrm>
            <a:off x="478212" y="3435412"/>
            <a:ext cx="1134387" cy="1343579"/>
          </a:xfrm>
          <a:prstGeom prst="rect">
            <a:avLst/>
          </a:prstGeom>
        </p:spPr>
      </p:pic>
      <p:pic>
        <p:nvPicPr>
          <p:cNvPr id="17" name="Picture 16">
            <a:extLst>
              <a:ext uri="{FF2B5EF4-FFF2-40B4-BE49-F238E27FC236}">
                <a16:creationId xmlns:a16="http://schemas.microsoft.com/office/drawing/2014/main" id="{B186FF9A-AA68-C445-80B7-D1D005FFD4F3}"/>
              </a:ext>
            </a:extLst>
          </p:cNvPr>
          <p:cNvPicPr>
            <a:picLocks noChangeAspect="1"/>
          </p:cNvPicPr>
          <p:nvPr/>
        </p:nvPicPr>
        <p:blipFill rotWithShape="1">
          <a:blip r:embed="rId4"/>
          <a:srcRect l="77655" b="32051"/>
          <a:stretch/>
        </p:blipFill>
        <p:spPr>
          <a:xfrm>
            <a:off x="1612599" y="3435412"/>
            <a:ext cx="1266302" cy="1368586"/>
          </a:xfrm>
          <a:prstGeom prst="rect">
            <a:avLst/>
          </a:prstGeom>
        </p:spPr>
      </p:pic>
      <p:pic>
        <p:nvPicPr>
          <p:cNvPr id="22" name="Picture 21">
            <a:extLst>
              <a:ext uri="{FF2B5EF4-FFF2-40B4-BE49-F238E27FC236}">
                <a16:creationId xmlns:a16="http://schemas.microsoft.com/office/drawing/2014/main" id="{BAD6F2DC-4946-454F-8E41-52237562DB47}"/>
              </a:ext>
            </a:extLst>
          </p:cNvPr>
          <p:cNvPicPr>
            <a:picLocks noChangeAspect="1"/>
          </p:cNvPicPr>
          <p:nvPr/>
        </p:nvPicPr>
        <p:blipFill rotWithShape="1">
          <a:blip r:embed="rId5"/>
          <a:srcRect t="82755"/>
          <a:stretch/>
        </p:blipFill>
        <p:spPr>
          <a:xfrm>
            <a:off x="511098" y="2922640"/>
            <a:ext cx="5056332" cy="303592"/>
          </a:xfrm>
          <a:prstGeom prst="rect">
            <a:avLst/>
          </a:prstGeom>
        </p:spPr>
      </p:pic>
      <p:pic>
        <p:nvPicPr>
          <p:cNvPr id="24" name="Picture 23">
            <a:extLst>
              <a:ext uri="{FF2B5EF4-FFF2-40B4-BE49-F238E27FC236}">
                <a16:creationId xmlns:a16="http://schemas.microsoft.com/office/drawing/2014/main" id="{DA94B862-6268-8549-B7F6-546D1F671D77}"/>
              </a:ext>
            </a:extLst>
          </p:cNvPr>
          <p:cNvPicPr>
            <a:picLocks noChangeAspect="1"/>
          </p:cNvPicPr>
          <p:nvPr/>
        </p:nvPicPr>
        <p:blipFill rotWithShape="1">
          <a:blip r:embed="rId4"/>
          <a:srcRect l="56587" t="67121" r="22013" b="27123"/>
          <a:stretch/>
        </p:blipFill>
        <p:spPr>
          <a:xfrm>
            <a:off x="3808978" y="2099455"/>
            <a:ext cx="1269753" cy="119020"/>
          </a:xfrm>
          <a:prstGeom prst="rect">
            <a:avLst/>
          </a:prstGeom>
        </p:spPr>
      </p:pic>
      <p:pic>
        <p:nvPicPr>
          <p:cNvPr id="25" name="Picture 24">
            <a:extLst>
              <a:ext uri="{FF2B5EF4-FFF2-40B4-BE49-F238E27FC236}">
                <a16:creationId xmlns:a16="http://schemas.microsoft.com/office/drawing/2014/main" id="{E3EE27AD-90A3-314C-B5E0-CD244C2508D6}"/>
              </a:ext>
            </a:extLst>
          </p:cNvPr>
          <p:cNvPicPr>
            <a:picLocks noChangeAspect="1"/>
          </p:cNvPicPr>
          <p:nvPr/>
        </p:nvPicPr>
        <p:blipFill rotWithShape="1">
          <a:blip r:embed="rId4"/>
          <a:srcRect l="56587" t="67912" r="22013" b="27844"/>
          <a:stretch/>
        </p:blipFill>
        <p:spPr>
          <a:xfrm>
            <a:off x="3808978" y="2280037"/>
            <a:ext cx="1269753" cy="87753"/>
          </a:xfrm>
          <a:prstGeom prst="rect">
            <a:avLst/>
          </a:prstGeom>
        </p:spPr>
      </p:pic>
      <p:pic>
        <p:nvPicPr>
          <p:cNvPr id="1038" name="Picture 14">
            <a:extLst>
              <a:ext uri="{FF2B5EF4-FFF2-40B4-BE49-F238E27FC236}">
                <a16:creationId xmlns:a16="http://schemas.microsoft.com/office/drawing/2014/main" id="{56C0B520-5B71-394F-9E75-5657085F41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5569" y="1104382"/>
            <a:ext cx="2664574" cy="181825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017EC2F0-D159-CD43-B349-1DBB34A89DA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01984" y="3136601"/>
            <a:ext cx="2578620" cy="180503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23155223-B938-5741-BB5C-DB260DA7287A}"/>
              </a:ext>
            </a:extLst>
          </p:cNvPr>
          <p:cNvPicPr>
            <a:picLocks noChangeAspect="1"/>
          </p:cNvPicPr>
          <p:nvPr/>
        </p:nvPicPr>
        <p:blipFill>
          <a:blip r:embed="rId8"/>
          <a:stretch>
            <a:fillRect/>
          </a:stretch>
        </p:blipFill>
        <p:spPr>
          <a:xfrm>
            <a:off x="6991294" y="3226232"/>
            <a:ext cx="1231900" cy="127000"/>
          </a:xfrm>
          <a:prstGeom prst="rect">
            <a:avLst/>
          </a:prstGeom>
        </p:spPr>
      </p:pic>
      <p:pic>
        <p:nvPicPr>
          <p:cNvPr id="30" name="Picture 29">
            <a:extLst>
              <a:ext uri="{FF2B5EF4-FFF2-40B4-BE49-F238E27FC236}">
                <a16:creationId xmlns:a16="http://schemas.microsoft.com/office/drawing/2014/main" id="{2E2576F5-3F4D-B349-9270-05067C3C91EE}"/>
              </a:ext>
            </a:extLst>
          </p:cNvPr>
          <p:cNvPicPr>
            <a:picLocks noChangeAspect="1"/>
          </p:cNvPicPr>
          <p:nvPr/>
        </p:nvPicPr>
        <p:blipFill>
          <a:blip r:embed="rId9"/>
          <a:stretch>
            <a:fillRect/>
          </a:stretch>
        </p:blipFill>
        <p:spPr>
          <a:xfrm>
            <a:off x="6940315" y="1187898"/>
            <a:ext cx="1219200" cy="127000"/>
          </a:xfrm>
          <a:prstGeom prst="rect">
            <a:avLst/>
          </a:prstGeom>
        </p:spPr>
      </p:pic>
    </p:spTree>
    <p:extLst>
      <p:ext uri="{BB962C8B-B14F-4D97-AF65-F5344CB8AC3E}">
        <p14:creationId xmlns:p14="http://schemas.microsoft.com/office/powerpoint/2010/main" val="4194002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6</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8" name="TextBox 7">
            <a:extLst>
              <a:ext uri="{FF2B5EF4-FFF2-40B4-BE49-F238E27FC236}">
                <a16:creationId xmlns:a16="http://schemas.microsoft.com/office/drawing/2014/main" id="{1556D2B8-07F0-9043-86C9-9DBA0986C5C5}"/>
              </a:ext>
            </a:extLst>
          </p:cNvPr>
          <p:cNvSpPr txBox="1"/>
          <p:nvPr/>
        </p:nvSpPr>
        <p:spPr>
          <a:xfrm>
            <a:off x="5823074" y="591804"/>
            <a:ext cx="2336441" cy="461665"/>
          </a:xfrm>
          <a:prstGeom prst="rect">
            <a:avLst/>
          </a:prstGeom>
          <a:noFill/>
        </p:spPr>
        <p:txBody>
          <a:bodyPr wrap="square" rtlCol="0">
            <a:spAutoFit/>
          </a:bodyPr>
          <a:lstStyle/>
          <a:p>
            <a:r>
              <a:rPr lang="en-US" sz="1200" b="1" dirty="0">
                <a:solidFill>
                  <a:srgbClr val="002C81"/>
                </a:solidFill>
              </a:rPr>
              <a:t>ttbar (182.5 GeV) 4IP lattice, </a:t>
            </a:r>
          </a:p>
          <a:p>
            <a:r>
              <a:rPr lang="en-US" sz="1200" b="1" dirty="0">
                <a:solidFill>
                  <a:srgbClr val="C00000"/>
                </a:solidFill>
              </a:rPr>
              <a:t>after correction strategy: </a:t>
            </a:r>
          </a:p>
        </p:txBody>
      </p:sp>
      <p:sp>
        <p:nvSpPr>
          <p:cNvPr id="10" name="Title 1">
            <a:extLst>
              <a:ext uri="{FF2B5EF4-FFF2-40B4-BE49-F238E27FC236}">
                <a16:creationId xmlns:a16="http://schemas.microsoft.com/office/drawing/2014/main" id="{CBE6049A-DD7F-FA46-BC44-0A10076606F5}"/>
              </a:ext>
            </a:extLst>
          </p:cNvPr>
          <p:cNvSpPr txBox="1">
            <a:spLocks/>
          </p:cNvSpPr>
          <p:nvPr/>
        </p:nvSpPr>
        <p:spPr>
          <a:xfrm>
            <a:off x="224584" y="483518"/>
            <a:ext cx="8192257" cy="99417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783">
              <a:defRPr/>
            </a:pPr>
            <a:r>
              <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FCC-</a:t>
            </a:r>
            <a:r>
              <a:rPr lang="en-US" sz="2400" dirty="0" err="1">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ee</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emittance tuning results</a:t>
            </a:r>
            <a:endPar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23" name="TextBox 22">
            <a:extLst>
              <a:ext uri="{FF2B5EF4-FFF2-40B4-BE49-F238E27FC236}">
                <a16:creationId xmlns:a16="http://schemas.microsoft.com/office/drawing/2014/main" id="{779BBAE1-DE6A-0340-B3E2-4048EC444391}"/>
              </a:ext>
            </a:extLst>
          </p:cNvPr>
          <p:cNvSpPr txBox="1"/>
          <p:nvPr/>
        </p:nvSpPr>
        <p:spPr>
          <a:xfrm>
            <a:off x="427556" y="1059582"/>
            <a:ext cx="3076483" cy="248209"/>
          </a:xfrm>
          <a:prstGeom prst="rect">
            <a:avLst/>
          </a:prstGeom>
          <a:noFill/>
        </p:spPr>
        <p:txBody>
          <a:bodyPr wrap="none" rtlCol="0">
            <a:spAutoFit/>
          </a:bodyPr>
          <a:lstStyle/>
          <a:p>
            <a:r>
              <a:rPr lang="en-US" sz="1013" b="1" dirty="0">
                <a:solidFill>
                  <a:srgbClr val="121C83"/>
                </a:solidFill>
              </a:rPr>
              <a:t>RMS misalignment and field errors tolerances:</a:t>
            </a:r>
          </a:p>
        </p:txBody>
      </p:sp>
      <p:pic>
        <p:nvPicPr>
          <p:cNvPr id="25" name="Picture 24">
            <a:extLst>
              <a:ext uri="{FF2B5EF4-FFF2-40B4-BE49-F238E27FC236}">
                <a16:creationId xmlns:a16="http://schemas.microsoft.com/office/drawing/2014/main" id="{089ACA90-03EE-F54B-8DC4-1A29FBEC334A}"/>
              </a:ext>
            </a:extLst>
          </p:cNvPr>
          <p:cNvPicPr>
            <a:picLocks noChangeAspect="1"/>
          </p:cNvPicPr>
          <p:nvPr/>
        </p:nvPicPr>
        <p:blipFill rotWithShape="1">
          <a:blip r:embed="rId2"/>
          <a:srcRect l="2" r="79981" b="33293"/>
          <a:stretch/>
        </p:blipFill>
        <p:spPr>
          <a:xfrm>
            <a:off x="478212" y="3435412"/>
            <a:ext cx="1134387" cy="1343579"/>
          </a:xfrm>
          <a:prstGeom prst="rect">
            <a:avLst/>
          </a:prstGeom>
        </p:spPr>
      </p:pic>
      <p:pic>
        <p:nvPicPr>
          <p:cNvPr id="26" name="Picture 25">
            <a:extLst>
              <a:ext uri="{FF2B5EF4-FFF2-40B4-BE49-F238E27FC236}">
                <a16:creationId xmlns:a16="http://schemas.microsoft.com/office/drawing/2014/main" id="{52FE3B21-A92E-3B40-976F-A1167C5106A2}"/>
              </a:ext>
            </a:extLst>
          </p:cNvPr>
          <p:cNvPicPr>
            <a:picLocks noChangeAspect="1"/>
          </p:cNvPicPr>
          <p:nvPr/>
        </p:nvPicPr>
        <p:blipFill rotWithShape="1">
          <a:blip r:embed="rId2"/>
          <a:srcRect l="77655" b="32051"/>
          <a:stretch/>
        </p:blipFill>
        <p:spPr>
          <a:xfrm>
            <a:off x="1612599" y="3435412"/>
            <a:ext cx="1266302" cy="1368586"/>
          </a:xfrm>
          <a:prstGeom prst="rect">
            <a:avLst/>
          </a:prstGeom>
        </p:spPr>
      </p:pic>
      <p:pic>
        <p:nvPicPr>
          <p:cNvPr id="27" name="Picture 26">
            <a:extLst>
              <a:ext uri="{FF2B5EF4-FFF2-40B4-BE49-F238E27FC236}">
                <a16:creationId xmlns:a16="http://schemas.microsoft.com/office/drawing/2014/main" id="{0A2B77AB-9198-4E4C-BB29-235B2B01B80B}"/>
              </a:ext>
            </a:extLst>
          </p:cNvPr>
          <p:cNvPicPr>
            <a:picLocks noChangeAspect="1"/>
          </p:cNvPicPr>
          <p:nvPr/>
        </p:nvPicPr>
        <p:blipFill rotWithShape="1">
          <a:blip r:embed="rId3"/>
          <a:srcRect t="82755"/>
          <a:stretch/>
        </p:blipFill>
        <p:spPr>
          <a:xfrm>
            <a:off x="511098" y="2922640"/>
            <a:ext cx="5056332" cy="303592"/>
          </a:xfrm>
          <a:prstGeom prst="rect">
            <a:avLst/>
          </a:prstGeom>
        </p:spPr>
      </p:pic>
      <p:pic>
        <p:nvPicPr>
          <p:cNvPr id="28" name="Picture 27">
            <a:extLst>
              <a:ext uri="{FF2B5EF4-FFF2-40B4-BE49-F238E27FC236}">
                <a16:creationId xmlns:a16="http://schemas.microsoft.com/office/drawing/2014/main" id="{1C0E65B4-B516-F148-8048-7D2CF31D56FA}"/>
              </a:ext>
            </a:extLst>
          </p:cNvPr>
          <p:cNvPicPr>
            <a:picLocks noChangeAspect="1"/>
          </p:cNvPicPr>
          <p:nvPr/>
        </p:nvPicPr>
        <p:blipFill rotWithShape="1">
          <a:blip r:embed="rId2"/>
          <a:srcRect l="56587" t="67121" r="22013" b="27123"/>
          <a:stretch/>
        </p:blipFill>
        <p:spPr>
          <a:xfrm>
            <a:off x="3808978" y="2099455"/>
            <a:ext cx="1269753" cy="119020"/>
          </a:xfrm>
          <a:prstGeom prst="rect">
            <a:avLst/>
          </a:prstGeom>
        </p:spPr>
      </p:pic>
      <p:pic>
        <p:nvPicPr>
          <p:cNvPr id="29" name="Picture 28">
            <a:extLst>
              <a:ext uri="{FF2B5EF4-FFF2-40B4-BE49-F238E27FC236}">
                <a16:creationId xmlns:a16="http://schemas.microsoft.com/office/drawing/2014/main" id="{0E60BD41-59D7-494F-AE51-76F4BB1903BA}"/>
              </a:ext>
            </a:extLst>
          </p:cNvPr>
          <p:cNvPicPr>
            <a:picLocks noChangeAspect="1"/>
          </p:cNvPicPr>
          <p:nvPr/>
        </p:nvPicPr>
        <p:blipFill rotWithShape="1">
          <a:blip r:embed="rId2"/>
          <a:srcRect l="56587" t="67912" r="22013" b="27844"/>
          <a:stretch/>
        </p:blipFill>
        <p:spPr>
          <a:xfrm>
            <a:off x="3808978" y="2280037"/>
            <a:ext cx="1269753" cy="87753"/>
          </a:xfrm>
          <a:prstGeom prst="rect">
            <a:avLst/>
          </a:prstGeom>
        </p:spPr>
      </p:pic>
      <p:pic>
        <p:nvPicPr>
          <p:cNvPr id="32" name="Picture 14">
            <a:extLst>
              <a:ext uri="{FF2B5EF4-FFF2-40B4-BE49-F238E27FC236}">
                <a16:creationId xmlns:a16="http://schemas.microsoft.com/office/drawing/2014/main" id="{74DF7678-C9CB-9E4E-A037-EBB1BF815E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5569" y="1104382"/>
            <a:ext cx="2664574" cy="18182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9C6CB03-15F7-2A44-BD40-7A848E6BD1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6278" y="2988355"/>
            <a:ext cx="2676484" cy="182638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a:extLst>
              <a:ext uri="{FF2B5EF4-FFF2-40B4-BE49-F238E27FC236}">
                <a16:creationId xmlns:a16="http://schemas.microsoft.com/office/drawing/2014/main" id="{D9DF46BE-8BB4-F240-9A8C-85166463B5F8}"/>
              </a:ext>
            </a:extLst>
          </p:cNvPr>
          <p:cNvPicPr>
            <a:picLocks noChangeAspect="1"/>
          </p:cNvPicPr>
          <p:nvPr/>
        </p:nvPicPr>
        <p:blipFill>
          <a:blip r:embed="rId6"/>
          <a:stretch>
            <a:fillRect/>
          </a:stretch>
        </p:blipFill>
        <p:spPr>
          <a:xfrm>
            <a:off x="6940315" y="1187898"/>
            <a:ext cx="1219200" cy="127000"/>
          </a:xfrm>
          <a:prstGeom prst="rect">
            <a:avLst/>
          </a:prstGeom>
        </p:spPr>
      </p:pic>
      <p:pic>
        <p:nvPicPr>
          <p:cNvPr id="4" name="Picture 3">
            <a:extLst>
              <a:ext uri="{FF2B5EF4-FFF2-40B4-BE49-F238E27FC236}">
                <a16:creationId xmlns:a16="http://schemas.microsoft.com/office/drawing/2014/main" id="{97DF7EE3-E7D8-8E4C-BB32-49EE56C8FD81}"/>
              </a:ext>
            </a:extLst>
          </p:cNvPr>
          <p:cNvPicPr>
            <a:picLocks noChangeAspect="1"/>
          </p:cNvPicPr>
          <p:nvPr/>
        </p:nvPicPr>
        <p:blipFill>
          <a:blip r:embed="rId7"/>
          <a:stretch>
            <a:fillRect/>
          </a:stretch>
        </p:blipFill>
        <p:spPr>
          <a:xfrm>
            <a:off x="7520463" y="3074436"/>
            <a:ext cx="660400" cy="152400"/>
          </a:xfrm>
          <a:prstGeom prst="rect">
            <a:avLst/>
          </a:prstGeom>
        </p:spPr>
      </p:pic>
      <p:pic>
        <p:nvPicPr>
          <p:cNvPr id="19" name="Picture 18">
            <a:extLst>
              <a:ext uri="{FF2B5EF4-FFF2-40B4-BE49-F238E27FC236}">
                <a16:creationId xmlns:a16="http://schemas.microsoft.com/office/drawing/2014/main" id="{661141E8-D2EA-E647-8A86-CFEAEDACE805}"/>
              </a:ext>
            </a:extLst>
          </p:cNvPr>
          <p:cNvPicPr>
            <a:picLocks noChangeAspect="1"/>
          </p:cNvPicPr>
          <p:nvPr/>
        </p:nvPicPr>
        <p:blipFill rotWithShape="1">
          <a:blip r:embed="rId8"/>
          <a:srcRect r="19945" b="14679"/>
          <a:stretch/>
        </p:blipFill>
        <p:spPr>
          <a:xfrm>
            <a:off x="493730" y="1399822"/>
            <a:ext cx="4585001" cy="1736779"/>
          </a:xfrm>
          <a:prstGeom prst="rect">
            <a:avLst/>
          </a:prstGeom>
        </p:spPr>
      </p:pic>
    </p:spTree>
    <p:extLst>
      <p:ext uri="{BB962C8B-B14F-4D97-AF65-F5344CB8AC3E}">
        <p14:creationId xmlns:p14="http://schemas.microsoft.com/office/powerpoint/2010/main" val="4293145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7</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8" name="TextBox 7">
            <a:extLst>
              <a:ext uri="{FF2B5EF4-FFF2-40B4-BE49-F238E27FC236}">
                <a16:creationId xmlns:a16="http://schemas.microsoft.com/office/drawing/2014/main" id="{1556D2B8-07F0-9043-86C9-9DBA0986C5C5}"/>
              </a:ext>
            </a:extLst>
          </p:cNvPr>
          <p:cNvSpPr txBox="1"/>
          <p:nvPr/>
        </p:nvSpPr>
        <p:spPr>
          <a:xfrm>
            <a:off x="5823074" y="591804"/>
            <a:ext cx="2336441" cy="461665"/>
          </a:xfrm>
          <a:prstGeom prst="rect">
            <a:avLst/>
          </a:prstGeom>
          <a:noFill/>
        </p:spPr>
        <p:txBody>
          <a:bodyPr wrap="square" rtlCol="0">
            <a:spAutoFit/>
          </a:bodyPr>
          <a:lstStyle/>
          <a:p>
            <a:r>
              <a:rPr lang="en-US" sz="1200" b="1" dirty="0">
                <a:solidFill>
                  <a:srgbClr val="002C81"/>
                </a:solidFill>
              </a:rPr>
              <a:t>ttbar (182.5 GeV) 4IP lattice, </a:t>
            </a:r>
          </a:p>
          <a:p>
            <a:r>
              <a:rPr lang="en-US" sz="1200" b="1" dirty="0">
                <a:solidFill>
                  <a:srgbClr val="C00000"/>
                </a:solidFill>
              </a:rPr>
              <a:t>after correction strategy: </a:t>
            </a:r>
          </a:p>
        </p:txBody>
      </p:sp>
      <p:sp>
        <p:nvSpPr>
          <p:cNvPr id="10" name="Title 1">
            <a:extLst>
              <a:ext uri="{FF2B5EF4-FFF2-40B4-BE49-F238E27FC236}">
                <a16:creationId xmlns:a16="http://schemas.microsoft.com/office/drawing/2014/main" id="{CBE6049A-DD7F-FA46-BC44-0A10076606F5}"/>
              </a:ext>
            </a:extLst>
          </p:cNvPr>
          <p:cNvSpPr txBox="1">
            <a:spLocks/>
          </p:cNvSpPr>
          <p:nvPr/>
        </p:nvSpPr>
        <p:spPr>
          <a:xfrm>
            <a:off x="224584" y="483518"/>
            <a:ext cx="8192257" cy="99417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783">
              <a:defRPr/>
            </a:pPr>
            <a:r>
              <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FCC-</a:t>
            </a:r>
            <a:r>
              <a:rPr lang="en-US" sz="2400" dirty="0" err="1">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ee</a:t>
            </a:r>
            <a:r>
              <a:rPr lang="en-US" sz="240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 emittance tuning results</a:t>
            </a:r>
            <a:endParaRPr lang="en-US" sz="2400" kern="0"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endParaRPr>
          </a:p>
        </p:txBody>
      </p:sp>
      <p:sp>
        <p:nvSpPr>
          <p:cNvPr id="23" name="TextBox 22">
            <a:extLst>
              <a:ext uri="{FF2B5EF4-FFF2-40B4-BE49-F238E27FC236}">
                <a16:creationId xmlns:a16="http://schemas.microsoft.com/office/drawing/2014/main" id="{0FAB43D2-A751-1848-9861-D1DB7F2F3C96}"/>
              </a:ext>
            </a:extLst>
          </p:cNvPr>
          <p:cNvSpPr txBox="1"/>
          <p:nvPr/>
        </p:nvSpPr>
        <p:spPr>
          <a:xfrm>
            <a:off x="427556" y="1059582"/>
            <a:ext cx="3076483" cy="248209"/>
          </a:xfrm>
          <a:prstGeom prst="rect">
            <a:avLst/>
          </a:prstGeom>
          <a:noFill/>
        </p:spPr>
        <p:txBody>
          <a:bodyPr wrap="none" rtlCol="0">
            <a:spAutoFit/>
          </a:bodyPr>
          <a:lstStyle/>
          <a:p>
            <a:r>
              <a:rPr lang="en-US" sz="1013" b="1" dirty="0">
                <a:solidFill>
                  <a:srgbClr val="121C83"/>
                </a:solidFill>
              </a:rPr>
              <a:t>RMS misalignment and field errors tolerances:</a:t>
            </a:r>
          </a:p>
        </p:txBody>
      </p:sp>
      <p:pic>
        <p:nvPicPr>
          <p:cNvPr id="25" name="Picture 24">
            <a:extLst>
              <a:ext uri="{FF2B5EF4-FFF2-40B4-BE49-F238E27FC236}">
                <a16:creationId xmlns:a16="http://schemas.microsoft.com/office/drawing/2014/main" id="{4695132E-5497-A443-9475-1BA6B24CB4FA}"/>
              </a:ext>
            </a:extLst>
          </p:cNvPr>
          <p:cNvPicPr>
            <a:picLocks noChangeAspect="1"/>
          </p:cNvPicPr>
          <p:nvPr/>
        </p:nvPicPr>
        <p:blipFill rotWithShape="1">
          <a:blip r:embed="rId2"/>
          <a:srcRect l="2" r="79981" b="33293"/>
          <a:stretch/>
        </p:blipFill>
        <p:spPr>
          <a:xfrm>
            <a:off x="478212" y="3435412"/>
            <a:ext cx="1134387" cy="1343579"/>
          </a:xfrm>
          <a:prstGeom prst="rect">
            <a:avLst/>
          </a:prstGeom>
        </p:spPr>
      </p:pic>
      <p:pic>
        <p:nvPicPr>
          <p:cNvPr id="26" name="Picture 25">
            <a:extLst>
              <a:ext uri="{FF2B5EF4-FFF2-40B4-BE49-F238E27FC236}">
                <a16:creationId xmlns:a16="http://schemas.microsoft.com/office/drawing/2014/main" id="{CA978C4A-0F3F-0E4B-A778-CA2989D49EFE}"/>
              </a:ext>
            </a:extLst>
          </p:cNvPr>
          <p:cNvPicPr>
            <a:picLocks noChangeAspect="1"/>
          </p:cNvPicPr>
          <p:nvPr/>
        </p:nvPicPr>
        <p:blipFill rotWithShape="1">
          <a:blip r:embed="rId2"/>
          <a:srcRect l="77655" b="32051"/>
          <a:stretch/>
        </p:blipFill>
        <p:spPr>
          <a:xfrm>
            <a:off x="1612599" y="3435412"/>
            <a:ext cx="1266302" cy="1368586"/>
          </a:xfrm>
          <a:prstGeom prst="rect">
            <a:avLst/>
          </a:prstGeom>
        </p:spPr>
      </p:pic>
      <p:pic>
        <p:nvPicPr>
          <p:cNvPr id="27" name="Picture 26">
            <a:extLst>
              <a:ext uri="{FF2B5EF4-FFF2-40B4-BE49-F238E27FC236}">
                <a16:creationId xmlns:a16="http://schemas.microsoft.com/office/drawing/2014/main" id="{05BEBF7F-6E03-2B46-87C8-1E8AE695BEFC}"/>
              </a:ext>
            </a:extLst>
          </p:cNvPr>
          <p:cNvPicPr>
            <a:picLocks noChangeAspect="1"/>
          </p:cNvPicPr>
          <p:nvPr/>
        </p:nvPicPr>
        <p:blipFill rotWithShape="1">
          <a:blip r:embed="rId3"/>
          <a:srcRect t="82755"/>
          <a:stretch/>
        </p:blipFill>
        <p:spPr>
          <a:xfrm>
            <a:off x="511098" y="2922640"/>
            <a:ext cx="5056332" cy="303592"/>
          </a:xfrm>
          <a:prstGeom prst="rect">
            <a:avLst/>
          </a:prstGeom>
        </p:spPr>
      </p:pic>
      <p:pic>
        <p:nvPicPr>
          <p:cNvPr id="28" name="Picture 27">
            <a:extLst>
              <a:ext uri="{FF2B5EF4-FFF2-40B4-BE49-F238E27FC236}">
                <a16:creationId xmlns:a16="http://schemas.microsoft.com/office/drawing/2014/main" id="{9B35E435-ABEC-DC45-A522-F794D022520A}"/>
              </a:ext>
            </a:extLst>
          </p:cNvPr>
          <p:cNvPicPr>
            <a:picLocks noChangeAspect="1"/>
          </p:cNvPicPr>
          <p:nvPr/>
        </p:nvPicPr>
        <p:blipFill rotWithShape="1">
          <a:blip r:embed="rId2"/>
          <a:srcRect l="56587" t="67121" r="22013" b="27123"/>
          <a:stretch/>
        </p:blipFill>
        <p:spPr>
          <a:xfrm>
            <a:off x="3808978" y="2099455"/>
            <a:ext cx="1269753" cy="119020"/>
          </a:xfrm>
          <a:prstGeom prst="rect">
            <a:avLst/>
          </a:prstGeom>
        </p:spPr>
      </p:pic>
      <p:pic>
        <p:nvPicPr>
          <p:cNvPr id="29" name="Picture 28">
            <a:extLst>
              <a:ext uri="{FF2B5EF4-FFF2-40B4-BE49-F238E27FC236}">
                <a16:creationId xmlns:a16="http://schemas.microsoft.com/office/drawing/2014/main" id="{6EE666CF-A341-2341-8F2E-7F0BA5CE5FD0}"/>
              </a:ext>
            </a:extLst>
          </p:cNvPr>
          <p:cNvPicPr>
            <a:picLocks noChangeAspect="1"/>
          </p:cNvPicPr>
          <p:nvPr/>
        </p:nvPicPr>
        <p:blipFill rotWithShape="1">
          <a:blip r:embed="rId2"/>
          <a:srcRect l="56587" t="67912" r="22013" b="27844"/>
          <a:stretch/>
        </p:blipFill>
        <p:spPr>
          <a:xfrm>
            <a:off x="3808978" y="2280037"/>
            <a:ext cx="1269753" cy="87753"/>
          </a:xfrm>
          <a:prstGeom prst="rect">
            <a:avLst/>
          </a:prstGeom>
        </p:spPr>
      </p:pic>
      <p:pic>
        <p:nvPicPr>
          <p:cNvPr id="3076" name="Picture 4">
            <a:extLst>
              <a:ext uri="{FF2B5EF4-FFF2-40B4-BE49-F238E27FC236}">
                <a16:creationId xmlns:a16="http://schemas.microsoft.com/office/drawing/2014/main" id="{CA3DE2D5-BA76-6C4D-BD10-7CA3B2172A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8707" y="1187858"/>
            <a:ext cx="3381487" cy="33638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EE6DE470-5B05-4C4D-97E1-C62D011CD449}"/>
              </a:ext>
            </a:extLst>
          </p:cNvPr>
          <p:cNvPicPr>
            <a:picLocks noChangeAspect="1"/>
          </p:cNvPicPr>
          <p:nvPr/>
        </p:nvPicPr>
        <p:blipFill rotWithShape="1">
          <a:blip r:embed="rId5"/>
          <a:srcRect r="19945" b="14679"/>
          <a:stretch/>
        </p:blipFill>
        <p:spPr>
          <a:xfrm>
            <a:off x="493730" y="1399822"/>
            <a:ext cx="4585001" cy="1736779"/>
          </a:xfrm>
          <a:prstGeom prst="rect">
            <a:avLst/>
          </a:prstGeom>
        </p:spPr>
      </p:pic>
    </p:spTree>
    <p:extLst>
      <p:ext uri="{BB962C8B-B14F-4D97-AF65-F5344CB8AC3E}">
        <p14:creationId xmlns:p14="http://schemas.microsoft.com/office/powerpoint/2010/main" val="771322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8</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pic>
        <p:nvPicPr>
          <p:cNvPr id="5128" name="Picture 8">
            <a:extLst>
              <a:ext uri="{FF2B5EF4-FFF2-40B4-BE49-F238E27FC236}">
                <a16:creationId xmlns:a16="http://schemas.microsoft.com/office/drawing/2014/main" id="{0DC893D0-021F-C247-B93F-5D3418FF98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005" y="771550"/>
            <a:ext cx="3529797" cy="413468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a:extLst>
              <a:ext uri="{FF2B5EF4-FFF2-40B4-BE49-F238E27FC236}">
                <a16:creationId xmlns:a16="http://schemas.microsoft.com/office/drawing/2014/main" id="{89B72C3F-A21E-F142-86E0-EC3F403443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628" y="709497"/>
            <a:ext cx="3582772" cy="419674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B6FC1248-A0E5-2F40-A8E9-00C388C30EB4}"/>
              </a:ext>
            </a:extLst>
          </p:cNvPr>
          <p:cNvSpPr/>
          <p:nvPr/>
        </p:nvSpPr>
        <p:spPr>
          <a:xfrm>
            <a:off x="175879" y="483518"/>
            <a:ext cx="2154757" cy="248209"/>
          </a:xfrm>
          <a:prstGeom prst="rect">
            <a:avLst/>
          </a:prstGeom>
        </p:spPr>
        <p:txBody>
          <a:bodyPr wrap="none">
            <a:spAutoFit/>
          </a:bodyPr>
          <a:lstStyle/>
          <a:p>
            <a:r>
              <a:rPr lang="en-AU" sz="1013" dirty="0"/>
              <a:t>After corrections, ttbar 4 IP lattice:</a:t>
            </a:r>
          </a:p>
        </p:txBody>
      </p:sp>
    </p:spTree>
    <p:extLst>
      <p:ext uri="{BB962C8B-B14F-4D97-AF65-F5344CB8AC3E}">
        <p14:creationId xmlns:p14="http://schemas.microsoft.com/office/powerpoint/2010/main" val="3807754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A090BEA-0140-F043-B5A8-6D80491F3342}"/>
              </a:ext>
            </a:extLst>
          </p:cNvPr>
          <p:cNvSpPr txBox="1">
            <a:spLocks/>
          </p:cNvSpPr>
          <p:nvPr/>
        </p:nvSpPr>
        <p:spPr>
          <a:xfrm>
            <a:off x="323093" y="553054"/>
            <a:ext cx="8192257" cy="5921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432FF"/>
                </a:solidFill>
                <a:latin typeface="CMU Sans Serif Medium" panose="02000603000000000000" pitchFamily="2" charset="0"/>
                <a:ea typeface="CMU Sans Serif Medium" panose="02000603000000000000" pitchFamily="2" charset="0"/>
                <a:cs typeface="CMU Sans Serif Medium" panose="02000603000000000000" pitchFamily="2" charset="0"/>
              </a:rPr>
              <a:t>What’s been adjusted (since last time I presented)?</a:t>
            </a:r>
          </a:p>
        </p:txBody>
      </p:sp>
      <p:sp>
        <p:nvSpPr>
          <p:cNvPr id="5" name="Content Placeholder 2">
            <a:extLst>
              <a:ext uri="{FF2B5EF4-FFF2-40B4-BE49-F238E27FC236}">
                <a16:creationId xmlns:a16="http://schemas.microsoft.com/office/drawing/2014/main" id="{A3F157BD-B300-FF44-AF72-56EEAF1C9B6C}"/>
              </a:ext>
            </a:extLst>
          </p:cNvPr>
          <p:cNvSpPr>
            <a:spLocks noGrp="1"/>
          </p:cNvSpPr>
          <p:nvPr>
            <p:ph idx="1"/>
          </p:nvPr>
        </p:nvSpPr>
        <p:spPr>
          <a:xfrm>
            <a:off x="628650" y="1013214"/>
            <a:ext cx="8369877" cy="3862792"/>
          </a:xfrm>
        </p:spPr>
        <p:txBody>
          <a:bodyPr/>
          <a:lstStyle/>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Inclusion of BPM roll angles as additive to Quad roll angle.</a:t>
            </a:r>
          </a:p>
          <a:p>
            <a:pPr marL="171450" indent="-171450">
              <a:lnSpc>
                <a:spcPct val="100000"/>
              </a:lnSpc>
              <a:spcAft>
                <a:spcPts val="600"/>
              </a:spcAft>
              <a:buFont typeface="Arial" panose="020B0604020202020204" pitchFamily="34" charset="0"/>
              <a:buChar char="•"/>
            </a:pPr>
            <a:r>
              <a:rPr lang="en-AU" sz="1800" dirty="0">
                <a:latin typeface="CMU Sans Serif Medium" panose="02000603000000000000" pitchFamily="2" charset="0"/>
                <a:ea typeface="CMU Sans Serif Medium" panose="02000603000000000000" pitchFamily="2" charset="0"/>
                <a:cs typeface="CMU Sans Serif Medium" panose="02000603000000000000" pitchFamily="2" charset="0"/>
              </a:rPr>
              <a:t>Fixed error in BPM misalignment (MREX, MREY)</a:t>
            </a:r>
          </a:p>
          <a:p>
            <a:pPr marL="171450" indent="-171450">
              <a:lnSpc>
                <a:spcPct val="100000"/>
              </a:lnSpc>
              <a:spcAft>
                <a:spcPts val="600"/>
              </a:spcAft>
              <a:buFont typeface="Arial" panose="020B0604020202020204" pitchFamily="34" charset="0"/>
              <a:buChar char="•"/>
            </a:pPr>
            <a:r>
              <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rPr>
              <a:t>Chromaticity correction added</a:t>
            </a:r>
          </a:p>
          <a:p>
            <a:pPr marL="414450" lvl="1" indent="-171450">
              <a:lnSpc>
                <a:spcPct val="100000"/>
              </a:lnSpc>
              <a:spcAft>
                <a:spcPts val="600"/>
              </a:spcAft>
            </a:pPr>
            <a:r>
              <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rPr>
              <a:t>Need to calculate DA with these results</a:t>
            </a:r>
          </a:p>
          <a:p>
            <a:pPr marL="414450" lvl="1" indent="-171450">
              <a:lnSpc>
                <a:spcPct val="100000"/>
              </a:lnSpc>
              <a:spcAft>
                <a:spcPts val="600"/>
              </a:spcAft>
            </a:pPr>
            <a:r>
              <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rPr>
              <a:t>Didn’t include SY* </a:t>
            </a:r>
            <a:r>
              <a:rPr lang="en-US" sz="1800">
                <a:latin typeface="CMU Sans Serif Medium" panose="02000603000000000000" pitchFamily="2" charset="0"/>
                <a:ea typeface="CMU Sans Serif Medium" panose="02000603000000000000" pitchFamily="2" charset="0"/>
                <a:cs typeface="CMU Sans Serif Medium" panose="02000603000000000000" pitchFamily="2" charset="0"/>
              </a:rPr>
              <a:t>sextupoles</a:t>
            </a:r>
          </a:p>
          <a:p>
            <a:pPr marL="285750" indent="-285750">
              <a:lnSpc>
                <a:spcPct val="100000"/>
              </a:lnSpc>
              <a:spcAft>
                <a:spcPts val="600"/>
              </a:spcAft>
              <a:buFont typeface="Arial" panose="020B0604020202020204" pitchFamily="34" charset="0"/>
              <a:buChar char="•"/>
            </a:pPr>
            <a:r>
              <a:rPr lang="en-US" sz="1800" dirty="0">
                <a:latin typeface="CMU Sans Serif Medium" panose="02000603000000000000" pitchFamily="2" charset="0"/>
                <a:ea typeface="CMU Sans Serif Medium" panose="02000603000000000000" pitchFamily="2" charset="0"/>
                <a:cs typeface="CMU Sans Serif Medium" panose="02000603000000000000" pitchFamily="2" charset="0"/>
              </a:rPr>
              <a:t>Correcting the phase advance between IPs</a:t>
            </a:r>
          </a:p>
        </p:txBody>
      </p:sp>
      <p:sp>
        <p:nvSpPr>
          <p:cNvPr id="10" name="Textfeld 8">
            <a:extLst>
              <a:ext uri="{FF2B5EF4-FFF2-40B4-BE49-F238E27FC236}">
                <a16:creationId xmlns:a16="http://schemas.microsoft.com/office/drawing/2014/main" id="{87EC3528-B974-3B4E-8AAA-2129A7B4BC60}"/>
              </a:ext>
            </a:extLst>
          </p:cNvPr>
          <p:cNvSpPr txBox="1"/>
          <p:nvPr/>
        </p:nvSpPr>
        <p:spPr>
          <a:xfrm>
            <a:off x="3829644" y="97423"/>
            <a:ext cx="2038500" cy="170071"/>
          </a:xfrm>
          <a:prstGeom prst="rect">
            <a:avLst/>
          </a:prstGeom>
          <a:noFill/>
        </p:spPr>
        <p:txBody>
          <a:bodyPr wrap="square" rtlCol="0" anchor="ctr">
            <a:noAutofit/>
          </a:bodyPr>
          <a:lstStyle/>
          <a:p>
            <a:pPr algn="ctr">
              <a:lnSpc>
                <a:spcPts val="1238"/>
              </a:lnSpc>
            </a:pPr>
            <a:r>
              <a:rPr lang="en-US" sz="900" dirty="0">
                <a:solidFill>
                  <a:schemeClr val="bg1"/>
                </a:solidFill>
              </a:rPr>
              <a:t>Tessa Charles</a:t>
            </a:r>
            <a:endParaRPr lang="de-AT" sz="900" dirty="0">
              <a:solidFill>
                <a:schemeClr val="bg1"/>
              </a:solidFill>
            </a:endParaRPr>
          </a:p>
        </p:txBody>
      </p:sp>
      <p:sp>
        <p:nvSpPr>
          <p:cNvPr id="12" name="Foliennummernplatzhalter 2">
            <a:extLst>
              <a:ext uri="{FF2B5EF4-FFF2-40B4-BE49-F238E27FC236}">
                <a16:creationId xmlns:a16="http://schemas.microsoft.com/office/drawing/2014/main" id="{B476E145-E605-874A-83E9-4CBA38EEDDF1}"/>
              </a:ext>
            </a:extLst>
          </p:cNvPr>
          <p:cNvSpPr txBox="1">
            <a:spLocks/>
          </p:cNvSpPr>
          <p:nvPr/>
        </p:nvSpPr>
        <p:spPr>
          <a:xfrm>
            <a:off x="8668130" y="97423"/>
            <a:ext cx="366650"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z="800" smtClean="0">
                <a:solidFill>
                  <a:schemeClr val="bg1"/>
                </a:solidFill>
              </a:rPr>
              <a:pPr/>
              <a:t>9</a:t>
            </a:fld>
            <a:endParaRPr lang="de-AT" sz="800" dirty="0">
              <a:solidFill>
                <a:schemeClr val="bg1"/>
              </a:solidFill>
            </a:endParaRPr>
          </a:p>
        </p:txBody>
      </p:sp>
    </p:spTree>
    <p:extLst>
      <p:ext uri="{BB962C8B-B14F-4D97-AF65-F5344CB8AC3E}">
        <p14:creationId xmlns:p14="http://schemas.microsoft.com/office/powerpoint/2010/main" val="181652888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10580</TotalTime>
  <Words>1325</Words>
  <Application>Microsoft Macintosh PowerPoint</Application>
  <PresentationFormat>On-screen Show (16:9)</PresentationFormat>
  <Paragraphs>206</Paragraphs>
  <Slides>17</Slides>
  <Notes>12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17</vt:i4>
      </vt:variant>
    </vt:vector>
  </HeadingPairs>
  <TitlesOfParts>
    <vt:vector size="24" baseType="lpstr">
      <vt:lpstr>Arial</vt:lpstr>
      <vt:lpstr>Calibri</vt:lpstr>
      <vt:lpstr>CMU Bright Roman</vt:lpstr>
      <vt:lpstr>CMU Sans Serif Medium</vt:lpstr>
      <vt:lpstr>Introslides</vt:lpstr>
      <vt:lpstr>Titleslides, Conclusion</vt:lpstr>
      <vt:lpstr>Content Slides - Deep Blue</vt:lpstr>
      <vt:lpstr>FCC-ee  tuning simulations</vt:lpstr>
      <vt:lpstr>Assigning misalignments</vt:lpstr>
      <vt:lpstr>Assigning girder misalignments</vt:lpstr>
      <vt:lpstr>Misalignments and field errors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Correction Strategy (1/2)</vt:lpstr>
      <vt:lpstr>Correction Strategy (2/2)</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Charles, Tessa</cp:lastModifiedBy>
  <cp:revision>122</cp:revision>
  <dcterms:created xsi:type="dcterms:W3CDTF">2020-10-27T09:23:42Z</dcterms:created>
  <dcterms:modified xsi:type="dcterms:W3CDTF">2021-11-10T09:24:50Z</dcterms:modified>
</cp:coreProperties>
</file>