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62" r:id="rId2"/>
    <p:sldId id="257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90" r:id="rId13"/>
    <p:sldId id="271" r:id="rId14"/>
    <p:sldId id="272" r:id="rId15"/>
    <p:sldId id="273" r:id="rId16"/>
    <p:sldId id="274" r:id="rId17"/>
    <p:sldId id="275" r:id="rId18"/>
    <p:sldId id="287" r:id="rId19"/>
    <p:sldId id="277" r:id="rId20"/>
    <p:sldId id="279" r:id="rId21"/>
    <p:sldId id="288" r:id="rId22"/>
    <p:sldId id="278" r:id="rId23"/>
    <p:sldId id="289" r:id="rId24"/>
    <p:sldId id="291" r:id="rId25"/>
    <p:sldId id="283" r:id="rId26"/>
    <p:sldId id="284" r:id="rId27"/>
    <p:sldId id="285" r:id="rId28"/>
    <p:sldId id="261" r:id="rId29"/>
    <p:sldId id="286" r:id="rId3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94" autoAdjust="0"/>
  </p:normalViewPr>
  <p:slideViewPr>
    <p:cSldViewPr>
      <p:cViewPr varScale="1">
        <p:scale>
          <a:sx n="110" d="100"/>
          <a:sy n="110" d="100"/>
        </p:scale>
        <p:origin x="4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565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Design Review  welding lathe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Design Review  welding lathe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Design Review  welding lathe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Design Review  welding lathe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4541E8-80CB-D340-AD71-1BB1FCE57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754" y="2506092"/>
            <a:ext cx="10008492" cy="2153265"/>
          </a:xfrm>
        </p:spPr>
        <p:txBody>
          <a:bodyPr/>
          <a:lstStyle/>
          <a:p>
            <a:r>
              <a:rPr lang="fr-CH" sz="5400" dirty="0" err="1"/>
              <a:t>Welding</a:t>
            </a:r>
            <a:r>
              <a:rPr lang="fr-CH" sz="5400" dirty="0"/>
              <a:t> </a:t>
            </a:r>
            <a:r>
              <a:rPr lang="fr-CH" sz="5400" dirty="0" err="1"/>
              <a:t>lathe</a:t>
            </a:r>
            <a:r>
              <a:rPr lang="fr-CH" sz="5400" dirty="0"/>
              <a:t> MFHX70-004 replacement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218B26F-4199-9D41-8529-51A02C4A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4800600"/>
            <a:ext cx="10008492" cy="803787"/>
          </a:xfrm>
        </p:spPr>
        <p:txBody>
          <a:bodyPr/>
          <a:lstStyle/>
          <a:p>
            <a:r>
              <a:rPr lang="fr-CH" dirty="0"/>
              <a:t>Laurent Prever-Loiri  (EN-MME-FW)</a:t>
            </a:r>
          </a:p>
          <a:p>
            <a:r>
              <a:rPr lang="fr-CH" dirty="0"/>
              <a:t>26th November 2021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1" dirty="0" err="1"/>
              <a:t>Why</a:t>
            </a:r>
            <a:r>
              <a:rPr lang="fr-CH" sz="3600" b="1" dirty="0"/>
              <a:t> </a:t>
            </a:r>
            <a:r>
              <a:rPr lang="fr-CH" sz="3600" b="1" dirty="0" err="1"/>
              <a:t>this</a:t>
            </a:r>
            <a:r>
              <a:rPr lang="fr-CH" sz="3600" b="1" dirty="0"/>
              <a:t> </a:t>
            </a:r>
            <a:r>
              <a:rPr lang="fr-CH" sz="3600" b="1" dirty="0" err="1"/>
              <a:t>equipment</a:t>
            </a:r>
            <a:r>
              <a:rPr lang="fr-CH" sz="3600" b="1" dirty="0"/>
              <a:t> </a:t>
            </a:r>
            <a:r>
              <a:rPr lang="fr-CH" sz="3600" b="1" dirty="0" err="1"/>
              <a:t>shall</a:t>
            </a:r>
            <a:r>
              <a:rPr lang="fr-CH" sz="3600" b="1" dirty="0"/>
              <a:t> </a:t>
            </a:r>
            <a:r>
              <a:rPr lang="fr-CH" sz="3600" b="1" dirty="0" err="1"/>
              <a:t>be</a:t>
            </a:r>
            <a:r>
              <a:rPr lang="fr-CH" sz="3600" b="1" dirty="0"/>
              <a:t> </a:t>
            </a:r>
            <a:r>
              <a:rPr lang="fr-CH" sz="3600" b="1" dirty="0" err="1"/>
              <a:t>consolidated</a:t>
            </a:r>
            <a:r>
              <a:rPr lang="fr-CH" sz="3600" b="1" dirty="0"/>
              <a:t>?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4A521F0-63DA-4D79-87C2-78CCBC005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723368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b="0" dirty="0"/>
              <a:t> Reliability issues (recurring failures e.g. driving system, control system)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0" dirty="0"/>
              <a:t> Safety issues (danger of catching or entrapment)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0" dirty="0"/>
              <a:t> Compatibility issues with UHV applications (risk of oil pollution, air stream perturbation)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0" dirty="0"/>
              <a:t> Refurbishment would not be adapted, decision to replace the equipment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0" dirty="0"/>
              <a:t> No similar equipment available on the market → in house design and fabrication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2BFF8-A3DB-40A8-AA7F-C512C800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38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Study of the new welding lathe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83B91D-FE43-4C1B-AD58-95F28D480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Definition of technical requirements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1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Standard components research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1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Design of 3D model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1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dirty="0"/>
              <a:t>Integration of safety aspects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1CA56-D686-460D-8597-238BE3AE6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91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Technical</a:t>
            </a:r>
            <a:r>
              <a:rPr lang="fr-CH" sz="3600" dirty="0"/>
              <a:t> </a:t>
            </a:r>
            <a:r>
              <a:rPr lang="fr-CH" sz="3600" dirty="0" err="1"/>
              <a:t>Requirements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0ACEBE-EB48-4F7F-9550-3578B618C5D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7" y="1045488"/>
            <a:ext cx="1137602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Mechanical Characteristics: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Welding lathe shall have a synchronized a double rotary system to avoid a twist effect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The system shall guaranty a very good alignment between components to be welded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Compression device ensuring contact of the pipe before welding and allowing free dilatation and shrinkage during welding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Aperture diameter of motorization need to be large, more of 310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Shall be compatible with existing clamping tools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Brackets shall be movable to allow extraction of chambers with specific shape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Dimension of base : 3500 mm x 600 mm x 400 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Height of the welding rotation axis: 1200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7BD4F-0E8D-4FA5-A07E-9A3CC443B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22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Technical</a:t>
            </a:r>
            <a:r>
              <a:rPr lang="fr-CH" sz="3600" dirty="0"/>
              <a:t> </a:t>
            </a:r>
            <a:r>
              <a:rPr lang="fr-CH" sz="3600" dirty="0" err="1"/>
              <a:t>Requirements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0ACEBE-EB48-4F7F-9550-3578B618C5D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7" y="1066800"/>
            <a:ext cx="1137602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Operational Characteristics: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Compatibility with various welding 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Welding lathe shall be compatible with UHV requirements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Shall be operated by one or two operators in direct contact with the moving parts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Possibility to work with one or two rotary system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0" dirty="0"/>
              <a:t>Shall be easy to operate; intuitive HMI interface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7BD4F-0E8D-4FA5-A07E-9A3CC443B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08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Call for tender motorisation + HMI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B6FA2F-24F8-4E96-93DB-618F1C920029}"/>
              </a:ext>
            </a:extLst>
          </p:cNvPr>
          <p:cNvSpPr txBox="1"/>
          <p:nvPr/>
        </p:nvSpPr>
        <p:spPr>
          <a:xfrm>
            <a:off x="402908" y="1371600"/>
            <a:ext cx="9022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Technical Specification Supply of two of High Accuracy Large Aperture EDMS 2616612</a:t>
            </a:r>
            <a:endParaRPr lang="fr-CH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dirty="0"/>
              <a:t>DO-33019</a:t>
            </a: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7206B1E-DF62-4694-80BE-2CC858A942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042369"/>
              </p:ext>
            </p:extLst>
          </p:nvPr>
        </p:nvGraphicFramePr>
        <p:xfrm>
          <a:off x="493742" y="2133600"/>
          <a:ext cx="7202458" cy="3915941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2912666">
                  <a:extLst>
                    <a:ext uri="{9D8B030D-6E8A-4147-A177-3AD203B41FA5}">
                      <a16:colId xmlns:a16="http://schemas.microsoft.com/office/drawing/2014/main" val="3578054999"/>
                    </a:ext>
                  </a:extLst>
                </a:gridCol>
                <a:gridCol w="4289792">
                  <a:extLst>
                    <a:ext uri="{9D8B030D-6E8A-4147-A177-3AD203B41FA5}">
                      <a16:colId xmlns:a16="http://schemas.microsoft.com/office/drawing/2014/main" val="3420990247"/>
                    </a:ext>
                  </a:extLst>
                </a:gridCol>
              </a:tblGrid>
              <a:tr h="3235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Mechanical Characteristics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396486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External dimensions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Maximum 550 mm x 550 mm x 120 mm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873243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Aperture 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Minimum 310 mm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4637666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Type of motorization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Direct-drive (permanent-magnet synchronous motor)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8264875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>
                          <a:effectLst/>
                        </a:rPr>
                        <a:t>Positioning accuracy</a:t>
                      </a:r>
                      <a:endParaRPr lang="en-GB" sz="11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≤ ± 10 µrad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8208904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>
                          <a:effectLst/>
                        </a:rPr>
                        <a:t>Bidirectional Repeatability</a:t>
                      </a:r>
                      <a:endParaRPr lang="en-GB" sz="11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≤ ± 5 µrad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0889710"/>
                  </a:ext>
                </a:extLst>
              </a:tr>
              <a:tr h="69770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>
                          <a:effectLst/>
                        </a:rPr>
                        <a:t>Load capacity</a:t>
                      </a:r>
                      <a:endParaRPr lang="en-GB" sz="11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Radial: ≥ 250 kg at 100 mm from the faceplate</a:t>
                      </a:r>
                      <a:endParaRPr lang="en-GB" sz="1100" b="0" dirty="0">
                        <a:effectLst/>
                      </a:endParaRPr>
                    </a:p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Axial: ≥ 250 kg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8950626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>
                          <a:effectLst/>
                        </a:rPr>
                        <a:t>Maximum Torque</a:t>
                      </a:r>
                      <a:endParaRPr lang="en-GB" sz="11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≥ 200 Nm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6612084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>
                          <a:effectLst/>
                        </a:rPr>
                        <a:t>Speed range</a:t>
                      </a:r>
                      <a:endParaRPr lang="en-GB" sz="11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From 0.04 to 32 rpm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7381524"/>
                  </a:ext>
                </a:extLst>
              </a:tr>
              <a:tr h="33906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600" b="0" dirty="0">
                          <a:effectLst/>
                        </a:rPr>
                        <a:t>Position feedback</a:t>
                      </a:r>
                      <a:endParaRPr lang="en-GB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indent="-540385">
                        <a:lnSpc>
                          <a:spcPct val="110000"/>
                        </a:lnSpc>
                      </a:pPr>
                      <a:r>
                        <a:rPr lang="en-GB" sz="1600" dirty="0">
                          <a:effectLst/>
                        </a:rPr>
                        <a:t>Incremental Encoder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0599693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4A3EF-29F9-4D9A-89A3-9B690234F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27E9A3-0761-41C8-9B8E-FF9699CB5B40}"/>
              </a:ext>
            </a:extLst>
          </p:cNvPr>
          <p:cNvSpPr txBox="1"/>
          <p:nvPr/>
        </p:nvSpPr>
        <p:spPr bwMode="auto">
          <a:xfrm>
            <a:off x="8458200" y="2514600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Compact motorisation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568556-F048-4AC1-A427-3946282DF8B8}"/>
              </a:ext>
            </a:extLst>
          </p:cNvPr>
          <p:cNvSpPr txBox="1"/>
          <p:nvPr/>
        </p:nvSpPr>
        <p:spPr bwMode="auto">
          <a:xfrm>
            <a:off x="8534400" y="368614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Large aperture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4DF42-86DC-43CD-AC1D-B4F10789A825}"/>
              </a:ext>
            </a:extLst>
          </p:cNvPr>
          <p:cNvSpPr txBox="1"/>
          <p:nvPr/>
        </p:nvSpPr>
        <p:spPr bwMode="auto">
          <a:xfrm>
            <a:off x="8534400" y="49530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High accuracy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511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Human Machine Interface (Hardware)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363C0-4671-4F22-9A24-A2C698D9AA93}"/>
              </a:ext>
            </a:extLst>
          </p:cNvPr>
          <p:cNvSpPr txBox="1"/>
          <p:nvPr/>
        </p:nvSpPr>
        <p:spPr>
          <a:xfrm>
            <a:off x="365940" y="1073745"/>
            <a:ext cx="8274060" cy="2713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Control panel with the following features:</a:t>
            </a:r>
          </a:p>
          <a:p>
            <a:pPr marL="742950" lvl="1" indent="-28575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/>
              <a:t>Two Emergencies stop buttons;</a:t>
            </a:r>
          </a:p>
          <a:p>
            <a:pPr marL="742950" lvl="1" indent="-28575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/>
              <a:t>A start cycle button;</a:t>
            </a:r>
          </a:p>
          <a:p>
            <a:pPr marL="742950" lvl="1" indent="-28575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/>
              <a:t>A stop cycle button;</a:t>
            </a:r>
          </a:p>
          <a:p>
            <a:pPr marL="742950" lvl="1" indent="-28575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/>
              <a:t>A potentiometer to adjust the rotation speed;</a:t>
            </a:r>
          </a:p>
          <a:p>
            <a:pPr marL="742950" lvl="1" indent="-28575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/>
              <a:t>A home button to return to home position;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dirty="0"/>
              <a:t>A Joystick to rotate the selected Stage(s) in a direction specified by the button.</a:t>
            </a:r>
          </a:p>
          <a:p>
            <a:endParaRPr lang="en-GB" dirty="0"/>
          </a:p>
        </p:txBody>
      </p:sp>
      <p:pic>
        <p:nvPicPr>
          <p:cNvPr id="8" name="Picture 7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6CA8C252-7BD8-420E-817B-461C9F4E2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3600000"/>
            <a:ext cx="2894960" cy="223140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311395B-C43D-478D-B504-21D1B9956288}"/>
              </a:ext>
            </a:extLst>
          </p:cNvPr>
          <p:cNvGrpSpPr/>
          <p:nvPr/>
        </p:nvGrpSpPr>
        <p:grpSpPr>
          <a:xfrm>
            <a:off x="848359" y="3138055"/>
            <a:ext cx="4686532" cy="2989383"/>
            <a:chOff x="0" y="0"/>
            <a:chExt cx="10359003" cy="590567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0912764-1333-4318-A90C-FB0CB6C09E70}"/>
                </a:ext>
              </a:extLst>
            </p:cNvPr>
            <p:cNvSpPr/>
            <p:nvPr/>
          </p:nvSpPr>
          <p:spPr>
            <a:xfrm rot="5400000">
              <a:off x="2499268" y="309216"/>
              <a:ext cx="3886263" cy="6427574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lowchart: Connector 12">
              <a:extLst>
                <a:ext uri="{FF2B5EF4-FFF2-40B4-BE49-F238E27FC236}">
                  <a16:creationId xmlns:a16="http://schemas.microsoft.com/office/drawing/2014/main" id="{9F8BB91F-439D-4686-A1E2-F825AE113540}"/>
                </a:ext>
              </a:extLst>
            </p:cNvPr>
            <p:cNvSpPr/>
            <p:nvPr/>
          </p:nvSpPr>
          <p:spPr>
            <a:xfrm>
              <a:off x="1534097" y="1916384"/>
              <a:ext cx="461246" cy="395528"/>
            </a:xfrm>
            <a:prstGeom prst="flowChartConnector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lowchart: Connector 13">
              <a:extLst>
                <a:ext uri="{FF2B5EF4-FFF2-40B4-BE49-F238E27FC236}">
                  <a16:creationId xmlns:a16="http://schemas.microsoft.com/office/drawing/2014/main" id="{9D8FBB58-957B-4B43-96DA-D1D45E2FBC35}"/>
                </a:ext>
              </a:extLst>
            </p:cNvPr>
            <p:cNvSpPr/>
            <p:nvPr/>
          </p:nvSpPr>
          <p:spPr>
            <a:xfrm>
              <a:off x="1501228" y="4799643"/>
              <a:ext cx="461246" cy="395528"/>
            </a:xfrm>
            <a:prstGeom prst="flowChartConnector">
              <a:avLst/>
            </a:prstGeom>
            <a:solidFill>
              <a:srgbClr val="FF0000"/>
            </a:solidFill>
            <a:ln w="12700"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5D0F09BB-44DD-4416-A8E4-0945D1CB7191}"/>
                </a:ext>
              </a:extLst>
            </p:cNvPr>
            <p:cNvSpPr/>
            <p:nvPr/>
          </p:nvSpPr>
          <p:spPr>
            <a:xfrm>
              <a:off x="6827525" y="4732571"/>
              <a:ext cx="461246" cy="395528"/>
            </a:xfrm>
            <a:prstGeom prst="flowChartConnector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6B8DF77C-60AF-4A9D-B7F4-E177A0623597}"/>
                </a:ext>
              </a:extLst>
            </p:cNvPr>
            <p:cNvSpPr/>
            <p:nvPr/>
          </p:nvSpPr>
          <p:spPr>
            <a:xfrm>
              <a:off x="6739758" y="1896026"/>
              <a:ext cx="461247" cy="395528"/>
            </a:xfrm>
            <a:prstGeom prst="flowChartConnector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B09D04D-DEFF-4133-997E-BB42FB52856D}"/>
                </a:ext>
              </a:extLst>
            </p:cNvPr>
            <p:cNvSpPr/>
            <p:nvPr/>
          </p:nvSpPr>
          <p:spPr>
            <a:xfrm>
              <a:off x="6915099" y="1720770"/>
              <a:ext cx="107999" cy="395999"/>
            </a:xfrm>
            <a:prstGeom prst="round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Plus Sign 17">
              <a:extLst>
                <a:ext uri="{FF2B5EF4-FFF2-40B4-BE49-F238E27FC236}">
                  <a16:creationId xmlns:a16="http://schemas.microsoft.com/office/drawing/2014/main" id="{AAD377C4-1F22-4737-99F3-E361C7CEA7EE}"/>
                </a:ext>
              </a:extLst>
            </p:cNvPr>
            <p:cNvSpPr/>
            <p:nvPr/>
          </p:nvSpPr>
          <p:spPr>
            <a:xfrm>
              <a:off x="7133193" y="1722565"/>
              <a:ext cx="287999" cy="288001"/>
            </a:xfrm>
            <a:prstGeom prst="mathPlus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Minus Sign 18">
              <a:extLst>
                <a:ext uri="{FF2B5EF4-FFF2-40B4-BE49-F238E27FC236}">
                  <a16:creationId xmlns:a16="http://schemas.microsoft.com/office/drawing/2014/main" id="{B0F8DFDE-E238-4B21-BD97-7CFA570DD805}"/>
                </a:ext>
              </a:extLst>
            </p:cNvPr>
            <p:cNvSpPr/>
            <p:nvPr/>
          </p:nvSpPr>
          <p:spPr>
            <a:xfrm>
              <a:off x="6508237" y="1719442"/>
              <a:ext cx="232966" cy="288001"/>
            </a:xfrm>
            <a:prstGeom prst="mathMinus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1C63192-CD59-4AB6-B73E-FD477D399C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89722" y="5107365"/>
              <a:ext cx="639081" cy="33678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4B6C801-5F39-4FCA-A881-5D9C533A29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28612" y="5228665"/>
              <a:ext cx="304708" cy="22554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0922B9-3F87-47BA-B316-311864755DC8}"/>
                </a:ext>
              </a:extLst>
            </p:cNvPr>
            <p:cNvCxnSpPr>
              <a:cxnSpLocks/>
            </p:cNvCxnSpPr>
            <p:nvPr/>
          </p:nvCxnSpPr>
          <p:spPr>
            <a:xfrm>
              <a:off x="1228612" y="1820262"/>
              <a:ext cx="377033" cy="20635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CCAD881-7001-425A-AD87-70DB38E037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4860" y="1143552"/>
              <a:ext cx="447276" cy="20906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F4613BF-D3A7-419E-8B87-3F41BFF7F7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9539" y="1863578"/>
              <a:ext cx="634069" cy="20641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35">
              <a:extLst>
                <a:ext uri="{FF2B5EF4-FFF2-40B4-BE49-F238E27FC236}">
                  <a16:creationId xmlns:a16="http://schemas.microsoft.com/office/drawing/2014/main" id="{B3A0B05F-182C-47AD-9A27-CC378D19784A}"/>
                </a:ext>
              </a:extLst>
            </p:cNvPr>
            <p:cNvSpPr txBox="1"/>
            <p:nvPr/>
          </p:nvSpPr>
          <p:spPr>
            <a:xfrm>
              <a:off x="0" y="1192329"/>
              <a:ext cx="1520344" cy="506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Start cycle</a:t>
              </a:r>
            </a:p>
          </p:txBody>
        </p:sp>
        <p:sp>
          <p:nvSpPr>
            <p:cNvPr id="26" name="TextBox 36">
              <a:extLst>
                <a:ext uri="{FF2B5EF4-FFF2-40B4-BE49-F238E27FC236}">
                  <a16:creationId xmlns:a16="http://schemas.microsoft.com/office/drawing/2014/main" id="{F5C2BF20-D99D-4048-9CA7-7E62935D8855}"/>
                </a:ext>
              </a:extLst>
            </p:cNvPr>
            <p:cNvSpPr txBox="1"/>
            <p:nvPr/>
          </p:nvSpPr>
          <p:spPr>
            <a:xfrm>
              <a:off x="123626" y="5399330"/>
              <a:ext cx="1505233" cy="506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Stop cycle</a:t>
              </a:r>
            </a:p>
          </p:txBody>
        </p:sp>
        <p:sp>
          <p:nvSpPr>
            <p:cNvPr id="27" name="TextBox 37">
              <a:extLst>
                <a:ext uri="{FF2B5EF4-FFF2-40B4-BE49-F238E27FC236}">
                  <a16:creationId xmlns:a16="http://schemas.microsoft.com/office/drawing/2014/main" id="{B75050E2-DB69-44C5-897C-DCDB4C2996ED}"/>
                </a:ext>
              </a:extLst>
            </p:cNvPr>
            <p:cNvSpPr txBox="1"/>
            <p:nvPr/>
          </p:nvSpPr>
          <p:spPr>
            <a:xfrm>
              <a:off x="8015735" y="5285976"/>
              <a:ext cx="1630766" cy="506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Home</a:t>
              </a:r>
            </a:p>
          </p:txBody>
        </p:sp>
        <p:sp>
          <p:nvSpPr>
            <p:cNvPr id="28" name="TextBox 38">
              <a:extLst>
                <a:ext uri="{FF2B5EF4-FFF2-40B4-BE49-F238E27FC236}">
                  <a16:creationId xmlns:a16="http://schemas.microsoft.com/office/drawing/2014/main" id="{FB370765-AB76-42EC-B671-D2099079CCD7}"/>
                </a:ext>
              </a:extLst>
            </p:cNvPr>
            <p:cNvSpPr txBox="1"/>
            <p:nvPr/>
          </p:nvSpPr>
          <p:spPr>
            <a:xfrm>
              <a:off x="5409729" y="754619"/>
              <a:ext cx="2139873" cy="506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Emergency stop</a:t>
              </a:r>
            </a:p>
          </p:txBody>
        </p:sp>
        <p:sp>
          <p:nvSpPr>
            <p:cNvPr id="29" name="TextBox 39">
              <a:extLst>
                <a:ext uri="{FF2B5EF4-FFF2-40B4-BE49-F238E27FC236}">
                  <a16:creationId xmlns:a16="http://schemas.microsoft.com/office/drawing/2014/main" id="{35D79B69-AD7F-42A4-9232-63ADEC47C9EF}"/>
                </a:ext>
              </a:extLst>
            </p:cNvPr>
            <p:cNvSpPr txBox="1"/>
            <p:nvPr/>
          </p:nvSpPr>
          <p:spPr>
            <a:xfrm>
              <a:off x="7715837" y="945695"/>
              <a:ext cx="2642057" cy="8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Joystick for manual rotation</a:t>
              </a:r>
            </a:p>
          </p:txBody>
        </p:sp>
        <p:sp>
          <p:nvSpPr>
            <p:cNvPr id="30" name="TextBox 40">
              <a:extLst>
                <a:ext uri="{FF2B5EF4-FFF2-40B4-BE49-F238E27FC236}">
                  <a16:creationId xmlns:a16="http://schemas.microsoft.com/office/drawing/2014/main" id="{CB4DFD7E-EE99-4AE9-9044-0F30C8F5F571}"/>
                </a:ext>
              </a:extLst>
            </p:cNvPr>
            <p:cNvSpPr txBox="1"/>
            <p:nvPr/>
          </p:nvSpPr>
          <p:spPr>
            <a:xfrm>
              <a:off x="7715836" y="2484091"/>
              <a:ext cx="2643167" cy="123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Computer screen</a:t>
              </a:r>
            </a:p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/ HMI Tactile</a:t>
              </a:r>
            </a:p>
            <a:p>
              <a:pPr algn="just">
                <a:lnSpc>
                  <a:spcPct val="110000"/>
                </a:lnSpc>
                <a:spcBef>
                  <a:spcPts val="300"/>
                </a:spcBef>
              </a:pPr>
              <a:r>
                <a: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1" name="Action Button: Go Home 30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60B47D88-6624-4C37-B60B-F5253B50D7D4}"/>
                </a:ext>
              </a:extLst>
            </p:cNvPr>
            <p:cNvSpPr/>
            <p:nvPr/>
          </p:nvSpPr>
          <p:spPr>
            <a:xfrm>
              <a:off x="6937433" y="4812264"/>
              <a:ext cx="263570" cy="226016"/>
            </a:xfrm>
            <a:prstGeom prst="actionButtonHom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TextBox 44">
              <a:extLst>
                <a:ext uri="{FF2B5EF4-FFF2-40B4-BE49-F238E27FC236}">
                  <a16:creationId xmlns:a16="http://schemas.microsoft.com/office/drawing/2014/main" id="{3D1E42D4-EDA3-45E6-9147-96EA903FD10B}"/>
                </a:ext>
              </a:extLst>
            </p:cNvPr>
            <p:cNvSpPr txBox="1"/>
            <p:nvPr/>
          </p:nvSpPr>
          <p:spPr>
            <a:xfrm>
              <a:off x="2261495" y="0"/>
              <a:ext cx="249218" cy="683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/>
            </a:p>
          </p:txBody>
        </p:sp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56D26BD8-1004-4E95-BF19-A1B83E44BC6C}"/>
                </a:ext>
              </a:extLst>
            </p:cNvPr>
            <p:cNvSpPr/>
            <p:nvPr/>
          </p:nvSpPr>
          <p:spPr>
            <a:xfrm>
              <a:off x="7276266" y="1987594"/>
              <a:ext cx="216000" cy="216001"/>
            </a:xfrm>
            <a:prstGeom prst="rightArrow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B491A7CD-80A9-4B63-933B-B2E732302E19}"/>
                </a:ext>
              </a:extLst>
            </p:cNvPr>
            <p:cNvSpPr/>
            <p:nvPr/>
          </p:nvSpPr>
          <p:spPr>
            <a:xfrm rot="10800000">
              <a:off x="6466893" y="1986348"/>
              <a:ext cx="216000" cy="216001"/>
            </a:xfrm>
            <a:prstGeom prst="rightArrow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lowchart: Process 34">
              <a:extLst>
                <a:ext uri="{FF2B5EF4-FFF2-40B4-BE49-F238E27FC236}">
                  <a16:creationId xmlns:a16="http://schemas.microsoft.com/office/drawing/2014/main" id="{35DE2654-0FA6-4EE8-8F28-2EDDA1631E56}"/>
                </a:ext>
              </a:extLst>
            </p:cNvPr>
            <p:cNvSpPr/>
            <p:nvPr/>
          </p:nvSpPr>
          <p:spPr>
            <a:xfrm>
              <a:off x="3839132" y="1517010"/>
              <a:ext cx="1132774" cy="53382"/>
            </a:xfrm>
            <a:prstGeom prst="flowChartProcess">
              <a:avLst/>
            </a:prstGeom>
            <a:solidFill>
              <a:srgbClr val="FFFF00"/>
            </a:solidFill>
            <a:ln w="1270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lowchart: Process 35">
              <a:extLst>
                <a:ext uri="{FF2B5EF4-FFF2-40B4-BE49-F238E27FC236}">
                  <a16:creationId xmlns:a16="http://schemas.microsoft.com/office/drawing/2014/main" id="{3CE1EF45-CD0F-42E1-99C0-0EB51EF84D88}"/>
                </a:ext>
              </a:extLst>
            </p:cNvPr>
            <p:cNvSpPr/>
            <p:nvPr/>
          </p:nvSpPr>
          <p:spPr>
            <a:xfrm>
              <a:off x="4324739" y="1251470"/>
              <a:ext cx="161556" cy="264416"/>
            </a:xfrm>
            <a:prstGeom prst="flowChartProcess">
              <a:avLst/>
            </a:prstGeom>
            <a:solidFill>
              <a:srgbClr val="FF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lowchart: Terminator 36">
              <a:extLst>
                <a:ext uri="{FF2B5EF4-FFF2-40B4-BE49-F238E27FC236}">
                  <a16:creationId xmlns:a16="http://schemas.microsoft.com/office/drawing/2014/main" id="{02D6157A-C975-4376-898F-CDB0530D4629}"/>
                </a:ext>
              </a:extLst>
            </p:cNvPr>
            <p:cNvSpPr/>
            <p:nvPr/>
          </p:nvSpPr>
          <p:spPr>
            <a:xfrm>
              <a:off x="3951350" y="1082223"/>
              <a:ext cx="908335" cy="169253"/>
            </a:xfrm>
            <a:prstGeom prst="flowChartTerminator">
              <a:avLst/>
            </a:prstGeom>
            <a:solidFill>
              <a:srgbClr val="FF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4A9B85-EC26-4112-B322-66AF0A65CCA2}"/>
                </a:ext>
              </a:extLst>
            </p:cNvPr>
            <p:cNvSpPr/>
            <p:nvPr/>
          </p:nvSpPr>
          <p:spPr>
            <a:xfrm>
              <a:off x="2126779" y="2286332"/>
              <a:ext cx="4529414" cy="268591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pic>
          <p:nvPicPr>
            <p:cNvPr id="39" name="Picture 3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462CD1C3-730B-43E2-AA27-4BEFA80AA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6428" y="2348583"/>
              <a:ext cx="4428326" cy="2552490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5630A59-9265-4273-A1FB-7082CBC3B0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5561" y="2937192"/>
              <a:ext cx="1415290" cy="4112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C8887-80B6-4BDD-8F63-7B2D66FE6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17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Human Machine Interface (Software)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6E917F-FC4C-4B7D-A48C-14A42F50C113}"/>
              </a:ext>
            </a:extLst>
          </p:cNvPr>
          <p:cNvSpPr txBox="1"/>
          <p:nvPr/>
        </p:nvSpPr>
        <p:spPr>
          <a:xfrm>
            <a:off x="5624" y="872512"/>
            <a:ext cx="10886442" cy="2733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just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simplified graphical user interface operating the controller. The screen shall include the following functions: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Saving and loading of programs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Welding diameter display and input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Speed display and input;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Angular position display and input;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Selection of motor (left, right or both)</a:t>
            </a:r>
          </a:p>
          <a:p>
            <a:pPr marL="1143000" lvl="2" indent="-2286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"/>
            </a:pPr>
            <a:r>
              <a:rPr lang="en-GB" dirty="0"/>
              <a:t>A sector graph enabling variable speed for up to 8 sectors with the following information and inputs:</a:t>
            </a:r>
          </a:p>
          <a:p>
            <a:endParaRPr lang="en-GB" dirty="0"/>
          </a:p>
        </p:txBody>
      </p:sp>
      <p:pic>
        <p:nvPicPr>
          <p:cNvPr id="42" name="Picture 41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8D6EC35C-66AC-4C4C-B986-344D0A099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467" y="3473578"/>
            <a:ext cx="2894960" cy="223140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B42902F6-2984-47D9-BAFC-40BC553C4B24}"/>
              </a:ext>
            </a:extLst>
          </p:cNvPr>
          <p:cNvGrpSpPr/>
          <p:nvPr/>
        </p:nvGrpSpPr>
        <p:grpSpPr>
          <a:xfrm>
            <a:off x="971903" y="3302578"/>
            <a:ext cx="5082522" cy="2851009"/>
            <a:chOff x="0" y="805001"/>
            <a:chExt cx="9222068" cy="529698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3E9C4DB-BDC0-4455-AB86-B0A902188393}"/>
                </a:ext>
              </a:extLst>
            </p:cNvPr>
            <p:cNvSpPr/>
            <p:nvPr/>
          </p:nvSpPr>
          <p:spPr>
            <a:xfrm>
              <a:off x="0" y="805001"/>
              <a:ext cx="9183188" cy="52969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36E4F34-FD6D-4F76-80C4-D558EF15E4DC}"/>
                </a:ext>
              </a:extLst>
            </p:cNvPr>
            <p:cNvSpPr/>
            <p:nvPr/>
          </p:nvSpPr>
          <p:spPr>
            <a:xfrm>
              <a:off x="544326" y="1696542"/>
              <a:ext cx="966652" cy="333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4A46685-19ED-4632-9D80-2D785CC95A31}"/>
                </a:ext>
              </a:extLst>
            </p:cNvPr>
            <p:cNvSpPr/>
            <p:nvPr/>
          </p:nvSpPr>
          <p:spPr>
            <a:xfrm>
              <a:off x="2383628" y="1696542"/>
              <a:ext cx="966652" cy="333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600C314-D923-4421-BD69-405F9526E2D8}"/>
                </a:ext>
              </a:extLst>
            </p:cNvPr>
            <p:cNvSpPr/>
            <p:nvPr/>
          </p:nvSpPr>
          <p:spPr>
            <a:xfrm>
              <a:off x="3976320" y="1696539"/>
              <a:ext cx="966652" cy="333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TextBox 7">
              <a:extLst>
                <a:ext uri="{FF2B5EF4-FFF2-40B4-BE49-F238E27FC236}">
                  <a16:creationId xmlns:a16="http://schemas.microsoft.com/office/drawing/2014/main" id="{FA347A3F-4731-4869-8A18-52EACE26C9AD}"/>
                </a:ext>
              </a:extLst>
            </p:cNvPr>
            <p:cNvSpPr txBox="1"/>
            <p:nvPr/>
          </p:nvSpPr>
          <p:spPr>
            <a:xfrm>
              <a:off x="142308" y="2107513"/>
              <a:ext cx="2086099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Welding </a:t>
              </a:r>
              <a:r>
                <a:rPr lang="fr-CH" sz="8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Diameter</a:t>
              </a:r>
              <a:r>
                <a:rPr lang="fr-CH" sz="8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(mm)</a:t>
              </a:r>
              <a:endPara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TextBox 8">
              <a:extLst>
                <a:ext uri="{FF2B5EF4-FFF2-40B4-BE49-F238E27FC236}">
                  <a16:creationId xmlns:a16="http://schemas.microsoft.com/office/drawing/2014/main" id="{D849E246-0FCE-4CC0-9A55-749077E8FCCC}"/>
                </a:ext>
              </a:extLst>
            </p:cNvPr>
            <p:cNvSpPr txBox="1"/>
            <p:nvPr/>
          </p:nvSpPr>
          <p:spPr>
            <a:xfrm>
              <a:off x="2150283" y="2121923"/>
              <a:ext cx="1348510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Speed (mm/s)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TextBox 9">
              <a:extLst>
                <a:ext uri="{FF2B5EF4-FFF2-40B4-BE49-F238E27FC236}">
                  <a16:creationId xmlns:a16="http://schemas.microsoft.com/office/drawing/2014/main" id="{4B09DCA1-55AE-4768-A75D-86C4843819A0}"/>
                </a:ext>
              </a:extLst>
            </p:cNvPr>
            <p:cNvSpPr txBox="1"/>
            <p:nvPr/>
          </p:nvSpPr>
          <p:spPr>
            <a:xfrm>
              <a:off x="3716290" y="2115844"/>
              <a:ext cx="1615297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Rotation Angle (°)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2515C87-B233-4ABA-92FD-456FC575778B}"/>
                </a:ext>
              </a:extLst>
            </p:cNvPr>
            <p:cNvSpPr/>
            <p:nvPr/>
          </p:nvSpPr>
          <p:spPr>
            <a:xfrm>
              <a:off x="28303" y="831960"/>
              <a:ext cx="9126582" cy="3984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D9F387B-97BF-469D-A8A8-4AE6F3012DD7}"/>
                </a:ext>
              </a:extLst>
            </p:cNvPr>
            <p:cNvSpPr/>
            <p:nvPr/>
          </p:nvSpPr>
          <p:spPr>
            <a:xfrm>
              <a:off x="5621812" y="1696539"/>
              <a:ext cx="966652" cy="333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TextBox 12">
              <a:extLst>
                <a:ext uri="{FF2B5EF4-FFF2-40B4-BE49-F238E27FC236}">
                  <a16:creationId xmlns:a16="http://schemas.microsoft.com/office/drawing/2014/main" id="{588A74CA-5683-42E8-AA66-E130D23D3204}"/>
                </a:ext>
              </a:extLst>
            </p:cNvPr>
            <p:cNvSpPr txBox="1"/>
            <p:nvPr/>
          </p:nvSpPr>
          <p:spPr>
            <a:xfrm>
              <a:off x="5488078" y="2115844"/>
              <a:ext cx="1355236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Direction (+/-)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Flowchart: Connector 53">
              <a:extLst>
                <a:ext uri="{FF2B5EF4-FFF2-40B4-BE49-F238E27FC236}">
                  <a16:creationId xmlns:a16="http://schemas.microsoft.com/office/drawing/2014/main" id="{2B58C563-FA81-4D14-8263-AEBCE7C0F1BC}"/>
                </a:ext>
              </a:extLst>
            </p:cNvPr>
            <p:cNvSpPr/>
            <p:nvPr/>
          </p:nvSpPr>
          <p:spPr>
            <a:xfrm>
              <a:off x="554262" y="3903245"/>
              <a:ext cx="1440000" cy="144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A25EB4F-82E1-4C85-B5A4-1B082EFAA271}"/>
                </a:ext>
              </a:extLst>
            </p:cNvPr>
            <p:cNvSpPr/>
            <p:nvPr/>
          </p:nvSpPr>
          <p:spPr>
            <a:xfrm>
              <a:off x="1045662" y="3153637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6" name="TextBox 15">
              <a:extLst>
                <a:ext uri="{FF2B5EF4-FFF2-40B4-BE49-F238E27FC236}">
                  <a16:creationId xmlns:a16="http://schemas.microsoft.com/office/drawing/2014/main" id="{4BDE1A11-173E-43B1-97E2-E70390C7BD3B}"/>
                </a:ext>
              </a:extLst>
            </p:cNvPr>
            <p:cNvSpPr txBox="1"/>
            <p:nvPr/>
          </p:nvSpPr>
          <p:spPr>
            <a:xfrm>
              <a:off x="416597" y="3505944"/>
              <a:ext cx="1799134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Nombre de secteurs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7" name="TextBox 16">
              <a:extLst>
                <a:ext uri="{FF2B5EF4-FFF2-40B4-BE49-F238E27FC236}">
                  <a16:creationId xmlns:a16="http://schemas.microsoft.com/office/drawing/2014/main" id="{259DFCD3-6FC6-4C8F-96AB-C55A31DB8FBB}"/>
                </a:ext>
              </a:extLst>
            </p:cNvPr>
            <p:cNvSpPr txBox="1"/>
            <p:nvPr/>
          </p:nvSpPr>
          <p:spPr>
            <a:xfrm>
              <a:off x="74857" y="908057"/>
              <a:ext cx="583497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File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8" name="TextBox 17">
              <a:extLst>
                <a:ext uri="{FF2B5EF4-FFF2-40B4-BE49-F238E27FC236}">
                  <a16:creationId xmlns:a16="http://schemas.microsoft.com/office/drawing/2014/main" id="{0C264436-FF89-4B52-BDD1-4490CEAC9346}"/>
                </a:ext>
              </a:extLst>
            </p:cNvPr>
            <p:cNvSpPr txBox="1"/>
            <p:nvPr/>
          </p:nvSpPr>
          <p:spPr>
            <a:xfrm>
              <a:off x="582565" y="908057"/>
              <a:ext cx="770261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Home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9" name="TextBox 18">
              <a:extLst>
                <a:ext uri="{FF2B5EF4-FFF2-40B4-BE49-F238E27FC236}">
                  <a16:creationId xmlns:a16="http://schemas.microsoft.com/office/drawing/2014/main" id="{6E8FDB01-A8FE-4F02-B1D5-20301688CE98}"/>
                </a:ext>
              </a:extLst>
            </p:cNvPr>
            <p:cNvSpPr txBox="1"/>
            <p:nvPr/>
          </p:nvSpPr>
          <p:spPr>
            <a:xfrm>
              <a:off x="1161970" y="905060"/>
              <a:ext cx="611795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Edit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84478E7-FF0A-42A0-A326-28E098D26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74262" y="3903245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31E360-1E40-4503-ADE3-9B6A0A201F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9902" y="4623245"/>
              <a:ext cx="594360" cy="3716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6CBF104-BD40-49D0-B9EE-D00ABA1A25C3}"/>
                </a:ext>
              </a:extLst>
            </p:cNvPr>
            <p:cNvCxnSpPr>
              <a:cxnSpLocks/>
            </p:cNvCxnSpPr>
            <p:nvPr/>
          </p:nvCxnSpPr>
          <p:spPr>
            <a:xfrm>
              <a:off x="1273274" y="4623245"/>
              <a:ext cx="608411" cy="3716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26">
              <a:extLst>
                <a:ext uri="{FF2B5EF4-FFF2-40B4-BE49-F238E27FC236}">
                  <a16:creationId xmlns:a16="http://schemas.microsoft.com/office/drawing/2014/main" id="{39BC1D32-26AB-408A-906C-8D59C8BE20EF}"/>
                </a:ext>
              </a:extLst>
            </p:cNvPr>
            <p:cNvSpPr txBox="1"/>
            <p:nvPr/>
          </p:nvSpPr>
          <p:spPr>
            <a:xfrm>
              <a:off x="1050779" y="3100525"/>
              <a:ext cx="414802" cy="349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B14435D-8BC2-44AD-AEB7-119ACEA4B28E}"/>
                </a:ext>
              </a:extLst>
            </p:cNvPr>
            <p:cNvSpPr/>
            <p:nvPr/>
          </p:nvSpPr>
          <p:spPr>
            <a:xfrm>
              <a:off x="3130035" y="3916911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9125C26-B454-48E5-9A12-15F9330BD356}"/>
                </a:ext>
              </a:extLst>
            </p:cNvPr>
            <p:cNvSpPr/>
            <p:nvPr/>
          </p:nvSpPr>
          <p:spPr>
            <a:xfrm>
              <a:off x="3130033" y="4394381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2BB8C2D-59F2-48B3-AACA-B3DEB72D1287}"/>
                </a:ext>
              </a:extLst>
            </p:cNvPr>
            <p:cNvSpPr/>
            <p:nvPr/>
          </p:nvSpPr>
          <p:spPr>
            <a:xfrm>
              <a:off x="3130033" y="4886670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7" name="TextBox 30">
              <a:extLst>
                <a:ext uri="{FF2B5EF4-FFF2-40B4-BE49-F238E27FC236}">
                  <a16:creationId xmlns:a16="http://schemas.microsoft.com/office/drawing/2014/main" id="{564472DD-A8FA-431A-886D-FFFF2A23B4E8}"/>
                </a:ext>
              </a:extLst>
            </p:cNvPr>
            <p:cNvSpPr txBox="1"/>
            <p:nvPr/>
          </p:nvSpPr>
          <p:spPr>
            <a:xfrm>
              <a:off x="2084861" y="4886045"/>
              <a:ext cx="923067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Sector 3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8" name="TextBox 31">
              <a:extLst>
                <a:ext uri="{FF2B5EF4-FFF2-40B4-BE49-F238E27FC236}">
                  <a16:creationId xmlns:a16="http://schemas.microsoft.com/office/drawing/2014/main" id="{32D8A597-BEF1-4F7C-9B3D-3AA3345D768E}"/>
                </a:ext>
              </a:extLst>
            </p:cNvPr>
            <p:cNvSpPr txBox="1"/>
            <p:nvPr/>
          </p:nvSpPr>
          <p:spPr>
            <a:xfrm>
              <a:off x="2106958" y="3932300"/>
              <a:ext cx="923067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Sector 1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9" name="TextBox 32">
              <a:extLst>
                <a:ext uri="{FF2B5EF4-FFF2-40B4-BE49-F238E27FC236}">
                  <a16:creationId xmlns:a16="http://schemas.microsoft.com/office/drawing/2014/main" id="{D744E706-C370-4295-B79A-1E4BCE609A49}"/>
                </a:ext>
              </a:extLst>
            </p:cNvPr>
            <p:cNvSpPr txBox="1"/>
            <p:nvPr/>
          </p:nvSpPr>
          <p:spPr>
            <a:xfrm>
              <a:off x="2096955" y="4399879"/>
              <a:ext cx="919292" cy="349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Sector 2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0" name="TextBox 33">
              <a:extLst>
                <a:ext uri="{FF2B5EF4-FFF2-40B4-BE49-F238E27FC236}">
                  <a16:creationId xmlns:a16="http://schemas.microsoft.com/office/drawing/2014/main" id="{8899BF87-596C-4395-8CCE-FBA30FDDFFB2}"/>
                </a:ext>
              </a:extLst>
            </p:cNvPr>
            <p:cNvSpPr txBox="1"/>
            <p:nvPr/>
          </p:nvSpPr>
          <p:spPr>
            <a:xfrm>
              <a:off x="2169338" y="5633921"/>
              <a:ext cx="1420250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Vitesse (mm/s)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" name="TextBox 34">
              <a:extLst>
                <a:ext uri="{FF2B5EF4-FFF2-40B4-BE49-F238E27FC236}">
                  <a16:creationId xmlns:a16="http://schemas.microsoft.com/office/drawing/2014/main" id="{4FE6A518-5DF3-449D-97A7-95AD07589D1D}"/>
                </a:ext>
              </a:extLst>
            </p:cNvPr>
            <p:cNvSpPr txBox="1"/>
            <p:nvPr/>
          </p:nvSpPr>
          <p:spPr>
            <a:xfrm>
              <a:off x="1397730" y="4238201"/>
              <a:ext cx="456157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2" name="TextBox 35">
              <a:extLst>
                <a:ext uri="{FF2B5EF4-FFF2-40B4-BE49-F238E27FC236}">
                  <a16:creationId xmlns:a16="http://schemas.microsoft.com/office/drawing/2014/main" id="{9B611900-1705-48E5-B543-D5EF3B667171}"/>
                </a:ext>
              </a:extLst>
            </p:cNvPr>
            <p:cNvSpPr txBox="1"/>
            <p:nvPr/>
          </p:nvSpPr>
          <p:spPr>
            <a:xfrm>
              <a:off x="1072493" y="4863626"/>
              <a:ext cx="416540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3" name="TextBox 36">
              <a:extLst>
                <a:ext uri="{FF2B5EF4-FFF2-40B4-BE49-F238E27FC236}">
                  <a16:creationId xmlns:a16="http://schemas.microsoft.com/office/drawing/2014/main" id="{07D2746E-3A87-4F9F-92EA-9D9079D53C09}"/>
                </a:ext>
              </a:extLst>
            </p:cNvPr>
            <p:cNvSpPr txBox="1"/>
            <p:nvPr/>
          </p:nvSpPr>
          <p:spPr>
            <a:xfrm>
              <a:off x="734945" y="4250432"/>
              <a:ext cx="416540" cy="349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F29891A-2A84-4967-B6D0-38A996F7F464}"/>
                </a:ext>
              </a:extLst>
            </p:cNvPr>
            <p:cNvSpPr/>
            <p:nvPr/>
          </p:nvSpPr>
          <p:spPr>
            <a:xfrm>
              <a:off x="7593565" y="1696539"/>
              <a:ext cx="423004" cy="333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5" name="TextBox 51">
              <a:extLst>
                <a:ext uri="{FF2B5EF4-FFF2-40B4-BE49-F238E27FC236}">
                  <a16:creationId xmlns:a16="http://schemas.microsoft.com/office/drawing/2014/main" id="{17BEBA5B-6C86-49C0-A978-E6B564DBB1EC}"/>
                </a:ext>
              </a:extLst>
            </p:cNvPr>
            <p:cNvSpPr txBox="1"/>
            <p:nvPr/>
          </p:nvSpPr>
          <p:spPr>
            <a:xfrm>
              <a:off x="6775021" y="2121923"/>
              <a:ext cx="2447047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Number of motor (L, R, Both)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F7461CA-FC23-495D-8ADA-EC8BE42CA934}"/>
                </a:ext>
              </a:extLst>
            </p:cNvPr>
            <p:cNvSpPr/>
            <p:nvPr/>
          </p:nvSpPr>
          <p:spPr>
            <a:xfrm>
              <a:off x="4102095" y="3910250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9CC87EB-9372-442E-8CB5-BCAE2A7D111F}"/>
                </a:ext>
              </a:extLst>
            </p:cNvPr>
            <p:cNvSpPr/>
            <p:nvPr/>
          </p:nvSpPr>
          <p:spPr>
            <a:xfrm>
              <a:off x="4094610" y="4369625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9608276-18F2-4A6C-B0FC-CCBB33D18E9A}"/>
                </a:ext>
              </a:extLst>
            </p:cNvPr>
            <p:cNvSpPr/>
            <p:nvPr/>
          </p:nvSpPr>
          <p:spPr>
            <a:xfrm>
              <a:off x="4094608" y="4879494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79" name="TextBox 62">
              <a:extLst>
                <a:ext uri="{FF2B5EF4-FFF2-40B4-BE49-F238E27FC236}">
                  <a16:creationId xmlns:a16="http://schemas.microsoft.com/office/drawing/2014/main" id="{AEE002D6-1BEC-47A5-9E6B-690DCA18215F}"/>
                </a:ext>
              </a:extLst>
            </p:cNvPr>
            <p:cNvSpPr txBox="1"/>
            <p:nvPr/>
          </p:nvSpPr>
          <p:spPr>
            <a:xfrm>
              <a:off x="3766869" y="5629930"/>
              <a:ext cx="1757659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Angle du secteur (°)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E3FD13D-A031-4C7E-ABA9-02D40EAC0DE9}"/>
                </a:ext>
              </a:extLst>
            </p:cNvPr>
            <p:cNvSpPr/>
            <p:nvPr/>
          </p:nvSpPr>
          <p:spPr>
            <a:xfrm>
              <a:off x="5618557" y="3849605"/>
              <a:ext cx="966652" cy="33310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TextBox 72">
              <a:extLst>
                <a:ext uri="{FF2B5EF4-FFF2-40B4-BE49-F238E27FC236}">
                  <a16:creationId xmlns:a16="http://schemas.microsoft.com/office/drawing/2014/main" id="{6F31B86F-9AF6-42EE-8413-3ABFA0810C16}"/>
                </a:ext>
              </a:extLst>
            </p:cNvPr>
            <p:cNvSpPr txBox="1"/>
            <p:nvPr/>
          </p:nvSpPr>
          <p:spPr>
            <a:xfrm>
              <a:off x="5173424" y="4191450"/>
              <a:ext cx="1728514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Angular Position (°)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701A5D4-DDFD-4A9E-9B5C-EC9D2FE4B356}"/>
                </a:ext>
              </a:extLst>
            </p:cNvPr>
            <p:cNvSpPr/>
            <p:nvPr/>
          </p:nvSpPr>
          <p:spPr>
            <a:xfrm>
              <a:off x="7110239" y="3860662"/>
              <a:ext cx="966652" cy="33310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TextBox 74">
              <a:extLst>
                <a:ext uri="{FF2B5EF4-FFF2-40B4-BE49-F238E27FC236}">
                  <a16:creationId xmlns:a16="http://schemas.microsoft.com/office/drawing/2014/main" id="{90F02B35-AF1E-4870-9AAF-07538BD929EA}"/>
                </a:ext>
              </a:extLst>
            </p:cNvPr>
            <p:cNvSpPr txBox="1"/>
            <p:nvPr/>
          </p:nvSpPr>
          <p:spPr>
            <a:xfrm>
              <a:off x="7019598" y="4210262"/>
              <a:ext cx="1702732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Real Speed (mm/s)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98ABE2D-5138-40FC-B80B-9A27799EF310}"/>
                </a:ext>
              </a:extLst>
            </p:cNvPr>
            <p:cNvSpPr/>
            <p:nvPr/>
          </p:nvSpPr>
          <p:spPr>
            <a:xfrm>
              <a:off x="4094606" y="5352243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TextBox 55">
              <a:extLst>
                <a:ext uri="{FF2B5EF4-FFF2-40B4-BE49-F238E27FC236}">
                  <a16:creationId xmlns:a16="http://schemas.microsoft.com/office/drawing/2014/main" id="{3DC214FA-F0BD-4259-A4BA-9910F014ED74}"/>
                </a:ext>
              </a:extLst>
            </p:cNvPr>
            <p:cNvSpPr txBox="1"/>
            <p:nvPr/>
          </p:nvSpPr>
          <p:spPr>
            <a:xfrm>
              <a:off x="1743508" y="5340801"/>
              <a:ext cx="1275648" cy="34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Over Lapp (°)</a:t>
              </a:r>
              <a:endParaRPr lang="en-GB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FB3E1D1-78A3-4C3D-9F26-7FCEED95A3BC}"/>
                </a:ext>
              </a:extLst>
            </p:cNvPr>
            <p:cNvSpPr/>
            <p:nvPr/>
          </p:nvSpPr>
          <p:spPr>
            <a:xfrm>
              <a:off x="3124498" y="5333530"/>
              <a:ext cx="43345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2D59D-8FB8-4C79-99E3-9AAA6A0D7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05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Design of a new </a:t>
            </a:r>
            <a:r>
              <a:rPr lang="fr-CH" sz="3600" dirty="0" err="1"/>
              <a:t>Welding</a:t>
            </a:r>
            <a:r>
              <a:rPr lang="fr-CH" sz="3600" dirty="0"/>
              <a:t> Bench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75971A54-6509-4196-A17F-9394CB07F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347" y="1444864"/>
            <a:ext cx="10058400" cy="402336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88" name="Picture 87" descr="A picture containing light&#10;&#10;Description automatically generated">
            <a:extLst>
              <a:ext uri="{FF2B5EF4-FFF2-40B4-BE49-F238E27FC236}">
                <a16:creationId xmlns:a16="http://schemas.microsoft.com/office/drawing/2014/main" id="{C7917BBA-0218-413F-8FCC-55769C0D7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11" y="1371600"/>
            <a:ext cx="9763774" cy="4536000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0879F28E-ABD8-4538-8E54-DC378A201364}"/>
              </a:ext>
            </a:extLst>
          </p:cNvPr>
          <p:cNvSpPr txBox="1"/>
          <p:nvPr/>
        </p:nvSpPr>
        <p:spPr>
          <a:xfrm>
            <a:off x="7568245" y="2328980"/>
            <a:ext cx="263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rails </a:t>
            </a:r>
            <a:r>
              <a:rPr lang="fr-CH" dirty="0" err="1"/>
              <a:t>with</a:t>
            </a:r>
            <a:r>
              <a:rPr lang="fr-CH" dirty="0"/>
              <a:t> 14 trolleys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362E704-09F7-4C96-AD4A-868879AB6A86}"/>
              </a:ext>
            </a:extLst>
          </p:cNvPr>
          <p:cNvCxnSpPr>
            <a:cxnSpLocks/>
          </p:cNvCxnSpPr>
          <p:nvPr/>
        </p:nvCxnSpPr>
        <p:spPr>
          <a:xfrm>
            <a:off x="8542715" y="2729448"/>
            <a:ext cx="340785" cy="1129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F77E0547-024A-4AF8-987A-483E31574448}"/>
              </a:ext>
            </a:extLst>
          </p:cNvPr>
          <p:cNvCxnSpPr>
            <a:cxnSpLocks/>
          </p:cNvCxnSpPr>
          <p:nvPr/>
        </p:nvCxnSpPr>
        <p:spPr>
          <a:xfrm>
            <a:off x="8542715" y="2729448"/>
            <a:ext cx="170392" cy="1530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E136E-57E4-46FF-BAE1-81266CB718A8}"/>
              </a:ext>
            </a:extLst>
          </p:cNvPr>
          <p:cNvCxnSpPr>
            <a:cxnSpLocks/>
          </p:cNvCxnSpPr>
          <p:nvPr/>
        </p:nvCxnSpPr>
        <p:spPr>
          <a:xfrm flipH="1">
            <a:off x="9937677" y="2297844"/>
            <a:ext cx="604860" cy="79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68301280-3E62-4CDE-941C-0BC0D30603D2}"/>
              </a:ext>
            </a:extLst>
          </p:cNvPr>
          <p:cNvCxnSpPr>
            <a:cxnSpLocks/>
          </p:cNvCxnSpPr>
          <p:nvPr/>
        </p:nvCxnSpPr>
        <p:spPr>
          <a:xfrm flipV="1">
            <a:off x="1854966" y="3753978"/>
            <a:ext cx="1441629" cy="1659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2C71190-5EAD-498D-A7E3-15899E8DCAD1}"/>
              </a:ext>
            </a:extLst>
          </p:cNvPr>
          <p:cNvCxnSpPr>
            <a:cxnSpLocks/>
          </p:cNvCxnSpPr>
          <p:nvPr/>
        </p:nvCxnSpPr>
        <p:spPr>
          <a:xfrm flipV="1">
            <a:off x="1854966" y="3859428"/>
            <a:ext cx="3216628" cy="1553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73A9AFB-2B75-404F-B51C-830B1FFC020D}"/>
              </a:ext>
            </a:extLst>
          </p:cNvPr>
          <p:cNvSpPr txBox="1"/>
          <p:nvPr/>
        </p:nvSpPr>
        <p:spPr>
          <a:xfrm>
            <a:off x="5145419" y="5468224"/>
            <a:ext cx="125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Granit base</a:t>
            </a:r>
            <a:endParaRPr lang="en-GB" dirty="0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872EA9F-52DF-43F0-8F83-A46213B80936}"/>
              </a:ext>
            </a:extLst>
          </p:cNvPr>
          <p:cNvCxnSpPr>
            <a:cxnSpLocks/>
          </p:cNvCxnSpPr>
          <p:nvPr/>
        </p:nvCxnSpPr>
        <p:spPr>
          <a:xfrm flipV="1">
            <a:off x="5652677" y="4798529"/>
            <a:ext cx="227514" cy="657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49E8F6BB-8DA3-4A5D-9A56-808E01B485BB}"/>
              </a:ext>
            </a:extLst>
          </p:cNvPr>
          <p:cNvSpPr txBox="1"/>
          <p:nvPr/>
        </p:nvSpPr>
        <p:spPr>
          <a:xfrm>
            <a:off x="10254424" y="1905135"/>
            <a:ext cx="152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Centering</a:t>
            </a:r>
            <a:r>
              <a:rPr lang="fr-CH" dirty="0"/>
              <a:t> </a:t>
            </a:r>
            <a:r>
              <a:rPr lang="fr-CH" dirty="0" err="1"/>
              <a:t>tool</a:t>
            </a:r>
            <a:endParaRPr lang="en-GB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68FD75B-1441-43F4-BC45-F15A13F4E814}"/>
              </a:ext>
            </a:extLst>
          </p:cNvPr>
          <p:cNvSpPr txBox="1"/>
          <p:nvPr/>
        </p:nvSpPr>
        <p:spPr>
          <a:xfrm>
            <a:off x="90122" y="2043065"/>
            <a:ext cx="152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Centering</a:t>
            </a:r>
            <a:r>
              <a:rPr lang="fr-CH" dirty="0"/>
              <a:t> </a:t>
            </a:r>
            <a:r>
              <a:rPr lang="fr-CH" dirty="0" err="1"/>
              <a:t>tool</a:t>
            </a:r>
            <a:endParaRPr lang="en-GB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EBDAED2-B299-443E-B968-999D48BE6803}"/>
              </a:ext>
            </a:extLst>
          </p:cNvPr>
          <p:cNvCxnSpPr>
            <a:cxnSpLocks/>
          </p:cNvCxnSpPr>
          <p:nvPr/>
        </p:nvCxnSpPr>
        <p:spPr>
          <a:xfrm>
            <a:off x="1224672" y="2427872"/>
            <a:ext cx="863848" cy="381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5E9CFB52-0975-4543-A34F-2B8267E7C890}"/>
              </a:ext>
            </a:extLst>
          </p:cNvPr>
          <p:cNvSpPr txBox="1"/>
          <p:nvPr/>
        </p:nvSpPr>
        <p:spPr>
          <a:xfrm>
            <a:off x="279915" y="1075532"/>
            <a:ext cx="3617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Articulated arm with a welding torch</a:t>
            </a:r>
          </a:p>
          <a:p>
            <a:r>
              <a:rPr lang="en-GB" dirty="0"/>
              <a:t>and his setting system</a:t>
            </a:r>
          </a:p>
          <a:p>
            <a:endParaRPr lang="en-GB" dirty="0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C93C8B3-531C-4589-87C4-2E212E523C6E}"/>
              </a:ext>
            </a:extLst>
          </p:cNvPr>
          <p:cNvCxnSpPr>
            <a:cxnSpLocks/>
          </p:cNvCxnSpPr>
          <p:nvPr/>
        </p:nvCxnSpPr>
        <p:spPr>
          <a:xfrm>
            <a:off x="3352800" y="1573494"/>
            <a:ext cx="440421" cy="331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53DFBD-B028-4795-B701-12D099D976B8}"/>
              </a:ext>
            </a:extLst>
          </p:cNvPr>
          <p:cNvSpPr txBox="1"/>
          <p:nvPr/>
        </p:nvSpPr>
        <p:spPr>
          <a:xfrm>
            <a:off x="6285049" y="1535803"/>
            <a:ext cx="308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Adjustable compression device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716D96F-F44C-46CA-BC73-E3044687065C}"/>
              </a:ext>
            </a:extLst>
          </p:cNvPr>
          <p:cNvCxnSpPr/>
          <p:nvPr/>
        </p:nvCxnSpPr>
        <p:spPr>
          <a:xfrm flipH="1">
            <a:off x="6647171" y="2043065"/>
            <a:ext cx="420490" cy="1539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A19FBEE3-1BBA-4186-9044-8C82F9C6DB6D}"/>
              </a:ext>
            </a:extLst>
          </p:cNvPr>
          <p:cNvSpPr txBox="1"/>
          <p:nvPr/>
        </p:nvSpPr>
        <p:spPr>
          <a:xfrm>
            <a:off x="10625" y="5331711"/>
            <a:ext cx="3354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adjustable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> brackets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9A09C-9217-420E-AB99-82416B165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94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Design of a new </a:t>
            </a:r>
            <a:r>
              <a:rPr lang="fr-CH" sz="3600" dirty="0" err="1"/>
              <a:t>Welding</a:t>
            </a:r>
            <a:r>
              <a:rPr lang="fr-CH" sz="3600" dirty="0"/>
              <a:t> Bench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75971A54-6509-4196-A17F-9394CB07F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347" y="1444864"/>
            <a:ext cx="10058400" cy="402336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88" name="Picture 87" descr="A picture containing light&#10;&#10;Description automatically generated">
            <a:extLst>
              <a:ext uri="{FF2B5EF4-FFF2-40B4-BE49-F238E27FC236}">
                <a16:creationId xmlns:a16="http://schemas.microsoft.com/office/drawing/2014/main" id="{C7917BBA-0218-413F-8FCC-55769C0D7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11" y="1371600"/>
            <a:ext cx="9763774" cy="45360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CF39BA5-3AB2-41BA-8864-C63B58F9D0B4}"/>
              </a:ext>
            </a:extLst>
          </p:cNvPr>
          <p:cNvCxnSpPr>
            <a:cxnSpLocks/>
          </p:cNvCxnSpPr>
          <p:nvPr/>
        </p:nvCxnSpPr>
        <p:spPr>
          <a:xfrm flipV="1">
            <a:off x="1229058" y="4648200"/>
            <a:ext cx="371142" cy="766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6D24C5D-8D69-4507-B64A-8FCD689C8059}"/>
              </a:ext>
            </a:extLst>
          </p:cNvPr>
          <p:cNvSpPr txBox="1"/>
          <p:nvPr/>
        </p:nvSpPr>
        <p:spPr>
          <a:xfrm>
            <a:off x="228600" y="5374005"/>
            <a:ext cx="21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Rack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controllers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5831F0-B511-481F-9243-FC2CA0A050F4}"/>
              </a:ext>
            </a:extLst>
          </p:cNvPr>
          <p:cNvSpPr txBox="1"/>
          <p:nvPr/>
        </p:nvSpPr>
        <p:spPr>
          <a:xfrm>
            <a:off x="5228172" y="1600200"/>
            <a:ext cx="4726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Articulated arm or pedestal with a HMI interface</a:t>
            </a:r>
          </a:p>
          <a:p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4988A3-C38D-4890-A03D-B655C0289CBB}"/>
              </a:ext>
            </a:extLst>
          </p:cNvPr>
          <p:cNvCxnSpPr/>
          <p:nvPr/>
        </p:nvCxnSpPr>
        <p:spPr>
          <a:xfrm flipH="1">
            <a:off x="5932530" y="1923196"/>
            <a:ext cx="401135" cy="499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7A93825-E925-47E4-B05A-110AC082F930}"/>
              </a:ext>
            </a:extLst>
          </p:cNvPr>
          <p:cNvSpPr txBox="1"/>
          <p:nvPr/>
        </p:nvSpPr>
        <p:spPr>
          <a:xfrm>
            <a:off x="711880" y="1192968"/>
            <a:ext cx="320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synchronised</a:t>
            </a:r>
            <a:r>
              <a:rPr lang="fr-CH" dirty="0"/>
              <a:t> motorisations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B57DDB4-751A-4ECF-9DC3-D942F5370FAE}"/>
              </a:ext>
            </a:extLst>
          </p:cNvPr>
          <p:cNvCxnSpPr>
            <a:cxnSpLocks/>
          </p:cNvCxnSpPr>
          <p:nvPr/>
        </p:nvCxnSpPr>
        <p:spPr>
          <a:xfrm>
            <a:off x="3276600" y="1483995"/>
            <a:ext cx="457200" cy="1106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10320BF-FA81-4137-8F00-4090D901448B}"/>
              </a:ext>
            </a:extLst>
          </p:cNvPr>
          <p:cNvCxnSpPr>
            <a:cxnSpLocks/>
          </p:cNvCxnSpPr>
          <p:nvPr/>
        </p:nvCxnSpPr>
        <p:spPr>
          <a:xfrm>
            <a:off x="3276600" y="1483995"/>
            <a:ext cx="1600200" cy="1030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F9AC1F-A8CE-4108-9F7E-C2DDE89CD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32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936" y="2713409"/>
            <a:ext cx="2182812" cy="751151"/>
          </a:xfrm>
        </p:spPr>
        <p:txBody>
          <a:bodyPr/>
          <a:lstStyle/>
          <a:p>
            <a:r>
              <a:rPr lang="fr-CH" sz="3600" dirty="0"/>
              <a:t>Questions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865BEAE-9292-4E18-A8DC-AD49841BE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813" y="1557259"/>
            <a:ext cx="10058400" cy="402336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8CEFC-ECC9-4FCA-AB37-123B85CF1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9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639CAA-58A1-48F6-B44B-846C88E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92288"/>
            <a:ext cx="11376024" cy="4608512"/>
          </a:xfrm>
        </p:spPr>
        <p:txBody>
          <a:bodyPr/>
          <a:lstStyle/>
          <a:p>
            <a:pPr marL="685800" indent="-685800">
              <a:lnSpc>
                <a:spcPct val="210000"/>
              </a:lnSpc>
              <a:buFont typeface="Wingdings" panose="05000000000000000000" pitchFamily="2" charset="2"/>
              <a:buChar char="§"/>
            </a:pPr>
            <a:r>
              <a:rPr lang="en-GB" sz="2400" b="0" dirty="0"/>
              <a:t>Specificities of this unique welding equipment &amp; main applications</a:t>
            </a:r>
          </a:p>
          <a:p>
            <a:pPr marL="685800" indent="-685800">
              <a:lnSpc>
                <a:spcPct val="210000"/>
              </a:lnSpc>
              <a:buFont typeface="Wingdings" panose="05000000000000000000" pitchFamily="2" charset="2"/>
              <a:buChar char="§"/>
            </a:pPr>
            <a:r>
              <a:rPr lang="en-GB" sz="2400" b="0" dirty="0"/>
              <a:t>Design of the new welding Lathe</a:t>
            </a:r>
          </a:p>
          <a:p>
            <a:pPr marL="685800" indent="-685800">
              <a:lnSpc>
                <a:spcPct val="210000"/>
              </a:lnSpc>
              <a:buFont typeface="Wingdings" panose="05000000000000000000" pitchFamily="2" charset="2"/>
              <a:buChar char="§"/>
            </a:pPr>
            <a:r>
              <a:rPr lang="en-GB" sz="2400" b="0" dirty="0"/>
              <a:t>CE Certification Process</a:t>
            </a:r>
          </a:p>
          <a:p>
            <a:pPr marL="685800" indent="-685800">
              <a:lnSpc>
                <a:spcPct val="210000"/>
              </a:lnSpc>
              <a:buFont typeface="Wingdings" panose="05000000000000000000" pitchFamily="2" charset="2"/>
              <a:buChar char="§"/>
            </a:pPr>
            <a:r>
              <a:rPr lang="en-GB" sz="2400" b="0" dirty="0"/>
              <a:t>Planning of Manufacturing &amp; cost of Fabrication</a:t>
            </a:r>
            <a:endParaRPr lang="fr-CH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Welding lathe for Ultra-High-Vacuum aluminium chambers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Design Review  welding lathe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CCB95-7067-4F10-8A70-3B8EDDEFF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723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2200"/>
            <a:ext cx="5992813" cy="751151"/>
          </a:xfrm>
        </p:spPr>
        <p:txBody>
          <a:bodyPr/>
          <a:lstStyle/>
          <a:p>
            <a:r>
              <a:rPr lang="fr-CH" sz="3600" dirty="0"/>
              <a:t>CE Certification Process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CB074-A9FD-4166-A043-16F0B3C0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1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CE Certification Process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A75372-1C6F-46E5-AACE-FB9B4D7B5B06}"/>
              </a:ext>
            </a:extLst>
          </p:cNvPr>
          <p:cNvSpPr txBox="1"/>
          <p:nvPr/>
        </p:nvSpPr>
        <p:spPr>
          <a:xfrm>
            <a:off x="533400" y="1424248"/>
            <a:ext cx="9437427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Risk analysis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Risk mitigation and implementation in design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Manufacturing of the welding lathe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Drafting of the instruction manual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Final conformity check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CE Certification provide by CERN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lvl="1"/>
            <a:r>
              <a:rPr lang="en-GB" dirty="0"/>
              <a:t>Decision to be assisted by a Notified Body : DEKRA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76ED-61CA-4A49-AA77-E1CF7FD69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85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Risk Analysis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A75372-1C6F-46E5-AACE-FB9B4D7B5B06}"/>
              </a:ext>
            </a:extLst>
          </p:cNvPr>
          <p:cNvSpPr txBox="1"/>
          <p:nvPr/>
        </p:nvSpPr>
        <p:spPr>
          <a:xfrm>
            <a:off x="-545738" y="877897"/>
            <a:ext cx="5955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dirty="0"/>
              <a:t>Risk analysis EDMS 2664483 “DEKRA report”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76ED-61CA-4A49-AA77-E1CF7FD69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17" name="Picture 16" descr="Text&#10;&#10;Description automatically generated with medium confidence">
            <a:extLst>
              <a:ext uri="{FF2B5EF4-FFF2-40B4-BE49-F238E27FC236}">
                <a16:creationId xmlns:a16="http://schemas.microsoft.com/office/drawing/2014/main" id="{AC2E1E31-1D3C-441E-B13C-96749C7A2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12413"/>
            <a:ext cx="7010400" cy="2425900"/>
          </a:xfrm>
          <a:prstGeom prst="rect">
            <a:avLst/>
          </a:prstGeom>
        </p:spPr>
      </p:pic>
      <p:pic>
        <p:nvPicPr>
          <p:cNvPr id="19" name="Picture 18" descr="Timeline&#10;&#10;Description automatically generated">
            <a:extLst>
              <a:ext uri="{FF2B5EF4-FFF2-40B4-BE49-F238E27FC236}">
                <a16:creationId xmlns:a16="http://schemas.microsoft.com/office/drawing/2014/main" id="{955517E8-15DA-4BCC-A41C-EEB8525BB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638313"/>
            <a:ext cx="6221412" cy="2560847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DF744AC1-C731-4D00-8903-01BB1D51D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1447800"/>
            <a:ext cx="366927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0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Risk Analysis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76ED-61CA-4A49-AA77-E1CF7FD69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6CCC28-8E21-4072-9814-7EF7E1A720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0270" y="990600"/>
            <a:ext cx="8086558" cy="5183292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3B62132F-1B0D-420F-AC23-95169A081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828" y="1828800"/>
            <a:ext cx="366927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9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Risk Analysis: highlights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76ED-61CA-4A49-AA77-E1CF7FD69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pic>
        <p:nvPicPr>
          <p:cNvPr id="10" name="Picture 9" descr="Calendar&#10;&#10;Description automatically generated">
            <a:extLst>
              <a:ext uri="{FF2B5EF4-FFF2-40B4-BE49-F238E27FC236}">
                <a16:creationId xmlns:a16="http://schemas.microsoft.com/office/drawing/2014/main" id="{49CBF537-1568-45E0-8651-440DEA486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67" y="914400"/>
            <a:ext cx="12192000" cy="3354412"/>
          </a:xfrm>
          <a:prstGeom prst="rect">
            <a:avLst/>
          </a:prstGeom>
        </p:spPr>
      </p:pic>
      <p:pic>
        <p:nvPicPr>
          <p:cNvPr id="12" name="Picture 11" descr="Chart&#10;&#10;Description automatically generated with low confidence">
            <a:extLst>
              <a:ext uri="{FF2B5EF4-FFF2-40B4-BE49-F238E27FC236}">
                <a16:creationId xmlns:a16="http://schemas.microsoft.com/office/drawing/2014/main" id="{046F4BD8-EACB-4133-8C7C-D2D8D4DCF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67" y="4268812"/>
            <a:ext cx="12192000" cy="15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206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Where</a:t>
            </a:r>
            <a:r>
              <a:rPr lang="fr-CH" dirty="0"/>
              <a:t> are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?</a:t>
            </a:r>
            <a:endParaRPr lang="en-GB" sz="3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7F0A1-7084-4A2F-9A49-9A4F54DE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FD9680-3FCF-4ADC-A156-08404ED27266}"/>
              </a:ext>
            </a:extLst>
          </p:cNvPr>
          <p:cNvSpPr txBox="1"/>
          <p:nvPr/>
        </p:nvSpPr>
        <p:spPr bwMode="auto">
          <a:xfrm>
            <a:off x="21585" y="1492593"/>
            <a:ext cx="9753600" cy="3155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Risk analysis: </a:t>
            </a:r>
            <a:r>
              <a:rPr lang="en-GB" b="1" dirty="0">
                <a:solidFill>
                  <a:srgbClr val="00B050"/>
                </a:solidFill>
              </a:rPr>
              <a:t>done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Risk mitigation and implementation in design: </a:t>
            </a:r>
            <a:r>
              <a:rPr lang="en-GB" b="1" dirty="0">
                <a:solidFill>
                  <a:srgbClr val="FFC000"/>
                </a:solidFill>
              </a:rPr>
              <a:t>ongoing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Manufacturing of the welding lathe</a:t>
            </a:r>
          </a:p>
          <a:p>
            <a:pPr marL="1200150" lvl="2" indent="-28575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/>
              <a:t>Complete 3D design (already done at 90%), detailed drawings: </a:t>
            </a:r>
            <a:r>
              <a:rPr lang="en-GB" b="1" dirty="0">
                <a:solidFill>
                  <a:srgbClr val="FF0000"/>
                </a:solidFill>
              </a:rPr>
              <a:t>to be done</a:t>
            </a:r>
          </a:p>
          <a:p>
            <a:pPr marL="1200150" lvl="2" indent="-28575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/>
              <a:t>Call for tender for the Motorisation and HMI procurement: </a:t>
            </a:r>
            <a:r>
              <a:rPr lang="en-GB" b="1" dirty="0">
                <a:solidFill>
                  <a:srgbClr val="00B050"/>
                </a:solidFill>
              </a:rPr>
              <a:t>done</a:t>
            </a:r>
          </a:p>
          <a:p>
            <a:pPr marL="1200150" lvl="2" indent="-28575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dirty="0"/>
              <a:t>Cost estimate 256 </a:t>
            </a:r>
            <a:r>
              <a:rPr lang="en-GB" dirty="0" err="1"/>
              <a:t>kCHF</a:t>
            </a:r>
            <a:r>
              <a:rPr lang="en-GB" dirty="0"/>
              <a:t>, in accordance with ACC-CONS budget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Drafting of the instruction manual: </a:t>
            </a:r>
            <a:r>
              <a:rPr lang="en-GB" b="1" dirty="0">
                <a:solidFill>
                  <a:srgbClr val="FF0000"/>
                </a:solidFill>
              </a:rPr>
              <a:t>to be done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Final conformity check</a:t>
            </a:r>
          </a:p>
        </p:txBody>
      </p:sp>
    </p:spTree>
    <p:extLst>
      <p:ext uri="{BB962C8B-B14F-4D97-AF65-F5344CB8AC3E}">
        <p14:creationId xmlns:p14="http://schemas.microsoft.com/office/powerpoint/2010/main" val="3965629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865BEAE-9292-4E18-A8DC-AD49841BE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813" y="1557259"/>
            <a:ext cx="10058400" cy="402336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543F55-704A-43AD-A14C-6A3D5B4F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Planning of </a:t>
            </a:r>
            <a:r>
              <a:rPr lang="fr-CH" dirty="0" err="1"/>
              <a:t>Manufacturing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A7131-179E-43E7-B07E-037B5710CA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1410771"/>
            <a:ext cx="12192000" cy="38555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8B0BEB-D88F-4D04-996A-15F14DD89000}"/>
              </a:ext>
            </a:extLst>
          </p:cNvPr>
          <p:cNvSpPr txBox="1"/>
          <p:nvPr/>
        </p:nvSpPr>
        <p:spPr>
          <a:xfrm>
            <a:off x="1143000" y="5600264"/>
            <a:ext cx="5286501" cy="825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In line with ACC-CONS schedule</a:t>
            </a:r>
          </a:p>
          <a:p>
            <a:pPr lvl="0" algn="just">
              <a:lnSpc>
                <a:spcPct val="110000"/>
              </a:lnSpc>
              <a:spcBef>
                <a:spcPts val="300"/>
              </a:spcBef>
            </a:pP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5C578-EF9B-4108-9574-5425D67C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55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2200"/>
            <a:ext cx="7516813" cy="751151"/>
          </a:xfrm>
        </p:spPr>
        <p:txBody>
          <a:bodyPr/>
          <a:lstStyle/>
          <a:p>
            <a:r>
              <a:rPr lang="fr-CH" sz="3600" dirty="0" err="1"/>
              <a:t>Thank</a:t>
            </a:r>
            <a:r>
              <a:rPr lang="fr-CH" sz="3600" dirty="0"/>
              <a:t> </a:t>
            </a:r>
            <a:r>
              <a:rPr lang="fr-CH" sz="3600" dirty="0" err="1"/>
              <a:t>you</a:t>
            </a:r>
            <a:br>
              <a:rPr lang="fr-CH" sz="3600" dirty="0"/>
            </a:br>
            <a:br>
              <a:rPr lang="fr-CH" sz="3600" dirty="0"/>
            </a:b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Design Review  welding lathe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02404-4A73-4463-B192-D7BC86C8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547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725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865BEAE-9292-4E18-A8DC-AD49841BE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813" y="1557259"/>
            <a:ext cx="10058400" cy="402336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11" name="Picture 10" descr="A picture containing light&#10;&#10;Description automatically generated">
            <a:extLst>
              <a:ext uri="{FF2B5EF4-FFF2-40B4-BE49-F238E27FC236}">
                <a16:creationId xmlns:a16="http://schemas.microsoft.com/office/drawing/2014/main" id="{8DD8FAE0-8A78-45C7-BCD0-BD21DDC49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341" y="457202"/>
            <a:ext cx="1957654" cy="90947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4543F55-704A-43AD-A14C-6A3D5B4F3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697412" cy="751151"/>
          </a:xfrm>
        </p:spPr>
        <p:txBody>
          <a:bodyPr/>
          <a:lstStyle/>
          <a:p>
            <a:r>
              <a:rPr lang="fr-CH" sz="3600" dirty="0" err="1"/>
              <a:t>Cost</a:t>
            </a:r>
            <a:r>
              <a:rPr lang="fr-CH" sz="3600" dirty="0"/>
              <a:t> of Fabrication</a:t>
            </a:r>
            <a:endParaRPr lang="en-GB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BE841B-4C33-4A4B-A668-B6AFE5477B86}"/>
              </a:ext>
            </a:extLst>
          </p:cNvPr>
          <p:cNvSpPr txBox="1"/>
          <p:nvPr/>
        </p:nvSpPr>
        <p:spPr>
          <a:xfrm>
            <a:off x="407989" y="1575015"/>
            <a:ext cx="94374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Study: 30,000 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Motorization with controllers and HMI: 140,000 CHF</a:t>
            </a:r>
            <a:endParaRPr lang="fr-CH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Granit base: 8,000 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Rails and trolley: 8,000 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Frame + Mounting brackets + accessories: 50,000 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/>
              <a:t>CE Certification process </a:t>
            </a:r>
            <a:r>
              <a:rPr lang="fr-CH" dirty="0" err="1"/>
              <a:t>including</a:t>
            </a:r>
            <a:r>
              <a:rPr lang="fr-CH" dirty="0"/>
              <a:t> DEKRA support: 10,000 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CH" dirty="0" err="1"/>
              <a:t>Welding</a:t>
            </a:r>
            <a:r>
              <a:rPr lang="fr-CH" dirty="0"/>
              <a:t> </a:t>
            </a:r>
            <a:r>
              <a:rPr lang="fr-CH" dirty="0" err="1"/>
              <a:t>lathe</a:t>
            </a:r>
            <a:r>
              <a:rPr lang="fr-CH" dirty="0"/>
              <a:t> </a:t>
            </a:r>
            <a:r>
              <a:rPr lang="fr-CH" dirty="0" err="1"/>
              <a:t>assembly</a:t>
            </a:r>
            <a:r>
              <a:rPr lang="fr-CH" dirty="0"/>
              <a:t> &amp; commissioning: 10,000CHF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r-CH" dirty="0"/>
          </a:p>
          <a:p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2BF8DAE-3DC9-4863-88EB-63D3D49E7498}"/>
              </a:ext>
            </a:extLst>
          </p:cNvPr>
          <p:cNvSpPr txBox="1">
            <a:spLocks/>
          </p:cNvSpPr>
          <p:nvPr/>
        </p:nvSpPr>
        <p:spPr bwMode="auto">
          <a:xfrm>
            <a:off x="409280" y="4835768"/>
            <a:ext cx="7106101" cy="86513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10000"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1200" dirty="0">
                <a:solidFill>
                  <a:srgbClr val="171717"/>
                </a:solidFill>
                <a:latin typeface="Segoe UI" panose="020B0502040204020203" pitchFamily="34" charset="0"/>
              </a:rPr>
            </a:br>
            <a:r>
              <a:rPr lang="fr-CH" sz="6000" dirty="0"/>
              <a:t> </a:t>
            </a:r>
            <a:r>
              <a:rPr lang="fr-CH" sz="4400" b="0" dirty="0"/>
              <a:t>Total </a:t>
            </a:r>
            <a:r>
              <a:rPr lang="fr-CH" sz="4400" b="0" dirty="0" err="1"/>
              <a:t>cost</a:t>
            </a:r>
            <a:r>
              <a:rPr lang="fr-CH" sz="4400" b="0" dirty="0"/>
              <a:t>: 256,000 CHF</a:t>
            </a:r>
            <a:endParaRPr lang="en-GB" sz="6000" b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7B55E9-9CF1-46F3-9E99-2510FAB6B16B}"/>
              </a:ext>
            </a:extLst>
          </p:cNvPr>
          <p:cNvSpPr txBox="1"/>
          <p:nvPr/>
        </p:nvSpPr>
        <p:spPr>
          <a:xfrm>
            <a:off x="6544802" y="5058238"/>
            <a:ext cx="42407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In line with ACC-CONS budget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8797D-7073-46F5-A067-9B183B51D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81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miller&#10;&#10;Description automatically generated">
            <a:extLst>
              <a:ext uri="{FF2B5EF4-FFF2-40B4-BE49-F238E27FC236}">
                <a16:creationId xmlns:a16="http://schemas.microsoft.com/office/drawing/2014/main" id="{4CB01A19-7E4F-40EC-9195-D8853B6C08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3563" r="7779" b="-1"/>
          <a:stretch/>
        </p:blipFill>
        <p:spPr>
          <a:xfrm>
            <a:off x="20" y="1"/>
            <a:ext cx="12191980" cy="6238799"/>
          </a:xfrm>
          <a:noFill/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4FAC07E-61D3-4459-AC48-897F7785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81" y="0"/>
            <a:ext cx="4571999" cy="2581199"/>
          </a:xfrm>
          <a:solidFill>
            <a:srgbClr val="0033A0">
              <a:alpha val="60000"/>
            </a:srgbClr>
          </a:solidFill>
        </p:spPr>
        <p:txBody>
          <a:bodyPr/>
          <a:lstStyle/>
          <a:p>
            <a:r>
              <a:rPr lang="en-US" sz="2000" b="0" dirty="0">
                <a:solidFill>
                  <a:srgbClr val="FFFFFF"/>
                </a:solidFill>
              </a:rPr>
              <a:t>Welding lathe MFHX70-004: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00" dirty="0">
                <a:solidFill>
                  <a:srgbClr val="FFFFFF"/>
                </a:solidFill>
              </a:rPr>
              <a:t>Length. 3800 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</a:rPr>
              <a:t>Length: 3800 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</a:rPr>
              <a:t>Height of welding axis: 1200 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</a:rPr>
              <a:t>Aperture: 250 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</a:rPr>
              <a:t>Date of commissioning January 1960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0A04E-B34C-2B46-B231-615C2E473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2021-11-26</a:t>
            </a:r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B628A-3E6D-7F41-814C-3EBBBDEA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dirty="0"/>
              <a:t>Design Review  welding lathe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B84CF76-D8EF-4B7C-980A-6D5C8488EA5C}"/>
              </a:ext>
            </a:extLst>
          </p:cNvPr>
          <p:cNvCxnSpPr>
            <a:cxnSpLocks/>
          </p:cNvCxnSpPr>
          <p:nvPr/>
        </p:nvCxnSpPr>
        <p:spPr>
          <a:xfrm flipH="1" flipV="1">
            <a:off x="1889407" y="4372948"/>
            <a:ext cx="537951" cy="127769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254A2FD-3FC1-4AA2-AD08-33C089720FA3}"/>
              </a:ext>
            </a:extLst>
          </p:cNvPr>
          <p:cNvCxnSpPr>
            <a:cxnSpLocks/>
          </p:cNvCxnSpPr>
          <p:nvPr/>
        </p:nvCxnSpPr>
        <p:spPr>
          <a:xfrm flipV="1">
            <a:off x="2819400" y="4572002"/>
            <a:ext cx="1839813" cy="136271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EEBB2F-06AB-416A-BC78-1780E2A590B4}"/>
              </a:ext>
            </a:extLst>
          </p:cNvPr>
          <p:cNvCxnSpPr>
            <a:cxnSpLocks/>
          </p:cNvCxnSpPr>
          <p:nvPr/>
        </p:nvCxnSpPr>
        <p:spPr>
          <a:xfrm flipH="1">
            <a:off x="3066113" y="923283"/>
            <a:ext cx="1533299" cy="194842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A29D6D5-C825-4C60-BB6B-29336C66A78B}"/>
              </a:ext>
            </a:extLst>
          </p:cNvPr>
          <p:cNvCxnSpPr>
            <a:cxnSpLocks/>
          </p:cNvCxnSpPr>
          <p:nvPr/>
        </p:nvCxnSpPr>
        <p:spPr>
          <a:xfrm flipH="1">
            <a:off x="3580065" y="923283"/>
            <a:ext cx="1019347" cy="201703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65E1D2-3E41-4FEF-9AB3-895A5DC6AE63}"/>
              </a:ext>
            </a:extLst>
          </p:cNvPr>
          <p:cNvCxnSpPr/>
          <p:nvPr/>
        </p:nvCxnSpPr>
        <p:spPr>
          <a:xfrm flipH="1">
            <a:off x="8229600" y="1609106"/>
            <a:ext cx="279389" cy="758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CF0B641-7BAA-4881-AA46-4B88F7144353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9217233" y="5117915"/>
            <a:ext cx="1145968" cy="20005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8DA759C-627A-4EEE-8D59-0D75D324A3BB}"/>
              </a:ext>
            </a:extLst>
          </p:cNvPr>
          <p:cNvSpPr txBox="1"/>
          <p:nvPr/>
        </p:nvSpPr>
        <p:spPr>
          <a:xfrm>
            <a:off x="1672645" y="5679428"/>
            <a:ext cx="1146755" cy="4001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spc="-50"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/>
              <a:t>Brackets</a:t>
            </a:r>
            <a:endParaRPr lang="en-GB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07DBFA-D268-4E02-B1A7-172A557134CD}"/>
              </a:ext>
            </a:extLst>
          </p:cNvPr>
          <p:cNvSpPr txBox="1"/>
          <p:nvPr/>
        </p:nvSpPr>
        <p:spPr>
          <a:xfrm>
            <a:off x="10363201" y="5117912"/>
            <a:ext cx="685799" cy="4001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spc="-50"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/>
              <a:t>Base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A8C493-E4B2-434C-B5E0-34FC8D639EC5}"/>
              </a:ext>
            </a:extLst>
          </p:cNvPr>
          <p:cNvSpPr txBox="1"/>
          <p:nvPr/>
        </p:nvSpPr>
        <p:spPr>
          <a:xfrm>
            <a:off x="3352800" y="523173"/>
            <a:ext cx="3047999" cy="4001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spc="-50"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Thermalized Clamping Tool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3CBB87-0B58-4D81-8D61-C560500C712D}"/>
              </a:ext>
            </a:extLst>
          </p:cNvPr>
          <p:cNvSpPr txBox="1"/>
          <p:nvPr/>
        </p:nvSpPr>
        <p:spPr>
          <a:xfrm>
            <a:off x="6934201" y="3429000"/>
            <a:ext cx="2283032" cy="4001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spc="-50"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/>
              <a:t>Aluminium Chamber</a:t>
            </a:r>
            <a:endParaRPr lang="en-GB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234BA-C0F6-40DE-AADA-DE89C69E6B71}"/>
              </a:ext>
            </a:extLst>
          </p:cNvPr>
          <p:cNvSpPr txBox="1"/>
          <p:nvPr/>
        </p:nvSpPr>
        <p:spPr>
          <a:xfrm>
            <a:off x="33691" y="1332539"/>
            <a:ext cx="1642709" cy="70788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spc="-50" dirty="0">
                <a:latin typeface="+mj-lt"/>
                <a:ea typeface="+mj-ea"/>
                <a:cs typeface="+mj-cs"/>
              </a:rPr>
              <a:t>Synchronized</a:t>
            </a:r>
          </a:p>
          <a:p>
            <a:r>
              <a:rPr lang="en-GB" sz="2000" spc="-50" dirty="0">
                <a:latin typeface="+mj-lt"/>
                <a:ea typeface="+mj-ea"/>
                <a:cs typeface="+mj-cs"/>
              </a:rPr>
              <a:t>Rotary device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DA0EF7A-2817-40E4-B6C6-791FB4E36D38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855046" y="2040425"/>
            <a:ext cx="1635198" cy="119337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6BEABB-70D4-4037-A703-121465144FC6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855046" y="2040425"/>
            <a:ext cx="3283605" cy="135356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EDB6D71-15B7-44E4-8160-D8EEA09B6192}"/>
              </a:ext>
            </a:extLst>
          </p:cNvPr>
          <p:cNvCxnSpPr>
            <a:cxnSpLocks/>
          </p:cNvCxnSpPr>
          <p:nvPr/>
        </p:nvCxnSpPr>
        <p:spPr>
          <a:xfrm flipH="1" flipV="1">
            <a:off x="7996485" y="3108617"/>
            <a:ext cx="80715" cy="32038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FE18EA-1C78-4663-A441-AFC967F08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0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49A00AB4-000E-9043-BDCA-25E0A377B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Experiments</a:t>
            </a:r>
            <a:r>
              <a:rPr lang="en-GB" sz="3600" b="1" dirty="0"/>
              <a:t> aluminium chambers welding requirements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1E7EC5-A87C-4240-AF0F-6742EF4D3DF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57CBD28-C598-6A4F-B09B-C107264358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pic>
        <p:nvPicPr>
          <p:cNvPr id="47" name="Content Placeholder 6" descr="A picture containing arrow&#10;&#10;Description automatically generated">
            <a:extLst>
              <a:ext uri="{FF2B5EF4-FFF2-40B4-BE49-F238E27FC236}">
                <a16:creationId xmlns:a16="http://schemas.microsoft.com/office/drawing/2014/main" id="{C6AA2931-3020-49AE-B08F-BCC53DF48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409" y="2293338"/>
            <a:ext cx="10058400" cy="3125032"/>
          </a:xfr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03CB08A3-E59C-4E63-9061-1D2E71D17708}"/>
              </a:ext>
            </a:extLst>
          </p:cNvPr>
          <p:cNvGrpSpPr/>
          <p:nvPr/>
        </p:nvGrpSpPr>
        <p:grpSpPr>
          <a:xfrm>
            <a:off x="807609" y="2058387"/>
            <a:ext cx="10271982" cy="3601082"/>
            <a:chOff x="807609" y="2058387"/>
            <a:chExt cx="10271982" cy="360108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82160AA-6932-4DB1-A23F-C92619AB4D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16732" y="2345377"/>
              <a:ext cx="362198" cy="1169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2333C3D-6B7C-4491-9032-40C0F5B7FEFE}"/>
                </a:ext>
              </a:extLst>
            </p:cNvPr>
            <p:cNvCxnSpPr/>
            <p:nvPr/>
          </p:nvCxnSpPr>
          <p:spPr>
            <a:xfrm flipH="1">
              <a:off x="6578930" y="2345377"/>
              <a:ext cx="6650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119C33C-D063-45E9-A03A-62B3D293EC9F}"/>
                </a:ext>
              </a:extLst>
            </p:cNvPr>
            <p:cNvCxnSpPr/>
            <p:nvPr/>
          </p:nvCxnSpPr>
          <p:spPr>
            <a:xfrm>
              <a:off x="6216732" y="3384468"/>
              <a:ext cx="0" cy="130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B57371F-FFE4-4248-8F4B-C37C6E305025}"/>
                </a:ext>
              </a:extLst>
            </p:cNvPr>
            <p:cNvCxnSpPr/>
            <p:nvPr/>
          </p:nvCxnSpPr>
          <p:spPr>
            <a:xfrm flipH="1">
              <a:off x="6216732" y="3429000"/>
              <a:ext cx="89065" cy="860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210D7DB-2DCB-4936-A2B5-C115E22A7ECD}"/>
                </a:ext>
              </a:extLst>
            </p:cNvPr>
            <p:cNvCxnSpPr/>
            <p:nvPr/>
          </p:nvCxnSpPr>
          <p:spPr>
            <a:xfrm flipH="1">
              <a:off x="7243948" y="2190997"/>
              <a:ext cx="285008" cy="15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D2BD0C9-13BE-4188-B182-3D976A1A44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3948" y="2345378"/>
              <a:ext cx="285008" cy="1484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80C22B2-C8D5-46F7-ADEC-51D9E18805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49487" y="3960422"/>
              <a:ext cx="1062840" cy="12884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87D76A90-EE53-4AA7-A220-D3BCE83F3A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2379" y="3960422"/>
              <a:ext cx="665018" cy="12884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99E62C7-FA08-420B-83A2-DC8A79EDBB0E}"/>
                </a:ext>
              </a:extLst>
            </p:cNvPr>
            <p:cNvCxnSpPr/>
            <p:nvPr/>
          </p:nvCxnSpPr>
          <p:spPr>
            <a:xfrm>
              <a:off x="4750130" y="2493818"/>
              <a:ext cx="1080654" cy="8372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DFC970B-6D7A-47B3-BE22-27AC014BF9D7}"/>
                </a:ext>
              </a:extLst>
            </p:cNvPr>
            <p:cNvSpPr txBox="1"/>
            <p:nvPr/>
          </p:nvSpPr>
          <p:spPr>
            <a:xfrm>
              <a:off x="1071291" y="2058387"/>
              <a:ext cx="3653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Clamping Tool + </a:t>
              </a:r>
              <a:r>
                <a:rPr lang="fr-CH" dirty="0">
                  <a:solidFill>
                    <a:srgbClr val="FF0000"/>
                  </a:solidFill>
                </a:rPr>
                <a:t>Thermal </a:t>
              </a:r>
              <a:r>
                <a:rPr lang="fr-CH" dirty="0" err="1">
                  <a:solidFill>
                    <a:srgbClr val="FF0000"/>
                  </a:solidFill>
                </a:rPr>
                <a:t>regulation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E722046-0CF4-4708-AC2F-301912F58595}"/>
                </a:ext>
              </a:extLst>
            </p:cNvPr>
            <p:cNvSpPr txBox="1"/>
            <p:nvPr/>
          </p:nvSpPr>
          <p:spPr>
            <a:xfrm>
              <a:off x="4923008" y="5290137"/>
              <a:ext cx="2316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Segments of chambers</a:t>
              </a:r>
              <a:endParaRPr lang="en-GB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8ABE2BD-2782-4817-8A61-7600F28BCE16}"/>
                </a:ext>
              </a:extLst>
            </p:cNvPr>
            <p:cNvSpPr/>
            <p:nvPr/>
          </p:nvSpPr>
          <p:spPr>
            <a:xfrm>
              <a:off x="6560987" y="3042457"/>
              <a:ext cx="4104788" cy="294769"/>
            </a:xfrm>
            <a:custGeom>
              <a:avLst/>
              <a:gdLst>
                <a:gd name="connsiteX0" fmla="*/ 0 w 4104788"/>
                <a:gd name="connsiteY0" fmla="*/ 294769 h 294769"/>
                <a:gd name="connsiteX1" fmla="*/ 1221425 w 4104788"/>
                <a:gd name="connsiteY1" fmla="*/ 221350 h 294769"/>
                <a:gd name="connsiteX2" fmla="*/ 1948940 w 4104788"/>
                <a:gd name="connsiteY2" fmla="*/ 1093 h 294769"/>
                <a:gd name="connsiteX3" fmla="*/ 3370598 w 4104788"/>
                <a:gd name="connsiteY3" fmla="*/ 134582 h 294769"/>
                <a:gd name="connsiteX4" fmla="*/ 4104788 w 4104788"/>
                <a:gd name="connsiteY4" fmla="*/ 87861 h 29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4788" h="294769">
                  <a:moveTo>
                    <a:pt x="0" y="294769"/>
                  </a:moveTo>
                  <a:cubicBezTo>
                    <a:pt x="448301" y="282532"/>
                    <a:pt x="896602" y="270296"/>
                    <a:pt x="1221425" y="221350"/>
                  </a:cubicBezTo>
                  <a:cubicBezTo>
                    <a:pt x="1546248" y="172404"/>
                    <a:pt x="1590745" y="15554"/>
                    <a:pt x="1948940" y="1093"/>
                  </a:cubicBezTo>
                  <a:cubicBezTo>
                    <a:pt x="2307135" y="-13368"/>
                    <a:pt x="3011290" y="120121"/>
                    <a:pt x="3370598" y="134582"/>
                  </a:cubicBezTo>
                  <a:cubicBezTo>
                    <a:pt x="3729906" y="149043"/>
                    <a:pt x="3917347" y="118452"/>
                    <a:pt x="4104788" y="878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7F9FEB7-15B9-4170-9360-5C5FC3D2A4A9}"/>
                </a:ext>
              </a:extLst>
            </p:cNvPr>
            <p:cNvSpPr/>
            <p:nvPr/>
          </p:nvSpPr>
          <p:spPr>
            <a:xfrm>
              <a:off x="6560987" y="3068604"/>
              <a:ext cx="4104788" cy="294769"/>
            </a:xfrm>
            <a:custGeom>
              <a:avLst/>
              <a:gdLst>
                <a:gd name="connsiteX0" fmla="*/ 0 w 4104788"/>
                <a:gd name="connsiteY0" fmla="*/ 294769 h 294769"/>
                <a:gd name="connsiteX1" fmla="*/ 1221425 w 4104788"/>
                <a:gd name="connsiteY1" fmla="*/ 221350 h 294769"/>
                <a:gd name="connsiteX2" fmla="*/ 1948940 w 4104788"/>
                <a:gd name="connsiteY2" fmla="*/ 1093 h 294769"/>
                <a:gd name="connsiteX3" fmla="*/ 3370598 w 4104788"/>
                <a:gd name="connsiteY3" fmla="*/ 134582 h 294769"/>
                <a:gd name="connsiteX4" fmla="*/ 4104788 w 4104788"/>
                <a:gd name="connsiteY4" fmla="*/ 87861 h 29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4788" h="294769">
                  <a:moveTo>
                    <a:pt x="0" y="294769"/>
                  </a:moveTo>
                  <a:cubicBezTo>
                    <a:pt x="448301" y="282532"/>
                    <a:pt x="896602" y="270296"/>
                    <a:pt x="1221425" y="221350"/>
                  </a:cubicBezTo>
                  <a:cubicBezTo>
                    <a:pt x="1546248" y="172404"/>
                    <a:pt x="1590745" y="15554"/>
                    <a:pt x="1948940" y="1093"/>
                  </a:cubicBezTo>
                  <a:cubicBezTo>
                    <a:pt x="2307135" y="-13368"/>
                    <a:pt x="3011290" y="120121"/>
                    <a:pt x="3370598" y="134582"/>
                  </a:cubicBezTo>
                  <a:cubicBezTo>
                    <a:pt x="3729906" y="149043"/>
                    <a:pt x="3917347" y="118452"/>
                    <a:pt x="4104788" y="8786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4369CCC-F48A-4EEC-86FC-3882EB8F5A2B}"/>
                </a:ext>
              </a:extLst>
            </p:cNvPr>
            <p:cNvSpPr/>
            <p:nvPr/>
          </p:nvSpPr>
          <p:spPr>
            <a:xfrm>
              <a:off x="6574336" y="4411813"/>
              <a:ext cx="4505255" cy="360939"/>
            </a:xfrm>
            <a:custGeom>
              <a:avLst/>
              <a:gdLst>
                <a:gd name="connsiteX0" fmla="*/ 0 w 4505255"/>
                <a:gd name="connsiteY0" fmla="*/ 0 h 360939"/>
                <a:gd name="connsiteX1" fmla="*/ 1374937 w 4505255"/>
                <a:gd name="connsiteY1" fmla="*/ 40047 h 360939"/>
                <a:gd name="connsiteX2" fmla="*/ 2476222 w 4505255"/>
                <a:gd name="connsiteY2" fmla="*/ 360421 h 360939"/>
                <a:gd name="connsiteX3" fmla="*/ 3203737 w 4505255"/>
                <a:gd name="connsiteY3" fmla="*/ 113466 h 360939"/>
                <a:gd name="connsiteX4" fmla="*/ 3797763 w 4505255"/>
                <a:gd name="connsiteY4" fmla="*/ 53396 h 360939"/>
                <a:gd name="connsiteX5" fmla="*/ 4505255 w 4505255"/>
                <a:gd name="connsiteY5" fmla="*/ 173536 h 360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05255" h="360939">
                  <a:moveTo>
                    <a:pt x="0" y="0"/>
                  </a:moveTo>
                  <a:lnTo>
                    <a:pt x="1374937" y="40047"/>
                  </a:lnTo>
                  <a:cubicBezTo>
                    <a:pt x="1787641" y="100117"/>
                    <a:pt x="2171422" y="348185"/>
                    <a:pt x="2476222" y="360421"/>
                  </a:cubicBezTo>
                  <a:cubicBezTo>
                    <a:pt x="2781022" y="372657"/>
                    <a:pt x="2983480" y="164637"/>
                    <a:pt x="3203737" y="113466"/>
                  </a:cubicBezTo>
                  <a:cubicBezTo>
                    <a:pt x="3423994" y="62295"/>
                    <a:pt x="3580843" y="43384"/>
                    <a:pt x="3797763" y="53396"/>
                  </a:cubicBezTo>
                  <a:cubicBezTo>
                    <a:pt x="4014683" y="63408"/>
                    <a:pt x="4259969" y="118472"/>
                    <a:pt x="4505255" y="1735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4B13EA4-22AF-4FD8-A659-FD8CE912DEA9}"/>
                </a:ext>
              </a:extLst>
            </p:cNvPr>
            <p:cNvSpPr/>
            <p:nvPr/>
          </p:nvSpPr>
          <p:spPr>
            <a:xfrm>
              <a:off x="6574336" y="4437960"/>
              <a:ext cx="4505255" cy="360939"/>
            </a:xfrm>
            <a:custGeom>
              <a:avLst/>
              <a:gdLst>
                <a:gd name="connsiteX0" fmla="*/ 0 w 4505255"/>
                <a:gd name="connsiteY0" fmla="*/ 0 h 360939"/>
                <a:gd name="connsiteX1" fmla="*/ 1374937 w 4505255"/>
                <a:gd name="connsiteY1" fmla="*/ 40047 h 360939"/>
                <a:gd name="connsiteX2" fmla="*/ 2476222 w 4505255"/>
                <a:gd name="connsiteY2" fmla="*/ 360421 h 360939"/>
                <a:gd name="connsiteX3" fmla="*/ 3203737 w 4505255"/>
                <a:gd name="connsiteY3" fmla="*/ 113466 h 360939"/>
                <a:gd name="connsiteX4" fmla="*/ 3797763 w 4505255"/>
                <a:gd name="connsiteY4" fmla="*/ 53396 h 360939"/>
                <a:gd name="connsiteX5" fmla="*/ 4505255 w 4505255"/>
                <a:gd name="connsiteY5" fmla="*/ 173536 h 360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05255" h="360939">
                  <a:moveTo>
                    <a:pt x="0" y="0"/>
                  </a:moveTo>
                  <a:lnTo>
                    <a:pt x="1374937" y="40047"/>
                  </a:lnTo>
                  <a:cubicBezTo>
                    <a:pt x="1787641" y="100117"/>
                    <a:pt x="2171422" y="348185"/>
                    <a:pt x="2476222" y="360421"/>
                  </a:cubicBezTo>
                  <a:cubicBezTo>
                    <a:pt x="2781022" y="372657"/>
                    <a:pt x="2983480" y="164637"/>
                    <a:pt x="3203737" y="113466"/>
                  </a:cubicBezTo>
                  <a:cubicBezTo>
                    <a:pt x="3423994" y="62295"/>
                    <a:pt x="3580843" y="43384"/>
                    <a:pt x="3797763" y="53396"/>
                  </a:cubicBezTo>
                  <a:cubicBezTo>
                    <a:pt x="4014683" y="63408"/>
                    <a:pt x="4259969" y="118472"/>
                    <a:pt x="4505255" y="17353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C834143-506D-4AF4-A7F7-A2B260C78428}"/>
                </a:ext>
              </a:extLst>
            </p:cNvPr>
            <p:cNvSpPr/>
            <p:nvPr/>
          </p:nvSpPr>
          <p:spPr>
            <a:xfrm>
              <a:off x="1241448" y="2989793"/>
              <a:ext cx="4612047" cy="380806"/>
            </a:xfrm>
            <a:custGeom>
              <a:avLst/>
              <a:gdLst>
                <a:gd name="connsiteX0" fmla="*/ 4612047 w 4612047"/>
                <a:gd name="connsiteY0" fmla="*/ 367457 h 380806"/>
                <a:gd name="connsiteX1" fmla="*/ 3731019 w 4612047"/>
                <a:gd name="connsiteY1" fmla="*/ 347433 h 380806"/>
                <a:gd name="connsiteX2" fmla="*/ 3150342 w 4612047"/>
                <a:gd name="connsiteY2" fmla="*/ 107153 h 380806"/>
                <a:gd name="connsiteX3" fmla="*/ 2129151 w 4612047"/>
                <a:gd name="connsiteY3" fmla="*/ 307387 h 380806"/>
                <a:gd name="connsiteX4" fmla="*/ 1261472 w 4612047"/>
                <a:gd name="connsiteY4" fmla="*/ 362 h 380806"/>
                <a:gd name="connsiteX5" fmla="*/ 0 w 4612047"/>
                <a:gd name="connsiteY5" fmla="*/ 380806 h 38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12047" h="380806">
                  <a:moveTo>
                    <a:pt x="4612047" y="367457"/>
                  </a:moveTo>
                  <a:cubicBezTo>
                    <a:pt x="4293342" y="379137"/>
                    <a:pt x="3974637" y="390817"/>
                    <a:pt x="3731019" y="347433"/>
                  </a:cubicBezTo>
                  <a:cubicBezTo>
                    <a:pt x="3487401" y="304049"/>
                    <a:pt x="3417320" y="113827"/>
                    <a:pt x="3150342" y="107153"/>
                  </a:cubicBezTo>
                  <a:cubicBezTo>
                    <a:pt x="2883364" y="100479"/>
                    <a:pt x="2443963" y="325185"/>
                    <a:pt x="2129151" y="307387"/>
                  </a:cubicBezTo>
                  <a:cubicBezTo>
                    <a:pt x="1814339" y="289588"/>
                    <a:pt x="1616330" y="-11875"/>
                    <a:pt x="1261472" y="362"/>
                  </a:cubicBezTo>
                  <a:cubicBezTo>
                    <a:pt x="906613" y="12598"/>
                    <a:pt x="453306" y="196702"/>
                    <a:pt x="0" y="38080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E0DD8AC-0B90-40EB-8BC2-FFA33344B075}"/>
                </a:ext>
              </a:extLst>
            </p:cNvPr>
            <p:cNvSpPr/>
            <p:nvPr/>
          </p:nvSpPr>
          <p:spPr>
            <a:xfrm>
              <a:off x="1241447" y="3024591"/>
              <a:ext cx="4612047" cy="380806"/>
            </a:xfrm>
            <a:custGeom>
              <a:avLst/>
              <a:gdLst>
                <a:gd name="connsiteX0" fmla="*/ 4612047 w 4612047"/>
                <a:gd name="connsiteY0" fmla="*/ 367457 h 380806"/>
                <a:gd name="connsiteX1" fmla="*/ 3731019 w 4612047"/>
                <a:gd name="connsiteY1" fmla="*/ 347433 h 380806"/>
                <a:gd name="connsiteX2" fmla="*/ 3150342 w 4612047"/>
                <a:gd name="connsiteY2" fmla="*/ 107153 h 380806"/>
                <a:gd name="connsiteX3" fmla="*/ 2129151 w 4612047"/>
                <a:gd name="connsiteY3" fmla="*/ 307387 h 380806"/>
                <a:gd name="connsiteX4" fmla="*/ 1261472 w 4612047"/>
                <a:gd name="connsiteY4" fmla="*/ 362 h 380806"/>
                <a:gd name="connsiteX5" fmla="*/ 0 w 4612047"/>
                <a:gd name="connsiteY5" fmla="*/ 380806 h 38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12047" h="380806">
                  <a:moveTo>
                    <a:pt x="4612047" y="367457"/>
                  </a:moveTo>
                  <a:cubicBezTo>
                    <a:pt x="4293342" y="379137"/>
                    <a:pt x="3974637" y="390817"/>
                    <a:pt x="3731019" y="347433"/>
                  </a:cubicBezTo>
                  <a:cubicBezTo>
                    <a:pt x="3487401" y="304049"/>
                    <a:pt x="3417320" y="113827"/>
                    <a:pt x="3150342" y="107153"/>
                  </a:cubicBezTo>
                  <a:cubicBezTo>
                    <a:pt x="2883364" y="100479"/>
                    <a:pt x="2443963" y="325185"/>
                    <a:pt x="2129151" y="307387"/>
                  </a:cubicBezTo>
                  <a:cubicBezTo>
                    <a:pt x="1814339" y="289588"/>
                    <a:pt x="1616330" y="-11875"/>
                    <a:pt x="1261472" y="362"/>
                  </a:cubicBezTo>
                  <a:cubicBezTo>
                    <a:pt x="906613" y="12598"/>
                    <a:pt x="453306" y="196702"/>
                    <a:pt x="0" y="38080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C7B3BDE-1B8A-4100-8A7B-18C2DCBD61D6}"/>
                </a:ext>
              </a:extLst>
            </p:cNvPr>
            <p:cNvSpPr/>
            <p:nvPr/>
          </p:nvSpPr>
          <p:spPr>
            <a:xfrm>
              <a:off x="807609" y="4416929"/>
              <a:ext cx="5059235" cy="650507"/>
            </a:xfrm>
            <a:custGeom>
              <a:avLst/>
              <a:gdLst>
                <a:gd name="connsiteX0" fmla="*/ 5059235 w 5059235"/>
                <a:gd name="connsiteY0" fmla="*/ 14907 h 650507"/>
                <a:gd name="connsiteX1" fmla="*/ 4124811 w 5059235"/>
                <a:gd name="connsiteY1" fmla="*/ 21582 h 650507"/>
                <a:gd name="connsiteX2" fmla="*/ 3317203 w 5059235"/>
                <a:gd name="connsiteY2" fmla="*/ 221816 h 650507"/>
                <a:gd name="connsiteX3" fmla="*/ 2462873 w 5059235"/>
                <a:gd name="connsiteY3" fmla="*/ 141722 h 650507"/>
                <a:gd name="connsiteX4" fmla="*/ 1955614 w 5059235"/>
                <a:gd name="connsiteY4" fmla="*/ 422049 h 650507"/>
                <a:gd name="connsiteX5" fmla="*/ 660771 w 5059235"/>
                <a:gd name="connsiteY5" fmla="*/ 648980 h 650507"/>
                <a:gd name="connsiteX6" fmla="*/ 0 w 5059235"/>
                <a:gd name="connsiteY6" fmla="*/ 308583 h 650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59235" h="650507">
                  <a:moveTo>
                    <a:pt x="5059235" y="14907"/>
                  </a:moveTo>
                  <a:cubicBezTo>
                    <a:pt x="4737192" y="1002"/>
                    <a:pt x="4415150" y="-12903"/>
                    <a:pt x="4124811" y="21582"/>
                  </a:cubicBezTo>
                  <a:cubicBezTo>
                    <a:pt x="3834472" y="56067"/>
                    <a:pt x="3594193" y="201793"/>
                    <a:pt x="3317203" y="221816"/>
                  </a:cubicBezTo>
                  <a:cubicBezTo>
                    <a:pt x="3040213" y="241839"/>
                    <a:pt x="2689804" y="108350"/>
                    <a:pt x="2462873" y="141722"/>
                  </a:cubicBezTo>
                  <a:cubicBezTo>
                    <a:pt x="2235942" y="175094"/>
                    <a:pt x="2255964" y="337506"/>
                    <a:pt x="1955614" y="422049"/>
                  </a:cubicBezTo>
                  <a:cubicBezTo>
                    <a:pt x="1655264" y="506592"/>
                    <a:pt x="986707" y="667891"/>
                    <a:pt x="660771" y="648980"/>
                  </a:cubicBezTo>
                  <a:cubicBezTo>
                    <a:pt x="334835" y="630069"/>
                    <a:pt x="167417" y="469326"/>
                    <a:pt x="0" y="30858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776B7B4-50FE-4076-BAF8-ED7583C5A42A}"/>
                </a:ext>
              </a:extLst>
            </p:cNvPr>
            <p:cNvSpPr/>
            <p:nvPr/>
          </p:nvSpPr>
          <p:spPr>
            <a:xfrm>
              <a:off x="807609" y="4448160"/>
              <a:ext cx="5059235" cy="650507"/>
            </a:xfrm>
            <a:custGeom>
              <a:avLst/>
              <a:gdLst>
                <a:gd name="connsiteX0" fmla="*/ 5059235 w 5059235"/>
                <a:gd name="connsiteY0" fmla="*/ 14907 h 650507"/>
                <a:gd name="connsiteX1" fmla="*/ 4124811 w 5059235"/>
                <a:gd name="connsiteY1" fmla="*/ 21582 h 650507"/>
                <a:gd name="connsiteX2" fmla="*/ 3317203 w 5059235"/>
                <a:gd name="connsiteY2" fmla="*/ 221816 h 650507"/>
                <a:gd name="connsiteX3" fmla="*/ 2462873 w 5059235"/>
                <a:gd name="connsiteY3" fmla="*/ 141722 h 650507"/>
                <a:gd name="connsiteX4" fmla="*/ 1955614 w 5059235"/>
                <a:gd name="connsiteY4" fmla="*/ 422049 h 650507"/>
                <a:gd name="connsiteX5" fmla="*/ 660771 w 5059235"/>
                <a:gd name="connsiteY5" fmla="*/ 648980 h 650507"/>
                <a:gd name="connsiteX6" fmla="*/ 0 w 5059235"/>
                <a:gd name="connsiteY6" fmla="*/ 308583 h 650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59235" h="650507">
                  <a:moveTo>
                    <a:pt x="5059235" y="14907"/>
                  </a:moveTo>
                  <a:cubicBezTo>
                    <a:pt x="4737192" y="1002"/>
                    <a:pt x="4415150" y="-12903"/>
                    <a:pt x="4124811" y="21582"/>
                  </a:cubicBezTo>
                  <a:cubicBezTo>
                    <a:pt x="3834472" y="56067"/>
                    <a:pt x="3594193" y="201793"/>
                    <a:pt x="3317203" y="221816"/>
                  </a:cubicBezTo>
                  <a:cubicBezTo>
                    <a:pt x="3040213" y="241839"/>
                    <a:pt x="2689804" y="108350"/>
                    <a:pt x="2462873" y="141722"/>
                  </a:cubicBezTo>
                  <a:cubicBezTo>
                    <a:pt x="2235942" y="175094"/>
                    <a:pt x="2255964" y="337506"/>
                    <a:pt x="1955614" y="422049"/>
                  </a:cubicBezTo>
                  <a:cubicBezTo>
                    <a:pt x="1655264" y="506592"/>
                    <a:pt x="986707" y="667891"/>
                    <a:pt x="660771" y="648980"/>
                  </a:cubicBezTo>
                  <a:cubicBezTo>
                    <a:pt x="334835" y="630069"/>
                    <a:pt x="167417" y="469326"/>
                    <a:pt x="0" y="30858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D633F12D-9E46-4C7D-A8BD-9696BC78A141}"/>
              </a:ext>
            </a:extLst>
          </p:cNvPr>
          <p:cNvSpPr txBox="1"/>
          <p:nvPr/>
        </p:nvSpPr>
        <p:spPr>
          <a:xfrm>
            <a:off x="9867820" y="269399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Cooling</a:t>
            </a:r>
            <a:r>
              <a:rPr lang="fr-CH" dirty="0"/>
              <a:t> tubes</a:t>
            </a:r>
            <a:endParaRPr lang="en-GB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55C105-0794-4C3C-9ED3-51AF27F479D9}"/>
              </a:ext>
            </a:extLst>
          </p:cNvPr>
          <p:cNvSpPr txBox="1"/>
          <p:nvPr/>
        </p:nvSpPr>
        <p:spPr>
          <a:xfrm>
            <a:off x="6648225" y="1714387"/>
            <a:ext cx="2178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FF0000"/>
                </a:solidFill>
              </a:rPr>
              <a:t>No tack welding</a:t>
            </a:r>
            <a:endParaRPr lang="en-GB" sz="2400" dirty="0">
              <a:solidFill>
                <a:srgbClr val="FF0000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D8C2A50-AE45-45BF-A4D2-8736910CBF75}"/>
              </a:ext>
            </a:extLst>
          </p:cNvPr>
          <p:cNvGrpSpPr/>
          <p:nvPr/>
        </p:nvGrpSpPr>
        <p:grpSpPr>
          <a:xfrm>
            <a:off x="158089" y="3626788"/>
            <a:ext cx="11939967" cy="2412013"/>
            <a:chOff x="158089" y="3626788"/>
            <a:chExt cx="11939967" cy="2412013"/>
          </a:xfrm>
        </p:grpSpPr>
        <p:sp>
          <p:nvSpPr>
            <p:cNvPr id="71" name="Arrow: Right 70">
              <a:extLst>
                <a:ext uri="{FF2B5EF4-FFF2-40B4-BE49-F238E27FC236}">
                  <a16:creationId xmlns:a16="http://schemas.microsoft.com/office/drawing/2014/main" id="{7643AE97-35CB-4D7C-A157-74720CA4EF18}"/>
                </a:ext>
              </a:extLst>
            </p:cNvPr>
            <p:cNvSpPr/>
            <p:nvPr/>
          </p:nvSpPr>
          <p:spPr>
            <a:xfrm>
              <a:off x="158089" y="3657645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2FF4A3E3-A6AB-4F7B-BD73-5C7A461413E0}"/>
                </a:ext>
              </a:extLst>
            </p:cNvPr>
            <p:cNvSpPr/>
            <p:nvPr/>
          </p:nvSpPr>
          <p:spPr>
            <a:xfrm rot="10800000">
              <a:off x="11119648" y="3626788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A5DAE73C-937C-42B5-A6F2-B60A7E8F5F3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7352" y="4135131"/>
              <a:ext cx="273652" cy="13396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C94A0F14-BFD6-4F1D-A9B9-E0FF494D3C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01993" y="4142277"/>
              <a:ext cx="326168" cy="1410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10C1416-522B-4C96-B755-F7EA55A5245C}"/>
                </a:ext>
              </a:extLst>
            </p:cNvPr>
            <p:cNvSpPr txBox="1"/>
            <p:nvPr/>
          </p:nvSpPr>
          <p:spPr>
            <a:xfrm>
              <a:off x="10359874" y="5669469"/>
              <a:ext cx="148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Contact force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55BB761-D833-4991-9170-EF52A7CABAF2}"/>
                </a:ext>
              </a:extLst>
            </p:cNvPr>
            <p:cNvSpPr txBox="1"/>
            <p:nvPr/>
          </p:nvSpPr>
          <p:spPr>
            <a:xfrm>
              <a:off x="351574" y="5501682"/>
              <a:ext cx="148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</a:rPr>
                <a:t>Contact</a:t>
              </a:r>
              <a:r>
                <a:rPr lang="fr-CH" dirty="0"/>
                <a:t> </a:t>
              </a:r>
              <a:r>
                <a:rPr lang="fr-CH" dirty="0">
                  <a:solidFill>
                    <a:srgbClr val="FF0000"/>
                  </a:solidFill>
                </a:rPr>
                <a:t>force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F9C280CA-235A-4A4A-8E10-326FEB8BB017}"/>
              </a:ext>
            </a:extLst>
          </p:cNvPr>
          <p:cNvSpPr txBox="1"/>
          <p:nvPr/>
        </p:nvSpPr>
        <p:spPr>
          <a:xfrm>
            <a:off x="7575714" y="2098118"/>
            <a:ext cx="2619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DC </a:t>
            </a:r>
            <a:r>
              <a:rPr lang="fr-CH" sz="2400" dirty="0" err="1"/>
              <a:t>current</a:t>
            </a:r>
            <a:r>
              <a:rPr lang="fr-CH" sz="2400" dirty="0"/>
              <a:t> Welding</a:t>
            </a:r>
            <a:endParaRPr lang="en-GB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FC0E3F-EB46-4776-8471-735BD19530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62200"/>
            <a:ext cx="11376025" cy="751151"/>
          </a:xfrm>
        </p:spPr>
        <p:txBody>
          <a:bodyPr/>
          <a:lstStyle/>
          <a:p>
            <a:r>
              <a:rPr lang="en-GB" dirty="0"/>
              <a:t>Examples of Welding Assembly</a:t>
            </a:r>
            <a:br>
              <a:rPr lang="en-GB" dirty="0"/>
            </a:br>
            <a:r>
              <a:rPr lang="en-GB" dirty="0"/>
              <a:t>Aluminium Chambers for detectors 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9D063-D1F4-4CB1-AA1F-6AA4C0F0C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39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Modification of </a:t>
            </a:r>
            <a:r>
              <a:rPr lang="fr-CH" dirty="0" err="1"/>
              <a:t>Beryllium</a:t>
            </a:r>
            <a:r>
              <a:rPr lang="fr-CH" dirty="0"/>
              <a:t> </a:t>
            </a:r>
            <a:r>
              <a:rPr lang="fr-CH" dirty="0" err="1"/>
              <a:t>Chamber</a:t>
            </a:r>
            <a:r>
              <a:rPr lang="fr-CH" dirty="0"/>
              <a:t> VI ATLAS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pic>
        <p:nvPicPr>
          <p:cNvPr id="6" name="Content Placeholder 6" descr="A picture containing indoor, counter, device, cluttered&#10;&#10;Description automatically generated">
            <a:extLst>
              <a:ext uri="{FF2B5EF4-FFF2-40B4-BE49-F238E27FC236}">
                <a16:creationId xmlns:a16="http://schemas.microsoft.com/office/drawing/2014/main" id="{61817F7F-4E6A-46CA-9B2B-B784C61E2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988" y="1676400"/>
            <a:ext cx="5866817" cy="4400113"/>
          </a:xfrm>
          <a:prstGeom prst="rect">
            <a:avLst/>
          </a:prstGeom>
        </p:spPr>
      </p:pic>
      <p:pic>
        <p:nvPicPr>
          <p:cNvPr id="7" name="Picture 6" descr="A close-up of a camera&#10;&#10;Description automatically generated with medium confidence">
            <a:extLst>
              <a:ext uri="{FF2B5EF4-FFF2-40B4-BE49-F238E27FC236}">
                <a16:creationId xmlns:a16="http://schemas.microsoft.com/office/drawing/2014/main" id="{9BF8BEA2-1A74-443C-8ACA-9B5EEB218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676400"/>
            <a:ext cx="2845562" cy="2134172"/>
          </a:xfrm>
          <a:prstGeom prst="rect">
            <a:avLst/>
          </a:prstGeom>
        </p:spPr>
      </p:pic>
      <p:pic>
        <p:nvPicPr>
          <p:cNvPr id="8" name="Picture 7" descr="A picture containing indoor, steel, silver, gear&#10;&#10;Description automatically generated">
            <a:extLst>
              <a:ext uri="{FF2B5EF4-FFF2-40B4-BE49-F238E27FC236}">
                <a16:creationId xmlns:a16="http://schemas.microsoft.com/office/drawing/2014/main" id="{38B450A5-1697-4715-9447-4565703CD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3942341"/>
            <a:ext cx="2845562" cy="2134172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8697BC-A997-4742-B916-5D01EF600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36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HF CT2 </a:t>
            </a:r>
            <a:r>
              <a:rPr lang="fr-CH" dirty="0" err="1"/>
              <a:t>Chamber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pic>
        <p:nvPicPr>
          <p:cNvPr id="9" name="Content Placeholder 6" descr="A picture containing indoor, worktable, miller&#10;&#10;Description automatically generated">
            <a:extLst>
              <a:ext uri="{FF2B5EF4-FFF2-40B4-BE49-F238E27FC236}">
                <a16:creationId xmlns:a16="http://schemas.microsoft.com/office/drawing/2014/main" id="{8F63C6D1-BF2A-4BC1-A3F1-03F83E3F4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524000"/>
            <a:ext cx="7680000" cy="4320000"/>
          </a:xfrm>
        </p:spPr>
      </p:pic>
      <p:pic>
        <p:nvPicPr>
          <p:cNvPr id="10" name="Picture 9" descr="A picture containing indoor, gear&#10;&#10;Description automatically generated">
            <a:extLst>
              <a:ext uri="{FF2B5EF4-FFF2-40B4-BE49-F238E27FC236}">
                <a16:creationId xmlns:a16="http://schemas.microsoft.com/office/drawing/2014/main" id="{A83FA13D-55F3-40E8-8FBF-4EEF88A09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354" y="1524000"/>
            <a:ext cx="2430000" cy="432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AC81A-EA66-4ACA-A23B-45EA62E11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1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End Cap </a:t>
            </a:r>
            <a:r>
              <a:rPr lang="fr-CH" dirty="0" err="1"/>
              <a:t>Chamber</a:t>
            </a:r>
            <a:endParaRPr lang="fr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pic>
        <p:nvPicPr>
          <p:cNvPr id="11" name="Content Placeholder 6" descr="A picture containing indoor, device, miller, equipment&#10;&#10;Description automatically generated">
            <a:extLst>
              <a:ext uri="{FF2B5EF4-FFF2-40B4-BE49-F238E27FC236}">
                <a16:creationId xmlns:a16="http://schemas.microsoft.com/office/drawing/2014/main" id="{970245DE-0FBA-41A9-86A9-56B73704E8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269000"/>
            <a:ext cx="5760000" cy="4320000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BE93B3-F6E7-4BD7-BE5F-9E43ECBBC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555" y="1269000"/>
            <a:ext cx="5760000" cy="432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FCEE4-E99F-408E-B41E-A0FBC1A6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54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Double Aluminium </a:t>
            </a:r>
            <a:r>
              <a:rPr lang="fr-CH" dirty="0" err="1"/>
              <a:t>Bellows</a:t>
            </a:r>
            <a:r>
              <a:rPr lang="fr-CH" dirty="0"/>
              <a:t> for ALICE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2021-11-26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Design Review  welding lathe</a:t>
            </a:r>
            <a:endParaRPr lang="en-US"/>
          </a:p>
        </p:txBody>
      </p:sp>
      <p:pic>
        <p:nvPicPr>
          <p:cNvPr id="9" name="Content Placeholder 10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D78A36E8-D513-4086-A636-427007A50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447799"/>
            <a:ext cx="6754812" cy="450320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57614-98DB-404B-8036-903FE629B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3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7872</TotalTime>
  <Words>1121</Words>
  <Application>Microsoft Office PowerPoint</Application>
  <DocSecurity>0</DocSecurity>
  <PresentationFormat>Widescreen</PresentationFormat>
  <Paragraphs>276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Segoe UI</vt:lpstr>
      <vt:lpstr>Source Sans Pro</vt:lpstr>
      <vt:lpstr>Symbol</vt:lpstr>
      <vt:lpstr>Times New Roman</vt:lpstr>
      <vt:lpstr>Wingdings</vt:lpstr>
      <vt:lpstr>Office Theme</vt:lpstr>
      <vt:lpstr>Welding lathe MFHX70-004 replacement</vt:lpstr>
      <vt:lpstr>Welding lathe for Ultra-High-Vacuum aluminium chambers</vt:lpstr>
      <vt:lpstr>PowerPoint Presentation</vt:lpstr>
      <vt:lpstr>Experiments aluminium chambers welding requirements</vt:lpstr>
      <vt:lpstr>Examples of Welding Assembly Aluminium Chambers for detectors </vt:lpstr>
      <vt:lpstr>Modification of Beryllium Chamber VI ATLAS</vt:lpstr>
      <vt:lpstr>CMS HF CT2 Chamber</vt:lpstr>
      <vt:lpstr>CMS End Cap Chamber</vt:lpstr>
      <vt:lpstr>Double Aluminium Bellows for ALICE</vt:lpstr>
      <vt:lpstr>Why this equipment shall be consolidated?</vt:lpstr>
      <vt:lpstr>Study of the new welding lathe</vt:lpstr>
      <vt:lpstr>Technical Requirements</vt:lpstr>
      <vt:lpstr>Technical Requirements</vt:lpstr>
      <vt:lpstr>Call for tender motorisation + HMI</vt:lpstr>
      <vt:lpstr>Human Machine Interface (Hardware)</vt:lpstr>
      <vt:lpstr>Human Machine Interface (Software)</vt:lpstr>
      <vt:lpstr>Design of a new Welding Bench</vt:lpstr>
      <vt:lpstr>Design of a new Welding Bench</vt:lpstr>
      <vt:lpstr>Questions</vt:lpstr>
      <vt:lpstr>CE Certification Process</vt:lpstr>
      <vt:lpstr>CE Certification Process</vt:lpstr>
      <vt:lpstr>Risk Analysis</vt:lpstr>
      <vt:lpstr>Risk Analysis</vt:lpstr>
      <vt:lpstr>Risk Analysis: highlights</vt:lpstr>
      <vt:lpstr>Where are we now?</vt:lpstr>
      <vt:lpstr>Planning of Manufacturing</vt:lpstr>
      <vt:lpstr>Thank you  </vt:lpstr>
      <vt:lpstr>PowerPoint Presentation</vt:lpstr>
      <vt:lpstr>Cost of Fabrication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Valentina Casadei</dc:creator>
  <cp:keywords/>
  <dc:description/>
  <cp:lastModifiedBy>Laurent Prever-Loiri</cp:lastModifiedBy>
  <cp:revision>101</cp:revision>
  <dcterms:created xsi:type="dcterms:W3CDTF">2021-05-06T07:18:02Z</dcterms:created>
  <dcterms:modified xsi:type="dcterms:W3CDTF">2021-11-26T08:53:07Z</dcterms:modified>
  <cp:category/>
  <dc:identifier/>
  <cp:contentStatus/>
  <dc:language/>
  <cp:version/>
</cp:coreProperties>
</file>