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3"/>
  </p:notesMasterIdLst>
  <p:sldIdLst>
    <p:sldId id="857" r:id="rId2"/>
    <p:sldId id="1103" r:id="rId3"/>
    <p:sldId id="1104" r:id="rId4"/>
    <p:sldId id="1105" r:id="rId5"/>
    <p:sldId id="1108" r:id="rId6"/>
    <p:sldId id="1245" r:id="rId7"/>
    <p:sldId id="1270" r:id="rId8"/>
    <p:sldId id="1255" r:id="rId9"/>
    <p:sldId id="1134" r:id="rId10"/>
    <p:sldId id="1133" r:id="rId11"/>
    <p:sldId id="1174" r:id="rId12"/>
    <p:sldId id="1166" r:id="rId13"/>
    <p:sldId id="1168" r:id="rId14"/>
    <p:sldId id="1167" r:id="rId15"/>
    <p:sldId id="1169" r:id="rId16"/>
    <p:sldId id="1170" r:id="rId17"/>
    <p:sldId id="1171" r:id="rId18"/>
    <p:sldId id="1172" r:id="rId19"/>
    <p:sldId id="1107" r:id="rId20"/>
    <p:sldId id="1106" r:id="rId21"/>
    <p:sldId id="1102" r:id="rId2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036"/>
    <a:srgbClr val="FF9933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27" autoAdjust="0"/>
    <p:restoredTop sz="86382" autoAdjust="0"/>
  </p:normalViewPr>
  <p:slideViewPr>
    <p:cSldViewPr snapToGrid="0">
      <p:cViewPr varScale="1">
        <p:scale>
          <a:sx n="59" d="100"/>
          <a:sy n="59" d="100"/>
        </p:scale>
        <p:origin x="77" y="1267"/>
      </p:cViewPr>
      <p:guideLst/>
    </p:cSldViewPr>
  </p:slideViewPr>
  <p:outlineViewPr>
    <p:cViewPr>
      <p:scale>
        <a:sx n="33" d="100"/>
        <a:sy n="33" d="100"/>
      </p:scale>
      <p:origin x="0" y="-75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2289" y="-30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BB5F8-0ABE-4FB6-BB65-9D6E5F4871A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17055F3-B5D4-4178-91E4-F3B39FDB9C71}">
      <dgm:prSet/>
      <dgm:spPr/>
      <dgm:t>
        <a:bodyPr/>
        <a:lstStyle/>
        <a:p>
          <a:r>
            <a:rPr lang="en-US"/>
            <a:t>Enterprise Linux 8 / Stream 8</a:t>
          </a:r>
        </a:p>
      </dgm:t>
    </dgm:pt>
    <dgm:pt modelId="{BB13B612-9CA0-49DA-BD74-1EE248D44BF9}" type="parTrans" cxnId="{A2BECB4C-28C5-456E-B7B0-EAC8BE0B018D}">
      <dgm:prSet/>
      <dgm:spPr/>
      <dgm:t>
        <a:bodyPr/>
        <a:lstStyle/>
        <a:p>
          <a:endParaRPr lang="en-US"/>
        </a:p>
      </dgm:t>
    </dgm:pt>
    <dgm:pt modelId="{6EDF791C-E9B5-4150-A53C-B301D6ADD2A9}" type="sibTrans" cxnId="{A2BECB4C-28C5-456E-B7B0-EAC8BE0B018D}">
      <dgm:prSet/>
      <dgm:spPr/>
      <dgm:t>
        <a:bodyPr/>
        <a:lstStyle/>
        <a:p>
          <a:endParaRPr lang="en-US"/>
        </a:p>
      </dgm:t>
    </dgm:pt>
    <dgm:pt modelId="{ADB617A9-BCC5-44ED-B364-4209A77A77F1}">
      <dgm:prSet/>
      <dgm:spPr/>
      <dgm:t>
        <a:bodyPr/>
        <a:lstStyle/>
        <a:p>
          <a:r>
            <a:rPr lang="en-US"/>
            <a:t>ETA: Available Now</a:t>
          </a:r>
        </a:p>
      </dgm:t>
    </dgm:pt>
    <dgm:pt modelId="{0EC295CD-6DAE-4728-870B-045CC4B3A6B7}" type="parTrans" cxnId="{4F9B032E-3F59-4A6D-B54C-DB4FCC88F971}">
      <dgm:prSet/>
      <dgm:spPr/>
      <dgm:t>
        <a:bodyPr/>
        <a:lstStyle/>
        <a:p>
          <a:endParaRPr lang="en-US"/>
        </a:p>
      </dgm:t>
    </dgm:pt>
    <dgm:pt modelId="{82B05E2D-7768-4A8B-8B32-2837AA169393}" type="sibTrans" cxnId="{4F9B032E-3F59-4A6D-B54C-DB4FCC88F971}">
      <dgm:prSet/>
      <dgm:spPr/>
      <dgm:t>
        <a:bodyPr/>
        <a:lstStyle/>
        <a:p>
          <a:endParaRPr lang="en-US"/>
        </a:p>
      </dgm:t>
    </dgm:pt>
    <dgm:pt modelId="{36FBEBBB-294E-4809-BAF7-673C96A74008}">
      <dgm:prSet/>
      <dgm:spPr/>
      <dgm:t>
        <a:bodyPr/>
        <a:lstStyle/>
        <a:p>
          <a:r>
            <a:rPr lang="en-US"/>
            <a:t>Currently based on Rocky8, planning to switch to Alma</a:t>
          </a:r>
        </a:p>
      </dgm:t>
    </dgm:pt>
    <dgm:pt modelId="{FDC7CCEF-5159-4478-8A61-CD934C52D010}" type="parTrans" cxnId="{E58F8D17-F163-40E4-9E5A-BA541F32A7E3}">
      <dgm:prSet/>
      <dgm:spPr/>
      <dgm:t>
        <a:bodyPr/>
        <a:lstStyle/>
        <a:p>
          <a:endParaRPr lang="en-US"/>
        </a:p>
      </dgm:t>
    </dgm:pt>
    <dgm:pt modelId="{B96BEFF7-D5C1-41C9-BA9F-59A5AB98C8E4}" type="sibTrans" cxnId="{E58F8D17-F163-40E4-9E5A-BA541F32A7E3}">
      <dgm:prSet/>
      <dgm:spPr/>
      <dgm:t>
        <a:bodyPr/>
        <a:lstStyle/>
        <a:p>
          <a:endParaRPr lang="en-US"/>
        </a:p>
      </dgm:t>
    </dgm:pt>
    <dgm:pt modelId="{D3350EC2-961F-4F8A-B60B-9561534C8DE2}">
      <dgm:prSet/>
      <dgm:spPr/>
      <dgm:t>
        <a:bodyPr/>
        <a:lstStyle/>
        <a:p>
          <a:r>
            <a:rPr lang="en-US"/>
            <a:t>ARM and PowerPC architectures</a:t>
          </a:r>
        </a:p>
      </dgm:t>
    </dgm:pt>
    <dgm:pt modelId="{1479A262-39C7-45A0-94E8-1CFDB93B73D3}" type="parTrans" cxnId="{8C776FE6-F4EB-4065-AD13-ED4E2E7269DE}">
      <dgm:prSet/>
      <dgm:spPr/>
      <dgm:t>
        <a:bodyPr/>
        <a:lstStyle/>
        <a:p>
          <a:endParaRPr lang="en-US"/>
        </a:p>
      </dgm:t>
    </dgm:pt>
    <dgm:pt modelId="{4862E493-B0F6-4CCB-B952-F0F5B4B0FC41}" type="sibTrans" cxnId="{8C776FE6-F4EB-4065-AD13-ED4E2E7269DE}">
      <dgm:prSet/>
      <dgm:spPr/>
      <dgm:t>
        <a:bodyPr/>
        <a:lstStyle/>
        <a:p>
          <a:endParaRPr lang="en-US"/>
        </a:p>
      </dgm:t>
    </dgm:pt>
    <dgm:pt modelId="{CE02C6E8-3B66-48E7-96D8-B71324B3E7EB}">
      <dgm:prSet/>
      <dgm:spPr/>
      <dgm:t>
        <a:bodyPr/>
        <a:lstStyle/>
        <a:p>
          <a:r>
            <a:rPr lang="en-US"/>
            <a:t>ETA: Summer</a:t>
          </a:r>
        </a:p>
      </dgm:t>
    </dgm:pt>
    <dgm:pt modelId="{BF7FE3E3-8610-43A6-9B03-8380DACCA533}" type="parTrans" cxnId="{D3D0FD16-1373-46DB-8DC2-42F12D71E3E7}">
      <dgm:prSet/>
      <dgm:spPr/>
      <dgm:t>
        <a:bodyPr/>
        <a:lstStyle/>
        <a:p>
          <a:endParaRPr lang="en-US"/>
        </a:p>
      </dgm:t>
    </dgm:pt>
    <dgm:pt modelId="{46ADA952-C4CF-4EE6-AD24-307896F18901}" type="sibTrans" cxnId="{D3D0FD16-1373-46DB-8DC2-42F12D71E3E7}">
      <dgm:prSet/>
      <dgm:spPr/>
      <dgm:t>
        <a:bodyPr/>
        <a:lstStyle/>
        <a:p>
          <a:endParaRPr lang="en-US"/>
        </a:p>
      </dgm:t>
    </dgm:pt>
    <dgm:pt modelId="{18EDAFC8-C690-4D91-B2C2-AE9608BB0C9D}">
      <dgm:prSet/>
      <dgm:spPr/>
      <dgm:t>
        <a:bodyPr/>
        <a:lstStyle/>
        <a:p>
          <a:r>
            <a:rPr lang="en-US"/>
            <a:t>Enterprise Linux 9 / Stream 9</a:t>
          </a:r>
        </a:p>
      </dgm:t>
    </dgm:pt>
    <dgm:pt modelId="{8F43792A-9913-4CD3-99BF-D6CF05B470A5}" type="parTrans" cxnId="{BD8A8994-96D1-4A06-9DD5-36EA8F264B48}">
      <dgm:prSet/>
      <dgm:spPr/>
      <dgm:t>
        <a:bodyPr/>
        <a:lstStyle/>
        <a:p>
          <a:endParaRPr lang="en-US"/>
        </a:p>
      </dgm:t>
    </dgm:pt>
    <dgm:pt modelId="{15CDFDF9-8EA5-4DFF-B6B0-5750D4C08779}" type="sibTrans" cxnId="{BD8A8994-96D1-4A06-9DD5-36EA8F264B48}">
      <dgm:prSet/>
      <dgm:spPr/>
      <dgm:t>
        <a:bodyPr/>
        <a:lstStyle/>
        <a:p>
          <a:endParaRPr lang="en-US"/>
        </a:p>
      </dgm:t>
    </dgm:pt>
    <dgm:pt modelId="{CEE10A96-89FC-4B75-BEE7-7818654A3412}">
      <dgm:prSet/>
      <dgm:spPr/>
      <dgm:t>
        <a:bodyPr/>
        <a:lstStyle/>
        <a:p>
          <a:r>
            <a:rPr lang="en-US"/>
            <a:t>Challenges due to shifts in several libraries </a:t>
          </a:r>
          <a:br>
            <a:rPr lang="en-US"/>
          </a:br>
          <a:r>
            <a:rPr lang="en-US"/>
            <a:t>(e.g. OpenSSL, cgroups)</a:t>
          </a:r>
        </a:p>
      </dgm:t>
    </dgm:pt>
    <dgm:pt modelId="{3849492A-EC67-4A24-BDBB-800CD6DFAB69}" type="parTrans" cxnId="{28DCB3B2-BEA2-4161-A7CE-646682D5F2CB}">
      <dgm:prSet/>
      <dgm:spPr/>
      <dgm:t>
        <a:bodyPr/>
        <a:lstStyle/>
        <a:p>
          <a:endParaRPr lang="en-US"/>
        </a:p>
      </dgm:t>
    </dgm:pt>
    <dgm:pt modelId="{040EECBE-0548-4A29-AE85-0FBB06A241DA}" type="sibTrans" cxnId="{28DCB3B2-BEA2-4161-A7CE-646682D5F2CB}">
      <dgm:prSet/>
      <dgm:spPr/>
      <dgm:t>
        <a:bodyPr/>
        <a:lstStyle/>
        <a:p>
          <a:endParaRPr lang="en-US"/>
        </a:p>
      </dgm:t>
    </dgm:pt>
    <dgm:pt modelId="{BDA6E843-064A-45D3-8E69-121F52E26C62}">
      <dgm:prSet/>
      <dgm:spPr/>
      <dgm:t>
        <a:bodyPr/>
        <a:lstStyle/>
        <a:p>
          <a:r>
            <a:rPr lang="en-US"/>
            <a:t>Interoperability with HTCSS v8.x may be limited (upgrade to v9.x!)</a:t>
          </a:r>
        </a:p>
      </dgm:t>
    </dgm:pt>
    <dgm:pt modelId="{05A40EBE-D40B-4992-B284-4DACC1ABD616}" type="parTrans" cxnId="{84B80041-0467-48C4-9310-96B1F7E732BC}">
      <dgm:prSet/>
      <dgm:spPr/>
      <dgm:t>
        <a:bodyPr/>
        <a:lstStyle/>
        <a:p>
          <a:endParaRPr lang="en-US"/>
        </a:p>
      </dgm:t>
    </dgm:pt>
    <dgm:pt modelId="{285996DD-B242-4BD6-8C1E-E80359C8492A}" type="sibTrans" cxnId="{84B80041-0467-48C4-9310-96B1F7E732BC}">
      <dgm:prSet/>
      <dgm:spPr/>
      <dgm:t>
        <a:bodyPr/>
        <a:lstStyle/>
        <a:p>
          <a:endParaRPr lang="en-US"/>
        </a:p>
      </dgm:t>
    </dgm:pt>
    <dgm:pt modelId="{A932341D-B1DC-483D-83BB-4A09CC4657EC}">
      <dgm:prSet/>
      <dgm:spPr/>
      <dgm:t>
        <a:bodyPr/>
        <a:lstStyle/>
        <a:p>
          <a:r>
            <a:rPr lang="en-US"/>
            <a:t>ETA: End of the year</a:t>
          </a:r>
        </a:p>
      </dgm:t>
    </dgm:pt>
    <dgm:pt modelId="{71504674-48CC-470B-B99A-527AE59E5147}" type="parTrans" cxnId="{2BCFF55C-F06A-4289-A57A-A9EB86013612}">
      <dgm:prSet/>
      <dgm:spPr/>
      <dgm:t>
        <a:bodyPr/>
        <a:lstStyle/>
        <a:p>
          <a:endParaRPr lang="en-US"/>
        </a:p>
      </dgm:t>
    </dgm:pt>
    <dgm:pt modelId="{30A608B2-59BE-49FD-9199-DF39A4AC3803}" type="sibTrans" cxnId="{2BCFF55C-F06A-4289-A57A-A9EB86013612}">
      <dgm:prSet/>
      <dgm:spPr/>
      <dgm:t>
        <a:bodyPr/>
        <a:lstStyle/>
        <a:p>
          <a:endParaRPr lang="en-US"/>
        </a:p>
      </dgm:t>
    </dgm:pt>
    <dgm:pt modelId="{1ADE8EB6-63F4-4B26-AF2D-4E4EF108B920}" type="pres">
      <dgm:prSet presAssocID="{6ABBB5F8-0ABE-4FB6-BB65-9D6E5F4871A9}" presName="linear" presStyleCnt="0">
        <dgm:presLayoutVars>
          <dgm:animLvl val="lvl"/>
          <dgm:resizeHandles val="exact"/>
        </dgm:presLayoutVars>
      </dgm:prSet>
      <dgm:spPr/>
    </dgm:pt>
    <dgm:pt modelId="{FD1071DC-E59B-477B-A265-ECA245670468}" type="pres">
      <dgm:prSet presAssocID="{517055F3-B5D4-4178-91E4-F3B39FDB9C71}" presName="parentText" presStyleLbl="node1" presStyleIdx="0" presStyleCnt="3" custLinFactNeighborX="-7127" custLinFactNeighborY="5440">
        <dgm:presLayoutVars>
          <dgm:chMax val="0"/>
          <dgm:bulletEnabled val="1"/>
        </dgm:presLayoutVars>
      </dgm:prSet>
      <dgm:spPr/>
    </dgm:pt>
    <dgm:pt modelId="{5BAD81E2-E0CD-4F4A-9404-F3133DFA282F}" type="pres">
      <dgm:prSet presAssocID="{517055F3-B5D4-4178-91E4-F3B39FDB9C71}" presName="childText" presStyleLbl="revTx" presStyleIdx="0" presStyleCnt="3">
        <dgm:presLayoutVars>
          <dgm:bulletEnabled val="1"/>
        </dgm:presLayoutVars>
      </dgm:prSet>
      <dgm:spPr/>
    </dgm:pt>
    <dgm:pt modelId="{48F771B8-63B7-466A-8BDD-3FF9363D9435}" type="pres">
      <dgm:prSet presAssocID="{D3350EC2-961F-4F8A-B60B-9561534C8DE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F319059-A66E-4B9C-B4EF-25E428D98BBF}" type="pres">
      <dgm:prSet presAssocID="{D3350EC2-961F-4F8A-B60B-9561534C8DE2}" presName="childText" presStyleLbl="revTx" presStyleIdx="1" presStyleCnt="3">
        <dgm:presLayoutVars>
          <dgm:bulletEnabled val="1"/>
        </dgm:presLayoutVars>
      </dgm:prSet>
      <dgm:spPr/>
    </dgm:pt>
    <dgm:pt modelId="{956077C0-88C7-455A-9D6C-317F79A4398F}" type="pres">
      <dgm:prSet presAssocID="{18EDAFC8-C690-4D91-B2C2-AE9608BB0C9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7A04C99-2DE1-4A97-ABB2-F4593C0F9510}" type="pres">
      <dgm:prSet presAssocID="{18EDAFC8-C690-4D91-B2C2-AE9608BB0C9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A25DC07-B7D9-452B-B90A-C59CC77CBB0E}" type="presOf" srcId="{CEE10A96-89FC-4B75-BEE7-7818654A3412}" destId="{07A04C99-2DE1-4A97-ABB2-F4593C0F9510}" srcOrd="0" destOrd="0" presId="urn:microsoft.com/office/officeart/2005/8/layout/vList2"/>
    <dgm:cxn modelId="{D3D0FD16-1373-46DB-8DC2-42F12D71E3E7}" srcId="{D3350EC2-961F-4F8A-B60B-9561534C8DE2}" destId="{CE02C6E8-3B66-48E7-96D8-B71324B3E7EB}" srcOrd="0" destOrd="0" parTransId="{BF7FE3E3-8610-43A6-9B03-8380DACCA533}" sibTransId="{46ADA952-C4CF-4EE6-AD24-307896F18901}"/>
    <dgm:cxn modelId="{E58F8D17-F163-40E4-9E5A-BA541F32A7E3}" srcId="{517055F3-B5D4-4178-91E4-F3B39FDB9C71}" destId="{36FBEBBB-294E-4809-BAF7-673C96A74008}" srcOrd="1" destOrd="0" parTransId="{FDC7CCEF-5159-4478-8A61-CD934C52D010}" sibTransId="{B96BEFF7-D5C1-41C9-BA9F-59A5AB98C8E4}"/>
    <dgm:cxn modelId="{F386FC19-4B1A-4CBC-8A38-7717CD48AE19}" type="presOf" srcId="{6ABBB5F8-0ABE-4FB6-BB65-9D6E5F4871A9}" destId="{1ADE8EB6-63F4-4B26-AF2D-4E4EF108B920}" srcOrd="0" destOrd="0" presId="urn:microsoft.com/office/officeart/2005/8/layout/vList2"/>
    <dgm:cxn modelId="{4F9B032E-3F59-4A6D-B54C-DB4FCC88F971}" srcId="{517055F3-B5D4-4178-91E4-F3B39FDB9C71}" destId="{ADB617A9-BCC5-44ED-B364-4209A77A77F1}" srcOrd="0" destOrd="0" parTransId="{0EC295CD-6DAE-4728-870B-045CC4B3A6B7}" sibTransId="{82B05E2D-7768-4A8B-8B32-2837AA169393}"/>
    <dgm:cxn modelId="{2BCFF55C-F06A-4289-A57A-A9EB86013612}" srcId="{18EDAFC8-C690-4D91-B2C2-AE9608BB0C9D}" destId="{A932341D-B1DC-483D-83BB-4A09CC4657EC}" srcOrd="2" destOrd="0" parTransId="{71504674-48CC-470B-B99A-527AE59E5147}" sibTransId="{30A608B2-59BE-49FD-9199-DF39A4AC3803}"/>
    <dgm:cxn modelId="{84B80041-0467-48C4-9310-96B1F7E732BC}" srcId="{18EDAFC8-C690-4D91-B2C2-AE9608BB0C9D}" destId="{BDA6E843-064A-45D3-8E69-121F52E26C62}" srcOrd="1" destOrd="0" parTransId="{05A40EBE-D40B-4992-B284-4DACC1ABD616}" sibTransId="{285996DD-B242-4BD6-8C1E-E80359C8492A}"/>
    <dgm:cxn modelId="{F97E5F62-4732-4CB7-BD31-2729FDD39CD3}" type="presOf" srcId="{CE02C6E8-3B66-48E7-96D8-B71324B3E7EB}" destId="{3F319059-A66E-4B9C-B4EF-25E428D98BBF}" srcOrd="0" destOrd="0" presId="urn:microsoft.com/office/officeart/2005/8/layout/vList2"/>
    <dgm:cxn modelId="{A2BECB4C-28C5-456E-B7B0-EAC8BE0B018D}" srcId="{6ABBB5F8-0ABE-4FB6-BB65-9D6E5F4871A9}" destId="{517055F3-B5D4-4178-91E4-F3B39FDB9C71}" srcOrd="0" destOrd="0" parTransId="{BB13B612-9CA0-49DA-BD74-1EE248D44BF9}" sibTransId="{6EDF791C-E9B5-4150-A53C-B301D6ADD2A9}"/>
    <dgm:cxn modelId="{8E6BF270-9C76-4E5C-BB4A-98A9D2E75870}" type="presOf" srcId="{36FBEBBB-294E-4809-BAF7-673C96A74008}" destId="{5BAD81E2-E0CD-4F4A-9404-F3133DFA282F}" srcOrd="0" destOrd="1" presId="urn:microsoft.com/office/officeart/2005/8/layout/vList2"/>
    <dgm:cxn modelId="{8AF3A877-1FF4-4674-BA9A-BCE341471965}" type="presOf" srcId="{18EDAFC8-C690-4D91-B2C2-AE9608BB0C9D}" destId="{956077C0-88C7-455A-9D6C-317F79A4398F}" srcOrd="0" destOrd="0" presId="urn:microsoft.com/office/officeart/2005/8/layout/vList2"/>
    <dgm:cxn modelId="{BD8A8994-96D1-4A06-9DD5-36EA8F264B48}" srcId="{6ABBB5F8-0ABE-4FB6-BB65-9D6E5F4871A9}" destId="{18EDAFC8-C690-4D91-B2C2-AE9608BB0C9D}" srcOrd="2" destOrd="0" parTransId="{8F43792A-9913-4CD3-99BF-D6CF05B470A5}" sibTransId="{15CDFDF9-8EA5-4DFF-B6B0-5750D4C08779}"/>
    <dgm:cxn modelId="{24A968A9-5230-4484-8F80-FC453D553EA3}" type="presOf" srcId="{ADB617A9-BCC5-44ED-B364-4209A77A77F1}" destId="{5BAD81E2-E0CD-4F4A-9404-F3133DFA282F}" srcOrd="0" destOrd="0" presId="urn:microsoft.com/office/officeart/2005/8/layout/vList2"/>
    <dgm:cxn modelId="{28DCB3B2-BEA2-4161-A7CE-646682D5F2CB}" srcId="{18EDAFC8-C690-4D91-B2C2-AE9608BB0C9D}" destId="{CEE10A96-89FC-4B75-BEE7-7818654A3412}" srcOrd="0" destOrd="0" parTransId="{3849492A-EC67-4A24-BDBB-800CD6DFAB69}" sibTransId="{040EECBE-0548-4A29-AE85-0FBB06A241DA}"/>
    <dgm:cxn modelId="{39DA37CB-C8C6-40D1-8B3C-49A868A4293C}" type="presOf" srcId="{A932341D-B1DC-483D-83BB-4A09CC4657EC}" destId="{07A04C99-2DE1-4A97-ABB2-F4593C0F9510}" srcOrd="0" destOrd="2" presId="urn:microsoft.com/office/officeart/2005/8/layout/vList2"/>
    <dgm:cxn modelId="{3B0B8AD9-09D0-4136-AB3F-1F4139B4184F}" type="presOf" srcId="{D3350EC2-961F-4F8A-B60B-9561534C8DE2}" destId="{48F771B8-63B7-466A-8BDD-3FF9363D9435}" srcOrd="0" destOrd="0" presId="urn:microsoft.com/office/officeart/2005/8/layout/vList2"/>
    <dgm:cxn modelId="{8C776FE6-F4EB-4065-AD13-ED4E2E7269DE}" srcId="{6ABBB5F8-0ABE-4FB6-BB65-9D6E5F4871A9}" destId="{D3350EC2-961F-4F8A-B60B-9561534C8DE2}" srcOrd="1" destOrd="0" parTransId="{1479A262-39C7-45A0-94E8-1CFDB93B73D3}" sibTransId="{4862E493-B0F6-4CCB-B952-F0F5B4B0FC41}"/>
    <dgm:cxn modelId="{FD375CF7-F42D-4D48-8AF8-7BE8148007EF}" type="presOf" srcId="{BDA6E843-064A-45D3-8E69-121F52E26C62}" destId="{07A04C99-2DE1-4A97-ABB2-F4593C0F9510}" srcOrd="0" destOrd="1" presId="urn:microsoft.com/office/officeart/2005/8/layout/vList2"/>
    <dgm:cxn modelId="{1BE3F6F9-04B5-46DA-8C0D-8421D94E4194}" type="presOf" srcId="{517055F3-B5D4-4178-91E4-F3B39FDB9C71}" destId="{FD1071DC-E59B-477B-A265-ECA245670468}" srcOrd="0" destOrd="0" presId="urn:microsoft.com/office/officeart/2005/8/layout/vList2"/>
    <dgm:cxn modelId="{A85FE192-7E30-4D66-A79D-0957C2B12144}" type="presParOf" srcId="{1ADE8EB6-63F4-4B26-AF2D-4E4EF108B920}" destId="{FD1071DC-E59B-477B-A265-ECA245670468}" srcOrd="0" destOrd="0" presId="urn:microsoft.com/office/officeart/2005/8/layout/vList2"/>
    <dgm:cxn modelId="{321CD87B-3615-45F9-AFEE-F4F19EBFFF83}" type="presParOf" srcId="{1ADE8EB6-63F4-4B26-AF2D-4E4EF108B920}" destId="{5BAD81E2-E0CD-4F4A-9404-F3133DFA282F}" srcOrd="1" destOrd="0" presId="urn:microsoft.com/office/officeart/2005/8/layout/vList2"/>
    <dgm:cxn modelId="{70035DE7-5BF4-41FC-A57D-2CCDD3BC82FD}" type="presParOf" srcId="{1ADE8EB6-63F4-4B26-AF2D-4E4EF108B920}" destId="{48F771B8-63B7-466A-8BDD-3FF9363D9435}" srcOrd="2" destOrd="0" presId="urn:microsoft.com/office/officeart/2005/8/layout/vList2"/>
    <dgm:cxn modelId="{0C7A4B3E-17DE-4993-8892-0535DFFEC009}" type="presParOf" srcId="{1ADE8EB6-63F4-4B26-AF2D-4E4EF108B920}" destId="{3F319059-A66E-4B9C-B4EF-25E428D98BBF}" srcOrd="3" destOrd="0" presId="urn:microsoft.com/office/officeart/2005/8/layout/vList2"/>
    <dgm:cxn modelId="{47F76D1D-AE97-49A3-BA54-A6ACCAE7726B}" type="presParOf" srcId="{1ADE8EB6-63F4-4B26-AF2D-4E4EF108B920}" destId="{956077C0-88C7-455A-9D6C-317F79A4398F}" srcOrd="4" destOrd="0" presId="urn:microsoft.com/office/officeart/2005/8/layout/vList2"/>
    <dgm:cxn modelId="{4B94AFD0-43A5-451B-90C3-4CA2C76B79B2}" type="presParOf" srcId="{1ADE8EB6-63F4-4B26-AF2D-4E4EF108B920}" destId="{07A04C99-2DE1-4A97-ABB2-F4593C0F951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071DC-E59B-477B-A265-ECA245670468}">
      <dsp:nvSpPr>
        <dsp:cNvPr id="0" name=""/>
        <dsp:cNvSpPr/>
      </dsp:nvSpPr>
      <dsp:spPr>
        <a:xfrm>
          <a:off x="0" y="115534"/>
          <a:ext cx="10922197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Enterprise Linux 8 / Stream 8</a:t>
          </a:r>
        </a:p>
      </dsp:txBody>
      <dsp:txXfrm>
        <a:off x="26273" y="141807"/>
        <a:ext cx="10869651" cy="485654"/>
      </dsp:txXfrm>
    </dsp:sp>
    <dsp:sp modelId="{5BAD81E2-E0CD-4F4A-9404-F3133DFA282F}">
      <dsp:nvSpPr>
        <dsp:cNvPr id="0" name=""/>
        <dsp:cNvSpPr/>
      </dsp:nvSpPr>
      <dsp:spPr>
        <a:xfrm>
          <a:off x="0" y="621359"/>
          <a:ext cx="10922197" cy="595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78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ETA: Available Now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Currently based on Rocky8, planning to switch to Alma</a:t>
          </a:r>
        </a:p>
      </dsp:txBody>
      <dsp:txXfrm>
        <a:off x="0" y="621359"/>
        <a:ext cx="10922197" cy="595125"/>
      </dsp:txXfrm>
    </dsp:sp>
    <dsp:sp modelId="{48F771B8-63B7-466A-8BDD-3FF9363D9435}">
      <dsp:nvSpPr>
        <dsp:cNvPr id="0" name=""/>
        <dsp:cNvSpPr/>
      </dsp:nvSpPr>
      <dsp:spPr>
        <a:xfrm>
          <a:off x="0" y="1216484"/>
          <a:ext cx="10922197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ARM and PowerPC architectures</a:t>
          </a:r>
        </a:p>
      </dsp:txBody>
      <dsp:txXfrm>
        <a:off x="26273" y="1242757"/>
        <a:ext cx="10869651" cy="485654"/>
      </dsp:txXfrm>
    </dsp:sp>
    <dsp:sp modelId="{3F319059-A66E-4B9C-B4EF-25E428D98BBF}">
      <dsp:nvSpPr>
        <dsp:cNvPr id="0" name=""/>
        <dsp:cNvSpPr/>
      </dsp:nvSpPr>
      <dsp:spPr>
        <a:xfrm>
          <a:off x="0" y="1754684"/>
          <a:ext cx="10922197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78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ETA: Summer</a:t>
          </a:r>
        </a:p>
      </dsp:txBody>
      <dsp:txXfrm>
        <a:off x="0" y="1754684"/>
        <a:ext cx="10922197" cy="380880"/>
      </dsp:txXfrm>
    </dsp:sp>
    <dsp:sp modelId="{956077C0-88C7-455A-9D6C-317F79A4398F}">
      <dsp:nvSpPr>
        <dsp:cNvPr id="0" name=""/>
        <dsp:cNvSpPr/>
      </dsp:nvSpPr>
      <dsp:spPr>
        <a:xfrm>
          <a:off x="0" y="2135564"/>
          <a:ext cx="10922197" cy="53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Enterprise Linux 9 / Stream 9</a:t>
          </a:r>
        </a:p>
      </dsp:txBody>
      <dsp:txXfrm>
        <a:off x="26273" y="2161837"/>
        <a:ext cx="10869651" cy="485654"/>
      </dsp:txXfrm>
    </dsp:sp>
    <dsp:sp modelId="{07A04C99-2DE1-4A97-ABB2-F4593C0F9510}">
      <dsp:nvSpPr>
        <dsp:cNvPr id="0" name=""/>
        <dsp:cNvSpPr/>
      </dsp:nvSpPr>
      <dsp:spPr>
        <a:xfrm>
          <a:off x="0" y="2673764"/>
          <a:ext cx="10922197" cy="1118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6780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Challenges due to shifts in several libraries </a:t>
          </a:r>
          <a:br>
            <a:rPr lang="en-US" sz="1800" kern="1200"/>
          </a:br>
          <a:r>
            <a:rPr lang="en-US" sz="1800" kern="1200"/>
            <a:t>(e.g. OpenSSL, cgroups)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Interoperability with HTCSS v8.x may be limited (upgrade to v9.x!)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/>
            <a:t>ETA: End of the year</a:t>
          </a:r>
        </a:p>
      </dsp:txBody>
      <dsp:txXfrm>
        <a:off x="0" y="2673764"/>
        <a:ext cx="10922197" cy="1118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C4B088-25E5-4B8D-8B65-4E4D5136B3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2978B1-D068-47E8-9D8F-DDBF907F7C1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24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408" y="582613"/>
            <a:ext cx="2615184" cy="14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688" y="2066989"/>
            <a:ext cx="2707695" cy="63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110107"/>
            <a:ext cx="103632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953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F61365-E3D1-425E-BF49-DF7C7388E7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73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6B4667-D209-4660-B5A2-173A01679E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12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440362"/>
          </a:xfrm>
        </p:spPr>
        <p:txBody>
          <a:bodyPr>
            <a:normAutofit/>
          </a:bodyPr>
          <a:lstStyle>
            <a:lvl1pPr>
              <a:defRPr sz="6600"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0310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48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12ED7D-98F8-4F4F-A793-74ECB7F395D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513260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0469D7-1015-4FED-8446-77ED6DA8F0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926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956800" y="6248400"/>
            <a:ext cx="1320800" cy="457200"/>
          </a:xfrm>
        </p:spPr>
        <p:txBody>
          <a:bodyPr/>
          <a:lstStyle>
            <a:lvl1pPr>
              <a:defRPr/>
            </a:lvl1pPr>
          </a:lstStyle>
          <a:p>
            <a:fld id="{59406ACC-1ABF-4FD7-A7C6-60EC0F1627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5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ADA5ABD-C121-4FCB-ACC5-F1D637EDE9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40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6919AD-8CC6-4D3E-873A-09FDF8570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079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77B610-C23B-4654-9A9B-90E751C4D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37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760E29-F06A-40D6-A318-8DED73A00E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597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868C85E-C72D-4615-9825-0A07FFE50E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029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9685" y="1355726"/>
            <a:ext cx="11199283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6254750"/>
            <a:ext cx="121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673600" y="649288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fld id="{DCC3D3B6-6FB5-4946-B030-0DFF06AB173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1" descr="CHTC_logo_color_horiz.jpg">
            <a:extLst>
              <a:ext uri="{FF2B5EF4-FFF2-40B4-BE49-F238E27FC236}">
                <a16:creationId xmlns:a16="http://schemas.microsoft.com/office/drawing/2014/main" id="{55C38989-08EF-4F7B-8DB6-286349DC8BE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276225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C:\Users\vmuser\Desktop\HTCondor_red_blk_notag.png">
            <a:extLst>
              <a:ext uri="{FF2B5EF4-FFF2-40B4-BE49-F238E27FC236}">
                <a16:creationId xmlns:a16="http://schemas.microsoft.com/office/drawing/2014/main" id="{BB7CC627-2E79-4CF7-BD67-DA017FFE8F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328" y="6181729"/>
            <a:ext cx="27082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0" r:id="rId12"/>
    <p:sldLayoutId id="2147483741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com/pin/708261478875853794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BsE0xvts-i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ckplayers.com/2014/12/los-10-supercomputadores-mas-potentes-de-2014.html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highway-signs/c/computer-security.html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htcondor-wiki.cs.wisc.edu/index.cgi/wiki?p=PlanToReplaceGridCommunityToolki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htcondor.com/htcondor-ce/v5/configuration/writing-job-routes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htcondor.org/featured-users/2022-06-01-HTCondorWeek-Photos.html" TargetMode="External"/><Relationship Id="rId2" Type="http://schemas.openxmlformats.org/officeDocument/2006/relationships/hyperlink" Target="https://htcondor.org/HTCondorWeek20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HTCondor" TargetMode="External"/><Relationship Id="rId5" Type="http://schemas.openxmlformats.org/officeDocument/2006/relationships/hyperlink" Target="https://htcondor.org/past_condor_weeks.html" TargetMode="External"/><Relationship Id="rId4" Type="http://schemas.openxmlformats.org/officeDocument/2006/relationships/hyperlink" Target="https://agenda.hep.wisc.edu/event/1733/timetable/?view=standard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awardsearch/showAward?AWD_ID=2030508" TargetMode="External"/><Relationship Id="rId2" Type="http://schemas.openxmlformats.org/officeDocument/2006/relationships/hyperlink" Target="https://www.nsf.gov/div/index.jsp?div=OA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path-cc.i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1210235" y="1667434"/>
            <a:ext cx="10363200" cy="2146207"/>
          </a:xfrm>
        </p:spPr>
        <p:txBody>
          <a:bodyPr/>
          <a:lstStyle/>
          <a:p>
            <a:r>
              <a:rPr lang="en-US" dirty="0"/>
              <a:t>HTCondor Week 2022 Review</a:t>
            </a:r>
            <a:br>
              <a:rPr lang="en-US" dirty="0"/>
            </a:br>
            <a:r>
              <a:rPr lang="en-US" dirty="0"/>
              <a:t>to </a:t>
            </a:r>
            <a:br>
              <a:rPr lang="en-US" dirty="0"/>
            </a:br>
            <a:r>
              <a:rPr lang="en-US" dirty="0"/>
              <a:t>WLCG Grid Deployment Board (GDB)</a:t>
            </a:r>
            <a:br>
              <a:rPr lang="en-US" dirty="0"/>
            </a:br>
            <a:br>
              <a:rPr lang="en-US" dirty="0"/>
            </a:br>
            <a:r>
              <a:rPr lang="en-US" sz="3600" dirty="0"/>
              <a:t>June 2022</a:t>
            </a:r>
            <a:br>
              <a:rPr lang="en-US" sz="3600" dirty="0"/>
            </a:br>
            <a:br>
              <a:rPr lang="en-US" sz="3600" dirty="0"/>
            </a:b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2375647" y="4002066"/>
            <a:ext cx="7772400" cy="203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2800" kern="0" dirty="0"/>
              <a:t>Todd Tannenbaum</a:t>
            </a:r>
          </a:p>
          <a:p>
            <a:r>
              <a:rPr lang="en-US" sz="2800" kern="0" dirty="0"/>
              <a:t>Center for High Throughput Computing</a:t>
            </a:r>
          </a:p>
          <a:p>
            <a:r>
              <a:rPr lang="en-US" sz="2800" kern="0" dirty="0"/>
              <a:t>Department of Computer Sciences</a:t>
            </a:r>
          </a:p>
          <a:p>
            <a:r>
              <a:rPr lang="en-US" sz="2800" kern="0" dirty="0"/>
              <a:t>University of Wisconsin-Madison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t-shirt with white text on it&#10;&#10;Description automatically generated with medium confidence">
            <a:extLst>
              <a:ext uri="{FF2B5EF4-FFF2-40B4-BE49-F238E27FC236}">
                <a16:creationId xmlns:a16="http://schemas.microsoft.com/office/drawing/2014/main" id="{5F57F0AB-D253-A791-1DE5-15A18D460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691328" y="861164"/>
            <a:ext cx="4851401" cy="508661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46D786-DC02-41BE-8A52-00B98C7F4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729" y="709263"/>
            <a:ext cx="8906006" cy="422751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Fundamental security model changes:   </a:t>
            </a:r>
          </a:p>
          <a:p>
            <a:pPr marL="0" indent="0">
              <a:buNone/>
            </a:pPr>
            <a:r>
              <a:rPr lang="en-US" sz="2000" dirty="0"/>
              <a:t>	- Secure by default</a:t>
            </a:r>
            <a:br>
              <a:rPr lang="en-US" sz="2000" dirty="0"/>
            </a:br>
            <a:r>
              <a:rPr lang="en-US" sz="2000" dirty="0"/>
              <a:t>	- Authorization via Tokens: IDTOKENS, SciTokens</a:t>
            </a:r>
          </a:p>
          <a:p>
            <a:pPr marL="0" indent="0">
              <a:buNone/>
            </a:pPr>
            <a:r>
              <a:rPr lang="en-US" sz="2000" dirty="0"/>
              <a:t>	- Oauth2 workflow to interoperate with other services</a:t>
            </a:r>
          </a:p>
          <a:p>
            <a:pPr>
              <a:buFontTx/>
              <a:buChar char="-"/>
            </a:pPr>
            <a:r>
              <a:rPr lang="en-US" sz="2000" dirty="0"/>
              <a:t>New packaging</a:t>
            </a:r>
          </a:p>
          <a:p>
            <a:pPr lvl="1">
              <a:buFontTx/>
              <a:buChar char="-"/>
            </a:pPr>
            <a:r>
              <a:rPr lang="en-US" sz="1600" dirty="0"/>
              <a:t>Native packaging has releases, release candidates, and daily builds</a:t>
            </a:r>
          </a:p>
          <a:p>
            <a:pPr lvl="1">
              <a:buFontTx/>
              <a:buChar char="-"/>
            </a:pPr>
            <a:r>
              <a:rPr lang="en-US" sz="1600" dirty="0"/>
              <a:t>Official containers on Docker Hub designed to work well with k8s</a:t>
            </a:r>
          </a:p>
          <a:p>
            <a:pPr lvl="1">
              <a:buFontTx/>
              <a:buChar char="-"/>
            </a:pPr>
            <a:r>
              <a:rPr lang="en-US" sz="1600" dirty="0" err="1"/>
              <a:t>Conda</a:t>
            </a:r>
            <a:endParaRPr lang="en-US" sz="1600" dirty="0"/>
          </a:p>
          <a:p>
            <a:pPr>
              <a:buFontTx/>
              <a:buChar char="-"/>
            </a:pPr>
            <a:r>
              <a:rPr lang="en-US" sz="2000" dirty="0"/>
              <a:t>Push job information into Elastic Search</a:t>
            </a:r>
          </a:p>
          <a:p>
            <a:pPr>
              <a:buFontTx/>
              <a:buChar char="-"/>
            </a:pPr>
            <a:r>
              <a:rPr lang="en-US" sz="2000" dirty="0"/>
              <a:t>More powerful classad transform language for HTCondor-CE, schedd</a:t>
            </a:r>
          </a:p>
          <a:p>
            <a:pPr>
              <a:buFontTx/>
              <a:buChar char="-"/>
            </a:pPr>
            <a:r>
              <a:rPr lang="en-US" sz="2000" dirty="0"/>
              <a:t>Dataflow mode for jobs</a:t>
            </a:r>
          </a:p>
          <a:p>
            <a:pPr>
              <a:buFontTx/>
              <a:buChar char="-"/>
            </a:pPr>
            <a:r>
              <a:rPr lang="en-US" sz="2000" dirty="0"/>
              <a:t>Container support improvements</a:t>
            </a:r>
          </a:p>
          <a:p>
            <a:pPr>
              <a:buFontTx/>
              <a:buChar char="-"/>
            </a:pPr>
            <a:r>
              <a:rPr lang="en-US" sz="2000" dirty="0" err="1"/>
              <a:t>Cgroup</a:t>
            </a:r>
            <a:r>
              <a:rPr lang="en-US" sz="2000" dirty="0"/>
              <a:t> limit improvements</a:t>
            </a:r>
          </a:p>
          <a:p>
            <a:pPr>
              <a:buFontTx/>
              <a:buChar char="-"/>
            </a:pPr>
            <a:r>
              <a:rPr lang="en-US" sz="2000" dirty="0"/>
              <a:t>Cap the number of cores allocated to individual users</a:t>
            </a:r>
          </a:p>
          <a:p>
            <a:pPr>
              <a:buFontTx/>
              <a:buChar char="-"/>
            </a:pPr>
            <a:r>
              <a:rPr lang="en-US" sz="2000" dirty="0"/>
              <a:t>New platforms (</a:t>
            </a:r>
            <a:r>
              <a:rPr lang="en-US" sz="2000" i="1" dirty="0"/>
              <a:t>e.g.</a:t>
            </a:r>
            <a:r>
              <a:rPr lang="en-US" sz="2000" dirty="0"/>
              <a:t> EL8, Ubuntu 20)</a:t>
            </a:r>
          </a:p>
          <a:p>
            <a:pPr>
              <a:buFontTx/>
              <a:buChar char="-"/>
            </a:pPr>
            <a:r>
              <a:rPr lang="en-US" sz="2000" dirty="0"/>
              <a:t>And more…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C549CA-2D86-4786-B1CA-D5A1F816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 v9.0 for sys admins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DA80E-99BB-4BC5-8383-BEA5B1A1D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86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0C6D64-8A7C-20BF-0A93-168DF3DA4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527" y="1515918"/>
            <a:ext cx="2964868" cy="2878071"/>
          </a:xfrm>
        </p:spPr>
        <p:txBody>
          <a:bodyPr/>
          <a:lstStyle/>
          <a:p>
            <a:r>
              <a:rPr lang="en-US" sz="2800" dirty="0"/>
              <a:t>Secure by default using tokens</a:t>
            </a:r>
          </a:p>
          <a:p>
            <a:r>
              <a:rPr lang="en-US" sz="2800" dirty="0"/>
              <a:t>Watch demo of install and setup in a three minutes (demo starts at minute 4:00):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4382C4-1C7C-D7FF-6A89-8B1D319E7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"one-line" install &amp; configure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4A5FF-967F-1827-5429-5B4A0AE0AC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8A10E6-4000-0591-E5C5-D8EE8C38DDE0}"/>
              </a:ext>
            </a:extLst>
          </p:cNvPr>
          <p:cNvSpPr txBox="1"/>
          <p:nvPr/>
        </p:nvSpPr>
        <p:spPr>
          <a:xfrm>
            <a:off x="770350" y="5670502"/>
            <a:ext cx="5248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linkClick r:id="rId2"/>
              </a:rPr>
              <a:t>https://youtu.be/BsE0xvts-iA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B700D0-CED8-525D-BA06-B44907DF8A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62" b="7818"/>
          <a:stretch/>
        </p:blipFill>
        <p:spPr>
          <a:xfrm>
            <a:off x="4693427" y="819732"/>
            <a:ext cx="6572540" cy="4850770"/>
          </a:xfrm>
          <a:prstGeom prst="rect">
            <a:avLst/>
          </a:prstGeom>
          <a:noFill/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1163B78-D56C-B18B-FDC0-3D98737D5710}"/>
              </a:ext>
            </a:extLst>
          </p:cNvPr>
          <p:cNvSpPr/>
          <p:nvPr/>
        </p:nvSpPr>
        <p:spPr bwMode="auto">
          <a:xfrm>
            <a:off x="4226047" y="1032850"/>
            <a:ext cx="2335339" cy="585478"/>
          </a:xfrm>
          <a:custGeom>
            <a:avLst/>
            <a:gdLst>
              <a:gd name="connsiteX0" fmla="*/ 0 w 2335339"/>
              <a:gd name="connsiteY0" fmla="*/ 292739 h 585478"/>
              <a:gd name="connsiteX1" fmla="*/ 1167670 w 2335339"/>
              <a:gd name="connsiteY1" fmla="*/ 0 h 585478"/>
              <a:gd name="connsiteX2" fmla="*/ 2335340 w 2335339"/>
              <a:gd name="connsiteY2" fmla="*/ 292739 h 585478"/>
              <a:gd name="connsiteX3" fmla="*/ 1167670 w 2335339"/>
              <a:gd name="connsiteY3" fmla="*/ 585478 h 585478"/>
              <a:gd name="connsiteX4" fmla="*/ 0 w 2335339"/>
              <a:gd name="connsiteY4" fmla="*/ 292739 h 58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5339" h="585478" extrusionOk="0">
                <a:moveTo>
                  <a:pt x="0" y="292739"/>
                </a:moveTo>
                <a:cubicBezTo>
                  <a:pt x="-20541" y="91102"/>
                  <a:pt x="452735" y="74982"/>
                  <a:pt x="1167670" y="0"/>
                </a:cubicBezTo>
                <a:cubicBezTo>
                  <a:pt x="1834702" y="13333"/>
                  <a:pt x="2331046" y="122914"/>
                  <a:pt x="2335340" y="292739"/>
                </a:cubicBezTo>
                <a:cubicBezTo>
                  <a:pt x="2249171" y="436308"/>
                  <a:pt x="1819668" y="528511"/>
                  <a:pt x="1167670" y="585478"/>
                </a:cubicBezTo>
                <a:cubicBezTo>
                  <a:pt x="507967" y="565056"/>
                  <a:pt x="14332" y="434792"/>
                  <a:pt x="0" y="292739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A024C80-C72D-D1D9-DEA8-111320D098FE}"/>
              </a:ext>
            </a:extLst>
          </p:cNvPr>
          <p:cNvSpPr/>
          <p:nvPr/>
        </p:nvSpPr>
        <p:spPr bwMode="auto">
          <a:xfrm>
            <a:off x="6186988" y="1325589"/>
            <a:ext cx="5582186" cy="1204669"/>
          </a:xfrm>
          <a:custGeom>
            <a:avLst/>
            <a:gdLst>
              <a:gd name="connsiteX0" fmla="*/ 0 w 5582186"/>
              <a:gd name="connsiteY0" fmla="*/ 602335 h 1204669"/>
              <a:gd name="connsiteX1" fmla="*/ 2791093 w 5582186"/>
              <a:gd name="connsiteY1" fmla="*/ 0 h 1204669"/>
              <a:gd name="connsiteX2" fmla="*/ 5582186 w 5582186"/>
              <a:gd name="connsiteY2" fmla="*/ 602335 h 1204669"/>
              <a:gd name="connsiteX3" fmla="*/ 2791093 w 5582186"/>
              <a:gd name="connsiteY3" fmla="*/ 1204670 h 1204669"/>
              <a:gd name="connsiteX4" fmla="*/ 0 w 5582186"/>
              <a:gd name="connsiteY4" fmla="*/ 602335 h 1204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2186" h="1204669" extrusionOk="0">
                <a:moveTo>
                  <a:pt x="0" y="602335"/>
                </a:moveTo>
                <a:cubicBezTo>
                  <a:pt x="-45686" y="180793"/>
                  <a:pt x="1223332" y="28134"/>
                  <a:pt x="2791093" y="0"/>
                </a:cubicBezTo>
                <a:cubicBezTo>
                  <a:pt x="4380732" y="28994"/>
                  <a:pt x="5544637" y="198413"/>
                  <a:pt x="5582186" y="602335"/>
                </a:cubicBezTo>
                <a:cubicBezTo>
                  <a:pt x="5420458" y="901013"/>
                  <a:pt x="4342199" y="1127551"/>
                  <a:pt x="2791093" y="1204670"/>
                </a:cubicBezTo>
                <a:cubicBezTo>
                  <a:pt x="1201864" y="1138853"/>
                  <a:pt x="27338" y="897568"/>
                  <a:pt x="0" y="602335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DCD8CAF-FDD2-797A-2FE0-295810F1C4F7}"/>
              </a:ext>
            </a:extLst>
          </p:cNvPr>
          <p:cNvSpPr/>
          <p:nvPr/>
        </p:nvSpPr>
        <p:spPr bwMode="auto">
          <a:xfrm>
            <a:off x="4559474" y="2254685"/>
            <a:ext cx="1627514" cy="183376"/>
          </a:xfrm>
          <a:custGeom>
            <a:avLst/>
            <a:gdLst>
              <a:gd name="connsiteX0" fmla="*/ 0 w 1627514"/>
              <a:gd name="connsiteY0" fmla="*/ 91688 h 183376"/>
              <a:gd name="connsiteX1" fmla="*/ 813757 w 1627514"/>
              <a:gd name="connsiteY1" fmla="*/ 0 h 183376"/>
              <a:gd name="connsiteX2" fmla="*/ 1627514 w 1627514"/>
              <a:gd name="connsiteY2" fmla="*/ 91688 h 183376"/>
              <a:gd name="connsiteX3" fmla="*/ 813757 w 1627514"/>
              <a:gd name="connsiteY3" fmla="*/ 183376 h 183376"/>
              <a:gd name="connsiteX4" fmla="*/ 0 w 1627514"/>
              <a:gd name="connsiteY4" fmla="*/ 91688 h 183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7514" h="183376" extrusionOk="0">
                <a:moveTo>
                  <a:pt x="0" y="91688"/>
                </a:moveTo>
                <a:cubicBezTo>
                  <a:pt x="-34069" y="-25232"/>
                  <a:pt x="356574" y="8303"/>
                  <a:pt x="813757" y="0"/>
                </a:cubicBezTo>
                <a:cubicBezTo>
                  <a:pt x="1265187" y="1207"/>
                  <a:pt x="1623221" y="32903"/>
                  <a:pt x="1627514" y="91688"/>
                </a:cubicBezTo>
                <a:cubicBezTo>
                  <a:pt x="1598855" y="136304"/>
                  <a:pt x="1267360" y="149915"/>
                  <a:pt x="813757" y="183376"/>
                </a:cubicBezTo>
                <a:cubicBezTo>
                  <a:pt x="359877" y="177236"/>
                  <a:pt x="1659" y="140054"/>
                  <a:pt x="0" y="91688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8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50C778-F522-BAFF-BDD7-ACE4D759E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254" y="-106067"/>
            <a:ext cx="9498217" cy="1032824"/>
          </a:xfrm>
        </p:spPr>
        <p:txBody>
          <a:bodyPr wrap="square" anchor="b">
            <a:normAutofit/>
          </a:bodyPr>
          <a:lstStyle/>
          <a:p>
            <a:pPr algn="ctr"/>
            <a:r>
              <a:rPr lang="en-US" sz="3200" dirty="0"/>
              <a:t>Upcoming OS and Architecture Support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AAAA9-58C2-3EC7-2631-DB31A2F2C9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80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A112ED7D-98F8-4F4F-A793-74ECB7F395DA}" type="slidenum">
              <a:rPr lang="en-US" altLang="en-US" smtClean="0"/>
              <a:pPr>
                <a:spcAft>
                  <a:spcPts val="600"/>
                </a:spcAft>
              </a:pPr>
              <a:t>12</a:t>
            </a:fld>
            <a:endParaRPr lang="en-US" altLang="en-US"/>
          </a:p>
        </p:txBody>
      </p:sp>
      <p:graphicFrame>
        <p:nvGraphicFramePr>
          <p:cNvPr id="17" name="Content Placeholder 1">
            <a:extLst>
              <a:ext uri="{FF2B5EF4-FFF2-40B4-BE49-F238E27FC236}">
                <a16:creationId xmlns:a16="http://schemas.microsoft.com/office/drawing/2014/main" id="{170AF06D-C557-66DF-934E-0D59EAF03E4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02733" y="2250409"/>
          <a:ext cx="10922197" cy="387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AB83D6E9-E3BD-82D6-FADE-53F9D6D5A3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0000"/>
          <a:stretch/>
        </p:blipFill>
        <p:spPr>
          <a:xfrm>
            <a:off x="3512841" y="926757"/>
            <a:ext cx="4636441" cy="128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90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AF6E8-2CA8-56F9-6093-37F0658B9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Containers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9FC2FF-1972-44F9-41F7-12CDF65960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80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296919AD-8CC6-4D3E-873A-09FDF857086C}" type="slidenum">
              <a:rPr lang="en-US" altLang="en-US" smtClean="0"/>
              <a:pPr>
                <a:spcAft>
                  <a:spcPts val="600"/>
                </a:spcAft>
              </a:pPr>
              <a:t>13</a:t>
            </a:fld>
            <a:endParaRPr lang="en-US" alt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BFCF77F-D059-4D2D-4B21-7A0A53EFD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792000"/>
            <a:ext cx="8399462" cy="791871"/>
          </a:xfrm>
        </p:spPr>
        <p:txBody>
          <a:bodyPr/>
          <a:lstStyle/>
          <a:p>
            <a:r>
              <a:rPr lang="en-US" sz="2800" dirty="0">
                <a:ea typeface="Times New Roman" panose="02020603050405020304" pitchFamily="18" charset="0"/>
              </a:rPr>
              <a:t>Docker and Singularity (</a:t>
            </a:r>
            <a:r>
              <a:rPr lang="en-US" sz="2800" dirty="0" err="1">
                <a:ea typeface="Times New Roman" panose="02020603050405020304" pitchFamily="18" charset="0"/>
              </a:rPr>
              <a:t>Apptainer</a:t>
            </a:r>
            <a:r>
              <a:rPr lang="en-US" sz="2800" dirty="0">
                <a:ea typeface="Times New Roman" panose="02020603050405020304" pitchFamily="18" charset="0"/>
              </a:rPr>
              <a:t>) support in HTCondor is very popular</a:t>
            </a:r>
          </a:p>
          <a:p>
            <a:r>
              <a:rPr lang="en-US" sz="2800" i="1" dirty="0">
                <a:ea typeface="Times New Roman" panose="02020603050405020304" pitchFamily="18" charset="0"/>
              </a:rPr>
              <a:t>BUT… does the user really care about the CR?</a:t>
            </a:r>
            <a:r>
              <a:rPr lang="en-US" sz="1800" i="1" dirty="0"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Current world order:</a:t>
            </a:r>
          </a:p>
          <a:p>
            <a:pPr marL="0" indent="0">
              <a:buNone/>
            </a:pPr>
            <a:endParaRPr lang="en-US" sz="1800" i="1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universe = docker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docker_image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Debian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Or</a:t>
            </a:r>
          </a:p>
          <a:p>
            <a:pPr marL="0" indent="0">
              <a:buNone/>
            </a:pPr>
            <a:r>
              <a:rPr lang="en-US" sz="3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universe = vanilla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requirements = HAS_SINGULARITY == True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+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SingularityImage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"/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/…"</a:t>
            </a:r>
          </a:p>
        </p:txBody>
      </p:sp>
      <p:pic>
        <p:nvPicPr>
          <p:cNvPr id="5" name="Picture 4" descr="A picture containing text, sign, vector graphics, clipart&#10;&#10;Description automatically generated">
            <a:extLst>
              <a:ext uri="{FF2B5EF4-FFF2-40B4-BE49-F238E27FC236}">
                <a16:creationId xmlns:a16="http://schemas.microsoft.com/office/drawing/2014/main" id="{1ED4C22F-B221-2BF5-F399-D514062C1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963" y="4171168"/>
            <a:ext cx="2703113" cy="1534438"/>
          </a:xfrm>
          <a:prstGeom prst="rect">
            <a:avLst/>
          </a:prstGeom>
        </p:spPr>
      </p:pic>
      <p:pic>
        <p:nvPicPr>
          <p:cNvPr id="1026" name="Picture 2" descr="Image result for docker logo">
            <a:extLst>
              <a:ext uri="{FF2B5EF4-FFF2-40B4-BE49-F238E27FC236}">
                <a16:creationId xmlns:a16="http://schemas.microsoft.com/office/drawing/2014/main" id="{DDD2157E-2FD1-C92F-1129-5EB61718E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104" y="1395161"/>
            <a:ext cx="2119703" cy="181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ACB3D47-6206-16F5-64BA-A518B0C4C227}"/>
              </a:ext>
            </a:extLst>
          </p:cNvPr>
          <p:cNvSpPr/>
          <p:nvPr/>
        </p:nvSpPr>
        <p:spPr bwMode="auto">
          <a:xfrm>
            <a:off x="451058" y="5623385"/>
            <a:ext cx="3496926" cy="622956"/>
          </a:xfrm>
          <a:custGeom>
            <a:avLst/>
            <a:gdLst>
              <a:gd name="connsiteX0" fmla="*/ 0 w 3496926"/>
              <a:gd name="connsiteY0" fmla="*/ 311478 h 622956"/>
              <a:gd name="connsiteX1" fmla="*/ 1748463 w 3496926"/>
              <a:gd name="connsiteY1" fmla="*/ 0 h 622956"/>
              <a:gd name="connsiteX2" fmla="*/ 3496926 w 3496926"/>
              <a:gd name="connsiteY2" fmla="*/ 311478 h 622956"/>
              <a:gd name="connsiteX3" fmla="*/ 1748463 w 3496926"/>
              <a:gd name="connsiteY3" fmla="*/ 622956 h 622956"/>
              <a:gd name="connsiteX4" fmla="*/ 0 w 3496926"/>
              <a:gd name="connsiteY4" fmla="*/ 311478 h 62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6926" h="622956" extrusionOk="0">
                <a:moveTo>
                  <a:pt x="0" y="311478"/>
                </a:moveTo>
                <a:cubicBezTo>
                  <a:pt x="-87197" y="-30189"/>
                  <a:pt x="675019" y="115387"/>
                  <a:pt x="1748463" y="0"/>
                </a:cubicBezTo>
                <a:cubicBezTo>
                  <a:pt x="2746912" y="19747"/>
                  <a:pt x="3493706" y="133342"/>
                  <a:pt x="3496926" y="311478"/>
                </a:cubicBezTo>
                <a:cubicBezTo>
                  <a:pt x="3419639" y="467264"/>
                  <a:pt x="2733387" y="468560"/>
                  <a:pt x="1748463" y="622956"/>
                </a:cubicBezTo>
                <a:cubicBezTo>
                  <a:pt x="779066" y="617790"/>
                  <a:pt x="20950" y="454820"/>
                  <a:pt x="0" y="311478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4172447036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50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Video 5">
            <a:extLst>
              <a:ext uri="{FF2B5EF4-FFF2-40B4-BE49-F238E27FC236}">
                <a16:creationId xmlns:a16="http://schemas.microsoft.com/office/drawing/2014/main" id="{EC3EC9D2-D07A-B8DB-B2DB-98BB5BCCBFC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5732" b="7351"/>
          <a:stretch/>
        </p:blipFill>
        <p:spPr>
          <a:xfrm>
            <a:off x="8577676" y="1355726"/>
            <a:ext cx="3051292" cy="2929403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5AF6E8-2CA8-56F9-6093-37F0658B9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New "Container Universe"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9FC2FF-1972-44F9-41F7-12CDF65960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80"/>
            <a:ext cx="284480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296919AD-8CC6-4D3E-873A-09FDF857086C}" type="slidenum">
              <a:rPr lang="en-US" altLang="en-US" smtClean="0"/>
              <a:pPr>
                <a:spcAft>
                  <a:spcPts val="600"/>
                </a:spcAft>
              </a:pPr>
              <a:t>14</a:t>
            </a:fld>
            <a:endParaRPr lang="en-US" alt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BFCF77F-D059-4D2D-4B21-7A0A53EFD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69" y="792000"/>
            <a:ext cx="8399462" cy="791871"/>
          </a:xfrm>
        </p:spPr>
        <p:txBody>
          <a:bodyPr/>
          <a:lstStyle/>
          <a:p>
            <a:r>
              <a:rPr lang="en-US" sz="2800" dirty="0">
                <a:ea typeface="Times New Roman" panose="02020603050405020304" pitchFamily="18" charset="0"/>
              </a:rPr>
              <a:t>EP advertises container runtimes available, and uses whichever one can get the job done</a:t>
            </a:r>
            <a:br>
              <a:rPr lang="en-US" sz="2800" dirty="0">
                <a:ea typeface="Times New Roman" panose="02020603050405020304" pitchFamily="18" charset="0"/>
              </a:rPr>
            </a:br>
            <a:endParaRPr lang="en-US" sz="2800" dirty="0">
              <a:ea typeface="Times New Roman" panose="02020603050405020304" pitchFamily="18" charset="0"/>
            </a:endParaRPr>
          </a:p>
          <a:p>
            <a:r>
              <a:rPr lang="en-US" dirty="0"/>
              <a:t>New world order:</a:t>
            </a:r>
          </a:p>
          <a:p>
            <a:pPr marL="0" indent="0">
              <a:buNone/>
            </a:pPr>
            <a:endParaRPr lang="en-US" sz="1800" i="1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universe = container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container_image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/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cvmfs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/my/image/</a:t>
            </a:r>
            <a:r>
              <a:rPr lang="en-US" sz="2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2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# 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container_image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docker://Debian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# 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container_image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myImage.sif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# Or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container_image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http://xxx/image.sif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DACC98-BF22-BE3A-11E4-B19DDC8F7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725" y="914400"/>
            <a:ext cx="11199283" cy="4227513"/>
          </a:xfrm>
        </p:spPr>
        <p:txBody>
          <a:bodyPr/>
          <a:lstStyle/>
          <a:p>
            <a:r>
              <a:rPr lang="en-US" dirty="0"/>
              <a:t>Add additional Execution Points that your Access Point can leverage to run your jobs!</a:t>
            </a:r>
          </a:p>
          <a:p>
            <a:r>
              <a:rPr lang="en-US" dirty="0"/>
              <a:t>Continue work on mechanisms to </a:t>
            </a:r>
            <a:r>
              <a:rPr lang="en-US" u="sng" dirty="0"/>
              <a:t>enable end-users </a:t>
            </a:r>
            <a:r>
              <a:rPr lang="en-US" dirty="0"/>
              <a:t>to provision computing capacity from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Local Clusters</a:t>
            </a:r>
            <a:r>
              <a:rPr lang="en-US" dirty="0"/>
              <a:t> (e.g. campus </a:t>
            </a:r>
            <a:r>
              <a:rPr lang="en-US" dirty="0" err="1"/>
              <a:t>Slurm</a:t>
            </a:r>
            <a:r>
              <a:rPr lang="en-US" dirty="0"/>
              <a:t> HPC clusters)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Clouds</a:t>
            </a:r>
          </a:p>
          <a:p>
            <a:pPr lvl="1"/>
            <a:r>
              <a:rPr lang="en-US" sz="3200" dirty="0">
                <a:solidFill>
                  <a:srgbClr val="FF0000"/>
                </a:solidFill>
              </a:rPr>
              <a:t>HPC  Centers / Supercomputers</a:t>
            </a:r>
          </a:p>
          <a:p>
            <a:r>
              <a:rPr lang="en-US" dirty="0"/>
              <a:t>Run a job set as a campaign at an HPC site</a:t>
            </a:r>
          </a:p>
          <a:p>
            <a:pPr lvl="1"/>
            <a:r>
              <a:rPr lang="en-US" dirty="0"/>
              <a:t>Now available for users in OSG </a:t>
            </a:r>
            <a:r>
              <a:rPr lang="en-US" dirty="0" err="1"/>
              <a:t>OSPool</a:t>
            </a:r>
            <a:endParaRPr lang="en-US" dirty="0"/>
          </a:p>
          <a:p>
            <a:pPr lvl="1"/>
            <a:r>
              <a:rPr lang="en-US" dirty="0"/>
              <a:t>More presentations and demos today and tomorrow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AC986-0A6A-087F-D4B5-6C897C584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Bring Your Own Capacity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FCE6B-5EC4-1707-4821-DD8B78774D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D7CBB6-FC03-2547-1AD6-C5F9A4825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72454" y="3531529"/>
            <a:ext cx="3050821" cy="171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87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F6FE14-DC6E-84AD-E4B6-1B0E86CAD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685" y="1355726"/>
            <a:ext cx="11414985" cy="4227513"/>
          </a:xfrm>
        </p:spPr>
        <p:txBody>
          <a:bodyPr/>
          <a:lstStyle/>
          <a:p>
            <a:r>
              <a:rPr lang="en-US" dirty="0"/>
              <a:t>Host-based security is no longer the default. 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Turn-key installation with "</a:t>
            </a:r>
            <a:r>
              <a:rPr lang="en-US" dirty="0" err="1"/>
              <a:t>get_htcondor</a:t>
            </a:r>
            <a:r>
              <a:rPr lang="en-US" dirty="0"/>
              <a:t>" tool sets up all the security knobs for you</a:t>
            </a:r>
          </a:p>
          <a:p>
            <a:r>
              <a:rPr lang="en-US" dirty="0"/>
              <a:t>For IDTOKENS authentication, no longer need a signing key on every EP host in your pool</a:t>
            </a:r>
          </a:p>
          <a:p>
            <a:pPr lvl="1"/>
            <a:r>
              <a:rPr lang="en-US" dirty="0"/>
              <a:t>EP belongs to a pool and trusts the Central Manager</a:t>
            </a:r>
          </a:p>
          <a:p>
            <a:pPr lvl="1"/>
            <a:r>
              <a:rPr lang="en-US" dirty="0"/>
              <a:t>Central Manager can give capabilities for admin tools</a:t>
            </a:r>
          </a:p>
          <a:p>
            <a:r>
              <a:rPr lang="en-US" dirty="0"/>
              <a:t>TOFU !  "Trust on First Use" ability for SSL</a:t>
            </a:r>
          </a:p>
          <a:p>
            <a:r>
              <a:rPr lang="en-US" dirty="0"/>
              <a:t>Improvements against replay attacks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4E3C8-D184-D678-568F-84D37E74F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Enhancements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19333-0005-F973-56D1-D2D08C8B65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6" name="Picture 5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C3B0B9BB-DA42-04CC-BB18-53E654044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790024" y="280185"/>
            <a:ext cx="2282913" cy="1520040"/>
          </a:xfrm>
          <a:prstGeom prst="rect">
            <a:avLst/>
          </a:prstGeom>
        </p:spPr>
      </p:pic>
      <p:pic>
        <p:nvPicPr>
          <p:cNvPr id="9" name="Picture 8" descr="A picture containing food, bowl, pastry, sliced&#10;&#10;Description automatically generated">
            <a:extLst>
              <a:ext uri="{FF2B5EF4-FFF2-40B4-BE49-F238E27FC236}">
                <a16:creationId xmlns:a16="http://schemas.microsoft.com/office/drawing/2014/main" id="{A00B7A52-D66D-9462-CB3A-B527A83CA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0245" y="4175590"/>
            <a:ext cx="1862470" cy="186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808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65CE99-290B-2710-0D55-929CD5960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Grid Community Toolkit support is going away, so HTCSS use of GSI authentication phased out	</a:t>
            </a:r>
          </a:p>
          <a:p>
            <a:pPr lvl="1"/>
            <a:r>
              <a:rPr lang="en-US" dirty="0"/>
              <a:t>Use tokens instead (SCITOKENS, IDTOKENS)</a:t>
            </a:r>
          </a:p>
          <a:p>
            <a:pPr lvl="1"/>
            <a:r>
              <a:rPr lang="en-US" dirty="0"/>
              <a:t>Full details here:</a:t>
            </a:r>
          </a:p>
          <a:p>
            <a:pPr marL="457200" lvl="1" indent="0">
              <a:buNone/>
            </a:pPr>
            <a:r>
              <a:rPr lang="en-US" sz="2000" dirty="0"/>
              <a:t>     </a:t>
            </a:r>
            <a:r>
              <a:rPr lang="en-US" sz="2000" dirty="0">
                <a:hlinkClick r:id="rId2"/>
              </a:rPr>
              <a:t>https://htcondor-wiki.cs.wisc.edu/index.cgi/wiki?p=PlanToReplaceGridCommunityToolkit</a:t>
            </a:r>
            <a:br>
              <a:rPr lang="en-US" sz="2000" dirty="0"/>
            </a:br>
            <a:endParaRPr lang="en-US" sz="2000" dirty="0"/>
          </a:p>
          <a:p>
            <a:r>
              <a:rPr lang="en-US" sz="2400" dirty="0"/>
              <a:t>Mostly done, a few improvements remain </a:t>
            </a:r>
            <a:r>
              <a:rPr lang="en-US" sz="2400" dirty="0" err="1"/>
              <a:t>todo</a:t>
            </a:r>
            <a:endParaRPr lang="en-US" sz="2400" dirty="0"/>
          </a:p>
          <a:p>
            <a:r>
              <a:rPr lang="en-US" sz="2400" dirty="0"/>
              <a:t>NOTE: HTCSS will still delegate and manage an X.509 proxy with the job, but the GSI authentication method is gone from v9.4 +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CE1CE2-E718-1C7B-4699-A1705ABAD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GSI to Tokens Transition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1254E-7D6F-7CF7-419F-2A53447376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4414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314D30-B814-DB62-FD4C-7A7EB5447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057" y="914400"/>
            <a:ext cx="11575080" cy="4227513"/>
          </a:xfrm>
        </p:spPr>
        <p:txBody>
          <a:bodyPr/>
          <a:lstStyle/>
          <a:p>
            <a:r>
              <a:rPr lang="en-US" dirty="0"/>
              <a:t>New syntax for writing job routes (classad transform syntax) has nice benefits including:</a:t>
            </a:r>
          </a:p>
          <a:p>
            <a:pPr lvl="1"/>
            <a:r>
              <a:rPr lang="en-US" dirty="0"/>
              <a:t>Statements evaluated in the order the are written</a:t>
            </a:r>
          </a:p>
          <a:p>
            <a:pPr lvl="1"/>
            <a:r>
              <a:rPr lang="en-US" dirty="0"/>
              <a:t>Use of variables that are not included in resultant job ad</a:t>
            </a:r>
          </a:p>
          <a:p>
            <a:pPr lvl="1"/>
            <a:r>
              <a:rPr lang="en-US" dirty="0"/>
              <a:t>Use of simple case statements</a:t>
            </a:r>
          </a:p>
          <a:p>
            <a:pPr lvl="1"/>
            <a:r>
              <a:rPr lang="en-US" dirty="0"/>
              <a:t>See </a:t>
            </a:r>
            <a:r>
              <a:rPr lang="en-US" dirty="0">
                <a:hlinkClick r:id="rId2"/>
              </a:rPr>
              <a:t>https://htcondor.com/htcondor-ce/v5/configuration/writing-job-routes/</a:t>
            </a:r>
            <a:endParaRPr lang="en-US" dirty="0"/>
          </a:p>
          <a:p>
            <a:r>
              <a:rPr lang="en-US" dirty="0"/>
              <a:t>Mechanism for a (hosted) CE to access capacity needing 2fa</a:t>
            </a:r>
          </a:p>
          <a:p>
            <a:r>
              <a:rPr lang="en-US" dirty="0"/>
              <a:t>Ability for a job route to insert an IDTOKEN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18177E-F636-C7B7-3507-1001431C9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HTCondor-CE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6767B-E176-8113-8FDE-19C386E3F2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4930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DCBA60-888B-428B-933D-AF0EE4690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Zoom, maybe try </a:t>
            </a:r>
            <a:r>
              <a:rPr lang="en-US" dirty="0">
                <a:solidFill>
                  <a:srgbClr val="FF0000"/>
                </a:solidFill>
              </a:rPr>
              <a:t>Zoom Events</a:t>
            </a:r>
            <a:r>
              <a:rPr lang="en-US" dirty="0"/>
              <a:t> next year</a:t>
            </a:r>
          </a:p>
          <a:p>
            <a:r>
              <a:rPr lang="en-US" dirty="0"/>
              <a:t>What about social events for virtual attendees?</a:t>
            </a:r>
          </a:p>
          <a:p>
            <a:r>
              <a:rPr lang="en-US" dirty="0"/>
              <a:t>Charge $ for virtual attendees?</a:t>
            </a:r>
          </a:p>
          <a:p>
            <a:r>
              <a:rPr lang="en-US" dirty="0"/>
              <a:t>Survey shows more "Beginners" attending HTCondor Week than in the past</a:t>
            </a:r>
          </a:p>
          <a:p>
            <a:r>
              <a:rPr lang="en-US" dirty="0"/>
              <a:t>Record Q&amp;A sessions or not?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489A1C-C6AE-1F7A-E87B-3BCD30D6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is here to stay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3A7C3-C24E-1F3B-AD6E-310A22F7F7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5466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EC9A9E-F943-443D-BED4-0AA8E8785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Brings the HTCondor Community together</a:t>
            </a:r>
          </a:p>
          <a:p>
            <a:r>
              <a:rPr lang="en-US" dirty="0"/>
              <a:t>Annually each spring in Madison, WI</a:t>
            </a:r>
          </a:p>
          <a:p>
            <a:pPr lvl="1"/>
            <a:r>
              <a:rPr lang="en-US" dirty="0"/>
              <a:t>Since 1993 - 22-year tradition!</a:t>
            </a:r>
          </a:p>
          <a:p>
            <a:r>
              <a:rPr lang="en-US" dirty="0"/>
              <a:t>Typical year pre-covid:</a:t>
            </a:r>
          </a:p>
          <a:p>
            <a:pPr lvl="1"/>
            <a:r>
              <a:rPr lang="en-US" dirty="0"/>
              <a:t>3.5 days, ~100 in-person attendees</a:t>
            </a:r>
          </a:p>
          <a:p>
            <a:r>
              <a:rPr lang="en-US" dirty="0" err="1"/>
              <a:t>Yr</a:t>
            </a:r>
            <a:r>
              <a:rPr lang="en-US" dirty="0"/>
              <a:t> 2020 and 2021 were virtual only</a:t>
            </a:r>
          </a:p>
          <a:p>
            <a:pPr lvl="1"/>
            <a:r>
              <a:rPr lang="en-US" dirty="0"/>
              <a:t>Free event via WebEx / Zoom</a:t>
            </a:r>
          </a:p>
          <a:p>
            <a:pPr lvl="1"/>
            <a:r>
              <a:rPr lang="en-US" dirty="0"/>
              <a:t>Shorter days (11am-4pm, combat screen fatigue)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165446-ACC8-466D-9C08-5FDF79495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Week History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DC6498-8C28-4E78-AFA4-A4229D8527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7B610-C23B-4654-9A9B-90E751C4D59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868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995DA5-8D5A-86CB-1376-E631B9ED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58" y="796835"/>
            <a:ext cx="11199283" cy="4227513"/>
          </a:xfrm>
        </p:spPr>
        <p:txBody>
          <a:bodyPr/>
          <a:lstStyle/>
          <a:p>
            <a:r>
              <a:rPr lang="en-US" sz="2800" b="1" dirty="0"/>
              <a:t>HTCondor Week 2022 Indico Page</a:t>
            </a:r>
            <a:endParaRPr lang="en-US" sz="2800" b="1" dirty="0">
              <a:hlinkClick r:id="rId2"/>
            </a:endParaRPr>
          </a:p>
          <a:p>
            <a:pPr lvl="2"/>
            <a:r>
              <a:rPr lang="en-US" sz="2000" dirty="0">
                <a:hlinkClick r:id="rId2"/>
              </a:rPr>
              <a:t>https://htcondor.org/HTCondorWeek2022</a:t>
            </a:r>
            <a:endParaRPr lang="en-US" sz="2000" dirty="0">
              <a:hlinkClick r:id="rId3"/>
            </a:endParaRPr>
          </a:p>
          <a:p>
            <a:r>
              <a:rPr lang="en-US" sz="2800" b="1" dirty="0"/>
              <a:t>Slides and Video Recordings</a:t>
            </a:r>
          </a:p>
          <a:p>
            <a:pPr lvl="1"/>
            <a:r>
              <a:rPr lang="en-US" sz="2400" dirty="0"/>
              <a:t>From HTCondor Week 2022:</a:t>
            </a:r>
            <a:endParaRPr lang="en-US" sz="2400" dirty="0">
              <a:hlinkClick r:id="rId3"/>
            </a:endParaRPr>
          </a:p>
          <a:p>
            <a:pPr lvl="2"/>
            <a:r>
              <a:rPr lang="en-US" sz="2000" dirty="0">
                <a:hlinkClick r:id="rId4"/>
              </a:rPr>
              <a:t>https://agenda.hep.wisc.edu/event/1733/timetable/?view=standard</a:t>
            </a:r>
            <a:endParaRPr lang="en-US" sz="2000" dirty="0">
              <a:hlinkClick r:id="rId3"/>
            </a:endParaRPr>
          </a:p>
          <a:p>
            <a:pPr lvl="1"/>
            <a:r>
              <a:rPr lang="en-US" sz="2400" dirty="0"/>
              <a:t>From all past workshops:</a:t>
            </a:r>
            <a:endParaRPr lang="en-US" sz="2400" dirty="0">
              <a:hlinkClick r:id="rId3"/>
            </a:endParaRPr>
          </a:p>
          <a:p>
            <a:pPr lvl="2"/>
            <a:r>
              <a:rPr lang="en-US" sz="2000" dirty="0">
                <a:hlinkClick r:id="rId5"/>
              </a:rPr>
              <a:t>https://htcondor.org/past_condor_weeks.html</a:t>
            </a:r>
            <a:endParaRPr lang="en-US" sz="2000" dirty="0">
              <a:hlinkClick r:id="rId3"/>
            </a:endParaRPr>
          </a:p>
          <a:p>
            <a:r>
              <a:rPr lang="en-US" sz="2800" b="1" dirty="0"/>
              <a:t>HTCondor Week 2022 in Photos</a:t>
            </a:r>
            <a:endParaRPr lang="en-US" sz="2800" b="1" dirty="0">
              <a:hlinkClick r:id="rId3"/>
            </a:endParaRPr>
          </a:p>
          <a:p>
            <a:pPr lvl="2"/>
            <a:r>
              <a:rPr lang="en-US" sz="2000" dirty="0">
                <a:hlinkClick r:id="rId3"/>
              </a:rPr>
              <a:t>https://htcondor.org/featured-users/2022-06-01-HTCondorWeek-Photos.html</a:t>
            </a:r>
            <a:endParaRPr lang="en-US" sz="2000" dirty="0"/>
          </a:p>
          <a:p>
            <a:r>
              <a:rPr lang="en-US" sz="2800" b="1" dirty="0"/>
              <a:t>Lots of Twitter Tweets about HTCondor Week 2022</a:t>
            </a:r>
          </a:p>
          <a:p>
            <a:pPr lvl="2"/>
            <a:r>
              <a:rPr lang="en-US" sz="2000" dirty="0">
                <a:hlinkClick r:id="rId6"/>
              </a:rPr>
              <a:t>https://twitter.com/HTCondor</a:t>
            </a:r>
            <a:endParaRPr lang="en-US" sz="2000" dirty="0"/>
          </a:p>
          <a:p>
            <a:pPr lvl="2"/>
            <a:r>
              <a:rPr lang="en-US" sz="1600" b="0" i="0" dirty="0">
                <a:solidFill>
                  <a:srgbClr val="1D1C1D"/>
                </a:solidFill>
                <a:effectLst/>
                <a:latin typeface="Slack-Lato"/>
              </a:rPr>
              <a:t>For the month of May in the HTCondor Twitter account we posted 75 tweets, gained 9, 374 impressions and picked up 15 new followers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245BF1-D5B2-F350-F8D2-6B4A4127E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Links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20D8A-6EA0-590B-1DF7-7252ECF9E6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z="1100" smtClean="0"/>
              <a:pPr/>
              <a:t>20</a:t>
            </a:fld>
            <a:endParaRPr lang="en-US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525251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41DE-0002-4447-82AA-048BFD764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28" y="1574706"/>
            <a:ext cx="11207931" cy="914400"/>
          </a:xfrm>
        </p:spPr>
        <p:txBody>
          <a:bodyPr wrap="square" anchor="ctr"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Finally… Keep in an eye out for </a:t>
            </a:r>
            <a:br>
              <a:rPr lang="en-US" dirty="0"/>
            </a:br>
            <a:r>
              <a:rPr lang="en-US" dirty="0"/>
              <a:t>European HTCondor Workshop Fall 2022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r>
              <a:rPr lang="en-US" sz="3100" dirty="0">
                <a:solidFill>
                  <a:schemeClr val="accent1"/>
                </a:solidFill>
              </a:rPr>
              <a:t>Follow us on Twitter!</a:t>
            </a:r>
            <a:br>
              <a:rPr lang="en-US" sz="3100" dirty="0">
                <a:solidFill>
                  <a:schemeClr val="accent1"/>
                </a:solidFill>
              </a:rPr>
            </a:br>
            <a:r>
              <a:rPr lang="en-US" sz="3100" dirty="0">
                <a:solidFill>
                  <a:schemeClr val="accent1"/>
                </a:solidFill>
              </a:rPr>
              <a:t>https://twitter.com/HTCondor</a:t>
            </a:r>
            <a:br>
              <a:rPr lang="en-US" sz="3100" dirty="0">
                <a:solidFill>
                  <a:schemeClr val="accent1"/>
                </a:solidFill>
              </a:rPr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6C065-C10A-4A46-8E78-3D446FEAB7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029200" y="6492876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C77776C-14D7-48C6-B1E3-FF145FC109AB}" type="slidenum">
              <a:rPr lang="en-US" smtClean="0"/>
              <a:pPr>
                <a:spcAft>
                  <a:spcPts val="600"/>
                </a:spcAft>
                <a:defRPr/>
              </a:pPr>
              <a:t>21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B56CE2-F61D-43D0-83E6-F67C0BAAC1A2}"/>
              </a:ext>
            </a:extLst>
          </p:cNvPr>
          <p:cNvSpPr txBox="1"/>
          <p:nvPr/>
        </p:nvSpPr>
        <p:spPr>
          <a:xfrm>
            <a:off x="2271071" y="3888743"/>
            <a:ext cx="812984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This work is supported by </a:t>
            </a:r>
            <a:r>
              <a:rPr lang="en-US" dirty="0">
                <a:hlinkClick r:id="rId2"/>
              </a:rPr>
              <a:t>NSF</a:t>
            </a:r>
            <a:r>
              <a:rPr lang="en-US" dirty="0"/>
              <a:t> under Cooperative Agreement </a:t>
            </a:r>
            <a:r>
              <a:rPr lang="en-US" dirty="0">
                <a:hlinkClick r:id="rId3"/>
              </a:rPr>
              <a:t>OAC-2030508</a:t>
            </a:r>
            <a:r>
              <a:rPr lang="en-US" dirty="0"/>
              <a:t> as part of the </a:t>
            </a:r>
            <a:r>
              <a:rPr lang="en-US" dirty="0">
                <a:hlinkClick r:id="rId4"/>
              </a:rPr>
              <a:t>PATh Project</a:t>
            </a:r>
            <a:r>
              <a:rPr lang="en-US" dirty="0"/>
              <a:t>. </a:t>
            </a:r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72B4ADAC-A307-473D-ACD2-7389B71BE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365" y="5047671"/>
            <a:ext cx="347662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5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5825C2-9B2E-927D-48DB-578998268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58" y="914400"/>
            <a:ext cx="11199283" cy="4227513"/>
          </a:xfrm>
        </p:spPr>
        <p:txBody>
          <a:bodyPr/>
          <a:lstStyle/>
          <a:p>
            <a:r>
              <a:rPr lang="en-US" b="1" dirty="0"/>
              <a:t>First time ever: </a:t>
            </a:r>
            <a:r>
              <a:rPr lang="en-US" dirty="0">
                <a:solidFill>
                  <a:srgbClr val="FF0000"/>
                </a:solidFill>
              </a:rPr>
              <a:t>hybrid event</a:t>
            </a:r>
          </a:p>
          <a:p>
            <a:pPr lvl="1"/>
            <a:r>
              <a:rPr lang="en-US" dirty="0"/>
              <a:t>In-person attendees : Conference center w/ snack breaks, lunch, social events</a:t>
            </a:r>
          </a:p>
          <a:p>
            <a:pPr lvl="1"/>
            <a:r>
              <a:rPr lang="en-US" dirty="0"/>
              <a:t>Virtual attendees : Zoom</a:t>
            </a:r>
          </a:p>
          <a:p>
            <a:pPr lvl="1"/>
            <a:r>
              <a:rPr lang="en-US" dirty="0"/>
              <a:t>3.5 full days, 9am – 5pm Mon/Tues/Weds, 9am-1pm Thurs</a:t>
            </a:r>
          </a:p>
          <a:p>
            <a:pPr lvl="1"/>
            <a:r>
              <a:rPr lang="en-US" dirty="0"/>
              <a:t>All presentations streamed over Zoom and recorded, virtual attendees raised hands to ask questions via microphone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7181EA-437E-5682-74CA-7FC9FFAF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HTCondor Week 2022: Hybrid!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1CA53-D165-4FF8-179D-9449D77183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9973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BEDD26-FB02-70E0-5047-531440C6E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58" y="1029154"/>
            <a:ext cx="11199283" cy="4227513"/>
          </a:xfrm>
        </p:spPr>
        <p:txBody>
          <a:bodyPr/>
          <a:lstStyle/>
          <a:p>
            <a:r>
              <a:rPr lang="en-US" dirty="0"/>
              <a:t>174 registered participants </a:t>
            </a:r>
          </a:p>
          <a:p>
            <a:pPr lvl="1"/>
            <a:r>
              <a:rPr lang="en-US" dirty="0"/>
              <a:t>63 in-person</a:t>
            </a:r>
          </a:p>
          <a:p>
            <a:pPr lvl="1"/>
            <a:r>
              <a:rPr lang="en-US" dirty="0"/>
              <a:t>111 virtual</a:t>
            </a:r>
          </a:p>
          <a:p>
            <a:r>
              <a:rPr lang="en-US" dirty="0"/>
              <a:t>167 institutions represented</a:t>
            </a:r>
          </a:p>
          <a:p>
            <a:r>
              <a:rPr lang="en-US" dirty="0"/>
              <a:t>International participation</a:t>
            </a:r>
          </a:p>
          <a:p>
            <a:pPr lvl="1"/>
            <a:r>
              <a:rPr lang="en-US" dirty="0"/>
              <a:t>23 attendees from outside USA </a:t>
            </a:r>
          </a:p>
          <a:p>
            <a:pPr lvl="1"/>
            <a:r>
              <a:rPr lang="en-US" dirty="0"/>
              <a:t>12 distinct countries:</a:t>
            </a:r>
          </a:p>
          <a:p>
            <a:pPr lvl="2"/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USA, CSK, Germany, UK, Switzerland, Spain, China, Croatia,  Austria, Belgium,  New Zealand, Canada</a:t>
            </a:r>
          </a:p>
          <a:p>
            <a:pPr lvl="1"/>
            <a:r>
              <a:rPr lang="en-US" dirty="0">
                <a:solidFill>
                  <a:srgbClr val="1D1C1D"/>
                </a:solidFill>
                <a:latin typeface="Slack-Lato"/>
              </a:rPr>
              <a:t>Most people know about the fall European HTCondor Workshops ?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D55E16-C16A-3AD0-8F88-6EBBF7DB9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Attendees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9C7A6-D3ED-C8F2-E74C-1C56E01FB6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2884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82B60C-550B-3BA3-B91E-4CF1341B3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58" y="914400"/>
            <a:ext cx="11199283" cy="4227513"/>
          </a:xfrm>
        </p:spPr>
        <p:txBody>
          <a:bodyPr/>
          <a:lstStyle/>
          <a:p>
            <a:r>
              <a:rPr lang="en-US" dirty="0"/>
              <a:t>46 presentations via 42 different speakers over 3.5 days</a:t>
            </a:r>
          </a:p>
          <a:p>
            <a:r>
              <a:rPr lang="en-US" dirty="0"/>
              <a:t>Presentation Categories</a:t>
            </a:r>
          </a:p>
          <a:p>
            <a:pPr lvl="1"/>
            <a:r>
              <a:rPr lang="en-US" dirty="0"/>
              <a:t>Introductory Tutorials		(Mon AM)</a:t>
            </a:r>
          </a:p>
          <a:p>
            <a:pPr lvl="1"/>
            <a:r>
              <a:rPr lang="en-US" dirty="0"/>
              <a:t>Advanced Tutorials		(Mon PM)</a:t>
            </a:r>
          </a:p>
          <a:p>
            <a:pPr lvl="1"/>
            <a:r>
              <a:rPr lang="en-US" dirty="0"/>
              <a:t>Keynote: Radio Astronomy 	(Tues AM)</a:t>
            </a:r>
          </a:p>
          <a:p>
            <a:pPr lvl="1"/>
            <a:r>
              <a:rPr lang="en-US" dirty="0"/>
              <a:t>Technical Talks			(Tues/Weds)</a:t>
            </a:r>
          </a:p>
          <a:p>
            <a:pPr lvl="1"/>
            <a:r>
              <a:rPr lang="en-US" dirty="0"/>
              <a:t>Town Hall				(End of day Weds)</a:t>
            </a:r>
          </a:p>
          <a:p>
            <a:pPr marL="457200" lvl="1" indent="0">
              <a:buNone/>
            </a:pPr>
            <a:r>
              <a:rPr lang="en-US" dirty="0"/>
              <a:t>     </a:t>
            </a:r>
            <a:r>
              <a:rPr lang="en-US" dirty="0">
                <a:sym typeface="Wingdings" panose="05000000000000000000" pitchFamily="2" charset="2"/>
              </a:rPr>
              <a:t> Future of Computation: Needs and Trends</a:t>
            </a:r>
            <a:endParaRPr lang="en-US" dirty="0"/>
          </a:p>
          <a:p>
            <a:pPr lvl="1"/>
            <a:r>
              <a:rPr lang="en-US" dirty="0"/>
              <a:t>Campus Research Talks  	(Thurs AM)</a:t>
            </a:r>
          </a:p>
          <a:p>
            <a:r>
              <a:rPr lang="en-US" dirty="0"/>
              <a:t>Social Events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678E3E-C725-3A08-DA80-B1731EF97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6623F-59ED-5E12-5680-11B149A7F3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2ED7D-98F8-4F4F-A793-74ECB7F395DA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610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848479-C147-5726-698A-73ED555F700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97279" y="637572"/>
            <a:ext cx="9679577" cy="52578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7000" b="1" dirty="0">
                <a:solidFill>
                  <a:srgbClr val="FF0000"/>
                </a:solidFill>
              </a:rPr>
              <a:t>(HT)Condor -&gt; HTCSS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Researcher places workloads at an Access Point (</a:t>
            </a:r>
            <a:r>
              <a:rPr lang="en-US" sz="4400" b="1" dirty="0"/>
              <a:t>AP</a:t>
            </a:r>
            <a:r>
              <a:rPr lang="en-US" sz="4400" dirty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Execution Point (</a:t>
            </a:r>
            <a:r>
              <a:rPr lang="en-US" sz="4400" b="1" dirty="0"/>
              <a:t>EP</a:t>
            </a:r>
            <a:r>
              <a:rPr lang="en-US" sz="4400" dirty="0"/>
              <a:t>) joins an HTCondor Pool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 </a:t>
            </a:r>
            <a:r>
              <a:rPr lang="en-US" sz="4400" b="1" dirty="0"/>
              <a:t>AP</a:t>
            </a:r>
            <a:r>
              <a:rPr lang="en-US" sz="4400" dirty="0"/>
              <a:t> can use the capacity of an </a:t>
            </a:r>
            <a:r>
              <a:rPr lang="en-US" sz="4400" b="1" dirty="0"/>
              <a:t>EP</a:t>
            </a:r>
            <a:r>
              <a:rPr lang="en-US" sz="4400" dirty="0"/>
              <a:t> to execute a job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AP</a:t>
            </a:r>
            <a:r>
              <a:rPr lang="en-US" sz="4400" dirty="0"/>
              <a:t> can delegate a job for execution by a remote batch system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AP + HTCondor Pool = HTCondor System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HTCondor CE, </a:t>
            </a:r>
            <a:r>
              <a:rPr lang="en-US" sz="4400" b="1" dirty="0" err="1"/>
              <a:t>HTMap</a:t>
            </a:r>
            <a:r>
              <a:rPr lang="en-US" sz="4400" b="1" dirty="0"/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2828001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E109A-FA76-7A92-9404-6C575A33C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AP is (much) more than a </a:t>
            </a:r>
            <a:r>
              <a:rPr lang="en-US" dirty="0" err="1"/>
              <a:t>SchedD</a:t>
            </a:r>
            <a:r>
              <a:rPr lang="en-US" dirty="0"/>
              <a:t>!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14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1FFC1FCE-5E55-B234-BDA2-9E03A19A5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556" y="68263"/>
            <a:ext cx="6716887" cy="604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5913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46D786-DC02-41BE-8A52-00B98C7F4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567" y="396225"/>
            <a:ext cx="11148166" cy="5465956"/>
          </a:xfrm>
        </p:spPr>
        <p:txBody>
          <a:bodyPr/>
          <a:lstStyle/>
          <a:p>
            <a:pPr marL="0" indent="0">
              <a:buNone/>
            </a:pPr>
            <a:br>
              <a:rPr lang="en-US" sz="2400" dirty="0"/>
            </a:br>
            <a:r>
              <a:rPr lang="en-US" sz="2400" dirty="0"/>
              <a:t>- Transfer job data to/from web servers, Box.com, Amazon S3, Google Drive, MS OneDrive via file transfer plugins now supporting uploads, authentication, and improved error handling</a:t>
            </a:r>
            <a:br>
              <a:rPr lang="en-US" sz="2400" dirty="0"/>
            </a:br>
            <a:r>
              <a:rPr lang="en-US" sz="2400" dirty="0"/>
              <a:t>- Improved support for GPUs, including GPU utilization info and support for using GPUs in containers</a:t>
            </a:r>
          </a:p>
          <a:p>
            <a:pPr marL="0" indent="0">
              <a:buNone/>
            </a:pPr>
            <a:r>
              <a:rPr lang="en-US" sz="2400" dirty="0"/>
              <a:t>- New </a:t>
            </a:r>
            <a:r>
              <a:rPr lang="en-US" sz="2400" dirty="0" err="1"/>
              <a:t>condor_watch_q</a:t>
            </a:r>
            <a:r>
              <a:rPr lang="en-US" sz="2400" dirty="0"/>
              <a:t> tool that efficiently provides live job status updates</a:t>
            </a:r>
            <a:br>
              <a:rPr lang="en-US" sz="2400" dirty="0"/>
            </a:br>
            <a:r>
              <a:rPr lang="en-US" sz="2400" dirty="0"/>
              <a:t>- New tools and mechanisms to support jobs that checkpoint</a:t>
            </a:r>
            <a:br>
              <a:rPr lang="en-US" sz="2400" dirty="0"/>
            </a:br>
            <a:r>
              <a:rPr lang="en-US" sz="2400" dirty="0"/>
              <a:t>- Fixed interactive submission of Docker jobs</a:t>
            </a:r>
            <a:br>
              <a:rPr lang="en-US" sz="2400" dirty="0"/>
            </a:br>
            <a:r>
              <a:rPr lang="en-US" sz="2400" dirty="0"/>
              <a:t>- Many improvements to the Python API, including Python 3 support and new bindings for DAGMan and chirp</a:t>
            </a:r>
          </a:p>
          <a:p>
            <a:pPr marL="0" indent="0">
              <a:buNone/>
            </a:pPr>
            <a:r>
              <a:rPr lang="en-US" sz="2400" dirty="0"/>
              <a:t>- DAGMan now provides a method for inline jobs to share submit descriptions</a:t>
            </a:r>
            <a:br>
              <a:rPr lang="en-US" sz="2400" dirty="0"/>
            </a:br>
            <a:r>
              <a:rPr lang="en-US" sz="2400" dirty="0"/>
              <a:t>- You may now change some DAGMan throttles while the DAG is running</a:t>
            </a:r>
          </a:p>
          <a:p>
            <a:pPr marL="0" indent="0">
              <a:buNone/>
            </a:pPr>
            <a:r>
              <a:rPr lang="en-US" sz="2400" dirty="0"/>
              <a:t>- You can assign priorities to DAGMan (scheduler universe) jobs</a:t>
            </a:r>
          </a:p>
          <a:p>
            <a:pPr marL="0" indent="0">
              <a:buNone/>
            </a:pPr>
            <a:r>
              <a:rPr lang="en-US" sz="2400" dirty="0"/>
              <a:t>- And more…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C549CA-2D86-4786-B1CA-D5A1F816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 v9.0 for end-users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DA80E-99BB-4BC5-8383-BEA5B1A1D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7776C-14D7-48C6-B1E3-FF145FC109A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630838"/>
      </p:ext>
    </p:extLst>
  </p:cSld>
  <p:clrMapOvr>
    <a:masterClrMapping/>
  </p:clrMapOvr>
</p:sld>
</file>

<file path=ppt/theme/theme1.xml><?xml version="1.0" encoding="utf-8"?>
<a:theme xmlns:a="http://schemas.openxmlformats.org/drawingml/2006/main" name="CHTC-Presentation-Template-4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92BCFF8A-D583-48D3-8EC2-AC44EF61673E}" vid="{A8C4F4E2-BF22-4E24-9079-5B7539DC4B0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HTCondor_Template</Template>
  <TotalTime>1240</TotalTime>
  <Words>1433</Words>
  <Application>Microsoft Office PowerPoint</Application>
  <PresentationFormat>Widescreen</PresentationFormat>
  <Paragraphs>180</Paragraphs>
  <Slides>21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Comic Sans MS</vt:lpstr>
      <vt:lpstr>Courier New</vt:lpstr>
      <vt:lpstr>Marlett</vt:lpstr>
      <vt:lpstr>Slack-Lato</vt:lpstr>
      <vt:lpstr>Times New Roman</vt:lpstr>
      <vt:lpstr>CHTC-Presentation-Template-4</vt:lpstr>
      <vt:lpstr>HTCondor Week 2022 Review to  WLCG Grid Deployment Board (GDB)  June 2022  </vt:lpstr>
      <vt:lpstr>HTCondor Week History</vt:lpstr>
      <vt:lpstr>HTCondor Week 2022: Hybrid!</vt:lpstr>
      <vt:lpstr>Attendees</vt:lpstr>
      <vt:lpstr>Agenda</vt:lpstr>
      <vt:lpstr>PowerPoint Presentation</vt:lpstr>
      <vt:lpstr>An AP is (much) more than a SchedD! </vt:lpstr>
      <vt:lpstr>PowerPoint Presentation</vt:lpstr>
      <vt:lpstr>New in v9.0 for end-users</vt:lpstr>
      <vt:lpstr>New in v9.0 for sys admins</vt:lpstr>
      <vt:lpstr>Fast "one-line" install &amp; configure</vt:lpstr>
      <vt:lpstr>Upcoming OS and Architecture Support</vt:lpstr>
      <vt:lpstr>Containers</vt:lpstr>
      <vt:lpstr>New "Container Universe"</vt:lpstr>
      <vt:lpstr>Bring Your Own Capacity</vt:lpstr>
      <vt:lpstr>Security Enhancements</vt:lpstr>
      <vt:lpstr>GSI to Tokens Transition</vt:lpstr>
      <vt:lpstr>HTCondor-CE Work</vt:lpstr>
      <vt:lpstr>Hybrid is here to stay</vt:lpstr>
      <vt:lpstr>Links</vt:lpstr>
      <vt:lpstr>  Finally… Keep in an eye out for  European HTCondor Workshop Fall 2022  Thank You!  Follow us on Twitter! https://twitter.com/HTCondor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HTCondor Week 2022 Review to  WLCG Grid Deployment Board (GDB)  June 2022  </dc:title>
  <dc:creator>Todd Tannenbaum</dc:creator>
  <cp:lastModifiedBy>Todd Tannenbaum</cp:lastModifiedBy>
  <cp:revision>7</cp:revision>
  <dcterms:created xsi:type="dcterms:W3CDTF">2022-06-07T16:15:02Z</dcterms:created>
  <dcterms:modified xsi:type="dcterms:W3CDTF">2022-06-08T12:56:55Z</dcterms:modified>
</cp:coreProperties>
</file>