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1975" r:id="rId2"/>
    <p:sldId id="2005" r:id="rId3"/>
    <p:sldId id="1057" r:id="rId4"/>
    <p:sldId id="1977" r:id="rId5"/>
    <p:sldId id="1978" r:id="rId6"/>
    <p:sldId id="1979" r:id="rId7"/>
    <p:sldId id="1110" r:id="rId8"/>
    <p:sldId id="2045" r:id="rId9"/>
    <p:sldId id="2006" r:id="rId10"/>
    <p:sldId id="2543" r:id="rId11"/>
    <p:sldId id="2538" r:id="rId12"/>
    <p:sldId id="2540" r:id="rId13"/>
    <p:sldId id="2550" r:id="rId14"/>
    <p:sldId id="2548" r:id="rId15"/>
    <p:sldId id="2554" r:id="rId16"/>
    <p:sldId id="2555" r:id="rId17"/>
    <p:sldId id="2556" r:id="rId18"/>
    <p:sldId id="2559" r:id="rId19"/>
    <p:sldId id="2579" r:id="rId20"/>
    <p:sldId id="2560" r:id="rId21"/>
    <p:sldId id="2562" r:id="rId22"/>
    <p:sldId id="2570" r:id="rId23"/>
    <p:sldId id="2557" r:id="rId24"/>
    <p:sldId id="2553" r:id="rId25"/>
    <p:sldId id="2044" r:id="rId26"/>
    <p:sldId id="2536" r:id="rId27"/>
    <p:sldId id="1446" r:id="rId28"/>
    <p:sldId id="2563" r:id="rId29"/>
    <p:sldId id="2578" r:id="rId30"/>
    <p:sldId id="2569" r:id="rId31"/>
    <p:sldId id="2591" r:id="rId32"/>
    <p:sldId id="2601" r:id="rId33"/>
    <p:sldId id="2635" r:id="rId34"/>
    <p:sldId id="2637" r:id="rId35"/>
    <p:sldId id="2636" r:id="rId36"/>
    <p:sldId id="2008" r:id="rId37"/>
    <p:sldId id="1061" r:id="rId38"/>
    <p:sldId id="2638" r:id="rId39"/>
    <p:sldId id="2495" r:id="rId40"/>
  </p:sldIdLst>
  <p:sldSz cx="9144000" cy="5143500" type="screen16x9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F8DA332-498F-42A6-A2C9-CF447893222E}">
          <p14:sldIdLst>
            <p14:sldId id="1975"/>
            <p14:sldId id="2005"/>
            <p14:sldId id="1057"/>
            <p14:sldId id="1977"/>
            <p14:sldId id="1978"/>
            <p14:sldId id="1979"/>
            <p14:sldId id="1110"/>
            <p14:sldId id="2045"/>
            <p14:sldId id="2006"/>
            <p14:sldId id="2543"/>
            <p14:sldId id="2538"/>
            <p14:sldId id="2540"/>
            <p14:sldId id="2550"/>
            <p14:sldId id="2548"/>
            <p14:sldId id="2554"/>
            <p14:sldId id="2555"/>
            <p14:sldId id="2556"/>
            <p14:sldId id="2559"/>
            <p14:sldId id="2579"/>
            <p14:sldId id="2560"/>
            <p14:sldId id="2562"/>
            <p14:sldId id="2570"/>
            <p14:sldId id="2557"/>
            <p14:sldId id="2553"/>
            <p14:sldId id="2044"/>
            <p14:sldId id="2536"/>
            <p14:sldId id="1446"/>
            <p14:sldId id="2563"/>
            <p14:sldId id="2578"/>
            <p14:sldId id="2569"/>
            <p14:sldId id="2591"/>
            <p14:sldId id="2601"/>
            <p14:sldId id="2635"/>
            <p14:sldId id="2637"/>
            <p14:sldId id="2636"/>
            <p14:sldId id="2008"/>
            <p14:sldId id="1061"/>
            <p14:sldId id="2638"/>
            <p14:sldId id="24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x Iribarren" initials="" lastIdx="7" clrIdx="0"/>
  <p:cmAuthor id="1" name="Nikos Kasioumis" initials="" lastIdx="3" clrIdx="1"/>
  <p:cmAuthor id="2" name="Sebastian Lopienski" initials="" lastIdx="3" clrIdx="2"/>
  <p:cmAuthor id="3" name="Jerome Caffaro" initials="" lastIdx="1" clrIdx="3"/>
  <p:cmAuthor id="4" name="Harris Tzovanakis" initials="" lastIdx="2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0E5"/>
    <a:srgbClr val="E1EBFD"/>
    <a:srgbClr val="DFD3E3"/>
    <a:srgbClr val="C95F09"/>
    <a:srgbClr val="89AAD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68" autoAdjust="0"/>
    <p:restoredTop sz="82324" autoAdjust="0"/>
  </p:normalViewPr>
  <p:slideViewPr>
    <p:cSldViewPr snapToGrid="0">
      <p:cViewPr varScale="1">
        <p:scale>
          <a:sx n="128" d="100"/>
          <a:sy n="128" d="100"/>
        </p:scale>
        <p:origin x="720" y="168"/>
      </p:cViewPr>
      <p:guideLst>
        <p:guide orient="horz" pos="1620"/>
        <p:guide pos="2880"/>
      </p:guideLst>
    </p:cSldViewPr>
  </p:slideViewPr>
  <p:notesTextViewPr>
    <p:cViewPr>
      <p:scale>
        <a:sx n="105" d="100"/>
        <a:sy n="105" d="100"/>
      </p:scale>
      <p:origin x="0" y="0"/>
    </p:cViewPr>
  </p:notesTextViewPr>
  <p:sorterViewPr>
    <p:cViewPr>
      <p:scale>
        <a:sx n="110" d="100"/>
        <a:sy n="110" d="100"/>
      </p:scale>
      <p:origin x="0" y="4816"/>
    </p:cViewPr>
  </p:sorterViewPr>
  <p:notesViewPr>
    <p:cSldViewPr snapToGrid="0">
      <p:cViewPr varScale="1">
        <p:scale>
          <a:sx n="86" d="100"/>
          <a:sy n="86" d="100"/>
        </p:scale>
        <p:origin x="2744" y="2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84B42-78D7-4A2F-893A-69569475D6B4}" type="datetimeFigureOut">
              <a:rPr lang="en-GB" smtClean="0"/>
              <a:t>13/07/2022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C6E26-FEC2-4DFE-8CAD-1F552704DB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2354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9838C82-E9C4-4A05-A085-94C856BD6E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8899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013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1256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369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5232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39" cy="4467701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13765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167595"/>
            <a:ext cx="7772400" cy="1426555"/>
          </a:xfrm>
        </p:spPr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31486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fr-CH" dirty="0"/>
              <a:t>Cliquez pour modifier le style des sous-titres du masque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4CEF3-0E61-48B5-9F19-C0A65678DA8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358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Thematic CSC on Security 2022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56454-9167-4CFA-BF49-6C2EB5D0FCF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813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Thematic CSC on Security 2022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FCD81-8B2A-480D-B669-A4A1D1FE1E2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3944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iapositive de titre">
    <p:bg>
      <p:bgPr>
        <a:solidFill>
          <a:srgbClr val="104282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Shape 21"/>
          <p:cNvGrpSpPr/>
          <p:nvPr/>
        </p:nvGrpSpPr>
        <p:grpSpPr>
          <a:xfrm>
            <a:off x="3492000" y="1491750"/>
            <a:ext cx="2160000" cy="2160000"/>
            <a:chOff x="0" y="4525"/>
            <a:chExt cx="3017350" cy="3017625"/>
          </a:xfrm>
        </p:grpSpPr>
        <p:sp>
          <p:nvSpPr>
            <p:cNvPr id="22" name="Shape 22"/>
            <p:cNvSpPr/>
            <p:nvPr/>
          </p:nvSpPr>
          <p:spPr>
            <a:xfrm>
              <a:off x="244100" y="840875"/>
              <a:ext cx="395875" cy="459125"/>
            </a:xfrm>
            <a:custGeom>
              <a:avLst/>
              <a:gdLst/>
              <a:ahLst/>
              <a:cxnLst/>
              <a:rect l="0" t="0" r="0" b="0"/>
              <a:pathLst>
                <a:path w="15835" h="18365" extrusionOk="0">
                  <a:moveTo>
                    <a:pt x="9766" y="1"/>
                  </a:moveTo>
                  <a:cubicBezTo>
                    <a:pt x="4153" y="1"/>
                    <a:pt x="1" y="3646"/>
                    <a:pt x="1" y="9183"/>
                  </a:cubicBezTo>
                  <a:cubicBezTo>
                    <a:pt x="1" y="14719"/>
                    <a:pt x="3880" y="18364"/>
                    <a:pt x="9629" y="18364"/>
                  </a:cubicBezTo>
                  <a:cubicBezTo>
                    <a:pt x="12778" y="18364"/>
                    <a:pt x="14877" y="17026"/>
                    <a:pt x="15470" y="16565"/>
                  </a:cubicBezTo>
                  <a:lnTo>
                    <a:pt x="15835" y="14581"/>
                  </a:lnTo>
                  <a:lnTo>
                    <a:pt x="15744" y="14442"/>
                  </a:lnTo>
                  <a:cubicBezTo>
                    <a:pt x="14420" y="15596"/>
                    <a:pt x="12960" y="17026"/>
                    <a:pt x="9903" y="17026"/>
                  </a:cubicBezTo>
                  <a:cubicBezTo>
                    <a:pt x="6481" y="17026"/>
                    <a:pt x="2648" y="14304"/>
                    <a:pt x="2648" y="9090"/>
                  </a:cubicBezTo>
                  <a:cubicBezTo>
                    <a:pt x="2648" y="3784"/>
                    <a:pt x="6389" y="1108"/>
                    <a:pt x="9675" y="1108"/>
                  </a:cubicBezTo>
                  <a:cubicBezTo>
                    <a:pt x="12230" y="1108"/>
                    <a:pt x="13964" y="2169"/>
                    <a:pt x="15014" y="3369"/>
                  </a:cubicBezTo>
                  <a:lnTo>
                    <a:pt x="15196" y="3323"/>
                  </a:lnTo>
                  <a:cubicBezTo>
                    <a:pt x="15287" y="2769"/>
                    <a:pt x="15515" y="1939"/>
                    <a:pt x="15835" y="1246"/>
                  </a:cubicBezTo>
                  <a:cubicBezTo>
                    <a:pt x="14420" y="647"/>
                    <a:pt x="11911" y="1"/>
                    <a:pt x="9766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x="711825" y="848950"/>
              <a:ext cx="273800" cy="442975"/>
            </a:xfrm>
            <a:custGeom>
              <a:avLst/>
              <a:gdLst/>
              <a:ahLst/>
              <a:cxnLst/>
              <a:rect l="0" t="0" r="0" b="0"/>
              <a:pathLst>
                <a:path w="10952" h="17719" extrusionOk="0">
                  <a:moveTo>
                    <a:pt x="1" y="1"/>
                  </a:moveTo>
                  <a:lnTo>
                    <a:pt x="1" y="1"/>
                  </a:lnTo>
                  <a:cubicBezTo>
                    <a:pt x="92" y="2169"/>
                    <a:pt x="183" y="4430"/>
                    <a:pt x="183" y="6599"/>
                  </a:cubicBezTo>
                  <a:lnTo>
                    <a:pt x="183" y="11028"/>
                  </a:lnTo>
                  <a:cubicBezTo>
                    <a:pt x="183" y="13243"/>
                    <a:pt x="92" y="15457"/>
                    <a:pt x="1" y="17718"/>
                  </a:cubicBezTo>
                  <a:cubicBezTo>
                    <a:pt x="1552" y="17626"/>
                    <a:pt x="3925" y="17580"/>
                    <a:pt x="5476" y="17580"/>
                  </a:cubicBezTo>
                  <a:lnTo>
                    <a:pt x="5704" y="17580"/>
                  </a:lnTo>
                  <a:cubicBezTo>
                    <a:pt x="6206" y="17580"/>
                    <a:pt x="6891" y="17580"/>
                    <a:pt x="7575" y="17626"/>
                  </a:cubicBezTo>
                  <a:cubicBezTo>
                    <a:pt x="8807" y="17626"/>
                    <a:pt x="10039" y="17672"/>
                    <a:pt x="10952" y="17718"/>
                  </a:cubicBezTo>
                  <a:cubicBezTo>
                    <a:pt x="10952" y="17441"/>
                    <a:pt x="10906" y="17165"/>
                    <a:pt x="10906" y="16749"/>
                  </a:cubicBezTo>
                  <a:cubicBezTo>
                    <a:pt x="10906" y="16380"/>
                    <a:pt x="10952" y="15965"/>
                    <a:pt x="10952" y="15780"/>
                  </a:cubicBezTo>
                  <a:lnTo>
                    <a:pt x="10952" y="15780"/>
                  </a:lnTo>
                  <a:cubicBezTo>
                    <a:pt x="9218" y="15919"/>
                    <a:pt x="4472" y="16103"/>
                    <a:pt x="2602" y="16103"/>
                  </a:cubicBezTo>
                  <a:cubicBezTo>
                    <a:pt x="2602" y="15642"/>
                    <a:pt x="2556" y="10105"/>
                    <a:pt x="2602" y="9229"/>
                  </a:cubicBezTo>
                  <a:cubicBezTo>
                    <a:pt x="3332" y="9229"/>
                    <a:pt x="7256" y="9275"/>
                    <a:pt x="8990" y="9459"/>
                  </a:cubicBezTo>
                  <a:cubicBezTo>
                    <a:pt x="8944" y="9229"/>
                    <a:pt x="8944" y="8813"/>
                    <a:pt x="8944" y="8583"/>
                  </a:cubicBezTo>
                  <a:cubicBezTo>
                    <a:pt x="8944" y="8306"/>
                    <a:pt x="8944" y="7844"/>
                    <a:pt x="8990" y="7614"/>
                  </a:cubicBezTo>
                  <a:lnTo>
                    <a:pt x="8990" y="7614"/>
                  </a:lnTo>
                  <a:cubicBezTo>
                    <a:pt x="7530" y="7706"/>
                    <a:pt x="5613" y="7844"/>
                    <a:pt x="2602" y="7844"/>
                  </a:cubicBezTo>
                  <a:cubicBezTo>
                    <a:pt x="2602" y="7198"/>
                    <a:pt x="2647" y="2538"/>
                    <a:pt x="2693" y="1431"/>
                  </a:cubicBezTo>
                  <a:cubicBezTo>
                    <a:pt x="5978" y="1431"/>
                    <a:pt x="8944" y="1616"/>
                    <a:pt x="10633" y="1754"/>
                  </a:cubicBezTo>
                  <a:cubicBezTo>
                    <a:pt x="10587" y="1569"/>
                    <a:pt x="10587" y="1246"/>
                    <a:pt x="10587" y="877"/>
                  </a:cubicBezTo>
                  <a:cubicBezTo>
                    <a:pt x="10587" y="508"/>
                    <a:pt x="10587" y="231"/>
                    <a:pt x="10633" y="1"/>
                  </a:cubicBezTo>
                  <a:lnTo>
                    <a:pt x="10633" y="1"/>
                  </a:lnTo>
                  <a:cubicBezTo>
                    <a:pt x="9766" y="47"/>
                    <a:pt x="6936" y="139"/>
                    <a:pt x="5385" y="139"/>
                  </a:cubicBezTo>
                  <a:cubicBezTo>
                    <a:pt x="3879" y="139"/>
                    <a:pt x="1506" y="93"/>
                    <a:pt x="1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1063175" y="848950"/>
              <a:ext cx="335425" cy="442975"/>
            </a:xfrm>
            <a:custGeom>
              <a:avLst/>
              <a:gdLst/>
              <a:ahLst/>
              <a:cxnLst/>
              <a:rect l="0" t="0" r="0" b="0"/>
              <a:pathLst>
                <a:path w="13417" h="17719" extrusionOk="0">
                  <a:moveTo>
                    <a:pt x="5157" y="1062"/>
                  </a:moveTo>
                  <a:cubicBezTo>
                    <a:pt x="6891" y="1062"/>
                    <a:pt x="9081" y="1892"/>
                    <a:pt x="9081" y="4430"/>
                  </a:cubicBezTo>
                  <a:cubicBezTo>
                    <a:pt x="9081" y="7383"/>
                    <a:pt x="6344" y="8029"/>
                    <a:pt x="4245" y="8075"/>
                  </a:cubicBezTo>
                  <a:lnTo>
                    <a:pt x="2556" y="8075"/>
                  </a:lnTo>
                  <a:cubicBezTo>
                    <a:pt x="2556" y="7891"/>
                    <a:pt x="2556" y="6645"/>
                    <a:pt x="2556" y="6645"/>
                  </a:cubicBezTo>
                  <a:cubicBezTo>
                    <a:pt x="2556" y="4799"/>
                    <a:pt x="2602" y="3092"/>
                    <a:pt x="2693" y="1200"/>
                  </a:cubicBezTo>
                  <a:cubicBezTo>
                    <a:pt x="3241" y="1154"/>
                    <a:pt x="3971" y="1062"/>
                    <a:pt x="5157" y="1062"/>
                  </a:cubicBezTo>
                  <a:close/>
                  <a:moveTo>
                    <a:pt x="6024" y="1"/>
                  </a:moveTo>
                  <a:cubicBezTo>
                    <a:pt x="5066" y="1"/>
                    <a:pt x="4108" y="139"/>
                    <a:pt x="3149" y="139"/>
                  </a:cubicBezTo>
                  <a:cubicBezTo>
                    <a:pt x="2191" y="139"/>
                    <a:pt x="959" y="93"/>
                    <a:pt x="1" y="1"/>
                  </a:cubicBezTo>
                  <a:lnTo>
                    <a:pt x="1" y="1"/>
                  </a:lnTo>
                  <a:cubicBezTo>
                    <a:pt x="92" y="2215"/>
                    <a:pt x="183" y="4430"/>
                    <a:pt x="183" y="6645"/>
                  </a:cubicBezTo>
                  <a:lnTo>
                    <a:pt x="183" y="11074"/>
                  </a:lnTo>
                  <a:cubicBezTo>
                    <a:pt x="183" y="13289"/>
                    <a:pt x="92" y="15504"/>
                    <a:pt x="1" y="17718"/>
                  </a:cubicBezTo>
                  <a:cubicBezTo>
                    <a:pt x="412" y="17626"/>
                    <a:pt x="1187" y="17626"/>
                    <a:pt x="1370" y="17626"/>
                  </a:cubicBezTo>
                  <a:cubicBezTo>
                    <a:pt x="1507" y="17626"/>
                    <a:pt x="2328" y="17626"/>
                    <a:pt x="2739" y="17718"/>
                  </a:cubicBezTo>
                  <a:cubicBezTo>
                    <a:pt x="2647" y="15504"/>
                    <a:pt x="2556" y="13289"/>
                    <a:pt x="2556" y="11074"/>
                  </a:cubicBezTo>
                  <a:lnTo>
                    <a:pt x="2556" y="8998"/>
                  </a:lnTo>
                  <a:lnTo>
                    <a:pt x="3834" y="8998"/>
                  </a:lnTo>
                  <a:cubicBezTo>
                    <a:pt x="6024" y="11305"/>
                    <a:pt x="9218" y="16150"/>
                    <a:pt x="10222" y="17718"/>
                  </a:cubicBezTo>
                  <a:cubicBezTo>
                    <a:pt x="10724" y="17626"/>
                    <a:pt x="11591" y="17626"/>
                    <a:pt x="11819" y="17626"/>
                  </a:cubicBezTo>
                  <a:cubicBezTo>
                    <a:pt x="12047" y="17626"/>
                    <a:pt x="12914" y="17626"/>
                    <a:pt x="13416" y="17718"/>
                  </a:cubicBezTo>
                  <a:cubicBezTo>
                    <a:pt x="11956" y="16057"/>
                    <a:pt x="7484" y="10567"/>
                    <a:pt x="6252" y="8998"/>
                  </a:cubicBezTo>
                  <a:cubicBezTo>
                    <a:pt x="8169" y="8721"/>
                    <a:pt x="11545" y="7521"/>
                    <a:pt x="11545" y="4107"/>
                  </a:cubicBezTo>
                  <a:cubicBezTo>
                    <a:pt x="11545" y="877"/>
                    <a:pt x="8899" y="1"/>
                    <a:pt x="6024" y="1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1455600" y="844350"/>
              <a:ext cx="387900" cy="453325"/>
            </a:xfrm>
            <a:custGeom>
              <a:avLst/>
              <a:gdLst/>
              <a:ahLst/>
              <a:cxnLst/>
              <a:rect l="0" t="0" r="0" b="0"/>
              <a:pathLst>
                <a:path w="15516" h="18133" extrusionOk="0">
                  <a:moveTo>
                    <a:pt x="183" y="0"/>
                  </a:moveTo>
                  <a:cubicBezTo>
                    <a:pt x="229" y="1615"/>
                    <a:pt x="275" y="3414"/>
                    <a:pt x="275" y="6644"/>
                  </a:cubicBezTo>
                  <a:cubicBezTo>
                    <a:pt x="275" y="10797"/>
                    <a:pt x="229" y="15180"/>
                    <a:pt x="1" y="17902"/>
                  </a:cubicBezTo>
                  <a:cubicBezTo>
                    <a:pt x="320" y="17856"/>
                    <a:pt x="685" y="17810"/>
                    <a:pt x="1096" y="17810"/>
                  </a:cubicBezTo>
                  <a:cubicBezTo>
                    <a:pt x="1552" y="17810"/>
                    <a:pt x="1917" y="17856"/>
                    <a:pt x="2191" y="17902"/>
                  </a:cubicBezTo>
                  <a:cubicBezTo>
                    <a:pt x="2100" y="15780"/>
                    <a:pt x="1872" y="11904"/>
                    <a:pt x="1872" y="9366"/>
                  </a:cubicBezTo>
                  <a:cubicBezTo>
                    <a:pt x="1872" y="7429"/>
                    <a:pt x="1917" y="5445"/>
                    <a:pt x="1917" y="4522"/>
                  </a:cubicBezTo>
                  <a:cubicBezTo>
                    <a:pt x="2830" y="5491"/>
                    <a:pt x="13508" y="16749"/>
                    <a:pt x="14511" y="18133"/>
                  </a:cubicBezTo>
                  <a:lnTo>
                    <a:pt x="15333" y="18133"/>
                  </a:lnTo>
                  <a:cubicBezTo>
                    <a:pt x="15287" y="16518"/>
                    <a:pt x="15242" y="14673"/>
                    <a:pt x="15242" y="11443"/>
                  </a:cubicBezTo>
                  <a:cubicBezTo>
                    <a:pt x="15242" y="7290"/>
                    <a:pt x="15333" y="2907"/>
                    <a:pt x="15515" y="185"/>
                  </a:cubicBezTo>
                  <a:lnTo>
                    <a:pt x="15515" y="185"/>
                  </a:lnTo>
                  <a:cubicBezTo>
                    <a:pt x="15242" y="231"/>
                    <a:pt x="14876" y="277"/>
                    <a:pt x="14420" y="277"/>
                  </a:cubicBezTo>
                  <a:cubicBezTo>
                    <a:pt x="13964" y="277"/>
                    <a:pt x="13599" y="231"/>
                    <a:pt x="13325" y="185"/>
                  </a:cubicBezTo>
                  <a:lnTo>
                    <a:pt x="13325" y="185"/>
                  </a:lnTo>
                  <a:cubicBezTo>
                    <a:pt x="13462" y="2261"/>
                    <a:pt x="13644" y="6183"/>
                    <a:pt x="13644" y="8721"/>
                  </a:cubicBezTo>
                  <a:cubicBezTo>
                    <a:pt x="13644" y="10658"/>
                    <a:pt x="13644" y="12319"/>
                    <a:pt x="13599" y="13242"/>
                  </a:cubicBezTo>
                  <a:cubicBezTo>
                    <a:pt x="12686" y="12273"/>
                    <a:pt x="2100" y="1200"/>
                    <a:pt x="1005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465425" y="1464925"/>
              <a:ext cx="223600" cy="539850"/>
            </a:xfrm>
            <a:custGeom>
              <a:avLst/>
              <a:gdLst/>
              <a:ahLst/>
              <a:cxnLst/>
              <a:rect l="0" t="0" r="0" b="0"/>
              <a:pathLst>
                <a:path w="8944" h="21594" extrusionOk="0">
                  <a:moveTo>
                    <a:pt x="0" y="0"/>
                  </a:moveTo>
                  <a:cubicBezTo>
                    <a:pt x="183" y="6460"/>
                    <a:pt x="1734" y="13196"/>
                    <a:pt x="5202" y="19794"/>
                  </a:cubicBezTo>
                  <a:cubicBezTo>
                    <a:pt x="6024" y="20486"/>
                    <a:pt x="7940" y="21317"/>
                    <a:pt x="8944" y="21594"/>
                  </a:cubicBezTo>
                  <a:cubicBezTo>
                    <a:pt x="3925" y="13611"/>
                    <a:pt x="2510" y="5906"/>
                    <a:pt x="2328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x="0" y="4525"/>
              <a:ext cx="3017350" cy="3017625"/>
            </a:xfrm>
            <a:custGeom>
              <a:avLst/>
              <a:gdLst/>
              <a:ahLst/>
              <a:cxnLst/>
              <a:rect l="0" t="0" r="0" b="0"/>
              <a:pathLst>
                <a:path w="120694" h="120705" extrusionOk="0">
                  <a:moveTo>
                    <a:pt x="47907" y="0"/>
                  </a:moveTo>
                  <a:cubicBezTo>
                    <a:pt x="46869" y="0"/>
                    <a:pt x="45909" y="1"/>
                    <a:pt x="45038" y="4"/>
                  </a:cubicBezTo>
                  <a:cubicBezTo>
                    <a:pt x="42163" y="4"/>
                    <a:pt x="40246" y="188"/>
                    <a:pt x="39653" y="234"/>
                  </a:cubicBezTo>
                  <a:cubicBezTo>
                    <a:pt x="17066" y="1711"/>
                    <a:pt x="46" y="21735"/>
                    <a:pt x="0" y="43605"/>
                  </a:cubicBezTo>
                  <a:cubicBezTo>
                    <a:pt x="0" y="49927"/>
                    <a:pt x="1643" y="57078"/>
                    <a:pt x="4335" y="66767"/>
                  </a:cubicBezTo>
                  <a:cubicBezTo>
                    <a:pt x="7940" y="79502"/>
                    <a:pt x="12138" y="94174"/>
                    <a:pt x="12138" y="94174"/>
                  </a:cubicBezTo>
                  <a:lnTo>
                    <a:pt x="14419" y="94174"/>
                  </a:lnTo>
                  <a:lnTo>
                    <a:pt x="5978" y="65291"/>
                  </a:lnTo>
                  <a:lnTo>
                    <a:pt x="6023" y="65245"/>
                  </a:lnTo>
                  <a:cubicBezTo>
                    <a:pt x="12229" y="77380"/>
                    <a:pt x="26603" y="87161"/>
                    <a:pt x="42847" y="87161"/>
                  </a:cubicBezTo>
                  <a:cubicBezTo>
                    <a:pt x="51654" y="87161"/>
                    <a:pt x="59822" y="84670"/>
                    <a:pt x="66210" y="80102"/>
                  </a:cubicBezTo>
                  <a:lnTo>
                    <a:pt x="66256" y="80148"/>
                  </a:lnTo>
                  <a:lnTo>
                    <a:pt x="28610" y="120705"/>
                  </a:lnTo>
                  <a:lnTo>
                    <a:pt x="31531" y="120705"/>
                  </a:lnTo>
                  <a:cubicBezTo>
                    <a:pt x="31531" y="120705"/>
                    <a:pt x="57997" y="92237"/>
                    <a:pt x="66986" y="82547"/>
                  </a:cubicBezTo>
                  <a:cubicBezTo>
                    <a:pt x="73876" y="75165"/>
                    <a:pt x="77481" y="70366"/>
                    <a:pt x="78987" y="67875"/>
                  </a:cubicBezTo>
                  <a:cubicBezTo>
                    <a:pt x="80675" y="65060"/>
                    <a:pt x="86151" y="56847"/>
                    <a:pt x="85968" y="44805"/>
                  </a:cubicBezTo>
                  <a:lnTo>
                    <a:pt x="86014" y="44805"/>
                  </a:lnTo>
                  <a:lnTo>
                    <a:pt x="102532" y="120658"/>
                  </a:lnTo>
                  <a:lnTo>
                    <a:pt x="104905" y="120658"/>
                  </a:lnTo>
                  <a:cubicBezTo>
                    <a:pt x="104905" y="120658"/>
                    <a:pt x="91079" y="58555"/>
                    <a:pt x="88387" y="45589"/>
                  </a:cubicBezTo>
                  <a:cubicBezTo>
                    <a:pt x="85740" y="32809"/>
                    <a:pt x="82592" y="24873"/>
                    <a:pt x="79215" y="20351"/>
                  </a:cubicBezTo>
                  <a:cubicBezTo>
                    <a:pt x="78074" y="19705"/>
                    <a:pt x="76249" y="18967"/>
                    <a:pt x="75428" y="18736"/>
                  </a:cubicBezTo>
                  <a:lnTo>
                    <a:pt x="75428" y="18736"/>
                  </a:lnTo>
                  <a:cubicBezTo>
                    <a:pt x="80310" y="25011"/>
                    <a:pt x="83961" y="34285"/>
                    <a:pt x="83961" y="43605"/>
                  </a:cubicBezTo>
                  <a:cubicBezTo>
                    <a:pt x="83961" y="66352"/>
                    <a:pt x="65663" y="84854"/>
                    <a:pt x="43121" y="84854"/>
                  </a:cubicBezTo>
                  <a:cubicBezTo>
                    <a:pt x="20625" y="84854"/>
                    <a:pt x="2327" y="66352"/>
                    <a:pt x="2327" y="43605"/>
                  </a:cubicBezTo>
                  <a:cubicBezTo>
                    <a:pt x="2327" y="20812"/>
                    <a:pt x="20671" y="2311"/>
                    <a:pt x="43167" y="2311"/>
                  </a:cubicBezTo>
                  <a:cubicBezTo>
                    <a:pt x="53114" y="2311"/>
                    <a:pt x="62377" y="6002"/>
                    <a:pt x="69496" y="12092"/>
                  </a:cubicBezTo>
                  <a:cubicBezTo>
                    <a:pt x="70865" y="12323"/>
                    <a:pt x="72690" y="12738"/>
                    <a:pt x="73831" y="13153"/>
                  </a:cubicBezTo>
                  <a:lnTo>
                    <a:pt x="73831" y="13107"/>
                  </a:lnTo>
                  <a:cubicBezTo>
                    <a:pt x="68720" y="7986"/>
                    <a:pt x="62332" y="4156"/>
                    <a:pt x="55213" y="2126"/>
                  </a:cubicBezTo>
                  <a:cubicBezTo>
                    <a:pt x="55213" y="2080"/>
                    <a:pt x="55213" y="2080"/>
                    <a:pt x="55213" y="2080"/>
                  </a:cubicBezTo>
                  <a:lnTo>
                    <a:pt x="120693" y="2495"/>
                  </a:lnTo>
                  <a:lnTo>
                    <a:pt x="120693" y="419"/>
                  </a:lnTo>
                  <a:cubicBezTo>
                    <a:pt x="120693" y="419"/>
                    <a:pt x="68668" y="0"/>
                    <a:pt x="4790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722100" y="2158175"/>
              <a:ext cx="501950" cy="317225"/>
            </a:xfrm>
            <a:custGeom>
              <a:avLst/>
              <a:gdLst/>
              <a:ahLst/>
              <a:cxnLst/>
              <a:rect l="0" t="0" r="0" b="0"/>
              <a:pathLst>
                <a:path w="20078" h="12689" extrusionOk="0">
                  <a:moveTo>
                    <a:pt x="0" y="0"/>
                  </a:moveTo>
                  <a:cubicBezTo>
                    <a:pt x="4928" y="5629"/>
                    <a:pt x="11682" y="10151"/>
                    <a:pt x="18298" y="12688"/>
                  </a:cubicBezTo>
                  <a:lnTo>
                    <a:pt x="20078" y="10843"/>
                  </a:lnTo>
                  <a:cubicBezTo>
                    <a:pt x="12868" y="8397"/>
                    <a:pt x="7621" y="4429"/>
                    <a:pt x="4381" y="1200"/>
                  </a:cubicBezTo>
                  <a:cubicBezTo>
                    <a:pt x="2921" y="969"/>
                    <a:pt x="1095" y="461"/>
                    <a:pt x="0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1302750" y="2106250"/>
              <a:ext cx="1046100" cy="436050"/>
            </a:xfrm>
            <a:custGeom>
              <a:avLst/>
              <a:gdLst/>
              <a:ahLst/>
              <a:cxnLst/>
              <a:rect l="0" t="0" r="0" b="0"/>
              <a:pathLst>
                <a:path w="41844" h="17442" extrusionOk="0">
                  <a:moveTo>
                    <a:pt x="41205" y="1"/>
                  </a:moveTo>
                  <a:cubicBezTo>
                    <a:pt x="33977" y="8964"/>
                    <a:pt x="22718" y="15043"/>
                    <a:pt x="9775" y="15043"/>
                  </a:cubicBezTo>
                  <a:cubicBezTo>
                    <a:pt x="9726" y="15043"/>
                    <a:pt x="9677" y="15042"/>
                    <a:pt x="9628" y="15042"/>
                  </a:cubicBezTo>
                  <a:cubicBezTo>
                    <a:pt x="6845" y="15042"/>
                    <a:pt x="4107" y="14765"/>
                    <a:pt x="1871" y="14304"/>
                  </a:cubicBezTo>
                  <a:lnTo>
                    <a:pt x="0" y="16288"/>
                  </a:lnTo>
                  <a:cubicBezTo>
                    <a:pt x="3560" y="17119"/>
                    <a:pt x="6708" y="17442"/>
                    <a:pt x="9765" y="17442"/>
                  </a:cubicBezTo>
                  <a:cubicBezTo>
                    <a:pt x="23135" y="17442"/>
                    <a:pt x="34543" y="11120"/>
                    <a:pt x="41844" y="2815"/>
                  </a:cubicBezTo>
                  <a:lnTo>
                    <a:pt x="41205" y="1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x="736925" y="274525"/>
              <a:ext cx="2031725" cy="1779850"/>
            </a:xfrm>
            <a:custGeom>
              <a:avLst/>
              <a:gdLst/>
              <a:ahLst/>
              <a:cxnLst/>
              <a:rect l="0" t="0" r="0" b="0"/>
              <a:pathLst>
                <a:path w="81269" h="71194" extrusionOk="0">
                  <a:moveTo>
                    <a:pt x="79033" y="0"/>
                  </a:moveTo>
                  <a:lnTo>
                    <a:pt x="75109" y="41018"/>
                  </a:lnTo>
                  <a:lnTo>
                    <a:pt x="75017" y="41018"/>
                  </a:lnTo>
                  <a:cubicBezTo>
                    <a:pt x="74470" y="33313"/>
                    <a:pt x="70637" y="24039"/>
                    <a:pt x="65937" y="18179"/>
                  </a:cubicBezTo>
                  <a:cubicBezTo>
                    <a:pt x="57723" y="8028"/>
                    <a:pt x="45723" y="1892"/>
                    <a:pt x="32216" y="1892"/>
                  </a:cubicBezTo>
                  <a:cubicBezTo>
                    <a:pt x="19348" y="1892"/>
                    <a:pt x="7895" y="7659"/>
                    <a:pt x="0" y="16703"/>
                  </a:cubicBezTo>
                  <a:lnTo>
                    <a:pt x="1780" y="18179"/>
                  </a:lnTo>
                  <a:cubicBezTo>
                    <a:pt x="9264" y="9643"/>
                    <a:pt x="19941" y="4199"/>
                    <a:pt x="32216" y="4199"/>
                  </a:cubicBezTo>
                  <a:cubicBezTo>
                    <a:pt x="47183" y="4199"/>
                    <a:pt x="59366" y="11950"/>
                    <a:pt x="66211" y="22470"/>
                  </a:cubicBezTo>
                  <a:cubicBezTo>
                    <a:pt x="72280" y="31883"/>
                    <a:pt x="74287" y="43925"/>
                    <a:pt x="72873" y="52784"/>
                  </a:cubicBezTo>
                  <a:cubicBezTo>
                    <a:pt x="72417" y="55737"/>
                    <a:pt x="71321" y="61550"/>
                    <a:pt x="67397" y="68148"/>
                  </a:cubicBezTo>
                  <a:lnTo>
                    <a:pt x="68082" y="71194"/>
                  </a:lnTo>
                  <a:cubicBezTo>
                    <a:pt x="72918" y="63627"/>
                    <a:pt x="75383" y="56890"/>
                    <a:pt x="77253" y="39726"/>
                  </a:cubicBezTo>
                  <a:cubicBezTo>
                    <a:pt x="78714" y="26530"/>
                    <a:pt x="81269" y="0"/>
                    <a:pt x="81269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29317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2" y="357505"/>
            <a:ext cx="8744843" cy="486128"/>
          </a:xfrm>
        </p:spPr>
        <p:txBody>
          <a:bodyPr/>
          <a:lstStyle/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2" y="1059582"/>
            <a:ext cx="8744843" cy="3726414"/>
          </a:xfrm>
        </p:spPr>
        <p:txBody>
          <a:bodyPr/>
          <a:lstStyle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520" y="4785997"/>
            <a:ext cx="5768280" cy="255110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F223438-C40C-474D-B7B1-65190D4709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8469" y="87471"/>
            <a:ext cx="847896" cy="4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419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520" y="4785995"/>
            <a:ext cx="5768280" cy="255111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Sebastian Lopienski – Thematic CSC on Security 2022</a:t>
            </a: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39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2" y="357505"/>
            <a:ext cx="8744843" cy="486128"/>
          </a:xfrm>
        </p:spPr>
        <p:txBody>
          <a:bodyPr/>
          <a:lstStyle/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1520" y="1221600"/>
            <a:ext cx="4320480" cy="3564396"/>
          </a:xfrm>
        </p:spPr>
        <p:txBody>
          <a:bodyPr/>
          <a:lstStyle>
            <a:lvl1pPr>
              <a:defRPr sz="1950"/>
            </a:lvl1pPr>
            <a:lvl2pPr>
              <a:defRPr sz="1725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21600"/>
            <a:ext cx="4316288" cy="3564396"/>
          </a:xfrm>
        </p:spPr>
        <p:txBody>
          <a:bodyPr/>
          <a:lstStyle>
            <a:lvl1pPr>
              <a:defRPr sz="1950"/>
            </a:lvl1pPr>
            <a:lvl2pPr>
              <a:defRPr sz="1725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520" y="4785996"/>
            <a:ext cx="5696272" cy="270030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Sebastian Lopienski – Thematic CSC on Security 2022</a:t>
            </a: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E8073BDF-7870-40B8-9744-0FB5F14AF90C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6753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2" y="357505"/>
            <a:ext cx="8744843" cy="486128"/>
          </a:xfrm>
        </p:spPr>
        <p:txBody>
          <a:bodyPr/>
          <a:lstStyle>
            <a:lvl1pPr>
              <a:defRPr/>
            </a:lvl1pPr>
          </a:lstStyle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83619"/>
            <a:ext cx="4040188" cy="24753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8" y="1383619"/>
            <a:ext cx="4041775" cy="24753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Thematic CSC on Security 2022</a:t>
            </a: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677F-74BB-44A1-A78C-E164C755B5E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28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Thematic CSC on Security 2022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D2952-C8CA-4298-9C05-0B0548194CF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8278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Thematic CSC on Security 2022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08F7D-CC7C-4172-BE2D-29DF22FF424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1136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Thematic CSC on Security 2022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69542-5DF4-4984-8DFE-CF610591BDB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7248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Thematic CSC on Security 2022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6583C-83B7-48C7-A14F-8540A156A44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604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2" y="627460"/>
            <a:ext cx="8744843" cy="48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2" y="1221600"/>
            <a:ext cx="8744843" cy="3564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 dirty="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 dirty="0" smtClean="0"/>
            </a:lvl1pPr>
          </a:lstStyle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2" y="4791932"/>
            <a:ext cx="2443163" cy="26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 smtClean="0"/>
            </a:lvl1pPr>
          </a:lstStyle>
          <a:p>
            <a:pPr>
              <a:defRPr/>
            </a:pPr>
            <a:fld id="{A799BC38-B1E0-46CB-93C7-62D565B48AD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>
              <a:lumMod val="65000"/>
              <a:lumOff val="35000"/>
            </a:schemeClr>
          </a:solidFill>
          <a:latin typeface="Calibri" pitchFamily="34" charset="0"/>
          <a:ea typeface="ＭＳ Ｐゴシック" charset="-128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ＭＳ Ｐゴシック" charset="-128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195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1725">
          <a:solidFill>
            <a:schemeClr val="tx1">
              <a:lumMod val="75000"/>
              <a:lumOff val="25000"/>
            </a:schemeClr>
          </a:solidFill>
          <a:latin typeface="+mn-lt"/>
          <a:ea typeface="ＭＳ Ｐゴシック" charset="-128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tx1">
              <a:lumMod val="50000"/>
              <a:lumOff val="50000"/>
            </a:schemeClr>
          </a:solidFill>
          <a:latin typeface="+mn-lt"/>
          <a:ea typeface="ＭＳ Ｐゴシック" charset="-128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ＭＳ Ｐゴシック" charset="-128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/tCSC-Security-202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indico.cern.ch/event/1096032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dils.org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06023/page/24209-programme-committe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hyperlink" Target="https://indico.cern.ch/event/1106023/page/23919-lecturer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06023/progra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indico.cern.ch/e/1106023/page/23920-participants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06023/page/23921-organisers" TargetMode="External"/><Relationship Id="rId7" Type="http://schemas.openxmlformats.org/officeDocument/2006/relationships/image" Target="../media/image47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tiff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CSC/history/past-schools/" TargetMode="External"/><Relationship Id="rId2" Type="http://schemas.openxmlformats.org/officeDocument/2006/relationships/hyperlink" Target="https://cern.ch/CSC/history/alumni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BEA3AC93-A846-0046-BDD5-4F674B3D97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1590734"/>
            <a:ext cx="6400800" cy="2384688"/>
          </a:xfrm>
        </p:spPr>
        <p:txBody>
          <a:bodyPr/>
          <a:lstStyle/>
          <a:p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https://indico.cern.ch/e/tCSC-Security-2022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endParaRPr lang="en-GB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GB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GB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GB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Sebastian </a:t>
            </a:r>
            <a:r>
              <a:rPr lang="en-GB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Łopieński</a:t>
            </a:r>
            <a:br>
              <a:rPr lang="en-GB" i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GB" sz="2000" i="1" dirty="0">
                <a:solidFill>
                  <a:schemeClr val="bg1">
                    <a:lumMod val="50000"/>
                  </a:schemeClr>
                </a:solidFill>
              </a:rPr>
              <a:t>CERN School of Computing director</a:t>
            </a:r>
          </a:p>
          <a:p>
            <a:endParaRPr lang="en-GB" sz="2000" i="1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000" b="1" dirty="0">
                <a:solidFill>
                  <a:schemeClr val="bg1">
                    <a:lumMod val="50000"/>
                  </a:schemeClr>
                </a:solidFill>
              </a:rPr>
              <a:t>GDB meeting, 13 July 2022</a:t>
            </a:r>
            <a:br>
              <a:rPr lang="en-GB" sz="20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2000" dirty="0">
                <a:solidFill>
                  <a:schemeClr val="bg1">
                    <a:lumMod val="50000"/>
                  </a:schemeClr>
                </a:solidFill>
                <a:hlinkClick r:id="rId4"/>
              </a:rPr>
              <a:t>https://indico.cern.ch/event/1096032/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2929AB-4C5A-E17B-84CD-3917E2CAE0F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5422"/>
            <a:ext cx="9144000" cy="84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118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879B72-D72E-9E44-B77E-E5B421388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00B050"/>
                </a:solidFill>
              </a:rPr>
              <a:t>Security CSC 2022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8541D2C-8C5B-6D43-8D8F-7C89FE3789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2" y="954157"/>
            <a:ext cx="8744843" cy="3831839"/>
          </a:xfrm>
        </p:spPr>
        <p:txBody>
          <a:bodyPr/>
          <a:lstStyle/>
          <a:p>
            <a:r>
              <a:rPr lang="en-GB" sz="1800" b="1" dirty="0"/>
              <a:t>Applications </a:t>
            </a:r>
            <a:r>
              <a:rPr lang="en-CH" sz="1800" b="1" dirty="0"/>
              <a:t>→</a:t>
            </a:r>
            <a:r>
              <a:rPr lang="en-GB" sz="1800" b="1" dirty="0"/>
              <a:t> student selection</a:t>
            </a:r>
          </a:p>
          <a:p>
            <a:r>
              <a:rPr lang="en-GB" sz="1800" b="1" dirty="0">
                <a:solidFill>
                  <a:srgbClr val="C00000"/>
                </a:solidFill>
              </a:rPr>
              <a:t>June 19-25, 2022</a:t>
            </a:r>
            <a:r>
              <a:rPr lang="en-GB" sz="1800" dirty="0"/>
              <a:t> (Sunday to Saturday) at </a:t>
            </a:r>
            <a:r>
              <a:rPr lang="en-GB" sz="1800" dirty="0">
                <a:hlinkClick r:id="rId2"/>
              </a:rPr>
              <a:t>MEDILS institute</a:t>
            </a:r>
            <a:r>
              <a:rPr lang="en-GB" sz="1800" dirty="0"/>
              <a:t>, </a:t>
            </a:r>
            <a:r>
              <a:rPr lang="en-GB" sz="1800" b="1" dirty="0">
                <a:solidFill>
                  <a:srgbClr val="C00000"/>
                </a:solidFill>
              </a:rPr>
              <a:t>Split, Croatia</a:t>
            </a:r>
          </a:p>
          <a:p>
            <a:pPr lvl="1"/>
            <a:r>
              <a:rPr lang="en-CH" sz="1600" b="1" dirty="0"/>
              <a:t>Sunday afternoon:</a:t>
            </a:r>
            <a:r>
              <a:rPr lang="en-CH" sz="1600" dirty="0"/>
              <a:t> arrival and informal welcome, visit of Split city</a:t>
            </a:r>
          </a:p>
          <a:p>
            <a:pPr lvl="1"/>
            <a:r>
              <a:rPr lang="en-CH" sz="1600" b="1" dirty="0"/>
              <a:t>Monday to Friday: </a:t>
            </a:r>
            <a:r>
              <a:rPr lang="en-CH" sz="1600" dirty="0"/>
              <a:t>official opening, </a:t>
            </a:r>
            <a:r>
              <a:rPr lang="en-GB" sz="1600" dirty="0"/>
              <a:t>l</a:t>
            </a:r>
            <a:r>
              <a:rPr lang="en-CH" sz="1600" dirty="0"/>
              <a:t>ectures and exercises</a:t>
            </a:r>
          </a:p>
          <a:p>
            <a:pPr lvl="1"/>
            <a:r>
              <a:rPr lang="en-CH" sz="1600" b="1" dirty="0"/>
              <a:t>Wednesday afternoon</a:t>
            </a:r>
            <a:r>
              <a:rPr lang="en-CH" sz="1600" dirty="0"/>
              <a:t>: excursion / outdoor acitivty</a:t>
            </a:r>
          </a:p>
          <a:p>
            <a:pPr lvl="1"/>
            <a:r>
              <a:rPr lang="en-CH" sz="1600" b="1" dirty="0"/>
              <a:t>Saturday morning: </a:t>
            </a:r>
            <a:r>
              <a:rPr lang="en-CH" sz="1600" dirty="0"/>
              <a:t>departure</a:t>
            </a:r>
          </a:p>
          <a:p>
            <a:r>
              <a:rPr lang="en-CH" sz="1800" b="1" dirty="0"/>
              <a:t>Lectures and hands-on exercises:</a:t>
            </a:r>
            <a:r>
              <a:rPr lang="en-CH" sz="1800" dirty="0"/>
              <a:t> ~30 hours in total</a:t>
            </a:r>
          </a:p>
          <a:p>
            <a:pPr lvl="1"/>
            <a:r>
              <a:rPr lang="en-GB" sz="1600" dirty="0" err="1"/>
              <a:t>i</a:t>
            </a:r>
            <a:r>
              <a:rPr lang="en-CH" sz="1600" dirty="0"/>
              <a:t>ncluding a guest lecture, student lightning talks etc.</a:t>
            </a:r>
          </a:p>
          <a:p>
            <a:r>
              <a:rPr lang="en-CH" sz="1800" b="1" dirty="0"/>
              <a:t>Exam → diploma</a:t>
            </a:r>
          </a:p>
          <a:p>
            <a:r>
              <a:rPr lang="en-CH" sz="1800" b="1" dirty="0"/>
              <a:t>Optional social and sport activities</a:t>
            </a:r>
          </a:p>
          <a:p>
            <a:r>
              <a:rPr lang="en-CH" sz="1800" b="1" dirty="0"/>
              <a:t>Registration fee</a:t>
            </a:r>
            <a:r>
              <a:rPr lang="en-CH" sz="1800" dirty="0"/>
              <a:t>: 550-750 EUR (covers acommodation, meals, tuition, activities)</a:t>
            </a:r>
          </a:p>
          <a:p>
            <a:pPr lvl="1"/>
            <a:r>
              <a:rPr lang="en-GB" sz="1575" dirty="0"/>
              <a:t>depending on the accommodation (twin vs. single rooms, place)</a:t>
            </a:r>
            <a:endParaRPr lang="en-CH" sz="1575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endParaRPr lang="en-CH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0F1B8A-5D47-C747-83E2-0C86A7E00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Sebastian Lopienski – Security CSC 2022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BCA559-AB5B-CE48-9B46-DF34B16B3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1734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272D584-53BF-A84A-8F93-F9D706F69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00B050"/>
                </a:solidFill>
              </a:rPr>
              <a:t>Programme committee</a:t>
            </a:r>
            <a:br>
              <a:rPr lang="en-CH" dirty="0">
                <a:solidFill>
                  <a:srgbClr val="00B050"/>
                </a:solidFill>
              </a:rPr>
            </a:br>
            <a:r>
              <a:rPr lang="en-GB" sz="1800" dirty="0">
                <a:solidFill>
                  <a:srgbClr val="00B050"/>
                </a:solidFill>
                <a:hlinkClick r:id="rId2"/>
              </a:rPr>
              <a:t>https://indico.cern.ch/event/1106023/page/24209-programme-committee</a:t>
            </a:r>
            <a:r>
              <a:rPr lang="en-GB" sz="1800" dirty="0">
                <a:solidFill>
                  <a:srgbClr val="00B050"/>
                </a:solidFill>
              </a:rPr>
              <a:t> </a:t>
            </a:r>
            <a:endParaRPr lang="en-CH" dirty="0">
              <a:solidFill>
                <a:srgbClr val="00B050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8FF1FC9-ED27-D043-8AE6-2665191BC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2" y="1292086"/>
            <a:ext cx="8744843" cy="3493909"/>
          </a:xfrm>
        </p:spPr>
        <p:txBody>
          <a:bodyPr/>
          <a:lstStyle/>
          <a:p>
            <a:pPr>
              <a:tabLst>
                <a:tab pos="2619375" algn="l"/>
              </a:tabLst>
            </a:pPr>
            <a:r>
              <a:rPr lang="en-GB" dirty="0"/>
              <a:t>Ian Collier	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UKRI-STFC </a:t>
            </a:r>
          </a:p>
          <a:p>
            <a:pPr>
              <a:tabLst>
                <a:tab pos="2619375" algn="l"/>
              </a:tabLst>
            </a:pPr>
            <a:r>
              <a:rPr lang="en-GB" dirty="0"/>
              <a:t>David Crooks	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UKRI-STFC / EGI CSIRT / IRIS CSIRT</a:t>
            </a:r>
          </a:p>
          <a:p>
            <a:pPr>
              <a:tabLst>
                <a:tab pos="2619375" algn="l"/>
              </a:tabLst>
            </a:pPr>
            <a:r>
              <a:rPr lang="en-GB" dirty="0"/>
              <a:t>Sven Gabriel	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Nikhef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/ EGI CSIRT</a:t>
            </a:r>
          </a:p>
          <a:p>
            <a:pPr>
              <a:tabLst>
                <a:tab pos="2619375" algn="l"/>
              </a:tabLst>
            </a:pPr>
            <a:r>
              <a:rPr lang="en-GB" dirty="0"/>
              <a:t>David </a:t>
            </a:r>
            <a:r>
              <a:rPr lang="en-GB" dirty="0" err="1"/>
              <a:t>Groep</a:t>
            </a:r>
            <a:r>
              <a:rPr lang="en-GB" dirty="0"/>
              <a:t>	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Nikhef</a:t>
            </a:r>
            <a:r>
              <a:rPr lang="en-GB" dirty="0"/>
              <a:t> </a:t>
            </a:r>
          </a:p>
          <a:p>
            <a:pPr>
              <a:tabLst>
                <a:tab pos="2619375" algn="l"/>
              </a:tabLst>
            </a:pPr>
            <a:r>
              <a:rPr lang="en-GB" dirty="0"/>
              <a:t>David Kelsey	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UKRI-STFC</a:t>
            </a:r>
            <a:r>
              <a:rPr lang="en-GB" dirty="0"/>
              <a:t> </a:t>
            </a:r>
          </a:p>
          <a:p>
            <a:pPr>
              <a:tabLst>
                <a:tab pos="2619375" algn="l"/>
              </a:tabLst>
            </a:pPr>
            <a:r>
              <a:rPr lang="en-GB" dirty="0"/>
              <a:t>Sebastian </a:t>
            </a:r>
            <a:r>
              <a:rPr lang="en-GB" dirty="0" err="1"/>
              <a:t>Lopienski</a:t>
            </a:r>
            <a:r>
              <a:rPr lang="en-GB" dirty="0"/>
              <a:t>	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CERN</a:t>
            </a:r>
            <a:r>
              <a:rPr lang="en-GB" dirty="0"/>
              <a:t>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 CSC </a:t>
            </a:r>
          </a:p>
          <a:p>
            <a:pPr>
              <a:tabLst>
                <a:tab pos="2619375" algn="l"/>
              </a:tabLst>
            </a:pPr>
            <a:r>
              <a:rPr lang="en-GB" dirty="0"/>
              <a:t>Hannah Short	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CERN / GÉANT GN4-3</a:t>
            </a:r>
          </a:p>
          <a:p>
            <a:pPr>
              <a:tabLst>
                <a:tab pos="2619375" algn="l"/>
              </a:tabLst>
            </a:pPr>
            <a:r>
              <a:rPr lang="en-GB" dirty="0"/>
              <a:t>Romain </a:t>
            </a:r>
            <a:r>
              <a:rPr lang="en-GB" dirty="0" err="1"/>
              <a:t>Wartel</a:t>
            </a:r>
            <a:r>
              <a:rPr lang="en-GB" dirty="0"/>
              <a:t>	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CERN / WLCG</a:t>
            </a:r>
          </a:p>
          <a:p>
            <a:pPr>
              <a:buNone/>
              <a:tabLst>
                <a:tab pos="2619375" algn="l"/>
              </a:tabLst>
            </a:pP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6CE18A-B85F-8147-8562-A41A0465B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Sebastian Lopienski – Thematic CSC on Security 2022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174655-401B-5140-92CD-D4162786B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4995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92FC0-8D5A-C943-9980-0E6BECC10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00B050"/>
                </a:solidFill>
              </a:rPr>
              <a:t>Topic </a:t>
            </a:r>
            <a:r>
              <a:rPr lang="en-CH" dirty="0"/>
              <a:t>and </a:t>
            </a:r>
            <a:r>
              <a:rPr lang="en-CH" dirty="0">
                <a:solidFill>
                  <a:srgbClr val="00B050"/>
                </a:solidFill>
              </a:rPr>
              <a:t>target audience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49F476-B957-134D-B94B-83F2B9B7BC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800" dirty="0"/>
              <a:t>CERN School of Computing “</a:t>
            </a:r>
            <a:r>
              <a:rPr lang="en-GB" sz="1800" b="1" dirty="0"/>
              <a:t>Security of research computing infrastructures”</a:t>
            </a:r>
          </a:p>
          <a:p>
            <a:pPr marL="0" indent="0">
              <a:buNone/>
            </a:pPr>
            <a:endParaRPr lang="en-GB" sz="1800" b="1" dirty="0"/>
          </a:p>
          <a:p>
            <a:pPr marL="0" indent="0">
              <a:buNone/>
            </a:pPr>
            <a:r>
              <a:rPr lang="en-GB" sz="1800" dirty="0"/>
              <a:t>The programme of this school is targeted at </a:t>
            </a:r>
            <a:r>
              <a:rPr lang="en-GB" sz="1800" b="1" dirty="0"/>
              <a:t>people working in academia and research institutes</a:t>
            </a:r>
            <a:r>
              <a:rPr lang="en-GB" sz="1800" dirty="0"/>
              <a:t>, who as part of their job need to </a:t>
            </a:r>
            <a:r>
              <a:rPr lang="en-GB" sz="1800" b="1" dirty="0"/>
              <a:t>ensure security and resilience of computing resources </a:t>
            </a:r>
            <a:r>
              <a:rPr lang="en-GB" sz="1800" dirty="0"/>
              <a:t>they manage, and want to be prepared to </a:t>
            </a:r>
            <a:r>
              <a:rPr lang="en-GB" sz="1800" b="1" dirty="0"/>
              <a:t>detect and handle possible security incidents</a:t>
            </a:r>
            <a:r>
              <a:rPr lang="en-GB" sz="1800" dirty="0"/>
              <a:t>:</a:t>
            </a:r>
          </a:p>
          <a:p>
            <a:r>
              <a:rPr lang="en-GB" sz="1800" b="1" dirty="0">
                <a:solidFill>
                  <a:srgbClr val="C00000"/>
                </a:solidFill>
              </a:rPr>
              <a:t>service managers and service providers </a:t>
            </a:r>
            <a:r>
              <a:rPr lang="en-GB" sz="1800" dirty="0"/>
              <a:t>of distributed scientific computing infrastructures, both from IT departments and from experiments,</a:t>
            </a:r>
          </a:p>
          <a:p>
            <a:r>
              <a:rPr lang="en-GB" sz="1800" b="1" dirty="0">
                <a:solidFill>
                  <a:srgbClr val="C00000"/>
                </a:solidFill>
              </a:rPr>
              <a:t>people in charge of deploying cloud services</a:t>
            </a:r>
            <a:r>
              <a:rPr lang="en-GB" sz="1800" b="1" dirty="0"/>
              <a:t> </a:t>
            </a:r>
            <a:r>
              <a:rPr lang="en-GB" sz="1800" dirty="0"/>
              <a:t>used by scientists,</a:t>
            </a:r>
          </a:p>
          <a:p>
            <a:r>
              <a:rPr lang="en-GB" sz="1800" b="1" dirty="0">
                <a:solidFill>
                  <a:srgbClr val="C00000"/>
                </a:solidFill>
              </a:rPr>
              <a:t>security professionals</a:t>
            </a:r>
            <a:r>
              <a:rPr lang="en-GB" sz="1800" dirty="0"/>
              <a:t>, who would like to expand their knowledge in a more holistic fashion.</a:t>
            </a:r>
            <a:endParaRPr lang="en-CH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EB1F46-0B3C-9C4F-9E1D-8199A18F1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234E92-9F32-814F-BE92-118BB3AF2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20788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CF973-80F3-8242-B194-7526ABAF4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00B050"/>
                </a:solidFill>
              </a:rPr>
              <a:t>Lecturers</a:t>
            </a:r>
            <a:br>
              <a:rPr lang="en-CH" dirty="0">
                <a:solidFill>
                  <a:srgbClr val="00B050"/>
                </a:solidFill>
              </a:rPr>
            </a:br>
            <a:r>
              <a:rPr lang="en-GB" sz="2000" dirty="0">
                <a:hlinkClick r:id="rId2"/>
              </a:rPr>
              <a:t>https://indico.cern.ch/event/1106023/page/23919-lecturers</a:t>
            </a:r>
            <a:r>
              <a:rPr lang="en-GB" sz="2000" dirty="0"/>
              <a:t> 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7FEB96-795A-01F0-3EAA-7AEBB6C52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CCCEEB-165C-8847-FEC9-8F92542A2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  <p:pic>
        <p:nvPicPr>
          <p:cNvPr id="8" name="Picture 7" descr="A picture containing person, person, wall, indoor&#10;&#10;Description automatically generated">
            <a:extLst>
              <a:ext uri="{FF2B5EF4-FFF2-40B4-BE49-F238E27FC236}">
                <a16:creationId xmlns:a16="http://schemas.microsoft.com/office/drawing/2014/main" id="{6A2C1310-3D64-B3D8-0746-F564F55E3A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5625" y="2999508"/>
            <a:ext cx="1038032" cy="1260000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B8C6572E-5F0A-16D8-C9F4-8EFCCED304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120" y="2999508"/>
            <a:ext cx="1049612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5C1198FE-85EC-E0A9-49D8-EB50A4F1C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7032" y="1046466"/>
            <a:ext cx="1260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162646C9-C908-4EA3-2099-9EB2AD7F2F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4555" y="1046466"/>
            <a:ext cx="1090742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2BAC63F5-A23F-77DB-2A62-785A081D9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1210" y="1046466"/>
            <a:ext cx="1185722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31AC73A-1AE2-93DD-619A-B7A75FE7D86A}"/>
              </a:ext>
            </a:extLst>
          </p:cNvPr>
          <p:cNvSpPr/>
          <p:nvPr/>
        </p:nvSpPr>
        <p:spPr>
          <a:xfrm>
            <a:off x="0" y="2299137"/>
            <a:ext cx="2259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H" sz="1600" dirty="0"/>
              <a:t>Stefan Lüders</a:t>
            </a:r>
          </a:p>
          <a:p>
            <a:pPr algn="ctr"/>
            <a:r>
              <a:rPr lang="en-CH" sz="1400" dirty="0"/>
              <a:t>CERN</a:t>
            </a:r>
            <a:endParaRPr lang="en-CH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DFA261-AB19-4816-C246-2D28652BA507}"/>
              </a:ext>
            </a:extLst>
          </p:cNvPr>
          <p:cNvSpPr/>
          <p:nvPr/>
        </p:nvSpPr>
        <p:spPr>
          <a:xfrm>
            <a:off x="2294715" y="2299137"/>
            <a:ext cx="2259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H" sz="1600" dirty="0"/>
              <a:t>Sebastian Łopieński</a:t>
            </a:r>
          </a:p>
          <a:p>
            <a:pPr algn="ctr"/>
            <a:r>
              <a:rPr lang="en-CH" sz="1400" dirty="0"/>
              <a:t>CERN</a:t>
            </a:r>
            <a:endParaRPr lang="en-CH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2F0833-591C-A05B-DBF0-8C601929FD90}"/>
              </a:ext>
            </a:extLst>
          </p:cNvPr>
          <p:cNvSpPr/>
          <p:nvPr/>
        </p:nvSpPr>
        <p:spPr>
          <a:xfrm>
            <a:off x="4589430" y="2299137"/>
            <a:ext cx="2259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H" sz="1600" dirty="0"/>
              <a:t>Sven Gabriel</a:t>
            </a:r>
          </a:p>
          <a:p>
            <a:pPr algn="ctr"/>
            <a:r>
              <a:rPr lang="en-CH" sz="1400" dirty="0"/>
              <a:t>Nikhef, the Netherlands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B84B67C-EEBA-4583-6EBD-ABE1044457C4}"/>
              </a:ext>
            </a:extLst>
          </p:cNvPr>
          <p:cNvSpPr/>
          <p:nvPr/>
        </p:nvSpPr>
        <p:spPr>
          <a:xfrm>
            <a:off x="6884145" y="2299137"/>
            <a:ext cx="2259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H" sz="1600" dirty="0"/>
              <a:t>Hannah Short</a:t>
            </a:r>
          </a:p>
          <a:p>
            <a:pPr algn="ctr"/>
            <a:r>
              <a:rPr lang="en-CH" sz="1400" dirty="0"/>
              <a:t>CERN</a:t>
            </a:r>
            <a:endParaRPr lang="en-CH" sz="1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BF5D2D8-72C2-8D65-600F-F8478F1C4DC7}"/>
              </a:ext>
            </a:extLst>
          </p:cNvPr>
          <p:cNvSpPr/>
          <p:nvPr/>
        </p:nvSpPr>
        <p:spPr>
          <a:xfrm>
            <a:off x="-1" y="4265232"/>
            <a:ext cx="2259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H" sz="1600" dirty="0"/>
              <a:t>Barbara Krašovec</a:t>
            </a:r>
          </a:p>
          <a:p>
            <a:pPr algn="ctr"/>
            <a:r>
              <a:rPr lang="en-CH" sz="1400" dirty="0"/>
              <a:t>ISJ, Slovenia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3388CD4-F3C2-5E24-DEF0-1562B0D6FB16}"/>
              </a:ext>
            </a:extLst>
          </p:cNvPr>
          <p:cNvSpPr/>
          <p:nvPr/>
        </p:nvSpPr>
        <p:spPr>
          <a:xfrm>
            <a:off x="2294714" y="4265232"/>
            <a:ext cx="2259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H" sz="1600" dirty="0"/>
              <a:t>Daniel Kouřil</a:t>
            </a:r>
          </a:p>
          <a:p>
            <a:pPr algn="ctr"/>
            <a:r>
              <a:rPr lang="en-CH" sz="1400" dirty="0"/>
              <a:t>CESNET, Czech Republic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3069ECB-49D6-332B-353D-EFFF42118089}"/>
              </a:ext>
            </a:extLst>
          </p:cNvPr>
          <p:cNvSpPr/>
          <p:nvPr/>
        </p:nvSpPr>
        <p:spPr>
          <a:xfrm>
            <a:off x="6884144" y="4265232"/>
            <a:ext cx="2259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Romain </a:t>
            </a:r>
            <a:r>
              <a:rPr lang="en-GB" sz="1600" dirty="0" err="1"/>
              <a:t>Wartel</a:t>
            </a:r>
            <a:endParaRPr lang="en-GB" sz="1600" dirty="0"/>
          </a:p>
          <a:p>
            <a:pPr algn="ctr"/>
            <a:r>
              <a:rPr lang="en-GB" sz="1400" dirty="0"/>
              <a:t>CERN</a:t>
            </a:r>
            <a:endParaRPr lang="en-GB" sz="16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7B61045-6901-DE2E-FF47-A2BE023F5F3B}"/>
              </a:ext>
            </a:extLst>
          </p:cNvPr>
          <p:cNvSpPr/>
          <p:nvPr/>
        </p:nvSpPr>
        <p:spPr>
          <a:xfrm>
            <a:off x="4589429" y="4265232"/>
            <a:ext cx="2259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David Crooks</a:t>
            </a:r>
          </a:p>
          <a:p>
            <a:pPr algn="ctr"/>
            <a:r>
              <a:rPr lang="en-GB" sz="1400" dirty="0"/>
              <a:t>UKRI-STFC, UK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76399D1-07B2-D286-B595-20FAABE2A0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81133" y="2999508"/>
            <a:ext cx="1049612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CA81F43D-40A6-6629-90F2-9DC1998DA2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3573" y="1046466"/>
            <a:ext cx="989256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FA80DE7-C4F9-AAC6-5364-714DFA4BCAB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0684" y="2999508"/>
            <a:ext cx="946773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0996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AD134-C801-C191-79F0-A5EE5520C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2" y="128908"/>
            <a:ext cx="8744843" cy="486128"/>
          </a:xfrm>
        </p:spPr>
        <p:txBody>
          <a:bodyPr/>
          <a:lstStyle/>
          <a:p>
            <a:r>
              <a:rPr lang="en-CH" dirty="0">
                <a:solidFill>
                  <a:srgbClr val="00B050"/>
                </a:solidFill>
              </a:rPr>
              <a:t>Programme</a:t>
            </a:r>
            <a:br>
              <a:rPr lang="en-CH" dirty="0"/>
            </a:br>
            <a:r>
              <a:rPr lang="en-GB" sz="2000" dirty="0">
                <a:hlinkClick r:id="rId2"/>
              </a:rPr>
              <a:t>https://indico.cern.ch/event/1106023/program</a:t>
            </a:r>
            <a:r>
              <a:rPr lang="en-GB" sz="2000" dirty="0"/>
              <a:t> </a:t>
            </a:r>
            <a:endParaRPr lang="en-CH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0801C-71A9-E13B-FF8E-E631566CA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2" y="1003852"/>
            <a:ext cx="8744843" cy="3782144"/>
          </a:xfrm>
        </p:spPr>
        <p:txBody>
          <a:bodyPr/>
          <a:lstStyle/>
          <a:p>
            <a:pPr marL="0" indent="0">
              <a:buNone/>
              <a:tabLst>
                <a:tab pos="2479675" algn="l"/>
              </a:tabLst>
            </a:pPr>
            <a:r>
              <a:rPr lang="en-CH" sz="1800" b="1" dirty="0"/>
              <a:t>Introduction</a:t>
            </a:r>
            <a:r>
              <a:rPr lang="en-CH" sz="1800" dirty="0"/>
              <a:t>	</a:t>
            </a:r>
            <a:r>
              <a:rPr lang="en-GB" sz="1800" dirty="0"/>
              <a:t>Security in research and scientific computing</a:t>
            </a:r>
          </a:p>
          <a:p>
            <a:pPr marL="0" indent="0">
              <a:buNone/>
              <a:tabLst>
                <a:tab pos="2479675" algn="l"/>
              </a:tabLst>
            </a:pPr>
            <a:r>
              <a:rPr lang="en-GB" sz="1800" dirty="0"/>
              <a:t>	Security operations</a:t>
            </a:r>
          </a:p>
          <a:p>
            <a:pPr marL="0" indent="0">
              <a:spcBef>
                <a:spcPts val="900"/>
              </a:spcBef>
              <a:buNone/>
              <a:tabLst>
                <a:tab pos="2479675" algn="l"/>
              </a:tabLst>
            </a:pPr>
            <a:r>
              <a:rPr lang="en-GB" sz="1800" b="1" dirty="0"/>
              <a:t>Track 1: Protection</a:t>
            </a:r>
            <a:r>
              <a:rPr lang="en-GB" sz="1800" dirty="0"/>
              <a:t>	Identity, authentication, authorisation </a:t>
            </a:r>
            <a:br>
              <a:rPr lang="en-GB" sz="1800" dirty="0"/>
            </a:br>
            <a:r>
              <a:rPr lang="en-GB" sz="1800" b="1" dirty="0"/>
              <a:t>and prevention</a:t>
            </a:r>
            <a:r>
              <a:rPr lang="en-GB" sz="1800" dirty="0"/>
              <a:t>	Security architecture</a:t>
            </a:r>
          </a:p>
          <a:p>
            <a:pPr marL="0" indent="0">
              <a:buNone/>
              <a:tabLst>
                <a:tab pos="2479675" algn="l"/>
              </a:tabLst>
            </a:pPr>
            <a:r>
              <a:rPr lang="en-GB" sz="1800" dirty="0"/>
              <a:t>	Vulnerability management</a:t>
            </a:r>
          </a:p>
          <a:p>
            <a:pPr marL="0" indent="0">
              <a:buNone/>
              <a:tabLst>
                <a:tab pos="2479675" algn="l"/>
              </a:tabLst>
            </a:pPr>
            <a:r>
              <a:rPr lang="en-GB" sz="1800" dirty="0"/>
              <a:t>	Application security and penetration testing</a:t>
            </a:r>
          </a:p>
          <a:p>
            <a:pPr marL="0" indent="0">
              <a:spcBef>
                <a:spcPts val="900"/>
              </a:spcBef>
              <a:buNone/>
              <a:tabLst>
                <a:tab pos="2479675" algn="l"/>
              </a:tabLst>
            </a:pPr>
            <a:r>
              <a:rPr lang="en-GB" sz="1800" b="1" dirty="0"/>
              <a:t>Track 2: Detection</a:t>
            </a:r>
            <a:r>
              <a:rPr lang="en-GB" sz="1800" dirty="0"/>
              <a:t>	Logging and traceability</a:t>
            </a:r>
          </a:p>
          <a:p>
            <a:pPr marL="0" indent="0">
              <a:buNone/>
              <a:tabLst>
                <a:tab pos="2479675" algn="l"/>
              </a:tabLst>
            </a:pPr>
            <a:r>
              <a:rPr lang="en-GB" sz="1800" dirty="0"/>
              <a:t>	Intrusion detection with SOC</a:t>
            </a:r>
          </a:p>
          <a:p>
            <a:pPr marL="0" indent="0">
              <a:spcBef>
                <a:spcPts val="900"/>
              </a:spcBef>
              <a:buNone/>
              <a:tabLst>
                <a:tab pos="2479675" algn="l"/>
              </a:tabLst>
            </a:pPr>
            <a:r>
              <a:rPr lang="en-GB" sz="1800" b="1" dirty="0"/>
              <a:t>Track 3: Response</a:t>
            </a:r>
            <a:r>
              <a:rPr lang="en-GB" sz="1800" dirty="0"/>
              <a:t>	Introduction to forensics</a:t>
            </a:r>
          </a:p>
          <a:p>
            <a:pPr marL="0" indent="0">
              <a:buNone/>
              <a:tabLst>
                <a:tab pos="2479675" algn="l"/>
              </a:tabLst>
            </a:pPr>
            <a:r>
              <a:rPr lang="en-GB" sz="1800" dirty="0"/>
              <a:t>	Incident response</a:t>
            </a:r>
          </a:p>
          <a:p>
            <a:pPr marL="0" indent="0">
              <a:buNone/>
              <a:tabLst>
                <a:tab pos="2479675" algn="l"/>
              </a:tabLst>
            </a:pPr>
            <a:r>
              <a:rPr lang="en-GB" sz="1800" dirty="0"/>
              <a:t>	Coordination of security incidents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37B625-E9EE-DAE9-A941-D379E2DA7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6CEDC5-0AFF-21C9-FD41-F5CD3ACAB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0EB7A9-F085-F8F0-CECF-C61BE1D4394E}"/>
              </a:ext>
            </a:extLst>
          </p:cNvPr>
          <p:cNvCxnSpPr>
            <a:cxnSpLocks/>
          </p:cNvCxnSpPr>
          <p:nvPr/>
        </p:nvCxnSpPr>
        <p:spPr>
          <a:xfrm>
            <a:off x="324091" y="1711168"/>
            <a:ext cx="750039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270F940-D451-0740-7FB3-18A1CB8F968D}"/>
              </a:ext>
            </a:extLst>
          </p:cNvPr>
          <p:cNvCxnSpPr>
            <a:cxnSpLocks/>
          </p:cNvCxnSpPr>
          <p:nvPr/>
        </p:nvCxnSpPr>
        <p:spPr>
          <a:xfrm>
            <a:off x="324091" y="3067335"/>
            <a:ext cx="750039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67CA467-C925-462F-7286-9FD3BCEC2436}"/>
              </a:ext>
            </a:extLst>
          </p:cNvPr>
          <p:cNvCxnSpPr>
            <a:cxnSpLocks/>
          </p:cNvCxnSpPr>
          <p:nvPr/>
        </p:nvCxnSpPr>
        <p:spPr>
          <a:xfrm>
            <a:off x="324091" y="3763745"/>
            <a:ext cx="750039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8775D25-459A-4AD3-017D-B0718D68FF95}"/>
              </a:ext>
            </a:extLst>
          </p:cNvPr>
          <p:cNvSpPr/>
          <p:nvPr/>
        </p:nvSpPr>
        <p:spPr>
          <a:xfrm>
            <a:off x="7009508" y="1494839"/>
            <a:ext cx="1701479" cy="7292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/>
              <a:t>30 class hours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D9475B1-694B-4A51-9E53-B2A65C0D8D22}"/>
              </a:ext>
            </a:extLst>
          </p:cNvPr>
          <p:cNvSpPr/>
          <p:nvPr/>
        </p:nvSpPr>
        <p:spPr>
          <a:xfrm>
            <a:off x="6075194" y="3179908"/>
            <a:ext cx="3001617" cy="13109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L</a:t>
            </a:r>
            <a:r>
              <a:rPr lang="en-CH" b="1" dirty="0"/>
              <a:t>ectures </a:t>
            </a:r>
            <a:r>
              <a:rPr lang="en-CH" dirty="0"/>
              <a:t>and</a:t>
            </a:r>
            <a:r>
              <a:rPr lang="en-CH" b="1" dirty="0"/>
              <a:t> exercises,</a:t>
            </a:r>
            <a:br>
              <a:rPr lang="en-CH" b="1" dirty="0"/>
            </a:br>
            <a:r>
              <a:rPr lang="en-CH" dirty="0"/>
              <a:t>but also </a:t>
            </a:r>
            <a:br>
              <a:rPr lang="en-CH" dirty="0"/>
            </a:br>
            <a:r>
              <a:rPr lang="en-CH" b="1" dirty="0"/>
              <a:t>group discussions </a:t>
            </a:r>
            <a:br>
              <a:rPr lang="en-CH" b="1" dirty="0"/>
            </a:br>
            <a:r>
              <a:rPr lang="en-CH" dirty="0"/>
              <a:t>and</a:t>
            </a:r>
            <a:r>
              <a:rPr lang="en-CH" b="1" dirty="0"/>
              <a:t> role-playing</a:t>
            </a:r>
          </a:p>
        </p:txBody>
      </p:sp>
    </p:spTree>
    <p:extLst>
      <p:ext uri="{BB962C8B-B14F-4D97-AF65-F5344CB8AC3E}">
        <p14:creationId xmlns:p14="http://schemas.microsoft.com/office/powerpoint/2010/main" val="380196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E96EEDE-5F02-F0F1-168E-D7B1A89938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608" y="15734"/>
            <a:ext cx="8412480" cy="509938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43C0E3-7B09-AB46-BC5B-88EAA5F21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3DAC2B-850A-05E4-ACEC-DD4A2695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1031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erson giving a presentation to a group of people&#10;&#10;Description automatically generated with medium confidence">
            <a:extLst>
              <a:ext uri="{FF2B5EF4-FFF2-40B4-BE49-F238E27FC236}">
                <a16:creationId xmlns:a16="http://schemas.microsoft.com/office/drawing/2014/main" id="{2E6BA125-9A0B-D400-C387-3A23A942B1C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9143980" cy="5143490"/>
          </a:xfrm>
          <a:prstGeom prst="rect">
            <a:avLst/>
          </a:prstGeom>
          <a:noFill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6D5571-F42E-BF25-E640-F2E1A6866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/>
              <a:t>Sebastian Lopienski – Thematic CSC on Security 2022</a:t>
            </a:r>
            <a:endParaRPr lang="fr-FR"/>
          </a:p>
        </p:txBody>
      </p:sp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2A949022-065A-80F3-EA92-E08AF793D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BF147916-B63C-4415-8AE0-20995E1305E4}" type="slidenum">
              <a:rPr lang="fr-FR" smtClean="0"/>
              <a:pPr>
                <a:spcAft>
                  <a:spcPts val="600"/>
                </a:spcAft>
                <a:defRPr/>
              </a:pPr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65005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giving a presentation&#10;&#10;Description automatically generated">
            <a:extLst>
              <a:ext uri="{FF2B5EF4-FFF2-40B4-BE49-F238E27FC236}">
                <a16:creationId xmlns:a16="http://schemas.microsoft.com/office/drawing/2014/main" id="{A8E7C645-57D9-5989-3D31-137E89FBD6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9143980" cy="5143490"/>
          </a:xfrm>
          <a:prstGeom prst="rect">
            <a:avLst/>
          </a:prstGeom>
          <a:noFill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6D5571-F42E-BF25-E640-F2E1A6866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/>
              <a:t>Sebastian Lopienski – Thematic CSC on Security 2022</a:t>
            </a:r>
            <a:endParaRPr lang="fr-FR"/>
          </a:p>
        </p:txBody>
      </p:sp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2A949022-065A-80F3-EA92-E08AF793D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BF147916-B63C-4415-8AE0-20995E1305E4}" type="slidenum">
              <a:rPr lang="fr-FR" smtClean="0"/>
              <a:pPr>
                <a:spcAft>
                  <a:spcPts val="600"/>
                </a:spcAft>
                <a:defRPr/>
              </a:pPr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62505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E600AE6-2933-221D-1464-E48AB1129D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9143980" cy="5143490"/>
          </a:xfrm>
          <a:prstGeom prst="rect">
            <a:avLst/>
          </a:prstGeom>
          <a:noFill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6D5571-F42E-BF25-E640-F2E1A6866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/>
              <a:t>Sebastian Lopienski – Thematic CSC on Security 2022</a:t>
            </a:r>
            <a:endParaRPr lang="fr-FR"/>
          </a:p>
        </p:txBody>
      </p:sp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2A949022-065A-80F3-EA92-E08AF793D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BF147916-B63C-4415-8AE0-20995E1305E4}" type="slidenum">
              <a:rPr lang="fr-FR" smtClean="0"/>
              <a:pPr>
                <a:spcAft>
                  <a:spcPts val="600"/>
                </a:spcAft>
                <a:defRPr/>
              </a:pPr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91974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C9738A51-B99F-3B54-07DA-C6DFBF7E1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6843C2BB-0BC1-4280-9510-6EBE6484FF4A}" type="slidenum">
              <a:rPr lang="fr-FR" smtClean="0"/>
              <a:pPr>
                <a:spcAft>
                  <a:spcPts val="600"/>
                </a:spcAft>
                <a:defRPr/>
              </a:pPr>
              <a:t>19</a:t>
            </a:fld>
            <a:endParaRPr lang="fr-FR"/>
          </a:p>
        </p:txBody>
      </p:sp>
      <p:pic>
        <p:nvPicPr>
          <p:cNvPr id="3" name="Picture 2" descr="A person giving a presentation&#10;&#10;Description automatically generated">
            <a:extLst>
              <a:ext uri="{FF2B5EF4-FFF2-40B4-BE49-F238E27FC236}">
                <a16:creationId xmlns:a16="http://schemas.microsoft.com/office/drawing/2014/main" id="{609F0BD7-DC1C-2C43-4AF6-4B2368D252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775" y="0"/>
            <a:ext cx="7916449" cy="51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23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2BE94DC-D356-7E4A-B41F-0B05E84D2F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 algn="ctr"/>
            <a:r>
              <a:rPr lang="en-CH" sz="4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 to </a:t>
            </a:r>
            <a:br>
              <a:rPr lang="en-CH" sz="4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H" sz="4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School of Computing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4FFD61-C77A-1B43-92EC-85C6CD87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B1092-7BAA-A549-A6E6-90582B363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748044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33870CC-19F3-DAF8-8B09-B2D5B7AC48F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9143980" cy="5143490"/>
          </a:xfrm>
          <a:prstGeom prst="rect">
            <a:avLst/>
          </a:prstGeom>
          <a:noFill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6D5571-F42E-BF25-E640-F2E1A6866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/>
              <a:t>Sebastian Lopienski – Thematic CSC on Security 2022</a:t>
            </a:r>
            <a:endParaRPr lang="fr-FR"/>
          </a:p>
        </p:txBody>
      </p:sp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2A949022-065A-80F3-EA92-E08AF793D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BF147916-B63C-4415-8AE0-20995E1305E4}" type="slidenum">
              <a:rPr lang="fr-FR" smtClean="0"/>
              <a:pPr>
                <a:spcAft>
                  <a:spcPts val="600"/>
                </a:spcAft>
                <a:defRPr/>
              </a:pPr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9751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1BA31-6DD7-FFDC-9BDD-23F1C08F5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17C9A-8C0E-E4C7-D4DC-5556DD10A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7A568E-6109-D413-49BC-2C2A77A1A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565374-3042-8D38-9AED-E85971B02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21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56F2C9-64C9-733B-685A-746EEC303F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907" y="0"/>
            <a:ext cx="689618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8974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itting at desks with laptops&#10;&#10;Description automatically generated with low confidence">
            <a:extLst>
              <a:ext uri="{FF2B5EF4-FFF2-40B4-BE49-F238E27FC236}">
                <a16:creationId xmlns:a16="http://schemas.microsoft.com/office/drawing/2014/main" id="{0AED5687-8156-7BCA-982C-45A3F7611E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9143980" cy="5143490"/>
          </a:xfrm>
          <a:prstGeom prst="rect">
            <a:avLst/>
          </a:prstGeom>
          <a:noFill/>
        </p:spPr>
      </p:pic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C9738A51-B99F-3B54-07DA-C6DFBF7E1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6843C2BB-0BC1-4280-9510-6EBE6484FF4A}" type="slidenum">
              <a:rPr lang="fr-FR" smtClean="0"/>
              <a:pPr>
                <a:spcAft>
                  <a:spcPts val="600"/>
                </a:spcAft>
                <a:defRPr/>
              </a:pPr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24085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oup of people sitting at a table with laptops&#10;&#10;Description automatically generated with medium confidence">
            <a:extLst>
              <a:ext uri="{FF2B5EF4-FFF2-40B4-BE49-F238E27FC236}">
                <a16:creationId xmlns:a16="http://schemas.microsoft.com/office/drawing/2014/main" id="{592DCD5F-3AA7-0277-9917-8C1F0BE5A1F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9143980" cy="5143490"/>
          </a:xfrm>
          <a:prstGeom prst="rect">
            <a:avLst/>
          </a:prstGeom>
          <a:noFill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6D5571-F42E-BF25-E640-F2E1A6866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/>
              <a:t>Sebastian Lopienski – Thematic CSC on Security 2022</a:t>
            </a:r>
            <a:endParaRPr lang="fr-FR"/>
          </a:p>
        </p:txBody>
      </p:sp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2A949022-065A-80F3-EA92-E08AF793D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BF147916-B63C-4415-8AE0-20995E1305E4}" type="slidenum">
              <a:rPr lang="fr-FR" smtClean="0"/>
              <a:pPr>
                <a:spcAft>
                  <a:spcPts val="600"/>
                </a:spcAft>
                <a:defRPr/>
              </a:pPr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22528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B475A-A020-1433-9EEE-BA9A4DFCB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2" y="357504"/>
            <a:ext cx="8744843" cy="823113"/>
          </a:xfrm>
        </p:spPr>
        <p:txBody>
          <a:bodyPr/>
          <a:lstStyle/>
          <a:p>
            <a:r>
              <a:rPr lang="en-CH" dirty="0"/>
              <a:t>Participants</a:t>
            </a:r>
            <a:br>
              <a:rPr lang="en-CH" dirty="0">
                <a:solidFill>
                  <a:srgbClr val="00B050"/>
                </a:solidFill>
              </a:rPr>
            </a:br>
            <a:r>
              <a:rPr lang="en-GB" sz="2000" dirty="0">
                <a:hlinkClick r:id="rId2"/>
              </a:rPr>
              <a:t>https://indico.cern.ch/e/1106023/page/23920-participants</a:t>
            </a:r>
            <a:r>
              <a:rPr lang="en-GB" sz="2000" dirty="0"/>
              <a:t> </a:t>
            </a:r>
            <a:br>
              <a:rPr lang="en-GB" dirty="0"/>
            </a:br>
            <a:endParaRPr lang="en-CH" dirty="0">
              <a:solidFill>
                <a:srgbClr val="00B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9F45F-3BA2-48E3-625B-5A595B8974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1529" y="1592017"/>
            <a:ext cx="4574836" cy="2522128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>
                <a:solidFill>
                  <a:srgbClr val="C00000"/>
                </a:solidFill>
              </a:rPr>
              <a:t>36 students </a:t>
            </a:r>
            <a:r>
              <a:rPr lang="en-GB" sz="2400" dirty="0"/>
              <a:t>selected and invited</a:t>
            </a:r>
            <a:br>
              <a:rPr lang="en-GB" sz="2400" dirty="0"/>
            </a:b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(minus 3 late withdrawal)</a:t>
            </a:r>
            <a:b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n-GB" dirty="0"/>
          </a:p>
          <a:p>
            <a:r>
              <a:rPr lang="en-GB" dirty="0"/>
              <a:t>18 different nationalities</a:t>
            </a:r>
          </a:p>
          <a:p>
            <a:r>
              <a:rPr lang="en-GB" dirty="0"/>
              <a:t>5 female participants</a:t>
            </a:r>
          </a:p>
          <a:p>
            <a:r>
              <a:rPr lang="en-GB" dirty="0"/>
              <a:t>20 different institutes </a:t>
            </a:r>
            <a:br>
              <a:rPr lang="en-GB" dirty="0"/>
            </a:br>
            <a:r>
              <a:rPr lang="en-GB" dirty="0"/>
              <a:t>from 14 countries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FA05E9-E0D8-15E3-260A-6E74552CD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D95856-165A-1562-9276-091355E17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24</a:t>
            </a:fld>
            <a:endParaRPr lang="fr-FR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53F38DF-D2EA-E9FA-FF9B-CAA525424523}"/>
              </a:ext>
            </a:extLst>
          </p:cNvPr>
          <p:cNvSpPr txBox="1">
            <a:spLocks/>
          </p:cNvSpPr>
          <p:nvPr/>
        </p:nvSpPr>
        <p:spPr bwMode="auto">
          <a:xfrm>
            <a:off x="263865" y="2650602"/>
            <a:ext cx="3995620" cy="1463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95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7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ＭＳ Ｐゴシック" charset="-128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18859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2288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5717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29146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GB" kern="0" dirty="0"/>
              <a:t>27 different nationalities</a:t>
            </a:r>
          </a:p>
          <a:p>
            <a:r>
              <a:rPr lang="en-GB" kern="0" dirty="0"/>
              <a:t>9 female applicants</a:t>
            </a:r>
          </a:p>
          <a:p>
            <a:r>
              <a:rPr lang="en-GB" kern="0" dirty="0"/>
              <a:t>32 different institutes </a:t>
            </a:r>
            <a:br>
              <a:rPr lang="en-GB" kern="0" dirty="0"/>
            </a:br>
            <a:r>
              <a:rPr lang="en-GB" kern="0" dirty="0"/>
              <a:t>from 20 countries</a:t>
            </a:r>
          </a:p>
          <a:p>
            <a:pPr marL="0" indent="0">
              <a:buFontTx/>
              <a:buNone/>
            </a:pPr>
            <a:endParaRPr lang="en-GB" kern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34F852-7840-B739-3BEE-D0477CB05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660" y="1573109"/>
            <a:ext cx="2794000" cy="5461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255C222-C042-760F-1A19-D6E5C4513128}"/>
              </a:ext>
            </a:extLst>
          </p:cNvPr>
          <p:cNvCxnSpPr/>
          <p:nvPr/>
        </p:nvCxnSpPr>
        <p:spPr>
          <a:xfrm>
            <a:off x="3333509" y="1840894"/>
            <a:ext cx="92597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4FDB3360-BFA0-A5FA-5EE0-FE121EFC5D5C}"/>
              </a:ext>
            </a:extLst>
          </p:cNvPr>
          <p:cNvSpPr/>
          <p:nvPr/>
        </p:nvSpPr>
        <p:spPr>
          <a:xfrm>
            <a:off x="4421529" y="4125605"/>
            <a:ext cx="38198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3" indent="-11113"/>
            <a:r>
              <a:rPr lang="en-GB" b="1" dirty="0">
                <a:solidFill>
                  <a:srgbClr val="C00000"/>
                </a:solidFill>
              </a:rPr>
              <a:t>Diverse, talented, passionate about science and technology</a:t>
            </a:r>
          </a:p>
        </p:txBody>
      </p:sp>
    </p:spTree>
    <p:extLst>
      <p:ext uri="{BB962C8B-B14F-4D97-AF65-F5344CB8AC3E}">
        <p14:creationId xmlns:p14="http://schemas.microsoft.com/office/powerpoint/2010/main" val="2999426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6EDA5-46F0-5A46-B8BB-14AF107A4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64D583-FEA0-E64A-B2BF-457AA6A11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25</a:t>
            </a:fld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0E1825-2316-844A-8BE7-611D70E0D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B75C589-8CF2-CD08-6B16-13E360C8DB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7475C5-24FD-BC4A-EFE1-FDF18B1CFA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3951" y="0"/>
            <a:ext cx="673609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5748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CCD1E2E-E0E1-0149-87CB-2D9B09A9A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2" y="168664"/>
            <a:ext cx="8744843" cy="486128"/>
          </a:xfrm>
        </p:spPr>
        <p:txBody>
          <a:bodyPr/>
          <a:lstStyle/>
          <a:p>
            <a:r>
              <a:rPr lang="en-CH" dirty="0">
                <a:solidFill>
                  <a:srgbClr val="00B050"/>
                </a:solidFill>
              </a:rPr>
              <a:t>Self-presentation session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6B798B-FD12-374D-BFD7-52A3DEFB8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Sebastian Lopienski – Thematic CSC on Security 2022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4FAF6D-9D17-864B-A4AA-8DB1CEE77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26</a:t>
            </a:fld>
            <a:endParaRPr lang="fr-FR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15C487D-FE9A-D2C5-D33E-ADEE3D0FD77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13437"/>
            <a:ext cx="3620022" cy="26070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7120BE0-F0A6-BE9D-88BF-8039AD7D1E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412" y="620654"/>
            <a:ext cx="3476017" cy="26070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95153E-4730-FC05-0076-40992127E29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12"/>
          <a:stretch/>
        </p:blipFill>
        <p:spPr>
          <a:xfrm>
            <a:off x="2168827" y="2252012"/>
            <a:ext cx="2902390" cy="28914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88CC18-EB2C-0560-506F-C5503DBB576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4744" y="2677715"/>
            <a:ext cx="3416450" cy="2465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831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2" y="228293"/>
            <a:ext cx="8744843" cy="486128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Security </a:t>
            </a:r>
            <a:r>
              <a:rPr lang="en-GB" dirty="0" err="1">
                <a:solidFill>
                  <a:srgbClr val="C00000"/>
                </a:solidFill>
              </a:rPr>
              <a:t>tCSC</a:t>
            </a:r>
            <a:r>
              <a:rPr lang="en-GB" dirty="0">
                <a:solidFill>
                  <a:srgbClr val="C00000"/>
                </a:solidFill>
              </a:rPr>
              <a:t> 2022 participants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27</a:t>
            </a:fld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EE910A-4C6F-94AF-056E-767D3EC49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2022</a:t>
            </a:r>
            <a:endParaRPr lang="fr-FR" dirty="0"/>
          </a:p>
        </p:txBody>
      </p:sp>
      <p:pic>
        <p:nvPicPr>
          <p:cNvPr id="6" name="Picture 5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2A0462B4-89B8-4F9C-C36E-F2E31DC753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025" y="714420"/>
            <a:ext cx="7823950" cy="4429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5853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0B385-5BD2-BA47-846E-E481B31D0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2" y="89152"/>
            <a:ext cx="8744843" cy="486128"/>
          </a:xfrm>
        </p:spPr>
        <p:txBody>
          <a:bodyPr/>
          <a:lstStyle/>
          <a:p>
            <a:pPr algn="l"/>
            <a:r>
              <a:rPr lang="en-CH" dirty="0">
                <a:solidFill>
                  <a:srgbClr val="00B050"/>
                </a:solidFill>
              </a:rPr>
              <a:t>tCSC on security 2022: Student lightning talks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8099E6-7148-7A4D-962E-215AFD619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2" y="655983"/>
            <a:ext cx="8744843" cy="4130014"/>
          </a:xfrm>
        </p:spPr>
        <p:txBody>
          <a:bodyPr/>
          <a:lstStyle/>
          <a:p>
            <a:r>
              <a:rPr lang="en-GB" sz="1800" dirty="0">
                <a:solidFill>
                  <a:srgbClr val="C00000"/>
                </a:solidFill>
              </a:rPr>
              <a:t>Björn </a:t>
            </a:r>
            <a:r>
              <a:rPr lang="en-GB" sz="1800" dirty="0" err="1">
                <a:solidFill>
                  <a:srgbClr val="C00000"/>
                </a:solidFill>
              </a:rPr>
              <a:t>Leder</a:t>
            </a:r>
            <a:r>
              <a:rPr lang="en-GB" sz="1800" dirty="0">
                <a:solidFill>
                  <a:srgbClr val="C00000"/>
                </a:solidFill>
              </a:rPr>
              <a:t>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(Humboldt University of Berlin, Germany)</a:t>
            </a:r>
            <a:br>
              <a:rPr lang="en-GB" sz="1800" dirty="0">
                <a:solidFill>
                  <a:srgbClr val="C00000"/>
                </a:solidFill>
              </a:rPr>
            </a:br>
            <a:r>
              <a:rPr lang="en-GB" sz="1800" i="1" dirty="0"/>
              <a:t>"Why to hack your vacuum cleaner?"</a:t>
            </a:r>
          </a:p>
          <a:p>
            <a:r>
              <a:rPr lang="en-GB" sz="1800" dirty="0">
                <a:solidFill>
                  <a:srgbClr val="C00000"/>
                </a:solidFill>
              </a:rPr>
              <a:t>Jack Henschel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(CERN)</a:t>
            </a:r>
            <a:b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GB" sz="1800" i="1" dirty="0"/>
              <a:t>"</a:t>
            </a:r>
            <a:r>
              <a:rPr lang="en-GB" sz="1800" i="1" dirty="0" err="1"/>
              <a:t>Pulumi</a:t>
            </a:r>
            <a:r>
              <a:rPr lang="en-GB" sz="1800" i="1" dirty="0"/>
              <a:t>: </a:t>
            </a:r>
            <a:r>
              <a:rPr lang="en-GB" sz="1800" i="1" dirty="0" err="1"/>
              <a:t>Infrastrucutre</a:t>
            </a:r>
            <a:r>
              <a:rPr lang="en-GB" sz="1800" i="1" dirty="0"/>
              <a:t>-As-Actual-Code"</a:t>
            </a:r>
          </a:p>
          <a:p>
            <a:r>
              <a:rPr lang="en-GB" sz="1800" dirty="0" err="1">
                <a:solidFill>
                  <a:srgbClr val="C00000"/>
                </a:solidFill>
              </a:rPr>
              <a:t>Jeny</a:t>
            </a:r>
            <a:r>
              <a:rPr lang="en-GB" sz="1800" dirty="0">
                <a:solidFill>
                  <a:srgbClr val="C00000"/>
                </a:solidFill>
              </a:rPr>
              <a:t> Teheran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(Fermi National Accelerator Laboratory, US)</a:t>
            </a:r>
            <a:b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GB" sz="1800" i="1" dirty="0"/>
              <a:t>"Compute node scanning tool for Open Science Grid"</a:t>
            </a:r>
          </a:p>
          <a:p>
            <a:r>
              <a:rPr lang="en-GB" sz="1800" dirty="0">
                <a:solidFill>
                  <a:srgbClr val="C00000"/>
                </a:solidFill>
              </a:rPr>
              <a:t>Brice Copy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(CERN)</a:t>
            </a:r>
            <a:b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GB" sz="1800" i="1" dirty="0"/>
              <a:t>"Software supply chain security"</a:t>
            </a:r>
          </a:p>
          <a:p>
            <a:r>
              <a:rPr lang="en-GB" sz="1800" dirty="0">
                <a:solidFill>
                  <a:srgbClr val="C00000"/>
                </a:solidFill>
              </a:rPr>
              <a:t>Luca </a:t>
            </a:r>
            <a:r>
              <a:rPr lang="en-GB" sz="1800" dirty="0" err="1">
                <a:solidFill>
                  <a:srgbClr val="C00000"/>
                </a:solidFill>
              </a:rPr>
              <a:t>Giommi</a:t>
            </a:r>
            <a:r>
              <a:rPr lang="en-GB" sz="1800" dirty="0">
                <a:solidFill>
                  <a:srgbClr val="C00000"/>
                </a:solidFill>
              </a:rPr>
              <a:t>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(University of Bologna and INFN, Italy)</a:t>
            </a:r>
            <a:b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GB" sz="1800" i="1" dirty="0"/>
              <a:t>"Machine Learning as a Service for High Energy Physics"</a:t>
            </a:r>
          </a:p>
          <a:p>
            <a:r>
              <a:rPr lang="en-GB" sz="1800" dirty="0">
                <a:solidFill>
                  <a:srgbClr val="C00000"/>
                </a:solidFill>
              </a:rPr>
              <a:t>Pau </a:t>
            </a:r>
            <a:r>
              <a:rPr lang="en-GB" sz="1800" dirty="0" err="1">
                <a:solidFill>
                  <a:srgbClr val="C00000"/>
                </a:solidFill>
              </a:rPr>
              <a:t>Cutrina</a:t>
            </a:r>
            <a:r>
              <a:rPr lang="en-GB" sz="1800" dirty="0">
                <a:solidFill>
                  <a:srgbClr val="C00000"/>
                </a:solidFill>
              </a:rPr>
              <a:t> </a:t>
            </a:r>
            <a:r>
              <a:rPr lang="en-GB" sz="1800" dirty="0" err="1">
                <a:solidFill>
                  <a:srgbClr val="C00000"/>
                </a:solidFill>
              </a:rPr>
              <a:t>Vilalta</a:t>
            </a:r>
            <a:r>
              <a:rPr lang="en-GB" sz="1800" dirty="0">
                <a:solidFill>
                  <a:srgbClr val="C00000"/>
                </a:solidFill>
              </a:rPr>
              <a:t>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(CERN)</a:t>
            </a:r>
            <a:br>
              <a:rPr lang="en-GB" sz="1800" dirty="0">
                <a:solidFill>
                  <a:srgbClr val="C00000"/>
                </a:solidFill>
              </a:rPr>
            </a:br>
            <a:r>
              <a:rPr lang="en-GB" sz="1800" i="1" dirty="0"/>
              <a:t>"Cyber threat vectors in the space industry"</a:t>
            </a:r>
          </a:p>
          <a:p>
            <a:r>
              <a:rPr lang="en-GB" sz="1800" dirty="0">
                <a:solidFill>
                  <a:srgbClr val="C00000"/>
                </a:solidFill>
              </a:rPr>
              <a:t>Andrei Dumitru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(CERN)</a:t>
            </a:r>
            <a:b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GB" sz="1800" i="1" dirty="0"/>
              <a:t>"Dark Patterns"</a:t>
            </a:r>
          </a:p>
        </p:txBody>
      </p:sp>
    </p:spTree>
    <p:extLst>
      <p:ext uri="{BB962C8B-B14F-4D97-AF65-F5344CB8AC3E}">
        <p14:creationId xmlns:p14="http://schemas.microsoft.com/office/powerpoint/2010/main" val="2517496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C9738A51-B99F-3B54-07DA-C6DFBF7E1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6843C2BB-0BC1-4280-9510-6EBE6484FF4A}" type="slidenum">
              <a:rPr lang="fr-FR" smtClean="0"/>
              <a:pPr>
                <a:spcAft>
                  <a:spcPts val="600"/>
                </a:spcAft>
                <a:defRPr/>
              </a:pPr>
              <a:t>29</a:t>
            </a:fld>
            <a:endParaRPr lang="fr-FR"/>
          </a:p>
        </p:txBody>
      </p:sp>
      <p:pic>
        <p:nvPicPr>
          <p:cNvPr id="3" name="Picture 2" descr="A person standing in front of a projection screen&#10;&#10;Description automatically generated with medium confidence">
            <a:extLst>
              <a:ext uri="{FF2B5EF4-FFF2-40B4-BE49-F238E27FC236}">
                <a16:creationId xmlns:a16="http://schemas.microsoft.com/office/drawing/2014/main" id="{83037F55-1D61-B851-DA0B-0CD4EDCDA9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5337" y="0"/>
            <a:ext cx="6413326" cy="513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422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12676" y="3057804"/>
            <a:ext cx="7009731" cy="1748506"/>
            <a:chOff x="-40432" y="4077072"/>
            <a:chExt cx="9346308" cy="2331341"/>
          </a:xfrm>
        </p:grpSpPr>
        <p:sp>
          <p:nvSpPr>
            <p:cNvPr id="22" name="TextBox 21"/>
            <p:cNvSpPr txBox="1"/>
            <p:nvPr/>
          </p:nvSpPr>
          <p:spPr>
            <a:xfrm>
              <a:off x="5990276" y="4396487"/>
              <a:ext cx="578227" cy="954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50" b="1" dirty="0">
                  <a:solidFill>
                    <a:srgbClr val="FF00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?</a:t>
              </a:r>
            </a:p>
          </p:txBody>
        </p:sp>
        <p:pic>
          <p:nvPicPr>
            <p:cNvPr id="10" name="Picture 2" descr="Capture-003924web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968" y="4131238"/>
              <a:ext cx="2138192" cy="146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2662808" y="5625641"/>
              <a:ext cx="2438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Detecting particles</a:t>
              </a:r>
            </a:p>
            <a:p>
              <a:pPr algn="ct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(experiments)</a:t>
              </a:r>
              <a:endParaRPr lang="en-US" sz="13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-40432" y="5579038"/>
              <a:ext cx="2438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Accelerating beams</a:t>
              </a:r>
            </a:p>
            <a:p>
              <a:pPr algn="ct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(accelerators)</a:t>
              </a:r>
              <a:endParaRPr lang="en-US" sz="135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13" name="Picture 1033" descr="Grid_globe_V1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504" y="4144196"/>
              <a:ext cx="1716921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4" name="TextBox 13"/>
            <p:cNvSpPr txBox="1"/>
            <p:nvPr/>
          </p:nvSpPr>
          <p:spPr>
            <a:xfrm>
              <a:off x="5101208" y="5638972"/>
              <a:ext cx="26642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Large-scale computing </a:t>
              </a: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(analysis)</a:t>
              </a:r>
            </a:p>
          </p:txBody>
        </p:sp>
        <p:pic>
          <p:nvPicPr>
            <p:cNvPr id="8" name="Picture 7" descr="cms_event.jpe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22870" y="4077072"/>
              <a:ext cx="1662621" cy="1582047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8" name="Right Arrow 17"/>
            <p:cNvSpPr/>
            <p:nvPr/>
          </p:nvSpPr>
          <p:spPr>
            <a:xfrm>
              <a:off x="2398070" y="4700598"/>
              <a:ext cx="563488" cy="360040"/>
            </a:xfrm>
            <a:prstGeom prst="rightArrow">
              <a:avLst/>
            </a:prstGeom>
            <a:effectLst>
              <a:glow rad="70000">
                <a:schemeClr val="accent6">
                  <a:lumMod val="50000"/>
                  <a:alpha val="50000"/>
                </a:schemeClr>
              </a:glow>
              <a:outerShdw blurRad="50800" dist="50800" dir="5400000" algn="ctr" rotWithShape="0">
                <a:schemeClr val="accent6">
                  <a:lumMod val="50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ight Arrow 18"/>
            <p:cNvSpPr/>
            <p:nvPr/>
          </p:nvSpPr>
          <p:spPr>
            <a:xfrm>
              <a:off x="4819464" y="4701693"/>
              <a:ext cx="563488" cy="360040"/>
            </a:xfrm>
            <a:prstGeom prst="rightArrow">
              <a:avLst/>
            </a:prstGeom>
            <a:effectLst>
              <a:glow rad="70000">
                <a:schemeClr val="accent6">
                  <a:lumMod val="50000"/>
                  <a:alpha val="50000"/>
                </a:schemeClr>
              </a:glow>
              <a:outerShdw blurRad="50800" dist="50800" dir="5400000" algn="ctr" rotWithShape="0">
                <a:schemeClr val="accent6">
                  <a:lumMod val="50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7323802" y="4706333"/>
              <a:ext cx="563488" cy="360040"/>
            </a:xfrm>
            <a:prstGeom prst="rightArrow">
              <a:avLst/>
            </a:prstGeom>
            <a:effectLst>
              <a:glow rad="70000">
                <a:schemeClr val="accent6">
                  <a:lumMod val="50000"/>
                  <a:alpha val="50000"/>
                </a:schemeClr>
              </a:glow>
              <a:outerShdw blurRad="50800" dist="50800" dir="5400000" algn="ctr" rotWithShape="0">
                <a:schemeClr val="accent6">
                  <a:lumMod val="50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668344" y="4701693"/>
              <a:ext cx="1637532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Discovery</a:t>
              </a:r>
            </a:p>
          </p:txBody>
        </p:sp>
      </p:grpSp>
      <p:cxnSp>
        <p:nvCxnSpPr>
          <p:cNvPr id="23" name="Straight Arrow Connector 22"/>
          <p:cNvCxnSpPr/>
          <p:nvPr/>
        </p:nvCxnSpPr>
        <p:spPr>
          <a:xfrm flipH="1">
            <a:off x="6246186" y="2684934"/>
            <a:ext cx="270030" cy="45734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>
            <a:glow rad="63500">
              <a:schemeClr val="accent6">
                <a:lumMod val="50000"/>
                <a:alpha val="50000"/>
              </a:schemeClr>
            </a:glow>
            <a:outerShdw blurRad="50800" dist="50800" dir="5400000" algn="ctr" rotWithShape="0">
              <a:schemeClr val="accent6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300192" y="2355726"/>
            <a:ext cx="12281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solidFill>
                  <a:srgbClr val="FF00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We are here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CERN’s mission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3410153" y="904267"/>
            <a:ext cx="2089821" cy="2030843"/>
            <a:chOff x="3022870" y="1205688"/>
            <a:chExt cx="2786428" cy="2707791"/>
          </a:xfrm>
        </p:grpSpPr>
        <p:sp>
          <p:nvSpPr>
            <p:cNvPr id="15" name="Isosceles Triangle 14"/>
            <p:cNvSpPr/>
            <p:nvPr/>
          </p:nvSpPr>
          <p:spPr bwMode="auto">
            <a:xfrm>
              <a:off x="3022870" y="1244723"/>
              <a:ext cx="2786428" cy="2186959"/>
            </a:xfrm>
            <a:prstGeom prst="triangle">
              <a:avLst/>
            </a:prstGeom>
            <a:gradFill flip="none" rotWithShape="1">
              <a:gsLst>
                <a:gs pos="100000">
                  <a:srgbClr val="FFFF00">
                    <a:shade val="30000"/>
                    <a:satMod val="115000"/>
                  </a:srgbClr>
                </a:gs>
                <a:gs pos="50000">
                  <a:srgbClr val="FFFF00">
                    <a:shade val="67500"/>
                    <a:satMod val="115000"/>
                  </a:srgbClr>
                </a:gs>
                <a:gs pos="0">
                  <a:srgbClr val="FFFF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chemeClr val="hlink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defTabSz="685800" eaLnBrk="0" hangingPunct="0"/>
              <a:endParaRPr lang="en-GB" sz="1350" b="1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03889" y="3421036"/>
              <a:ext cx="185468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</a:rPr>
                <a:t>Research</a:t>
              </a:r>
              <a:endParaRPr lang="en-GB" dirty="0"/>
            </a:p>
          </p:txBody>
        </p:sp>
        <p:sp>
          <p:nvSpPr>
            <p:cNvPr id="25" name="TextBox 24"/>
            <p:cNvSpPr txBox="1"/>
            <p:nvPr/>
          </p:nvSpPr>
          <p:spPr>
            <a:xfrm rot="3432337">
              <a:off x="4408949" y="1992143"/>
              <a:ext cx="185468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</a:rPr>
                <a:t>Education</a:t>
              </a:r>
              <a:endParaRPr lang="en-GB" dirty="0"/>
            </a:p>
          </p:txBody>
        </p:sp>
        <p:sp>
          <p:nvSpPr>
            <p:cNvPr id="26" name="TextBox 25"/>
            <p:cNvSpPr txBox="1"/>
            <p:nvPr/>
          </p:nvSpPr>
          <p:spPr>
            <a:xfrm rot="18197101">
              <a:off x="2625505" y="1886808"/>
              <a:ext cx="185468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n w="12700" cmpd="sng">
                    <a:solidFill>
                      <a:schemeClr val="accent4"/>
                    </a:solidFill>
                    <a:prstDash val="solid"/>
                  </a:ln>
                  <a:gradFill>
                    <a:gsLst>
                      <a:gs pos="0">
                        <a:schemeClr val="accent4"/>
                      </a:gs>
                      <a:gs pos="4000">
                        <a:schemeClr val="accent4">
                          <a:lumMod val="60000"/>
                          <a:lumOff val="40000"/>
                        </a:schemeClr>
                      </a:gs>
                      <a:gs pos="87000">
                        <a:schemeClr val="accent4">
                          <a:lumMod val="20000"/>
                          <a:lumOff val="80000"/>
                        </a:schemeClr>
                      </a:gs>
                    </a:gsLst>
                    <a:lin ang="5400000"/>
                  </a:gradFill>
                </a:rPr>
                <a:t>Innovation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335446" y="2180445"/>
              <a:ext cx="2161276" cy="923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100" dirty="0"/>
                <a:t>CERN</a:t>
              </a:r>
            </a:p>
            <a:p>
              <a:r>
                <a:rPr lang="en-US" dirty="0"/>
                <a:t>uniting people</a:t>
              </a:r>
              <a:endParaRPr lang="en-GB" dirty="0"/>
            </a:p>
          </p:txBody>
        </p:sp>
      </p:grpSp>
      <p:sp>
        <p:nvSpPr>
          <p:cNvPr id="17" name="Oval 16"/>
          <p:cNvSpPr/>
          <p:nvPr/>
        </p:nvSpPr>
        <p:spPr>
          <a:xfrm rot="3245813">
            <a:off x="4317818" y="1204262"/>
            <a:ext cx="1724792" cy="676551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>
            <a:glow rad="70000">
              <a:schemeClr val="accent6">
                <a:lumMod val="50000"/>
                <a:alpha val="50000"/>
              </a:schemeClr>
            </a:glow>
            <a:outerShdw blurRad="50800" dist="50800" dir="5400000" algn="ctr" rotWithShape="0">
              <a:schemeClr val="accent6">
                <a:lumMod val="5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5881278" y="2139703"/>
            <a:ext cx="499923" cy="2101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>
            <a:glow rad="63500">
              <a:schemeClr val="accent6">
                <a:lumMod val="50000"/>
                <a:alpha val="50000"/>
              </a:schemeClr>
            </a:glow>
            <a:outerShdw blurRad="50800" dist="50800" dir="5400000" algn="ctr" rotWithShape="0">
              <a:schemeClr val="accent6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3742150" y="1848429"/>
            <a:ext cx="1338118" cy="561304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>
            <a:glow rad="70000">
              <a:schemeClr val="accent6">
                <a:lumMod val="50000"/>
                <a:alpha val="50000"/>
              </a:schemeClr>
            </a:glow>
            <a:outerShdw blurRad="50800" dist="50800" dir="5400000" algn="ctr" rotWithShape="0">
              <a:schemeClr val="accent6">
                <a:lumMod val="5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5115820" y="2360671"/>
            <a:ext cx="1265381" cy="1586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>
            <a:glow rad="63500">
              <a:schemeClr val="accent6">
                <a:lumMod val="50000"/>
                <a:alpha val="50000"/>
              </a:schemeClr>
            </a:glow>
            <a:outerShdw blurRad="50800" dist="50800" dir="5400000" algn="ctr" rotWithShape="0">
              <a:schemeClr val="accent6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00FC254-BC3A-534B-987C-B1B427AC5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4F203-EE87-6942-8C0C-B69EBDA6A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279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7" grpId="0" animBg="1"/>
      <p:bldP spid="2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C9738A51-B99F-3B54-07DA-C6DFBF7E1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6843C2BB-0BC1-4280-9510-6EBE6484FF4A}" type="slidenum">
              <a:rPr lang="fr-FR" smtClean="0"/>
              <a:pPr>
                <a:spcAft>
                  <a:spcPts val="600"/>
                </a:spcAft>
                <a:defRPr/>
              </a:pPr>
              <a:t>30</a:t>
            </a:fld>
            <a:endParaRPr lang="fr-F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F253A0-D25D-90AF-9AD7-8C651518F6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4461" y="1824"/>
            <a:ext cx="7335078" cy="5141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6219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6843C2BB-0BC1-4280-9510-6EBE6484FF4A}" type="slidenum">
              <a:rPr lang="fr-FR" smtClean="0"/>
              <a:pPr>
                <a:spcAft>
                  <a:spcPts val="600"/>
                </a:spcAft>
                <a:defRPr/>
              </a:pPr>
              <a:t>31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95838A-595C-95A0-4B58-D138A5550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fr-FR"/>
              <a:t>Sebastian Lopienski – Thematic CSC on Security 2022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12023E-BDF8-DCD3-E3B6-CB3F54868E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488" y="174141"/>
            <a:ext cx="8939211" cy="47952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59074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on a boat&#10;&#10;Description automatically generated with low confidence">
            <a:extLst>
              <a:ext uri="{FF2B5EF4-FFF2-40B4-BE49-F238E27FC236}">
                <a16:creationId xmlns:a16="http://schemas.microsoft.com/office/drawing/2014/main" id="{FA44ED8B-2273-799F-CC5C-4C36D1C53D3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9143980" cy="5143490"/>
          </a:xfrm>
          <a:prstGeom prst="rect">
            <a:avLst/>
          </a:prstGeom>
          <a:noFill/>
        </p:spPr>
      </p:pic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C9738A51-B99F-3B54-07DA-C6DFBF7E1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6843C2BB-0BC1-4280-9510-6EBE6484FF4A}" type="slidenum">
              <a:rPr lang="fr-FR" smtClean="0"/>
              <a:pPr>
                <a:spcAft>
                  <a:spcPts val="600"/>
                </a:spcAft>
                <a:defRPr/>
              </a:pPr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00865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C9738A51-B99F-3B54-07DA-C6DFBF7E1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6843C2BB-0BC1-4280-9510-6EBE6484FF4A}" type="slidenum">
              <a:rPr lang="fr-FR" smtClean="0"/>
              <a:pPr>
                <a:spcAft>
                  <a:spcPts val="600"/>
                </a:spcAft>
                <a:defRPr/>
              </a:pPr>
              <a:t>33</a:t>
            </a:fld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04A6069-F0C5-F917-5CFA-A6E5DD000E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5342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99A270-BFC2-4CB6-F565-3F6F928E6B8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9143980" cy="5143490"/>
          </a:xfrm>
          <a:prstGeom prst="rect">
            <a:avLst/>
          </a:prstGeom>
          <a:noFill/>
        </p:spPr>
      </p:pic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C9738A51-B99F-3B54-07DA-C6DFBF7E1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6843C2BB-0BC1-4280-9510-6EBE6484FF4A}" type="slidenum">
              <a:rPr lang="fr-FR" smtClean="0"/>
              <a:pPr>
                <a:spcAft>
                  <a:spcPts val="600"/>
                </a:spcAft>
                <a:defRPr/>
              </a:pPr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88234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A37ADD4-7A6D-B506-E68E-1E7D54E84F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9143980" cy="5143490"/>
          </a:xfrm>
          <a:prstGeom prst="rect">
            <a:avLst/>
          </a:prstGeom>
          <a:noFill/>
        </p:spPr>
      </p:pic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C9738A51-B99F-3B54-07DA-C6DFBF7E1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  <a:defRPr/>
            </a:pPr>
            <a:fld id="{6843C2BB-0BC1-4280-9510-6EBE6484FF4A}" type="slidenum">
              <a:rPr lang="fr-FR" smtClean="0"/>
              <a:pPr>
                <a:spcAft>
                  <a:spcPts val="600"/>
                </a:spcAft>
                <a:defRPr/>
              </a:pPr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24345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95487"/>
            <a:ext cx="6558632" cy="486128"/>
          </a:xfrm>
        </p:spPr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Local organizers</a:t>
            </a:r>
            <a:endParaRPr lang="en-US" sz="2100" dirty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36</a:t>
            </a:fld>
            <a:endParaRPr lang="fr-F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953A0C2-A23F-F945-B78A-559ABA13C0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219" y="2033279"/>
            <a:ext cx="37973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5437479-4F72-6A4C-9129-AABD7E159A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287" y="1771273"/>
            <a:ext cx="1536700" cy="15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2611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876D4AD3-2293-244D-AF82-9A22C70B0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68" y="1436073"/>
            <a:ext cx="1620000" cy="1608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5487"/>
            <a:ext cx="9144000" cy="486128"/>
          </a:xfrm>
        </p:spPr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CSC Organizers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sz="2000" dirty="0">
                <a:solidFill>
                  <a:srgbClr val="00B050"/>
                </a:solidFill>
                <a:hlinkClick r:id="rId3"/>
              </a:rPr>
              <a:t>https://indico.cern.ch/event/1106023/page/23921-organisers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37</a:t>
            </a:fld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E572E21-A554-614C-AB00-FB731DE583FB}"/>
              </a:ext>
            </a:extLst>
          </p:cNvPr>
          <p:cNvSpPr/>
          <p:nvPr/>
        </p:nvSpPr>
        <p:spPr>
          <a:xfrm>
            <a:off x="4624065" y="3599899"/>
            <a:ext cx="2042547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/>
              <a:t>Sebastian </a:t>
            </a:r>
            <a:r>
              <a:rPr lang="en-US" sz="1500" b="1" dirty="0" err="1"/>
              <a:t>Łopieński</a:t>
            </a:r>
            <a:br>
              <a:rPr lang="en-US" sz="1500" b="1" dirty="0"/>
            </a:br>
            <a:r>
              <a:rPr lang="en-US" dirty="0"/>
              <a:t>Director</a:t>
            </a:r>
            <a:endParaRPr lang="en-US" i="1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19597FE-FFA1-2344-A532-5A422174126C}"/>
              </a:ext>
            </a:extLst>
          </p:cNvPr>
          <p:cNvSpPr/>
          <p:nvPr/>
        </p:nvSpPr>
        <p:spPr>
          <a:xfrm>
            <a:off x="415755" y="3599899"/>
            <a:ext cx="1686808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/>
              <a:t>Joelma </a:t>
            </a:r>
            <a:r>
              <a:rPr lang="en-US" sz="1500" b="1" dirty="0" err="1"/>
              <a:t>Tolomeo</a:t>
            </a:r>
            <a:br>
              <a:rPr lang="en-US" sz="1500" b="1" dirty="0"/>
            </a:br>
            <a:r>
              <a:rPr lang="en-US" dirty="0"/>
              <a:t>Administrator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D90541-641D-8642-9EC0-6878894CDBE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054" y="1261614"/>
            <a:ext cx="1872209" cy="2160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F647E78-F832-6048-85F9-83FE48EAB025}"/>
              </a:ext>
            </a:extLst>
          </p:cNvPr>
          <p:cNvSpPr/>
          <p:nvPr/>
        </p:nvSpPr>
        <p:spPr>
          <a:xfrm>
            <a:off x="2307403" y="3599899"/>
            <a:ext cx="2121157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 err="1"/>
              <a:t>Jarek</a:t>
            </a:r>
            <a:r>
              <a:rPr lang="en-US" sz="1500" b="1" dirty="0"/>
              <a:t> </a:t>
            </a:r>
            <a:r>
              <a:rPr lang="en-US" sz="1500" b="1" dirty="0" err="1"/>
              <a:t>Polok</a:t>
            </a:r>
            <a:br>
              <a:rPr lang="en-US" sz="1500" b="1" dirty="0"/>
            </a:br>
            <a:r>
              <a:rPr lang="en-US" dirty="0"/>
              <a:t>Technical Manager</a:t>
            </a:r>
            <a:endParaRPr lang="en-US" i="1" dirty="0"/>
          </a:p>
        </p:txBody>
      </p:sp>
      <p:pic>
        <p:nvPicPr>
          <p:cNvPr id="5" name="Picture 4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3C9D0676-C901-5C46-933A-10396E731DE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7982" y="1261614"/>
            <a:ext cx="1620000" cy="216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982834-94D0-EB43-9A30-66D5DA4F22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5339" y="1261614"/>
            <a:ext cx="2160000" cy="21600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DA91D71-3494-2660-40A4-056A2F1B67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12695" y="1261614"/>
            <a:ext cx="1763124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D62E645-AEB7-F98E-A64E-D00FEE754FFA}"/>
              </a:ext>
            </a:extLst>
          </p:cNvPr>
          <p:cNvSpPr/>
          <p:nvPr/>
        </p:nvSpPr>
        <p:spPr>
          <a:xfrm>
            <a:off x="7068433" y="3595752"/>
            <a:ext cx="1813317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500" b="1" dirty="0"/>
              <a:t>Toni </a:t>
            </a:r>
            <a:r>
              <a:rPr lang="en-US" sz="1500" b="1" dirty="0" err="1"/>
              <a:t>Šćulac</a:t>
            </a:r>
            <a:br>
              <a:rPr lang="en-US" sz="1500" b="1" dirty="0"/>
            </a:br>
            <a:r>
              <a:rPr lang="en-US" dirty="0"/>
              <a:t>Local </a:t>
            </a:r>
            <a:r>
              <a:rPr lang="en-US" dirty="0" err="1"/>
              <a:t>Organiser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50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E1A90-B2A2-565F-5E64-482E68707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87A448-2610-AB7F-F84A-BEE982CB1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The first </a:t>
            </a:r>
            <a:r>
              <a:rPr lang="en-CH" dirty="0">
                <a:solidFill>
                  <a:srgbClr val="C00000"/>
                </a:solidFill>
              </a:rPr>
              <a:t>Thematic CSC on Security</a:t>
            </a:r>
          </a:p>
          <a:p>
            <a:r>
              <a:rPr lang="en-CH" dirty="0"/>
              <a:t>An ambitious and exciting academic programme</a:t>
            </a:r>
          </a:p>
          <a:p>
            <a:r>
              <a:rPr lang="en-CH" dirty="0"/>
              <a:t>Lots of interest from the community (HEP and outside)</a:t>
            </a:r>
          </a:p>
          <a:p>
            <a:pPr lvl="1"/>
            <a:r>
              <a:rPr lang="en-GB" dirty="0"/>
              <a:t>2 x m</a:t>
            </a:r>
            <a:r>
              <a:rPr lang="en-CH" dirty="0"/>
              <a:t>ore applications than places available</a:t>
            </a:r>
          </a:p>
          <a:p>
            <a:r>
              <a:rPr lang="en-CH" dirty="0"/>
              <a:t>Lots of interactions, discussions and networking</a:t>
            </a:r>
          </a:p>
          <a:p>
            <a:pPr lvl="1"/>
            <a:r>
              <a:rPr lang="en-CH" dirty="0"/>
              <a:t>between the students and with lecturers</a:t>
            </a:r>
          </a:p>
          <a:p>
            <a:r>
              <a:rPr lang="en-CH" dirty="0"/>
              <a:t>Very good feedback (programme, format etc.)</a:t>
            </a:r>
          </a:p>
          <a:p>
            <a:endParaRPr lang="en-CH" dirty="0"/>
          </a:p>
          <a:p>
            <a:r>
              <a:rPr lang="en-CH" dirty="0">
                <a:solidFill>
                  <a:srgbClr val="00B050"/>
                </a:solidFill>
              </a:rPr>
              <a:t>The plan is to organize this school regularly </a:t>
            </a:r>
          </a:p>
          <a:p>
            <a:pPr lvl="1"/>
            <a:r>
              <a:rPr lang="en-CH" dirty="0"/>
              <a:t>every year, or every two years (depending on the resources)</a:t>
            </a:r>
          </a:p>
          <a:p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0D4D3B-846D-C05C-E07B-4EFFE62AF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D20A8C-4E29-8495-0EB7-6C80BF380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38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03995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0696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E8876-B618-C342-BFF3-5B0F86B3F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 school with a long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4811D-1B61-8E42-9CCD-3621BD1D43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school was created in </a:t>
            </a:r>
            <a:r>
              <a:rPr lang="en-US" dirty="0">
                <a:solidFill>
                  <a:srgbClr val="C00000"/>
                </a:solidFill>
              </a:rPr>
              <a:t>1970</a:t>
            </a:r>
          </a:p>
          <a:p>
            <a:pPr lvl="1"/>
            <a:r>
              <a:rPr lang="en-US" dirty="0"/>
              <a:t>43</a:t>
            </a:r>
            <a:r>
              <a:rPr lang="en-US" baseline="30000" dirty="0"/>
              <a:t>rd</a:t>
            </a:r>
            <a:r>
              <a:rPr lang="en-US" dirty="0"/>
              <a:t> edition in 2022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</a:rPr>
              <a:t>2900</a:t>
            </a:r>
            <a:r>
              <a:rPr lang="en-US" dirty="0"/>
              <a:t> students of ~80 different nationalities </a:t>
            </a:r>
            <a:br>
              <a:rPr lang="en-US" dirty="0"/>
            </a:br>
            <a:r>
              <a:rPr lang="en-US" dirty="0"/>
              <a:t>have followed the school</a:t>
            </a:r>
          </a:p>
          <a:p>
            <a:pPr lvl="1"/>
            <a:r>
              <a:rPr lang="en-US" dirty="0"/>
              <a:t>usually 60-80 per year</a:t>
            </a:r>
          </a:p>
          <a:p>
            <a:pPr lvl="1"/>
            <a:r>
              <a:rPr lang="en-US" dirty="0"/>
              <a:t>alumni web site: </a:t>
            </a:r>
            <a:r>
              <a:rPr lang="en-US" dirty="0">
                <a:hlinkClick r:id="rId2"/>
              </a:rPr>
              <a:t>https://cern.ch/CSC/history/alumni/</a:t>
            </a:r>
            <a:r>
              <a:rPr lang="en-US" dirty="0"/>
              <a:t>  </a:t>
            </a:r>
          </a:p>
          <a:p>
            <a:pPr lvl="1"/>
            <a:endParaRPr lang="en-US" dirty="0"/>
          </a:p>
          <a:p>
            <a:r>
              <a:rPr lang="en-US" dirty="0"/>
              <a:t>The school has visited 22 countries</a:t>
            </a:r>
          </a:p>
          <a:p>
            <a:pPr lvl="1"/>
            <a:r>
              <a:rPr lang="en-US" dirty="0">
                <a:hlinkClick r:id="rId3"/>
              </a:rPr>
              <a:t>https://cern.ch/CSC/history/past-schools/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recent:</a:t>
            </a:r>
            <a:r>
              <a:rPr lang="en-US" sz="1600" dirty="0"/>
              <a:t> France, Romania, Croatia, Israel, Spain, Belgium, Greece, Portugal, Cyprus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3F2400-E27E-6241-AE59-3A852265E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8F607A-8824-4844-98CC-BBF3D07DF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69B522-5D8A-3A45-BF69-8DF7B769A1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3915" y="2471076"/>
            <a:ext cx="2286000" cy="101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D7E0AED-815D-3443-B75D-33A70B510A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3915" y="1167143"/>
            <a:ext cx="2286000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0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59D70-79DD-8543-88E5-77B0E3730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Mandate and mission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62A97-960D-EC41-91B2-1B3EF8A54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1950" indent="0">
              <a:buNone/>
            </a:pP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61950" indent="0"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Create a </a:t>
            </a:r>
            <a:r>
              <a:rPr lang="en-US" sz="2400" dirty="0">
                <a:solidFill>
                  <a:srgbClr val="C00000"/>
                </a:solidFill>
              </a:rPr>
              <a:t>common culture in scientific computing </a:t>
            </a:r>
            <a:br>
              <a:rPr lang="en-US" sz="2400" dirty="0">
                <a:solidFill>
                  <a:srgbClr val="C00000"/>
                </a:solidFill>
              </a:rPr>
            </a:b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among young scientists and engineers involved </a:t>
            </a:r>
            <a:b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400" dirty="0">
                <a:solidFill>
                  <a:srgbClr val="C00000"/>
                </a:solidFill>
              </a:rPr>
              <a:t>in particle physics or other sciences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  <a:br>
              <a:rPr lang="en-US" sz="2400" dirty="0">
                <a:solidFill>
                  <a:srgbClr val="C00000"/>
                </a:solidFill>
              </a:rPr>
            </a:b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as a strategic direction to </a:t>
            </a:r>
            <a:r>
              <a:rPr lang="en-US" sz="2400" dirty="0">
                <a:solidFill>
                  <a:srgbClr val="C00000"/>
                </a:solidFill>
              </a:rPr>
              <a:t>promote mobility </a:t>
            </a:r>
            <a:br>
              <a:rPr lang="en-US" sz="2400" dirty="0">
                <a:solidFill>
                  <a:srgbClr val="C00000"/>
                </a:solidFill>
              </a:rPr>
            </a:b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to facilitate the development of </a:t>
            </a:r>
            <a:b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400" dirty="0">
                <a:solidFill>
                  <a:srgbClr val="C00000"/>
                </a:solidFill>
              </a:rPr>
              <a:t>large computing-oriented transnational projects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en-GB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en-CH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33C836-E980-9848-AE0E-BCA8719B7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F3A177-3B48-F14B-983D-F1934A895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277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C594E-179F-424A-8FC5-437AB63C7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</a:rPr>
              <a:t>Bridging science and computing</a:t>
            </a:r>
            <a:endParaRPr lang="en-CH" dirty="0">
              <a:solidFill>
                <a:srgbClr val="00B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C1ADEC-D091-7840-AF09-C9248F3A2A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Technological evolution in computing empowers science</a:t>
            </a:r>
          </a:p>
          <a:p>
            <a:pPr lvl="1"/>
            <a:r>
              <a:rPr lang="en-GB" sz="2000" dirty="0"/>
              <a:t>especially in data-intensive domains such as High Energy Physics</a:t>
            </a:r>
          </a:p>
          <a:p>
            <a:pPr lvl="1"/>
            <a:r>
              <a:rPr lang="en-GB" sz="2000" dirty="0">
                <a:solidFill>
                  <a:srgbClr val="C00000"/>
                </a:solidFill>
              </a:rPr>
              <a:t>computing is the main strategy </a:t>
            </a:r>
            <a:r>
              <a:rPr lang="en-GB" sz="2000" dirty="0"/>
              <a:t>for many scientific fields </a:t>
            </a:r>
            <a:br>
              <a:rPr lang="en-GB" sz="2000" dirty="0"/>
            </a:br>
            <a:r>
              <a:rPr lang="en-GB" sz="2000" dirty="0"/>
              <a:t>to do research efficiently on a large scale</a:t>
            </a:r>
          </a:p>
          <a:p>
            <a:pPr lvl="3"/>
            <a:endParaRPr lang="en-GB" sz="1400" dirty="0"/>
          </a:p>
          <a:p>
            <a:r>
              <a:rPr lang="en-GB" sz="2400" dirty="0"/>
              <a:t>It is nowadays essential that:</a:t>
            </a:r>
          </a:p>
          <a:p>
            <a:pPr lvl="1"/>
            <a:r>
              <a:rPr lang="en-GB" sz="2000" dirty="0">
                <a:solidFill>
                  <a:srgbClr val="C00000"/>
                </a:solidFill>
              </a:rPr>
              <a:t>scientists master computing technologies </a:t>
            </a:r>
            <a:br>
              <a:rPr lang="en-GB" sz="2000" dirty="0">
                <a:solidFill>
                  <a:srgbClr val="C00000"/>
                </a:solidFill>
              </a:rPr>
            </a:br>
            <a:r>
              <a:rPr lang="en-GB" sz="2000" dirty="0"/>
              <a:t>as a main tool for their research</a:t>
            </a:r>
          </a:p>
          <a:p>
            <a:pPr lvl="1"/>
            <a:r>
              <a:rPr lang="en-GB" sz="2000" dirty="0">
                <a:solidFill>
                  <a:srgbClr val="C00000"/>
                </a:solidFill>
              </a:rPr>
              <a:t>computer engineers understand the scientific needs</a:t>
            </a:r>
            <a:br>
              <a:rPr lang="en-GB" sz="2000" dirty="0">
                <a:solidFill>
                  <a:srgbClr val="C00000"/>
                </a:solidFill>
              </a:rPr>
            </a:br>
            <a:r>
              <a:rPr lang="en-GB" sz="2000" dirty="0"/>
              <a:t>in order to deliver computing services to research projects</a:t>
            </a:r>
          </a:p>
          <a:p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2B5115-C793-DE4C-BE99-EECF80E3D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3D1E3-5653-2D42-8337-F4F3F1B5F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6113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Academic dimension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964" y="1059582"/>
            <a:ext cx="7948401" cy="372641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CERN School of Computing</a:t>
            </a:r>
            <a:r>
              <a:rPr lang="mr-IN" dirty="0"/>
              <a:t>…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is </a:t>
            </a:r>
            <a:r>
              <a:rPr lang="en-US" dirty="0">
                <a:solidFill>
                  <a:srgbClr val="C00000"/>
                </a:solidFill>
              </a:rPr>
              <a:t>not a conference</a:t>
            </a:r>
          </a:p>
          <a:p>
            <a:pPr lvl="1"/>
            <a:r>
              <a:rPr lang="en-US" dirty="0"/>
              <a:t>lecturers do not present their work </a:t>
            </a:r>
            <a:br>
              <a:rPr lang="en-US" dirty="0"/>
            </a:br>
            <a:r>
              <a:rPr lang="en-US" dirty="0"/>
              <a:t>or promote their projects</a:t>
            </a:r>
          </a:p>
          <a:p>
            <a:pPr lvl="1"/>
            <a:endParaRPr lang="en-US" dirty="0"/>
          </a:p>
          <a:p>
            <a:r>
              <a:rPr lang="en-US" dirty="0"/>
              <a:t>is </a:t>
            </a:r>
            <a:r>
              <a:rPr lang="en-US" dirty="0">
                <a:solidFill>
                  <a:srgbClr val="C00000"/>
                </a:solidFill>
              </a:rPr>
              <a:t>not a training session</a:t>
            </a:r>
          </a:p>
          <a:p>
            <a:pPr lvl="1"/>
            <a:r>
              <a:rPr lang="en-US" dirty="0"/>
              <a:t>not a replication of training courses</a:t>
            </a:r>
            <a:br>
              <a:rPr lang="en-US" dirty="0"/>
            </a:br>
            <a:r>
              <a:rPr lang="en-US" dirty="0"/>
              <a:t>available at home institutes or online</a:t>
            </a:r>
          </a:p>
          <a:p>
            <a:pPr lvl="1"/>
            <a:r>
              <a:rPr lang="en-US" dirty="0"/>
              <a:t>focus on persistent knowledge, </a:t>
            </a:r>
            <a:br>
              <a:rPr lang="en-US" dirty="0"/>
            </a:br>
            <a:r>
              <a:rPr lang="en-US" dirty="0"/>
              <a:t>less on know-how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  <p:grpSp>
        <p:nvGrpSpPr>
          <p:cNvPr id="16" name="Group 15"/>
          <p:cNvGrpSpPr/>
          <p:nvPr/>
        </p:nvGrpSpPr>
        <p:grpSpPr>
          <a:xfrm>
            <a:off x="6030162" y="3108645"/>
            <a:ext cx="1350150" cy="1379135"/>
            <a:chOff x="6516216" y="3750393"/>
            <a:chExt cx="1800200" cy="1838847"/>
          </a:xfrm>
        </p:grpSpPr>
        <p:sp>
          <p:nvSpPr>
            <p:cNvPr id="5" name="Rectangle 4"/>
            <p:cNvSpPr/>
            <p:nvPr/>
          </p:nvSpPr>
          <p:spPr bwMode="auto">
            <a:xfrm>
              <a:off x="6520491" y="3750393"/>
              <a:ext cx="1795925" cy="18388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52400" dist="203200" dir="2700000" algn="tl" rotWithShape="0">
                <a:prstClr val="black">
                  <a:alpha val="40000"/>
                </a:prstClr>
              </a:outerShdw>
            </a:effectLst>
            <a:scene3d>
              <a:camera prst="isometricLeftDown"/>
              <a:lightRig rig="threePt" dir="t"/>
            </a:scene3d>
            <a:sp3d/>
          </p:spPr>
          <p:txBody>
            <a:bodyPr/>
            <a:lstStyle/>
            <a:p>
              <a:pPr algn="ctr">
                <a:defRPr/>
              </a:pPr>
              <a:r>
                <a:rPr lang="en-US" sz="1400" b="0" dirty="0"/>
                <a:t>Training</a:t>
              </a:r>
              <a:br>
                <a:rPr lang="en-US" sz="1400" b="0" dirty="0"/>
              </a:br>
              <a:r>
                <a:rPr lang="en-US" sz="1400" dirty="0" err="1"/>
                <a:t>P</a:t>
              </a:r>
              <a:r>
                <a:rPr lang="en-US" sz="1400" b="0" dirty="0" err="1"/>
                <a:t>rogramme</a:t>
              </a:r>
              <a:endParaRPr lang="en-US" sz="1400" b="0" dirty="0"/>
            </a:p>
            <a:p>
              <a:pPr algn="ctr">
                <a:defRPr/>
              </a:pPr>
              <a:endParaRPr lang="en-US" sz="1400" dirty="0"/>
            </a:p>
            <a:p>
              <a:pPr>
                <a:buFont typeface="Arial" pitchFamily="34" charset="0"/>
                <a:buChar char="•"/>
                <a:defRPr/>
              </a:pPr>
              <a:r>
                <a:rPr lang="en-US" sz="1400" dirty="0"/>
                <a:t>C++ </a:t>
              </a:r>
            </a:p>
            <a:p>
              <a:pPr>
                <a:buFont typeface="Arial" pitchFamily="34" charset="0"/>
                <a:buChar char="•"/>
                <a:defRPr/>
              </a:pPr>
              <a:r>
                <a:rPr lang="en-US" sz="1400" dirty="0"/>
                <a:t>J</a:t>
              </a:r>
              <a:r>
                <a:rPr lang="en-US" sz="1400" b="0" dirty="0"/>
                <a:t>ava</a:t>
              </a:r>
            </a:p>
            <a:p>
              <a:pPr>
                <a:buFont typeface="Arial" pitchFamily="34" charset="0"/>
                <a:buChar char="•"/>
                <a:defRPr/>
              </a:pPr>
              <a:r>
                <a:rPr lang="en-US" sz="1400" dirty="0"/>
                <a:t>Python</a:t>
              </a:r>
            </a:p>
            <a:p>
              <a:pPr>
                <a:defRPr/>
              </a:pPr>
              <a:endParaRPr lang="en-US" sz="1400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6516216" y="3956162"/>
              <a:ext cx="1728192" cy="1489062"/>
              <a:chOff x="4932040" y="1988840"/>
              <a:chExt cx="3168352" cy="2088232"/>
            </a:xfrm>
          </p:grpSpPr>
          <p:cxnSp>
            <p:nvCxnSpPr>
              <p:cNvPr id="7" name="Straight Connector 6"/>
              <p:cNvCxnSpPr/>
              <p:nvPr/>
            </p:nvCxnSpPr>
            <p:spPr bwMode="auto">
              <a:xfrm>
                <a:off x="4932040" y="1988840"/>
                <a:ext cx="3168352" cy="2088232"/>
              </a:xfrm>
              <a:prstGeom prst="lin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5715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8" name="Straight Connector 7"/>
              <p:cNvCxnSpPr/>
              <p:nvPr/>
            </p:nvCxnSpPr>
            <p:spPr bwMode="auto">
              <a:xfrm flipV="1">
                <a:off x="4932040" y="1988840"/>
                <a:ext cx="3168352" cy="2088232"/>
              </a:xfrm>
              <a:prstGeom prst="lin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5715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</p:grpSp>
      </p:grp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273709F-7EEC-E849-926E-697F7B40A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68F0742-B327-1E4E-9175-DAB310921C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2440" y="1755267"/>
            <a:ext cx="1828800" cy="8255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5922150" y="1463444"/>
            <a:ext cx="1674186" cy="1421486"/>
            <a:chOff x="4932040" y="1988840"/>
            <a:chExt cx="3168352" cy="2088232"/>
          </a:xfrm>
        </p:grpSpPr>
        <p:cxnSp>
          <p:nvCxnSpPr>
            <p:cNvPr id="13" name="Straight Connector 12"/>
            <p:cNvCxnSpPr/>
            <p:nvPr/>
          </p:nvCxnSpPr>
          <p:spPr bwMode="auto">
            <a:xfrm>
              <a:off x="4932040" y="1988840"/>
              <a:ext cx="3168352" cy="2088232"/>
            </a:xfrm>
            <a:prstGeom prst="lin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5715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 flipV="1">
              <a:off x="4932040" y="1988840"/>
              <a:ext cx="3168352" cy="2088232"/>
            </a:xfrm>
            <a:prstGeom prst="lin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5715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288021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68B8D-C7BA-7C43-872D-907B20E65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00B050"/>
                </a:solidFill>
              </a:rPr>
              <a:t>Three </a:t>
            </a:r>
            <a:r>
              <a:rPr lang="en-CH" dirty="0"/>
              <a:t>CERN Schools of Computing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8F072C-44C2-2441-95B5-D4E93C3CA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D35DB7-E8DB-A049-AA3F-3736F029B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99DDD1-8B7A-EEB2-C19F-A8373E0000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05679"/>
            <a:ext cx="9144000" cy="297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259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2BE94DC-D356-7E4A-B41F-0B05E84D2F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 algn="ctr"/>
            <a:r>
              <a:rPr lang="en-CH" sz="4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Thematic CSC on Security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4FFD61-C77A-1B43-92EC-85C6CD87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Thematic CSC on Security 2022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B1092-7BAA-A549-A6E6-90582B363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72708563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77680</TotalTime>
  <Words>1342</Words>
  <Application>Microsoft Macintosh PowerPoint</Application>
  <PresentationFormat>On-screen Show (16:9)</PresentationFormat>
  <Paragraphs>223</Paragraphs>
  <Slides>39</Slides>
  <Notes>5</Notes>
  <HiddenSlides>3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Arial</vt:lpstr>
      <vt:lpstr>Calibri</vt:lpstr>
      <vt:lpstr>Modèle par défaut</vt:lpstr>
      <vt:lpstr>PowerPoint Presentation</vt:lpstr>
      <vt:lpstr>PowerPoint Presentation</vt:lpstr>
      <vt:lpstr>CERN’s mission</vt:lpstr>
      <vt:lpstr>A school with a long history</vt:lpstr>
      <vt:lpstr>Mandate and mission</vt:lpstr>
      <vt:lpstr>Bridging science and computing</vt:lpstr>
      <vt:lpstr>Academic dimension</vt:lpstr>
      <vt:lpstr>Three CERN Schools of Computing</vt:lpstr>
      <vt:lpstr>PowerPoint Presentation</vt:lpstr>
      <vt:lpstr>Security CSC 2022</vt:lpstr>
      <vt:lpstr>Programme committee https://indico.cern.ch/event/1106023/page/24209-programme-committee </vt:lpstr>
      <vt:lpstr>Topic and target audience</vt:lpstr>
      <vt:lpstr>Lecturers https://indico.cern.ch/event/1106023/page/23919-lecturers </vt:lpstr>
      <vt:lpstr>Programme https://indico.cern.ch/event/1106023/program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Participants https://indico.cern.ch/e/1106023/page/23920-participants  </vt:lpstr>
      <vt:lpstr>PowerPoint Presentation</vt:lpstr>
      <vt:lpstr>Self-presentation session</vt:lpstr>
      <vt:lpstr>Security tCSC 2022 participants</vt:lpstr>
      <vt:lpstr>tCSC on security 2022: Student lightning talks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Local organizers</vt:lpstr>
      <vt:lpstr>CSC Organizers https://indico.cern.ch/event/1106023/page/23921-organisers </vt:lpstr>
      <vt:lpstr>Summary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School of Computing</dc:title>
  <dc:subject/>
  <dc:creator>Sebastian.Lopienski@cern.ch</dc:creator>
  <cp:keywords/>
  <dc:description/>
  <cp:lastModifiedBy>Sebastian Lopienski</cp:lastModifiedBy>
  <cp:revision>1680</cp:revision>
  <cp:lastPrinted>2013-07-12T09:19:14Z</cp:lastPrinted>
  <dcterms:created xsi:type="dcterms:W3CDTF">2007-01-03T21:50:59Z</dcterms:created>
  <dcterms:modified xsi:type="dcterms:W3CDTF">2022-07-13T09:23:04Z</dcterms:modified>
  <cp:category/>
</cp:coreProperties>
</file>