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8"/>
  </p:notesMasterIdLst>
  <p:handoutMasterIdLst>
    <p:handoutMasterId r:id="rId19"/>
  </p:handoutMasterIdLst>
  <p:sldIdLst>
    <p:sldId id="256" r:id="rId2"/>
    <p:sldId id="468" r:id="rId3"/>
    <p:sldId id="472" r:id="rId4"/>
    <p:sldId id="467" r:id="rId5"/>
    <p:sldId id="475" r:id="rId6"/>
    <p:sldId id="441" r:id="rId7"/>
    <p:sldId id="482" r:id="rId8"/>
    <p:sldId id="477" r:id="rId9"/>
    <p:sldId id="485" r:id="rId10"/>
    <p:sldId id="486" r:id="rId11"/>
    <p:sldId id="479" r:id="rId12"/>
    <p:sldId id="487" r:id="rId13"/>
    <p:sldId id="484" r:id="rId14"/>
    <p:sldId id="480" r:id="rId15"/>
    <p:sldId id="471" r:id="rId16"/>
    <p:sldId id="481" r:id="rId1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4553" autoAdjust="0"/>
  </p:normalViewPr>
  <p:slideViewPr>
    <p:cSldViewPr>
      <p:cViewPr varScale="1">
        <p:scale>
          <a:sx n="102" d="100"/>
          <a:sy n="102" d="100"/>
        </p:scale>
        <p:origin x="11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466" y="6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06B78-0169-4245-8EC2-37F4E65BC830}" type="datetimeFigureOut">
              <a:rPr lang="hu-HU" smtClean="0"/>
              <a:t>2022.07.13.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36F63-D432-4358-A9F2-8CA2692DBD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1559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62049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000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8339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/>
          <a:lstStyle/>
          <a:p>
            <a:fld id="{C8B50A84-8B22-41FE-B923-7B4084F7AAA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616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979613" cy="6858000"/>
          </a:xfrm>
          <a:prstGeom prst="rect">
            <a:avLst/>
          </a:prstGeom>
          <a:pattFill prst="dkHorz">
            <a:fgClr>
              <a:schemeClr val="accent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5513" y="2130425"/>
            <a:ext cx="6262687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4292600"/>
            <a:ext cx="4929187" cy="1346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00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C533B6-DB29-4D3B-B8AE-BC31AC783B4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28" name="Picture 8" descr="logo-ng-shea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3887787" cy="14636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2726F-9494-4111-B9D7-79999C92D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381000"/>
            <a:ext cx="204152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737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8C77A-F1E9-419F-A2CC-E28E350E7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AD7C4-BBDA-42E5-A351-026499641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4D521-C443-46BD-B393-4AF5CB72D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31F31-4010-488B-BB4A-3047FA044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C219A-8869-4DBB-AC26-890D9019EC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D185A-87FB-40AE-A2B0-6B8B4A6FB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9E436-2C34-4E29-B543-783DD3481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13E6B-A243-449E-8D96-0BA31DFB8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8B635-9ECA-4FA5-B2C0-7C063E36D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81000"/>
            <a:ext cx="671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hu-HU" smtClean="0"/>
              <a:t>13/07/2022</a:t>
            </a: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0C511D-C383-4DBD-A0E8-BAA16D6428C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9703" name="Picture 7" descr="logo-ng-sheare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4475" y="304800"/>
            <a:ext cx="1584325" cy="596900"/>
          </a:xfrm>
          <a:prstGeom prst="rect">
            <a:avLst/>
          </a:prstGeom>
          <a:noFill/>
        </p:spPr>
      </p:pic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0" y="1524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524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8991600" y="152400"/>
            <a:ext cx="152400" cy="6019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152400" cy="1066800"/>
          </a:xfrm>
          <a:prstGeom prst="rect">
            <a:avLst/>
          </a:prstGeom>
          <a:solidFill>
            <a:srgbClr val="C8004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6172200"/>
            <a:ext cx="152400" cy="685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04800" y="0"/>
            <a:ext cx="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04800" y="1066800"/>
            <a:ext cx="0" cy="57912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52400" y="0"/>
            <a:ext cx="152400" cy="152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152400" y="1066800"/>
            <a:ext cx="152400" cy="5105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nordugrid.org/repos.html" TargetMode="External"/><Relationship Id="rId7" Type="http://schemas.openxmlformats.org/officeDocument/2006/relationships/hyperlink" Target="https://bugzilla.nordugrid.org/" TargetMode="External"/><Relationship Id="rId2" Type="http://schemas.openxmlformats.org/officeDocument/2006/relationships/hyperlink" Target="https://source.coderefinery.org/nordugrid/ar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wlcg-arc-ce-discuss@cern.ch" TargetMode="External"/><Relationship Id="rId5" Type="http://schemas.openxmlformats.org/officeDocument/2006/relationships/hyperlink" Target="mailto:nordugrid-discuss@nordugrid.org" TargetMode="External"/><Relationship Id="rId4" Type="http://schemas.openxmlformats.org/officeDocument/2006/relationships/hyperlink" Target="http://www.nordugrid.org/arc/arc6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c-ce.example.org/arex/rest/1.0/%3cfunctionalit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09800" y="2438400"/>
            <a:ext cx="6262687" cy="1470025"/>
          </a:xfrm>
        </p:spPr>
        <p:txBody>
          <a:bodyPr/>
          <a:lstStyle/>
          <a:p>
            <a:r>
              <a:rPr lang="hu-HU" dirty="0" smtClean="0"/>
              <a:t>ARC7 features and release plan</a:t>
            </a:r>
            <a:br>
              <a:rPr lang="hu-HU" dirty="0" smtClean="0"/>
            </a:br>
            <a:r>
              <a:rPr lang="hu-HU" sz="2400" i="1" dirty="0" smtClean="0"/>
              <a:t>July 13, 2022 GDB</a:t>
            </a:r>
            <a:endParaRPr lang="ru-RU" sz="2000" i="1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572000"/>
            <a:ext cx="5943600" cy="965200"/>
          </a:xfrm>
        </p:spPr>
        <p:txBody>
          <a:bodyPr/>
          <a:lstStyle/>
          <a:p>
            <a:pPr algn="ctr"/>
            <a:r>
              <a:rPr lang="hu-HU" i="1" dirty="0" smtClean="0"/>
              <a:t>Balázs Kónya, Lund University</a:t>
            </a:r>
          </a:p>
          <a:p>
            <a:pPr algn="ctr"/>
            <a:r>
              <a:rPr lang="hu-HU" i="1" dirty="0" smtClean="0"/>
              <a:t>NorduGrid Technical Coordinator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REMOVED or OBSOLETED in ARC7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Smaller features, options to be removed from ARC7:</a:t>
            </a:r>
          </a:p>
          <a:p>
            <a:r>
              <a:rPr lang="en-US" sz="2000" dirty="0"/>
              <a:t>Glue1 schema</a:t>
            </a:r>
          </a:p>
          <a:p>
            <a:r>
              <a:rPr lang="hu-HU" sz="2000" dirty="0" smtClean="0"/>
              <a:t>Provisioning of the „</a:t>
            </a:r>
            <a:r>
              <a:rPr lang="en-US" sz="2000" dirty="0" smtClean="0"/>
              <a:t>Fake site-</a:t>
            </a:r>
            <a:r>
              <a:rPr lang="en-US" sz="2000" dirty="0" err="1" smtClean="0"/>
              <a:t>bdii</a:t>
            </a:r>
            <a:r>
              <a:rPr lang="hu-HU" sz="2000" dirty="0" smtClean="0"/>
              <a:t>”</a:t>
            </a:r>
            <a:r>
              <a:rPr lang="en-US" sz="2000" dirty="0"/>
              <a:t> </a:t>
            </a:r>
            <a:r>
              <a:rPr lang="hu-HU" sz="2000" dirty="0" smtClean="0"/>
              <a:t> instance</a:t>
            </a:r>
            <a:endParaRPr lang="en-US" sz="2000" dirty="0"/>
          </a:p>
          <a:p>
            <a:r>
              <a:rPr lang="hu-HU" sz="2000" dirty="0" smtClean="0"/>
              <a:t>Support for </a:t>
            </a:r>
            <a:r>
              <a:rPr lang="en-US" sz="2000" dirty="0" smtClean="0"/>
              <a:t>Argus</a:t>
            </a:r>
            <a:endParaRPr lang="en-US" sz="2000" dirty="0"/>
          </a:p>
          <a:p>
            <a:r>
              <a:rPr lang="en-US" sz="2000" dirty="0" err="1"/>
              <a:t>Nordugridmap</a:t>
            </a:r>
            <a:r>
              <a:rPr lang="en-US" sz="2000" dirty="0"/>
              <a:t>-like </a:t>
            </a:r>
            <a:r>
              <a:rPr lang="en-US" sz="2000" dirty="0" err="1"/>
              <a:t>gridmapfile</a:t>
            </a:r>
            <a:r>
              <a:rPr lang="en-US" sz="2000" dirty="0"/>
              <a:t> generation </a:t>
            </a:r>
          </a:p>
          <a:p>
            <a:r>
              <a:rPr lang="en-US" sz="2000" dirty="0"/>
              <a:t>Resubmit option in </a:t>
            </a:r>
            <a:r>
              <a:rPr lang="en-US" sz="2000" dirty="0" err="1"/>
              <a:t>xrls</a:t>
            </a:r>
            <a:r>
              <a:rPr lang="en-US" sz="2000" dirty="0"/>
              <a:t> should be retired (related to the accounting and </a:t>
            </a:r>
            <a:r>
              <a:rPr lang="en-US" sz="2000" dirty="0" err="1"/>
              <a:t>diag</a:t>
            </a:r>
            <a:r>
              <a:rPr lang="en-US" sz="2000" dirty="0"/>
              <a:t> file discussion)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ARC7 compatibility statements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rgbClr val="00B050"/>
                </a:solidFill>
              </a:rPr>
              <a:t>ARC7 packages and distribution </a:t>
            </a:r>
            <a:r>
              <a:rPr lang="en-US" sz="1800" dirty="0"/>
              <a:t>will be very similar to ARC6, no major changes </a:t>
            </a:r>
            <a:r>
              <a:rPr lang="en-US" sz="1800" dirty="0" smtClean="0"/>
              <a:t>expected</a:t>
            </a:r>
            <a:endParaRPr lang="hu-HU" sz="1800" dirty="0" smtClean="0"/>
          </a:p>
          <a:p>
            <a:pPr lvl="1"/>
            <a:r>
              <a:rPr lang="en-US" sz="1600" dirty="0"/>
              <a:t>ARC7 packages in all distributions will be named arc7 in their package </a:t>
            </a:r>
            <a:r>
              <a:rPr lang="en-US" sz="1600" dirty="0" smtClean="0"/>
              <a:t>names</a:t>
            </a:r>
            <a:endParaRPr lang="en-US" sz="1600" dirty="0"/>
          </a:p>
          <a:p>
            <a:r>
              <a:rPr lang="en-US" sz="1800" dirty="0">
                <a:solidFill>
                  <a:srgbClr val="00B050"/>
                </a:solidFill>
              </a:rPr>
              <a:t>ARC7 configuration: </a:t>
            </a:r>
            <a:r>
              <a:rPr lang="en-US" sz="1800" dirty="0"/>
              <a:t>no major changes, ARC6 </a:t>
            </a:r>
            <a:r>
              <a:rPr lang="en-US" sz="1800" dirty="0" err="1"/>
              <a:t>config</a:t>
            </a:r>
            <a:r>
              <a:rPr lang="en-US" sz="1800" dirty="0"/>
              <a:t> file will be compatible with ARC7 CE </a:t>
            </a:r>
            <a:endParaRPr lang="hu-HU" sz="1800" dirty="0" smtClean="0"/>
          </a:p>
          <a:p>
            <a:pPr lvl="1"/>
            <a:r>
              <a:rPr lang="en-US" sz="1600" dirty="0" smtClean="0"/>
              <a:t>modulo </a:t>
            </a:r>
            <a:r>
              <a:rPr lang="en-US" sz="1600" dirty="0"/>
              <a:t>discontinued </a:t>
            </a:r>
            <a:r>
              <a:rPr lang="en-US" sz="1600" dirty="0" smtClean="0"/>
              <a:t>blocks/functionality</a:t>
            </a:r>
            <a:r>
              <a:rPr lang="en-US" sz="1600" dirty="0"/>
              <a:t> </a:t>
            </a:r>
          </a:p>
          <a:p>
            <a:r>
              <a:rPr lang="en-US" sz="1800" dirty="0" err="1" smtClean="0">
                <a:solidFill>
                  <a:srgbClr val="FF0000"/>
                </a:solidFill>
              </a:rPr>
              <a:t>Controldir</a:t>
            </a:r>
            <a:r>
              <a:rPr lang="en-US" sz="1800" dirty="0" smtClean="0">
                <a:solidFill>
                  <a:srgbClr val="FF0000"/>
                </a:solidFill>
              </a:rPr>
              <a:t> restructuring</a:t>
            </a:r>
            <a:r>
              <a:rPr lang="hu-HU" sz="1800" dirty="0" smtClean="0">
                <a:solidFill>
                  <a:srgbClr val="FF0000"/>
                </a:solidFill>
              </a:rPr>
              <a:t> </a:t>
            </a:r>
            <a:r>
              <a:rPr lang="hu-HU" sz="1800" dirty="0" smtClean="0"/>
              <a:t>is</a:t>
            </a:r>
            <a:r>
              <a:rPr lang="en-US" sz="1800" dirty="0" smtClean="0"/>
              <a:t> </a:t>
            </a:r>
            <a:r>
              <a:rPr lang="en-US" sz="1800" dirty="0"/>
              <a:t>the major change in </a:t>
            </a:r>
            <a:r>
              <a:rPr lang="en-US" sz="1800" dirty="0" smtClean="0"/>
              <a:t>ARC7</a:t>
            </a:r>
            <a:endParaRPr lang="hu-HU" sz="1800" dirty="0" smtClean="0"/>
          </a:p>
          <a:p>
            <a:pPr lvl="1"/>
            <a:r>
              <a:rPr lang="en-US" sz="1400" dirty="0" smtClean="0"/>
              <a:t> </a:t>
            </a:r>
            <a:r>
              <a:rPr lang="hu-HU" sz="1400" dirty="0" smtClean="0"/>
              <a:t>it </a:t>
            </a:r>
            <a:r>
              <a:rPr lang="en-US" sz="1400" dirty="0" smtClean="0"/>
              <a:t>is </a:t>
            </a:r>
            <a:r>
              <a:rPr lang="en-US" sz="1400" dirty="0"/>
              <a:t>a transparent internal change within ARC7</a:t>
            </a:r>
          </a:p>
          <a:p>
            <a:r>
              <a:rPr lang="en-US" sz="1800" dirty="0">
                <a:solidFill>
                  <a:srgbClr val="00B050"/>
                </a:solidFill>
              </a:rPr>
              <a:t>ARC7 will deliver a REST-centric ARC CE </a:t>
            </a:r>
            <a:r>
              <a:rPr lang="en-US" sz="1800" dirty="0"/>
              <a:t>with production-level token support</a:t>
            </a:r>
            <a:r>
              <a:rPr lang="en-US" sz="1800" dirty="0" smtClean="0"/>
              <a:t>.</a:t>
            </a:r>
            <a:endParaRPr lang="hu-HU" sz="1800" dirty="0" smtClean="0"/>
          </a:p>
          <a:p>
            <a:r>
              <a:rPr lang="en-US" sz="1800" dirty="0">
                <a:solidFill>
                  <a:srgbClr val="00B050"/>
                </a:solidFill>
              </a:rPr>
              <a:t>Server-client </a:t>
            </a:r>
            <a:r>
              <a:rPr lang="en-US" sz="1800" dirty="0" smtClean="0">
                <a:solidFill>
                  <a:srgbClr val="00B050"/>
                </a:solidFill>
              </a:rPr>
              <a:t>compatibility</a:t>
            </a:r>
            <a:r>
              <a:rPr lang="hu-HU" sz="1800" dirty="0" smtClean="0">
                <a:solidFill>
                  <a:srgbClr val="00B050"/>
                </a:solidFill>
              </a:rPr>
              <a:t>, based on REST </a:t>
            </a:r>
            <a:r>
              <a:rPr lang="hu-HU" sz="1800" dirty="0" smtClean="0"/>
              <a:t>(ARC </a:t>
            </a:r>
            <a:r>
              <a:rPr lang="hu-HU" sz="1800" dirty="0"/>
              <a:t>6 and ARC 7)</a:t>
            </a:r>
            <a:r>
              <a:rPr lang="en-US" sz="1800" dirty="0"/>
              <a:t>:  </a:t>
            </a:r>
          </a:p>
          <a:p>
            <a:pPr lvl="1"/>
            <a:r>
              <a:rPr lang="en-US" sz="1600" dirty="0"/>
              <a:t>ARC6 clients will work with ARC7 </a:t>
            </a:r>
            <a:r>
              <a:rPr lang="en-US" sz="1600" dirty="0" smtClean="0"/>
              <a:t>C</a:t>
            </a:r>
            <a:r>
              <a:rPr lang="hu-HU" sz="1600" dirty="0" smtClean="0"/>
              <a:t>E-</a:t>
            </a:r>
            <a:r>
              <a:rPr lang="en-US" sz="1600" dirty="0" smtClean="0"/>
              <a:t>s</a:t>
            </a:r>
            <a:r>
              <a:rPr lang="hu-HU" sz="1600" dirty="0" smtClean="0"/>
              <a:t> </a:t>
            </a:r>
            <a:r>
              <a:rPr lang="hu-HU" sz="1600" dirty="0"/>
              <a:t>(only via REST)</a:t>
            </a:r>
            <a:endParaRPr lang="en-US" sz="1600" dirty="0"/>
          </a:p>
          <a:p>
            <a:pPr lvl="1"/>
            <a:r>
              <a:rPr lang="en-US" sz="1600" dirty="0"/>
              <a:t>ARC7 clients will work only with REST-based ARC6 </a:t>
            </a:r>
            <a:r>
              <a:rPr lang="en-US" sz="1600" dirty="0" smtClean="0"/>
              <a:t>CE</a:t>
            </a:r>
            <a:r>
              <a:rPr lang="hu-HU" sz="1600" dirty="0" smtClean="0"/>
              <a:t>-</a:t>
            </a:r>
            <a:r>
              <a:rPr lang="en-US" sz="1600" dirty="0" smtClean="0"/>
              <a:t>s</a:t>
            </a:r>
            <a:r>
              <a:rPr lang="en-US" sz="1600" dirty="0"/>
              <a:t>.</a:t>
            </a:r>
            <a:endParaRPr lang="hu-HU" sz="1600" dirty="0"/>
          </a:p>
          <a:p>
            <a:pPr lvl="1"/>
            <a:r>
              <a:rPr lang="en-US" sz="1600" dirty="0" smtClean="0"/>
              <a:t>ARC7 </a:t>
            </a:r>
            <a:r>
              <a:rPr lang="en-US" sz="1600" dirty="0"/>
              <a:t>server </a:t>
            </a:r>
            <a:r>
              <a:rPr lang="hu-HU" sz="1600" dirty="0"/>
              <a:t>will be</a:t>
            </a:r>
            <a:r>
              <a:rPr lang="en-US" sz="1600" dirty="0"/>
              <a:t> compatible with </a:t>
            </a:r>
            <a:r>
              <a:rPr lang="en-US" sz="1600" dirty="0" smtClean="0"/>
              <a:t>ARC7 </a:t>
            </a:r>
            <a:r>
              <a:rPr lang="en-US" sz="1600" dirty="0"/>
              <a:t>and ARC 6 (REST) client, i.e. accept both REST 1.0 and </a:t>
            </a:r>
            <a:r>
              <a:rPr lang="en-US" sz="1600" dirty="0" smtClean="0"/>
              <a:t>1.1</a:t>
            </a:r>
            <a:endParaRPr lang="hu-HU" sz="1600" dirty="0" smtClean="0"/>
          </a:p>
          <a:p>
            <a:pPr lvl="1"/>
            <a:r>
              <a:rPr lang="hu-HU" sz="1600" dirty="0" smtClean="0">
                <a:solidFill>
                  <a:srgbClr val="FF0000"/>
                </a:solidFill>
              </a:rPr>
              <a:t>Neither ARC7 server nor the client will support gridftp and LDAP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www.nordugrid.org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ARC7 Release timeline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Documentation branching for ARC7:</a:t>
            </a:r>
            <a:r>
              <a:rPr lang="en-US" sz="1600" b="1" dirty="0"/>
              <a:t> </a:t>
            </a:r>
            <a:r>
              <a:rPr lang="hu-HU" sz="1600" b="1" dirty="0" smtClean="0"/>
              <a:t>done</a:t>
            </a:r>
            <a:endParaRPr lang="en-US" sz="1600" dirty="0"/>
          </a:p>
          <a:p>
            <a:r>
              <a:rPr lang="en-US" sz="1600" dirty="0"/>
              <a:t>Technical description of the restructured </a:t>
            </a:r>
            <a:r>
              <a:rPr lang="en-US" sz="1600" dirty="0" err="1"/>
              <a:t>controldir</a:t>
            </a:r>
            <a:r>
              <a:rPr lang="en-US" sz="1600" dirty="0"/>
              <a:t> is available: </a:t>
            </a:r>
            <a:r>
              <a:rPr lang="hu-HU" sz="1600" b="1" dirty="0" smtClean="0"/>
              <a:t>pending</a:t>
            </a:r>
            <a:endParaRPr lang="en-US" sz="1600" dirty="0"/>
          </a:p>
          <a:p>
            <a:r>
              <a:rPr lang="en-US" sz="1600" dirty="0"/>
              <a:t>Propose a working process for the branch(</a:t>
            </a:r>
            <a:r>
              <a:rPr lang="en-US" sz="1600" dirty="0" err="1"/>
              <a:t>es</a:t>
            </a:r>
            <a:r>
              <a:rPr lang="en-US" sz="1600" dirty="0"/>
              <a:t>) for the ARC7 release work: </a:t>
            </a:r>
            <a:r>
              <a:rPr lang="hu-HU" sz="1600" b="1" dirty="0"/>
              <a:t>done</a:t>
            </a:r>
            <a:endParaRPr lang="en-US" sz="1600" b="1" dirty="0"/>
          </a:p>
          <a:p>
            <a:r>
              <a:rPr lang="en-US" sz="1600" dirty="0" err="1" smtClean="0"/>
              <a:t>Controldir</a:t>
            </a:r>
            <a:r>
              <a:rPr lang="en-US" sz="1600" dirty="0" smtClean="0"/>
              <a:t> </a:t>
            </a:r>
            <a:r>
              <a:rPr lang="en-US" sz="1600" dirty="0"/>
              <a:t>new structure is available /</a:t>
            </a:r>
            <a:r>
              <a:rPr lang="en-US" sz="1600" dirty="0" smtClean="0"/>
              <a:t>up-to-date</a:t>
            </a:r>
            <a:r>
              <a:rPr lang="hu-HU" sz="1600" dirty="0" smtClean="0"/>
              <a:t>/merged</a:t>
            </a:r>
            <a:r>
              <a:rPr lang="en-US" sz="1600" dirty="0" smtClean="0"/>
              <a:t> </a:t>
            </a:r>
            <a:r>
              <a:rPr lang="hu-HU" sz="1600" dirty="0" smtClean="0"/>
              <a:t>into the ARC7 branch</a:t>
            </a:r>
            <a:r>
              <a:rPr lang="en-US" sz="1600" dirty="0" smtClean="0"/>
              <a:t>:</a:t>
            </a:r>
            <a:r>
              <a:rPr lang="en-US" sz="1600" dirty="0"/>
              <a:t> </a:t>
            </a:r>
            <a:r>
              <a:rPr lang="hu-HU" sz="1600" dirty="0" smtClean="0"/>
              <a:t> </a:t>
            </a:r>
            <a:r>
              <a:rPr lang="hu-HU" sz="1600" b="1" dirty="0" smtClean="0"/>
              <a:t>done</a:t>
            </a:r>
            <a:endParaRPr lang="en-US" sz="1600" b="1" dirty="0"/>
          </a:p>
          <a:p>
            <a:r>
              <a:rPr lang="en-US" sz="1600" dirty="0"/>
              <a:t>Bug review day, decide what to fix for ARC7: </a:t>
            </a:r>
            <a:r>
              <a:rPr lang="hu-HU" sz="1600" b="1" dirty="0"/>
              <a:t>done</a:t>
            </a:r>
            <a:endParaRPr lang="en-US" sz="1600" b="1" dirty="0"/>
          </a:p>
          <a:p>
            <a:r>
              <a:rPr lang="en-US" sz="1600" dirty="0" smtClean="0"/>
              <a:t>Testing </a:t>
            </a:r>
            <a:r>
              <a:rPr lang="en-US" sz="1600" dirty="0"/>
              <a:t>campaign for both </a:t>
            </a:r>
            <a:r>
              <a:rPr lang="en-US" sz="1600" dirty="0" err="1"/>
              <a:t>controldir</a:t>
            </a:r>
            <a:r>
              <a:rPr lang="en-US" sz="1600" dirty="0"/>
              <a:t> structure  and REST </a:t>
            </a:r>
            <a:r>
              <a:rPr lang="en-US" sz="1600" dirty="0" smtClean="0"/>
              <a:t>interface</a:t>
            </a:r>
            <a:r>
              <a:rPr lang="hu-HU" sz="1600" dirty="0" smtClean="0"/>
              <a:t>:</a:t>
            </a:r>
            <a:r>
              <a:rPr lang="en-US" sz="1600" dirty="0" smtClean="0"/>
              <a:t> </a:t>
            </a:r>
            <a:r>
              <a:rPr lang="hu-HU" sz="1600" b="1" dirty="0" smtClean="0"/>
              <a:t>started</a:t>
            </a:r>
            <a:endParaRPr lang="en-US" sz="1600" dirty="0"/>
          </a:p>
          <a:p>
            <a:r>
              <a:rPr lang="en-US" sz="1600" dirty="0" smtClean="0"/>
              <a:t>Very </a:t>
            </a:r>
            <a:r>
              <a:rPr lang="en-US" sz="1600" dirty="0"/>
              <a:t>first alpha for ARC7 is announced for developers: </a:t>
            </a:r>
            <a:r>
              <a:rPr lang="hu-HU" sz="1600" b="1" dirty="0" smtClean="0"/>
              <a:t>after summer</a:t>
            </a:r>
            <a:endParaRPr lang="en-US" sz="1600" b="1" dirty="0"/>
          </a:p>
          <a:p>
            <a:r>
              <a:rPr lang="en-US" sz="1600" dirty="0" smtClean="0"/>
              <a:t>REST </a:t>
            </a:r>
            <a:r>
              <a:rPr lang="en-US" sz="1600" dirty="0"/>
              <a:t>1.1 defined and implemented: </a:t>
            </a:r>
            <a:r>
              <a:rPr lang="en-US" sz="1600" b="1" dirty="0"/>
              <a:t> </a:t>
            </a:r>
            <a:r>
              <a:rPr lang="hu-HU" sz="1600" b="1" dirty="0" smtClean="0"/>
              <a:t>ongoing</a:t>
            </a:r>
            <a:endParaRPr lang="en-US" sz="1600" b="1" dirty="0"/>
          </a:p>
          <a:p>
            <a:r>
              <a:rPr lang="en-US" sz="1600" dirty="0" smtClean="0"/>
              <a:t>All </a:t>
            </a:r>
            <a:r>
              <a:rPr lang="en-US" sz="1600" dirty="0"/>
              <a:t>obsoleted components, code, library removed from ARC7 branch: </a:t>
            </a:r>
            <a:r>
              <a:rPr lang="hu-HU" sz="1600" b="1" dirty="0" smtClean="0"/>
              <a:t>after the summer</a:t>
            </a:r>
          </a:p>
          <a:p>
            <a:r>
              <a:rPr lang="en-US" sz="1600" dirty="0" smtClean="0"/>
              <a:t>Upgrade </a:t>
            </a:r>
            <a:r>
              <a:rPr lang="en-US" sz="1600" dirty="0"/>
              <a:t>procedure in </a:t>
            </a:r>
            <a:r>
              <a:rPr lang="en-US" sz="1600" dirty="0" smtClean="0"/>
              <a:t>place</a:t>
            </a:r>
            <a:r>
              <a:rPr lang="hu-HU" sz="1600" dirty="0" smtClean="0"/>
              <a:t>: </a:t>
            </a:r>
            <a:r>
              <a:rPr lang="hu-HU" sz="1600" b="1" dirty="0" smtClean="0"/>
              <a:t>early September</a:t>
            </a:r>
            <a:endParaRPr lang="en-US" sz="1600" b="1" dirty="0"/>
          </a:p>
          <a:p>
            <a:pPr lvl="1"/>
            <a:r>
              <a:rPr lang="en-US" sz="1400" dirty="0"/>
              <a:t>No draining needed, the conversion happens by ARC automatically</a:t>
            </a:r>
          </a:p>
          <a:p>
            <a:r>
              <a:rPr lang="en-US" sz="1600" dirty="0"/>
              <a:t>First release candidate </a:t>
            </a:r>
            <a:r>
              <a:rPr lang="hu-HU" sz="1600" b="1" dirty="0" smtClean="0"/>
              <a:t>late</a:t>
            </a:r>
            <a:r>
              <a:rPr lang="en-US" sz="1600" b="1" dirty="0" smtClean="0"/>
              <a:t> </a:t>
            </a:r>
            <a:r>
              <a:rPr lang="en-US" sz="1600" b="1" dirty="0"/>
              <a:t>September </a:t>
            </a:r>
            <a:endParaRPr lang="en-US" sz="1600" dirty="0"/>
          </a:p>
          <a:p>
            <a:r>
              <a:rPr lang="en-US" sz="1600" dirty="0"/>
              <a:t>ARC7 is announced </a:t>
            </a:r>
            <a:r>
              <a:rPr lang="en-US" sz="1600" b="1" dirty="0"/>
              <a:t>5th November </a:t>
            </a:r>
            <a:r>
              <a:rPr lang="en-US" sz="1600" b="1" dirty="0" smtClean="0"/>
              <a:t>2022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</a:t>
            </a:r>
            <a:r>
              <a:rPr lang="hu-HU" dirty="0" smtClean="0"/>
              <a:t>ot for ARC7: ARC8 candidate content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1600" dirty="0"/>
              <a:t>LRMS Backend rationalizing, cleanup</a:t>
            </a:r>
          </a:p>
          <a:p>
            <a:r>
              <a:rPr lang="hu-HU" sz="1600" dirty="0"/>
              <a:t>Json as a supported job description </a:t>
            </a:r>
            <a:r>
              <a:rPr lang="hu-HU" sz="1600" dirty="0" smtClean="0"/>
              <a:t>language</a:t>
            </a:r>
          </a:p>
          <a:p>
            <a:r>
              <a:rPr lang="en-US" sz="1600" dirty="0">
                <a:solidFill>
                  <a:srgbClr val="00B050"/>
                </a:solidFill>
              </a:rPr>
              <a:t>REST-based </a:t>
            </a:r>
            <a:r>
              <a:rPr lang="en-US" sz="1600" dirty="0" err="1">
                <a:solidFill>
                  <a:srgbClr val="00B050"/>
                </a:solidFill>
              </a:rPr>
              <a:t>webmonitor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/>
              <a:t>Some replacement for ganglia</a:t>
            </a:r>
          </a:p>
          <a:p>
            <a:r>
              <a:rPr lang="en-US" sz="1600" dirty="0">
                <a:solidFill>
                  <a:srgbClr val="00B050"/>
                </a:solidFill>
              </a:rPr>
              <a:t>Containerized version of the ARC-CE REST only server</a:t>
            </a:r>
          </a:p>
          <a:p>
            <a:r>
              <a:rPr lang="en-US" sz="1600" dirty="0"/>
              <a:t>ARC storage element (drop-in replacement for </a:t>
            </a:r>
            <a:r>
              <a:rPr lang="en-US" sz="1600" dirty="0" err="1"/>
              <a:t>gridftp</a:t>
            </a:r>
            <a:r>
              <a:rPr lang="en-US" sz="1600" dirty="0"/>
              <a:t>-storage server)</a:t>
            </a:r>
          </a:p>
          <a:p>
            <a:r>
              <a:rPr lang="en-US" sz="1600" dirty="0"/>
              <a:t>Intelligent Garbage collector for </a:t>
            </a:r>
            <a:r>
              <a:rPr lang="en-US" sz="1600" dirty="0" err="1"/>
              <a:t>controldir</a:t>
            </a:r>
            <a:r>
              <a:rPr lang="en-US" sz="1600" dirty="0"/>
              <a:t> leftovers</a:t>
            </a:r>
          </a:p>
          <a:p>
            <a:r>
              <a:rPr lang="en-US" sz="1600" dirty="0">
                <a:solidFill>
                  <a:srgbClr val="00B050"/>
                </a:solidFill>
              </a:rPr>
              <a:t>LRMS error </a:t>
            </a:r>
            <a:r>
              <a:rPr lang="en-US" sz="1600" dirty="0" smtClean="0">
                <a:solidFill>
                  <a:srgbClr val="00B050"/>
                </a:solidFill>
              </a:rPr>
              <a:t>propagation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 smtClean="0">
                <a:solidFill>
                  <a:srgbClr val="00B050"/>
                </a:solidFill>
              </a:rPr>
              <a:t>possibility </a:t>
            </a:r>
            <a:r>
              <a:rPr lang="en-US" sz="1600" dirty="0">
                <a:solidFill>
                  <a:srgbClr val="00B050"/>
                </a:solidFill>
              </a:rPr>
              <a:t>to keep the *.errors file of jobs for </a:t>
            </a:r>
            <a:r>
              <a:rPr lang="en-US" sz="1600" dirty="0" smtClean="0">
                <a:solidFill>
                  <a:srgbClr val="00B050"/>
                </a:solidFill>
              </a:rPr>
              <a:t>sysadmin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dirty="0"/>
              <a:t>Find some alternative to swig</a:t>
            </a:r>
          </a:p>
          <a:p>
            <a:r>
              <a:rPr lang="en-US" sz="1600" dirty="0"/>
              <a:t>Integrated own minimalistic internal task scheduler, an “ARC batch system</a:t>
            </a:r>
            <a:r>
              <a:rPr lang="en-US" sz="1600" dirty="0" smtClean="0"/>
              <a:t>”,</a:t>
            </a:r>
            <a:endParaRPr lang="hu-HU" sz="1600" dirty="0" smtClean="0"/>
          </a:p>
          <a:p>
            <a:r>
              <a:rPr lang="en-US" sz="1600" dirty="0" smtClean="0"/>
              <a:t>[</a:t>
            </a:r>
            <a:r>
              <a:rPr lang="en-US" sz="1600" dirty="0" err="1" smtClean="0"/>
              <a:t>lrms</a:t>
            </a:r>
            <a:r>
              <a:rPr lang="en-US" sz="1600" dirty="0" smtClean="0"/>
              <a:t>/</a:t>
            </a:r>
            <a:r>
              <a:rPr lang="en-US" sz="1600" dirty="0" err="1" smtClean="0"/>
              <a:t>slurm</a:t>
            </a:r>
            <a:r>
              <a:rPr lang="en-US" sz="1600" dirty="0" smtClean="0"/>
              <a:t>] [</a:t>
            </a:r>
            <a:r>
              <a:rPr lang="en-US" sz="1600" dirty="0" err="1" smtClean="0"/>
              <a:t>lrms</a:t>
            </a:r>
            <a:r>
              <a:rPr lang="en-US" sz="1600" dirty="0" smtClean="0"/>
              <a:t>/condor] </a:t>
            </a:r>
            <a:r>
              <a:rPr lang="en-US" sz="1600" dirty="0" err="1" smtClean="0"/>
              <a:t>etc</a:t>
            </a:r>
            <a:r>
              <a:rPr lang="en-US" sz="1600" dirty="0" smtClean="0"/>
              <a:t> configuration </a:t>
            </a:r>
            <a:r>
              <a:rPr lang="en-US" sz="1600" dirty="0" err="1" smtClean="0"/>
              <a:t>subblocks</a:t>
            </a:r>
            <a:r>
              <a:rPr lang="en-US" sz="1600" dirty="0" smtClean="0"/>
              <a:t> </a:t>
            </a:r>
            <a:endParaRPr lang="hu-HU" sz="1600" dirty="0" smtClean="0"/>
          </a:p>
          <a:p>
            <a:r>
              <a:rPr lang="en-US" sz="1600" dirty="0" err="1" smtClean="0"/>
              <a:t>Generalise</a:t>
            </a:r>
            <a:r>
              <a:rPr lang="en-US" sz="1600" dirty="0" smtClean="0"/>
              <a:t> </a:t>
            </a:r>
            <a:r>
              <a:rPr lang="en-US" sz="1600" dirty="0"/>
              <a:t>the job concept so that ARC e.g. could handle data transfer jobs</a:t>
            </a:r>
          </a:p>
          <a:p>
            <a:r>
              <a:rPr lang="en-US" sz="1600" dirty="0"/>
              <a:t>Complete, powerful rest-based new generation client replacing the “old cli”</a:t>
            </a:r>
          </a:p>
          <a:p>
            <a:r>
              <a:rPr lang="en-US" sz="1600" dirty="0"/>
              <a:t>Support for “modern” </a:t>
            </a:r>
            <a:r>
              <a:rPr lang="en-US" sz="1600" dirty="0" err="1"/>
              <a:t>openpbs</a:t>
            </a:r>
            <a:r>
              <a:rPr lang="en-US" sz="1600" dirty="0"/>
              <a:t>/pro</a:t>
            </a:r>
          </a:p>
          <a:p>
            <a:r>
              <a:rPr lang="en-US" sz="1600" dirty="0"/>
              <a:t>A mechanism to blacklist DNs </a:t>
            </a:r>
            <a:r>
              <a:rPr lang="en-US" sz="1600" dirty="0" smtClean="0"/>
              <a:t>dynamically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Support statements for ARC6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/>
              <a:t>No new feature development </a:t>
            </a:r>
            <a:r>
              <a:rPr lang="en-US" sz="1800" dirty="0"/>
              <a:t>is planned or going on for ARC6 and no bug-fixing development will happen on ARC6 code base in the future except for security issues.</a:t>
            </a:r>
            <a:endParaRPr lang="en-US" sz="1800" b="1" dirty="0"/>
          </a:p>
          <a:p>
            <a:r>
              <a:rPr lang="en-US" sz="1800" b="1" dirty="0"/>
              <a:t>Security fixes for ARC6 </a:t>
            </a:r>
            <a:r>
              <a:rPr lang="en-US" sz="1800" dirty="0"/>
              <a:t>will be provided till the end of &lt;release-date+1 </a:t>
            </a:r>
            <a:r>
              <a:rPr lang="en-US" sz="1800" dirty="0" err="1"/>
              <a:t>yr</a:t>
            </a:r>
            <a:r>
              <a:rPr lang="en-US" sz="1800" dirty="0"/>
              <a:t>&gt;.</a:t>
            </a:r>
            <a:endParaRPr lang="en-US" sz="1800" b="1" dirty="0"/>
          </a:p>
          <a:p>
            <a:r>
              <a:rPr lang="en-US" sz="1800" dirty="0"/>
              <a:t>Production </a:t>
            </a:r>
            <a:r>
              <a:rPr lang="hu-HU" sz="1800" dirty="0" smtClean="0"/>
              <a:t>s</a:t>
            </a:r>
            <a:r>
              <a:rPr lang="en-US" sz="1800" dirty="0" err="1" smtClean="0"/>
              <a:t>ites</a:t>
            </a:r>
            <a:r>
              <a:rPr lang="en-US" sz="1800" dirty="0" smtClean="0"/>
              <a:t> </a:t>
            </a:r>
            <a:r>
              <a:rPr lang="en-US" sz="1800" dirty="0"/>
              <a:t>already running ARC 6 will be able to get deployment and configuration troubleshooting help via GGUS till &lt;release-date + 2 </a:t>
            </a:r>
            <a:r>
              <a:rPr lang="en-US" sz="1800" dirty="0" err="1"/>
              <a:t>yrs</a:t>
            </a:r>
            <a:r>
              <a:rPr lang="en-US" sz="1800" dirty="0"/>
              <a:t>&gt;. This we call "</a:t>
            </a:r>
            <a:r>
              <a:rPr lang="en-US" sz="1800" b="1" dirty="0"/>
              <a:t>operational site support</a:t>
            </a:r>
            <a:r>
              <a:rPr lang="en-US" sz="1800" dirty="0" smtClean="0"/>
              <a:t>".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ARC 6 will be available in EPEL 7- 9, in the future EPEL10, only ARC7 will be available. ARC 7 will be available in EPEL 7-9 with a different package name </a:t>
            </a:r>
            <a:r>
              <a:rPr lang="hu-HU" sz="1800" dirty="0" smtClean="0"/>
              <a:t>as </a:t>
            </a:r>
            <a:r>
              <a:rPr lang="en-US" sz="1800" dirty="0" smtClean="0"/>
              <a:t>arc7</a:t>
            </a:r>
            <a:endParaRPr lang="en-US" sz="1800" b="1" dirty="0"/>
          </a:p>
          <a:p>
            <a:pPr lvl="1"/>
            <a:r>
              <a:rPr lang="en-US" sz="1600" dirty="0"/>
              <a:t>EPEL 7: arc, arc6, arc7</a:t>
            </a:r>
          </a:p>
          <a:p>
            <a:pPr lvl="1"/>
            <a:r>
              <a:rPr lang="en-US" sz="1600" dirty="0"/>
              <a:t>EPEL 8: arc (arc 6), arc7</a:t>
            </a:r>
          </a:p>
          <a:p>
            <a:pPr lvl="1"/>
            <a:r>
              <a:rPr lang="en-US" sz="1600" dirty="0"/>
              <a:t>EPEL 9: arc (arc 6), arc7  to-do rename to arc6 </a:t>
            </a:r>
          </a:p>
          <a:p>
            <a:pPr lvl="1"/>
            <a:r>
              <a:rPr lang="en-US" sz="1600" dirty="0"/>
              <a:t>EPEL 10: arc7 </a:t>
            </a:r>
          </a:p>
          <a:p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ARC FACTSHEET 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kern="1200" dirty="0">
                <a:solidFill>
                  <a:prstClr val="black"/>
                </a:solidFill>
                <a:latin typeface="Calibri" panose="020F0502020204030204"/>
              </a:rPr>
              <a:t>Code:</a:t>
            </a: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  <a:hlinkClick r:id="rId2"/>
              </a:rPr>
              <a:t>https://source.coderefinery.org/nordugrid/arc</a:t>
            </a:r>
            <a:endParaRPr lang="en-GB" sz="17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hu-HU" sz="2000" kern="1200" dirty="0" smtClean="0">
                <a:solidFill>
                  <a:prstClr val="black"/>
                </a:solidFill>
                <a:latin typeface="Calibri" panose="020F0502020204030204"/>
              </a:rPr>
              <a:t>Installable</a:t>
            </a:r>
            <a:r>
              <a:rPr lang="en-GB" sz="2000" kern="1200" dirty="0" smtClean="0">
                <a:solidFill>
                  <a:prstClr val="black"/>
                </a:solidFill>
                <a:latin typeface="Calibri" panose="020F0502020204030204"/>
              </a:rPr>
              <a:t> packages:</a:t>
            </a:r>
            <a:endParaRPr lang="en-GB" sz="20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</a:rPr>
              <a:t>Global Linux repositories (CentOS, </a:t>
            </a:r>
            <a:r>
              <a:rPr lang="en-GB" sz="1700" kern="1200" dirty="0" err="1">
                <a:solidFill>
                  <a:prstClr val="black"/>
                </a:solidFill>
                <a:latin typeface="Calibri" panose="020F0502020204030204"/>
              </a:rPr>
              <a:t>Debian</a:t>
            </a: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</a:rPr>
              <a:t>, EPEL)</a:t>
            </a: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</a:rPr>
              <a:t>Upstream: </a:t>
            </a: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  <a:hlinkClick r:id="rId3"/>
              </a:rPr>
              <a:t>http://</a:t>
            </a:r>
            <a:r>
              <a:rPr lang="en-GB" sz="1700" kern="1200" dirty="0" smtClean="0">
                <a:solidFill>
                  <a:prstClr val="black"/>
                </a:solidFill>
                <a:latin typeface="Calibri" panose="020F0502020204030204"/>
                <a:hlinkClick r:id="rId3"/>
              </a:rPr>
              <a:t>download.nordugrid.org/repos.html</a:t>
            </a:r>
            <a:endParaRPr lang="hu-HU" sz="20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kern="1200" dirty="0" smtClean="0">
                <a:solidFill>
                  <a:prstClr val="black"/>
                </a:solidFill>
                <a:latin typeface="Calibri" panose="020F0502020204030204"/>
              </a:rPr>
              <a:t>Documentation:</a:t>
            </a:r>
            <a:endParaRPr lang="en-GB" sz="1600" kern="1200" dirty="0">
              <a:solidFill>
                <a:prstClr val="black"/>
              </a:solidFill>
              <a:latin typeface="Calibri" panose="020F0502020204030204"/>
            </a:endParaRP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ARC6: complete </a:t>
            </a:r>
            <a:r>
              <a:rPr lang="en-GB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documentation </a:t>
            </a: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online at </a:t>
            </a:r>
            <a:r>
              <a:rPr lang="en-GB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4"/>
              </a:rPr>
              <a:t>http://</a:t>
            </a:r>
            <a:r>
              <a:rPr lang="en-GB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4"/>
              </a:rPr>
              <a:t>www.nordugrid.org/arc/arc6</a:t>
            </a:r>
            <a:endParaRPr lang="hu-HU" sz="1700" kern="1200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1085850" lvl="2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300" kern="1200" dirty="0" smtClean="0">
                <a:latin typeface="Calibri" panose="020F0502020204030204"/>
                <a:ea typeface="+mn-ea"/>
                <a:cs typeface="+mn-cs"/>
              </a:rPr>
              <a:t>Including tech specifications and internals such as the OIDC tokens and REST interface</a:t>
            </a: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700" kern="1200" dirty="0" smtClean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ARC7: will have its own documentation area, work </a:t>
            </a:r>
            <a:r>
              <a:rPr lang="hu-HU" sz="1700" kern="1200" dirty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started here</a:t>
            </a:r>
            <a:r>
              <a:rPr lang="hu-HU" sz="1700" kern="1200" dirty="0" smtClean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: http</a:t>
            </a:r>
            <a:r>
              <a:rPr lang="hu-HU" sz="1700" kern="1200" dirty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://</a:t>
            </a:r>
            <a:r>
              <a:rPr lang="hu-HU" sz="1700" kern="1200" dirty="0" smtClean="0">
                <a:solidFill>
                  <a:srgbClr val="00B0F0"/>
                </a:solidFill>
                <a:latin typeface="Calibri" panose="020F0502020204030204"/>
                <a:ea typeface="+mn-ea"/>
                <a:cs typeface="+mn-cs"/>
              </a:rPr>
              <a:t>www.nordugrid.org/arc/arc7</a:t>
            </a:r>
            <a:endParaRPr lang="hu-HU" sz="2000" kern="12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28600" lvl="0" indent="-2286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GB" sz="2000" kern="1200" dirty="0" smtClean="0">
                <a:solidFill>
                  <a:prstClr val="black"/>
                </a:solidFill>
                <a:latin typeface="Calibri" panose="020F0502020204030204"/>
              </a:rPr>
              <a:t>Support</a:t>
            </a:r>
            <a:r>
              <a:rPr lang="en-GB" sz="2000" kern="1200" dirty="0">
                <a:solidFill>
                  <a:prstClr val="black"/>
                </a:solidFill>
                <a:latin typeface="Calibri" panose="020F0502020204030204"/>
              </a:rPr>
              <a:t>:</a:t>
            </a: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Dedicated </a:t>
            </a:r>
            <a:r>
              <a:rPr lang="hu-HU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skype </a:t>
            </a:r>
            <a:r>
              <a:rPr lang="hu-HU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support channel: </a:t>
            </a:r>
            <a:r>
              <a:rPr lang="hu-HU" sz="13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https</a:t>
            </a:r>
            <a:r>
              <a:rPr lang="hu-HU" sz="13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://join.skype.com/dyf3A6Uutjy2</a:t>
            </a:r>
            <a:endParaRPr lang="en-GB" sz="13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Email lists:</a:t>
            </a:r>
            <a:r>
              <a:rPr lang="hu-HU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5"/>
              </a:rPr>
              <a:t>nordugrid-discuss@nordugrid.org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–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generic</a:t>
            </a:r>
            <a:r>
              <a:rPr lang="hu-HU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CERN 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e-group  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6"/>
              </a:rPr>
              <a:t>wlcg-arc-ce-discuss@cern.ch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– WLCG-specific</a:t>
            </a:r>
          </a:p>
          <a:p>
            <a:pPr marL="685800" lvl="1" indent="-228600" fontAlgn="auto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sz="17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Own bugzilla and EGI GGUS:</a:t>
            </a:r>
            <a:r>
              <a:rPr lang="hu-HU" sz="17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7"/>
              </a:rPr>
              <a:t>https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7"/>
              </a:rPr>
              <a:t>://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  <a:hlinkClick r:id="rId7"/>
              </a:rPr>
              <a:t>bugzilla.nordugrid.org</a:t>
            </a:r>
            <a:r>
              <a:rPr lang="hu-HU" sz="140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;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1400" kern="1200" dirty="0">
                <a:solidFill>
                  <a:prstClr val="black"/>
                </a:solidFill>
                <a:latin typeface="Calibri" panose="020F0502020204030204"/>
              </a:rPr>
              <a:t>“ARC” </a:t>
            </a:r>
            <a:r>
              <a:rPr lang="en-GB" sz="1400" kern="1200" dirty="0" smtClean="0">
                <a:solidFill>
                  <a:prstClr val="black"/>
                </a:solidFill>
                <a:latin typeface="Calibri" panose="020F0502020204030204"/>
              </a:rPr>
              <a:t>unit</a:t>
            </a:r>
            <a:r>
              <a:rPr lang="hu-HU" sz="1400" kern="1200" dirty="0" smtClean="0">
                <a:solidFill>
                  <a:prstClr val="black"/>
                </a:solidFill>
                <a:latin typeface="Calibri" panose="020F0502020204030204"/>
              </a:rPr>
              <a:t> in GGUS</a:t>
            </a:r>
            <a:endParaRPr lang="hu-HU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www.nordugrid.org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3083690">
            <a:off x="6033378" y="2030470"/>
            <a:ext cx="339067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hu-HU" dirty="0" smtClean="0"/>
              <a:t>Latest version: ARC 6.15.1</a:t>
            </a:r>
          </a:p>
          <a:p>
            <a:r>
              <a:rPr lang="hu-HU" dirty="0" smtClean="0"/>
              <a:t>ARC7 pre-view: early autumn...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642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Summary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 smtClean="0"/>
              <a:t>ARC 7: is going to be a </a:t>
            </a:r>
            <a:r>
              <a:rPr lang="hu-HU" sz="2400" dirty="0" smtClean="0">
                <a:solidFill>
                  <a:srgbClr val="00B050"/>
                </a:solidFill>
              </a:rPr>
              <a:t>SOFT major release</a:t>
            </a:r>
          </a:p>
          <a:p>
            <a:pPr lvl="1"/>
            <a:r>
              <a:rPr lang="hu-HU" sz="2000" dirty="0" smtClean="0"/>
              <a:t>Almost transparent for sysadmins!</a:t>
            </a:r>
          </a:p>
          <a:p>
            <a:r>
              <a:rPr lang="hu-HU" sz="2400" dirty="0" smtClean="0"/>
              <a:t>New developments to be released with ARC7:</a:t>
            </a:r>
          </a:p>
          <a:p>
            <a:pPr lvl="1"/>
            <a:r>
              <a:rPr lang="hu-HU" sz="2000" dirty="0"/>
              <a:t>e</a:t>
            </a:r>
            <a:r>
              <a:rPr lang="hu-HU" sz="2000" dirty="0" smtClean="0"/>
              <a:t>ither internal restructuring, improvements</a:t>
            </a:r>
          </a:p>
          <a:p>
            <a:pPr lvl="1"/>
            <a:r>
              <a:rPr lang="hu-HU" sz="2000" dirty="0"/>
              <a:t>o</a:t>
            </a:r>
            <a:r>
              <a:rPr lang="hu-HU" sz="2000" dirty="0" smtClean="0"/>
              <a:t>r already available on the ARC6-line as tech preview</a:t>
            </a:r>
          </a:p>
          <a:p>
            <a:r>
              <a:rPr lang="hu-HU" sz="2400" dirty="0" smtClean="0"/>
              <a:t>ARC7 backward incompatibility is mostly due to</a:t>
            </a:r>
          </a:p>
          <a:p>
            <a:pPr lvl="1"/>
            <a:r>
              <a:rPr lang="hu-HU" sz="2000" dirty="0" smtClean="0"/>
              <a:t>OBSOLETED </a:t>
            </a:r>
            <a:r>
              <a:rPr lang="hu-HU" sz="2000" dirty="0" smtClean="0"/>
              <a:t>interfaces, components</a:t>
            </a:r>
          </a:p>
          <a:p>
            <a:r>
              <a:rPr lang="hu-HU" sz="2400" dirty="0" smtClean="0"/>
              <a:t>ARC-CE from ARC7 will be a very clean single interface CE</a:t>
            </a:r>
          </a:p>
          <a:p>
            <a:pPr lvl="1"/>
            <a:r>
              <a:rPr lang="hu-HU" sz="2000" dirty="0" smtClean="0"/>
              <a:t>REST-only</a:t>
            </a:r>
          </a:p>
          <a:p>
            <a:r>
              <a:rPr lang="hu-HU" sz="2400" dirty="0" smtClean="0"/>
              <a:t>Lots of cleanup, consolidation, internal improvements </a:t>
            </a:r>
            <a:endParaRPr lang="hu-HU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1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82686">
            <a:off x="5624951" y="1952319"/>
            <a:ext cx="2920333" cy="2190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Previous ARC major release: ARC6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1018"/>
            <a:ext cx="8430852" cy="5031181"/>
          </a:xfrm>
        </p:spPr>
        <p:txBody>
          <a:bodyPr/>
          <a:lstStyle/>
          <a:p>
            <a:r>
              <a:rPr lang="hu-HU" sz="2400" dirty="0" smtClean="0"/>
              <a:t>ARC 6, May 2019: </a:t>
            </a:r>
            <a:r>
              <a:rPr lang="hu-HU" sz="2400" dirty="0" smtClean="0">
                <a:solidFill>
                  <a:srgbClr val="FF0000"/>
                </a:solidFill>
              </a:rPr>
              <a:t>lots of</a:t>
            </a:r>
            <a:r>
              <a:rPr lang="hu-HU" sz="2400" dirty="0" smtClean="0"/>
              <a:t> </a:t>
            </a:r>
            <a:r>
              <a:rPr lang="hu-HU" sz="2400" dirty="0" smtClean="0">
                <a:solidFill>
                  <a:srgbClr val="FF0000"/>
                </a:solidFill>
              </a:rPr>
              <a:t>backward incompatibility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ARC.CONF</a:t>
            </a:r>
          </a:p>
          <a:p>
            <a:pPr lvl="1"/>
            <a:r>
              <a:rPr lang="hu-HU" sz="1800" dirty="0" smtClean="0"/>
              <a:t>Event-driven internal job loop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Re-engineered RTE framework</a:t>
            </a:r>
          </a:p>
          <a:p>
            <a:pPr lvl="1"/>
            <a:r>
              <a:rPr lang="hu-HU" sz="1800" dirty="0" smtClean="0"/>
              <a:t>ARCCTL utility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Accounting system changes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ARCHERY</a:t>
            </a:r>
          </a:p>
          <a:p>
            <a:r>
              <a:rPr lang="hu-HU" sz="2400" i="1" dirty="0" smtClean="0">
                <a:solidFill>
                  <a:srgbClr val="00B0F0"/>
                </a:solidFill>
              </a:rPr>
              <a:t>Postponed to ARC7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dirty="0"/>
              <a:t>Completion </a:t>
            </a:r>
            <a:r>
              <a:rPr lang="hu-HU" sz="1800" i="1" dirty="0" smtClean="0"/>
              <a:t>of the tech </a:t>
            </a:r>
            <a:r>
              <a:rPr lang="hu-HU" sz="1800" i="1" dirty="0"/>
              <a:t>p</a:t>
            </a:r>
            <a:r>
              <a:rPr lang="hu-HU" sz="1800" i="1" dirty="0" smtClean="0"/>
              <a:t>review </a:t>
            </a:r>
            <a:r>
              <a:rPr lang="hu-HU" sz="1800" i="1" dirty="0" smtClean="0"/>
              <a:t>solutions: </a:t>
            </a:r>
            <a:r>
              <a:rPr lang="hu-HU" sz="1600" i="1" dirty="0" smtClean="0"/>
              <a:t>REST Interface, </a:t>
            </a:r>
            <a:r>
              <a:rPr lang="hu-HU" sz="1600" i="1" strike="sngStrike" dirty="0" smtClean="0"/>
              <a:t>Internal Interface,Python LRMS,Candypond </a:t>
            </a:r>
            <a:r>
              <a:rPr lang="hu-HU" sz="1600" i="1" strike="sngStrike" dirty="0"/>
              <a:t>service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strike="sngStrike" dirty="0"/>
              <a:t>Any major work on the client-side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dirty="0" smtClean="0"/>
              <a:t>Embracing </a:t>
            </a:r>
            <a:r>
              <a:rPr lang="hu-HU" sz="1800" i="1" dirty="0"/>
              <a:t>non-x509 security trends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dirty="0"/>
              <a:t>Controldir restructuring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dirty="0"/>
              <a:t>Phasing out gridftp and glue-1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800" i="1" strike="sngStrike" dirty="0"/>
              <a:t>Better error messages</a:t>
            </a:r>
            <a:endParaRPr lang="hu-HU" sz="2000" i="1" strike="sngStrike" dirty="0"/>
          </a:p>
          <a:p>
            <a:pPr lvl="1"/>
            <a:endParaRPr lang="hu-HU" dirty="0" smtClean="0">
              <a:solidFill>
                <a:srgbClr val="FF0000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9366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Since then on the ARC6 code line... </a:t>
            </a:r>
            <a:r>
              <a:rPr lang="hu-HU" dirty="0" smtClean="0"/>
              <a:t>several</a:t>
            </a:r>
            <a:r>
              <a:rPr lang="hu-HU" dirty="0" smtClean="0"/>
              <a:t> releases came out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029200"/>
          </a:xfrm>
        </p:spPr>
        <p:txBody>
          <a:bodyPr/>
          <a:lstStyle/>
          <a:p>
            <a:r>
              <a:rPr lang="hu-HU" sz="2400" dirty="0" smtClean="0"/>
              <a:t>Switching from ARC5 to ARC6 </a:t>
            </a:r>
          </a:p>
          <a:p>
            <a:pPr lvl="1"/>
            <a:r>
              <a:rPr lang="hu-HU" sz="2000" dirty="0" smtClean="0"/>
              <a:t>was painfull but not that bad</a:t>
            </a:r>
          </a:p>
          <a:p>
            <a:r>
              <a:rPr lang="hu-HU" sz="2400" dirty="0"/>
              <a:t>ARC5 reached its end-of-life in 2020</a:t>
            </a:r>
          </a:p>
          <a:p>
            <a:pPr lvl="1"/>
            <a:r>
              <a:rPr lang="hu-HU" sz="1800" dirty="0" smtClean="0"/>
              <a:t>although </a:t>
            </a:r>
            <a:r>
              <a:rPr lang="hu-HU" sz="1800" dirty="0"/>
              <a:t>we still provide some „minimal operation site </a:t>
            </a:r>
            <a:r>
              <a:rPr lang="hu-HU" sz="1800" dirty="0" smtClean="0"/>
              <a:t>support”</a:t>
            </a:r>
          </a:p>
          <a:p>
            <a:r>
              <a:rPr lang="hu-HU" sz="2400" dirty="0" smtClean="0"/>
              <a:t>„Only” ... regular bug fix and enhancement releases on the ARC6 code line:</a:t>
            </a:r>
          </a:p>
          <a:p>
            <a:pPr lvl="1"/>
            <a:r>
              <a:rPr lang="hu-HU" sz="1800" dirty="0" smtClean="0"/>
              <a:t>6.1 June 2019,   . ...   6.15.1 March 2021</a:t>
            </a:r>
          </a:p>
          <a:p>
            <a:pPr lvl="1"/>
            <a:r>
              <a:rPr lang="hu-HU" sz="1800" dirty="0" smtClean="0"/>
              <a:t>6.4: introduction of a new accounting subsystem</a:t>
            </a:r>
          </a:p>
          <a:p>
            <a:pPr lvl="1"/>
            <a:r>
              <a:rPr lang="hu-HU" sz="1800" i="1" dirty="0" smtClean="0"/>
              <a:t>6.6: OIDC tech preview release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6.8</a:t>
            </a:r>
            <a:r>
              <a:rPr lang="hu-HU" sz="1800" dirty="0">
                <a:solidFill>
                  <a:srgbClr val="FF0000"/>
                </a:solidFill>
              </a:rPr>
              <a:t>: removal of the pre 6.4 accounting subsystem</a:t>
            </a:r>
          </a:p>
          <a:p>
            <a:pPr lvl="1"/>
            <a:r>
              <a:rPr lang="hu-HU" sz="1800" dirty="0"/>
              <a:t>6.8.1 express release (fix for a too strict validator option</a:t>
            </a:r>
            <a:r>
              <a:rPr lang="hu-HU" sz="1800" dirty="0" smtClean="0"/>
              <a:t>)</a:t>
            </a:r>
          </a:p>
          <a:p>
            <a:pPr lvl="1"/>
            <a:r>
              <a:rPr lang="hu-HU" sz="1800" i="1" dirty="0"/>
              <a:t>6.9.0: REST tech preview </a:t>
            </a:r>
            <a:r>
              <a:rPr lang="hu-HU" sz="1800" i="1" dirty="0" smtClean="0"/>
              <a:t>re-implemented</a:t>
            </a:r>
          </a:p>
          <a:p>
            <a:pPr lvl="1"/>
            <a:r>
              <a:rPr lang="hu-HU" sz="1800" dirty="0" smtClean="0"/>
              <a:t>6.10-DO-NOT-USE RELEASE</a:t>
            </a:r>
          </a:p>
          <a:p>
            <a:pPr lvl="1"/>
            <a:r>
              <a:rPr lang="hu-HU" sz="1800" dirty="0" smtClean="0"/>
              <a:t>6.15.1 python3 related fix</a:t>
            </a:r>
            <a:endParaRPr lang="hu-HU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9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Development targeted for ARC7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/>
              <a:t>ARC </a:t>
            </a:r>
            <a:r>
              <a:rPr lang="hu-HU" sz="2400" dirty="0" smtClean="0"/>
              <a:t>7 as the </a:t>
            </a:r>
            <a:r>
              <a:rPr lang="hu-HU" sz="2400" dirty="0"/>
              <a:t>next </a:t>
            </a:r>
            <a:r>
              <a:rPr lang="hu-HU" sz="2400" dirty="0">
                <a:solidFill>
                  <a:srgbClr val="FF0000"/>
                </a:solidFill>
              </a:rPr>
              <a:t>major</a:t>
            </a:r>
            <a:r>
              <a:rPr lang="hu-HU" sz="2400" dirty="0"/>
              <a:t> ARC </a:t>
            </a:r>
            <a:r>
              <a:rPr lang="hu-HU" sz="2400" dirty="0" smtClean="0"/>
              <a:t>Release </a:t>
            </a:r>
          </a:p>
          <a:p>
            <a:pPr lvl="1"/>
            <a:r>
              <a:rPr lang="hu-HU" sz="1800" dirty="0" smtClean="0"/>
              <a:t>Backward incompatibilities are allowed </a:t>
            </a:r>
          </a:p>
          <a:p>
            <a:pPr lvl="1"/>
            <a:r>
              <a:rPr lang="hu-HU" sz="1800" dirty="0" smtClean="0"/>
              <a:t>One can remove not-used components, obsolete interfaces</a:t>
            </a:r>
            <a:endParaRPr lang="hu-HU" sz="1800" dirty="0"/>
          </a:p>
          <a:p>
            <a:pPr marL="514350" indent="-514350">
              <a:buFont typeface="+mj-lt"/>
              <a:buAutoNum type="arabicPeriod"/>
            </a:pPr>
            <a:endParaRPr lang="hu-HU" dirty="0" smtClean="0"/>
          </a:p>
          <a:p>
            <a:pPr marL="514350" indent="-514350">
              <a:buFont typeface="+mj-lt"/>
              <a:buAutoNum type="arabicPeriod"/>
            </a:pPr>
            <a:r>
              <a:rPr lang="hu-HU" sz="2000" dirty="0" smtClean="0"/>
              <a:t>„Final”, production version for the REST interface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2000" dirty="0" smtClean="0"/>
              <a:t>Production OIDC support as to satisfy the WLCG experiments... (?)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2000" dirty="0">
                <a:solidFill>
                  <a:srgbClr val="FF0000"/>
                </a:solidFill>
              </a:rPr>
              <a:t>Major internal </a:t>
            </a:r>
            <a:r>
              <a:rPr lang="hu-HU" sz="2000" dirty="0" smtClean="0">
                <a:solidFill>
                  <a:srgbClr val="FF0000"/>
                </a:solidFill>
              </a:rPr>
              <a:t>ARC CE restructuring </a:t>
            </a:r>
            <a:r>
              <a:rPr lang="hu-HU" sz="2000" dirty="0">
                <a:solidFill>
                  <a:srgbClr val="FF0000"/>
                </a:solidFill>
              </a:rPr>
              <a:t>(controldir, scalability)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2000" dirty="0" smtClean="0"/>
              <a:t>Lots of discussion to drop-not to drop gridftp jobsubmission and/or LDAP infosys from ARC7</a:t>
            </a:r>
          </a:p>
          <a:p>
            <a:pPr marL="0" indent="0">
              <a:buNone/>
            </a:pPr>
            <a:endParaRPr lang="hu-HU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7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ARC7: REST  CE interface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610600" cy="5068888"/>
          </a:xfrm>
        </p:spPr>
        <p:txBody>
          <a:bodyPr/>
          <a:lstStyle/>
          <a:p>
            <a:r>
              <a:rPr lang="hu-HU" sz="1800" dirty="0" smtClean="0"/>
              <a:t>REST specification</a:t>
            </a:r>
          </a:p>
          <a:p>
            <a:pPr lvl="1"/>
            <a:r>
              <a:rPr lang="hu-HU" sz="1600" dirty="0"/>
              <a:t>www.nordugrid.org/arc/arc6/tech/rest/rest.html</a:t>
            </a:r>
          </a:p>
          <a:p>
            <a:pPr lvl="1"/>
            <a:r>
              <a:rPr lang="hu-HU" sz="1600" dirty="0" smtClean="0"/>
              <a:t>API endpoint: </a:t>
            </a:r>
            <a:r>
              <a:rPr lang="hu-HU" sz="1600" dirty="0" smtClean="0">
                <a:latin typeface="Aharoni" panose="02010803020104030203" pitchFamily="2" charset="-79"/>
                <a:cs typeface="Aharoni" panose="02010803020104030203" pitchFamily="2" charset="-79"/>
                <a:hlinkClick r:id="rId3"/>
              </a:rPr>
              <a:t>https://arc-ce.example.org:443/arex/rest/1.0/&lt;functionality</a:t>
            </a:r>
            <a:r>
              <a:rPr lang="hu-HU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&gt;</a:t>
            </a:r>
          </a:p>
          <a:p>
            <a:pPr lvl="1"/>
            <a:r>
              <a:rPr lang="hu-HU" sz="1600" dirty="0" smtClean="0"/>
              <a:t>Supported functionalities: </a:t>
            </a:r>
            <a:r>
              <a:rPr lang="hu-HU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info, delegation, jobs</a:t>
            </a:r>
            <a:endParaRPr lang="hu-HU" sz="12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2"/>
            <a:r>
              <a:rPr lang="hu-HU" sz="1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post &lt;base&gt;/jobs?action={new,info,status,kill,clean,restart}</a:t>
            </a:r>
          </a:p>
          <a:p>
            <a:pPr lvl="2"/>
            <a:r>
              <a:rPr lang="hu-HU" sz="1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get &lt;base&gt;/jobs/&lt;job id&gt;/session/&lt;file&gt;,  &lt;base&gt;/jobs/&lt;job id&gt;/diagnose</a:t>
            </a:r>
          </a:p>
          <a:p>
            <a:pPr lvl="1"/>
            <a:r>
              <a:rPr lang="hu-HU" sz="1600" dirty="0" smtClean="0"/>
              <a:t>V1.0 spec is complete and „closed”, already since ARC 6.9 release</a:t>
            </a:r>
          </a:p>
          <a:p>
            <a:pPr lvl="2"/>
            <a:r>
              <a:rPr lang="hu-HU" sz="1200" dirty="0" smtClean="0"/>
              <a:t>All defined functionality got implemented as part of ARC CE (server-side)</a:t>
            </a:r>
          </a:p>
          <a:p>
            <a:pPr lvl="2"/>
            <a:r>
              <a:rPr lang="hu-HU" sz="1200" dirty="0" smtClean="0"/>
              <a:t>The code is released and enabled as a technology preview within 6.9</a:t>
            </a:r>
          </a:p>
          <a:p>
            <a:pPr lvl="2"/>
            <a:r>
              <a:rPr lang="hu-HU" sz="1200" dirty="0" smtClean="0"/>
              <a:t>The ARC client SDK and the „arcsub” CLI supports REST</a:t>
            </a:r>
          </a:p>
          <a:p>
            <a:pPr lvl="1"/>
            <a:r>
              <a:rPr lang="hu-HU" sz="1600" dirty="0" smtClean="0"/>
              <a:t>REST is used in production</a:t>
            </a:r>
          </a:p>
          <a:p>
            <a:pPr lvl="2"/>
            <a:r>
              <a:rPr lang="hu-HU" sz="1200" dirty="0"/>
              <a:t>ATLAS sites enabling REST on ARC-CE:  http://novastore.farm.particle.cz/ce/arc-rest</a:t>
            </a:r>
            <a:r>
              <a:rPr lang="hu-HU" sz="1200" dirty="0" smtClean="0"/>
              <a:t>/</a:t>
            </a:r>
            <a:endParaRPr lang="hu-HU" sz="1600" dirty="0" smtClean="0"/>
          </a:p>
          <a:p>
            <a:r>
              <a:rPr lang="hu-HU" sz="1800" dirty="0" smtClean="0"/>
              <a:t>REST in ARC7:</a:t>
            </a:r>
          </a:p>
          <a:p>
            <a:pPr lvl="1"/>
            <a:r>
              <a:rPr lang="hu-HU" sz="1600" dirty="0" smtClean="0"/>
              <a:t>Intensive testing (stress tests): ACT (25-30 Hz bulk submission), DIRAC, Condor teams</a:t>
            </a:r>
          </a:p>
          <a:p>
            <a:pPr lvl="1"/>
            <a:r>
              <a:rPr lang="hu-HU" sz="1600" dirty="0" smtClean="0"/>
              <a:t>V1.1 specification extension: queue parameter, better support for bulk </a:t>
            </a:r>
            <a:r>
              <a:rPr lang="hu-HU" sz="1600" dirty="0" smtClean="0"/>
              <a:t>jobs, and token-delegation may need additional changes</a:t>
            </a:r>
            <a:endParaRPr lang="hu-HU" sz="1600" dirty="0" smtClean="0"/>
          </a:p>
          <a:p>
            <a:pPr lvl="1"/>
            <a:r>
              <a:rPr lang="hu-HU" sz="1600" dirty="0" smtClean="0"/>
              <a:t>ARC7 will support both v1.0 and 1.1 </a:t>
            </a:r>
          </a:p>
          <a:p>
            <a:pPr lvl="1"/>
            <a:r>
              <a:rPr lang="hu-HU" sz="1800" i="1" dirty="0" smtClean="0">
                <a:solidFill>
                  <a:srgbClr val="FF0000"/>
                </a:solidFill>
              </a:rPr>
              <a:t>Switching from gridftp/emies to REST as the default and only ARC CE job management interface!</a:t>
            </a:r>
            <a:endParaRPr lang="hu-HU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www.nordugrid.org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54434"/>
            <a:ext cx="7025277" cy="4876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 </a:t>
            </a:r>
            <a:r>
              <a:rPr lang="hu-HU" dirty="0" smtClean="0"/>
              <a:t>CE interfaces in ARC7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7369-A205-4AC3-ACD4-F0E40A62FC88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 rot="20358041">
            <a:off x="4173824" y="4956084"/>
            <a:ext cx="174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DEPRECATED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358041">
            <a:off x="2791570" y="5025584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>
                <a:solidFill>
                  <a:srgbClr val="FF0000"/>
                </a:solidFill>
              </a:rPr>
              <a:t>REMOVED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64746">
            <a:off x="1766362" y="3454333"/>
            <a:ext cx="1257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 smtClean="0">
                <a:solidFill>
                  <a:srgbClr val="FF0000"/>
                </a:solidFill>
              </a:rPr>
              <a:t>REMOVED</a:t>
            </a:r>
            <a:endParaRPr lang="hu-HU" b="1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20182649" flipV="1">
            <a:off x="579422" y="4058557"/>
            <a:ext cx="1526738" cy="701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TextBox 9"/>
          <p:cNvSpPr txBox="1"/>
          <p:nvPr/>
        </p:nvSpPr>
        <p:spPr>
          <a:xfrm rot="20123870">
            <a:off x="631779" y="4269654"/>
            <a:ext cx="142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0070C0"/>
                </a:solidFill>
              </a:rPr>
              <a:t>DEFAULT</a:t>
            </a:r>
            <a:endParaRPr lang="hu-H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Tokens in ARC7 (support for OIDC)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03311"/>
            <a:ext cx="8534400" cy="5141913"/>
          </a:xfrm>
        </p:spPr>
        <p:txBody>
          <a:bodyPr/>
          <a:lstStyle/>
          <a:p>
            <a:r>
              <a:rPr lang="hu-HU" sz="1800" dirty="0" smtClean="0"/>
              <a:t>Not a new feature in ARC7</a:t>
            </a:r>
          </a:p>
          <a:p>
            <a:pPr lvl="1"/>
            <a:r>
              <a:rPr lang="hu-HU" sz="1600" dirty="0" smtClean="0"/>
              <a:t> </a:t>
            </a:r>
            <a:r>
              <a:rPr lang="en-US" sz="1600" dirty="0"/>
              <a:t>technology preview of the handling of OIDC </a:t>
            </a:r>
            <a:r>
              <a:rPr lang="en-US" sz="1600" dirty="0" smtClean="0"/>
              <a:t>tokens</a:t>
            </a:r>
            <a:r>
              <a:rPr lang="hu-HU" sz="1600" dirty="0" smtClean="0"/>
              <a:t>, ARC 6.6, April 2020</a:t>
            </a:r>
          </a:p>
          <a:p>
            <a:r>
              <a:rPr lang="hu-HU" sz="1800" dirty="0" smtClean="0"/>
              <a:t>Need a third-party tool to obtain a token and store it in „BEARER_TOKEN” variable</a:t>
            </a:r>
          </a:p>
          <a:p>
            <a:r>
              <a:rPr lang="hu-HU" sz="1800" dirty="0" smtClean="0"/>
              <a:t>Tokens can be used as a replacement of x509 for authenticating against ARC-CE</a:t>
            </a:r>
          </a:p>
          <a:p>
            <a:pPr lvl="1"/>
            <a:r>
              <a:rPr lang="hu-HU" sz="1600" dirty="0" smtClean="0"/>
              <a:t>But: data staging still requires x509 proxies</a:t>
            </a:r>
          </a:p>
          <a:p>
            <a:r>
              <a:rPr lang="hu-HU" sz="1800" dirty="0" smtClean="0"/>
              <a:t>Tokens-based server-side authorization and user identity mapping on the ARC-CE</a:t>
            </a:r>
          </a:p>
          <a:p>
            <a:pPr lvl="1"/>
            <a:r>
              <a:rPr lang="hu-HU" sz="1600" dirty="0"/>
              <a:t>Tokens are processed by ARC-CE by enabling [authtokens] </a:t>
            </a:r>
            <a:r>
              <a:rPr lang="hu-HU" sz="1600" dirty="0" smtClean="0"/>
              <a:t>config block</a:t>
            </a:r>
          </a:p>
          <a:p>
            <a:pPr lvl="1"/>
            <a:r>
              <a:rPr lang="hu-HU" sz="1600" dirty="0" smtClean="0"/>
              <a:t>„Token information” can </a:t>
            </a:r>
            <a:r>
              <a:rPr lang="hu-HU" sz="1600" dirty="0"/>
              <a:t>be used in server-side authorization and </a:t>
            </a:r>
            <a:r>
              <a:rPr lang="hu-HU" sz="1600" dirty="0" smtClean="0"/>
              <a:t>identity mappings:  </a:t>
            </a:r>
            <a:r>
              <a:rPr lang="hu-HU" sz="1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subject, issuer, audience, scope, group </a:t>
            </a:r>
          </a:p>
          <a:p>
            <a:r>
              <a:rPr lang="en-US" sz="1800" dirty="0" smtClean="0"/>
              <a:t>ARC-CE </a:t>
            </a:r>
            <a:r>
              <a:rPr lang="en-US" sz="1800" dirty="0"/>
              <a:t>and </a:t>
            </a:r>
            <a:r>
              <a:rPr lang="en-US" sz="1800" dirty="0" err="1"/>
              <a:t>HTCondor</a:t>
            </a:r>
            <a:r>
              <a:rPr lang="en-US" sz="1800" dirty="0"/>
              <a:t> token </a:t>
            </a:r>
            <a:r>
              <a:rPr lang="hu-HU" sz="1800" dirty="0" smtClean="0"/>
              <a:t>hackathon</a:t>
            </a:r>
            <a:r>
              <a:rPr lang="hu-HU" sz="1800" dirty="0"/>
              <a:t>, Amsterdam</a:t>
            </a:r>
          </a:p>
          <a:p>
            <a:pPr lvl="1"/>
            <a:r>
              <a:rPr lang="hu-HU" sz="1600" dirty="0"/>
              <a:t>Any necessary code change will be included to </a:t>
            </a:r>
            <a:r>
              <a:rPr lang="hu-HU" sz="1600" dirty="0" smtClean="0"/>
              <a:t>ARC7</a:t>
            </a:r>
          </a:p>
          <a:p>
            <a:r>
              <a:rPr lang="hu-HU" sz="1800" dirty="0" smtClean="0"/>
              <a:t>TESTING:</a:t>
            </a:r>
          </a:p>
          <a:p>
            <a:pPr lvl="1"/>
            <a:r>
              <a:rPr lang="hu-HU" sz="1600" dirty="0" smtClean="0"/>
              <a:t>Done: </a:t>
            </a:r>
            <a:r>
              <a:rPr lang="en-US" sz="1600" dirty="0" smtClean="0"/>
              <a:t>tokens </a:t>
            </a:r>
            <a:r>
              <a:rPr lang="en-US" sz="1600" dirty="0"/>
              <a:t>conforming to the WLCG</a:t>
            </a:r>
            <a:r>
              <a:rPr lang="hu-HU" sz="1600" dirty="0"/>
              <a:t> </a:t>
            </a:r>
            <a:r>
              <a:rPr lang="hu-HU" sz="1600" dirty="0" smtClean="0"/>
              <a:t>profile, Atlas and IAM (Petr Vokac)</a:t>
            </a:r>
          </a:p>
          <a:p>
            <a:pPr lvl="1"/>
            <a:r>
              <a:rPr lang="hu-HU" sz="1600" dirty="0" smtClean="0"/>
              <a:t>Soon: EGI profile with EGI Check-in as a token issuer</a:t>
            </a:r>
            <a:endParaRPr lang="hu-HU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www.nordugrid.org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Controldir restructuring in ARC7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A-REX stores information about jobs in files in the control </a:t>
            </a:r>
            <a:r>
              <a:rPr lang="en-US" sz="2000" dirty="0" smtClean="0"/>
              <a:t>directory</a:t>
            </a:r>
            <a:endParaRPr lang="hu-HU" sz="2000" dirty="0" smtClean="0"/>
          </a:p>
          <a:p>
            <a:r>
              <a:rPr lang="hu-HU" sz="2000" i="1" dirty="0"/>
              <a:t>Previously all files were kept in one single flat </a:t>
            </a:r>
            <a:r>
              <a:rPr lang="hu-HU" sz="2000" i="1" dirty="0" smtClean="0"/>
              <a:t>directory: scalability isssue with 100k jobs</a:t>
            </a:r>
          </a:p>
          <a:p>
            <a:r>
              <a:rPr lang="hu-HU" sz="2000" dirty="0" smtClean="0"/>
              <a:t>ARC7 </a:t>
            </a:r>
            <a:r>
              <a:rPr lang="hu-HU" sz="2000" dirty="0"/>
              <a:t>introduces a hierarchy </a:t>
            </a:r>
            <a:r>
              <a:rPr lang="hu-HU" sz="2000" dirty="0" smtClean="0"/>
              <a:t>of subdirectories</a:t>
            </a:r>
            <a:r>
              <a:rPr lang="hu-HU" sz="2400" dirty="0" smtClean="0"/>
              <a:t>: </a:t>
            </a:r>
          </a:p>
          <a:p>
            <a:pPr marL="457200" lvl="1" indent="0">
              <a:buNone/>
            </a:pPr>
            <a:r>
              <a:rPr lang="hu-HU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jobs/SUBID/SUBID/SUBID/SUBID</a:t>
            </a:r>
          </a:p>
          <a:p>
            <a:pPr lvl="1"/>
            <a:r>
              <a:rPr lang="en-US" sz="1400" dirty="0" smtClean="0"/>
              <a:t>SUBID </a:t>
            </a:r>
            <a:r>
              <a:rPr lang="en-US" sz="1400" dirty="0"/>
              <a:t>are </a:t>
            </a:r>
            <a:r>
              <a:rPr lang="en-US" sz="1400" dirty="0" err="1" smtClean="0"/>
              <a:t>ar</a:t>
            </a:r>
            <a:r>
              <a:rPr lang="hu-HU" sz="1400" dirty="0" smtClean="0"/>
              <a:t>b</a:t>
            </a:r>
            <a:r>
              <a:rPr lang="en-US" sz="1400" dirty="0" err="1" smtClean="0"/>
              <a:t>itrary</a:t>
            </a:r>
            <a:r>
              <a:rPr lang="en-US" sz="1400" dirty="0" smtClean="0"/>
              <a:t> </a:t>
            </a:r>
            <a:r>
              <a:rPr lang="en-US" sz="1400" dirty="0"/>
              <a:t>ASCII string which if put together </a:t>
            </a:r>
            <a:r>
              <a:rPr lang="en-US" sz="1400" dirty="0" smtClean="0"/>
              <a:t>form </a:t>
            </a:r>
            <a:r>
              <a:rPr lang="en-US" sz="1400" dirty="0"/>
              <a:t>ID of the job. </a:t>
            </a:r>
            <a:endParaRPr lang="hu-HU" sz="1400" dirty="0" smtClean="0"/>
          </a:p>
          <a:p>
            <a:pPr lvl="1"/>
            <a:r>
              <a:rPr lang="en-US" sz="1400" dirty="0" smtClean="0"/>
              <a:t>each </a:t>
            </a:r>
            <a:r>
              <a:rPr lang="en-US" sz="1400" dirty="0"/>
              <a:t>SUBID consists of 3 lowercase+  hex symbols. But that may change</a:t>
            </a:r>
            <a:r>
              <a:rPr lang="en-US" sz="1400" dirty="0" smtClean="0"/>
              <a:t>.</a:t>
            </a:r>
            <a:endParaRPr lang="hu-HU" sz="1400" dirty="0" smtClean="0"/>
          </a:p>
          <a:p>
            <a:r>
              <a:rPr lang="hu-HU" sz="2000" dirty="0" smtClean="0"/>
              <a:t>Internal change, should not have any effect on 3rd party software</a:t>
            </a:r>
          </a:p>
          <a:p>
            <a:pPr lvl="1"/>
            <a:r>
              <a:rPr lang="hu-HU" sz="1800" dirty="0" smtClean="0"/>
              <a:t>All ARC internal components were ported to use the new structure (e.g. LRMS scripts, accounting, etc..)</a:t>
            </a:r>
          </a:p>
          <a:p>
            <a:pPr lvl="1"/>
            <a:r>
              <a:rPr lang="hu-HU" sz="1800" dirty="0" smtClean="0">
                <a:solidFill>
                  <a:srgbClr val="FF0000"/>
                </a:solidFill>
              </a:rPr>
              <a:t>BUT: some site admins may have developed scripts against controldir files....  Those may be broken with ARC7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7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REMOVED or OBSOLETED in ARC7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gridftp</a:t>
            </a:r>
            <a:r>
              <a:rPr lang="en-US" sz="2000" dirty="0" smtClean="0"/>
              <a:t> </a:t>
            </a:r>
            <a:r>
              <a:rPr lang="en-US" sz="2000" dirty="0"/>
              <a:t>interface </a:t>
            </a:r>
            <a:r>
              <a:rPr lang="hu-HU" sz="2000" dirty="0" smtClean="0"/>
              <a:t>on ARC-CE: </a:t>
            </a:r>
            <a:r>
              <a:rPr lang="en-US" sz="2000" dirty="0" smtClean="0"/>
              <a:t>both </a:t>
            </a:r>
            <a:r>
              <a:rPr lang="en-US" sz="2000" dirty="0"/>
              <a:t>for job submission and as a storage </a:t>
            </a:r>
            <a:r>
              <a:rPr lang="en-US" sz="2000" dirty="0" smtClean="0"/>
              <a:t>element</a:t>
            </a:r>
            <a:r>
              <a:rPr lang="hu-HU" sz="2000" dirty="0" smtClean="0"/>
              <a:t>, data staging</a:t>
            </a:r>
          </a:p>
          <a:p>
            <a:pPr lvl="1"/>
            <a:r>
              <a:rPr lang="hu-HU" sz="1600" dirty="0" smtClean="0"/>
              <a:t>ARC7 will be „globus free”</a:t>
            </a:r>
          </a:p>
          <a:p>
            <a:r>
              <a:rPr lang="en-US" sz="2000" dirty="0" smtClean="0"/>
              <a:t>EMIES </a:t>
            </a:r>
            <a:r>
              <a:rPr lang="en-US" sz="2000" dirty="0"/>
              <a:t>as a job </a:t>
            </a:r>
            <a:r>
              <a:rPr lang="en-US" sz="2000" dirty="0" smtClean="0"/>
              <a:t>interface</a:t>
            </a:r>
            <a:r>
              <a:rPr lang="hu-HU" sz="2000" dirty="0" smtClean="0"/>
              <a:t> (older SOAP WS interface) </a:t>
            </a:r>
            <a:endParaRPr lang="en-US" sz="2000" dirty="0"/>
          </a:p>
          <a:p>
            <a:r>
              <a:rPr lang="en-US" sz="2000" dirty="0"/>
              <a:t>LDAP </a:t>
            </a:r>
            <a:r>
              <a:rPr lang="hu-HU" sz="2000" dirty="0" smtClean="0"/>
              <a:t>infosys is kept but </a:t>
            </a:r>
            <a:r>
              <a:rPr lang="en-US" sz="2000" dirty="0" smtClean="0"/>
              <a:t>to </a:t>
            </a:r>
            <a:r>
              <a:rPr lang="en-US" sz="2000" dirty="0"/>
              <a:t>be marked as </a:t>
            </a:r>
            <a:r>
              <a:rPr lang="en-US" sz="2000" dirty="0" smtClean="0"/>
              <a:t>DEPRECATED</a:t>
            </a:r>
            <a:endParaRPr lang="hu-HU" sz="2000" dirty="0" smtClean="0"/>
          </a:p>
          <a:p>
            <a:r>
              <a:rPr lang="en-US" sz="2000" dirty="0" smtClean="0"/>
              <a:t>ACIX</a:t>
            </a:r>
            <a:r>
              <a:rPr lang="hu-HU" sz="2000" dirty="0" smtClean="0"/>
              <a:t> component</a:t>
            </a:r>
            <a:endParaRPr lang="en-US" sz="2000" dirty="0"/>
          </a:p>
          <a:p>
            <a:r>
              <a:rPr lang="en-US" sz="2000" dirty="0" smtClean="0"/>
              <a:t>LRMS-</a:t>
            </a:r>
            <a:r>
              <a:rPr lang="en-US" sz="2000" dirty="0" err="1" smtClean="0"/>
              <a:t>ssh</a:t>
            </a:r>
            <a:r>
              <a:rPr lang="hu-HU" sz="2000" dirty="0" smtClean="0"/>
              <a:t>  backend, </a:t>
            </a:r>
            <a:r>
              <a:rPr lang="en-US" sz="2000" dirty="0" smtClean="0"/>
              <a:t>Python </a:t>
            </a:r>
            <a:r>
              <a:rPr lang="en-US" sz="2000" dirty="0"/>
              <a:t>LRMS scripts </a:t>
            </a:r>
          </a:p>
          <a:p>
            <a:r>
              <a:rPr lang="en-US" sz="2000" dirty="0" smtClean="0"/>
              <a:t>Support </a:t>
            </a:r>
            <a:r>
              <a:rPr lang="en-US" sz="2000" dirty="0"/>
              <a:t>for python2</a:t>
            </a:r>
          </a:p>
          <a:p>
            <a:r>
              <a:rPr lang="en-US" sz="2000" dirty="0"/>
              <a:t>Use C++11</a:t>
            </a:r>
          </a:p>
          <a:p>
            <a:r>
              <a:rPr lang="en-US" sz="2000" dirty="0" smtClean="0"/>
              <a:t>Support </a:t>
            </a:r>
            <a:r>
              <a:rPr lang="en-US" sz="2000" dirty="0"/>
              <a:t>for every interface </a:t>
            </a:r>
            <a:r>
              <a:rPr lang="hu-HU" sz="2000" dirty="0" smtClean="0"/>
              <a:t>(both job and infosys) </a:t>
            </a:r>
            <a:r>
              <a:rPr lang="en-US" sz="2000" dirty="0" smtClean="0"/>
              <a:t>in </a:t>
            </a:r>
            <a:r>
              <a:rPr lang="en-US" sz="2000" dirty="0"/>
              <a:t>the ARC7 client except the REST </a:t>
            </a:r>
            <a:endParaRPr lang="hu-HU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13/07/2022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g-template">
  <a:themeElements>
    <a:clrScheme name="1_nordugrid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1_nordugrid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ordugr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ng-template</Template>
  <TotalTime>24666</TotalTime>
  <Words>1333</Words>
  <Application>Microsoft Office PowerPoint</Application>
  <PresentationFormat>On-screen Show (4:3)</PresentationFormat>
  <Paragraphs>231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Aharoni</vt:lpstr>
      <vt:lpstr>Arial</vt:lpstr>
      <vt:lpstr>Calibri</vt:lpstr>
      <vt:lpstr>Lucida Sans Unicode</vt:lpstr>
      <vt:lpstr>Times New Roman</vt:lpstr>
      <vt:lpstr>Wingdings</vt:lpstr>
      <vt:lpstr>ng-template</vt:lpstr>
      <vt:lpstr>ARC7 features and release plan July 13, 2022 GDB</vt:lpstr>
      <vt:lpstr>Previous ARC major release: ARC6</vt:lpstr>
      <vt:lpstr>Since then on the ARC6 code line... several releases came out</vt:lpstr>
      <vt:lpstr>Development targeted for ARC7</vt:lpstr>
      <vt:lpstr>ARC7: REST  CE interface</vt:lpstr>
      <vt:lpstr>ARC CE interfaces in ARC7 </vt:lpstr>
      <vt:lpstr>Tokens in ARC7 (support for OIDC)</vt:lpstr>
      <vt:lpstr>Controldir restructuring in ARC7</vt:lpstr>
      <vt:lpstr>REMOVED or OBSOLETED in ARC7</vt:lpstr>
      <vt:lpstr>REMOVED or OBSOLETED in ARC7</vt:lpstr>
      <vt:lpstr>ARC7 compatibility statements</vt:lpstr>
      <vt:lpstr>ARC7 Release timeline</vt:lpstr>
      <vt:lpstr>Not for ARC7: ARC8 candidate content</vt:lpstr>
      <vt:lpstr>Support statements for ARC6</vt:lpstr>
      <vt:lpstr>ARC FACTSHEET </vt:lpstr>
      <vt:lpstr>Summary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 status</dc:title>
  <dc:creator>Balazs Konya</dc:creator>
  <cp:lastModifiedBy>Balazs</cp:lastModifiedBy>
  <cp:revision>1128</cp:revision>
  <cp:lastPrinted>2019-11-16T15:53:24Z</cp:lastPrinted>
  <dcterms:created xsi:type="dcterms:W3CDTF">2010-04-30T12:57:51Z</dcterms:created>
  <dcterms:modified xsi:type="dcterms:W3CDTF">2022-07-13T10:35:58Z</dcterms:modified>
</cp:coreProperties>
</file>