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embeddings/Microsoft_Equation8.bin" ContentType="application/vnd.openxmlformats-officedocument.oleObject"/>
  <Override PartName="/ppt/embeddings/Microsoft_Equation16.bin" ContentType="application/vnd.openxmlformats-officedocument.oleObject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embeddings/Microsoft_Equation12.bin" ContentType="application/vnd.openxmlformats-officedocument.oleObject"/>
  <Override PartName="/ppt/embeddings/Microsoft_Equation14.bin" ContentType="application/vnd.openxmlformats-officedocument.oleObject"/>
  <Override PartName="/ppt/notesSlides/notesSlide4.xml" ContentType="application/vnd.openxmlformats-officedocument.presentationml.notesSlide+xml"/>
  <Override PartName="/ppt/embeddings/Microsoft_Equation2.bin" ContentType="application/vnd.openxmlformats-officedocument.oleObject"/>
  <Override PartName="/ppt/embeddings/Microsoft_Equation11.bin" ContentType="application/vnd.openxmlformats-officedocument.oleObject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embeddings/Microsoft_Equation10.bin" ContentType="application/vnd.openxmlformats-officedocument.oleObject"/>
  <Override PartName="/ppt/embeddings/Microsoft_Equation5.bin" ContentType="application/vnd.openxmlformats-officedocument.oleObject"/>
  <Default Extension="pict" ContentType="image/pict"/>
  <Override PartName="/ppt/embeddings/Microsoft_Equation7.bin" ContentType="application/vnd.openxmlformats-officedocument.oleObject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embeddings/Microsoft_Equation13.bin" ContentType="application/vnd.openxmlformats-officedocument.oleObject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Default Extension="tiff" ContentType="image/tiff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embeddings/Microsoft_Equation9.bin" ContentType="application/vnd.openxmlformats-officedocument.oleObject"/>
  <Default Extension="bin" ContentType="application/vnd.openxmlformats-officedocument.presentationml.printerSettings"/>
  <Override PartName="/ppt/embeddings/Microsoft_Equation6.bin" ContentType="application/vnd.openxmlformats-officedocument.oleObject"/>
  <Override PartName="/ppt/notesSlides/notesSlide10.xml" ContentType="application/vnd.openxmlformats-officedocument.presentationml.notesSlide+xml"/>
  <Override PartName="/ppt/slides/slide9.xml" ContentType="application/vnd.openxmlformats-officedocument.presentationml.slide+xml"/>
  <Override PartName="/ppt/embeddings/Microsoft_Equation3.bin" ContentType="application/vnd.openxmlformats-officedocument.oleObject"/>
  <Default Extension="rels" ContentType="application/vnd.openxmlformats-package.relationships+xml"/>
  <Override PartName="/ppt/tags/tag1.xml" ContentType="application/vnd.openxmlformats-officedocument.presentationml.tags+xml"/>
  <Override PartName="/ppt/embeddings/Microsoft_Equation17.bin" ContentType="application/vnd.openxmlformats-officedocument.oleObject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9" r:id="rId2"/>
    <p:sldId id="383" r:id="rId3"/>
    <p:sldId id="387" r:id="rId4"/>
    <p:sldId id="385" r:id="rId5"/>
    <p:sldId id="364" r:id="rId6"/>
    <p:sldId id="384" r:id="rId7"/>
    <p:sldId id="391" r:id="rId8"/>
    <p:sldId id="388" r:id="rId9"/>
    <p:sldId id="386" r:id="rId10"/>
    <p:sldId id="362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4F4F4"/>
    <a:srgbClr val="996633"/>
    <a:srgbClr val="7D1D79"/>
    <a:srgbClr val="0000FF"/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749" autoAdjust="0"/>
    <p:restoredTop sz="91917" autoAdjust="0"/>
  </p:normalViewPr>
  <p:slideViewPr>
    <p:cSldViewPr>
      <p:cViewPr varScale="1">
        <p:scale>
          <a:sx n="126" d="100"/>
          <a:sy n="126" d="100"/>
        </p:scale>
        <p:origin x="-232" y="-96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ict"/><Relationship Id="rId1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8.pict"/><Relationship Id="rId1" Type="http://schemas.openxmlformats.org/officeDocument/2006/relationships/image" Target="../media/image5.pict"/><Relationship Id="rId2" Type="http://schemas.openxmlformats.org/officeDocument/2006/relationships/image" Target="../media/image6.pict"/><Relationship Id="rId3" Type="http://schemas.openxmlformats.org/officeDocument/2006/relationships/image" Target="../media/image7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ict"/><Relationship Id="rId4" Type="http://schemas.openxmlformats.org/officeDocument/2006/relationships/image" Target="../media/image46.pict"/><Relationship Id="rId5" Type="http://schemas.openxmlformats.org/officeDocument/2006/relationships/image" Target="../media/image47.pict"/><Relationship Id="rId7" Type="http://schemas.openxmlformats.org/officeDocument/2006/relationships/image" Target="../media/image49.pict"/><Relationship Id="rId1" Type="http://schemas.openxmlformats.org/officeDocument/2006/relationships/image" Target="../media/image43.pict"/><Relationship Id="rId2" Type="http://schemas.openxmlformats.org/officeDocument/2006/relationships/image" Target="../media/image44.pict"/><Relationship Id="rId9" Type="http://schemas.openxmlformats.org/officeDocument/2006/relationships/image" Target="../media/image51.pict"/><Relationship Id="rId3" Type="http://schemas.openxmlformats.org/officeDocument/2006/relationships/image" Target="../media/image45.pict"/><Relationship Id="rId6" Type="http://schemas.openxmlformats.org/officeDocument/2006/relationships/image" Target="../media/image48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fld id="{1DEBF2C8-15E3-DB4A-84E6-1BE756C6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fld id="{D3FDDB78-C6E9-9648-9672-F38283772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41" charset="0"/>
        <a:ea typeface="ＭＳ Ｐゴシック" pitchFamily="41" charset="-128"/>
        <a:cs typeface="ＭＳ Ｐゴシック" pitchFamily="4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41" charset="0"/>
        <a:ea typeface="ＭＳ Ｐゴシック" pitchFamily="4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41" charset="0"/>
        <a:ea typeface="ＭＳ Ｐゴシック" pitchFamily="4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41" charset="0"/>
        <a:ea typeface="ＭＳ Ｐゴシック" pitchFamily="4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41" charset="0"/>
        <a:ea typeface="ＭＳ Ｐゴシック" pitchFamily="4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75869-3AA6-FB43-AAE9-0C43DC3E96C8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C6AB77-CE99-6D48-96D6-9D905A6C3434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10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69170-6E7B-A44B-941D-83011E3CAC9C}" type="slidenum">
              <a:rPr lang="en-US"/>
              <a:pPr/>
              <a:t>2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E3EBD8-9A9E-5F4A-909F-DCB6B2C65F6E}" type="slidenum">
              <a:rPr lang="en-US"/>
              <a:pPr/>
              <a:t>3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0EE5F-C202-9042-B94A-0F36C1FFD449}" type="slidenum">
              <a:rPr lang="en-US"/>
              <a:pPr/>
              <a:t>4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9D019-10F2-6044-B09D-2945BD1CF249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5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2" tIns="45716" rIns="91432" bIns="45716"/>
          <a:lstStyle/>
          <a:p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69170-6E7B-A44B-941D-83011E3CAC9C}" type="slidenum">
              <a:rPr lang="en-US"/>
              <a:pPr/>
              <a:t>6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69170-6E7B-A44B-941D-83011E3CAC9C}" type="slidenum">
              <a:rPr lang="en-US"/>
              <a:pPr/>
              <a:t>7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69DB0A-A4D5-9247-8A6B-62087808353F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8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E3EBD8-9A9E-5F4A-909F-DCB6B2C65F6E}" type="slidenum">
              <a:rPr lang="en-US"/>
              <a:pPr/>
              <a:t>9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0AEF8-E963-5E48-814D-6409254ED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8F1AB-EDA8-F644-8FFB-82D1728089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E656C-A023-1541-ABD6-7107DC113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B8195-3461-F045-B1E5-6A7B16D18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F08D9-FDB9-F446-8780-5AA2FA995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3D948-71DD-7F4B-A4D1-077B9345E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97E91-2BBE-154D-A049-6195E8133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08865-CC0D-5443-95AD-B97E2E09CB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F434F-650B-2D41-9818-68D987F7B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436C-0442-FF48-8110-0D07368FB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35C8B-6F20-A142-A568-4DE17DF61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fld id="{13631C50-E5CA-2548-B373-70515A30C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1" charset="0"/>
          <a:ea typeface="ＭＳ Ｐゴシック" pitchFamily="41" charset="-128"/>
          <a:cs typeface="ＭＳ Ｐゴシック" pitchFamily="4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13.bin"/><Relationship Id="rId4" Type="http://schemas.openxmlformats.org/officeDocument/2006/relationships/oleObject" Target="../embeddings/Microsoft_Equation9.bin"/><Relationship Id="rId10" Type="http://schemas.openxmlformats.org/officeDocument/2006/relationships/oleObject" Target="../embeddings/Microsoft_Equation15.bin"/><Relationship Id="rId5" Type="http://schemas.openxmlformats.org/officeDocument/2006/relationships/oleObject" Target="../embeddings/Microsoft_Equation10.bin"/><Relationship Id="rId7" Type="http://schemas.openxmlformats.org/officeDocument/2006/relationships/oleObject" Target="../embeddings/Microsoft_Equation12.bin"/><Relationship Id="rId11" Type="http://schemas.openxmlformats.org/officeDocument/2006/relationships/oleObject" Target="../embeddings/Microsoft_Equation16.bin"/><Relationship Id="rId12" Type="http://schemas.openxmlformats.org/officeDocument/2006/relationships/oleObject" Target="../embeddings/Microsoft_Equation17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Relationship Id="rId9" Type="http://schemas.openxmlformats.org/officeDocument/2006/relationships/oleObject" Target="../embeddings/Microsoft_Equation14.bin"/><Relationship Id="rId3" Type="http://schemas.openxmlformats.org/officeDocument/2006/relationships/notesSlide" Target="../notesSlides/notesSlide10.xml"/><Relationship Id="rId6" Type="http://schemas.openxmlformats.org/officeDocument/2006/relationships/oleObject" Target="../embeddings/Microsoft_Equation11.bin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2.bin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.xml"/><Relationship Id="rId5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4" Type="http://schemas.openxmlformats.org/officeDocument/2006/relationships/oleObject" Target="../embeddings/Microsoft_Equation3.bin"/><Relationship Id="rId5" Type="http://schemas.openxmlformats.org/officeDocument/2006/relationships/oleObject" Target="../embeddings/Microsoft_Equation4.bin"/><Relationship Id="rId7" Type="http://schemas.openxmlformats.org/officeDocument/2006/relationships/image" Target="../media/image9.tif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9" Type="http://schemas.openxmlformats.org/officeDocument/2006/relationships/oleObject" Target="../embeddings/Microsoft_Equation6.bin"/><Relationship Id="rId3" Type="http://schemas.openxmlformats.org/officeDocument/2006/relationships/notesSlide" Target="../notesSlides/notesSlide3.xml"/><Relationship Id="rId6" Type="http://schemas.openxmlformats.org/officeDocument/2006/relationships/oleObject" Target="../embeddings/Microsoft_Equation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2.png"/><Relationship Id="rId4" Type="http://schemas.openxmlformats.org/officeDocument/2006/relationships/notesSlide" Target="../notesSlides/notesSlide5.xml"/><Relationship Id="rId7" Type="http://schemas.openxmlformats.org/officeDocument/2006/relationships/image" Target="../media/image15.png"/><Relationship Id="rId11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png"/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0" Type="http://schemas.openxmlformats.org/officeDocument/2006/relationships/image" Target="../media/image18.png"/><Relationship Id="rId5" Type="http://schemas.openxmlformats.org/officeDocument/2006/relationships/image" Target="../media/image13.png"/><Relationship Id="rId15" Type="http://schemas.openxmlformats.org/officeDocument/2006/relationships/oleObject" Target="../embeddings/Microsoft_Equation7.bin"/><Relationship Id="rId12" Type="http://schemas.openxmlformats.org/officeDocument/2006/relationships/image" Target="../media/image20.png"/><Relationship Id="rId2" Type="http://schemas.openxmlformats.org/officeDocument/2006/relationships/tags" Target="../tags/tag1.xml"/><Relationship Id="rId9" Type="http://schemas.openxmlformats.org/officeDocument/2006/relationships/image" Target="../media/image17.png"/><Relationship Id="rId3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Relationship Id="rId5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7.png"/><Relationship Id="rId4" Type="http://schemas.openxmlformats.org/officeDocument/2006/relationships/image" Target="../media/image27.pdf"/><Relationship Id="rId7" Type="http://schemas.openxmlformats.org/officeDocument/2006/relationships/image" Target="../media/image30.png"/><Relationship Id="rId11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df"/><Relationship Id="rId16" Type="http://schemas.openxmlformats.org/officeDocument/2006/relationships/image" Target="../media/image39.png"/><Relationship Id="rId8" Type="http://schemas.openxmlformats.org/officeDocument/2006/relationships/image" Target="../media/image31.pdf"/><Relationship Id="rId13" Type="http://schemas.openxmlformats.org/officeDocument/2006/relationships/image" Target="../media/image36.png"/><Relationship Id="rId10" Type="http://schemas.openxmlformats.org/officeDocument/2006/relationships/image" Target="../media/image33.pdf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2" Type="http://schemas.openxmlformats.org/officeDocument/2006/relationships/image" Target="../media/image35.pdf"/><Relationship Id="rId17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9" Type="http://schemas.openxmlformats.org/officeDocument/2006/relationships/image" Target="../media/image32.png"/><Relationship Id="rId3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5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9.xml"/><Relationship Id="rId6" Type="http://schemas.openxmlformats.org/officeDocument/2006/relationships/oleObject" Target="../embeddings/Microsoft_Equation8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14400"/>
          </a:xfrm>
        </p:spPr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FF0000"/>
                </a:solidFill>
              </a:rPr>
              <a:t>Heavy Ion Physics</a:t>
            </a:r>
            <a:endParaRPr lang="en-US" dirty="0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680058" y="1143000"/>
            <a:ext cx="346481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 smtClean="0"/>
              <a:t>Short overview by Urs for TH retreat</a:t>
            </a:r>
          </a:p>
          <a:p>
            <a:pPr algn="ctr"/>
            <a:r>
              <a:rPr lang="en-US" sz="1600" dirty="0" smtClean="0"/>
              <a:t>4 Nov 2010, </a:t>
            </a:r>
            <a:r>
              <a:rPr lang="en-US" sz="1600" dirty="0" err="1" smtClean="0"/>
              <a:t>Thoiry</a:t>
            </a:r>
            <a:endParaRPr lang="en-US" sz="1600" dirty="0"/>
          </a:p>
        </p:txBody>
      </p:sp>
      <p:pic>
        <p:nvPicPr>
          <p:cNvPr id="15365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073275"/>
            <a:ext cx="3101975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3"/>
          <p:cNvSpPr>
            <a:spLocks noChangeArrowheads="1"/>
          </p:cNvSpPr>
          <p:nvPr/>
        </p:nvSpPr>
        <p:spPr bwMode="auto">
          <a:xfrm>
            <a:off x="2362200" y="5004137"/>
            <a:ext cx="4648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u="sng" dirty="0">
                <a:solidFill>
                  <a:srgbClr val="7D1D79"/>
                </a:solidFill>
              </a:rPr>
              <a:t>How do collective phenomena and macroscopic properties of matter emerge from fundamental interactions?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15"/>
          <p:cNvSpPr>
            <a:spLocks noChangeArrowheads="1"/>
          </p:cNvSpPr>
          <p:nvPr/>
        </p:nvSpPr>
        <p:spPr bwMode="auto">
          <a:xfrm>
            <a:off x="381000" y="762000"/>
            <a:ext cx="4038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In </a:t>
            </a:r>
            <a:r>
              <a:rPr lang="en-US" sz="1600" dirty="0" err="1" smtClean="0"/>
              <a:t>Pb+Pb</a:t>
            </a:r>
            <a:r>
              <a:rPr lang="en-US" sz="1600" dirty="0" smtClean="0"/>
              <a:t> @ LHC embed hard processes</a:t>
            </a:r>
          </a:p>
          <a:p>
            <a:r>
              <a:rPr lang="en-US" sz="1600" dirty="0" smtClean="0"/>
              <a:t>   in dense nuclear environment</a:t>
            </a:r>
            <a:endParaRPr lang="en-US" sz="1600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II. Hard</a:t>
            </a:r>
            <a:r>
              <a:rPr kumimoji="0" lang="en-US" sz="3200" b="0" i="0" u="sng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Probes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181600" y="98425"/>
            <a:ext cx="3752850" cy="1958975"/>
            <a:chOff x="2362200" y="3124200"/>
            <a:chExt cx="3829050" cy="2111375"/>
          </a:xfrm>
        </p:grpSpPr>
        <p:graphicFrame>
          <p:nvGraphicFramePr>
            <p:cNvPr id="19459" name="Object 3"/>
            <p:cNvGraphicFramePr>
              <a:graphicFrameLocks noChangeAspect="1"/>
            </p:cNvGraphicFramePr>
            <p:nvPr/>
          </p:nvGraphicFramePr>
          <p:xfrm>
            <a:off x="4648200" y="3309938"/>
            <a:ext cx="795338" cy="293687"/>
          </p:xfrm>
          <a:graphic>
            <a:graphicData uri="http://schemas.openxmlformats.org/presentationml/2006/ole">
              <p:oleObj spid="_x0000_s19459" name="Equation" r:id="rId4" imgW="444500" imgH="165100" progId="Equation.3">
                <p:embed/>
              </p:oleObj>
            </a:graphicData>
          </a:graphic>
        </p:graphicFrame>
        <p:grpSp>
          <p:nvGrpSpPr>
            <p:cNvPr id="19464" name="Group 29"/>
            <p:cNvGrpSpPr>
              <a:grpSpLocks/>
            </p:cNvGrpSpPr>
            <p:nvPr/>
          </p:nvGrpSpPr>
          <p:grpSpPr bwMode="auto">
            <a:xfrm>
              <a:off x="2362200" y="3124200"/>
              <a:ext cx="3829050" cy="2111375"/>
              <a:chOff x="3168" y="912"/>
              <a:chExt cx="2412" cy="1330"/>
            </a:xfrm>
          </p:grpSpPr>
          <p:sp>
            <p:nvSpPr>
              <p:cNvPr id="19467" name="Rectangle 30"/>
              <p:cNvSpPr>
                <a:spLocks noChangeArrowheads="1"/>
              </p:cNvSpPr>
              <p:nvPr/>
            </p:nvSpPr>
            <p:spPr bwMode="auto">
              <a:xfrm>
                <a:off x="3543" y="1368"/>
                <a:ext cx="1594" cy="767"/>
              </a:xfrm>
              <a:prstGeom prst="rect">
                <a:avLst/>
              </a:prstGeom>
              <a:solidFill>
                <a:srgbClr val="FF3300">
                  <a:alpha val="50195"/>
                </a:srgbClr>
              </a:solidFill>
              <a:ln w="15875">
                <a:noFill/>
                <a:miter lim="800000"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68" name="Oval 31"/>
              <p:cNvSpPr>
                <a:spLocks noChangeArrowheads="1"/>
              </p:cNvSpPr>
              <p:nvPr/>
            </p:nvSpPr>
            <p:spPr bwMode="auto">
              <a:xfrm>
                <a:off x="5031" y="1373"/>
                <a:ext cx="203" cy="765"/>
              </a:xfrm>
              <a:prstGeom prst="ellipse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rgbClr val="FFFF00"/>
                  </a:gs>
                </a:gsLst>
                <a:lin ang="0" scaled="1"/>
              </a:gradFill>
              <a:ln w="15875">
                <a:noFill/>
                <a:round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69" name="Oval 32"/>
              <p:cNvSpPr>
                <a:spLocks noChangeArrowheads="1"/>
              </p:cNvSpPr>
              <p:nvPr/>
            </p:nvSpPr>
            <p:spPr bwMode="auto">
              <a:xfrm rot="-10751627">
                <a:off x="3438" y="1371"/>
                <a:ext cx="203" cy="765"/>
              </a:xfrm>
              <a:prstGeom prst="ellipse">
                <a:avLst/>
              </a:prstGeom>
              <a:gradFill rotWithShape="0">
                <a:gsLst>
                  <a:gs pos="0">
                    <a:srgbClr val="FFFF00"/>
                  </a:gs>
                  <a:gs pos="100000">
                    <a:schemeClr val="hlink"/>
                  </a:gs>
                </a:gsLst>
                <a:lin ang="0" scaled="1"/>
              </a:gradFill>
              <a:ln w="15875">
                <a:noFill/>
                <a:round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0" name="Line 33"/>
              <p:cNvSpPr>
                <a:spLocks noChangeShapeType="1"/>
              </p:cNvSpPr>
              <p:nvPr/>
            </p:nvSpPr>
            <p:spPr bwMode="auto">
              <a:xfrm flipH="1">
                <a:off x="3168" y="1757"/>
                <a:ext cx="237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1" name="Line 34"/>
              <p:cNvSpPr>
                <a:spLocks noChangeShapeType="1"/>
              </p:cNvSpPr>
              <p:nvPr/>
            </p:nvSpPr>
            <p:spPr bwMode="auto">
              <a:xfrm rot="10800965" flipH="1">
                <a:off x="5343" y="1709"/>
                <a:ext cx="237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2" name="AutoShape 35"/>
              <p:cNvSpPr>
                <a:spLocks noChangeArrowheads="1"/>
              </p:cNvSpPr>
              <p:nvPr/>
            </p:nvSpPr>
            <p:spPr bwMode="auto">
              <a:xfrm>
                <a:off x="4237" y="1612"/>
                <a:ext cx="209" cy="210"/>
              </a:xfrm>
              <a:prstGeom prst="irregularSeal1">
                <a:avLst/>
              </a:prstGeom>
              <a:solidFill>
                <a:srgbClr val="FF9900"/>
              </a:solidFill>
              <a:ln w="15875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3" name="Line 36"/>
              <p:cNvSpPr>
                <a:spLocks noChangeShapeType="1"/>
              </p:cNvSpPr>
              <p:nvPr/>
            </p:nvSpPr>
            <p:spPr bwMode="auto">
              <a:xfrm flipV="1">
                <a:off x="4041" y="1721"/>
                <a:ext cx="298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4" name="Line 37"/>
              <p:cNvSpPr>
                <a:spLocks noChangeShapeType="1"/>
              </p:cNvSpPr>
              <p:nvPr/>
            </p:nvSpPr>
            <p:spPr bwMode="auto">
              <a:xfrm rot="10800000" flipV="1">
                <a:off x="4340" y="1720"/>
                <a:ext cx="265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5" name="Line 38"/>
              <p:cNvSpPr>
                <a:spLocks noChangeShapeType="1"/>
              </p:cNvSpPr>
              <p:nvPr/>
            </p:nvSpPr>
            <p:spPr bwMode="auto">
              <a:xfrm rot="6114803" flipV="1">
                <a:off x="4029" y="1970"/>
                <a:ext cx="527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6" name="Line 39"/>
              <p:cNvSpPr>
                <a:spLocks noChangeShapeType="1"/>
              </p:cNvSpPr>
              <p:nvPr/>
            </p:nvSpPr>
            <p:spPr bwMode="auto">
              <a:xfrm rot="16570071" flipV="1">
                <a:off x="4137" y="1497"/>
                <a:ext cx="44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9477" name="Group 40"/>
              <p:cNvGrpSpPr>
                <a:grpSpLocks/>
              </p:cNvGrpSpPr>
              <p:nvPr/>
            </p:nvGrpSpPr>
            <p:grpSpPr bwMode="auto">
              <a:xfrm>
                <a:off x="4326" y="912"/>
                <a:ext cx="101" cy="363"/>
                <a:chOff x="1265" y="384"/>
                <a:chExt cx="101" cy="363"/>
              </a:xfrm>
            </p:grpSpPr>
            <p:sp>
              <p:nvSpPr>
                <p:cNvPr id="19484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1321" y="384"/>
                  <a:ext cx="35" cy="36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85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1320" y="637"/>
                  <a:ext cx="46" cy="1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86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590"/>
                  <a:ext cx="53" cy="15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87" name="Line 44"/>
                <p:cNvSpPr>
                  <a:spLocks noChangeShapeType="1"/>
                </p:cNvSpPr>
                <p:nvPr/>
              </p:nvSpPr>
              <p:spPr bwMode="auto">
                <a:xfrm flipH="1" flipV="1">
                  <a:off x="1300" y="541"/>
                  <a:ext cx="19" cy="2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478" name="Freeform 45"/>
              <p:cNvSpPr>
                <a:spLocks/>
              </p:cNvSpPr>
              <p:nvPr/>
            </p:nvSpPr>
            <p:spPr bwMode="auto">
              <a:xfrm>
                <a:off x="4308" y="1881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9" name="Freeform 46"/>
              <p:cNvSpPr>
                <a:spLocks/>
              </p:cNvSpPr>
              <p:nvPr/>
            </p:nvSpPr>
            <p:spPr bwMode="auto">
              <a:xfrm rot="2179176">
                <a:off x="4228" y="1917"/>
                <a:ext cx="46" cy="198"/>
              </a:xfrm>
              <a:custGeom>
                <a:avLst/>
                <a:gdLst>
                  <a:gd name="T0" fmla="*/ 11 w 46"/>
                  <a:gd name="T1" fmla="*/ 0 h 198"/>
                  <a:gd name="T2" fmla="*/ 5 w 46"/>
                  <a:gd name="T3" fmla="*/ 39 h 198"/>
                  <a:gd name="T4" fmla="*/ 20 w 46"/>
                  <a:gd name="T5" fmla="*/ 78 h 198"/>
                  <a:gd name="T6" fmla="*/ 2 w 46"/>
                  <a:gd name="T7" fmla="*/ 105 h 198"/>
                  <a:gd name="T8" fmla="*/ 29 w 46"/>
                  <a:gd name="T9" fmla="*/ 117 h 198"/>
                  <a:gd name="T10" fmla="*/ 35 w 46"/>
                  <a:gd name="T11" fmla="*/ 144 h 198"/>
                  <a:gd name="T12" fmla="*/ 29 w 46"/>
                  <a:gd name="T13" fmla="*/ 171 h 198"/>
                  <a:gd name="T14" fmla="*/ 35 w 46"/>
                  <a:gd name="T15" fmla="*/ 19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"/>
                  <a:gd name="T25" fmla="*/ 0 h 198"/>
                  <a:gd name="T26" fmla="*/ 46 w 46"/>
                  <a:gd name="T27" fmla="*/ 198 h 1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" h="198">
                    <a:moveTo>
                      <a:pt x="11" y="0"/>
                    </a:moveTo>
                    <a:cubicBezTo>
                      <a:pt x="24" y="4"/>
                      <a:pt x="0" y="25"/>
                      <a:pt x="5" y="39"/>
                    </a:cubicBezTo>
                    <a:cubicBezTo>
                      <a:pt x="0" y="69"/>
                      <a:pt x="11" y="52"/>
                      <a:pt x="20" y="78"/>
                    </a:cubicBezTo>
                    <a:cubicBezTo>
                      <a:pt x="16" y="89"/>
                      <a:pt x="9" y="95"/>
                      <a:pt x="2" y="105"/>
                    </a:cubicBezTo>
                    <a:cubicBezTo>
                      <a:pt x="12" y="108"/>
                      <a:pt x="19" y="114"/>
                      <a:pt x="29" y="117"/>
                    </a:cubicBezTo>
                    <a:cubicBezTo>
                      <a:pt x="25" y="134"/>
                      <a:pt x="18" y="135"/>
                      <a:pt x="35" y="144"/>
                    </a:cubicBezTo>
                    <a:cubicBezTo>
                      <a:pt x="39" y="156"/>
                      <a:pt x="36" y="160"/>
                      <a:pt x="29" y="171"/>
                    </a:cubicBezTo>
                    <a:cubicBezTo>
                      <a:pt x="46" y="177"/>
                      <a:pt x="35" y="181"/>
                      <a:pt x="35" y="198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80" name="Freeform 47"/>
              <p:cNvSpPr>
                <a:spLocks/>
              </p:cNvSpPr>
              <p:nvPr/>
            </p:nvSpPr>
            <p:spPr bwMode="auto">
              <a:xfrm rot="10121092">
                <a:off x="4302" y="1977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81" name="Freeform 48"/>
              <p:cNvSpPr>
                <a:spLocks/>
              </p:cNvSpPr>
              <p:nvPr/>
            </p:nvSpPr>
            <p:spPr bwMode="auto">
              <a:xfrm rot="10121092">
                <a:off x="4272" y="1410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82" name="Freeform 49"/>
              <p:cNvSpPr>
                <a:spLocks/>
              </p:cNvSpPr>
              <p:nvPr/>
            </p:nvSpPr>
            <p:spPr bwMode="auto">
              <a:xfrm rot="-7396619">
                <a:off x="4376" y="1390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83" name="Text Box 50"/>
              <p:cNvSpPr txBox="1">
                <a:spLocks noChangeArrowheads="1"/>
              </p:cNvSpPr>
              <p:nvPr/>
            </p:nvSpPr>
            <p:spPr bwMode="auto">
              <a:xfrm>
                <a:off x="4512" y="912"/>
                <a:ext cx="841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endParaRPr lang="en-US" sz="2000">
                  <a:solidFill>
                    <a:schemeClr val="folHlink"/>
                  </a:solidFill>
                  <a:latin typeface="Times New Roman" pitchFamily="-112" charset="0"/>
                </a:endParaRPr>
              </a:p>
            </p:txBody>
          </p:sp>
        </p:grpSp>
        <p:sp>
          <p:nvSpPr>
            <p:cNvPr id="19466" name="AutoShape 55"/>
            <p:cNvSpPr>
              <a:spLocks noChangeArrowheads="1"/>
            </p:cNvSpPr>
            <p:nvPr/>
          </p:nvSpPr>
          <p:spPr bwMode="auto">
            <a:xfrm>
              <a:off x="4572000" y="3200400"/>
              <a:ext cx="990600" cy="45720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7D1D7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5" name="Straight Arrow Connector 34"/>
            <p:cNvCxnSpPr>
              <a:endCxn id="19474" idx="1"/>
            </p:cNvCxnSpPr>
            <p:nvPr/>
          </p:nvCxnSpPr>
          <p:spPr bwMode="auto">
            <a:xfrm rot="5400000">
              <a:off x="4175125" y="3705225"/>
              <a:ext cx="749300" cy="65405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8" name="Group 3"/>
          <p:cNvGrpSpPr>
            <a:grpSpLocks/>
          </p:cNvGrpSpPr>
          <p:nvPr/>
        </p:nvGrpSpPr>
        <p:grpSpPr bwMode="auto">
          <a:xfrm>
            <a:off x="685800" y="2160587"/>
            <a:ext cx="3548063" cy="1541463"/>
            <a:chOff x="628" y="642"/>
            <a:chExt cx="2235" cy="971"/>
          </a:xfrm>
        </p:grpSpPr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628" y="1164"/>
              <a:ext cx="148" cy="1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"/>
            <p:cNvSpPr>
              <a:spLocks noChangeArrowheads="1"/>
            </p:cNvSpPr>
            <p:nvPr/>
          </p:nvSpPr>
          <p:spPr bwMode="auto">
            <a:xfrm>
              <a:off x="776" y="1138"/>
              <a:ext cx="1530" cy="191"/>
            </a:xfrm>
            <a:custGeom>
              <a:avLst/>
              <a:gdLst/>
              <a:ahLst/>
              <a:cxnLst>
                <a:cxn ang="0">
                  <a:pos x="0" y="506"/>
                </a:cxn>
                <a:cxn ang="0">
                  <a:pos x="2274" y="202"/>
                </a:cxn>
                <a:cxn ang="0">
                  <a:pos x="3914" y="843"/>
                </a:cxn>
                <a:cxn ang="0">
                  <a:pos x="6748" y="0"/>
                </a:cxn>
              </a:cxnLst>
              <a:rect l="0" t="0" r="r" b="b"/>
              <a:pathLst>
                <a:path w="6749" h="844">
                  <a:moveTo>
                    <a:pt x="0" y="506"/>
                  </a:moveTo>
                  <a:lnTo>
                    <a:pt x="2274" y="202"/>
                  </a:lnTo>
                  <a:lnTo>
                    <a:pt x="3914" y="843"/>
                  </a:lnTo>
                  <a:lnTo>
                    <a:pt x="6748" y="0"/>
                  </a:lnTo>
                </a:path>
              </a:pathLst>
            </a:cu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6"/>
            <p:cNvSpPr>
              <a:spLocks noChangeShapeType="1"/>
            </p:cNvSpPr>
            <p:nvPr/>
          </p:nvSpPr>
          <p:spPr bwMode="auto">
            <a:xfrm flipV="1">
              <a:off x="1289" y="876"/>
              <a:ext cx="722" cy="298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7"/>
            <p:cNvSpPr>
              <a:spLocks noChangeShapeType="1"/>
            </p:cNvSpPr>
            <p:nvPr/>
          </p:nvSpPr>
          <p:spPr bwMode="auto">
            <a:xfrm flipV="1">
              <a:off x="1532" y="1058"/>
              <a:ext cx="400" cy="37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8"/>
            <p:cNvSpPr>
              <a:spLocks noChangeShapeType="1"/>
            </p:cNvSpPr>
            <p:nvPr/>
          </p:nvSpPr>
          <p:spPr bwMode="auto">
            <a:xfrm>
              <a:off x="1680" y="1338"/>
              <a:ext cx="470" cy="122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9"/>
            <p:cNvSpPr>
              <a:spLocks noChangeArrowheads="1"/>
            </p:cNvSpPr>
            <p:nvPr/>
          </p:nvSpPr>
          <p:spPr bwMode="auto">
            <a:xfrm>
              <a:off x="2010" y="773"/>
              <a:ext cx="70" cy="19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0"/>
            <p:cNvSpPr>
              <a:spLocks noChangeArrowheads="1"/>
            </p:cNvSpPr>
            <p:nvPr/>
          </p:nvSpPr>
          <p:spPr bwMode="auto">
            <a:xfrm>
              <a:off x="2132" y="1355"/>
              <a:ext cx="61" cy="19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1"/>
            <p:cNvSpPr>
              <a:spLocks noChangeArrowheads="1"/>
            </p:cNvSpPr>
            <p:nvPr/>
          </p:nvSpPr>
          <p:spPr bwMode="auto">
            <a:xfrm>
              <a:off x="2297" y="1042"/>
              <a:ext cx="61" cy="19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2"/>
            <p:cNvSpPr>
              <a:spLocks noChangeArrowheads="1"/>
            </p:cNvSpPr>
            <p:nvPr/>
          </p:nvSpPr>
          <p:spPr bwMode="auto">
            <a:xfrm>
              <a:off x="1932" y="955"/>
              <a:ext cx="61" cy="19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8" name="Group 13"/>
            <p:cNvGrpSpPr>
              <a:grpSpLocks/>
            </p:cNvGrpSpPr>
            <p:nvPr/>
          </p:nvGrpSpPr>
          <p:grpSpPr bwMode="auto">
            <a:xfrm>
              <a:off x="2071" y="763"/>
              <a:ext cx="383" cy="97"/>
              <a:chOff x="2071" y="763"/>
              <a:chExt cx="383" cy="97"/>
            </a:xfrm>
          </p:grpSpPr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2071" y="789"/>
                <a:ext cx="383" cy="71"/>
              </a:xfrm>
              <a:prstGeom prst="line">
                <a:avLst/>
              </a:prstGeom>
              <a:noFill/>
              <a:ln w="3672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5"/>
              <p:cNvSpPr>
                <a:spLocks noChangeShapeType="1"/>
              </p:cNvSpPr>
              <p:nvPr/>
            </p:nvSpPr>
            <p:spPr bwMode="auto">
              <a:xfrm flipV="1">
                <a:off x="2071" y="763"/>
                <a:ext cx="383" cy="71"/>
              </a:xfrm>
              <a:prstGeom prst="line">
                <a:avLst/>
              </a:prstGeom>
              <a:noFill/>
              <a:ln w="3672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Line 16"/>
            <p:cNvSpPr>
              <a:spLocks noChangeShapeType="1"/>
            </p:cNvSpPr>
            <p:nvPr/>
          </p:nvSpPr>
          <p:spPr bwMode="auto">
            <a:xfrm>
              <a:off x="2202" y="1468"/>
              <a:ext cx="365" cy="61"/>
            </a:xfrm>
            <a:prstGeom prst="line">
              <a:avLst/>
            </a:prstGeom>
            <a:noFill/>
            <a:ln w="36720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17"/>
            <p:cNvSpPr>
              <a:spLocks noChangeShapeType="1"/>
            </p:cNvSpPr>
            <p:nvPr/>
          </p:nvSpPr>
          <p:spPr bwMode="auto">
            <a:xfrm>
              <a:off x="2202" y="1442"/>
              <a:ext cx="357" cy="52"/>
            </a:xfrm>
            <a:prstGeom prst="line">
              <a:avLst/>
            </a:prstGeom>
            <a:noFill/>
            <a:ln w="36720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18"/>
            <p:cNvSpPr>
              <a:spLocks noChangeShapeType="1"/>
            </p:cNvSpPr>
            <p:nvPr/>
          </p:nvSpPr>
          <p:spPr bwMode="auto">
            <a:xfrm flipV="1">
              <a:off x="2367" y="1032"/>
              <a:ext cx="374" cy="72"/>
            </a:xfrm>
            <a:prstGeom prst="line">
              <a:avLst/>
            </a:prstGeom>
            <a:noFill/>
            <a:ln w="36720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19"/>
            <p:cNvSpPr>
              <a:spLocks noChangeShapeType="1"/>
            </p:cNvSpPr>
            <p:nvPr/>
          </p:nvSpPr>
          <p:spPr bwMode="auto">
            <a:xfrm flipV="1">
              <a:off x="2367" y="1006"/>
              <a:ext cx="374" cy="72"/>
            </a:xfrm>
            <a:prstGeom prst="line">
              <a:avLst/>
            </a:prstGeom>
            <a:noFill/>
            <a:ln w="36720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>
              <a:off x="2498" y="642"/>
              <a:ext cx="97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>
                  <a:solidFill>
                    <a:srgbClr val="008000"/>
                  </a:solidFill>
                  <a:ea typeface="HG Mincho Light J" charset="0"/>
                  <a:cs typeface="HG Mincho Light J" charset="0"/>
                </a:rPr>
                <a:t>h</a:t>
              </a:r>
            </a:p>
          </p:txBody>
        </p:sp>
        <p:sp>
          <p:nvSpPr>
            <p:cNvPr id="54" name="Text Box 21"/>
            <p:cNvSpPr txBox="1">
              <a:spLocks noChangeArrowheads="1"/>
            </p:cNvSpPr>
            <p:nvPr/>
          </p:nvSpPr>
          <p:spPr bwMode="auto">
            <a:xfrm>
              <a:off x="2767" y="903"/>
              <a:ext cx="97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>
                  <a:solidFill>
                    <a:srgbClr val="008000"/>
                  </a:solidFill>
                  <a:ea typeface="HG Mincho Light J" charset="0"/>
                  <a:cs typeface="HG Mincho Light J" charset="0"/>
                </a:rPr>
                <a:t>h</a:t>
              </a:r>
            </a:p>
          </p:txBody>
        </p:sp>
        <p:sp>
          <p:nvSpPr>
            <p:cNvPr id="55" name="Text Box 22"/>
            <p:cNvSpPr txBox="1">
              <a:spLocks noChangeArrowheads="1"/>
            </p:cNvSpPr>
            <p:nvPr/>
          </p:nvSpPr>
          <p:spPr bwMode="auto">
            <a:xfrm>
              <a:off x="2602" y="1399"/>
              <a:ext cx="97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>
                  <a:solidFill>
                    <a:srgbClr val="008000"/>
                  </a:solidFill>
                  <a:ea typeface="HG Mincho Light J" charset="0"/>
                  <a:cs typeface="HG Mincho Light J" charset="0"/>
                </a:rPr>
                <a:t>h</a:t>
              </a:r>
            </a:p>
          </p:txBody>
        </p:sp>
      </p:grpSp>
      <p:sp>
        <p:nvSpPr>
          <p:cNvPr id="59" name="Line 29"/>
          <p:cNvSpPr>
            <a:spLocks noChangeShapeType="1"/>
          </p:cNvSpPr>
          <p:nvPr/>
        </p:nvSpPr>
        <p:spPr bwMode="auto">
          <a:xfrm>
            <a:off x="8251825" y="2641599"/>
            <a:ext cx="552450" cy="331788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30"/>
          <p:cNvSpPr>
            <a:spLocks noChangeShapeType="1"/>
          </p:cNvSpPr>
          <p:nvPr/>
        </p:nvSpPr>
        <p:spPr bwMode="auto">
          <a:xfrm flipV="1">
            <a:off x="7948613" y="3273424"/>
            <a:ext cx="869950" cy="431800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31"/>
          <p:cNvSpPr>
            <a:spLocks noChangeShapeType="1"/>
          </p:cNvSpPr>
          <p:nvPr/>
        </p:nvSpPr>
        <p:spPr bwMode="auto">
          <a:xfrm>
            <a:off x="8142288" y="2297112"/>
            <a:ext cx="469900" cy="193675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32"/>
          <p:cNvSpPr>
            <a:spLocks noChangeShapeType="1"/>
          </p:cNvSpPr>
          <p:nvPr/>
        </p:nvSpPr>
        <p:spPr bwMode="auto">
          <a:xfrm flipV="1">
            <a:off x="8445500" y="2778124"/>
            <a:ext cx="26988" cy="320675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33"/>
          <p:cNvSpPr>
            <a:spLocks noChangeArrowheads="1"/>
          </p:cNvSpPr>
          <p:nvPr/>
        </p:nvSpPr>
        <p:spPr bwMode="auto">
          <a:xfrm>
            <a:off x="5105400" y="2876549"/>
            <a:ext cx="234950" cy="23495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4"/>
          <p:cNvSpPr>
            <a:spLocks noChangeArrowheads="1"/>
          </p:cNvSpPr>
          <p:nvPr/>
        </p:nvSpPr>
        <p:spPr bwMode="auto">
          <a:xfrm>
            <a:off x="5340350" y="2835274"/>
            <a:ext cx="2043113" cy="303213"/>
          </a:xfrm>
          <a:custGeom>
            <a:avLst/>
            <a:gdLst/>
            <a:ahLst/>
            <a:cxnLst>
              <a:cxn ang="0">
                <a:pos x="0" y="506"/>
              </a:cxn>
              <a:cxn ang="0">
                <a:pos x="1912" y="202"/>
              </a:cxn>
              <a:cxn ang="0">
                <a:pos x="3292" y="843"/>
              </a:cxn>
              <a:cxn ang="0">
                <a:pos x="5675" y="0"/>
              </a:cxn>
            </a:cxnLst>
            <a:rect l="0" t="0" r="r" b="b"/>
            <a:pathLst>
              <a:path w="5676" h="844">
                <a:moveTo>
                  <a:pt x="0" y="506"/>
                </a:moveTo>
                <a:lnTo>
                  <a:pt x="1912" y="202"/>
                </a:lnTo>
                <a:lnTo>
                  <a:pt x="3292" y="843"/>
                </a:lnTo>
                <a:lnTo>
                  <a:pt x="5675" y="0"/>
                </a:lnTo>
              </a:path>
            </a:pathLst>
          </a:cu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Line 35"/>
          <p:cNvSpPr>
            <a:spLocks noChangeShapeType="1"/>
          </p:cNvSpPr>
          <p:nvPr/>
        </p:nvSpPr>
        <p:spPr bwMode="auto">
          <a:xfrm flipV="1">
            <a:off x="6057900" y="2432049"/>
            <a:ext cx="1146175" cy="473075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36"/>
          <p:cNvSpPr>
            <a:spLocks noChangeShapeType="1"/>
          </p:cNvSpPr>
          <p:nvPr/>
        </p:nvSpPr>
        <p:spPr bwMode="auto">
          <a:xfrm flipV="1">
            <a:off x="6472238" y="2666999"/>
            <a:ext cx="635000" cy="58738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37"/>
          <p:cNvSpPr>
            <a:spLocks noChangeShapeType="1"/>
          </p:cNvSpPr>
          <p:nvPr/>
        </p:nvSpPr>
        <p:spPr bwMode="auto">
          <a:xfrm>
            <a:off x="6540500" y="3152774"/>
            <a:ext cx="746125" cy="193675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AutoShape 38"/>
          <p:cNvSpPr>
            <a:spLocks noChangeArrowheads="1"/>
          </p:cNvSpPr>
          <p:nvPr/>
        </p:nvSpPr>
        <p:spPr bwMode="auto">
          <a:xfrm>
            <a:off x="5532438" y="2160587"/>
            <a:ext cx="3395663" cy="1573213"/>
          </a:xfrm>
          <a:prstGeom prst="roundRect">
            <a:avLst>
              <a:gd name="adj" fmla="val 11412"/>
            </a:avLst>
          </a:prstGeom>
          <a:solidFill>
            <a:srgbClr val="FFCC99">
              <a:alpha val="64999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Line 39"/>
          <p:cNvSpPr>
            <a:spLocks noChangeShapeType="1"/>
          </p:cNvSpPr>
          <p:nvPr/>
        </p:nvSpPr>
        <p:spPr bwMode="auto">
          <a:xfrm>
            <a:off x="6278563" y="3027362"/>
            <a:ext cx="193675" cy="276225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Text Box 40"/>
          <p:cNvSpPr txBox="1">
            <a:spLocks noChangeArrowheads="1"/>
          </p:cNvSpPr>
          <p:nvPr/>
        </p:nvSpPr>
        <p:spPr bwMode="auto">
          <a:xfrm>
            <a:off x="5740400" y="2200274"/>
            <a:ext cx="992188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b="1" dirty="0">
                <a:solidFill>
                  <a:srgbClr val="FF0000"/>
                </a:solidFill>
                <a:ea typeface="HG Mincho Light J" charset="0"/>
                <a:cs typeface="HG Mincho Light J" charset="0"/>
              </a:rPr>
              <a:t>in QGP</a:t>
            </a:r>
          </a:p>
        </p:txBody>
      </p:sp>
      <p:sp>
        <p:nvSpPr>
          <p:cNvPr id="72" name="Line 42"/>
          <p:cNvSpPr>
            <a:spLocks noChangeShapeType="1"/>
          </p:cNvSpPr>
          <p:nvPr/>
        </p:nvSpPr>
        <p:spPr bwMode="auto">
          <a:xfrm>
            <a:off x="6940550" y="3027362"/>
            <a:ext cx="469900" cy="193675"/>
          </a:xfrm>
          <a:prstGeom prst="line">
            <a:avLst/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5243513" y="3384549"/>
            <a:ext cx="2139950" cy="307975"/>
            <a:chOff x="5243513" y="3967162"/>
            <a:chExt cx="2139950" cy="307975"/>
          </a:xfrm>
        </p:grpSpPr>
        <p:sp>
          <p:nvSpPr>
            <p:cNvPr id="73" name="Line 43"/>
            <p:cNvSpPr>
              <a:spLocks noChangeShapeType="1"/>
            </p:cNvSpPr>
            <p:nvPr/>
          </p:nvSpPr>
          <p:spPr bwMode="auto">
            <a:xfrm>
              <a:off x="5270500" y="4106862"/>
              <a:ext cx="2098675" cy="158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44"/>
            <p:cNvSpPr>
              <a:spLocks noChangeShapeType="1"/>
            </p:cNvSpPr>
            <p:nvPr/>
          </p:nvSpPr>
          <p:spPr bwMode="auto">
            <a:xfrm flipV="1">
              <a:off x="5243513" y="3967162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45"/>
            <p:cNvSpPr>
              <a:spLocks noChangeShapeType="1"/>
            </p:cNvSpPr>
            <p:nvPr/>
          </p:nvSpPr>
          <p:spPr bwMode="auto">
            <a:xfrm flipV="1">
              <a:off x="7369175" y="3995737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 Box 40"/>
          <p:cNvSpPr txBox="1">
            <a:spLocks noChangeArrowheads="1"/>
          </p:cNvSpPr>
          <p:nvPr/>
        </p:nvSpPr>
        <p:spPr bwMode="auto">
          <a:xfrm>
            <a:off x="685800" y="2236787"/>
            <a:ext cx="152220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HG Mincho Light J" charset="0"/>
                <a:cs typeface="HG Mincho Light J" charset="0"/>
              </a:rPr>
              <a:t>in vacuum</a:t>
            </a:r>
            <a:endParaRPr lang="en-GB" b="1" dirty="0">
              <a:solidFill>
                <a:schemeClr val="accent6">
                  <a:lumMod val="60000"/>
                  <a:lumOff val="40000"/>
                </a:schemeClr>
              </a:solidFill>
              <a:ea typeface="HG Mincho Light J" charset="0"/>
              <a:cs typeface="HG Mincho Light J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09600" y="3379787"/>
            <a:ext cx="2139950" cy="307975"/>
            <a:chOff x="5243513" y="3967162"/>
            <a:chExt cx="2139950" cy="307975"/>
          </a:xfrm>
        </p:grpSpPr>
        <p:sp>
          <p:nvSpPr>
            <p:cNvPr id="80" name="Line 43"/>
            <p:cNvSpPr>
              <a:spLocks noChangeShapeType="1"/>
            </p:cNvSpPr>
            <p:nvPr/>
          </p:nvSpPr>
          <p:spPr bwMode="auto">
            <a:xfrm>
              <a:off x="5270500" y="4106862"/>
              <a:ext cx="2098675" cy="158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44"/>
            <p:cNvSpPr>
              <a:spLocks noChangeShapeType="1"/>
            </p:cNvSpPr>
            <p:nvPr/>
          </p:nvSpPr>
          <p:spPr bwMode="auto">
            <a:xfrm flipV="1">
              <a:off x="5243513" y="3967162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45"/>
            <p:cNvSpPr>
              <a:spLocks noChangeShapeType="1"/>
            </p:cNvSpPr>
            <p:nvPr/>
          </p:nvSpPr>
          <p:spPr bwMode="auto">
            <a:xfrm flipV="1">
              <a:off x="7369175" y="3995737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Rectangle 15"/>
          <p:cNvSpPr>
            <a:spLocks noChangeArrowheads="1"/>
          </p:cNvSpPr>
          <p:nvPr/>
        </p:nvSpPr>
        <p:spPr bwMode="auto">
          <a:xfrm>
            <a:off x="381000" y="1905000"/>
            <a:ext cx="716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u="sng" dirty="0" err="1" smtClean="0"/>
              <a:t>Hadronization</a:t>
            </a:r>
            <a:r>
              <a:rPr lang="en-US" sz="1600" dirty="0" smtClean="0"/>
              <a:t> in vacuum vs. </a:t>
            </a:r>
            <a:r>
              <a:rPr lang="en-US" sz="1600" u="sng" dirty="0" err="1" smtClean="0"/>
              <a:t>thermalization</a:t>
            </a:r>
            <a:r>
              <a:rPr lang="en-US" sz="1600" dirty="0" smtClean="0"/>
              <a:t> in medium</a:t>
            </a:r>
            <a:endParaRPr lang="en-US" sz="1600" dirty="0"/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794067" y="3581400"/>
          <a:ext cx="1644333" cy="591693"/>
        </p:xfrm>
        <a:graphic>
          <a:graphicData uri="http://schemas.openxmlformats.org/presentationml/2006/ole">
            <p:oleObj spid="_x0000_s19463" name="Equation" r:id="rId5" imgW="1130300" imgH="406400" progId="Equation.3">
              <p:embed/>
            </p:oleObj>
          </a:graphicData>
        </a:graphic>
      </p:graphicFrame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5363662" y="3796030"/>
          <a:ext cx="1951538" cy="318770"/>
        </p:xfrm>
        <a:graphic>
          <a:graphicData uri="http://schemas.openxmlformats.org/presentationml/2006/ole">
            <p:oleObj spid="_x0000_s19464" name="Equation" r:id="rId6" imgW="1244600" imgH="203200" progId="Equation.3">
              <p:embed/>
            </p:oleObj>
          </a:graphicData>
        </a:graphic>
      </p:graphicFrame>
      <p:sp>
        <p:nvSpPr>
          <p:cNvPr id="87" name="Line 1"/>
          <p:cNvSpPr>
            <a:spLocks noChangeShapeType="1"/>
          </p:cNvSpPr>
          <p:nvPr/>
        </p:nvSpPr>
        <p:spPr bwMode="auto">
          <a:xfrm>
            <a:off x="5715000" y="4673600"/>
            <a:ext cx="1366837" cy="1587"/>
          </a:xfrm>
          <a:prstGeom prst="line">
            <a:avLst/>
          </a:prstGeom>
          <a:noFill/>
          <a:ln w="73080">
            <a:solidFill>
              <a:srgbClr val="B3B300"/>
            </a:solidFill>
            <a:round/>
            <a:headEnd type="triangle" w="lg" len="lg"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46"/>
          <p:cNvSpPr>
            <a:spLocks noChangeShapeType="1"/>
          </p:cNvSpPr>
          <p:nvPr/>
        </p:nvSpPr>
        <p:spPr bwMode="auto">
          <a:xfrm flipV="1">
            <a:off x="1139825" y="4343399"/>
            <a:ext cx="3175" cy="215423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47"/>
          <p:cNvSpPr>
            <a:spLocks noChangeShapeType="1"/>
          </p:cNvSpPr>
          <p:nvPr/>
        </p:nvSpPr>
        <p:spPr bwMode="auto">
          <a:xfrm flipH="1">
            <a:off x="1131888" y="6481763"/>
            <a:ext cx="6311900" cy="1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48"/>
          <p:cNvSpPr>
            <a:spLocks noChangeShapeType="1"/>
          </p:cNvSpPr>
          <p:nvPr/>
        </p:nvSpPr>
        <p:spPr bwMode="auto">
          <a:xfrm flipV="1">
            <a:off x="3992562" y="4267200"/>
            <a:ext cx="2555875" cy="1028700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49"/>
          <p:cNvSpPr>
            <a:spLocks noChangeShapeType="1"/>
          </p:cNvSpPr>
          <p:nvPr/>
        </p:nvSpPr>
        <p:spPr bwMode="auto">
          <a:xfrm flipV="1">
            <a:off x="3992562" y="4829175"/>
            <a:ext cx="2557463" cy="481012"/>
          </a:xfrm>
          <a:prstGeom prst="lin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Text Box 51"/>
          <p:cNvSpPr txBox="1">
            <a:spLocks noChangeArrowheads="1"/>
          </p:cNvSpPr>
          <p:nvPr/>
        </p:nvSpPr>
        <p:spPr bwMode="auto">
          <a:xfrm>
            <a:off x="2078038" y="6537325"/>
            <a:ext cx="727075" cy="23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 dirty="0">
                <a:solidFill>
                  <a:schemeClr val="tx1"/>
                </a:solidFill>
                <a:ea typeface="HG Mincho Light J" charset="0"/>
                <a:cs typeface="HG Mincho Light J" charset="0"/>
              </a:rPr>
              <a:t>1GeV</a:t>
            </a:r>
          </a:p>
        </p:txBody>
      </p:sp>
      <p:sp>
        <p:nvSpPr>
          <p:cNvPr id="94" name="Text Box 52"/>
          <p:cNvSpPr txBox="1">
            <a:spLocks noChangeArrowheads="1"/>
          </p:cNvSpPr>
          <p:nvPr/>
        </p:nvSpPr>
        <p:spPr bwMode="auto">
          <a:xfrm>
            <a:off x="4219575" y="6535738"/>
            <a:ext cx="955675" cy="23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 dirty="0">
                <a:solidFill>
                  <a:schemeClr val="tx1"/>
                </a:solidFill>
                <a:ea typeface="HG Mincho Light J" charset="0"/>
                <a:cs typeface="HG Mincho Light J" charset="0"/>
              </a:rPr>
              <a:t>10 </a:t>
            </a:r>
            <a:r>
              <a:rPr lang="en-GB" sz="1600" dirty="0" err="1">
                <a:solidFill>
                  <a:schemeClr val="tx1"/>
                </a:solidFill>
                <a:ea typeface="HG Mincho Light J" charset="0"/>
                <a:cs typeface="HG Mincho Light J" charset="0"/>
              </a:rPr>
              <a:t>GeV</a:t>
            </a:r>
            <a:endParaRPr lang="en-GB" sz="1600" dirty="0">
              <a:solidFill>
                <a:schemeClr val="tx1"/>
              </a:solidFill>
              <a:ea typeface="HG Mincho Light J" charset="0"/>
              <a:cs typeface="HG Mincho Light J" charset="0"/>
            </a:endParaRPr>
          </a:p>
        </p:txBody>
      </p:sp>
      <p:sp>
        <p:nvSpPr>
          <p:cNvPr id="95" name="Text Box 53"/>
          <p:cNvSpPr txBox="1">
            <a:spLocks noChangeArrowheads="1"/>
          </p:cNvSpPr>
          <p:nvPr/>
        </p:nvSpPr>
        <p:spPr bwMode="auto">
          <a:xfrm>
            <a:off x="6350000" y="6557963"/>
            <a:ext cx="1108075" cy="23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 dirty="0">
                <a:solidFill>
                  <a:schemeClr val="tx1"/>
                </a:solidFill>
                <a:ea typeface="HG Mincho Light J" charset="0"/>
                <a:cs typeface="HG Mincho Light J" charset="0"/>
              </a:rPr>
              <a:t>100 </a:t>
            </a:r>
            <a:r>
              <a:rPr lang="en-GB" sz="1600" dirty="0" err="1">
                <a:solidFill>
                  <a:schemeClr val="tx1"/>
                </a:solidFill>
                <a:ea typeface="HG Mincho Light J" charset="0"/>
                <a:cs typeface="HG Mincho Light J" charset="0"/>
              </a:rPr>
              <a:t>GeV</a:t>
            </a:r>
            <a:endParaRPr lang="en-GB" sz="1600" dirty="0">
              <a:solidFill>
                <a:schemeClr val="tx1"/>
              </a:solidFill>
              <a:ea typeface="HG Mincho Light J" charset="0"/>
              <a:cs typeface="HG Mincho Light J" charset="0"/>
            </a:endParaRPr>
          </a:p>
        </p:txBody>
      </p:sp>
      <p:sp>
        <p:nvSpPr>
          <p:cNvPr id="97" name="Text Box 55"/>
          <p:cNvSpPr txBox="1">
            <a:spLocks noChangeArrowheads="1"/>
          </p:cNvSpPr>
          <p:nvPr/>
        </p:nvSpPr>
        <p:spPr bwMode="auto">
          <a:xfrm>
            <a:off x="533400" y="5555238"/>
            <a:ext cx="568325" cy="23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600" dirty="0">
                <a:solidFill>
                  <a:schemeClr val="tx1"/>
                </a:solidFill>
                <a:ea typeface="HG Mincho Light J" charset="0"/>
                <a:cs typeface="HG Mincho Light J" charset="0"/>
              </a:rPr>
              <a:t>1 fm</a:t>
            </a:r>
          </a:p>
        </p:txBody>
      </p:sp>
      <p:sp>
        <p:nvSpPr>
          <p:cNvPr id="98" name="Line 56"/>
          <p:cNvSpPr>
            <a:spLocks noChangeShapeType="1"/>
          </p:cNvSpPr>
          <p:nvPr/>
        </p:nvSpPr>
        <p:spPr bwMode="auto">
          <a:xfrm>
            <a:off x="4651375" y="6403975"/>
            <a:ext cx="1588" cy="1666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Line 57"/>
          <p:cNvSpPr>
            <a:spLocks noChangeShapeType="1"/>
          </p:cNvSpPr>
          <p:nvPr/>
        </p:nvSpPr>
        <p:spPr bwMode="auto">
          <a:xfrm flipH="1">
            <a:off x="1062038" y="4770093"/>
            <a:ext cx="168275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Line 58"/>
          <p:cNvSpPr>
            <a:spLocks noChangeShapeType="1"/>
          </p:cNvSpPr>
          <p:nvPr/>
        </p:nvSpPr>
        <p:spPr bwMode="auto">
          <a:xfrm>
            <a:off x="6946900" y="6405563"/>
            <a:ext cx="1588" cy="1666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Line 59"/>
          <p:cNvSpPr>
            <a:spLocks noChangeShapeType="1"/>
          </p:cNvSpPr>
          <p:nvPr/>
        </p:nvSpPr>
        <p:spPr bwMode="auto">
          <a:xfrm flipH="1">
            <a:off x="1035050" y="5700368"/>
            <a:ext cx="168275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AutoShape 64"/>
          <p:cNvSpPr>
            <a:spLocks noChangeArrowheads="1"/>
          </p:cNvSpPr>
          <p:nvPr/>
        </p:nvSpPr>
        <p:spPr bwMode="auto">
          <a:xfrm>
            <a:off x="7315201" y="4724400"/>
            <a:ext cx="1524000" cy="420688"/>
          </a:xfrm>
          <a:prstGeom prst="roundRect">
            <a:avLst>
              <a:gd name="adj" fmla="val 42801"/>
            </a:avLst>
          </a:prstGeom>
          <a:noFill/>
          <a:ln w="3672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Line 67"/>
          <p:cNvSpPr>
            <a:spLocks noChangeShapeType="1"/>
          </p:cNvSpPr>
          <p:nvPr/>
        </p:nvSpPr>
        <p:spPr bwMode="auto">
          <a:xfrm flipV="1">
            <a:off x="1990725" y="5307012"/>
            <a:ext cx="2028825" cy="376238"/>
          </a:xfrm>
          <a:prstGeom prst="line">
            <a:avLst/>
          </a:prstGeom>
          <a:noFill/>
          <a:ln w="3672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68"/>
          <p:cNvSpPr>
            <a:spLocks noChangeShapeType="1"/>
          </p:cNvSpPr>
          <p:nvPr/>
        </p:nvSpPr>
        <p:spPr bwMode="auto">
          <a:xfrm flipV="1">
            <a:off x="2005012" y="5335587"/>
            <a:ext cx="1987550" cy="844550"/>
          </a:xfrm>
          <a:prstGeom prst="line">
            <a:avLst/>
          </a:prstGeom>
          <a:noFill/>
          <a:ln w="3672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69"/>
          <p:cNvSpPr>
            <a:spLocks noChangeShapeType="1"/>
          </p:cNvSpPr>
          <p:nvPr/>
        </p:nvSpPr>
        <p:spPr bwMode="auto">
          <a:xfrm flipH="1">
            <a:off x="1117600" y="5027612"/>
            <a:ext cx="4600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Line 70"/>
          <p:cNvSpPr>
            <a:spLocks noChangeShapeType="1"/>
          </p:cNvSpPr>
          <p:nvPr/>
        </p:nvSpPr>
        <p:spPr bwMode="auto">
          <a:xfrm flipV="1">
            <a:off x="5703888" y="4343399"/>
            <a:ext cx="11112" cy="2112963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Text Box 73"/>
          <p:cNvSpPr txBox="1">
            <a:spLocks noChangeArrowheads="1"/>
          </p:cNvSpPr>
          <p:nvPr/>
        </p:nvSpPr>
        <p:spPr bwMode="auto">
          <a:xfrm>
            <a:off x="2680613" y="4267200"/>
            <a:ext cx="900787" cy="70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600" dirty="0" smtClean="0">
                <a:solidFill>
                  <a:srgbClr val="800080"/>
                </a:solidFill>
                <a:ea typeface="HG Mincho Light J" charset="0"/>
                <a:cs typeface="HG Mincho Light J" charset="0"/>
              </a:rPr>
              <a:t>PID ratios</a:t>
            </a:r>
          </a:p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endParaRPr lang="en-GB" sz="1600" dirty="0" smtClean="0">
              <a:solidFill>
                <a:srgbClr val="800080"/>
              </a:solidFill>
              <a:ea typeface="HG Mincho Light J" charset="0"/>
              <a:cs typeface="HG Mincho Light J" charset="0"/>
            </a:endParaRPr>
          </a:p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600" dirty="0" smtClean="0">
                <a:solidFill>
                  <a:srgbClr val="800080"/>
                </a:solidFill>
                <a:ea typeface="HG Mincho Light J" charset="0"/>
                <a:cs typeface="HG Mincho Light J" charset="0"/>
              </a:rPr>
              <a:t>modified</a:t>
            </a:r>
            <a:endParaRPr lang="en-GB" sz="1600" dirty="0">
              <a:solidFill>
                <a:srgbClr val="800080"/>
              </a:solidFill>
              <a:ea typeface="HG Mincho Light J" charset="0"/>
              <a:cs typeface="HG Mincho Light J" charset="0"/>
            </a:endParaRPr>
          </a:p>
        </p:txBody>
      </p:sp>
      <p:sp>
        <p:nvSpPr>
          <p:cNvPr id="116" name="Line 74"/>
          <p:cNvSpPr>
            <a:spLocks noChangeShapeType="1"/>
          </p:cNvSpPr>
          <p:nvPr/>
        </p:nvSpPr>
        <p:spPr bwMode="auto">
          <a:xfrm>
            <a:off x="2390775" y="6413500"/>
            <a:ext cx="1588" cy="1666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Text Box 78"/>
          <p:cNvSpPr txBox="1">
            <a:spLocks noChangeArrowheads="1"/>
          </p:cNvSpPr>
          <p:nvPr/>
        </p:nvSpPr>
        <p:spPr bwMode="auto">
          <a:xfrm>
            <a:off x="4419600" y="4038600"/>
            <a:ext cx="946473" cy="46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 dirty="0">
                <a:solidFill>
                  <a:srgbClr val="00AE00"/>
                </a:solidFill>
                <a:ea typeface="HG Mincho Light J" charset="0"/>
                <a:cs typeface="HG Mincho Light J" charset="0"/>
              </a:rPr>
              <a:t>Jets stuck</a:t>
            </a:r>
          </a:p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 dirty="0">
                <a:solidFill>
                  <a:srgbClr val="00AE00"/>
                </a:solidFill>
                <a:ea typeface="HG Mincho Light J" charset="0"/>
                <a:cs typeface="HG Mincho Light J" charset="0"/>
              </a:rPr>
              <a:t>in medium</a:t>
            </a:r>
          </a:p>
        </p:txBody>
      </p:sp>
      <p:sp>
        <p:nvSpPr>
          <p:cNvPr id="121" name="Text Box 79"/>
          <p:cNvSpPr txBox="1">
            <a:spLocks noChangeArrowheads="1"/>
          </p:cNvSpPr>
          <p:nvPr/>
        </p:nvSpPr>
        <p:spPr bwMode="auto">
          <a:xfrm>
            <a:off x="5791200" y="5029200"/>
            <a:ext cx="992359" cy="46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 dirty="0">
                <a:solidFill>
                  <a:srgbClr val="B3B300"/>
                </a:solidFill>
                <a:ea typeface="HG Mincho Light J" charset="0"/>
                <a:cs typeface="HG Mincho Light J" charset="0"/>
              </a:rPr>
              <a:t>Jets punch</a:t>
            </a:r>
          </a:p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 dirty="0">
                <a:solidFill>
                  <a:srgbClr val="B3B300"/>
                </a:solidFill>
                <a:ea typeface="HG Mincho Light J" charset="0"/>
                <a:cs typeface="HG Mincho Light J" charset="0"/>
              </a:rPr>
              <a:t>through</a:t>
            </a:r>
          </a:p>
        </p:txBody>
      </p:sp>
      <p:sp>
        <p:nvSpPr>
          <p:cNvPr id="122" name="Line 80"/>
          <p:cNvSpPr>
            <a:spLocks noChangeShapeType="1"/>
          </p:cNvSpPr>
          <p:nvPr/>
        </p:nvSpPr>
        <p:spPr bwMode="auto">
          <a:xfrm>
            <a:off x="4038600" y="4648200"/>
            <a:ext cx="1676400" cy="26987"/>
          </a:xfrm>
          <a:prstGeom prst="line">
            <a:avLst/>
          </a:prstGeom>
          <a:noFill/>
          <a:ln w="73080">
            <a:solidFill>
              <a:srgbClr val="00AE00"/>
            </a:solidFill>
            <a:round/>
            <a:headEnd type="triangle" w="lg" len="lg"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Line 81"/>
          <p:cNvSpPr>
            <a:spLocks noChangeShapeType="1"/>
          </p:cNvSpPr>
          <p:nvPr/>
        </p:nvSpPr>
        <p:spPr bwMode="auto">
          <a:xfrm>
            <a:off x="2286000" y="4648201"/>
            <a:ext cx="1752599" cy="0"/>
          </a:xfrm>
          <a:prstGeom prst="line">
            <a:avLst/>
          </a:prstGeom>
          <a:noFill/>
          <a:ln w="73080">
            <a:solidFill>
              <a:srgbClr val="800080"/>
            </a:solidFill>
            <a:round/>
            <a:headEnd type="triangle" w="lg" len="lg"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" name="Object 15"/>
          <p:cNvGraphicFramePr>
            <a:graphicFrameLocks noChangeAspect="1"/>
          </p:cNvGraphicFramePr>
          <p:nvPr/>
        </p:nvGraphicFramePr>
        <p:xfrm>
          <a:off x="695325" y="4999038"/>
          <a:ext cx="406400" cy="258762"/>
        </p:xfrm>
        <a:graphic>
          <a:graphicData uri="http://schemas.openxmlformats.org/presentationml/2006/ole">
            <p:oleObj spid="_x0000_s19471" name="Equation" r:id="rId7" imgW="279400" imgH="177800" progId="Equation.3">
              <p:embed/>
            </p:oleObj>
          </a:graphicData>
        </a:graphic>
      </p:graphicFrame>
      <p:sp>
        <p:nvSpPr>
          <p:cNvPr id="125" name="Text Box 55"/>
          <p:cNvSpPr txBox="1">
            <a:spLocks noChangeArrowheads="1"/>
          </p:cNvSpPr>
          <p:nvPr/>
        </p:nvSpPr>
        <p:spPr bwMode="auto">
          <a:xfrm>
            <a:off x="533400" y="4648200"/>
            <a:ext cx="568325" cy="23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600" dirty="0" smtClean="0">
                <a:solidFill>
                  <a:schemeClr val="tx1"/>
                </a:solidFill>
                <a:ea typeface="HG Mincho Light J" charset="0"/>
                <a:cs typeface="HG Mincho Light J" charset="0"/>
              </a:rPr>
              <a:t>10 </a:t>
            </a:r>
            <a:r>
              <a:rPr lang="en-GB" sz="1600" dirty="0">
                <a:solidFill>
                  <a:schemeClr val="tx1"/>
                </a:solidFill>
                <a:ea typeface="HG Mincho Light J" charset="0"/>
                <a:cs typeface="HG Mincho Light J" charset="0"/>
              </a:rPr>
              <a:t>fm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1143000" y="6169025"/>
            <a:ext cx="1981200" cy="307975"/>
            <a:chOff x="5243513" y="3967162"/>
            <a:chExt cx="2139950" cy="307975"/>
          </a:xfrm>
        </p:grpSpPr>
        <p:sp>
          <p:nvSpPr>
            <p:cNvPr id="127" name="Line 43"/>
            <p:cNvSpPr>
              <a:spLocks noChangeShapeType="1"/>
            </p:cNvSpPr>
            <p:nvPr/>
          </p:nvSpPr>
          <p:spPr bwMode="auto">
            <a:xfrm>
              <a:off x="5270500" y="4106862"/>
              <a:ext cx="2098675" cy="158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44"/>
            <p:cNvSpPr>
              <a:spLocks noChangeShapeType="1"/>
            </p:cNvSpPr>
            <p:nvPr/>
          </p:nvSpPr>
          <p:spPr bwMode="auto">
            <a:xfrm flipV="1">
              <a:off x="5243513" y="3967162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45"/>
            <p:cNvSpPr>
              <a:spLocks noChangeShapeType="1"/>
            </p:cNvSpPr>
            <p:nvPr/>
          </p:nvSpPr>
          <p:spPr bwMode="auto">
            <a:xfrm flipV="1">
              <a:off x="7369175" y="3995737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343400" y="6172200"/>
            <a:ext cx="3200400" cy="307975"/>
            <a:chOff x="5243513" y="3967162"/>
            <a:chExt cx="2139950" cy="307975"/>
          </a:xfrm>
        </p:grpSpPr>
        <p:sp>
          <p:nvSpPr>
            <p:cNvPr id="131" name="Line 43"/>
            <p:cNvSpPr>
              <a:spLocks noChangeShapeType="1"/>
            </p:cNvSpPr>
            <p:nvPr/>
          </p:nvSpPr>
          <p:spPr bwMode="auto">
            <a:xfrm>
              <a:off x="5270500" y="4106862"/>
              <a:ext cx="2098675" cy="158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44"/>
            <p:cNvSpPr>
              <a:spLocks noChangeShapeType="1"/>
            </p:cNvSpPr>
            <p:nvPr/>
          </p:nvSpPr>
          <p:spPr bwMode="auto">
            <a:xfrm flipV="1">
              <a:off x="5243513" y="3967162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45"/>
            <p:cNvSpPr>
              <a:spLocks noChangeShapeType="1"/>
            </p:cNvSpPr>
            <p:nvPr/>
          </p:nvSpPr>
          <p:spPr bwMode="auto">
            <a:xfrm flipV="1">
              <a:off x="7369175" y="3995737"/>
              <a:ext cx="14288" cy="2794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7315200" y="4191000"/>
            <a:ext cx="1563688" cy="423863"/>
            <a:chOff x="7351712" y="4191000"/>
            <a:chExt cx="1563688" cy="423863"/>
          </a:xfrm>
        </p:grpSpPr>
        <p:sp>
          <p:nvSpPr>
            <p:cNvPr id="105" name="AutoShape 63"/>
            <p:cNvSpPr>
              <a:spLocks noChangeArrowheads="1"/>
            </p:cNvSpPr>
            <p:nvPr/>
          </p:nvSpPr>
          <p:spPr bwMode="auto">
            <a:xfrm>
              <a:off x="7351712" y="4191000"/>
              <a:ext cx="1563688" cy="423863"/>
            </a:xfrm>
            <a:prstGeom prst="roundRect">
              <a:avLst>
                <a:gd name="adj" fmla="val 42477"/>
              </a:avLst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5" name="Object 16"/>
            <p:cNvGraphicFramePr>
              <a:graphicFrameLocks noChangeAspect="1"/>
            </p:cNvGraphicFramePr>
            <p:nvPr/>
          </p:nvGraphicFramePr>
          <p:xfrm>
            <a:off x="7467600" y="4267200"/>
            <a:ext cx="1349376" cy="295275"/>
          </p:xfrm>
          <a:graphic>
            <a:graphicData uri="http://schemas.openxmlformats.org/presentationml/2006/ole">
              <p:oleObj spid="_x0000_s19472" name="Equation" r:id="rId8" imgW="927100" imgH="203200" progId="Equation.3">
                <p:embed/>
              </p:oleObj>
            </a:graphicData>
          </a:graphic>
        </p:graphicFrame>
      </p:grpSp>
      <p:graphicFrame>
        <p:nvGraphicFramePr>
          <p:cNvPr id="6" name="Object 17"/>
          <p:cNvGraphicFramePr>
            <a:graphicFrameLocks noChangeAspect="1"/>
          </p:cNvGraphicFramePr>
          <p:nvPr/>
        </p:nvGraphicFramePr>
        <p:xfrm>
          <a:off x="7391400" y="4800600"/>
          <a:ext cx="1257300" cy="333375"/>
        </p:xfrm>
        <a:graphic>
          <a:graphicData uri="http://schemas.openxmlformats.org/presentationml/2006/ole">
            <p:oleObj spid="_x0000_s19473" name="Equation" r:id="rId9" imgW="863600" imgH="228600" progId="Equation.3">
              <p:embed/>
            </p:oleObj>
          </a:graphicData>
        </a:graphic>
      </p:graphicFrame>
      <p:graphicFrame>
        <p:nvGraphicFramePr>
          <p:cNvPr id="7" name="Object 18"/>
          <p:cNvGraphicFramePr>
            <a:graphicFrameLocks noChangeAspect="1"/>
          </p:cNvGraphicFramePr>
          <p:nvPr/>
        </p:nvGraphicFramePr>
        <p:xfrm>
          <a:off x="7448550" y="5370513"/>
          <a:ext cx="1238250" cy="260350"/>
        </p:xfrm>
        <a:graphic>
          <a:graphicData uri="http://schemas.openxmlformats.org/presentationml/2006/ole">
            <p:oleObj spid="_x0000_s19474" name="Equation" r:id="rId10" imgW="850900" imgH="177800" progId="Equation.3">
              <p:embed/>
            </p:oleObj>
          </a:graphicData>
        </a:graphic>
      </p:graphicFrame>
      <p:graphicFrame>
        <p:nvGraphicFramePr>
          <p:cNvPr id="8" name="Object 19"/>
          <p:cNvGraphicFramePr>
            <a:graphicFrameLocks noChangeAspect="1"/>
          </p:cNvGraphicFramePr>
          <p:nvPr/>
        </p:nvGraphicFramePr>
        <p:xfrm>
          <a:off x="7467600" y="5740400"/>
          <a:ext cx="1516062" cy="298450"/>
        </p:xfrm>
        <a:graphic>
          <a:graphicData uri="http://schemas.openxmlformats.org/presentationml/2006/ole">
            <p:oleObj spid="_x0000_s19475" name="Equation" r:id="rId11" imgW="1041400" imgH="203200" progId="Equation.3">
              <p:embed/>
            </p:oleObj>
          </a:graphicData>
        </a:graphic>
      </p:graphicFrame>
      <p:graphicFrame>
        <p:nvGraphicFramePr>
          <p:cNvPr id="9" name="Object 20"/>
          <p:cNvGraphicFramePr>
            <a:graphicFrameLocks noChangeAspect="1"/>
          </p:cNvGraphicFramePr>
          <p:nvPr/>
        </p:nvGraphicFramePr>
        <p:xfrm>
          <a:off x="7620000" y="6437313"/>
          <a:ext cx="220663" cy="185737"/>
        </p:xfrm>
        <a:graphic>
          <a:graphicData uri="http://schemas.openxmlformats.org/presentationml/2006/ole">
            <p:oleObj spid="_x0000_s19476" name="Equation" r:id="rId12" imgW="152400" imgH="127000" progId="Equation.3">
              <p:embed/>
            </p:oleObj>
          </a:graphicData>
        </a:graphic>
      </p:graphicFrame>
      <p:sp>
        <p:nvSpPr>
          <p:cNvPr id="140" name="Text Box 40"/>
          <p:cNvSpPr txBox="1">
            <a:spLocks noChangeArrowheads="1"/>
          </p:cNvSpPr>
          <p:nvPr/>
        </p:nvSpPr>
        <p:spPr bwMode="auto">
          <a:xfrm>
            <a:off x="5791200" y="5943600"/>
            <a:ext cx="66694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b="1" dirty="0" smtClean="0">
                <a:solidFill>
                  <a:srgbClr val="FF6600"/>
                </a:solidFill>
                <a:ea typeface="HG Mincho Light J" charset="0"/>
                <a:cs typeface="HG Mincho Light J" charset="0"/>
              </a:rPr>
              <a:t>hard</a:t>
            </a:r>
            <a:endParaRPr lang="en-GB" b="1" dirty="0">
              <a:solidFill>
                <a:srgbClr val="FF6600"/>
              </a:solidFill>
              <a:ea typeface="HG Mincho Light J" charset="0"/>
              <a:cs typeface="HG Mincho Light J" charset="0"/>
            </a:endParaRPr>
          </a:p>
        </p:txBody>
      </p:sp>
      <p:sp>
        <p:nvSpPr>
          <p:cNvPr id="141" name="Text Box 40"/>
          <p:cNvSpPr txBox="1">
            <a:spLocks noChangeArrowheads="1"/>
          </p:cNvSpPr>
          <p:nvPr/>
        </p:nvSpPr>
        <p:spPr bwMode="auto">
          <a:xfrm>
            <a:off x="1371600" y="5943600"/>
            <a:ext cx="564157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b="1" dirty="0" smtClean="0">
                <a:solidFill>
                  <a:srgbClr val="FF6600"/>
                </a:solidFill>
                <a:ea typeface="HG Mincho Light J" charset="0"/>
                <a:cs typeface="HG Mincho Light J" charset="0"/>
              </a:rPr>
              <a:t>soft</a:t>
            </a:r>
            <a:endParaRPr lang="en-GB" b="1" dirty="0">
              <a:solidFill>
                <a:srgbClr val="FF6600"/>
              </a:solidFill>
              <a:ea typeface="HG Mincho Light J" charset="0"/>
              <a:cs typeface="HG Mincho Light J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685800"/>
          </a:xfrm>
        </p:spPr>
        <p:txBody>
          <a:bodyPr/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QCD </a:t>
            </a:r>
            <a:r>
              <a:rPr lang="en-US" sz="3200" u="sng" dirty="0" smtClean="0">
                <a:solidFill>
                  <a:srgbClr val="FF0000"/>
                </a:solidFill>
              </a:rPr>
              <a:t>@ high </a:t>
            </a:r>
            <a:r>
              <a:rPr lang="en-US" sz="3200" u="sng" dirty="0" smtClean="0">
                <a:solidFill>
                  <a:srgbClr val="FF0000"/>
                </a:solidFill>
              </a:rPr>
              <a:t>temperature / density</a:t>
            </a:r>
            <a:endParaRPr lang="en-US" dirty="0"/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457200" y="2662535"/>
            <a:ext cx="29674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" pitchFamily="-112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L</a:t>
            </a:r>
            <a:r>
              <a:rPr lang="en-US" sz="2000" dirty="0" smtClean="0"/>
              <a:t>attice QCD </a:t>
            </a:r>
            <a:r>
              <a:rPr lang="en-US" sz="2000" dirty="0" smtClean="0"/>
              <a:t>at </a:t>
            </a:r>
            <a:r>
              <a:rPr lang="en-US" sz="2000" dirty="0" smtClean="0"/>
              <a:t>finite </a:t>
            </a:r>
            <a:r>
              <a:rPr lang="en-US" sz="2000" dirty="0" smtClean="0"/>
              <a:t>T</a:t>
            </a:r>
            <a:endParaRPr lang="en-US" sz="2000" dirty="0"/>
          </a:p>
        </p:txBody>
      </p:sp>
      <p:graphicFrame>
        <p:nvGraphicFramePr>
          <p:cNvPr id="119814" name="Object 6"/>
          <p:cNvGraphicFramePr>
            <a:graphicFrameLocks noChangeAspect="1"/>
          </p:cNvGraphicFramePr>
          <p:nvPr/>
        </p:nvGraphicFramePr>
        <p:xfrm>
          <a:off x="3581400" y="2667000"/>
          <a:ext cx="2611438" cy="457200"/>
        </p:xfrm>
        <a:graphic>
          <a:graphicData uri="http://schemas.openxmlformats.org/presentationml/2006/ole">
            <p:oleObj spid="_x0000_s79875" name="Equation" r:id="rId4" imgW="1308100" imgH="228600" progId="Equation.3">
              <p:embed/>
            </p:oleObj>
          </a:graphicData>
        </a:graphic>
      </p:graphicFrame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5791200" y="3962400"/>
            <a:ext cx="304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Times" pitchFamily="-112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Finite temperature </a:t>
            </a:r>
          </a:p>
          <a:p>
            <a:r>
              <a:rPr lang="en-US" sz="2000" dirty="0" smtClean="0"/>
              <a:t>  perturbation t</a:t>
            </a:r>
            <a:r>
              <a:rPr lang="en-US" sz="2000" dirty="0" smtClean="0"/>
              <a:t>heory  </a:t>
            </a:r>
            <a:endParaRPr lang="en-US" sz="2000" dirty="0" smtClean="0"/>
          </a:p>
          <a:p>
            <a:r>
              <a:rPr lang="en-US" sz="2000" dirty="0" smtClean="0"/>
              <a:t>   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1600" dirty="0" smtClean="0"/>
              <a:t>for T &gt;&gt;</a:t>
            </a:r>
            <a:r>
              <a:rPr lang="en-US" sz="1600" dirty="0" smtClean="0"/>
              <a:t> </a:t>
            </a:r>
            <a:r>
              <a:rPr lang="en-US" sz="1600" dirty="0" err="1" smtClean="0"/>
              <a:t>T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 </a:t>
            </a:r>
            <a:r>
              <a:rPr lang="en-US" sz="2000" dirty="0" smtClean="0"/>
              <a:t>)</a:t>
            </a:r>
            <a:endParaRPr lang="en-US" sz="2000" baseline="-250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-4724400" y="3176500"/>
            <a:ext cx="9144000" cy="2690900"/>
            <a:chOff x="0" y="1881100"/>
            <a:chExt cx="9144000" cy="2690900"/>
          </a:xfrm>
        </p:grpSpPr>
        <p:pic>
          <p:nvPicPr>
            <p:cNvPr id="27" name="Picture 26" descr="Snapshot 2010-09-20 14-37-56.tif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881100"/>
              <a:ext cx="9144000" cy="2690900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 bwMode="auto">
            <a:xfrm>
              <a:off x="1828800" y="2566900"/>
              <a:ext cx="2209800" cy="1371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41" charset="0"/>
                <a:ea typeface="ＭＳ Ｐゴシック" pitchFamily="41" charset="-128"/>
                <a:cs typeface="ＭＳ Ｐゴシック" pitchFamily="41" charset="-128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6705600" y="2033500"/>
              <a:ext cx="2057400" cy="1295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41" charset="0"/>
                <a:ea typeface="ＭＳ Ｐゴシック" pitchFamily="41" charset="-128"/>
                <a:cs typeface="ＭＳ Ｐゴシック" pitchFamily="41" charset="-128"/>
              </a:endParaRPr>
            </a:p>
          </p:txBody>
        </p:sp>
        <p:graphicFrame>
          <p:nvGraphicFramePr>
            <p:cNvPr id="119813" name="Object 5"/>
            <p:cNvGraphicFramePr>
              <a:graphicFrameLocks noChangeAspect="1"/>
            </p:cNvGraphicFramePr>
            <p:nvPr/>
          </p:nvGraphicFramePr>
          <p:xfrm>
            <a:off x="2133600" y="2871700"/>
            <a:ext cx="1774825" cy="355600"/>
          </p:xfrm>
          <a:graphic>
            <a:graphicData uri="http://schemas.openxmlformats.org/presentationml/2006/ole">
              <p:oleObj spid="_x0000_s79874" name="Equation" r:id="rId6" imgW="889000" imgH="177800" progId="Equation.3">
                <p:embed/>
              </p:oleObj>
            </a:graphicData>
          </a:graphic>
        </p:graphicFrame>
      </p:grp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152400" y="5735360"/>
            <a:ext cx="8763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Times" pitchFamily="-112" charset="0"/>
              <a:buChar char="•"/>
            </a:pPr>
            <a:r>
              <a:rPr lang="en-US" dirty="0" smtClean="0"/>
              <a:t> </a:t>
            </a:r>
            <a:r>
              <a:rPr lang="en-US" sz="2000" dirty="0" err="1" smtClean="0"/>
              <a:t>AdS</a:t>
            </a:r>
            <a:r>
              <a:rPr lang="en-US" sz="2000" dirty="0" smtClean="0"/>
              <a:t>/CFT correspondence to s</a:t>
            </a:r>
            <a:r>
              <a:rPr lang="en-US" sz="2000" dirty="0" smtClean="0"/>
              <a:t>tudy properties of non-</a:t>
            </a:r>
            <a:r>
              <a:rPr lang="en-US" sz="2000" dirty="0" err="1" smtClean="0"/>
              <a:t>abelian</a:t>
            </a:r>
            <a:r>
              <a:rPr lang="en-US" sz="2000" dirty="0" smtClean="0"/>
              <a:t> plasmas</a:t>
            </a:r>
          </a:p>
          <a:p>
            <a:r>
              <a:rPr lang="en-US" sz="2000" dirty="0" smtClean="0"/>
              <a:t>   (</a:t>
            </a:r>
            <a:r>
              <a:rPr lang="en-US" sz="1600" dirty="0" smtClean="0"/>
              <a:t>not really QCD, but provides generic insight</a:t>
            </a:r>
            <a:r>
              <a:rPr lang="en-US" sz="2000" dirty="0" smtClean="0"/>
              <a:t>)</a:t>
            </a:r>
            <a:endParaRPr lang="en-US" sz="1800" baseline="-25000" dirty="0" smtClean="0"/>
          </a:p>
        </p:txBody>
      </p:sp>
      <p:sp>
        <p:nvSpPr>
          <p:cNvPr id="32" name="TextBox 2"/>
          <p:cNvSpPr txBox="1">
            <a:spLocks noChangeArrowheads="1"/>
          </p:cNvSpPr>
          <p:nvPr/>
        </p:nvSpPr>
        <p:spPr bwMode="auto">
          <a:xfrm>
            <a:off x="2362200" y="3505200"/>
            <a:ext cx="16275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Wuppertal-Budapest,</a:t>
            </a:r>
          </a:p>
          <a:p>
            <a:r>
              <a:rPr lang="en-US" sz="1200" dirty="0" smtClean="0">
                <a:solidFill>
                  <a:srgbClr val="008000"/>
                </a:solidFill>
              </a:rPr>
              <a:t>arXiv:1005.3508,</a:t>
            </a:r>
          </a:p>
          <a:p>
            <a:r>
              <a:rPr lang="en-US" sz="1200" dirty="0" smtClean="0">
                <a:solidFill>
                  <a:srgbClr val="008000"/>
                </a:solidFill>
              </a:rPr>
              <a:t> arXiv:1007.2580 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2400" y="515541"/>
            <a:ext cx="6915951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 dirty="0" smtClean="0"/>
              <a:t>Aim:</a:t>
            </a:r>
            <a:r>
              <a:rPr lang="en-US" sz="2000" dirty="0" smtClean="0"/>
              <a:t> calculate from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principles properties of QCD plasma</a:t>
            </a:r>
          </a:p>
          <a:p>
            <a:r>
              <a:rPr lang="en-US" sz="2000" dirty="0" smtClean="0"/>
              <a:t>- </a:t>
            </a:r>
            <a:r>
              <a:rPr lang="en-US" sz="1600" dirty="0" smtClean="0"/>
              <a:t>Equation of state</a:t>
            </a:r>
          </a:p>
          <a:p>
            <a:pPr>
              <a:buFontTx/>
              <a:buChar char="-"/>
            </a:pPr>
            <a:r>
              <a:rPr lang="en-US" sz="2000" dirty="0" smtClean="0"/>
              <a:t> </a:t>
            </a:r>
            <a:r>
              <a:rPr lang="en-US" sz="1600" dirty="0" smtClean="0"/>
              <a:t>Transport coefficients (viscosities, conductivities) </a:t>
            </a:r>
          </a:p>
          <a:p>
            <a:pPr>
              <a:buFontTx/>
              <a:buChar char="-"/>
            </a:pPr>
            <a:r>
              <a:rPr lang="en-US" sz="1800" dirty="0" smtClean="0"/>
              <a:t> </a:t>
            </a:r>
            <a:r>
              <a:rPr lang="en-US" sz="1600" dirty="0" smtClean="0"/>
              <a:t>Susceptibilities</a:t>
            </a:r>
          </a:p>
          <a:p>
            <a:pPr>
              <a:buFontTx/>
              <a:buChar char="-"/>
            </a:pPr>
            <a:r>
              <a:rPr lang="en-US" sz="1800" baseline="-25000" dirty="0" smtClean="0"/>
              <a:t> </a:t>
            </a:r>
            <a:r>
              <a:rPr lang="en-US" sz="1600" dirty="0" smtClean="0"/>
              <a:t>Relaxation times</a:t>
            </a:r>
          </a:p>
          <a:p>
            <a:pPr>
              <a:buFontTx/>
              <a:buChar char="-"/>
            </a:pPr>
            <a:r>
              <a:rPr lang="en-US" sz="1800" dirty="0" smtClean="0"/>
              <a:t> …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8600" y="2362200"/>
            <a:ext cx="8546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 dirty="0" smtClean="0"/>
              <a:t>Tools: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Heavy Ion Phenomenology: bulk evolution</a:t>
            </a:r>
            <a:endParaRPr lang="en-US" sz="3200" dirty="0"/>
          </a:p>
        </p:txBody>
      </p:sp>
      <p:sp>
        <p:nvSpPr>
          <p:cNvPr id="138" name="TextBox 137"/>
          <p:cNvSpPr txBox="1"/>
          <p:nvPr/>
        </p:nvSpPr>
        <p:spPr>
          <a:xfrm>
            <a:off x="0" y="457200"/>
            <a:ext cx="1525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Mean free path vs. collectivity </a:t>
            </a:r>
            <a:endParaRPr lang="en-US" sz="1400" dirty="0"/>
          </a:p>
        </p:txBody>
      </p:sp>
      <p:grpSp>
        <p:nvGrpSpPr>
          <p:cNvPr id="135" name="Group 134"/>
          <p:cNvGrpSpPr/>
          <p:nvPr/>
        </p:nvGrpSpPr>
        <p:grpSpPr>
          <a:xfrm>
            <a:off x="4114800" y="838200"/>
            <a:ext cx="2236007" cy="1828344"/>
            <a:chOff x="2970688" y="1524000"/>
            <a:chExt cx="2236007" cy="1828344"/>
          </a:xfrm>
        </p:grpSpPr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3069646" y="1659680"/>
              <a:ext cx="1286454" cy="1276727"/>
            </a:xfrm>
            <a:prstGeom prst="ellipse">
              <a:avLst/>
            </a:prstGeom>
            <a:solidFill>
              <a:srgbClr val="B3B30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3784590" y="1639662"/>
              <a:ext cx="1286454" cy="1276727"/>
            </a:xfrm>
            <a:prstGeom prst="ellipse">
              <a:avLst/>
            </a:prstGeom>
            <a:solidFill>
              <a:srgbClr val="B3B30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/>
            <p:cNvGrpSpPr>
              <a:grpSpLocks/>
            </p:cNvGrpSpPr>
            <p:nvPr/>
          </p:nvGrpSpPr>
          <p:grpSpPr bwMode="auto">
            <a:xfrm>
              <a:off x="3726772" y="1524000"/>
              <a:ext cx="415846" cy="1828344"/>
              <a:chOff x="5019" y="1157"/>
              <a:chExt cx="374" cy="1644"/>
            </a:xfrm>
          </p:grpSpPr>
          <p:sp>
            <p:nvSpPr>
              <p:cNvPr id="56" name="Line 32"/>
              <p:cNvSpPr>
                <a:spLocks noChangeShapeType="1"/>
              </p:cNvSpPr>
              <p:nvPr/>
            </p:nvSpPr>
            <p:spPr bwMode="auto">
              <a:xfrm>
                <a:off x="5019" y="1157"/>
                <a:ext cx="374" cy="1644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Oval 33"/>
              <p:cNvSpPr>
                <a:spLocks noChangeArrowheads="1"/>
              </p:cNvSpPr>
              <p:nvPr/>
            </p:nvSpPr>
            <p:spPr bwMode="auto">
              <a:xfrm>
                <a:off x="5193" y="1983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4"/>
            <p:cNvGrpSpPr>
              <a:grpSpLocks/>
            </p:cNvGrpSpPr>
            <p:nvPr/>
          </p:nvGrpSpPr>
          <p:grpSpPr bwMode="auto">
            <a:xfrm>
              <a:off x="3154150" y="1883218"/>
              <a:ext cx="1872419" cy="94531"/>
              <a:chOff x="4504" y="1480"/>
              <a:chExt cx="1684" cy="85"/>
            </a:xfrm>
          </p:grpSpPr>
          <p:sp>
            <p:nvSpPr>
              <p:cNvPr id="54" name="Line 35"/>
              <p:cNvSpPr>
                <a:spLocks noChangeShapeType="1"/>
              </p:cNvSpPr>
              <p:nvPr/>
            </p:nvSpPr>
            <p:spPr bwMode="auto">
              <a:xfrm flipV="1">
                <a:off x="4504" y="1480"/>
                <a:ext cx="1684" cy="85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36"/>
              <p:cNvSpPr>
                <a:spLocks noChangeArrowheads="1"/>
              </p:cNvSpPr>
              <p:nvPr/>
            </p:nvSpPr>
            <p:spPr bwMode="auto">
              <a:xfrm rot="-4800000">
                <a:off x="5360" y="1482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7"/>
            <p:cNvGrpSpPr>
              <a:grpSpLocks/>
            </p:cNvGrpSpPr>
            <p:nvPr/>
          </p:nvGrpSpPr>
          <p:grpSpPr bwMode="auto">
            <a:xfrm>
              <a:off x="3294248" y="1653007"/>
              <a:ext cx="1575545" cy="1017600"/>
              <a:chOff x="4630" y="1273"/>
              <a:chExt cx="1417" cy="915"/>
            </a:xfrm>
          </p:grpSpPr>
          <p:sp>
            <p:nvSpPr>
              <p:cNvPr id="52" name="Line 38"/>
              <p:cNvSpPr>
                <a:spLocks noChangeShapeType="1"/>
              </p:cNvSpPr>
              <p:nvPr/>
            </p:nvSpPr>
            <p:spPr bwMode="auto">
              <a:xfrm flipV="1">
                <a:off x="4630" y="1273"/>
                <a:ext cx="1417" cy="915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39"/>
              <p:cNvSpPr>
                <a:spLocks noChangeArrowheads="1"/>
              </p:cNvSpPr>
              <p:nvPr/>
            </p:nvSpPr>
            <p:spPr bwMode="auto">
              <a:xfrm rot="-6600000">
                <a:off x="5345" y="1671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40"/>
            <p:cNvGrpSpPr>
              <a:grpSpLocks/>
            </p:cNvGrpSpPr>
            <p:nvPr/>
          </p:nvGrpSpPr>
          <p:grpSpPr bwMode="auto">
            <a:xfrm>
              <a:off x="3478821" y="1913246"/>
              <a:ext cx="1495489" cy="1135486"/>
              <a:chOff x="4796" y="1507"/>
              <a:chExt cx="1345" cy="1021"/>
            </a:xfrm>
          </p:grpSpPr>
          <p:sp>
            <p:nvSpPr>
              <p:cNvPr id="50" name="Line 41"/>
              <p:cNvSpPr>
                <a:spLocks noChangeShapeType="1"/>
              </p:cNvSpPr>
              <p:nvPr/>
            </p:nvSpPr>
            <p:spPr bwMode="auto">
              <a:xfrm flipH="1" flipV="1">
                <a:off x="4796" y="1507"/>
                <a:ext cx="1345" cy="1021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Oval 42"/>
              <p:cNvSpPr>
                <a:spLocks noChangeArrowheads="1"/>
              </p:cNvSpPr>
              <p:nvPr/>
            </p:nvSpPr>
            <p:spPr bwMode="auto">
              <a:xfrm rot="8400000">
                <a:off x="5408" y="1960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Line 43"/>
            <p:cNvSpPr>
              <a:spLocks noChangeShapeType="1"/>
            </p:cNvSpPr>
            <p:nvPr/>
          </p:nvSpPr>
          <p:spPr bwMode="auto">
            <a:xfrm>
              <a:off x="3001821" y="2288034"/>
              <a:ext cx="2204874" cy="1112"/>
            </a:xfrm>
            <a:prstGeom prst="line">
              <a:avLst/>
            </a:prstGeom>
            <a:noFill/>
            <a:ln w="54720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7" name="Group 44"/>
            <p:cNvGrpSpPr>
              <a:grpSpLocks/>
            </p:cNvGrpSpPr>
            <p:nvPr/>
          </p:nvGrpSpPr>
          <p:grpSpPr bwMode="auto">
            <a:xfrm>
              <a:off x="2970688" y="2204624"/>
              <a:ext cx="1843510" cy="351434"/>
              <a:chOff x="4339" y="1769"/>
              <a:chExt cx="1658" cy="316"/>
            </a:xfrm>
          </p:grpSpPr>
          <p:sp>
            <p:nvSpPr>
              <p:cNvPr id="48" name="Line 45"/>
              <p:cNvSpPr>
                <a:spLocks noChangeShapeType="1"/>
              </p:cNvSpPr>
              <p:nvPr/>
            </p:nvSpPr>
            <p:spPr bwMode="auto">
              <a:xfrm flipH="1">
                <a:off x="4339" y="1769"/>
                <a:ext cx="1658" cy="316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Oval 46"/>
              <p:cNvSpPr>
                <a:spLocks noChangeArrowheads="1"/>
              </p:cNvSpPr>
              <p:nvPr/>
            </p:nvSpPr>
            <p:spPr bwMode="auto">
              <a:xfrm rot="5520000">
                <a:off x="5103" y="1904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47"/>
            <p:cNvGrpSpPr>
              <a:grpSpLocks/>
            </p:cNvGrpSpPr>
            <p:nvPr/>
          </p:nvGrpSpPr>
          <p:grpSpPr bwMode="auto">
            <a:xfrm>
              <a:off x="3049632" y="1932152"/>
              <a:ext cx="1861301" cy="236884"/>
              <a:chOff x="4410" y="1524"/>
              <a:chExt cx="1674" cy="213"/>
            </a:xfrm>
          </p:grpSpPr>
          <p:sp>
            <p:nvSpPr>
              <p:cNvPr id="46" name="Line 48"/>
              <p:cNvSpPr>
                <a:spLocks noChangeShapeType="1"/>
              </p:cNvSpPr>
              <p:nvPr/>
            </p:nvSpPr>
            <p:spPr bwMode="auto">
              <a:xfrm flipH="1" flipV="1">
                <a:off x="4410" y="1524"/>
                <a:ext cx="1674" cy="213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Oval 49"/>
              <p:cNvSpPr>
                <a:spLocks noChangeArrowheads="1"/>
              </p:cNvSpPr>
              <p:nvPr/>
            </p:nvSpPr>
            <p:spPr bwMode="auto">
              <a:xfrm rot="6600000">
                <a:off x="5180" y="1594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50"/>
            <p:cNvGrpSpPr>
              <a:grpSpLocks/>
            </p:cNvGrpSpPr>
            <p:nvPr/>
          </p:nvGrpSpPr>
          <p:grpSpPr bwMode="auto">
            <a:xfrm>
              <a:off x="3235317" y="2596095"/>
              <a:ext cx="1875755" cy="57831"/>
              <a:chOff x="4577" y="2121"/>
              <a:chExt cx="1687" cy="52"/>
            </a:xfrm>
          </p:grpSpPr>
          <p:sp>
            <p:nvSpPr>
              <p:cNvPr id="44" name="Line 51"/>
              <p:cNvSpPr>
                <a:spLocks noChangeShapeType="1"/>
              </p:cNvSpPr>
              <p:nvPr/>
            </p:nvSpPr>
            <p:spPr bwMode="auto">
              <a:xfrm flipH="1">
                <a:off x="4577" y="2130"/>
                <a:ext cx="1687" cy="24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Oval 52"/>
              <p:cNvSpPr>
                <a:spLocks noChangeArrowheads="1"/>
              </p:cNvSpPr>
              <p:nvPr/>
            </p:nvSpPr>
            <p:spPr bwMode="auto">
              <a:xfrm rot="6120000">
                <a:off x="5354" y="2112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Line 53"/>
            <p:cNvSpPr>
              <a:spLocks noChangeShapeType="1"/>
            </p:cNvSpPr>
            <p:nvPr/>
          </p:nvSpPr>
          <p:spPr bwMode="auto">
            <a:xfrm>
              <a:off x="4229345" y="2316950"/>
              <a:ext cx="48923" cy="20352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54"/>
            <p:cNvSpPr>
              <a:spLocks noChangeShapeType="1"/>
            </p:cNvSpPr>
            <p:nvPr/>
          </p:nvSpPr>
          <p:spPr bwMode="auto">
            <a:xfrm>
              <a:off x="3978059" y="1939937"/>
              <a:ext cx="106741" cy="125671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55"/>
            <p:cNvSpPr>
              <a:spLocks noChangeShapeType="1"/>
            </p:cNvSpPr>
            <p:nvPr/>
          </p:nvSpPr>
          <p:spPr bwMode="auto">
            <a:xfrm flipV="1">
              <a:off x="4016975" y="2383678"/>
              <a:ext cx="77832" cy="243557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56"/>
            <p:cNvSpPr>
              <a:spLocks noChangeShapeType="1"/>
            </p:cNvSpPr>
            <p:nvPr/>
          </p:nvSpPr>
          <p:spPr bwMode="auto">
            <a:xfrm flipV="1">
              <a:off x="3823506" y="2045590"/>
              <a:ext cx="28909" cy="127895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12"/>
          <p:cNvGrpSpPr>
            <a:grpSpLocks noChangeAspect="1"/>
          </p:cNvGrpSpPr>
          <p:nvPr/>
        </p:nvGrpSpPr>
        <p:grpSpPr bwMode="auto">
          <a:xfrm>
            <a:off x="1377627" y="838200"/>
            <a:ext cx="2203773" cy="1827232"/>
            <a:chOff x="2219" y="1157"/>
            <a:chExt cx="1982" cy="1643"/>
          </a:xfrm>
        </p:grpSpPr>
        <p:sp>
          <p:nvSpPr>
            <p:cNvPr id="59" name="Oval 13"/>
            <p:cNvSpPr>
              <a:spLocks noChangeArrowheads="1"/>
            </p:cNvSpPr>
            <p:nvPr/>
          </p:nvSpPr>
          <p:spPr bwMode="auto">
            <a:xfrm>
              <a:off x="2280" y="1279"/>
              <a:ext cx="1157" cy="1148"/>
            </a:xfrm>
            <a:prstGeom prst="ellipse">
              <a:avLst/>
            </a:prstGeom>
            <a:solidFill>
              <a:srgbClr val="B3B30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14"/>
            <p:cNvSpPr>
              <a:spLocks noChangeArrowheads="1"/>
            </p:cNvSpPr>
            <p:nvPr/>
          </p:nvSpPr>
          <p:spPr bwMode="auto">
            <a:xfrm>
              <a:off x="2924" y="1261"/>
              <a:ext cx="1157" cy="1148"/>
            </a:xfrm>
            <a:prstGeom prst="ellipse">
              <a:avLst/>
            </a:prstGeom>
            <a:solidFill>
              <a:srgbClr val="B3B30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1" name="Group 15"/>
            <p:cNvGrpSpPr>
              <a:grpSpLocks/>
            </p:cNvGrpSpPr>
            <p:nvPr/>
          </p:nvGrpSpPr>
          <p:grpSpPr bwMode="auto">
            <a:xfrm>
              <a:off x="2872" y="1157"/>
              <a:ext cx="374" cy="1644"/>
              <a:chOff x="2872" y="1157"/>
              <a:chExt cx="374" cy="1644"/>
            </a:xfrm>
          </p:grpSpPr>
          <p:sp>
            <p:nvSpPr>
              <p:cNvPr id="72" name="Line 16"/>
              <p:cNvSpPr>
                <a:spLocks noChangeShapeType="1"/>
              </p:cNvSpPr>
              <p:nvPr/>
            </p:nvSpPr>
            <p:spPr bwMode="auto">
              <a:xfrm>
                <a:off x="2872" y="1157"/>
                <a:ext cx="374" cy="1644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Oval 17"/>
              <p:cNvSpPr>
                <a:spLocks noChangeArrowheads="1"/>
              </p:cNvSpPr>
              <p:nvPr/>
            </p:nvSpPr>
            <p:spPr bwMode="auto">
              <a:xfrm>
                <a:off x="3045" y="1983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" name="Group 18"/>
            <p:cNvGrpSpPr>
              <a:grpSpLocks/>
            </p:cNvGrpSpPr>
            <p:nvPr/>
          </p:nvGrpSpPr>
          <p:grpSpPr bwMode="auto">
            <a:xfrm>
              <a:off x="2348" y="1488"/>
              <a:ext cx="1684" cy="85"/>
              <a:chOff x="2348" y="1488"/>
              <a:chExt cx="1684" cy="85"/>
            </a:xfrm>
          </p:grpSpPr>
          <p:sp>
            <p:nvSpPr>
              <p:cNvPr id="70" name="Line 19"/>
              <p:cNvSpPr>
                <a:spLocks noChangeShapeType="1"/>
              </p:cNvSpPr>
              <p:nvPr/>
            </p:nvSpPr>
            <p:spPr bwMode="auto">
              <a:xfrm flipV="1">
                <a:off x="2348" y="1488"/>
                <a:ext cx="1684" cy="85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Oval 20"/>
              <p:cNvSpPr>
                <a:spLocks noChangeArrowheads="1"/>
              </p:cNvSpPr>
              <p:nvPr/>
            </p:nvSpPr>
            <p:spPr bwMode="auto">
              <a:xfrm rot="-4800000">
                <a:off x="3204" y="1491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21"/>
            <p:cNvGrpSpPr>
              <a:grpSpLocks/>
            </p:cNvGrpSpPr>
            <p:nvPr/>
          </p:nvGrpSpPr>
          <p:grpSpPr bwMode="auto">
            <a:xfrm>
              <a:off x="2482" y="1273"/>
              <a:ext cx="1417" cy="915"/>
              <a:chOff x="2482" y="1273"/>
              <a:chExt cx="1417" cy="915"/>
            </a:xfrm>
          </p:grpSpPr>
          <p:sp>
            <p:nvSpPr>
              <p:cNvPr id="68" name="Line 22"/>
              <p:cNvSpPr>
                <a:spLocks noChangeShapeType="1"/>
              </p:cNvSpPr>
              <p:nvPr/>
            </p:nvSpPr>
            <p:spPr bwMode="auto">
              <a:xfrm flipV="1">
                <a:off x="2482" y="1273"/>
                <a:ext cx="1417" cy="915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Oval 23"/>
              <p:cNvSpPr>
                <a:spLocks noChangeArrowheads="1"/>
              </p:cNvSpPr>
              <p:nvPr/>
            </p:nvSpPr>
            <p:spPr bwMode="auto">
              <a:xfrm rot="-6600000">
                <a:off x="3198" y="1670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4"/>
            <p:cNvGrpSpPr>
              <a:grpSpLocks/>
            </p:cNvGrpSpPr>
            <p:nvPr/>
          </p:nvGrpSpPr>
          <p:grpSpPr bwMode="auto">
            <a:xfrm>
              <a:off x="2649" y="1506"/>
              <a:ext cx="1345" cy="1021"/>
              <a:chOff x="2649" y="1506"/>
              <a:chExt cx="1345" cy="1021"/>
            </a:xfrm>
          </p:grpSpPr>
          <p:sp>
            <p:nvSpPr>
              <p:cNvPr id="66" name="Line 25"/>
              <p:cNvSpPr>
                <a:spLocks noChangeShapeType="1"/>
              </p:cNvSpPr>
              <p:nvPr/>
            </p:nvSpPr>
            <p:spPr bwMode="auto">
              <a:xfrm flipH="1" flipV="1">
                <a:off x="2649" y="1506"/>
                <a:ext cx="1345" cy="1021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 type="triangle" w="lg" len="lg"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Oval 26"/>
              <p:cNvSpPr>
                <a:spLocks noChangeArrowheads="1"/>
              </p:cNvSpPr>
              <p:nvPr/>
            </p:nvSpPr>
            <p:spPr bwMode="auto">
              <a:xfrm rot="8400000">
                <a:off x="3261" y="1960"/>
                <a:ext cx="52" cy="7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5" name="Line 27"/>
            <p:cNvSpPr>
              <a:spLocks noChangeShapeType="1"/>
            </p:cNvSpPr>
            <p:nvPr/>
          </p:nvSpPr>
          <p:spPr bwMode="auto">
            <a:xfrm>
              <a:off x="2219" y="1844"/>
              <a:ext cx="1983" cy="1"/>
            </a:xfrm>
            <a:prstGeom prst="line">
              <a:avLst/>
            </a:prstGeom>
            <a:noFill/>
            <a:ln w="54720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6786715" y="762000"/>
            <a:ext cx="2204885" cy="1676400"/>
            <a:chOff x="5943600" y="1447800"/>
            <a:chExt cx="2204885" cy="1676400"/>
          </a:xfrm>
        </p:grpSpPr>
        <p:sp>
          <p:nvSpPr>
            <p:cNvPr id="75" name="Oval 13"/>
            <p:cNvSpPr>
              <a:spLocks noChangeArrowheads="1"/>
            </p:cNvSpPr>
            <p:nvPr/>
          </p:nvSpPr>
          <p:spPr bwMode="auto">
            <a:xfrm>
              <a:off x="6011426" y="1659680"/>
              <a:ext cx="1286461" cy="1276727"/>
            </a:xfrm>
            <a:prstGeom prst="ellipse">
              <a:avLst/>
            </a:prstGeom>
            <a:solidFill>
              <a:srgbClr val="B3B30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14"/>
            <p:cNvSpPr>
              <a:spLocks noChangeArrowheads="1"/>
            </p:cNvSpPr>
            <p:nvPr/>
          </p:nvSpPr>
          <p:spPr bwMode="auto">
            <a:xfrm>
              <a:off x="6727485" y="1639662"/>
              <a:ext cx="1286461" cy="1276727"/>
            </a:xfrm>
            <a:prstGeom prst="ellipse">
              <a:avLst/>
            </a:prstGeom>
            <a:solidFill>
              <a:srgbClr val="B3B300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27"/>
            <p:cNvSpPr>
              <a:spLocks noChangeShapeType="1"/>
            </p:cNvSpPr>
            <p:nvPr/>
          </p:nvSpPr>
          <p:spPr bwMode="auto">
            <a:xfrm>
              <a:off x="5943600" y="2288034"/>
              <a:ext cx="2204885" cy="1112"/>
            </a:xfrm>
            <a:prstGeom prst="line">
              <a:avLst/>
            </a:prstGeom>
            <a:noFill/>
            <a:ln w="54720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53"/>
            <p:cNvSpPr>
              <a:spLocks noChangeShapeType="1"/>
            </p:cNvSpPr>
            <p:nvPr/>
          </p:nvSpPr>
          <p:spPr bwMode="auto">
            <a:xfrm>
              <a:off x="6934200" y="1828800"/>
              <a:ext cx="48923" cy="20352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Line 53"/>
            <p:cNvSpPr>
              <a:spLocks noChangeShapeType="1"/>
            </p:cNvSpPr>
            <p:nvPr/>
          </p:nvSpPr>
          <p:spPr bwMode="auto">
            <a:xfrm>
              <a:off x="7086601" y="1981200"/>
              <a:ext cx="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53"/>
            <p:cNvSpPr>
              <a:spLocks noChangeShapeType="1"/>
            </p:cNvSpPr>
            <p:nvPr/>
          </p:nvSpPr>
          <p:spPr bwMode="auto">
            <a:xfrm>
              <a:off x="6934200" y="2209800"/>
              <a:ext cx="2286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Line 53"/>
            <p:cNvSpPr>
              <a:spLocks noChangeShapeType="1"/>
            </p:cNvSpPr>
            <p:nvPr/>
          </p:nvSpPr>
          <p:spPr bwMode="auto">
            <a:xfrm>
              <a:off x="7239001" y="2133600"/>
              <a:ext cx="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53"/>
            <p:cNvSpPr>
              <a:spLocks noChangeShapeType="1"/>
            </p:cNvSpPr>
            <p:nvPr/>
          </p:nvSpPr>
          <p:spPr bwMode="auto">
            <a:xfrm>
              <a:off x="6781800" y="2133600"/>
              <a:ext cx="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53"/>
            <p:cNvSpPr>
              <a:spLocks noChangeShapeType="1"/>
            </p:cNvSpPr>
            <p:nvPr/>
          </p:nvSpPr>
          <p:spPr bwMode="auto">
            <a:xfrm flipH="1">
              <a:off x="6858000" y="2286000"/>
              <a:ext cx="76200" cy="1524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53"/>
            <p:cNvSpPr>
              <a:spLocks noChangeShapeType="1"/>
            </p:cNvSpPr>
            <p:nvPr/>
          </p:nvSpPr>
          <p:spPr bwMode="auto">
            <a:xfrm flipH="1">
              <a:off x="7010400" y="2362200"/>
              <a:ext cx="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53"/>
            <p:cNvSpPr>
              <a:spLocks noChangeShapeType="1"/>
            </p:cNvSpPr>
            <p:nvPr/>
          </p:nvSpPr>
          <p:spPr bwMode="auto">
            <a:xfrm flipH="1">
              <a:off x="7086600" y="2514600"/>
              <a:ext cx="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53"/>
            <p:cNvSpPr>
              <a:spLocks noChangeShapeType="1"/>
            </p:cNvSpPr>
            <p:nvPr/>
          </p:nvSpPr>
          <p:spPr bwMode="auto">
            <a:xfrm>
              <a:off x="6858000" y="1905000"/>
              <a:ext cx="762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53"/>
            <p:cNvSpPr>
              <a:spLocks noChangeShapeType="1"/>
            </p:cNvSpPr>
            <p:nvPr/>
          </p:nvSpPr>
          <p:spPr bwMode="auto">
            <a:xfrm flipH="1">
              <a:off x="6858000" y="2057400"/>
              <a:ext cx="152400" cy="1524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53"/>
            <p:cNvSpPr>
              <a:spLocks noChangeShapeType="1"/>
            </p:cNvSpPr>
            <p:nvPr/>
          </p:nvSpPr>
          <p:spPr bwMode="auto">
            <a:xfrm flipH="1">
              <a:off x="7010400" y="2209800"/>
              <a:ext cx="152400" cy="1524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53"/>
            <p:cNvSpPr>
              <a:spLocks noChangeShapeType="1"/>
            </p:cNvSpPr>
            <p:nvPr/>
          </p:nvSpPr>
          <p:spPr bwMode="auto">
            <a:xfrm flipV="1">
              <a:off x="6934200" y="2514600"/>
              <a:ext cx="228600" cy="762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53"/>
            <p:cNvSpPr>
              <a:spLocks noChangeShapeType="1"/>
            </p:cNvSpPr>
            <p:nvPr/>
          </p:nvSpPr>
          <p:spPr bwMode="auto">
            <a:xfrm flipV="1">
              <a:off x="7086600" y="2514600"/>
              <a:ext cx="1524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53"/>
            <p:cNvSpPr>
              <a:spLocks noChangeShapeType="1"/>
            </p:cNvSpPr>
            <p:nvPr/>
          </p:nvSpPr>
          <p:spPr bwMode="auto">
            <a:xfrm flipH="1" flipV="1">
              <a:off x="7010400" y="1752600"/>
              <a:ext cx="1524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53"/>
            <p:cNvSpPr>
              <a:spLocks noChangeShapeType="1"/>
            </p:cNvSpPr>
            <p:nvPr/>
          </p:nvSpPr>
          <p:spPr bwMode="auto">
            <a:xfrm flipV="1">
              <a:off x="7010400" y="1905000"/>
              <a:ext cx="1524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53"/>
            <p:cNvSpPr>
              <a:spLocks noChangeShapeType="1"/>
            </p:cNvSpPr>
            <p:nvPr/>
          </p:nvSpPr>
          <p:spPr bwMode="auto">
            <a:xfrm flipV="1">
              <a:off x="7162800" y="2057400"/>
              <a:ext cx="762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53"/>
            <p:cNvSpPr>
              <a:spLocks noChangeShapeType="1"/>
            </p:cNvSpPr>
            <p:nvPr/>
          </p:nvSpPr>
          <p:spPr bwMode="auto">
            <a:xfrm flipV="1">
              <a:off x="6781800" y="2362200"/>
              <a:ext cx="762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53"/>
            <p:cNvSpPr>
              <a:spLocks noChangeShapeType="1"/>
            </p:cNvSpPr>
            <p:nvPr/>
          </p:nvSpPr>
          <p:spPr bwMode="auto">
            <a:xfrm flipV="1">
              <a:off x="6858000" y="2362200"/>
              <a:ext cx="7620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53"/>
            <p:cNvSpPr>
              <a:spLocks noChangeShapeType="1"/>
            </p:cNvSpPr>
            <p:nvPr/>
          </p:nvSpPr>
          <p:spPr bwMode="auto">
            <a:xfrm flipH="1" flipV="1">
              <a:off x="6858000" y="2590800"/>
              <a:ext cx="152400" cy="1524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53"/>
            <p:cNvSpPr>
              <a:spLocks noChangeShapeType="1"/>
            </p:cNvSpPr>
            <p:nvPr/>
          </p:nvSpPr>
          <p:spPr bwMode="auto">
            <a:xfrm flipH="1">
              <a:off x="7010400" y="2438400"/>
              <a:ext cx="76200" cy="3048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53"/>
            <p:cNvSpPr>
              <a:spLocks noChangeShapeType="1"/>
            </p:cNvSpPr>
            <p:nvPr/>
          </p:nvSpPr>
          <p:spPr bwMode="auto">
            <a:xfrm>
              <a:off x="7086600" y="1981200"/>
              <a:ext cx="48923" cy="20352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53"/>
            <p:cNvSpPr>
              <a:spLocks noChangeShapeType="1"/>
            </p:cNvSpPr>
            <p:nvPr/>
          </p:nvSpPr>
          <p:spPr bwMode="auto">
            <a:xfrm>
              <a:off x="6858000" y="1981200"/>
              <a:ext cx="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53"/>
            <p:cNvSpPr>
              <a:spLocks noChangeShapeType="1"/>
            </p:cNvSpPr>
            <p:nvPr/>
          </p:nvSpPr>
          <p:spPr bwMode="auto">
            <a:xfrm>
              <a:off x="7010400" y="2133600"/>
              <a:ext cx="0" cy="22860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113" name="Line 53"/>
            <p:cNvSpPr>
              <a:spLocks noChangeShapeType="1"/>
            </p:cNvSpPr>
            <p:nvPr/>
          </p:nvSpPr>
          <p:spPr bwMode="auto">
            <a:xfrm>
              <a:off x="7162800" y="2286000"/>
              <a:ext cx="48923" cy="203520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ight Arrow 129"/>
            <p:cNvSpPr/>
            <p:nvPr/>
          </p:nvSpPr>
          <p:spPr bwMode="auto">
            <a:xfrm>
              <a:off x="7315200" y="2133600"/>
              <a:ext cx="685800" cy="304800"/>
            </a:xfrm>
            <a:prstGeom prst="rightArrow">
              <a:avLst/>
            </a:prstGeom>
            <a:solidFill>
              <a:srgbClr val="FF0000">
                <a:alpha val="57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41" charset="0"/>
                <a:ea typeface="ＭＳ Ｐゴシック" pitchFamily="41" charset="-128"/>
                <a:cs typeface="ＭＳ Ｐゴシック" pitchFamily="41" charset="-128"/>
              </a:endParaRPr>
            </a:p>
          </p:txBody>
        </p:sp>
        <p:sp>
          <p:nvSpPr>
            <p:cNvPr id="131" name="Right Arrow 130"/>
            <p:cNvSpPr/>
            <p:nvPr/>
          </p:nvSpPr>
          <p:spPr bwMode="auto">
            <a:xfrm flipH="1">
              <a:off x="6019800" y="2133600"/>
              <a:ext cx="685800" cy="304800"/>
            </a:xfrm>
            <a:prstGeom prst="rightArrow">
              <a:avLst/>
            </a:prstGeom>
            <a:solidFill>
              <a:srgbClr val="FF0000">
                <a:alpha val="57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41" charset="0"/>
                <a:ea typeface="ＭＳ Ｐゴシック" pitchFamily="41" charset="-128"/>
                <a:cs typeface="ＭＳ Ｐゴシック" pitchFamily="41" charset="-128"/>
              </a:endParaRPr>
            </a:p>
          </p:txBody>
        </p:sp>
        <p:sp>
          <p:nvSpPr>
            <p:cNvPr id="133" name="Down Arrow 132"/>
            <p:cNvSpPr/>
            <p:nvPr/>
          </p:nvSpPr>
          <p:spPr bwMode="auto">
            <a:xfrm>
              <a:off x="6934200" y="2819400"/>
              <a:ext cx="152400" cy="304800"/>
            </a:xfrm>
            <a:prstGeom prst="downArrow">
              <a:avLst/>
            </a:prstGeom>
            <a:solidFill>
              <a:srgbClr val="FF0000">
                <a:alpha val="56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41" charset="0"/>
                <a:ea typeface="ＭＳ Ｐゴシック" pitchFamily="41" charset="-128"/>
                <a:cs typeface="ＭＳ Ｐゴシック" pitchFamily="41" charset="-128"/>
              </a:endParaRPr>
            </a:p>
          </p:txBody>
        </p:sp>
        <p:sp>
          <p:nvSpPr>
            <p:cNvPr id="134" name="Down Arrow 133"/>
            <p:cNvSpPr/>
            <p:nvPr/>
          </p:nvSpPr>
          <p:spPr bwMode="auto">
            <a:xfrm flipV="1">
              <a:off x="6934200" y="1447800"/>
              <a:ext cx="152400" cy="304800"/>
            </a:xfrm>
            <a:prstGeom prst="downArrow">
              <a:avLst/>
            </a:prstGeom>
            <a:solidFill>
              <a:srgbClr val="FF0000">
                <a:alpha val="56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41" charset="0"/>
                <a:ea typeface="ＭＳ Ｐゴシック" pitchFamily="41" charset="-128"/>
                <a:cs typeface="ＭＳ Ｐゴシック" pitchFamily="41" charset="-128"/>
              </a:endParaRPr>
            </a:p>
          </p:txBody>
        </p:sp>
      </p:grpSp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1485900" y="533400"/>
          <a:ext cx="1820863" cy="320675"/>
        </p:xfrm>
        <a:graphic>
          <a:graphicData uri="http://schemas.openxmlformats.org/presentationml/2006/ole">
            <p:oleObj spid="_x0000_s88066" name="Equation" r:id="rId4" imgW="1155700" imgH="203200" progId="Equation.3">
              <p:embed/>
            </p:oleObj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4419600" y="533400"/>
          <a:ext cx="1362075" cy="320675"/>
        </p:xfrm>
        <a:graphic>
          <a:graphicData uri="http://schemas.openxmlformats.org/presentationml/2006/ole">
            <p:oleObj spid="_x0000_s88067" name="Equation" r:id="rId5" imgW="863600" imgH="203200" progId="Equation.3">
              <p:embed/>
            </p:oleObj>
          </a:graphicData>
        </a:graphic>
      </p:graphicFrame>
      <p:graphicFrame>
        <p:nvGraphicFramePr>
          <p:cNvPr id="88068" name="Object 4"/>
          <p:cNvGraphicFramePr>
            <a:graphicFrameLocks noChangeAspect="1"/>
          </p:cNvGraphicFramePr>
          <p:nvPr/>
        </p:nvGraphicFramePr>
        <p:xfrm>
          <a:off x="6777038" y="517525"/>
          <a:ext cx="1981200" cy="320675"/>
        </p:xfrm>
        <a:graphic>
          <a:graphicData uri="http://schemas.openxmlformats.org/presentationml/2006/ole">
            <p:oleObj spid="_x0000_s88068" name="Equation" r:id="rId6" imgW="1257300" imgH="203200" progId="Equation.3">
              <p:embed/>
            </p:oleObj>
          </a:graphicData>
        </a:graphic>
      </p:graphicFrame>
      <p:sp>
        <p:nvSpPr>
          <p:cNvPr id="142" name="TextBox 141"/>
          <p:cNvSpPr txBox="1"/>
          <p:nvPr/>
        </p:nvSpPr>
        <p:spPr>
          <a:xfrm>
            <a:off x="1524000" y="2511623"/>
            <a:ext cx="152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Free streaming  </a:t>
            </a:r>
            <a:endParaRPr lang="en-US" sz="1400" dirty="0"/>
          </a:p>
        </p:txBody>
      </p:sp>
      <p:sp>
        <p:nvSpPr>
          <p:cNvPr id="143" name="TextBox 142"/>
          <p:cNvSpPr txBox="1"/>
          <p:nvPr/>
        </p:nvSpPr>
        <p:spPr>
          <a:xfrm>
            <a:off x="3429000" y="23622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Particle cascade</a:t>
            </a:r>
          </a:p>
          <a:p>
            <a:r>
              <a:rPr lang="en-US" sz="1400" dirty="0" smtClean="0"/>
              <a:t>(QCD transport  theory)  </a:t>
            </a:r>
            <a:endParaRPr lang="en-US" sz="1400" dirty="0"/>
          </a:p>
        </p:txBody>
      </p:sp>
      <p:sp>
        <p:nvSpPr>
          <p:cNvPr id="144" name="TextBox 143"/>
          <p:cNvSpPr txBox="1"/>
          <p:nvPr/>
        </p:nvSpPr>
        <p:spPr>
          <a:xfrm>
            <a:off x="5943600" y="23622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Dissipative fluid dynamics  </a:t>
            </a:r>
            <a:endParaRPr lang="en-US" sz="1400" dirty="0"/>
          </a:p>
        </p:txBody>
      </p:sp>
      <p:sp>
        <p:nvSpPr>
          <p:cNvPr id="145" name="TextBox 144"/>
          <p:cNvSpPr txBox="1"/>
          <p:nvPr/>
        </p:nvSpPr>
        <p:spPr>
          <a:xfrm>
            <a:off x="7772400" y="23723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Perfect fluid dynamics  </a:t>
            </a:r>
            <a:endParaRPr lang="en-US" sz="1400" dirty="0"/>
          </a:p>
        </p:txBody>
      </p:sp>
      <p:sp>
        <p:nvSpPr>
          <p:cNvPr id="146" name="AutoShape 33"/>
          <p:cNvSpPr>
            <a:spLocks noChangeArrowheads="1"/>
          </p:cNvSpPr>
          <p:nvPr/>
        </p:nvSpPr>
        <p:spPr bwMode="auto">
          <a:xfrm>
            <a:off x="3352800" y="2362200"/>
            <a:ext cx="2133600" cy="533400"/>
          </a:xfrm>
          <a:prstGeom prst="roundRect">
            <a:avLst>
              <a:gd name="adj" fmla="val 16667"/>
            </a:avLst>
          </a:prstGeom>
          <a:solidFill>
            <a:srgbClr val="660066">
              <a:alpha val="13000"/>
            </a:srgbClr>
          </a:solidFill>
          <a:ln w="28575">
            <a:solidFill>
              <a:srgbClr val="66006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7" name="AutoShape 33"/>
          <p:cNvSpPr>
            <a:spLocks noChangeArrowheads="1"/>
          </p:cNvSpPr>
          <p:nvPr/>
        </p:nvSpPr>
        <p:spPr bwMode="auto">
          <a:xfrm>
            <a:off x="1447800" y="2362200"/>
            <a:ext cx="1524000" cy="533400"/>
          </a:xfrm>
          <a:prstGeom prst="roundRect">
            <a:avLst>
              <a:gd name="adj" fmla="val 16667"/>
            </a:avLst>
          </a:prstGeom>
          <a:solidFill>
            <a:srgbClr val="3366FF">
              <a:alpha val="13000"/>
            </a:srgbClr>
          </a:solidFill>
          <a:ln w="28575">
            <a:solidFill>
              <a:srgbClr val="3366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48" name="AutoShape 33"/>
          <p:cNvSpPr>
            <a:spLocks noChangeArrowheads="1"/>
          </p:cNvSpPr>
          <p:nvPr/>
        </p:nvSpPr>
        <p:spPr bwMode="auto">
          <a:xfrm>
            <a:off x="5867400" y="2362200"/>
            <a:ext cx="1371600" cy="533400"/>
          </a:xfrm>
          <a:prstGeom prst="roundRect">
            <a:avLst>
              <a:gd name="adj" fmla="val 16667"/>
            </a:avLst>
          </a:prstGeom>
          <a:solidFill>
            <a:srgbClr val="800000">
              <a:alpha val="13000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9" name="AutoShape 33"/>
          <p:cNvSpPr>
            <a:spLocks noChangeArrowheads="1"/>
          </p:cNvSpPr>
          <p:nvPr/>
        </p:nvSpPr>
        <p:spPr bwMode="auto">
          <a:xfrm>
            <a:off x="7696200" y="2362200"/>
            <a:ext cx="1295400" cy="533400"/>
          </a:xfrm>
          <a:prstGeom prst="roundRect">
            <a:avLst>
              <a:gd name="adj" fmla="val 16667"/>
            </a:avLst>
          </a:prstGeom>
          <a:solidFill>
            <a:srgbClr val="FF0000">
              <a:alpha val="13000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0" name="Right Arrow 149"/>
          <p:cNvSpPr/>
          <p:nvPr/>
        </p:nvSpPr>
        <p:spPr bwMode="auto">
          <a:xfrm>
            <a:off x="2971800" y="2590800"/>
            <a:ext cx="381000" cy="1524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41" charset="0"/>
              <a:ea typeface="ＭＳ Ｐゴシック" pitchFamily="41" charset="-128"/>
              <a:cs typeface="ＭＳ Ｐゴシック" pitchFamily="41" charset="-128"/>
            </a:endParaRPr>
          </a:p>
        </p:txBody>
      </p:sp>
      <p:sp>
        <p:nvSpPr>
          <p:cNvPr id="151" name="Right Arrow 150"/>
          <p:cNvSpPr/>
          <p:nvPr/>
        </p:nvSpPr>
        <p:spPr bwMode="auto">
          <a:xfrm>
            <a:off x="5486400" y="2590800"/>
            <a:ext cx="381000" cy="1524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41" charset="0"/>
              <a:ea typeface="ＭＳ Ｐゴシック" pitchFamily="41" charset="-128"/>
              <a:cs typeface="ＭＳ Ｐゴシック" pitchFamily="41" charset="-128"/>
            </a:endParaRPr>
          </a:p>
        </p:txBody>
      </p:sp>
      <p:sp>
        <p:nvSpPr>
          <p:cNvPr id="152" name="Right Arrow 151"/>
          <p:cNvSpPr/>
          <p:nvPr/>
        </p:nvSpPr>
        <p:spPr bwMode="auto">
          <a:xfrm>
            <a:off x="7239000" y="2590800"/>
            <a:ext cx="457200" cy="1524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41" charset="0"/>
              <a:ea typeface="ＭＳ Ｐゴシック" pitchFamily="41" charset="-128"/>
              <a:cs typeface="ＭＳ Ｐゴシック" pitchFamily="41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" y="23622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Theory tools: </a:t>
            </a:r>
            <a:endParaRPr lang="en-US" sz="1400" dirty="0"/>
          </a:p>
        </p:txBody>
      </p:sp>
      <p:pic>
        <p:nvPicPr>
          <p:cNvPr id="114" name="Picture 113" descr="Snapshot 2010-09-21 08-40-54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0600" y="3468048"/>
            <a:ext cx="4165600" cy="3466152"/>
          </a:xfrm>
          <a:prstGeom prst="rect">
            <a:avLst/>
          </a:prstGeom>
        </p:spPr>
      </p:pic>
      <p:pic>
        <p:nvPicPr>
          <p:cNvPr id="123" name="Picture 18" descr="Snapshot 2006-11-10 16-10-5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334" y="3429000"/>
            <a:ext cx="4675066" cy="3429000"/>
          </a:xfrm>
          <a:prstGeom prst="rect">
            <a:avLst/>
          </a:prstGeom>
          <a:noFill/>
        </p:spPr>
      </p:pic>
      <p:grpSp>
        <p:nvGrpSpPr>
          <p:cNvPr id="122" name="Group 121"/>
          <p:cNvGrpSpPr>
            <a:grpSpLocks noChangeAspect="1"/>
          </p:cNvGrpSpPr>
          <p:nvPr/>
        </p:nvGrpSpPr>
        <p:grpSpPr>
          <a:xfrm>
            <a:off x="1355678" y="3005138"/>
            <a:ext cx="2378122" cy="728662"/>
            <a:chOff x="3124200" y="5867400"/>
            <a:chExt cx="3124200" cy="957263"/>
          </a:xfrm>
        </p:grpSpPr>
        <p:sp>
          <p:nvSpPr>
            <p:cNvPr id="118" name="Rectangle 11"/>
            <p:cNvSpPr>
              <a:spLocks noChangeArrowheads="1"/>
            </p:cNvSpPr>
            <p:nvPr/>
          </p:nvSpPr>
          <p:spPr bwMode="auto">
            <a:xfrm>
              <a:off x="3124200" y="5867400"/>
              <a:ext cx="3124200" cy="9572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19" name="Object 10"/>
            <p:cNvGraphicFramePr>
              <a:graphicFrameLocks noChangeAspect="1"/>
            </p:cNvGraphicFramePr>
            <p:nvPr/>
          </p:nvGraphicFramePr>
          <p:xfrm>
            <a:off x="3263900" y="5956300"/>
            <a:ext cx="2792413" cy="787400"/>
          </p:xfrm>
          <a:graphic>
            <a:graphicData uri="http://schemas.openxmlformats.org/presentationml/2006/ole">
              <p:oleObj spid="_x0000_s88071" name="Equation" r:id="rId9" imgW="1397000" imgH="393700" progId="Equation.3">
                <p:embed/>
              </p:oleObj>
            </a:graphicData>
          </a:graphic>
        </p:graphicFrame>
        <p:sp>
          <p:nvSpPr>
            <p:cNvPr id="120" name="Oval 12"/>
            <p:cNvSpPr>
              <a:spLocks noChangeArrowheads="1"/>
            </p:cNvSpPr>
            <p:nvPr/>
          </p:nvSpPr>
          <p:spPr bwMode="auto">
            <a:xfrm>
              <a:off x="4648200" y="5956300"/>
              <a:ext cx="381000" cy="685800"/>
            </a:xfrm>
            <a:prstGeom prst="ellipse">
              <a:avLst/>
            </a:prstGeom>
            <a:solidFill>
              <a:srgbClr val="FF0000">
                <a:alpha val="11000"/>
              </a:srgbClr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3"/>
          <p:cNvGrpSpPr>
            <a:grpSpLocks/>
          </p:cNvGrpSpPr>
          <p:nvPr/>
        </p:nvGrpSpPr>
        <p:grpSpPr bwMode="auto">
          <a:xfrm>
            <a:off x="2514600" y="762000"/>
            <a:ext cx="3829050" cy="2111375"/>
            <a:chOff x="3168" y="912"/>
            <a:chExt cx="2412" cy="1330"/>
          </a:xfrm>
        </p:grpSpPr>
        <p:sp>
          <p:nvSpPr>
            <p:cNvPr id="4" name="Rectangle 114"/>
            <p:cNvSpPr>
              <a:spLocks noChangeArrowheads="1"/>
            </p:cNvSpPr>
            <p:nvPr/>
          </p:nvSpPr>
          <p:spPr bwMode="auto">
            <a:xfrm>
              <a:off x="3543" y="1368"/>
              <a:ext cx="1594" cy="767"/>
            </a:xfrm>
            <a:prstGeom prst="rect">
              <a:avLst/>
            </a:prstGeom>
            <a:solidFill>
              <a:srgbClr val="FF3300">
                <a:alpha val="50000"/>
              </a:srgbClr>
            </a:solidFill>
            <a:ln w="15875">
              <a:noFill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" name="Oval 115"/>
            <p:cNvSpPr>
              <a:spLocks noChangeArrowheads="1"/>
            </p:cNvSpPr>
            <p:nvPr/>
          </p:nvSpPr>
          <p:spPr bwMode="auto">
            <a:xfrm>
              <a:off x="5031" y="1373"/>
              <a:ext cx="203" cy="765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FFFF00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" name="Oval 116"/>
            <p:cNvSpPr>
              <a:spLocks noChangeArrowheads="1"/>
            </p:cNvSpPr>
            <p:nvPr/>
          </p:nvSpPr>
          <p:spPr bwMode="auto">
            <a:xfrm rot="-10751627">
              <a:off x="3438" y="1371"/>
              <a:ext cx="203" cy="765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chemeClr val="hlink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" name="Line 117"/>
            <p:cNvSpPr>
              <a:spLocks noChangeShapeType="1"/>
            </p:cNvSpPr>
            <p:nvPr/>
          </p:nvSpPr>
          <p:spPr bwMode="auto">
            <a:xfrm flipH="1">
              <a:off x="3168" y="1757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8" name="Line 118"/>
            <p:cNvSpPr>
              <a:spLocks noChangeShapeType="1"/>
            </p:cNvSpPr>
            <p:nvPr/>
          </p:nvSpPr>
          <p:spPr bwMode="auto">
            <a:xfrm rot="10800965" flipH="1">
              <a:off x="5343" y="1709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" name="AutoShape 119"/>
            <p:cNvSpPr>
              <a:spLocks noChangeArrowheads="1"/>
            </p:cNvSpPr>
            <p:nvPr/>
          </p:nvSpPr>
          <p:spPr bwMode="auto">
            <a:xfrm>
              <a:off x="4237" y="1612"/>
              <a:ext cx="209" cy="210"/>
            </a:xfrm>
            <a:prstGeom prst="irregularSeal1">
              <a:avLst/>
            </a:prstGeom>
            <a:solidFill>
              <a:srgbClr val="FF9900"/>
            </a:solidFill>
            <a:ln w="15875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" name="Line 120"/>
            <p:cNvSpPr>
              <a:spLocks noChangeShapeType="1"/>
            </p:cNvSpPr>
            <p:nvPr/>
          </p:nvSpPr>
          <p:spPr bwMode="auto">
            <a:xfrm flipV="1">
              <a:off x="4041" y="1721"/>
              <a:ext cx="298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" name="Line 121"/>
            <p:cNvSpPr>
              <a:spLocks noChangeShapeType="1"/>
            </p:cNvSpPr>
            <p:nvPr/>
          </p:nvSpPr>
          <p:spPr bwMode="auto">
            <a:xfrm rot="10800000" flipV="1">
              <a:off x="4340" y="1720"/>
              <a:ext cx="265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" name="Line 122"/>
            <p:cNvSpPr>
              <a:spLocks noChangeShapeType="1"/>
            </p:cNvSpPr>
            <p:nvPr/>
          </p:nvSpPr>
          <p:spPr bwMode="auto">
            <a:xfrm rot="6114803" flipV="1">
              <a:off x="4029" y="1970"/>
              <a:ext cx="527" cy="1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" name="Line 123"/>
            <p:cNvSpPr>
              <a:spLocks noChangeShapeType="1"/>
            </p:cNvSpPr>
            <p:nvPr/>
          </p:nvSpPr>
          <p:spPr bwMode="auto">
            <a:xfrm rot="16570071" flipV="1">
              <a:off x="4137" y="1497"/>
              <a:ext cx="442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4" name="Group 124"/>
            <p:cNvGrpSpPr>
              <a:grpSpLocks/>
            </p:cNvGrpSpPr>
            <p:nvPr/>
          </p:nvGrpSpPr>
          <p:grpSpPr bwMode="auto">
            <a:xfrm>
              <a:off x="4326" y="912"/>
              <a:ext cx="101" cy="363"/>
              <a:chOff x="1265" y="384"/>
              <a:chExt cx="101" cy="363"/>
            </a:xfrm>
          </p:grpSpPr>
          <p:sp>
            <p:nvSpPr>
              <p:cNvPr id="21" name="Line 125"/>
              <p:cNvSpPr>
                <a:spLocks noChangeShapeType="1"/>
              </p:cNvSpPr>
              <p:nvPr/>
            </p:nvSpPr>
            <p:spPr bwMode="auto">
              <a:xfrm flipV="1">
                <a:off x="1321" y="384"/>
                <a:ext cx="35" cy="36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Line 126"/>
              <p:cNvSpPr>
                <a:spLocks noChangeShapeType="1"/>
              </p:cNvSpPr>
              <p:nvPr/>
            </p:nvSpPr>
            <p:spPr bwMode="auto">
              <a:xfrm flipV="1">
                <a:off x="1320" y="637"/>
                <a:ext cx="46" cy="1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" name="Line 127"/>
              <p:cNvSpPr>
                <a:spLocks noChangeShapeType="1"/>
              </p:cNvSpPr>
              <p:nvPr/>
            </p:nvSpPr>
            <p:spPr bwMode="auto">
              <a:xfrm flipH="1" flipV="1">
                <a:off x="1265" y="590"/>
                <a:ext cx="53" cy="15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" name="Line 128"/>
              <p:cNvSpPr>
                <a:spLocks noChangeShapeType="1"/>
              </p:cNvSpPr>
              <p:nvPr/>
            </p:nvSpPr>
            <p:spPr bwMode="auto">
              <a:xfrm flipH="1" flipV="1">
                <a:off x="1300" y="541"/>
                <a:ext cx="19" cy="20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5" name="Freeform 129"/>
            <p:cNvSpPr>
              <a:spLocks/>
            </p:cNvSpPr>
            <p:nvPr/>
          </p:nvSpPr>
          <p:spPr bwMode="auto">
            <a:xfrm>
              <a:off x="4308" y="1881"/>
              <a:ext cx="68" cy="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5"/>
                </a:cxn>
                <a:cxn ang="0">
                  <a:pos x="42" y="54"/>
                </a:cxn>
                <a:cxn ang="0">
                  <a:pos x="24" y="81"/>
                </a:cxn>
                <a:cxn ang="0">
                  <a:pos x="51" y="93"/>
                </a:cxn>
                <a:cxn ang="0">
                  <a:pos x="57" y="120"/>
                </a:cxn>
                <a:cxn ang="0">
                  <a:pos x="51" y="147"/>
                </a:cxn>
                <a:cxn ang="0">
                  <a:pos x="57" y="174"/>
                </a:cxn>
              </a:cxnLst>
              <a:rect l="0" t="0" r="r" b="b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" name="Freeform 130"/>
            <p:cNvSpPr>
              <a:spLocks/>
            </p:cNvSpPr>
            <p:nvPr/>
          </p:nvSpPr>
          <p:spPr bwMode="auto">
            <a:xfrm rot="2179176">
              <a:off x="4228" y="1917"/>
              <a:ext cx="46" cy="19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5" y="39"/>
                </a:cxn>
                <a:cxn ang="0">
                  <a:pos x="20" y="78"/>
                </a:cxn>
                <a:cxn ang="0">
                  <a:pos x="2" y="105"/>
                </a:cxn>
                <a:cxn ang="0">
                  <a:pos x="29" y="117"/>
                </a:cxn>
                <a:cxn ang="0">
                  <a:pos x="35" y="144"/>
                </a:cxn>
                <a:cxn ang="0">
                  <a:pos x="29" y="171"/>
                </a:cxn>
                <a:cxn ang="0">
                  <a:pos x="35" y="198"/>
                </a:cxn>
              </a:cxnLst>
              <a:rect l="0" t="0" r="r" b="b"/>
              <a:pathLst>
                <a:path w="46" h="198">
                  <a:moveTo>
                    <a:pt x="11" y="0"/>
                  </a:moveTo>
                  <a:cubicBezTo>
                    <a:pt x="24" y="4"/>
                    <a:pt x="0" y="25"/>
                    <a:pt x="5" y="39"/>
                  </a:cubicBezTo>
                  <a:cubicBezTo>
                    <a:pt x="0" y="69"/>
                    <a:pt x="11" y="52"/>
                    <a:pt x="20" y="78"/>
                  </a:cubicBezTo>
                  <a:cubicBezTo>
                    <a:pt x="16" y="89"/>
                    <a:pt x="9" y="95"/>
                    <a:pt x="2" y="105"/>
                  </a:cubicBezTo>
                  <a:cubicBezTo>
                    <a:pt x="12" y="108"/>
                    <a:pt x="19" y="114"/>
                    <a:pt x="29" y="117"/>
                  </a:cubicBezTo>
                  <a:cubicBezTo>
                    <a:pt x="25" y="134"/>
                    <a:pt x="18" y="135"/>
                    <a:pt x="35" y="144"/>
                  </a:cubicBezTo>
                  <a:cubicBezTo>
                    <a:pt x="39" y="156"/>
                    <a:pt x="36" y="160"/>
                    <a:pt x="29" y="171"/>
                  </a:cubicBezTo>
                  <a:cubicBezTo>
                    <a:pt x="46" y="177"/>
                    <a:pt x="35" y="181"/>
                    <a:pt x="35" y="198"/>
                  </a:cubicBezTo>
                </a:path>
              </a:pathLst>
            </a:cu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" name="Freeform 131"/>
            <p:cNvSpPr>
              <a:spLocks/>
            </p:cNvSpPr>
            <p:nvPr/>
          </p:nvSpPr>
          <p:spPr bwMode="auto">
            <a:xfrm rot="10121092">
              <a:off x="4302" y="1977"/>
              <a:ext cx="68" cy="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5"/>
                </a:cxn>
                <a:cxn ang="0">
                  <a:pos x="42" y="54"/>
                </a:cxn>
                <a:cxn ang="0">
                  <a:pos x="24" y="81"/>
                </a:cxn>
                <a:cxn ang="0">
                  <a:pos x="51" y="93"/>
                </a:cxn>
                <a:cxn ang="0">
                  <a:pos x="57" y="120"/>
                </a:cxn>
                <a:cxn ang="0">
                  <a:pos x="51" y="147"/>
                </a:cxn>
                <a:cxn ang="0">
                  <a:pos x="57" y="174"/>
                </a:cxn>
              </a:cxnLst>
              <a:rect l="0" t="0" r="r" b="b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8" name="Freeform 132"/>
            <p:cNvSpPr>
              <a:spLocks/>
            </p:cNvSpPr>
            <p:nvPr/>
          </p:nvSpPr>
          <p:spPr bwMode="auto">
            <a:xfrm rot="10121092">
              <a:off x="4272" y="1410"/>
              <a:ext cx="68" cy="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5"/>
                </a:cxn>
                <a:cxn ang="0">
                  <a:pos x="42" y="54"/>
                </a:cxn>
                <a:cxn ang="0">
                  <a:pos x="24" y="81"/>
                </a:cxn>
                <a:cxn ang="0">
                  <a:pos x="51" y="93"/>
                </a:cxn>
                <a:cxn ang="0">
                  <a:pos x="57" y="120"/>
                </a:cxn>
                <a:cxn ang="0">
                  <a:pos x="51" y="147"/>
                </a:cxn>
                <a:cxn ang="0">
                  <a:pos x="57" y="174"/>
                </a:cxn>
              </a:cxnLst>
              <a:rect l="0" t="0" r="r" b="b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9" name="Freeform 133"/>
            <p:cNvSpPr>
              <a:spLocks/>
            </p:cNvSpPr>
            <p:nvPr/>
          </p:nvSpPr>
          <p:spPr bwMode="auto">
            <a:xfrm rot="14203381">
              <a:off x="4376" y="1390"/>
              <a:ext cx="68" cy="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5"/>
                </a:cxn>
                <a:cxn ang="0">
                  <a:pos x="42" y="54"/>
                </a:cxn>
                <a:cxn ang="0">
                  <a:pos x="24" y="81"/>
                </a:cxn>
                <a:cxn ang="0">
                  <a:pos x="51" y="93"/>
                </a:cxn>
                <a:cxn ang="0">
                  <a:pos x="57" y="120"/>
                </a:cxn>
                <a:cxn ang="0">
                  <a:pos x="51" y="147"/>
                </a:cxn>
                <a:cxn ang="0">
                  <a:pos x="57" y="174"/>
                </a:cxn>
              </a:cxnLst>
              <a:rect l="0" t="0" r="r" b="b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0" name="Text Box 134"/>
            <p:cNvSpPr txBox="1">
              <a:spLocks noChangeArrowheads="1"/>
            </p:cNvSpPr>
            <p:nvPr/>
          </p:nvSpPr>
          <p:spPr bwMode="auto">
            <a:xfrm>
              <a:off x="4512" y="912"/>
              <a:ext cx="841" cy="44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2000">
                  <a:solidFill>
                    <a:schemeClr val="folHlink"/>
                  </a:solidFill>
                  <a:latin typeface="Times New Roman" pitchFamily="-112" charset="0"/>
                </a:rPr>
                <a:t>partonic energy loss</a:t>
              </a:r>
            </a:p>
          </p:txBody>
        </p:sp>
      </p:grpSp>
      <p:sp>
        <p:nvSpPr>
          <p:cNvPr id="2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Hard Probes in Heavy Ion Collision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381000" y="3276600"/>
            <a:ext cx="8382000" cy="2222472"/>
            <a:chOff x="381000" y="533400"/>
            <a:chExt cx="8382000" cy="2222472"/>
          </a:xfrm>
        </p:grpSpPr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44763" y="1028700"/>
              <a:ext cx="4498975" cy="1519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5486400" y="533400"/>
              <a:ext cx="3276600" cy="528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sz="1800" dirty="0">
                  <a:solidFill>
                    <a:srgbClr val="FF6600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How does this radiation</a:t>
              </a:r>
              <a:r>
                <a:rPr lang="en-GB" sz="1800" dirty="0" smtClean="0">
                  <a:solidFill>
                    <a:srgbClr val="FF6600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 fragment/ propagate through the medium? </a:t>
              </a:r>
              <a:endParaRPr lang="en-GB" sz="1800" dirty="0">
                <a:solidFill>
                  <a:srgbClr val="3366FF"/>
                </a:solidFill>
                <a:latin typeface="Times New Roman" pitchFamily="-112" charset="0"/>
                <a:ea typeface="HG Mincho Light J" charset="0"/>
                <a:cs typeface="HG Mincho Light J" charset="0"/>
              </a:endParaRPr>
            </a:p>
          </p:txBody>
        </p:sp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407988" y="690594"/>
              <a:ext cx="2030412" cy="528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sz="1800" dirty="0">
                  <a:solidFill>
                    <a:srgbClr val="0000FF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How does this </a:t>
              </a:r>
              <a:r>
                <a:rPr lang="en-GB" sz="1800" dirty="0" err="1">
                  <a:solidFill>
                    <a:srgbClr val="0000FF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parton</a:t>
              </a:r>
              <a:endParaRPr lang="en-GB" sz="1800" dirty="0">
                <a:solidFill>
                  <a:srgbClr val="0000FF"/>
                </a:solidFill>
                <a:latin typeface="Times New Roman" pitchFamily="-112" charset="0"/>
                <a:ea typeface="HG Mincho Light J" charset="0"/>
                <a:cs typeface="HG Mincho Light J" charset="0"/>
              </a:endParaRPr>
            </a:p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sz="1800" u="sng" dirty="0" err="1">
                  <a:solidFill>
                    <a:srgbClr val="0000FF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thermalize</a:t>
              </a:r>
              <a:r>
                <a:rPr lang="en-GB" sz="1800" dirty="0">
                  <a:solidFill>
                    <a:srgbClr val="0000FF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?</a:t>
              </a:r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2160588" y="1104900"/>
              <a:ext cx="609600" cy="6096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 flipV="1">
              <a:off x="2438400" y="1943100"/>
              <a:ext cx="865188" cy="49530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381000" y="2286000"/>
              <a:ext cx="2057400" cy="469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sz="1600" dirty="0">
                  <a:solidFill>
                    <a:srgbClr val="800080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What is the dependence on </a:t>
              </a:r>
              <a:r>
                <a:rPr lang="en-GB" sz="1600" dirty="0" err="1">
                  <a:solidFill>
                    <a:srgbClr val="800080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parton</a:t>
              </a:r>
              <a:r>
                <a:rPr lang="en-GB" sz="1600" dirty="0">
                  <a:solidFill>
                    <a:srgbClr val="800080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 identity?</a:t>
              </a: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 flipH="1">
              <a:off x="4903788" y="762000"/>
              <a:ext cx="506412" cy="34290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21"/>
            <p:cNvGrpSpPr>
              <a:grpSpLocks/>
            </p:cNvGrpSpPr>
            <p:nvPr/>
          </p:nvGrpSpPr>
          <p:grpSpPr bwMode="auto">
            <a:xfrm>
              <a:off x="4648200" y="1943125"/>
              <a:ext cx="1219200" cy="592144"/>
              <a:chOff x="1143000" y="5656262"/>
              <a:chExt cx="1219200" cy="592138"/>
            </a:xfrm>
          </p:grpSpPr>
          <p:grpSp>
            <p:nvGrpSpPr>
              <p:cNvPr id="36" name="Group 15"/>
              <p:cNvGrpSpPr>
                <a:grpSpLocks/>
              </p:cNvGrpSpPr>
              <p:nvPr/>
            </p:nvGrpSpPr>
            <p:grpSpPr bwMode="auto">
              <a:xfrm>
                <a:off x="1454171" y="5656262"/>
                <a:ext cx="163527" cy="400051"/>
                <a:chOff x="547" y="1163"/>
                <a:chExt cx="165" cy="407"/>
              </a:xfrm>
            </p:grpSpPr>
            <p:sp>
              <p:nvSpPr>
                <p:cNvPr id="39" name="Oval 16"/>
                <p:cNvSpPr>
                  <a:spLocks noChangeArrowheads="1"/>
                </p:cNvSpPr>
                <p:nvPr/>
              </p:nvSpPr>
              <p:spPr bwMode="auto">
                <a:xfrm>
                  <a:off x="559" y="1463"/>
                  <a:ext cx="153" cy="107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7"/>
                <p:cNvSpPr>
                  <a:spLocks/>
                </p:cNvSpPr>
                <p:nvPr/>
              </p:nvSpPr>
              <p:spPr bwMode="auto">
                <a:xfrm>
                  <a:off x="547" y="1163"/>
                  <a:ext cx="153" cy="294"/>
                </a:xfrm>
                <a:custGeom>
                  <a:avLst/>
                  <a:gdLst>
                    <a:gd name="T0" fmla="*/ 80 w 153"/>
                    <a:gd name="T1" fmla="*/ 294 h 294"/>
                    <a:gd name="T2" fmla="*/ 12 w 153"/>
                    <a:gd name="T3" fmla="*/ 243 h 294"/>
                    <a:gd name="T4" fmla="*/ 153 w 153"/>
                    <a:gd name="T5" fmla="*/ 198 h 294"/>
                    <a:gd name="T6" fmla="*/ 12 w 153"/>
                    <a:gd name="T7" fmla="*/ 136 h 294"/>
                    <a:gd name="T8" fmla="*/ 142 w 153"/>
                    <a:gd name="T9" fmla="*/ 96 h 294"/>
                    <a:gd name="T10" fmla="*/ 6 w 153"/>
                    <a:gd name="T11" fmla="*/ 45 h 294"/>
                    <a:gd name="T12" fmla="*/ 114 w 153"/>
                    <a:gd name="T13" fmla="*/ 0 h 29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3"/>
                    <a:gd name="T22" fmla="*/ 0 h 294"/>
                    <a:gd name="T23" fmla="*/ 153 w 153"/>
                    <a:gd name="T24" fmla="*/ 294 h 29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3" h="294">
                      <a:moveTo>
                        <a:pt x="80" y="294"/>
                      </a:moveTo>
                      <a:cubicBezTo>
                        <a:pt x="40" y="276"/>
                        <a:pt x="0" y="259"/>
                        <a:pt x="12" y="243"/>
                      </a:cubicBezTo>
                      <a:cubicBezTo>
                        <a:pt x="24" y="227"/>
                        <a:pt x="153" y="216"/>
                        <a:pt x="153" y="198"/>
                      </a:cubicBezTo>
                      <a:cubicBezTo>
                        <a:pt x="153" y="180"/>
                        <a:pt x="14" y="153"/>
                        <a:pt x="12" y="136"/>
                      </a:cubicBezTo>
                      <a:cubicBezTo>
                        <a:pt x="10" y="119"/>
                        <a:pt x="143" y="111"/>
                        <a:pt x="142" y="96"/>
                      </a:cubicBezTo>
                      <a:cubicBezTo>
                        <a:pt x="141" y="81"/>
                        <a:pt x="11" y="61"/>
                        <a:pt x="6" y="45"/>
                      </a:cubicBezTo>
                      <a:cubicBezTo>
                        <a:pt x="1" y="29"/>
                        <a:pt x="57" y="14"/>
                        <a:pt x="114" y="0"/>
                      </a:cubicBezTo>
                    </a:path>
                  </a:pathLst>
                </a:custGeom>
                <a:noFill/>
                <a:ln w="22225">
                  <a:solidFill>
                    <a:srgbClr val="3366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cxnSp>
            <p:nvCxnSpPr>
              <p:cNvPr id="37" name="Straight Connector 67"/>
              <p:cNvCxnSpPr>
                <a:cxnSpLocks noChangeShapeType="1"/>
                <a:endCxn id="39" idx="4"/>
              </p:cNvCxnSpPr>
              <p:nvPr/>
            </p:nvCxnSpPr>
            <p:spPr bwMode="auto">
              <a:xfrm flipV="1">
                <a:off x="1143000" y="6056313"/>
                <a:ext cx="398463" cy="115887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8" name="Straight Arrow Connector 71"/>
              <p:cNvCxnSpPr>
                <a:cxnSpLocks noChangeShapeType="1"/>
              </p:cNvCxnSpPr>
              <p:nvPr/>
            </p:nvCxnSpPr>
            <p:spPr bwMode="auto">
              <a:xfrm>
                <a:off x="1617663" y="6003925"/>
                <a:ext cx="744537" cy="244475"/>
              </a:xfrm>
              <a:prstGeom prst="straightConnector1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 type="arrow" w="med" len="med"/>
              </a:ln>
            </p:spPr>
          </p:cxnSp>
        </p:grp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5943600" y="2286000"/>
              <a:ext cx="2667000" cy="469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eaLnBrk="1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sz="1600" u="sng" dirty="0">
                  <a:solidFill>
                    <a:srgbClr val="00FF00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Characterize Recoil</a:t>
              </a:r>
              <a:r>
                <a:rPr lang="en-GB" sz="1600" dirty="0">
                  <a:solidFill>
                    <a:srgbClr val="00FF00"/>
                  </a:solidFill>
                  <a:latin typeface="Times New Roman" pitchFamily="-112" charset="0"/>
                  <a:ea typeface="HG Mincho Light J" charset="0"/>
                  <a:cs typeface="HG Mincho Light J" charset="0"/>
                </a:rPr>
                <a:t>: What is kicked in the medium?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FF0000"/>
                </a:solidFill>
              </a:rPr>
              <a:t>“Jet Quenching”</a:t>
            </a:r>
            <a:r>
              <a:rPr lang="en-US" sz="3600" u="sng" dirty="0" smtClean="0">
                <a:solidFill>
                  <a:srgbClr val="FF0000"/>
                </a:solidFill>
              </a:rPr>
              <a:t> at RHIC </a:t>
            </a:r>
            <a:endParaRPr lang="en-US" sz="3600" baseline="-25000" dirty="0" smtClean="0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553200"/>
            <a:ext cx="7772400" cy="304800"/>
          </a:xfrm>
        </p:spPr>
        <p:txBody>
          <a:bodyPr/>
          <a:lstStyle/>
          <a:p>
            <a:pPr lvl="4">
              <a:lnSpc>
                <a:spcPct val="90000"/>
              </a:lnSpc>
            </a:pPr>
            <a:endParaRPr lang="en-US" sz="1800" b="1">
              <a:solidFill>
                <a:srgbClr val="FF0000"/>
              </a:solidFill>
            </a:endParaRPr>
          </a:p>
        </p:txBody>
      </p:sp>
      <p:pic>
        <p:nvPicPr>
          <p:cNvPr id="254980" name="Picture 4"/>
          <p:cNvPicPr>
            <a:picLocks noChangeAspect="1" noChangeArrowheads="1"/>
          </p:cNvPicPr>
          <p:nvPr/>
        </p:nvPicPr>
        <p:blipFill>
          <a:blip r:embed="rId5"/>
          <a:srcRect t="6107" r="8168"/>
          <a:stretch>
            <a:fillRect/>
          </a:stretch>
        </p:blipFill>
        <p:spPr bwMode="auto">
          <a:xfrm>
            <a:off x="304800" y="1976438"/>
            <a:ext cx="7924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1" name="Picture 5"/>
          <p:cNvPicPr>
            <a:picLocks noChangeAspect="1" noChangeArrowheads="1"/>
          </p:cNvPicPr>
          <p:nvPr/>
        </p:nvPicPr>
        <p:blipFill>
          <a:blip r:embed="rId6"/>
          <a:srcRect t="5664" r="8168"/>
          <a:stretch>
            <a:fillRect/>
          </a:stretch>
        </p:blipFill>
        <p:spPr bwMode="auto">
          <a:xfrm>
            <a:off x="304800" y="1976438"/>
            <a:ext cx="7924800" cy="475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2" name="Picture 6"/>
          <p:cNvPicPr>
            <a:picLocks noChangeAspect="1" noChangeArrowheads="1"/>
          </p:cNvPicPr>
          <p:nvPr/>
        </p:nvPicPr>
        <p:blipFill>
          <a:blip r:embed="rId7"/>
          <a:srcRect t="6107" r="8168"/>
          <a:stretch>
            <a:fillRect/>
          </a:stretch>
        </p:blipFill>
        <p:spPr bwMode="auto">
          <a:xfrm>
            <a:off x="304800" y="1976438"/>
            <a:ext cx="7924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3" name="Picture 7"/>
          <p:cNvPicPr>
            <a:picLocks noChangeAspect="1" noChangeArrowheads="1"/>
          </p:cNvPicPr>
          <p:nvPr/>
        </p:nvPicPr>
        <p:blipFill>
          <a:blip r:embed="rId8"/>
          <a:srcRect t="6107" r="8168"/>
          <a:stretch>
            <a:fillRect/>
          </a:stretch>
        </p:blipFill>
        <p:spPr bwMode="auto">
          <a:xfrm>
            <a:off x="304800" y="1976438"/>
            <a:ext cx="7924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4" name="Picture 8"/>
          <p:cNvPicPr>
            <a:picLocks noChangeAspect="1" noChangeArrowheads="1"/>
          </p:cNvPicPr>
          <p:nvPr/>
        </p:nvPicPr>
        <p:blipFill>
          <a:blip r:embed="rId9"/>
          <a:srcRect t="6107" r="8168"/>
          <a:stretch>
            <a:fillRect/>
          </a:stretch>
        </p:blipFill>
        <p:spPr bwMode="auto">
          <a:xfrm>
            <a:off x="304800" y="1976438"/>
            <a:ext cx="7924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5" name="Picture 9"/>
          <p:cNvPicPr>
            <a:picLocks noChangeAspect="1" noChangeArrowheads="1"/>
          </p:cNvPicPr>
          <p:nvPr/>
        </p:nvPicPr>
        <p:blipFill>
          <a:blip r:embed="rId10"/>
          <a:srcRect t="6107" r="8168"/>
          <a:stretch>
            <a:fillRect/>
          </a:stretch>
        </p:blipFill>
        <p:spPr bwMode="auto">
          <a:xfrm>
            <a:off x="304800" y="1976438"/>
            <a:ext cx="7924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6" name="Picture 10"/>
          <p:cNvPicPr>
            <a:picLocks noChangeAspect="1" noChangeArrowheads="1"/>
          </p:cNvPicPr>
          <p:nvPr/>
        </p:nvPicPr>
        <p:blipFill>
          <a:blip r:embed="rId11"/>
          <a:srcRect t="6107" r="8168"/>
          <a:stretch>
            <a:fillRect/>
          </a:stretch>
        </p:blipFill>
        <p:spPr bwMode="auto">
          <a:xfrm>
            <a:off x="304800" y="1976438"/>
            <a:ext cx="7924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7" name="Picture 11"/>
          <p:cNvPicPr>
            <a:picLocks noChangeAspect="1" noChangeArrowheads="1"/>
          </p:cNvPicPr>
          <p:nvPr/>
        </p:nvPicPr>
        <p:blipFill>
          <a:blip r:embed="rId12"/>
          <a:srcRect t="6107" r="8168"/>
          <a:stretch>
            <a:fillRect/>
          </a:stretch>
        </p:blipFill>
        <p:spPr bwMode="auto">
          <a:xfrm>
            <a:off x="304800" y="1976438"/>
            <a:ext cx="7924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8" name="Picture 12"/>
          <p:cNvPicPr>
            <a:picLocks noChangeAspect="1" noChangeArrowheads="1"/>
          </p:cNvPicPr>
          <p:nvPr/>
        </p:nvPicPr>
        <p:blipFill>
          <a:blip r:embed="rId13"/>
          <a:srcRect t="6107" r="7285"/>
          <a:stretch>
            <a:fillRect/>
          </a:stretch>
        </p:blipFill>
        <p:spPr bwMode="auto">
          <a:xfrm>
            <a:off x="304800" y="1976438"/>
            <a:ext cx="80010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9" name="Picture 13"/>
          <p:cNvPicPr>
            <a:picLocks noChangeAspect="1" noChangeArrowheads="1"/>
          </p:cNvPicPr>
          <p:nvPr/>
        </p:nvPicPr>
        <p:blipFill>
          <a:blip r:embed="rId14"/>
          <a:srcRect t="6107" r="7285"/>
          <a:stretch>
            <a:fillRect/>
          </a:stretch>
        </p:blipFill>
        <p:spPr bwMode="auto">
          <a:xfrm>
            <a:off x="304800" y="1976438"/>
            <a:ext cx="80010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4990" name="AutoShape 14"/>
          <p:cNvSpPr>
            <a:spLocks noChangeArrowheads="1"/>
          </p:cNvSpPr>
          <p:nvPr/>
        </p:nvSpPr>
        <p:spPr bwMode="auto">
          <a:xfrm rot="5400000">
            <a:off x="7611268" y="4434682"/>
            <a:ext cx="2233613" cy="831850"/>
          </a:xfrm>
          <a:prstGeom prst="rightArrow">
            <a:avLst>
              <a:gd name="adj1" fmla="val 50000"/>
              <a:gd name="adj2" fmla="val 671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-107" charset="2"/>
              <a:buNone/>
              <a:defRPr/>
            </a:pPr>
            <a:r>
              <a:rPr lang="en-US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-107" charset="0"/>
                <a:ea typeface="ＭＳ Ｐゴシック" pitchFamily="-107" charset="-128"/>
                <a:cs typeface="ＭＳ Ｐゴシック" pitchFamily="-107" charset="-128"/>
              </a:rPr>
              <a:t>Suppressed</a:t>
            </a:r>
          </a:p>
        </p:txBody>
      </p:sp>
      <p:sp>
        <p:nvSpPr>
          <p:cNvPr id="254991" name="AutoShape 15"/>
          <p:cNvSpPr>
            <a:spLocks noChangeArrowheads="1"/>
          </p:cNvSpPr>
          <p:nvPr/>
        </p:nvSpPr>
        <p:spPr bwMode="auto">
          <a:xfrm rot="16200000">
            <a:off x="7793037" y="2208213"/>
            <a:ext cx="1895475" cy="831850"/>
          </a:xfrm>
          <a:prstGeom prst="rightArrow">
            <a:avLst>
              <a:gd name="adj1" fmla="val 50000"/>
              <a:gd name="adj2" fmla="val 569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-107" charset="2"/>
              <a:buNone/>
              <a:defRPr/>
            </a:pPr>
            <a:r>
              <a:rPr lang="en-US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-107" charset="0"/>
                <a:ea typeface="ＭＳ Ｐゴシック" pitchFamily="-107" charset="-128"/>
                <a:cs typeface="ＭＳ Ｐゴシック" pitchFamily="-107" charset="-128"/>
              </a:rPr>
              <a:t>Enhanced</a:t>
            </a:r>
          </a:p>
        </p:txBody>
      </p:sp>
      <p:sp>
        <p:nvSpPr>
          <p:cNvPr id="254992" name="Rectangle 16"/>
          <p:cNvSpPr>
            <a:spLocks noChangeArrowheads="1"/>
          </p:cNvSpPr>
          <p:nvPr/>
        </p:nvSpPr>
        <p:spPr bwMode="auto">
          <a:xfrm>
            <a:off x="2971800" y="1905000"/>
            <a:ext cx="15240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4993" name="Rectangle 17"/>
          <p:cNvSpPr>
            <a:spLocks noChangeArrowheads="1"/>
          </p:cNvSpPr>
          <p:nvPr/>
        </p:nvSpPr>
        <p:spPr bwMode="auto">
          <a:xfrm>
            <a:off x="2667000" y="2667000"/>
            <a:ext cx="19050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4997" name="Rectangle 21"/>
          <p:cNvSpPr>
            <a:spLocks noChangeArrowheads="1"/>
          </p:cNvSpPr>
          <p:nvPr/>
        </p:nvSpPr>
        <p:spPr bwMode="auto">
          <a:xfrm>
            <a:off x="2971800" y="1752600"/>
            <a:ext cx="1905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71" name="Oval 22"/>
          <p:cNvSpPr>
            <a:spLocks noChangeArrowheads="1"/>
          </p:cNvSpPr>
          <p:nvPr/>
        </p:nvSpPr>
        <p:spPr bwMode="auto">
          <a:xfrm>
            <a:off x="4572000" y="746125"/>
            <a:ext cx="762000" cy="762000"/>
          </a:xfrm>
          <a:prstGeom prst="ellipse">
            <a:avLst/>
          </a:prstGeom>
          <a:solidFill>
            <a:srgbClr val="996633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2" name="Oval 23"/>
          <p:cNvSpPr>
            <a:spLocks noChangeArrowheads="1"/>
          </p:cNvSpPr>
          <p:nvPr/>
        </p:nvSpPr>
        <p:spPr bwMode="auto">
          <a:xfrm>
            <a:off x="4724400" y="746125"/>
            <a:ext cx="762000" cy="762000"/>
          </a:xfrm>
          <a:prstGeom prst="ellipse">
            <a:avLst/>
          </a:prstGeom>
          <a:solidFill>
            <a:srgbClr val="996633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3" name="Oval 24"/>
          <p:cNvSpPr>
            <a:spLocks noChangeArrowheads="1"/>
          </p:cNvSpPr>
          <p:nvPr/>
        </p:nvSpPr>
        <p:spPr bwMode="auto">
          <a:xfrm>
            <a:off x="6637337" y="746125"/>
            <a:ext cx="762000" cy="762000"/>
          </a:xfrm>
          <a:prstGeom prst="ellipse">
            <a:avLst/>
          </a:prstGeom>
          <a:solidFill>
            <a:srgbClr val="996633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4" name="Oval 25"/>
          <p:cNvSpPr>
            <a:spLocks noChangeArrowheads="1"/>
          </p:cNvSpPr>
          <p:nvPr/>
        </p:nvSpPr>
        <p:spPr bwMode="auto">
          <a:xfrm>
            <a:off x="7094537" y="746125"/>
            <a:ext cx="762000" cy="762000"/>
          </a:xfrm>
          <a:prstGeom prst="ellipse">
            <a:avLst/>
          </a:prstGeom>
          <a:solidFill>
            <a:srgbClr val="996633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6" name="Rectangle 27"/>
          <p:cNvSpPr>
            <a:spLocks noChangeArrowheads="1"/>
          </p:cNvSpPr>
          <p:nvPr/>
        </p:nvSpPr>
        <p:spPr bwMode="auto">
          <a:xfrm>
            <a:off x="5470525" y="898525"/>
            <a:ext cx="77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0-5%</a:t>
            </a:r>
            <a:endParaRPr lang="en-US"/>
          </a:p>
        </p:txBody>
      </p:sp>
      <p:sp>
        <p:nvSpPr>
          <p:cNvPr id="23577" name="Rectangle 28"/>
          <p:cNvSpPr>
            <a:spLocks noChangeArrowheads="1"/>
          </p:cNvSpPr>
          <p:nvPr/>
        </p:nvSpPr>
        <p:spPr bwMode="auto">
          <a:xfrm>
            <a:off x="7780337" y="898525"/>
            <a:ext cx="1058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70-90%</a:t>
            </a:r>
            <a:endParaRPr lang="en-US"/>
          </a:p>
        </p:txBody>
      </p:sp>
      <p:sp>
        <p:nvSpPr>
          <p:cNvPr id="23578" name="Rectangle 29"/>
          <p:cNvSpPr>
            <a:spLocks noChangeArrowheads="1"/>
          </p:cNvSpPr>
          <p:nvPr/>
        </p:nvSpPr>
        <p:spPr bwMode="auto">
          <a:xfrm>
            <a:off x="4572000" y="1508125"/>
            <a:ext cx="1017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L large</a:t>
            </a:r>
            <a:endParaRPr lang="en-US"/>
          </a:p>
        </p:txBody>
      </p:sp>
      <p:sp>
        <p:nvSpPr>
          <p:cNvPr id="23579" name="Rectangle 30"/>
          <p:cNvSpPr>
            <a:spLocks noChangeArrowheads="1"/>
          </p:cNvSpPr>
          <p:nvPr/>
        </p:nvSpPr>
        <p:spPr bwMode="auto">
          <a:xfrm>
            <a:off x="6789737" y="1508125"/>
            <a:ext cx="1058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L small</a:t>
            </a:r>
            <a:endParaRPr lang="en-US"/>
          </a:p>
        </p:txBody>
      </p:sp>
      <p:sp>
        <p:nvSpPr>
          <p:cNvPr id="23580" name="Line 31"/>
          <p:cNvSpPr>
            <a:spLocks noChangeShapeType="1"/>
          </p:cNvSpPr>
          <p:nvPr/>
        </p:nvSpPr>
        <p:spPr bwMode="auto">
          <a:xfrm flipV="1">
            <a:off x="4876800" y="1050925"/>
            <a:ext cx="457200" cy="15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81" name="Line 32"/>
          <p:cNvSpPr>
            <a:spLocks noChangeShapeType="1"/>
          </p:cNvSpPr>
          <p:nvPr/>
        </p:nvSpPr>
        <p:spPr bwMode="auto">
          <a:xfrm flipV="1">
            <a:off x="7246937" y="1050925"/>
            <a:ext cx="152400" cy="15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228600" y="914400"/>
          <a:ext cx="3944938" cy="900113"/>
        </p:xfrm>
        <a:graphic>
          <a:graphicData uri="http://schemas.openxmlformats.org/presentationml/2006/ole">
            <p:oleObj spid="_x0000_s94210" name="Equation" r:id="rId15" imgW="1892300" imgH="43180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spd="med" advTm="55859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4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54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54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4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4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4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5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4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54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54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5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54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54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0"/>
                            </p:stCondLst>
                            <p:childTnLst>
                              <p:par>
                                <p:cTn id="62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 autoUpdateAnimBg="0" advAuto="0"/>
      <p:bldP spid="254990" grpId="0" animBg="1"/>
      <p:bldP spid="254991" grpId="0" animBg="1"/>
      <p:bldP spid="254992" grpId="0" animBg="1"/>
      <p:bldP spid="254993" grpId="0" animBg="1"/>
      <p:bldP spid="254997" grpId="0" animBg="1"/>
      <p:bldP spid="25499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TH Challenges for Hard Probes</a:t>
            </a:r>
            <a:r>
              <a:rPr lang="en-US" sz="3200" u="sng" dirty="0" smtClean="0">
                <a:solidFill>
                  <a:srgbClr val="FF0000"/>
                </a:solidFill>
              </a:rPr>
              <a:t> @ LHC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228600" y="733961"/>
            <a:ext cx="4800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u="sng" dirty="0">
                <a:solidFill>
                  <a:srgbClr val="FF0000"/>
                </a:solidFill>
              </a:rPr>
              <a:t>Abundant</a:t>
            </a:r>
            <a:r>
              <a:rPr lang="en-US" sz="2000" dirty="0"/>
              <a:t> </a:t>
            </a:r>
            <a:r>
              <a:rPr lang="en-US" sz="2000" dirty="0" smtClean="0"/>
              <a:t>yield</a:t>
            </a:r>
            <a:r>
              <a:rPr lang="en-US" sz="2000" dirty="0" smtClean="0"/>
              <a:t> </a:t>
            </a:r>
            <a:r>
              <a:rPr lang="en-US" sz="2000" dirty="0" smtClean="0"/>
              <a:t>of </a:t>
            </a:r>
            <a:r>
              <a:rPr lang="en-US" sz="2000" dirty="0"/>
              <a:t>hard </a:t>
            </a:r>
            <a:r>
              <a:rPr lang="en-US" sz="2000" dirty="0" smtClean="0"/>
              <a:t>processes </a:t>
            </a:r>
            <a:endParaRPr lang="en-US" sz="2000" dirty="0"/>
          </a:p>
          <a:p>
            <a:r>
              <a:rPr lang="en-US" sz="2000" dirty="0" smtClean="0"/>
              <a:t>+ </a:t>
            </a:r>
            <a:r>
              <a:rPr lang="en-US" sz="2000" u="sng" dirty="0">
                <a:solidFill>
                  <a:srgbClr val="FF0000"/>
                </a:solidFill>
              </a:rPr>
              <a:t>robust</a:t>
            </a:r>
            <a:r>
              <a:rPr lang="en-US" sz="2000" dirty="0"/>
              <a:t> </a:t>
            </a:r>
            <a:r>
              <a:rPr lang="en-US" sz="2000" dirty="0" smtClean="0"/>
              <a:t>signal </a:t>
            </a:r>
          </a:p>
          <a:p>
            <a:r>
              <a:rPr lang="en-US" sz="2000" dirty="0" smtClean="0"/>
              <a:t>  (</a:t>
            </a:r>
            <a:r>
              <a:rPr lang="en-US" sz="2000" dirty="0"/>
              <a:t>medium </a:t>
            </a:r>
            <a:r>
              <a:rPr lang="en-US" sz="2000" dirty="0" smtClean="0"/>
              <a:t>sensitivity &gt;&gt; uncertainties)       </a:t>
            </a:r>
          </a:p>
          <a:p>
            <a:r>
              <a:rPr lang="en-US" sz="2000" dirty="0"/>
              <a:t>= </a:t>
            </a:r>
            <a:r>
              <a:rPr lang="en-US" sz="2000" u="sng" dirty="0">
                <a:solidFill>
                  <a:srgbClr val="0000FF"/>
                </a:solidFill>
              </a:rPr>
              <a:t>detailed </a:t>
            </a:r>
            <a:r>
              <a:rPr lang="en-US" sz="2000" u="sng" dirty="0" smtClean="0">
                <a:solidFill>
                  <a:srgbClr val="0000FF"/>
                </a:solidFill>
              </a:rPr>
              <a:t>understanding</a:t>
            </a:r>
            <a:r>
              <a:rPr lang="en-US" sz="2000" dirty="0" smtClean="0"/>
              <a:t> </a:t>
            </a:r>
            <a:endParaRPr lang="en-US" sz="2000" u="sng" dirty="0" smtClean="0">
              <a:solidFill>
                <a:srgbClr val="0000FF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666750" y="3506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799" y="605927"/>
            <a:ext cx="3785347" cy="411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18" descr="Snapshot 2010-09-08 16-57-57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19400"/>
            <a:ext cx="5685865" cy="195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228600" y="2419290"/>
            <a:ext cx="3581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How to find jets in </a:t>
            </a:r>
            <a:r>
              <a:rPr lang="en-US" sz="2000" dirty="0" err="1" smtClean="0"/>
              <a:t>HICs</a:t>
            </a:r>
            <a:r>
              <a:rPr lang="en-US" sz="2000" dirty="0" smtClean="0"/>
              <a:t>?</a:t>
            </a:r>
            <a:endParaRPr lang="en-US" sz="2000" u="sng" dirty="0" smtClean="0">
              <a:solidFill>
                <a:srgbClr val="0000FF"/>
              </a:solidFill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228600" y="4876800"/>
            <a:ext cx="601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M</a:t>
            </a:r>
            <a:r>
              <a:rPr lang="en-US" sz="2000" dirty="0" smtClean="0"/>
              <a:t>edium-induced modifications of jets: theory tools</a:t>
            </a:r>
            <a:endParaRPr lang="en-US" sz="2000" u="sng" dirty="0" smtClean="0">
              <a:solidFill>
                <a:srgbClr val="0000FF"/>
              </a:solidFill>
            </a:endParaRPr>
          </a:p>
        </p:txBody>
      </p:sp>
      <p:grpSp>
        <p:nvGrpSpPr>
          <p:cNvPr id="30" name="Group 3"/>
          <p:cNvGrpSpPr>
            <a:grpSpLocks noChangeAspect="1"/>
          </p:cNvGrpSpPr>
          <p:nvPr/>
        </p:nvGrpSpPr>
        <p:grpSpPr bwMode="auto">
          <a:xfrm>
            <a:off x="685800" y="5257800"/>
            <a:ext cx="3145216" cy="1600200"/>
            <a:chOff x="486" y="478"/>
            <a:chExt cx="3313" cy="1441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6" y="507"/>
              <a:ext cx="3314" cy="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1669" y="478"/>
              <a:ext cx="1566" cy="339"/>
            </a:xfrm>
            <a:prstGeom prst="roundRect">
              <a:avLst>
                <a:gd name="adj" fmla="val 292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4191000" y="5410200"/>
            <a:ext cx="480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- </a:t>
            </a:r>
            <a:r>
              <a:rPr lang="en-US" sz="1600" dirty="0" smtClean="0"/>
              <a:t>How to interface ‘standard’ description of hard processes with medium effects?</a:t>
            </a:r>
            <a:endParaRPr lang="en-US" sz="1600" u="sng" dirty="0" smtClean="0">
              <a:solidFill>
                <a:srgbClr val="0000FF"/>
              </a:solidFill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4191000" y="6019800"/>
            <a:ext cx="48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- </a:t>
            </a:r>
            <a:r>
              <a:rPr lang="en-US" sz="1600" dirty="0" smtClean="0"/>
              <a:t>Non-</a:t>
            </a:r>
            <a:r>
              <a:rPr lang="en-US" sz="1600" dirty="0" err="1" smtClean="0"/>
              <a:t>abelian</a:t>
            </a:r>
            <a:r>
              <a:rPr lang="en-US" sz="1600" dirty="0" smtClean="0"/>
              <a:t> LPM-effect, MC implementation?</a:t>
            </a:r>
            <a:endParaRPr lang="en-US" sz="1600" u="sng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QCD </a:t>
            </a:r>
            <a:r>
              <a:rPr lang="en-US" sz="3200" u="sng" dirty="0" smtClean="0">
                <a:solidFill>
                  <a:srgbClr val="FF0000"/>
                </a:solidFill>
              </a:rPr>
              <a:t>@ high </a:t>
            </a:r>
            <a:r>
              <a:rPr lang="en-US" sz="3200" u="sng" dirty="0" err="1" smtClean="0">
                <a:solidFill>
                  <a:srgbClr val="FF0000"/>
                </a:solidFill>
              </a:rPr>
              <a:t>parton</a:t>
            </a:r>
            <a:r>
              <a:rPr lang="en-US" sz="3200" u="sng" dirty="0" smtClean="0">
                <a:solidFill>
                  <a:srgbClr val="FF0000"/>
                </a:solidFill>
              </a:rPr>
              <a:t> density</a:t>
            </a:r>
            <a:endParaRPr lang="en-US" dirty="0"/>
          </a:p>
        </p:txBody>
      </p:sp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14" y="1568451"/>
            <a:ext cx="4995886" cy="1933700"/>
          </a:xfrm>
          <a:prstGeom prst="rect">
            <a:avLst/>
          </a:prstGeom>
          <a:noFill/>
        </p:spPr>
      </p:pic>
      <p:sp>
        <p:nvSpPr>
          <p:cNvPr id="49" name="Rectangle 20"/>
          <p:cNvSpPr>
            <a:spLocks noChangeArrowheads="1"/>
          </p:cNvSpPr>
          <p:nvPr/>
        </p:nvSpPr>
        <p:spPr bwMode="auto">
          <a:xfrm>
            <a:off x="304800" y="4095690"/>
            <a:ext cx="82950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At </a:t>
            </a:r>
            <a:r>
              <a:rPr lang="en-US" sz="2000" dirty="0" smtClean="0"/>
              <a:t>high         </a:t>
            </a:r>
            <a:r>
              <a:rPr lang="en-US" sz="2000" dirty="0"/>
              <a:t>,</a:t>
            </a:r>
            <a:r>
              <a:rPr lang="en-US" sz="2000" dirty="0" smtClean="0"/>
              <a:t> standard distinction between </a:t>
            </a:r>
            <a:r>
              <a:rPr lang="en-US" sz="2000" b="1" dirty="0" smtClean="0">
                <a:solidFill>
                  <a:srgbClr val="0000FF"/>
                </a:solidFill>
              </a:rPr>
              <a:t>hard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0000FF"/>
                </a:solidFill>
              </a:rPr>
              <a:t>soft </a:t>
            </a:r>
            <a:r>
              <a:rPr lang="en-US" sz="2000" dirty="0" smtClean="0"/>
              <a:t>breaks down:</a:t>
            </a:r>
            <a:endParaRPr lang="en-US" sz="2000" dirty="0"/>
          </a:p>
        </p:txBody>
      </p:sp>
      <p:pic>
        <p:nvPicPr>
          <p:cNvPr id="81928" name="Picture 8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1143000" y="4086225"/>
            <a:ext cx="635000" cy="409575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sp>
        <p:nvSpPr>
          <p:cNvPr id="39" name="Rectangle 27"/>
          <p:cNvSpPr>
            <a:spLocks noChangeArrowheads="1"/>
          </p:cNvSpPr>
          <p:nvPr/>
        </p:nvSpPr>
        <p:spPr bwMode="auto">
          <a:xfrm>
            <a:off x="381000" y="4614208"/>
            <a:ext cx="686598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" pitchFamily="-112" charset="0"/>
              <a:buChar char="•"/>
            </a:pPr>
            <a:r>
              <a:rPr lang="en-US" sz="2000" dirty="0"/>
              <a:t> At small-</a:t>
            </a:r>
            <a:r>
              <a:rPr lang="en-US" sz="2000" dirty="0" err="1" smtClean="0"/>
              <a:t>x</a:t>
            </a:r>
            <a:r>
              <a:rPr lang="en-US" sz="2000" dirty="0" smtClean="0"/>
              <a:t>, </a:t>
            </a:r>
            <a:r>
              <a:rPr lang="en-US" sz="2000" dirty="0" err="1"/>
              <a:t>p</a:t>
            </a:r>
            <a:r>
              <a:rPr lang="en-US" sz="2000" dirty="0" err="1" smtClean="0"/>
              <a:t>arton</a:t>
            </a:r>
            <a:r>
              <a:rPr lang="en-US" sz="2000" dirty="0" smtClean="0"/>
              <a:t> densities                           are </a:t>
            </a:r>
            <a:r>
              <a:rPr lang="en-US" sz="2000" b="1" u="sng" dirty="0" smtClean="0">
                <a:solidFill>
                  <a:srgbClr val="FF0000"/>
                </a:solidFill>
              </a:rPr>
              <a:t>saturated</a:t>
            </a:r>
          </a:p>
          <a:p>
            <a:pPr>
              <a:buFont typeface="Times" pitchFamily="-112" charset="0"/>
              <a:buChar char="•"/>
            </a:pPr>
            <a:endParaRPr lang="en-US" sz="2000" dirty="0" smtClean="0"/>
          </a:p>
          <a:p>
            <a:pPr>
              <a:buFont typeface="Times" pitchFamily="-112" charset="0"/>
              <a:buNone/>
            </a:pPr>
            <a:r>
              <a:rPr lang="en-US" sz="2000" dirty="0"/>
              <a:t>  up to large scales </a:t>
            </a:r>
          </a:p>
          <a:p>
            <a:pPr>
              <a:buFont typeface="Times" pitchFamily="-112" charset="0"/>
              <a:buNone/>
            </a:pPr>
            <a:endParaRPr lang="en-US" sz="2000" dirty="0"/>
          </a:p>
          <a:p>
            <a:pPr>
              <a:buFont typeface="Times" pitchFamily="-112" charset="0"/>
              <a:buChar char="•"/>
            </a:pPr>
            <a:r>
              <a:rPr lang="en-US" sz="2000" dirty="0"/>
              <a:t> Coupling constant is </a:t>
            </a:r>
            <a:r>
              <a:rPr lang="en-US" sz="2000" u="sng" dirty="0"/>
              <a:t>small</a:t>
            </a:r>
            <a:endParaRPr lang="en-US" sz="2000" dirty="0"/>
          </a:p>
          <a:p>
            <a:pPr>
              <a:buFont typeface="Times" pitchFamily="-112" charset="0"/>
              <a:buChar char="•"/>
            </a:pPr>
            <a:endParaRPr lang="en-US" sz="2000" dirty="0"/>
          </a:p>
        </p:txBody>
      </p:sp>
      <p:pic>
        <p:nvPicPr>
          <p:cNvPr id="81929" name="Picture 9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/>
              <a:stretch>
                <a:fillRect/>
              </a:stretch>
            </p:blipFill>
          </mc:Choice>
          <mc:Fallback>
            <p:blipFill>
              <a:blip r:embed="rId7"/>
              <a:srcRect/>
              <a:stretch>
                <a:fillRect/>
              </a:stretch>
            </p:blipFill>
          </mc:Fallback>
        </mc:AlternateContent>
        <p:spPr bwMode="auto">
          <a:xfrm>
            <a:off x="2667000" y="5133975"/>
            <a:ext cx="1670050" cy="42545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81930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3786188" y="4572000"/>
            <a:ext cx="1700212" cy="454025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81931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rcRect/>
              <a:stretch>
                <a:fillRect/>
              </a:stretch>
            </p:blipFill>
          </mc:Choice>
          <mc:Fallback>
            <p:blipFill>
              <a:blip r:embed="rId11"/>
              <a:srcRect/>
              <a:stretch>
                <a:fillRect/>
              </a:stretch>
            </p:blipFill>
          </mc:Fallback>
        </mc:AlternateContent>
        <p:spPr bwMode="auto">
          <a:xfrm>
            <a:off x="3810000" y="5799138"/>
            <a:ext cx="2454275" cy="44608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sp>
        <p:nvSpPr>
          <p:cNvPr id="43" name="AutoShape 33"/>
          <p:cNvSpPr>
            <a:spLocks noChangeArrowheads="1"/>
          </p:cNvSpPr>
          <p:nvPr/>
        </p:nvSpPr>
        <p:spPr bwMode="auto">
          <a:xfrm>
            <a:off x="3733800" y="5788025"/>
            <a:ext cx="2590800" cy="457200"/>
          </a:xfrm>
          <a:prstGeom prst="roundRect">
            <a:avLst>
              <a:gd name="adj" fmla="val 16667"/>
            </a:avLst>
          </a:prstGeom>
          <a:solidFill>
            <a:srgbClr val="FF0000">
              <a:alpha val="13000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AutoShape 36"/>
          <p:cNvSpPr>
            <a:spLocks noChangeArrowheads="1"/>
          </p:cNvSpPr>
          <p:nvPr/>
        </p:nvSpPr>
        <p:spPr bwMode="auto">
          <a:xfrm>
            <a:off x="533400" y="6477000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37"/>
          <p:cNvSpPr>
            <a:spLocks noChangeArrowheads="1"/>
          </p:cNvSpPr>
          <p:nvPr/>
        </p:nvSpPr>
        <p:spPr bwMode="auto">
          <a:xfrm>
            <a:off x="1219200" y="6381690"/>
            <a:ext cx="5730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Non-linear QCD evolution in </a:t>
            </a:r>
            <a:r>
              <a:rPr lang="en-US" sz="2000" dirty="0" err="1"/>
              <a:t>perturbative</a:t>
            </a:r>
            <a:r>
              <a:rPr lang="en-US" sz="2000" dirty="0"/>
              <a:t> regime. </a:t>
            </a:r>
          </a:p>
        </p:txBody>
      </p:sp>
      <p:sp>
        <p:nvSpPr>
          <p:cNvPr id="51" name="AutoShape 33"/>
          <p:cNvSpPr>
            <a:spLocks noChangeArrowheads="1"/>
          </p:cNvSpPr>
          <p:nvPr/>
        </p:nvSpPr>
        <p:spPr bwMode="auto">
          <a:xfrm>
            <a:off x="7543800" y="2667000"/>
            <a:ext cx="1524000" cy="914400"/>
          </a:xfrm>
          <a:prstGeom prst="roundRect">
            <a:avLst>
              <a:gd name="adj" fmla="val 16667"/>
            </a:avLst>
          </a:prstGeom>
          <a:solidFill>
            <a:srgbClr val="FF0000">
              <a:alpha val="13000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AutoShape 31"/>
          <p:cNvSpPr>
            <a:spLocks noChangeArrowheads="1"/>
          </p:cNvSpPr>
          <p:nvPr/>
        </p:nvSpPr>
        <p:spPr bwMode="auto">
          <a:xfrm>
            <a:off x="7467600" y="1447800"/>
            <a:ext cx="1676400" cy="685800"/>
          </a:xfrm>
          <a:prstGeom prst="roundRect">
            <a:avLst>
              <a:gd name="adj" fmla="val 16667"/>
            </a:avLst>
          </a:prstGeom>
          <a:solidFill>
            <a:srgbClr val="0000FF">
              <a:alpha val="11000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33" name="Picture 13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rcRect/>
              <a:stretch>
                <a:fillRect/>
              </a:stretch>
            </p:blipFill>
          </mc:Choice>
          <mc:Fallback>
            <p:blipFill>
              <a:blip r:embed="rId13"/>
              <a:srcRect/>
              <a:stretch>
                <a:fillRect/>
              </a:stretch>
            </p:blipFill>
          </mc:Fallback>
        </mc:AlternateContent>
        <p:spPr bwMode="auto">
          <a:xfrm>
            <a:off x="6075363" y="5165725"/>
            <a:ext cx="2019300" cy="45085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sp>
        <p:nvSpPr>
          <p:cNvPr id="55" name="AutoShape 33"/>
          <p:cNvSpPr>
            <a:spLocks noChangeArrowheads="1"/>
          </p:cNvSpPr>
          <p:nvPr/>
        </p:nvSpPr>
        <p:spPr bwMode="auto">
          <a:xfrm>
            <a:off x="6934200" y="5178425"/>
            <a:ext cx="533400" cy="533400"/>
          </a:xfrm>
          <a:prstGeom prst="roundRect">
            <a:avLst>
              <a:gd name="adj" fmla="val 16667"/>
            </a:avLst>
          </a:prstGeom>
          <a:solidFill>
            <a:srgbClr val="660066">
              <a:alpha val="13000"/>
            </a:srgbClr>
          </a:solidFill>
          <a:ln w="28575">
            <a:solidFill>
              <a:srgbClr val="66006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7" name="Group 3"/>
          <p:cNvGrpSpPr>
            <a:grpSpLocks noChangeAspect="1"/>
          </p:cNvGrpSpPr>
          <p:nvPr/>
        </p:nvGrpSpPr>
        <p:grpSpPr bwMode="auto">
          <a:xfrm>
            <a:off x="380977" y="609609"/>
            <a:ext cx="3206729" cy="3575304"/>
            <a:chOff x="585" y="766"/>
            <a:chExt cx="2384" cy="2658"/>
          </a:xfrm>
        </p:grpSpPr>
        <p:pic>
          <p:nvPicPr>
            <p:cNvPr id="18" name="Picture 4" descr="qsquared-vs-x-version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585" y="766"/>
              <a:ext cx="2384" cy="2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515" y="1083"/>
              <a:ext cx="338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929" y="2787"/>
              <a:ext cx="311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7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550" y="2827"/>
              <a:ext cx="344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57600" y="2819400"/>
            <a:ext cx="1547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BACK-UP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8" descr="Snapshot 2006-11-10 16-10-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3336925"/>
            <a:ext cx="4800600" cy="3521075"/>
          </a:xfrm>
          <a:prstGeom prst="rect">
            <a:avLst/>
          </a:prstGeom>
          <a:noFill/>
        </p:spPr>
      </p:pic>
      <p:pic>
        <p:nvPicPr>
          <p:cNvPr id="130052" name="Picture 4" descr="FIG1N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990600"/>
            <a:ext cx="7696200" cy="2125663"/>
          </a:xfrm>
          <a:prstGeom prst="rect">
            <a:avLst/>
          </a:prstGeom>
          <a:noFill/>
        </p:spPr>
      </p:pic>
      <p:sp>
        <p:nvSpPr>
          <p:cNvPr id="130059" name="Rectangle 11"/>
          <p:cNvSpPr>
            <a:spLocks noChangeArrowheads="1"/>
          </p:cNvSpPr>
          <p:nvPr/>
        </p:nvSpPr>
        <p:spPr bwMode="auto">
          <a:xfrm>
            <a:off x="3124200" y="2209800"/>
            <a:ext cx="3124200" cy="9572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30058" name="Object 10"/>
          <p:cNvGraphicFramePr>
            <a:graphicFrameLocks noChangeAspect="1"/>
          </p:cNvGraphicFramePr>
          <p:nvPr/>
        </p:nvGraphicFramePr>
        <p:xfrm>
          <a:off x="3263900" y="2298700"/>
          <a:ext cx="2792413" cy="787400"/>
        </p:xfrm>
        <a:graphic>
          <a:graphicData uri="http://schemas.openxmlformats.org/presentationml/2006/ole">
            <p:oleObj spid="_x0000_s86018" name="Equation" r:id="rId6" imgW="1397000" imgH="393700" progId="Equation.3">
              <p:embed/>
            </p:oleObj>
          </a:graphicData>
        </a:graphic>
      </p:graphicFrame>
      <p:sp>
        <p:nvSpPr>
          <p:cNvPr id="130060" name="Oval 12"/>
          <p:cNvSpPr>
            <a:spLocks noChangeArrowheads="1"/>
          </p:cNvSpPr>
          <p:nvPr/>
        </p:nvSpPr>
        <p:spPr bwMode="auto">
          <a:xfrm>
            <a:off x="4648200" y="2298700"/>
            <a:ext cx="381000" cy="685800"/>
          </a:xfrm>
          <a:prstGeom prst="ellipse">
            <a:avLst/>
          </a:prstGeom>
          <a:solidFill>
            <a:srgbClr val="FF0000">
              <a:alpha val="11000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7162800" y="1219200"/>
            <a:ext cx="1676400" cy="1524000"/>
            <a:chOff x="4512" y="1200"/>
            <a:chExt cx="1056" cy="960"/>
          </a:xfrm>
        </p:grpSpPr>
        <p:sp>
          <p:nvSpPr>
            <p:cNvPr id="130063" name="Line 15"/>
            <p:cNvSpPr>
              <a:spLocks noChangeShapeType="1"/>
            </p:cNvSpPr>
            <p:nvPr/>
          </p:nvSpPr>
          <p:spPr bwMode="auto">
            <a:xfrm>
              <a:off x="4512" y="1584"/>
              <a:ext cx="1056" cy="4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30067" name="Picture 19" descr="image-1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896" y="1632"/>
              <a:ext cx="207" cy="227"/>
            </a:xfrm>
            <a:prstGeom prst="rect">
              <a:avLst/>
            </a:prstGeom>
            <a:noFill/>
          </p:spPr>
        </p:pic>
        <p:sp>
          <p:nvSpPr>
            <p:cNvPr id="130062" name="Line 14"/>
            <p:cNvSpPr>
              <a:spLocks noChangeShapeType="1"/>
            </p:cNvSpPr>
            <p:nvPr/>
          </p:nvSpPr>
          <p:spPr bwMode="auto">
            <a:xfrm>
              <a:off x="4512" y="1584"/>
              <a:ext cx="912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068" name="Arc 20"/>
            <p:cNvSpPr>
              <a:spLocks/>
            </p:cNvSpPr>
            <p:nvPr/>
          </p:nvSpPr>
          <p:spPr bwMode="auto">
            <a:xfrm>
              <a:off x="5088" y="1200"/>
              <a:ext cx="96" cy="762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156 w 18156"/>
                <a:gd name="T1" fmla="*/ 11700 h 21312"/>
                <a:gd name="T2" fmla="*/ 3509 w 18156"/>
                <a:gd name="T3" fmla="*/ 21312 h 21312"/>
                <a:gd name="T4" fmla="*/ 0 w 18156"/>
                <a:gd name="T5" fmla="*/ 0 h 2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56" h="21312" fill="none" extrusionOk="0">
                  <a:moveTo>
                    <a:pt x="18156" y="11700"/>
                  </a:moveTo>
                  <a:cubicBezTo>
                    <a:pt x="14851" y="16829"/>
                    <a:pt x="9530" y="20321"/>
                    <a:pt x="3509" y="21313"/>
                  </a:cubicBezTo>
                </a:path>
                <a:path w="18156" h="21312" stroke="0" extrusionOk="0">
                  <a:moveTo>
                    <a:pt x="18156" y="11700"/>
                  </a:moveTo>
                  <a:cubicBezTo>
                    <a:pt x="14851" y="16829"/>
                    <a:pt x="9530" y="20321"/>
                    <a:pt x="3509" y="2131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Rectangle 23"/>
          <p:cNvSpPr/>
          <p:nvPr/>
        </p:nvSpPr>
        <p:spPr bwMode="auto">
          <a:xfrm>
            <a:off x="1981200" y="2514600"/>
            <a:ext cx="990600" cy="5857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41" charset="0"/>
              <a:ea typeface="ＭＳ Ｐゴシック" pitchFamily="41" charset="-128"/>
              <a:cs typeface="ＭＳ Ｐゴシック" pitchFamily="41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7239000" y="2590800"/>
            <a:ext cx="990600" cy="5857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41" charset="0"/>
              <a:ea typeface="ＭＳ Ｐゴシック" pitchFamily="41" charset="-128"/>
              <a:cs typeface="ＭＳ Ｐゴシック" pitchFamily="41" charset="-128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I</a:t>
            </a:r>
            <a:r>
              <a:rPr lang="en-US" sz="3200" u="sng" dirty="0">
                <a:solidFill>
                  <a:srgbClr val="FF0000"/>
                </a:solidFill>
              </a:rPr>
              <a:t>. Elliptic Flow: </a:t>
            </a:r>
            <a:br>
              <a:rPr lang="en-US" sz="3200" u="sng" dirty="0">
                <a:solidFill>
                  <a:srgbClr val="FF0000"/>
                </a:solidFill>
              </a:rPr>
            </a:br>
            <a:r>
              <a:rPr lang="en-US" sz="3200" u="sng" dirty="0">
                <a:solidFill>
                  <a:srgbClr val="FF0000"/>
                </a:solidFill>
              </a:rPr>
              <a:t>Hallmark of a collective phenomenon</a:t>
            </a:r>
            <a:endParaRPr lang="en-US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6781800" y="34245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??</a:t>
            </a:r>
            <a:endParaRPr lang="en-US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20.7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41" charset="0"/>
            <a:ea typeface="ＭＳ Ｐゴシック" pitchFamily="41" charset="-128"/>
            <a:cs typeface="ＭＳ Ｐゴシック" pitchFamily="4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41" charset="0"/>
            <a:ea typeface="ＭＳ Ｐゴシック" pitchFamily="41" charset="-128"/>
            <a:cs typeface="ＭＳ Ｐゴシック" pitchFamily="4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HDx:Applications:Microsoft Office 2004:Templates:Presentations:Designs:Sunburst</Template>
  <TotalTime>23320</TotalTime>
  <Words>412</Words>
  <Application>Microsoft Macintosh PowerPoint</Application>
  <PresentationFormat>On-screen Show (4:3)</PresentationFormat>
  <Paragraphs>96</Paragraphs>
  <Slides>10</Slides>
  <Notes>10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Blank Presentation</vt:lpstr>
      <vt:lpstr>Microsoft Equation</vt:lpstr>
      <vt:lpstr>Equation</vt:lpstr>
      <vt:lpstr>Heavy Ion Physics</vt:lpstr>
      <vt:lpstr>QCD @ high temperature / density</vt:lpstr>
      <vt:lpstr>Heavy Ion Phenomenology: bulk evolution</vt:lpstr>
      <vt:lpstr>Hard Probes in Heavy Ion Collision</vt:lpstr>
      <vt:lpstr>“Jet Quenching” at RHIC </vt:lpstr>
      <vt:lpstr>TH Challenges for Hard Probes @ LHC</vt:lpstr>
      <vt:lpstr>QCD @ high parton density</vt:lpstr>
      <vt:lpstr>Slide 8</vt:lpstr>
      <vt:lpstr>I. Elliptic Flow:  Hallmark of a collective phenomenon</vt:lpstr>
      <vt:lpstr>Slide 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 Ion Collisions at RHIC</dc:title>
  <dc:creator>CERN User</dc:creator>
  <cp:lastModifiedBy>Urs Wiedemann</cp:lastModifiedBy>
  <cp:revision>220</cp:revision>
  <cp:lastPrinted>2006-02-09T03:20:23Z</cp:lastPrinted>
  <dcterms:created xsi:type="dcterms:W3CDTF">2010-11-04T06:45:53Z</dcterms:created>
  <dcterms:modified xsi:type="dcterms:W3CDTF">2010-11-04T08:35:11Z</dcterms:modified>
</cp:coreProperties>
</file>