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4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5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0" r:id="rId2"/>
    <p:sldMasterId id="2147483675" r:id="rId3"/>
    <p:sldMasterId id="2147483690" r:id="rId4"/>
    <p:sldMasterId id="2147483706" r:id="rId5"/>
    <p:sldMasterId id="2147483721" r:id="rId6"/>
  </p:sldMasterIdLst>
  <p:notesMasterIdLst>
    <p:notesMasterId r:id="rId22"/>
  </p:notesMasterIdLst>
  <p:sldIdLst>
    <p:sldId id="450" r:id="rId7"/>
    <p:sldId id="1270" r:id="rId8"/>
    <p:sldId id="415" r:id="rId9"/>
    <p:sldId id="459" r:id="rId10"/>
    <p:sldId id="264" r:id="rId11"/>
    <p:sldId id="461" r:id="rId12"/>
    <p:sldId id="266" r:id="rId13"/>
    <p:sldId id="263" r:id="rId14"/>
    <p:sldId id="463" r:id="rId15"/>
    <p:sldId id="460" r:id="rId16"/>
    <p:sldId id="458" r:id="rId17"/>
    <p:sldId id="292" r:id="rId18"/>
    <p:sldId id="1272" r:id="rId19"/>
    <p:sldId id="1271" r:id="rId20"/>
    <p:sldId id="261" r:id="rId21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066F38"/>
    <a:srgbClr val="0083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34"/>
    <p:restoredTop sz="94627"/>
  </p:normalViewPr>
  <p:slideViewPr>
    <p:cSldViewPr snapToGrid="0" snapToObjects="1">
      <p:cViewPr varScale="1">
        <p:scale>
          <a:sx n="110" d="100"/>
          <a:sy n="110" d="100"/>
        </p:scale>
        <p:origin x="82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462772-430B-454F-94D1-D8B76C040A1F}" type="datetimeFigureOut">
              <a:rPr lang="en-CH" smtClean="0"/>
              <a:t>26.11.21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D80FA3-94A9-324C-8D70-83EDD6F1BEA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105466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speaker can highlight CERN’s second mission as stated when it was established: to foster peaceful collaborations between nations that had recently been at war.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Additional information (OPTIONAL)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More than 40% of CERN’s budget is returned to industry through materials, utilities and services </a:t>
            </a:r>
          </a:p>
          <a:p>
            <a:endParaRPr lang="en-US" b="1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549E03-5E61-9344-9F2B-A7AC2BD1FB60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0384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00DA3C-B240-EC42-825D-E01343AB4E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FBCAC6-044F-8248-8A36-5C8E04B672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32AD30-4E7D-9F45-B75B-7CCA192D9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D9AFCD-B29B-2D46-B814-173B5C9AB47A}" type="datetime1">
              <a:rPr lang="de-CH" smtClean="0"/>
              <a:t>26.11.21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9A66C8-2E16-7246-915C-CB8063029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9057B4-595F-B445-9705-8D0BA6B36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2EDF0-CD77-624F-83C4-34D41631A30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41329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72DF-B6D0-984F-AAF9-856E7C19D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6B5498-73DF-964B-8101-811615AF215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3712A4-9AEA-B04F-BD2C-CCB0E1F3E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C3EC57-6BB3-E843-B04A-FC58731CCAFC}" type="datetime1">
              <a:rPr lang="de-CH" smtClean="0"/>
              <a:t>26.11.21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51E0CB-BDE8-8947-8199-374EB6EAA2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486560-4FF5-9E41-A420-B3D1A70B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2EDF0-CD77-624F-83C4-34D41631A30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36717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C979346-4404-374C-9EB8-0315312E6C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051247-40A8-774A-8C00-A3234EA3A7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187B8D-9D2B-C84E-9327-9466E4B02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1DDDF-A60B-CE42-B832-5B495C3DACBD}" type="datetime1">
              <a:rPr lang="de-CH" smtClean="0"/>
              <a:t>26.11.21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E79994-3978-2741-8DCD-04CE094E3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DABEB6-3BD3-E049-8E8B-082726FE6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2EDF0-CD77-624F-83C4-34D41631A30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55875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66E0949-C672-2A48-B222-1E65BAFA0007}"/>
              </a:ext>
            </a:extLst>
          </p:cNvPr>
          <p:cNvSpPr/>
          <p:nvPr userDrawn="1"/>
        </p:nvSpPr>
        <p:spPr>
          <a:xfrm>
            <a:off x="1" y="0"/>
            <a:ext cx="3045884" cy="2159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FCEDD0A-32F9-2748-B3F4-149E8182584E}"/>
              </a:ext>
            </a:extLst>
          </p:cNvPr>
          <p:cNvSpPr/>
          <p:nvPr userDrawn="1"/>
        </p:nvSpPr>
        <p:spPr>
          <a:xfrm>
            <a:off x="3045884" y="0"/>
            <a:ext cx="3045883" cy="2159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FB671CE-EF75-C94E-960B-9E04DA52C059}"/>
              </a:ext>
            </a:extLst>
          </p:cNvPr>
          <p:cNvSpPr/>
          <p:nvPr userDrawn="1"/>
        </p:nvSpPr>
        <p:spPr>
          <a:xfrm>
            <a:off x="6098117" y="0"/>
            <a:ext cx="3045883" cy="2159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11557FA-2760-4A4F-8E7A-F8DED35BC0DA}"/>
              </a:ext>
            </a:extLst>
          </p:cNvPr>
          <p:cNvSpPr/>
          <p:nvPr userDrawn="1"/>
        </p:nvSpPr>
        <p:spPr>
          <a:xfrm>
            <a:off x="9141884" y="0"/>
            <a:ext cx="3045883" cy="2159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0293F3AE-6B2B-6C42-A8B1-DCA3C5A7881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684ADB-8F12-AD43-A030-3F9733DDFE7F}" type="datetime1">
              <a:rPr lang="de-CH" smtClean="0"/>
              <a:t>26.11.21</a:t>
            </a:fld>
            <a:endParaRPr lang="fr-FR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AF8C26EB-AEAD-9B43-9013-2B397AF9454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9A8F23C4-84BD-2040-B249-A8C916869EA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93F6E-3ED6-8644-9EC1-FD7A95D66FE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47523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3684427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2"/>
            <a:ext cx="3413760" cy="1116849"/>
          </a:xfrm>
        </p:spPr>
        <p:txBody>
          <a:bodyPr>
            <a:noAutofit/>
          </a:bodyPr>
          <a:lstStyle>
            <a:lvl1pPr algn="l">
              <a:defRPr sz="27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412480" y="1752451"/>
            <a:ext cx="3413760" cy="4409398"/>
          </a:xfrm>
        </p:spPr>
        <p:txBody>
          <a:bodyPr/>
          <a:lstStyle>
            <a:lvl1pPr>
              <a:defRPr sz="1500">
                <a:solidFill>
                  <a:schemeClr val="bg1"/>
                </a:solidFill>
              </a:defRPr>
            </a:lvl1pPr>
            <a:lvl2pPr>
              <a:defRPr sz="1500">
                <a:solidFill>
                  <a:schemeClr val="bg1"/>
                </a:solidFill>
              </a:defRPr>
            </a:lvl2pPr>
            <a:lvl3pPr>
              <a:defRPr sz="1500">
                <a:solidFill>
                  <a:schemeClr val="bg1"/>
                </a:solidFill>
              </a:defRPr>
            </a:lvl3pPr>
            <a:lvl4pPr>
              <a:defRPr sz="1500">
                <a:solidFill>
                  <a:schemeClr val="bg1"/>
                </a:solidFill>
              </a:defRPr>
            </a:lvl4pPr>
            <a:lvl5pPr>
              <a:defRPr sz="15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id="{8909E352-B2E9-534B-A0F2-622B1B2D02B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7A372-3EE3-874A-BADC-2AF79AF249B2}" type="datetime1">
              <a:rPr lang="de-CH" smtClean="0"/>
              <a:t>26.11.21</a:t>
            </a:fld>
            <a:endParaRPr lang="fr-FR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AB86EEE4-2EB8-704C-BE42-2BBD8690B98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>
            <a:extLst>
              <a:ext uri="{FF2B5EF4-FFF2-40B4-BE49-F238E27FC236}">
                <a16:creationId xmlns:a16="http://schemas.microsoft.com/office/drawing/2014/main" id="{69E2DE0C-2430-3D47-A588-D6B62FDEBCB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8B6C2-484A-A14B-9EBA-2E1B171A3256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775845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779A3B9-0A39-874B-9E0A-F4374488D9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96384" y="2082800"/>
            <a:ext cx="4705349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en-CH" sz="1800">
              <a:cs typeface="Arial" panose="020B0604020202020204" pitchFamily="34" charset="0"/>
            </a:endParaRPr>
          </a:p>
        </p:txBody>
      </p:sp>
      <p:sp>
        <p:nvSpPr>
          <p:cNvPr id="5" name="ZoneTexte 2">
            <a:extLst>
              <a:ext uri="{FF2B5EF4-FFF2-40B4-BE49-F238E27FC236}">
                <a16:creationId xmlns:a16="http://schemas.microsoft.com/office/drawing/2014/main" id="{9374840F-2381-3D41-B87F-394B5917453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94267" y="1658939"/>
            <a:ext cx="5092700" cy="166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>
            <a:spAutoFit/>
          </a:bodyPr>
          <a:lstStyle/>
          <a:p>
            <a:r>
              <a:rPr lang="fr-FR" altLang="en-CH" sz="21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altLang="en-CH" sz="21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altLang="en-CH" sz="2100">
                <a:solidFill>
                  <a:schemeClr val="tx2"/>
                </a:solidFill>
              </a:rPr>
              <a:t>Troisième niveau</a:t>
            </a:r>
          </a:p>
          <a:p>
            <a:endParaRPr lang="fr-FR" altLang="en-CH" sz="1800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1" y="465592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fr-FR" noProof="0"/>
              <a:t>Faire glisser l'image vers l'espace réservé ou cliquer sur l'icône pour l'ajouter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EDAED6B9-09A2-F34B-8B12-6CC9776505F8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4776F-5DB3-374F-83B2-091BD17BD01B}" type="datetime1">
              <a:rPr lang="de-CH" smtClean="0"/>
              <a:t>26.11.21</a:t>
            </a:fld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943C115-7A4F-7249-8FFA-BB1BBD17E1F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C10A69-DEE7-3246-8F1D-4A1BEB2B38B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B550D-1BCA-C440-8C01-B653424DC83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6202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2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6001" y="2690038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fr-FR" noProof="0"/>
              <a:t>Faire glisser l'image vers l'espace réservé ou cliquer sur l'icône pour l'ajouter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5950E29-85C6-CB49-809B-C88C9069737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E0DEC-E06E-2549-AA63-51C19C4A8124}" type="datetime1">
              <a:rPr lang="de-CH" smtClean="0"/>
              <a:t>26.11.21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E1BF01E-7BD0-9640-ADC5-32A3A92E3C0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BD8AE9C-3208-B249-8087-3D0E8196561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E5ADCD-59BA-4D4A-BDD7-C42132FA8820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566986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6" y="478540"/>
            <a:ext cx="10801351" cy="10842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7" y="1601378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/>
          </p:nvPr>
        </p:nvSpPr>
        <p:spPr bwMode="auto">
          <a:xfrm>
            <a:off x="4116388" y="2732444"/>
            <a:ext cx="3959225" cy="3477297"/>
          </a:xfrm>
          <a:prstGeom prst="rect">
            <a:avLst/>
          </a:prstGeom>
          <a:noFill/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noProof="0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6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/>
          </p:nvPr>
        </p:nvSpPr>
        <p:spPr bwMode="auto">
          <a:xfrm>
            <a:off x="4052" y="1601378"/>
            <a:ext cx="3959225" cy="3477297"/>
          </a:xfrm>
          <a:prstGeom prst="rect">
            <a:avLst/>
          </a:prstGeom>
          <a:noFill/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noProof="0"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6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/>
          </p:nvPr>
        </p:nvSpPr>
        <p:spPr bwMode="auto">
          <a:xfrm>
            <a:off x="8232389" y="1601378"/>
            <a:ext cx="3959225" cy="3477297"/>
          </a:xfrm>
          <a:prstGeom prst="rect">
            <a:avLst/>
          </a:prstGeom>
          <a:noFill/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noProof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678EE305-7D99-904C-ABEA-1AAA2D3CDBDD}"/>
              </a:ext>
            </a:extLst>
          </p:cNvPr>
          <p:cNvSpPr>
            <a:spLocks noGrp="1"/>
          </p:cNvSpPr>
          <p:nvPr>
            <p:ph type="dt" sz="half" idx="24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0C5319BD-8DB3-314E-89B9-354026271005}" type="datetime1">
              <a:rPr lang="de-CH" smtClean="0"/>
              <a:t>26.11.21</a:t>
            </a:fld>
            <a:endParaRPr lang="en-US"/>
          </a:p>
        </p:txBody>
      </p:sp>
      <p:sp>
        <p:nvSpPr>
          <p:cNvPr id="14" name="Footer Placeholder 5">
            <a:extLst>
              <a:ext uri="{FF2B5EF4-FFF2-40B4-BE49-F238E27FC236}">
                <a16:creationId xmlns:a16="http://schemas.microsoft.com/office/drawing/2014/main" id="{36AD2C1C-FE8B-1B49-87EE-237161FBD185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Slide Number Placeholder 13">
            <a:extLst>
              <a:ext uri="{FF2B5EF4-FFF2-40B4-BE49-F238E27FC236}">
                <a16:creationId xmlns:a16="http://schemas.microsoft.com/office/drawing/2014/main" id="{C2DDA4EA-F88D-2F42-A9CF-7555A2DF441B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D853526B-144E-4B4F-88A6-694740FB3F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5764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2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3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fr-FR" noProof="0" dirty="0"/>
              <a:t>Faire glisser l'image vers l'espace réservé ou cliquer sur l'icône pour l'ajouter</a:t>
            </a:r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6000" y="4600353"/>
            <a:ext cx="3416525" cy="1560510"/>
          </a:xfrm>
          <a:solidFill>
            <a:schemeClr val="accent2"/>
          </a:solidFill>
        </p:spPr>
        <p:txBody>
          <a:bodyPr lIns="72000" anchor="ctr"/>
          <a:lstStyle>
            <a:lvl1pPr algn="ctr">
              <a:defRPr sz="1575">
                <a:solidFill>
                  <a:schemeClr val="bg1"/>
                </a:solidFill>
              </a:defRPr>
            </a:lvl1pPr>
            <a:lvl2pPr>
              <a:defRPr sz="1350">
                <a:solidFill>
                  <a:schemeClr val="bg1"/>
                </a:solidFill>
              </a:defRPr>
            </a:lvl2pPr>
            <a:lvl3pPr>
              <a:defRPr sz="135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4"/>
            <a:ext cx="3377036" cy="1560511"/>
          </a:xfrm>
          <a:solidFill>
            <a:schemeClr val="accent2"/>
          </a:solidFill>
        </p:spPr>
        <p:txBody>
          <a:bodyPr lIns="72000" anchor="ctr"/>
          <a:lstStyle>
            <a:lvl1pPr algn="ctr">
              <a:defRPr sz="1575">
                <a:solidFill>
                  <a:schemeClr val="bg1"/>
                </a:solidFill>
              </a:defRPr>
            </a:lvl1pPr>
            <a:lvl2pPr>
              <a:defRPr sz="1350">
                <a:solidFill>
                  <a:schemeClr val="bg1"/>
                </a:solidFill>
              </a:defRPr>
            </a:lvl2pPr>
            <a:lvl3pPr>
              <a:defRPr sz="135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4327" y="4600353"/>
            <a:ext cx="3411672" cy="1560510"/>
          </a:xfrm>
          <a:solidFill>
            <a:schemeClr val="accent2"/>
          </a:solidFill>
        </p:spPr>
        <p:txBody>
          <a:bodyPr lIns="72000" anchor="ctr"/>
          <a:lstStyle>
            <a:lvl1pPr algn="ctr">
              <a:defRPr sz="1575">
                <a:solidFill>
                  <a:schemeClr val="bg1"/>
                </a:solidFill>
              </a:defRPr>
            </a:lvl1pPr>
            <a:lvl2pPr>
              <a:defRPr sz="1350">
                <a:solidFill>
                  <a:schemeClr val="bg1"/>
                </a:solidFill>
              </a:defRPr>
            </a:lvl2pPr>
            <a:lvl3pPr>
              <a:defRPr sz="135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Espace réservé de la date 3">
            <a:extLst>
              <a:ext uri="{FF2B5EF4-FFF2-40B4-BE49-F238E27FC236}">
                <a16:creationId xmlns:a16="http://schemas.microsoft.com/office/drawing/2014/main" id="{1C039438-D5B7-9B48-8C53-58BB4360E862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F9110-1DDB-6E44-AEA0-382192410CD8}" type="datetime1">
              <a:rPr lang="de-CH" smtClean="0"/>
              <a:t>26.11.21</a:t>
            </a:fld>
            <a:endParaRPr lang="fr-FR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12EAA1AA-0810-C649-9EA7-C28A2CB3C9FF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6DBC57D3-6006-4B46-B883-53B414DB4553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93250-E21A-2C4F-A337-68CC7DB2C709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760409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6" y="476250"/>
            <a:ext cx="10801351" cy="97313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/>
          </p:nvPr>
        </p:nvSpPr>
        <p:spPr bwMode="auto">
          <a:xfrm>
            <a:off x="694650" y="1684948"/>
            <a:ext cx="10801351" cy="2563906"/>
          </a:xfrm>
          <a:prstGeom prst="rect">
            <a:avLst/>
          </a:prstGeom>
          <a:noFill/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noProof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5" y="4391027"/>
            <a:ext cx="3415859" cy="1766370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350"/>
            </a:lvl3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9" cy="1766370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350"/>
            </a:lvl3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70" y="4393425"/>
            <a:ext cx="3411007" cy="1766370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350"/>
            </a:lvl3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213C018A-114B-1F4D-9B1A-64BF0584F87C}"/>
              </a:ext>
            </a:extLst>
          </p:cNvPr>
          <p:cNvSpPr>
            <a:spLocks noGrp="1"/>
          </p:cNvSpPr>
          <p:nvPr>
            <p:ph type="dt" sz="half" idx="2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C12EAA6C-9DFD-FA48-97CE-039CDD09A29D}" type="datetime1">
              <a:rPr lang="de-CH" smtClean="0"/>
              <a:t>26.11.21</a:t>
            </a:fld>
            <a:endParaRPr lang="en-US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8A517007-331E-C743-96F5-9411B13D7570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7A1D62E5-A6A4-B94D-9962-F3AA69A42E7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5C79084E-AFA2-1240-9FF4-61CAE41DB5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835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BC421C-4456-9741-90F7-A0A23468A9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0C6F54-2384-0243-8D4C-AABF8B3137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80BB7C-8BFF-8A47-8790-29B4A6127B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0DB85-D063-F846-A2C7-E27045B35E20}" type="datetime1">
              <a:rPr lang="de-CH" smtClean="0"/>
              <a:t>26.11.21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F1EB8B-ACDA-124D-B2EC-F3EA35D30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56ACAE-4F1D-D141-A5F8-0142188772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2EDF0-CD77-624F-83C4-34D41631A30F}" type="slidenum">
              <a:rPr lang="en-CH" smtClean="0"/>
              <a:t>‹#›</a:t>
            </a:fld>
            <a:endParaRPr lang="en-CH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93161B0-A008-2045-B922-488D6DC5F6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7353" y="57873"/>
            <a:ext cx="1203889" cy="5383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6D24A33-F8D7-F344-AC91-145693440A5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9097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2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fr-FR" noProof="0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fr-FR" noProof="0"/>
              <a:t>Faire glisser l'image vers l'espace réservé ou cliquer sur l'icône pour l'ajouter</a:t>
            </a:r>
          </a:p>
        </p:txBody>
      </p:sp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id="{80637925-C8F5-1440-94FC-CC8202F99E1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78C73E-56CB-4844-8929-00693B39281F}" type="datetime1">
              <a:rPr lang="de-CH" smtClean="0"/>
              <a:t>26.11.21</a:t>
            </a:fld>
            <a:endParaRPr lang="fr-FR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26B17D52-5093-1C43-9890-97F10A60B4D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Espace réservé du numéro de diapositive 5">
            <a:extLst>
              <a:ext uri="{FF2B5EF4-FFF2-40B4-BE49-F238E27FC236}">
                <a16:creationId xmlns:a16="http://schemas.microsoft.com/office/drawing/2014/main" id="{6E789D1B-FBD7-E943-BA7E-952CC753F2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DB28A-D347-924A-B40F-297D559EA53D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184562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2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endParaRPr lang="fr-FR" noProof="0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endParaRPr lang="fr-FR" noProof="0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endParaRPr lang="fr-FR" noProof="0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7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12" name="Espace réservé de la date 3">
            <a:extLst>
              <a:ext uri="{FF2B5EF4-FFF2-40B4-BE49-F238E27FC236}">
                <a16:creationId xmlns:a16="http://schemas.microsoft.com/office/drawing/2014/main" id="{70DC985E-D6E3-0C4C-B353-7A8BF0A32582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59D28-7C95-204B-AEEB-9A52B69F01BF}" type="datetime1">
              <a:rPr lang="de-CH" smtClean="0"/>
              <a:t>26.11.21</a:t>
            </a:fld>
            <a:endParaRPr lang="fr-FR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BE7C451A-D5E3-2147-BB65-5EE7BFAEB89F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1854BB29-4FEB-A149-B1DE-202028B8C854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5ADB3-16C6-5346-9C66-DC591AA5F68A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8240093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2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fr-FR" noProof="0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fr-FR" noProof="0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fr-FR" noProof="0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fr-FR" noProof="0"/>
              <a:t>Faire glisser l'image vers l'espace réservé ou cliquer sur l'icône pour l'ajouter</a:t>
            </a:r>
          </a:p>
        </p:txBody>
      </p:sp>
      <p:sp>
        <p:nvSpPr>
          <p:cNvPr id="12" name="Espace réservé de la date 3">
            <a:extLst>
              <a:ext uri="{FF2B5EF4-FFF2-40B4-BE49-F238E27FC236}">
                <a16:creationId xmlns:a16="http://schemas.microsoft.com/office/drawing/2014/main" id="{63469D7B-3018-EF4D-8721-AC702BD8C5B6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FA139-EAEB-B54C-A3C8-F4108C0A9F2E}" type="datetime1">
              <a:rPr lang="de-CH" smtClean="0"/>
              <a:t>26.11.21</a:t>
            </a:fld>
            <a:endParaRPr lang="fr-FR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E9727A05-5CD3-F847-9B50-5DCC8625F910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AA26EDD8-970B-D344-8411-CAAC2C0E26D3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92107-5E73-BF49-AB49-26CD171085C3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628596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2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6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endParaRPr lang="fr-FR" noProof="0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endParaRPr lang="fr-FR" noProof="0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endParaRPr lang="fr-FR" noProof="0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endParaRPr lang="fr-FR" noProof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CAF6BC9D-95D1-1E4F-9765-46D385BA9086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5B0038-F3B7-6240-B655-8C7EDE7040CE}" type="datetime1">
              <a:rPr lang="de-CH" smtClean="0"/>
              <a:t>26.11.21</a:t>
            </a:fld>
            <a:endParaRPr lang="fr-FR"/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37C07288-6001-014E-B3A3-FA41BABF2325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CEAD6092-5693-104C-9768-626ED459BB95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29699D-438B-444A-A2C3-2DD94D081A4E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117652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2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2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endParaRPr lang="fr-FR" noProof="0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2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endParaRPr lang="fr-FR" noProof="0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2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endParaRPr lang="fr-FR" noProof="0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2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endParaRPr lang="fr-FR" noProof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BA325BA5-0582-B44B-884E-1C309BF54610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D220ED-4BFA-E744-8977-3F9593D91C5E}" type="datetime1">
              <a:rPr lang="de-CH" smtClean="0"/>
              <a:t>26.11.21</a:t>
            </a:fld>
            <a:endParaRPr lang="fr-FR"/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92A361D8-CB6A-3247-B6C0-87608D1D4A91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C4DB7C60-92C4-C448-B71B-2D823C97419C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368B3-F5BF-CB4C-82EC-6998BB20B925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25833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id="{1E7936A2-0A3B-B34E-8143-0CAC122B6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42E40-D652-CD44-BF96-7E87C3C26DB5}" type="datetime1">
              <a:rPr lang="de-CH" smtClean="0"/>
              <a:t>26.11.21</a:t>
            </a:fld>
            <a:endParaRPr lang="fr-FR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CCD7EA62-C401-E440-AEE9-240A0669F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>
            <a:extLst>
              <a:ext uri="{FF2B5EF4-FFF2-40B4-BE49-F238E27FC236}">
                <a16:creationId xmlns:a16="http://schemas.microsoft.com/office/drawing/2014/main" id="{E2483F4E-E192-444A-890A-C56B27A18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2CFD67-AF3C-A041-B3A6-C4F88CD3F5D8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219113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466E0949-C672-2A48-B222-1E65BAFA0007}"/>
              </a:ext>
            </a:extLst>
          </p:cNvPr>
          <p:cNvSpPr/>
          <p:nvPr userDrawn="1"/>
        </p:nvSpPr>
        <p:spPr>
          <a:xfrm>
            <a:off x="1" y="0"/>
            <a:ext cx="3045884" cy="2159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FCEDD0A-32F9-2748-B3F4-149E8182584E}"/>
              </a:ext>
            </a:extLst>
          </p:cNvPr>
          <p:cNvSpPr/>
          <p:nvPr userDrawn="1"/>
        </p:nvSpPr>
        <p:spPr>
          <a:xfrm>
            <a:off x="3045884" y="0"/>
            <a:ext cx="3045883" cy="2159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FB671CE-EF75-C94E-960B-9E04DA52C059}"/>
              </a:ext>
            </a:extLst>
          </p:cNvPr>
          <p:cNvSpPr/>
          <p:nvPr userDrawn="1"/>
        </p:nvSpPr>
        <p:spPr>
          <a:xfrm>
            <a:off x="6098117" y="0"/>
            <a:ext cx="3045883" cy="2159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11557FA-2760-4A4F-8E7A-F8DED35BC0DA}"/>
              </a:ext>
            </a:extLst>
          </p:cNvPr>
          <p:cNvSpPr/>
          <p:nvPr userDrawn="1"/>
        </p:nvSpPr>
        <p:spPr>
          <a:xfrm>
            <a:off x="9141884" y="0"/>
            <a:ext cx="3045883" cy="2159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8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0293F3AE-6B2B-6C42-A8B1-DCA3C5A7881C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9666818" y="6440488"/>
            <a:ext cx="1517649" cy="233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5F1DC6-D9B3-B141-93AD-48B5D2EB70C2}" type="datetime1">
              <a:rPr lang="de-CH" smtClean="0"/>
              <a:t>26.11.21</a:t>
            </a:fld>
            <a:endParaRPr lang="fr-FR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AF8C26EB-AEAD-9B43-9013-2B397AF9454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242484" y="6440488"/>
            <a:ext cx="4114800" cy="233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9A8F23C4-84BD-2040-B249-A8C916869EA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296652" y="6440488"/>
            <a:ext cx="156633" cy="233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E93F6E-3ED6-8644-9EC1-FD7A95D66FE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92781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49719454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2"/>
            <a:ext cx="3413760" cy="1116849"/>
          </a:xfrm>
        </p:spPr>
        <p:txBody>
          <a:bodyPr>
            <a:noAutofit/>
          </a:bodyPr>
          <a:lstStyle>
            <a:lvl1pPr algn="l">
              <a:defRPr sz="27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412480" y="1752451"/>
            <a:ext cx="3413760" cy="4409398"/>
          </a:xfrm>
        </p:spPr>
        <p:txBody>
          <a:bodyPr/>
          <a:lstStyle>
            <a:lvl1pPr>
              <a:defRPr sz="1500">
                <a:solidFill>
                  <a:schemeClr val="bg1"/>
                </a:solidFill>
              </a:defRPr>
            </a:lvl1pPr>
            <a:lvl2pPr>
              <a:defRPr sz="1500">
                <a:solidFill>
                  <a:schemeClr val="bg1"/>
                </a:solidFill>
              </a:defRPr>
            </a:lvl2pPr>
            <a:lvl3pPr>
              <a:defRPr sz="1500">
                <a:solidFill>
                  <a:schemeClr val="bg1"/>
                </a:solidFill>
              </a:defRPr>
            </a:lvl3pPr>
            <a:lvl4pPr>
              <a:defRPr sz="1500">
                <a:solidFill>
                  <a:schemeClr val="bg1"/>
                </a:solidFill>
              </a:defRPr>
            </a:lvl4pPr>
            <a:lvl5pPr>
              <a:defRPr sz="15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id="{8909E352-B2E9-534B-A0F2-622B1B2D02B9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9666818" y="6440488"/>
            <a:ext cx="1517649" cy="233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D6DBA4-F741-B949-A8D1-C0E04B0B7F8F}" type="datetime1">
              <a:rPr lang="de-CH" smtClean="0"/>
              <a:t>26.11.21</a:t>
            </a:fld>
            <a:endParaRPr lang="fr-FR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AB86EEE4-2EB8-704C-BE42-2BBD8690B98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242484" y="6440488"/>
            <a:ext cx="4114800" cy="233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>
            <a:extLst>
              <a:ext uri="{FF2B5EF4-FFF2-40B4-BE49-F238E27FC236}">
                <a16:creationId xmlns:a16="http://schemas.microsoft.com/office/drawing/2014/main" id="{69E2DE0C-2430-3D47-A588-D6B62FDEBCB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296652" y="6440488"/>
            <a:ext cx="156633" cy="233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F8B6C2-484A-A14B-9EBA-2E1B171A3256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35806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779A3B9-0A39-874B-9E0A-F4374488D9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96384" y="2082800"/>
            <a:ext cx="4705349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en-CH" sz="1800">
              <a:cs typeface="Arial" panose="020B0604020202020204" pitchFamily="34" charset="0"/>
            </a:endParaRPr>
          </a:p>
        </p:txBody>
      </p:sp>
      <p:sp>
        <p:nvSpPr>
          <p:cNvPr id="5" name="ZoneTexte 2">
            <a:extLst>
              <a:ext uri="{FF2B5EF4-FFF2-40B4-BE49-F238E27FC236}">
                <a16:creationId xmlns:a16="http://schemas.microsoft.com/office/drawing/2014/main" id="{9374840F-2381-3D41-B87F-394B5917453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94267" y="1658939"/>
            <a:ext cx="5092700" cy="166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>
            <a:spAutoFit/>
          </a:bodyPr>
          <a:lstStyle/>
          <a:p>
            <a:r>
              <a:rPr lang="fr-FR" altLang="en-CH" sz="21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altLang="en-CH" sz="21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altLang="en-CH" sz="2100">
                <a:solidFill>
                  <a:schemeClr val="tx2"/>
                </a:solidFill>
              </a:rPr>
              <a:t>Troisième niveau</a:t>
            </a:r>
          </a:p>
          <a:p>
            <a:endParaRPr lang="fr-FR" altLang="en-CH" sz="1800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1" y="465592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fr-FR" noProof="0"/>
              <a:t>Faire glisser l'image vers l'espace réservé ou cliquer sur l'icône pour l'ajouter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EDAED6B9-09A2-F34B-8B12-6CC9776505F8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9666818" y="6440488"/>
            <a:ext cx="1517649" cy="233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9BA920-B824-C346-B987-D2E66F19C40F}" type="datetime1">
              <a:rPr lang="de-CH" smtClean="0"/>
              <a:t>26.11.21</a:t>
            </a:fld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943C115-7A4F-7249-8FFA-BB1BBD17E1F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1242484" y="6440488"/>
            <a:ext cx="4114800" cy="233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C10A69-DEE7-3246-8F1D-4A1BEB2B38B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296652" y="6440488"/>
            <a:ext cx="156633" cy="233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B550D-1BCA-C440-8C01-B653424DC83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8698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99E13-5CBD-8B43-BB4E-47353B992F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DDC9AB-D651-3A43-85E9-C0C9D23300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C75855-43EC-594E-ADFD-17356C50A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05238-A677-5B46-8146-A70510F92B21}" type="datetime1">
              <a:rPr lang="de-CH" smtClean="0"/>
              <a:t>26.11.21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AB5C86-D64B-D944-8645-E5DF5A5F7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0C5120-7828-5343-AF4E-359FF4322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2EDF0-CD77-624F-83C4-34D41631A30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2799487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2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6001" y="2690038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fr-FR" noProof="0"/>
              <a:t>Faire glisser l'image vers l'espace réservé ou cliquer sur l'icône pour l'ajouter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5950E29-85C6-CB49-809B-C88C90697373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9666818" y="6440488"/>
            <a:ext cx="1517649" cy="233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16C710-BD96-3C4D-AA6E-84CBE8BB3C5B}" type="datetime1">
              <a:rPr lang="de-CH" smtClean="0"/>
              <a:t>26.11.21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E1BF01E-7BD0-9640-ADC5-32A3A92E3C0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242484" y="6440488"/>
            <a:ext cx="4114800" cy="233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BD8AE9C-3208-B249-8087-3D0E8196561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296652" y="6440488"/>
            <a:ext cx="156633" cy="233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E5ADCD-59BA-4D4A-BDD7-C42132FA8820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8790935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6" y="478540"/>
            <a:ext cx="10801351" cy="10842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7" y="1601378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/>
          </p:nvPr>
        </p:nvSpPr>
        <p:spPr bwMode="auto">
          <a:xfrm>
            <a:off x="4116388" y="2732444"/>
            <a:ext cx="3959225" cy="3477297"/>
          </a:xfrm>
          <a:prstGeom prst="rect">
            <a:avLst/>
          </a:prstGeom>
          <a:noFill/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noProof="0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6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/>
          </p:nvPr>
        </p:nvSpPr>
        <p:spPr bwMode="auto">
          <a:xfrm>
            <a:off x="4052" y="1601378"/>
            <a:ext cx="3959225" cy="3477297"/>
          </a:xfrm>
          <a:prstGeom prst="rect">
            <a:avLst/>
          </a:prstGeom>
          <a:noFill/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noProof="0"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6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/>
          </p:nvPr>
        </p:nvSpPr>
        <p:spPr bwMode="auto">
          <a:xfrm>
            <a:off x="8232389" y="1601378"/>
            <a:ext cx="3959225" cy="3477297"/>
          </a:xfrm>
          <a:prstGeom prst="rect">
            <a:avLst/>
          </a:prstGeom>
          <a:noFill/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noProof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678EE305-7D99-904C-ABEA-1AAA2D3CDBDD}"/>
              </a:ext>
            </a:extLst>
          </p:cNvPr>
          <p:cNvSpPr>
            <a:spLocks noGrp="1"/>
          </p:cNvSpPr>
          <p:nvPr>
            <p:ph type="dt" sz="half" idx="24"/>
          </p:nvPr>
        </p:nvSpPr>
        <p:spPr bwMode="auto">
          <a:xfrm>
            <a:off x="9666818" y="6440488"/>
            <a:ext cx="1517649" cy="233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412A1-EBDE-1F4F-93B3-DBFDE989C866}" type="datetime1">
              <a:rPr lang="de-CH" smtClean="0"/>
              <a:t>26.11.21</a:t>
            </a:fld>
            <a:endParaRPr lang="en-US"/>
          </a:p>
        </p:txBody>
      </p:sp>
      <p:sp>
        <p:nvSpPr>
          <p:cNvPr id="14" name="Footer Placeholder 5">
            <a:extLst>
              <a:ext uri="{FF2B5EF4-FFF2-40B4-BE49-F238E27FC236}">
                <a16:creationId xmlns:a16="http://schemas.microsoft.com/office/drawing/2014/main" id="{36AD2C1C-FE8B-1B49-87EE-237161FBD185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 bwMode="auto">
          <a:xfrm>
            <a:off x="1242484" y="6440488"/>
            <a:ext cx="4114800" cy="233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Slide Number Placeholder 13">
            <a:extLst>
              <a:ext uri="{FF2B5EF4-FFF2-40B4-BE49-F238E27FC236}">
                <a16:creationId xmlns:a16="http://schemas.microsoft.com/office/drawing/2014/main" id="{C2DDA4EA-F88D-2F42-A9CF-7555A2DF441B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 bwMode="auto">
          <a:xfrm>
            <a:off x="11296652" y="6440488"/>
            <a:ext cx="156633" cy="233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53526B-144E-4B4F-88A6-694740FB3F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7502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2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3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fr-FR" noProof="0" dirty="0"/>
              <a:t>Faire glisser l'image vers l'espace réservé ou cliquer sur l'icône pour l'ajouter</a:t>
            </a:r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6000" y="4600353"/>
            <a:ext cx="3416525" cy="1560510"/>
          </a:xfrm>
          <a:solidFill>
            <a:schemeClr val="accent2"/>
          </a:solidFill>
        </p:spPr>
        <p:txBody>
          <a:bodyPr lIns="72000" anchor="ctr"/>
          <a:lstStyle>
            <a:lvl1pPr algn="ctr">
              <a:defRPr sz="1575">
                <a:solidFill>
                  <a:schemeClr val="bg1"/>
                </a:solidFill>
              </a:defRPr>
            </a:lvl1pPr>
            <a:lvl2pPr>
              <a:defRPr sz="1350">
                <a:solidFill>
                  <a:schemeClr val="bg1"/>
                </a:solidFill>
              </a:defRPr>
            </a:lvl2pPr>
            <a:lvl3pPr>
              <a:defRPr sz="135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4"/>
            <a:ext cx="3377036" cy="1560511"/>
          </a:xfrm>
          <a:solidFill>
            <a:schemeClr val="accent2"/>
          </a:solidFill>
        </p:spPr>
        <p:txBody>
          <a:bodyPr lIns="72000" anchor="ctr"/>
          <a:lstStyle>
            <a:lvl1pPr algn="ctr">
              <a:defRPr sz="1575">
                <a:solidFill>
                  <a:schemeClr val="bg1"/>
                </a:solidFill>
              </a:defRPr>
            </a:lvl1pPr>
            <a:lvl2pPr>
              <a:defRPr sz="1350">
                <a:solidFill>
                  <a:schemeClr val="bg1"/>
                </a:solidFill>
              </a:defRPr>
            </a:lvl2pPr>
            <a:lvl3pPr>
              <a:defRPr sz="135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4327" y="4600353"/>
            <a:ext cx="3411672" cy="1560510"/>
          </a:xfrm>
          <a:solidFill>
            <a:schemeClr val="accent2"/>
          </a:solidFill>
        </p:spPr>
        <p:txBody>
          <a:bodyPr lIns="72000" anchor="ctr"/>
          <a:lstStyle>
            <a:lvl1pPr algn="ctr">
              <a:defRPr sz="1575">
                <a:solidFill>
                  <a:schemeClr val="bg1"/>
                </a:solidFill>
              </a:defRPr>
            </a:lvl1pPr>
            <a:lvl2pPr>
              <a:defRPr sz="1350">
                <a:solidFill>
                  <a:schemeClr val="bg1"/>
                </a:solidFill>
              </a:defRPr>
            </a:lvl2pPr>
            <a:lvl3pPr>
              <a:defRPr sz="135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Espace réservé de la date 3">
            <a:extLst>
              <a:ext uri="{FF2B5EF4-FFF2-40B4-BE49-F238E27FC236}">
                <a16:creationId xmlns:a16="http://schemas.microsoft.com/office/drawing/2014/main" id="{1C039438-D5B7-9B48-8C53-58BB4360E862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9666818" y="6440488"/>
            <a:ext cx="1517649" cy="233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5AB15F-74DC-114B-B659-ECF8D50EC919}" type="datetime1">
              <a:rPr lang="de-CH" smtClean="0"/>
              <a:t>26.11.21</a:t>
            </a:fld>
            <a:endParaRPr lang="fr-FR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12EAA1AA-0810-C649-9EA7-C28A2CB3C9FF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>
          <a:xfrm>
            <a:off x="1242484" y="6440488"/>
            <a:ext cx="4114800" cy="233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6DBC57D3-6006-4B46-B883-53B414DB4553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11296652" y="6440488"/>
            <a:ext cx="156633" cy="233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93250-E21A-2C4F-A337-68CC7DB2C709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3330992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6" y="476250"/>
            <a:ext cx="10801351" cy="97313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/>
          </p:nvPr>
        </p:nvSpPr>
        <p:spPr bwMode="auto">
          <a:xfrm>
            <a:off x="694650" y="1684948"/>
            <a:ext cx="10801351" cy="2563906"/>
          </a:xfrm>
          <a:prstGeom prst="rect">
            <a:avLst/>
          </a:prstGeom>
          <a:noFill/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noProof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5" y="4391027"/>
            <a:ext cx="3415859" cy="1766370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350"/>
            </a:lvl3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9" cy="1766370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350"/>
            </a:lvl3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70" y="4393425"/>
            <a:ext cx="3411007" cy="1766370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350"/>
            </a:lvl3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213C018A-114B-1F4D-9B1A-64BF0584F87C}"/>
              </a:ext>
            </a:extLst>
          </p:cNvPr>
          <p:cNvSpPr>
            <a:spLocks noGrp="1"/>
          </p:cNvSpPr>
          <p:nvPr>
            <p:ph type="dt" sz="half" idx="20"/>
          </p:nvPr>
        </p:nvSpPr>
        <p:spPr bwMode="auto">
          <a:xfrm>
            <a:off x="9666818" y="6440488"/>
            <a:ext cx="1517649" cy="233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936686-2E62-1C4A-9521-CA72DC39EA67}" type="datetime1">
              <a:rPr lang="de-CH" smtClean="0"/>
              <a:t>26.11.21</a:t>
            </a:fld>
            <a:endParaRPr lang="en-US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8A517007-331E-C743-96F5-9411B13D7570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 bwMode="auto">
          <a:xfrm>
            <a:off x="1242484" y="6440488"/>
            <a:ext cx="4114800" cy="233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7A1D62E5-A6A4-B94D-9962-F3AA69A42E7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 bwMode="auto">
          <a:xfrm>
            <a:off x="11296652" y="6440488"/>
            <a:ext cx="156633" cy="233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79084E-AFA2-1240-9FF4-61CAE41DB5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38125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2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fr-FR" noProof="0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fr-FR" noProof="0"/>
              <a:t>Faire glisser l'image vers l'espace réservé ou cliquer sur l'icône pour l'ajouter</a:t>
            </a:r>
          </a:p>
        </p:txBody>
      </p:sp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id="{80637925-C8F5-1440-94FC-CC8202F99E10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9666818" y="6440488"/>
            <a:ext cx="1517649" cy="233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9B46F5-774D-C044-8301-FBD41AA3679A}" type="datetime1">
              <a:rPr lang="de-CH" smtClean="0"/>
              <a:t>26.11.21</a:t>
            </a:fld>
            <a:endParaRPr lang="fr-FR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26B17D52-5093-1C43-9890-97F10A60B4D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1242484" y="6440488"/>
            <a:ext cx="4114800" cy="233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Espace réservé du numéro de diapositive 5">
            <a:extLst>
              <a:ext uri="{FF2B5EF4-FFF2-40B4-BE49-F238E27FC236}">
                <a16:creationId xmlns:a16="http://schemas.microsoft.com/office/drawing/2014/main" id="{6E789D1B-FBD7-E943-BA7E-952CC753F2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1296652" y="6440488"/>
            <a:ext cx="156633" cy="233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FDB28A-D347-924A-B40F-297D559EA53D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84034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2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endParaRPr lang="fr-FR" noProof="0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endParaRPr lang="fr-FR" noProof="0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endParaRPr lang="fr-FR" noProof="0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7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12" name="Espace réservé de la date 3">
            <a:extLst>
              <a:ext uri="{FF2B5EF4-FFF2-40B4-BE49-F238E27FC236}">
                <a16:creationId xmlns:a16="http://schemas.microsoft.com/office/drawing/2014/main" id="{70DC985E-D6E3-0C4C-B353-7A8BF0A32582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9666818" y="6440488"/>
            <a:ext cx="1517649" cy="233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64FDA3-918B-5C42-9C2E-5A5A751D7E05}" type="datetime1">
              <a:rPr lang="de-CH" smtClean="0"/>
              <a:t>26.11.21</a:t>
            </a:fld>
            <a:endParaRPr lang="fr-FR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BE7C451A-D5E3-2147-BB65-5EE7BFAEB89F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1242484" y="6440488"/>
            <a:ext cx="4114800" cy="233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1854BB29-4FEB-A149-B1DE-202028B8C854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296652" y="6440488"/>
            <a:ext cx="156633" cy="233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65ADB3-16C6-5346-9C66-DC591AA5F68A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4231403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2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fr-FR" noProof="0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fr-FR" noProof="0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fr-FR" noProof="0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fr-FR" noProof="0"/>
              <a:t>Faire glisser l'image vers l'espace réservé ou cliquer sur l'icône pour l'ajouter</a:t>
            </a:r>
          </a:p>
        </p:txBody>
      </p:sp>
      <p:sp>
        <p:nvSpPr>
          <p:cNvPr id="12" name="Espace réservé de la date 3">
            <a:extLst>
              <a:ext uri="{FF2B5EF4-FFF2-40B4-BE49-F238E27FC236}">
                <a16:creationId xmlns:a16="http://schemas.microsoft.com/office/drawing/2014/main" id="{63469D7B-3018-EF4D-8721-AC702BD8C5B6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9666818" y="6440488"/>
            <a:ext cx="1517649" cy="233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08BEC5-03CE-DB42-A8F2-C02EB7D325B7}" type="datetime1">
              <a:rPr lang="de-CH" smtClean="0"/>
              <a:t>26.11.21</a:t>
            </a:fld>
            <a:endParaRPr lang="fr-FR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E9727A05-5CD3-F847-9B50-5DCC8625F910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1242484" y="6440488"/>
            <a:ext cx="4114800" cy="233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AA26EDD8-970B-D344-8411-CAAC2C0E26D3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296652" y="6440488"/>
            <a:ext cx="156633" cy="233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A92107-5E73-BF49-AB49-26CD171085C3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4046727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2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6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endParaRPr lang="fr-FR" noProof="0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endParaRPr lang="fr-FR" noProof="0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endParaRPr lang="fr-FR" noProof="0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endParaRPr lang="fr-FR" noProof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CAF6BC9D-95D1-1E4F-9765-46D385BA9086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9666818" y="6440488"/>
            <a:ext cx="1517649" cy="233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77B530-D343-C941-AA0F-8806C6580515}" type="datetime1">
              <a:rPr lang="de-CH" smtClean="0"/>
              <a:t>26.11.21</a:t>
            </a:fld>
            <a:endParaRPr lang="fr-FR"/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37C07288-6001-014E-B3A3-FA41BABF2325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1242484" y="6440488"/>
            <a:ext cx="4114800" cy="233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CEAD6092-5693-104C-9768-626ED459BB95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296652" y="6440488"/>
            <a:ext cx="156633" cy="233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29699D-438B-444A-A2C3-2DD94D081A4E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8440305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2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2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endParaRPr lang="fr-FR" noProof="0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2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endParaRPr lang="fr-FR" noProof="0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2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endParaRPr lang="fr-FR" noProof="0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2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endParaRPr lang="fr-FR" noProof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BA325BA5-0582-B44B-884E-1C309BF54610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9666818" y="6440488"/>
            <a:ext cx="1517649" cy="233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E1BA8-AF87-084B-ACE8-744F56FD1514}" type="datetime1">
              <a:rPr lang="de-CH" smtClean="0"/>
              <a:t>26.11.21</a:t>
            </a:fld>
            <a:endParaRPr lang="fr-FR"/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92A361D8-CB6A-3247-B6C0-87608D1D4A91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1242484" y="6440488"/>
            <a:ext cx="4114800" cy="233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C4DB7C60-92C4-C448-B71B-2D823C97419C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11296652" y="6440488"/>
            <a:ext cx="156633" cy="233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D368B3-F5BF-CB4C-82EC-6998BB20B925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8530907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id="{1E7936A2-0A3B-B34E-8143-0CAC122B6DF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666818" y="6440488"/>
            <a:ext cx="1517649" cy="233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E5B8C7-D16C-A646-8744-F34CF5BA008C}" type="datetime1">
              <a:rPr lang="de-CH" smtClean="0"/>
              <a:t>26.11.21</a:t>
            </a:fld>
            <a:endParaRPr lang="fr-FR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CCD7EA62-C401-E440-AEE9-240A0669F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42484" y="6440488"/>
            <a:ext cx="4114800" cy="233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>
            <a:extLst>
              <a:ext uri="{FF2B5EF4-FFF2-40B4-BE49-F238E27FC236}">
                <a16:creationId xmlns:a16="http://schemas.microsoft.com/office/drawing/2014/main" id="{E2483F4E-E192-444A-890A-C56B27A18F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6652" y="6440488"/>
            <a:ext cx="156633" cy="2333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2CFD67-AF3C-A041-B3A6-C4F88CD3F5D8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24705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FE468-185C-8946-B269-640BE1E03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B1BCA7-9D73-7A4C-8D52-307AFB7518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72BC15-56EE-EA44-8EA9-2F41C9116B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4E2554-D013-2D4A-86DC-7CAB731F3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93829-2800-364F-AA3D-A9FB7B5BDA37}" type="datetime1">
              <a:rPr lang="de-CH" smtClean="0"/>
              <a:t>26.11.21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AF5A97-B860-C241-96B3-2863FBD58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FDB0DD-8488-F24E-8CCE-CFD85736B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2EDF0-CD77-624F-83C4-34D41631A30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1293534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A2FACE27-0AD0-8C42-A014-4ECAC15F6CC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98BF3-DCB6-5043-BFBB-19AE44B38875}" type="datetime1">
              <a:rPr lang="de-CH" smtClean="0"/>
              <a:t>26.11.21</a:t>
            </a:fld>
            <a:endParaRPr lang="fr-FR"/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BC1CFED0-2CD7-A74A-92E5-0DF24E6C11C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29F8651B-DE00-684C-BC19-8B3CB4FCD5E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FA2D9-1890-8B47-82BA-906A3627570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29570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9AF829C-118E-6B40-A8E6-879D3D3B3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DC9ED-809D-0B41-8BD9-3238E48C5D35}" type="datetime1">
              <a:rPr lang="de-CH" smtClean="0"/>
              <a:t>26.11.21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BB7A1FA-7DC9-854E-9066-24A9D1401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95400" y="6316664"/>
            <a:ext cx="360891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263C6CA-C6C7-6847-8D28-FCB2D73D7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0300" y="6316664"/>
            <a:ext cx="205317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82EBAB-B07B-5443-9647-323AB7F9F0D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064942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 rtlCol="0"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2"/>
            <a:ext cx="3413760" cy="1116849"/>
          </a:xfrm>
        </p:spPr>
        <p:txBody>
          <a:bodyPr>
            <a:noAutofit/>
          </a:bodyPr>
          <a:lstStyle>
            <a:lvl1pPr algn="l">
              <a:defRPr sz="27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412480" y="1752451"/>
            <a:ext cx="3413760" cy="4409398"/>
          </a:xfrm>
        </p:spPr>
        <p:txBody>
          <a:bodyPr/>
          <a:lstStyle>
            <a:lvl1pPr>
              <a:defRPr sz="1500">
                <a:solidFill>
                  <a:schemeClr val="bg1"/>
                </a:solidFill>
              </a:defRPr>
            </a:lvl1pPr>
            <a:lvl2pPr>
              <a:defRPr sz="1500">
                <a:solidFill>
                  <a:schemeClr val="bg1"/>
                </a:solidFill>
              </a:defRPr>
            </a:lvl2pPr>
            <a:lvl3pPr>
              <a:defRPr sz="1500">
                <a:solidFill>
                  <a:schemeClr val="bg1"/>
                </a:solidFill>
              </a:defRPr>
            </a:lvl3pPr>
            <a:lvl4pPr>
              <a:defRPr sz="1500">
                <a:solidFill>
                  <a:schemeClr val="bg1"/>
                </a:solidFill>
              </a:defRPr>
            </a:lvl4pPr>
            <a:lvl5pPr>
              <a:defRPr sz="15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id="{64A48B17-A1EA-3D49-8829-FB3EFC1B20B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D0211-D26D-0140-ABEF-2CC8B57A07DB}" type="datetime1">
              <a:rPr lang="de-CH" smtClean="0"/>
              <a:t>26.11.21</a:t>
            </a:fld>
            <a:endParaRPr lang="fr-FR" dirty="0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EBF43798-D0F1-7840-8728-38B59F94E64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>
            <a:extLst>
              <a:ext uri="{FF2B5EF4-FFF2-40B4-BE49-F238E27FC236}">
                <a16:creationId xmlns:a16="http://schemas.microsoft.com/office/drawing/2014/main" id="{B3266DCC-1E16-BC44-BF6C-138430F705E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EFAC8-FE49-3F44-A413-8E0D220C979E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7456614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0FA5C33-0829-754F-B9D6-E352AAE694F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96384" y="2082800"/>
            <a:ext cx="4705349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en-CH" sz="1800">
              <a:cs typeface="Arial" panose="020B0604020202020204" pitchFamily="34" charset="0"/>
            </a:endParaRPr>
          </a:p>
        </p:txBody>
      </p:sp>
      <p:sp>
        <p:nvSpPr>
          <p:cNvPr id="5" name="ZoneTexte 2">
            <a:extLst>
              <a:ext uri="{FF2B5EF4-FFF2-40B4-BE49-F238E27FC236}">
                <a16:creationId xmlns:a16="http://schemas.microsoft.com/office/drawing/2014/main" id="{77069668-55A6-864C-B874-FA4FDCFB6B0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94267" y="1658939"/>
            <a:ext cx="5092700" cy="166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>
            <a:spAutoFit/>
          </a:bodyPr>
          <a:lstStyle/>
          <a:p>
            <a:r>
              <a:rPr lang="fr-FR" altLang="en-CH" sz="21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altLang="en-CH" sz="21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altLang="en-CH" sz="2100">
                <a:solidFill>
                  <a:schemeClr val="tx2"/>
                </a:solidFill>
              </a:rPr>
              <a:t>Troisième niveau</a:t>
            </a:r>
          </a:p>
          <a:p>
            <a:endParaRPr lang="fr-FR" altLang="en-CH" sz="1800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1" y="465592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fr-FR" noProof="0"/>
              <a:t>Faire glisser l'image vers l'espace réservé ou cliquer sur l'icône pour l'ajouter</a:t>
            </a:r>
          </a:p>
        </p:txBody>
      </p:sp>
      <p:sp>
        <p:nvSpPr>
          <p:cNvPr id="6" name="Espace réservé de la date 3">
            <a:extLst>
              <a:ext uri="{FF2B5EF4-FFF2-40B4-BE49-F238E27FC236}">
                <a16:creationId xmlns:a16="http://schemas.microsoft.com/office/drawing/2014/main" id="{B4D6131D-9966-F44F-81AF-E67C35ED5313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650C9D-7DE8-0347-8133-4FF9129164A4}" type="datetime1">
              <a:rPr lang="de-CH" smtClean="0"/>
              <a:t>26.11.21</a:t>
            </a:fld>
            <a:endParaRPr lang="fr-FR"/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8FFBDCE7-4E7F-704E-AAB5-4EA0A6D1C87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65EF570F-4997-F146-92B2-AA45FFBF197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702256-0E1B-6F4C-9C8A-77A42DF7AB2F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9226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2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6002" y="251991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fr-FR" noProof="0"/>
              <a:t>Faire glisser l'image vers l'espace réservé ou cliquer sur l'icône pour l'ajouter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21CA23-76F6-AF4A-9872-364D6BAEE47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83BA1-D724-D946-AF2B-FFE3C9FF42BF}" type="datetime1">
              <a:rPr lang="de-CH" smtClean="0"/>
              <a:t>26.11.21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DB143C0-2764-3A47-B28A-705447FB317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B581440-2AAC-2146-93A3-2AE35CCBAB9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31DDA-A54C-4749-9E91-AB66529021CF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0357365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6" y="478540"/>
            <a:ext cx="10801351" cy="10842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7" y="1601378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/>
          </p:nvPr>
        </p:nvSpPr>
        <p:spPr bwMode="auto">
          <a:xfrm>
            <a:off x="4116388" y="2732444"/>
            <a:ext cx="3959225" cy="3477297"/>
          </a:xfrm>
          <a:prstGeom prst="rect">
            <a:avLst/>
          </a:prstGeom>
          <a:noFill/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noProof="0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6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/>
          </p:nvPr>
        </p:nvSpPr>
        <p:spPr bwMode="auto">
          <a:xfrm>
            <a:off x="4052" y="1601378"/>
            <a:ext cx="3959225" cy="3477297"/>
          </a:xfrm>
          <a:prstGeom prst="rect">
            <a:avLst/>
          </a:prstGeom>
          <a:noFill/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noProof="0"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6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/>
          </p:nvPr>
        </p:nvSpPr>
        <p:spPr bwMode="auto">
          <a:xfrm>
            <a:off x="8232389" y="1601378"/>
            <a:ext cx="3959225" cy="3477297"/>
          </a:xfrm>
          <a:prstGeom prst="rect">
            <a:avLst/>
          </a:prstGeom>
          <a:noFill/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noProof="0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A154C35A-5B7C-F244-80AE-7267D3443727}"/>
              </a:ext>
            </a:extLst>
          </p:cNvPr>
          <p:cNvSpPr>
            <a:spLocks noGrp="1"/>
          </p:cNvSpPr>
          <p:nvPr>
            <p:ph type="dt" sz="half" idx="24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32BD067B-375E-BE4D-BDA0-BBA27803228A}" type="datetime1">
              <a:rPr lang="de-CH" smtClean="0"/>
              <a:t>26.11.21</a:t>
            </a:fld>
            <a:endParaRPr lang="en-US"/>
          </a:p>
        </p:txBody>
      </p:sp>
      <p:sp>
        <p:nvSpPr>
          <p:cNvPr id="14" name="Footer Placeholder 5">
            <a:extLst>
              <a:ext uri="{FF2B5EF4-FFF2-40B4-BE49-F238E27FC236}">
                <a16:creationId xmlns:a16="http://schemas.microsoft.com/office/drawing/2014/main" id="{45AD8259-1E85-1348-B37E-93EC25A78229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Slide Number Placeholder 13">
            <a:extLst>
              <a:ext uri="{FF2B5EF4-FFF2-40B4-BE49-F238E27FC236}">
                <a16:creationId xmlns:a16="http://schemas.microsoft.com/office/drawing/2014/main" id="{A2A02AD2-30C3-CA43-B97D-143EED8CA2BD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3843A5D4-743A-D148-B90B-A1D396A897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56186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2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3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fr-FR" noProof="0" dirty="0"/>
              <a:t>Faire glisser l'image vers l'espace réservé ou cliquer sur l'icône pour l'ajouter</a:t>
            </a:r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6000" y="4600353"/>
            <a:ext cx="3416525" cy="1560510"/>
          </a:xfrm>
          <a:solidFill>
            <a:schemeClr val="tx1"/>
          </a:solidFill>
        </p:spPr>
        <p:txBody>
          <a:bodyPr lIns="72000" anchor="ctr"/>
          <a:lstStyle>
            <a:lvl1pPr algn="ctr">
              <a:buFontTx/>
              <a:buNone/>
              <a:defRPr sz="1575">
                <a:solidFill>
                  <a:schemeClr val="bg1"/>
                </a:solidFill>
              </a:defRPr>
            </a:lvl1pPr>
            <a:lvl2pPr marL="342900" indent="0" algn="ctr">
              <a:buFontTx/>
              <a:buNone/>
              <a:defRPr sz="1350">
                <a:solidFill>
                  <a:schemeClr val="bg1"/>
                </a:solidFill>
              </a:defRPr>
            </a:lvl2pPr>
            <a:lvl3pPr marL="685800" indent="0" algn="ctr">
              <a:buFontTx/>
              <a:buNone/>
              <a:defRPr sz="135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4"/>
            <a:ext cx="3377036" cy="1560511"/>
          </a:xfrm>
          <a:solidFill>
            <a:schemeClr val="tx1"/>
          </a:solidFill>
        </p:spPr>
        <p:txBody>
          <a:bodyPr lIns="72000" anchor="ctr"/>
          <a:lstStyle>
            <a:lvl1pPr algn="ctr">
              <a:defRPr sz="1575">
                <a:solidFill>
                  <a:schemeClr val="bg1"/>
                </a:solidFill>
              </a:defRPr>
            </a:lvl1pPr>
            <a:lvl2pPr>
              <a:defRPr sz="1350">
                <a:solidFill>
                  <a:schemeClr val="bg1"/>
                </a:solidFill>
              </a:defRPr>
            </a:lvl2pPr>
            <a:lvl3pPr>
              <a:defRPr sz="135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4327" y="4600353"/>
            <a:ext cx="3411672" cy="1560510"/>
          </a:xfrm>
          <a:solidFill>
            <a:schemeClr val="tx1"/>
          </a:solidFill>
        </p:spPr>
        <p:txBody>
          <a:bodyPr lIns="72000" anchor="ctr"/>
          <a:lstStyle>
            <a:lvl1pPr algn="ctr">
              <a:defRPr sz="1575">
                <a:solidFill>
                  <a:schemeClr val="bg1"/>
                </a:solidFill>
              </a:defRPr>
            </a:lvl1pPr>
            <a:lvl2pPr>
              <a:defRPr sz="1350">
                <a:solidFill>
                  <a:schemeClr val="bg1"/>
                </a:solidFill>
              </a:defRPr>
            </a:lvl2pPr>
            <a:lvl3pPr>
              <a:defRPr sz="1350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1" name="Espace réservé de la date 3">
            <a:extLst>
              <a:ext uri="{FF2B5EF4-FFF2-40B4-BE49-F238E27FC236}">
                <a16:creationId xmlns:a16="http://schemas.microsoft.com/office/drawing/2014/main" id="{D13C4DC0-4A07-BA44-8FB9-778D7EA800B7}"/>
              </a:ext>
            </a:extLst>
          </p:cNvPr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53EEE-0EC6-6547-AFA9-FC9EF1B02371}" type="datetime1">
              <a:rPr lang="de-CH" smtClean="0"/>
              <a:t>26.11.21</a:t>
            </a:fld>
            <a:endParaRPr lang="fr-FR" dirty="0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E98240A6-8A23-384D-94A3-9F38CAC41D35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0382F2E5-A27B-CD4A-B0A4-4D501F603412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BC0C8-A904-A84F-9D0B-C2171D0A1279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7018173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6" y="476250"/>
            <a:ext cx="10801351" cy="97313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/>
          </p:nvPr>
        </p:nvSpPr>
        <p:spPr bwMode="auto">
          <a:xfrm>
            <a:off x="694650" y="1684948"/>
            <a:ext cx="10801351" cy="2563906"/>
          </a:xfrm>
          <a:prstGeom prst="rect">
            <a:avLst/>
          </a:prstGeom>
          <a:noFill/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Click icon to add picture</a:t>
            </a:r>
            <a:endParaRPr noProof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5" y="4391027"/>
            <a:ext cx="3415859" cy="1766370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350"/>
            </a:lvl3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9" cy="1766370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350"/>
            </a:lvl3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70" y="4393425"/>
            <a:ext cx="3411007" cy="1766370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350"/>
            </a:lvl3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93B6E174-779E-2549-B3CB-7789DAD394F2}"/>
              </a:ext>
            </a:extLst>
          </p:cNvPr>
          <p:cNvSpPr>
            <a:spLocks noGrp="1"/>
          </p:cNvSpPr>
          <p:nvPr>
            <p:ph type="dt" sz="half" idx="2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5C83E6EB-1A90-9840-8B40-BA4BF553E6D1}" type="datetime1">
              <a:rPr lang="de-CH" smtClean="0"/>
              <a:t>26.11.21</a:t>
            </a:fld>
            <a:endParaRPr lang="en-US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B853A0F6-3FA9-7D42-8E59-9F5E054C6739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366165D1-FF93-5545-9128-887E6F770689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1434DE53-75DD-F045-A9D6-4A20EFE2B3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92143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2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fr-FR" noProof="0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fr-FR" noProof="0"/>
              <a:t>Faire glisser l'image vers l'espace réservé ou cliquer sur l'icône pour l'ajouter</a:t>
            </a:r>
          </a:p>
        </p:txBody>
      </p:sp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id="{98940E45-C9D9-B641-BB28-BF9D8D66AAC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00A17-03AA-A84F-9CEF-7BECEDFEF5E3}" type="datetime1">
              <a:rPr lang="de-CH" smtClean="0"/>
              <a:t>26.11.21</a:t>
            </a:fld>
            <a:endParaRPr lang="fr-FR" dirty="0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1D6BEF59-B387-1844-94B9-D9324F82CC48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Espace réservé du numéro de diapositive 5">
            <a:extLst>
              <a:ext uri="{FF2B5EF4-FFF2-40B4-BE49-F238E27FC236}">
                <a16:creationId xmlns:a16="http://schemas.microsoft.com/office/drawing/2014/main" id="{206B27B7-BA3E-7840-ADDD-1C96BF61D22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184F97-0DE0-7949-80BD-14E41F573350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7873871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2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fr-FR" noProof="0"/>
              <a:t>Faire glisser l'image vers l'espace réservé ou cliquer sur l'icône pour l'ajouter</a:t>
            </a:r>
          </a:p>
        </p:txBody>
      </p:sp>
      <p:sp>
        <p:nvSpPr>
          <p:cNvPr id="18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fr-FR" noProof="0"/>
              <a:t>Faire glisser l'image vers l'espace réservé ou cliquer sur l'icône pour l'ajouter</a:t>
            </a:r>
          </a:p>
        </p:txBody>
      </p:sp>
      <p:sp>
        <p:nvSpPr>
          <p:cNvPr id="19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fr-FR" noProof="0"/>
              <a:t>Faire glisser l'image vers l'espace réservé ou cliquer sur l'icône pour l'ajouter</a:t>
            </a:r>
          </a:p>
        </p:txBody>
      </p:sp>
      <p:sp>
        <p:nvSpPr>
          <p:cNvPr id="20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7"/>
            <a:ext cx="10800000" cy="105006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8" name="Espace réservé de la date 3">
            <a:extLst>
              <a:ext uri="{FF2B5EF4-FFF2-40B4-BE49-F238E27FC236}">
                <a16:creationId xmlns:a16="http://schemas.microsoft.com/office/drawing/2014/main" id="{9C8C1BA2-A8B4-9848-B26C-B07E832E8E18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B50FA6-62A1-5A48-AA0C-A0D7A697A29A}" type="datetime1">
              <a:rPr lang="de-CH" smtClean="0"/>
              <a:t>26.11.21</a:t>
            </a:fld>
            <a:endParaRPr lang="fr-FR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063837EC-5F8F-3B4C-A11E-E1428424BA17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F7010AF7-1268-D64F-84DE-2026111AC5AC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061154-C047-A144-B014-5CDE2A7D9FB1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78165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21E0A-03D6-5045-9621-95A794A936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DC5A07-189F-7C47-A88E-AEDB522FE3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47C835-2A04-3746-BD85-3B6BA19D09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AE922F-1143-6444-BC15-3A4F0E64FB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54FF5AD-38FD-0148-9165-AEC0F7E563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84DAA0E-C510-004A-B764-244BE533E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36612-2435-1245-AD5F-1847E95CFA02}" type="datetime1">
              <a:rPr lang="de-CH" smtClean="0"/>
              <a:t>26.11.21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697D38A-83BA-FD42-BDC3-5B2C0AFF7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08FF8A-7630-B64A-917F-63F4A4115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2EDF0-CD77-624F-83C4-34D41631A30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6555850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2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fr-FR" noProof="0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fr-FR" noProof="0"/>
              <a:t>Faire glisser l'image vers l'espace réservé ou cliquer sur l'icône pour l'ajouter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fr-FR" noProof="0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fr-FR" noProof="0"/>
              <a:t>Faire glisser l'image vers l'espace réservé ou cliquer sur l'icône pour l'ajouter</a:t>
            </a:r>
          </a:p>
        </p:txBody>
      </p:sp>
      <p:sp>
        <p:nvSpPr>
          <p:cNvPr id="11" name="Espace réservé de la date 3">
            <a:extLst>
              <a:ext uri="{FF2B5EF4-FFF2-40B4-BE49-F238E27FC236}">
                <a16:creationId xmlns:a16="http://schemas.microsoft.com/office/drawing/2014/main" id="{5819A35C-0EFD-2349-BA02-21DFCD8D7475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40FE0-A260-8944-9E1C-9BDA5D54C839}" type="datetime1">
              <a:rPr lang="de-CH" smtClean="0"/>
              <a:t>26.11.21</a:t>
            </a:fld>
            <a:endParaRPr lang="fr-FR" dirty="0"/>
          </a:p>
        </p:txBody>
      </p: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F45F3289-F89E-E24F-A396-F0A61EE789FB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3" name="Espace réservé du numéro de diapositive 5">
            <a:extLst>
              <a:ext uri="{FF2B5EF4-FFF2-40B4-BE49-F238E27FC236}">
                <a16:creationId xmlns:a16="http://schemas.microsoft.com/office/drawing/2014/main" id="{2F292C72-0714-4C4C-8A40-ACA98D68D40E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FCE1B-1A68-9B4F-8D9A-4AD68235A486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349297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2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6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endParaRPr lang="fr-FR" noProof="0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endParaRPr lang="fr-FR" noProof="0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endParaRPr lang="fr-FR" noProof="0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endParaRPr lang="fr-FR" noProof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264FD7DA-0E0B-8A42-AB74-36CF10F578E0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64FE5-EE93-C148-8302-81AC2E864B97}" type="datetime1">
              <a:rPr lang="de-CH" smtClean="0"/>
              <a:t>26.11.21</a:t>
            </a:fld>
            <a:endParaRPr lang="fr-FR" dirty="0"/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BA235879-3A5A-7C4C-B11C-EAA0A74A2529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D653D693-FE74-D34E-B242-D358574B1112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EB901-C623-B142-BA22-9B70560BF773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8027472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2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2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endParaRPr lang="fr-FR" noProof="0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2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endParaRPr lang="fr-FR" noProof="0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2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endParaRPr lang="fr-FR" noProof="0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2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endParaRPr lang="fr-FR" noProof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BFE5E989-CF64-2B4B-9CC1-87C400EA8A53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F2F0A-39EE-4044-91A2-9C77F9F07EC9}" type="datetime1">
              <a:rPr lang="de-CH" smtClean="0"/>
              <a:t>26.11.21</a:t>
            </a:fld>
            <a:endParaRPr lang="fr-FR" dirty="0"/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D0B272F8-3B8C-7D4F-AD36-020B92759F4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44CDFE89-FBCC-EE4C-8EA8-7137C2DC4C7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027F6D-0854-E24F-A730-A206242B2CAF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8364692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96000" y="1825625"/>
            <a:ext cx="53238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323799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id="{149CEB51-C2D6-B944-BC8F-62A0599D04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DEF84-BEB1-8444-9C5B-D229704ACB56}" type="datetime1">
              <a:rPr lang="de-CH" smtClean="0"/>
              <a:t>26.11.21</a:t>
            </a:fld>
            <a:endParaRPr lang="fr-FR" dirty="0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BDF63AE6-5228-2E48-9C1B-1A626AAA03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>
            <a:extLst>
              <a:ext uri="{FF2B5EF4-FFF2-40B4-BE49-F238E27FC236}">
                <a16:creationId xmlns:a16="http://schemas.microsoft.com/office/drawing/2014/main" id="{AC6DDE07-8A05-EC40-B7D3-0664B4579B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21A4C3-DABF-2D40-B34F-10D02BA8765B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4719130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algn="ctr">
              <a:lnSpc>
                <a:spcPct val="20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348529215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30 August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Ukraine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8066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30 August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Ukraine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794501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30 August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Ukraine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274779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5A6A7-4071-D74D-A904-31FE0066D90A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fr-CH"/>
              <a:t>30 August 2021</a:t>
            </a:r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06B605-BD5F-4947-9467-44D69F7E82E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/>
              <a:t>Presentation Ukraine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CC1FB1-639C-324B-8006-D4DA7DB89C9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109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30 August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Ukraine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937051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D0159-D45D-8F47-9E25-0E30158C55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F68950-C8F7-574E-8D7A-79444CCAA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3E72A-272C-3842-88C2-0657275EA54A}" type="datetime1">
              <a:rPr lang="de-CH" smtClean="0"/>
              <a:t>26.11.21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05F8C2-79F5-774B-8842-2B58A3194E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33D608-1894-4D42-A65B-6DEF54950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2EDF0-CD77-624F-83C4-34D41631A30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402118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fr-CH"/>
              <a:t>30 August 2021</a:t>
            </a: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Ukraine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2323227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30 August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Ukraine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6175970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fr-CH"/>
              <a:t>30 August 2021</a:t>
            </a: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Ukraine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4204747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30 August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Ukraine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428598588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30 August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Ukraine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83977060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30 August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Ukraine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63958260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30 August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Ukraine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237563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30 August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Ukraine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910918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30 August 2021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Ukraine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172167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30 August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Ukraine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2839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53AB69-9515-8D4B-B342-532C776032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9E56B8-C652-FC4F-9F27-BFE6336D6F72}" type="datetime1">
              <a:rPr lang="de-CH" smtClean="0"/>
              <a:t>26.11.21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E53DF2-143F-7743-B16D-EC55BA4AEF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E826CA-B9CC-244A-A30D-1ED290097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2EDF0-CD77-624F-83C4-34D41631A30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9752699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30 August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Ukraine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041177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30 August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Ukraine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2723500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30 August 2021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 dirty="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 dirty="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 dirty="0">
                <a:solidFill>
                  <a:schemeClr val="tx2"/>
                </a:solidFill>
              </a:rPr>
              <a:t>Troisième niveau</a:t>
            </a:r>
          </a:p>
          <a:p>
            <a:endParaRPr lang="fr-FR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D2BBBEFE-B9E9-3043-9213-A2A6A52F3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6040" y="6318000"/>
            <a:ext cx="4114800" cy="365125"/>
          </a:xfrm>
        </p:spPr>
        <p:txBody>
          <a:bodyPr/>
          <a:lstStyle/>
          <a:p>
            <a:r>
              <a:rPr lang="fr-FR"/>
              <a:t>Presentation Ukraine</a:t>
            </a:r>
          </a:p>
        </p:txBody>
      </p:sp>
    </p:spTree>
    <p:extLst>
      <p:ext uri="{BB962C8B-B14F-4D97-AF65-F5344CB8AC3E}">
        <p14:creationId xmlns:p14="http://schemas.microsoft.com/office/powerpoint/2010/main" val="155507533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30 August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Ukraine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44202329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fr-CH"/>
              <a:t>30 August 2021</a:t>
            </a: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Ukraine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2230748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30 August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Ukraine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2465229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fr-CH"/>
              <a:t>30 August 2021</a:t>
            </a: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Ukraine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23833668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30 August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Ukraine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166589669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30 August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Ukraine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751613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30 August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Ukraine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3054541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A106CD-9F48-B94C-B974-2614C3C8CE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CD93CD-F179-FF4B-9B07-A3A70B270E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02A115-EC06-FA44-80F8-9386685B58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263E8F-CAD1-D249-842C-54416A501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FA61B-74E3-BB49-9376-7712953EE95B}" type="datetime1">
              <a:rPr lang="de-CH" smtClean="0"/>
              <a:t>26.11.21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D58034-E90C-7C49-AB10-0D419AEEC9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F618E8-D484-9A4A-B8CC-97BE9B8BF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2EDF0-CD77-624F-83C4-34D41631A30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1239764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30 August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Ukraine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894604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30 August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Ukraine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560187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/>
              <a:t>30 August 2021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Ukraine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1635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515BBC-BA3B-364E-85C1-9BDD786B35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FFBF24A-08F2-F142-AE56-0A0B09374BE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DB4AE5-B66F-D442-A3CF-34C643BB9B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CC9436-AB86-AF41-91EF-222896B53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3C914-286A-124A-ACA1-3B4D19BF3E30}" type="datetime1">
              <a:rPr lang="de-CH" smtClean="0"/>
              <a:t>26.11.21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BB864D-374B-BD4E-95F7-9EB8F4BDD0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BE332F-DA49-C64F-AD9E-B41EAB167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2EDF0-CD77-624F-83C4-34D41631A30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40274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2" Type="http://schemas.openxmlformats.org/officeDocument/2006/relationships/slideLayout" Target="../slideLayouts/slideLayout41.xml"/><Relationship Id="rId16" Type="http://schemas.openxmlformats.org/officeDocument/2006/relationships/theme" Target="../theme/theme4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slideLayout" Target="../slideLayouts/slideLayout5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13" Type="http://schemas.openxmlformats.org/officeDocument/2006/relationships/slideLayout" Target="../slideLayouts/slideLayout67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slideLayout" Target="../slideLayouts/slideLayout6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slideLayout" Target="../slideLayouts/slideLayout81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slideLayout" Target="../slideLayouts/slideLayout80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5" Type="http://schemas.openxmlformats.org/officeDocument/2006/relationships/theme" Target="../theme/theme6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slideLayout" Target="../slideLayouts/slideLayout8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812779E-3229-5F47-A4C9-7CB01E395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8787ED-6B04-3E47-9EE9-CC802C0702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0CE84E-476B-994F-96C5-90848F5D03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C0F1E6-E564-DA46-99FB-E0E07A836226}" type="datetime1">
              <a:rPr lang="de-CH" smtClean="0"/>
              <a:t>26.11.21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008800-59CE-4848-B360-CDBFDD3410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7B112D-589B-0D44-98C5-A234BF4BCB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92EDF0-CD77-624F-83C4-34D41631A30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44353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Espace réservé du titre 1">
            <a:extLst>
              <a:ext uri="{FF2B5EF4-FFF2-40B4-BE49-F238E27FC236}">
                <a16:creationId xmlns:a16="http://schemas.microsoft.com/office/drawing/2014/main" id="{9FD9A897-DF79-274A-A5F7-CAFBF15FAEE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96385" y="465138"/>
            <a:ext cx="10799233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CH"/>
              <a:t>Cliquez et modifiez le titre</a:t>
            </a:r>
          </a:p>
        </p:txBody>
      </p:sp>
      <p:sp>
        <p:nvSpPr>
          <p:cNvPr id="25603" name="Espace réservé du texte 2">
            <a:extLst>
              <a:ext uri="{FF2B5EF4-FFF2-40B4-BE49-F238E27FC236}">
                <a16:creationId xmlns:a16="http://schemas.microsoft.com/office/drawing/2014/main" id="{FBE13AE9-DA72-CD4E-96E0-BEC3CE00318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96385" y="1766889"/>
            <a:ext cx="10799233" cy="441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CH"/>
              <a:t>Cliquez pour modifier les styles du texte du masque</a:t>
            </a:r>
          </a:p>
          <a:p>
            <a:pPr lvl="1"/>
            <a:r>
              <a:rPr lang="fr-FR" altLang="en-CH"/>
              <a:t>Deuxième niveau</a:t>
            </a:r>
          </a:p>
          <a:p>
            <a:pPr lvl="2"/>
            <a:r>
              <a:rPr lang="fr-FR" altLang="en-CH"/>
              <a:t>Troisième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A07887F-D406-8140-A067-109C452790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66818" y="6440488"/>
            <a:ext cx="1517649" cy="23336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6D65C60-851F-0C49-ABDC-6AA846AD02A2}" type="datetime1">
              <a:rPr lang="de-CH" smtClean="0"/>
              <a:t>26.11.21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A01625A-445A-B64C-A0D4-1AD974E694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42484" y="6440488"/>
            <a:ext cx="4114800" cy="23336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 i="1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F37F3F8-8CFD-D745-87D3-186C0111FB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6652" y="6440488"/>
            <a:ext cx="156633" cy="23336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3FB2665-7395-6F40-B678-CB2E11A03FCA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  <p:sp>
        <p:nvSpPr>
          <p:cNvPr id="25611" name="ZoneTexte 15">
            <a:extLst>
              <a:ext uri="{FF2B5EF4-FFF2-40B4-BE49-F238E27FC236}">
                <a16:creationId xmlns:a16="http://schemas.microsoft.com/office/drawing/2014/main" id="{C066E9FB-4A99-D74F-8363-29BC9B212BD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96384" y="6589714"/>
            <a:ext cx="474133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>
            <a:spAutoFit/>
          </a:bodyPr>
          <a:lstStyle/>
          <a:p>
            <a:r>
              <a:rPr lang="fr-FR" altLang="en-CH" sz="60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54117409-4C54-3C40-AE7B-3EA44235C71B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317" y="6557964"/>
            <a:ext cx="0" cy="123825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361397C3-CA8C-094E-BFFC-856F5CF00A29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51" y="6557964"/>
            <a:ext cx="0" cy="123825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4852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ransition/>
  <p:hf hdr="0" ftr="0" dt="0"/>
  <p:txStyles>
    <p:titleStyle>
      <a:lvl1pPr algn="ctr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1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panose="020B0604020202020204" pitchFamily="34" charset="0"/>
        </a:defRPr>
      </a:lvl2pPr>
      <a:lvl3pPr algn="ctr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panose="020B0604020202020204" pitchFamily="34" charset="0"/>
        </a:defRPr>
      </a:lvl3pPr>
      <a:lvl4pPr algn="ctr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panose="020B0604020202020204" pitchFamily="34" charset="0"/>
        </a:defRPr>
      </a:lvl4pPr>
      <a:lvl5pPr algn="ctr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panose="020B0604020202020204" pitchFamily="34" charset="0"/>
        </a:defRPr>
      </a:lvl5pPr>
      <a:lvl6pPr marL="457200" algn="ctr" defTabSz="685800" rtl="0" fontAlgn="base">
        <a:lnSpc>
          <a:spcPct val="90000"/>
        </a:lnSpc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panose="020B0604020202020204" pitchFamily="34" charset="0"/>
        </a:defRPr>
      </a:lvl6pPr>
      <a:lvl7pPr marL="914400" algn="ctr" defTabSz="685800" rtl="0" fontAlgn="base">
        <a:lnSpc>
          <a:spcPct val="90000"/>
        </a:lnSpc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panose="020B0604020202020204" pitchFamily="34" charset="0"/>
        </a:defRPr>
      </a:lvl7pPr>
      <a:lvl8pPr marL="1371600" algn="ctr" defTabSz="685800" rtl="0" fontAlgn="base">
        <a:lnSpc>
          <a:spcPct val="90000"/>
        </a:lnSpc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panose="020B0604020202020204" pitchFamily="34" charset="0"/>
        </a:defRPr>
      </a:lvl8pPr>
      <a:lvl9pPr marL="1828800" algn="ctr" defTabSz="685800" rtl="0" fontAlgn="base">
        <a:lnSpc>
          <a:spcPct val="90000"/>
        </a:lnSpc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defRPr kern="1200">
          <a:solidFill>
            <a:schemeClr val="tx2"/>
          </a:solidFill>
          <a:latin typeface="+mn-lt"/>
          <a:ea typeface="+mn-ea"/>
          <a:cs typeface="+mn-cs"/>
        </a:defRPr>
      </a:lvl1pPr>
      <a:lvl2pPr marL="600075" indent="-257175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2"/>
          </a:solidFill>
          <a:latin typeface="+mn-lt"/>
          <a:ea typeface="+mn-ea"/>
          <a:cs typeface="+mn-cs"/>
        </a:defRPr>
      </a:lvl2pPr>
      <a:lvl3pPr marL="942975" indent="-257175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2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Espace réservé du titre 1">
            <a:extLst>
              <a:ext uri="{FF2B5EF4-FFF2-40B4-BE49-F238E27FC236}">
                <a16:creationId xmlns:a16="http://schemas.microsoft.com/office/drawing/2014/main" id="{9FD9A897-DF79-274A-A5F7-CAFBF15FAEE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96385" y="465138"/>
            <a:ext cx="10799233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CH"/>
              <a:t>Cliquez et modifiez le titre</a:t>
            </a:r>
          </a:p>
        </p:txBody>
      </p:sp>
      <p:sp>
        <p:nvSpPr>
          <p:cNvPr id="25603" name="Espace réservé du texte 2">
            <a:extLst>
              <a:ext uri="{FF2B5EF4-FFF2-40B4-BE49-F238E27FC236}">
                <a16:creationId xmlns:a16="http://schemas.microsoft.com/office/drawing/2014/main" id="{FBE13AE9-DA72-CD4E-96E0-BEC3CE00318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96385" y="1766889"/>
            <a:ext cx="10799233" cy="441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CH"/>
              <a:t>Cliquez pour modifier les styles du texte du masque</a:t>
            </a:r>
          </a:p>
          <a:p>
            <a:pPr lvl="1"/>
            <a:r>
              <a:rPr lang="fr-FR" altLang="en-CH"/>
              <a:t>Deuxième niveau</a:t>
            </a:r>
          </a:p>
          <a:p>
            <a:pPr lvl="2"/>
            <a:r>
              <a:rPr lang="fr-FR" altLang="en-CH"/>
              <a:t>Troisième niveau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F37F3F8-8CFD-D745-87D3-186C0111FB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6652" y="6440488"/>
            <a:ext cx="156633" cy="23336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3FB2665-7395-6F40-B678-CB2E11A03FCA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361397C3-CA8C-094E-BFFC-856F5CF00A29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51" y="6557964"/>
            <a:ext cx="0" cy="123825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0714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</p:sldLayoutIdLst>
  <p:transition/>
  <p:hf hdr="0" ftr="0" dt="0"/>
  <p:txStyles>
    <p:titleStyle>
      <a:lvl1pPr algn="ctr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1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panose="020B0604020202020204" pitchFamily="34" charset="0"/>
        </a:defRPr>
      </a:lvl2pPr>
      <a:lvl3pPr algn="ctr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panose="020B0604020202020204" pitchFamily="34" charset="0"/>
        </a:defRPr>
      </a:lvl3pPr>
      <a:lvl4pPr algn="ctr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panose="020B0604020202020204" pitchFamily="34" charset="0"/>
        </a:defRPr>
      </a:lvl4pPr>
      <a:lvl5pPr algn="ctr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panose="020B0604020202020204" pitchFamily="34" charset="0"/>
        </a:defRPr>
      </a:lvl5pPr>
      <a:lvl6pPr marL="457200" algn="ctr" defTabSz="685800" rtl="0" fontAlgn="base">
        <a:lnSpc>
          <a:spcPct val="90000"/>
        </a:lnSpc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panose="020B0604020202020204" pitchFamily="34" charset="0"/>
        </a:defRPr>
      </a:lvl6pPr>
      <a:lvl7pPr marL="914400" algn="ctr" defTabSz="685800" rtl="0" fontAlgn="base">
        <a:lnSpc>
          <a:spcPct val="90000"/>
        </a:lnSpc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panose="020B0604020202020204" pitchFamily="34" charset="0"/>
        </a:defRPr>
      </a:lvl7pPr>
      <a:lvl8pPr marL="1371600" algn="ctr" defTabSz="685800" rtl="0" fontAlgn="base">
        <a:lnSpc>
          <a:spcPct val="90000"/>
        </a:lnSpc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panose="020B0604020202020204" pitchFamily="34" charset="0"/>
        </a:defRPr>
      </a:lvl8pPr>
      <a:lvl9pPr marL="1828800" algn="ctr" defTabSz="685800" rtl="0" fontAlgn="base">
        <a:lnSpc>
          <a:spcPct val="90000"/>
        </a:lnSpc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defRPr kern="1200">
          <a:solidFill>
            <a:schemeClr val="tx2"/>
          </a:solidFill>
          <a:latin typeface="+mn-lt"/>
          <a:ea typeface="+mn-ea"/>
          <a:cs typeface="+mn-cs"/>
        </a:defRPr>
      </a:lvl1pPr>
      <a:lvl2pPr marL="600075" indent="-257175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2"/>
          </a:solidFill>
          <a:latin typeface="+mn-lt"/>
          <a:ea typeface="+mn-ea"/>
          <a:cs typeface="+mn-cs"/>
        </a:defRPr>
      </a:lvl2pPr>
      <a:lvl3pPr marL="942975" indent="-257175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2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Espace réservé du titre 1">
            <a:extLst>
              <a:ext uri="{FF2B5EF4-FFF2-40B4-BE49-F238E27FC236}">
                <a16:creationId xmlns:a16="http://schemas.microsoft.com/office/drawing/2014/main" id="{88304440-5991-FB4D-9F55-4FBF75EB517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96385" y="465138"/>
            <a:ext cx="10799233" cy="111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CH"/>
              <a:t>Cliquez et modifiez le titre</a:t>
            </a:r>
          </a:p>
        </p:txBody>
      </p:sp>
      <p:sp>
        <p:nvSpPr>
          <p:cNvPr id="88067" name="Espace réservé du texte 2">
            <a:extLst>
              <a:ext uri="{FF2B5EF4-FFF2-40B4-BE49-F238E27FC236}">
                <a16:creationId xmlns:a16="http://schemas.microsoft.com/office/drawing/2014/main" id="{84C93D13-2801-7C45-8813-0FA7A94AA82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96385" y="1752600"/>
            <a:ext cx="10799233" cy="440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en-CH"/>
              <a:t>Cliquez pour modifier les styles du texte du masque</a:t>
            </a:r>
          </a:p>
          <a:p>
            <a:pPr lvl="1"/>
            <a:r>
              <a:rPr lang="fr-FR" altLang="en-CH"/>
              <a:t>Deuxième niveau</a:t>
            </a:r>
          </a:p>
          <a:p>
            <a:pPr lvl="2"/>
            <a:r>
              <a:rPr lang="fr-FR" altLang="en-CH"/>
              <a:t>Troisième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7B35C6B-EB6E-A44F-9393-5904DD63286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666818" y="6442076"/>
            <a:ext cx="1517649" cy="239713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F70EBFF-9AA9-B946-84CA-B28ECE9EB4B8}" type="datetime1">
              <a:rPr lang="de-CH" smtClean="0"/>
              <a:t>26.11.21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FD9231E-3E9F-024C-8D56-5414624012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40367" y="6442076"/>
            <a:ext cx="4119033" cy="239713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 i="1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71CBF1C-3BBD-2A4A-BC17-CED25B10A3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94534" y="6442076"/>
            <a:ext cx="201084" cy="239713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85C39AE-0D11-974E-ACB1-5BA5B0B65E84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  <p:sp>
        <p:nvSpPr>
          <p:cNvPr id="88075" name="ZoneTexte 15">
            <a:extLst>
              <a:ext uri="{FF2B5EF4-FFF2-40B4-BE49-F238E27FC236}">
                <a16:creationId xmlns:a16="http://schemas.microsoft.com/office/drawing/2014/main" id="{02EC54C8-82CB-F54D-B6B3-784C507C648B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96384" y="6589714"/>
            <a:ext cx="474133" cy="9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>
            <a:spAutoFit/>
          </a:bodyPr>
          <a:lstStyle/>
          <a:p>
            <a:r>
              <a:rPr lang="fr-FR" altLang="en-CH" sz="60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BA64B949-6C60-074F-9ECD-A16B1B8DC1ED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317" y="6557964"/>
            <a:ext cx="0" cy="123825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1276124D-ED9E-B847-8EA0-83D42C6F67C3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51" y="6557964"/>
            <a:ext cx="0" cy="123825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4786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</p:sldLayoutIdLst>
  <p:transition/>
  <p:hf hdr="0" ftr="0" dt="0"/>
  <p:txStyles>
    <p:titleStyle>
      <a:lvl1pPr algn="ctr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1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panose="020B0604020202020204" pitchFamily="34" charset="0"/>
        </a:defRPr>
      </a:lvl2pPr>
      <a:lvl3pPr algn="ctr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panose="020B0604020202020204" pitchFamily="34" charset="0"/>
        </a:defRPr>
      </a:lvl3pPr>
      <a:lvl4pPr algn="ctr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panose="020B0604020202020204" pitchFamily="34" charset="0"/>
        </a:defRPr>
      </a:lvl4pPr>
      <a:lvl5pPr algn="ctr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panose="020B0604020202020204" pitchFamily="34" charset="0"/>
        </a:defRPr>
      </a:lvl5pPr>
      <a:lvl6pPr marL="457200" algn="ctr" defTabSz="685800" rtl="0" fontAlgn="base">
        <a:lnSpc>
          <a:spcPct val="90000"/>
        </a:lnSpc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panose="020B0604020202020204" pitchFamily="34" charset="0"/>
        </a:defRPr>
      </a:lvl6pPr>
      <a:lvl7pPr marL="914400" algn="ctr" defTabSz="685800" rtl="0" fontAlgn="base">
        <a:lnSpc>
          <a:spcPct val="90000"/>
        </a:lnSpc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panose="020B0604020202020204" pitchFamily="34" charset="0"/>
        </a:defRPr>
      </a:lvl7pPr>
      <a:lvl8pPr marL="1371600" algn="ctr" defTabSz="685800" rtl="0" fontAlgn="base">
        <a:lnSpc>
          <a:spcPct val="90000"/>
        </a:lnSpc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panose="020B0604020202020204" pitchFamily="34" charset="0"/>
        </a:defRPr>
      </a:lvl8pPr>
      <a:lvl9pPr marL="1828800" algn="ctr" defTabSz="685800" rtl="0" fontAlgn="base">
        <a:lnSpc>
          <a:spcPct val="90000"/>
        </a:lnSpc>
        <a:spcBef>
          <a:spcPct val="0"/>
        </a:spcBef>
        <a:spcAft>
          <a:spcPct val="0"/>
        </a:spcAft>
        <a:defRPr sz="31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defRPr kern="1200">
          <a:solidFill>
            <a:srgbClr val="0033A0"/>
          </a:solidFill>
          <a:latin typeface="+mn-lt"/>
          <a:ea typeface="+mn-ea"/>
          <a:cs typeface="+mn-cs"/>
        </a:defRPr>
      </a:lvl1pPr>
      <a:lvl2pPr marL="600075" indent="-257175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rgbClr val="0033A0"/>
          </a:solidFill>
          <a:latin typeface="+mn-lt"/>
          <a:ea typeface="+mn-ea"/>
          <a:cs typeface="+mn-cs"/>
        </a:defRPr>
      </a:lvl2pPr>
      <a:lvl3pPr marL="942975" indent="-257175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rgbClr val="0033A0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32864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fr-CH"/>
              <a:t>30 August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3286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 Ukraine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155940" cy="232864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ZoneTexte 15">
            <a:extLst>
              <a:ext uri="{FF2B5EF4-FFF2-40B4-BE49-F238E27FC236}">
                <a16:creationId xmlns:a16="http://schemas.microsoft.com/office/drawing/2014/main" id="{079C62F9-24ED-CD48-8055-036B4D11F5A4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12FCC47-0B49-8E41-B4C0-94C1690E4773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F8F8397F-520E-414A-A77D-EDE33F3B55F1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5583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1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fr-CH"/>
              <a:t>30 August 2021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 Ukraine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15082" cy="246511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ZoneTexte 15">
            <a:extLst>
              <a:ext uri="{FF2B5EF4-FFF2-40B4-BE49-F238E27FC236}">
                <a16:creationId xmlns:a16="http://schemas.microsoft.com/office/drawing/2014/main" id="{DD78DBB9-3B01-D842-8439-DBF096CF7283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9BBD5A4-7E5D-9346-BD7B-2829B7FF3682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B1B3F23D-1F79-434F-819F-04DAA3924950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6789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  <p:sldLayoutId id="2147483734" r:id="rId13"/>
    <p:sldLayoutId id="2147483735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E66A5D2-5DD2-4E74-BD3C-79B71BDA04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08344" y="1"/>
            <a:ext cx="12687215" cy="68255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539" y="463273"/>
            <a:ext cx="11505236" cy="1143000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The FCC Feasibility Study and Global Collaboration</a:t>
            </a:r>
            <a:endParaRPr lang="en-GB" sz="5400" b="1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flipH="1">
            <a:off x="389681" y="1631976"/>
            <a:ext cx="1141263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sz="2000" dirty="0">
                <a:solidFill>
                  <a:prstClr val="white"/>
                </a:solidFill>
              </a:rPr>
              <a:t>Emmanuel </a:t>
            </a:r>
            <a:r>
              <a:rPr lang="en-GB" sz="2000" dirty="0" err="1">
                <a:solidFill>
                  <a:prstClr val="white"/>
                </a:solidFill>
              </a:rPr>
              <a:t>Tsesmelis</a:t>
            </a:r>
            <a:endParaRPr lang="en-GB" sz="2000" dirty="0">
              <a:solidFill>
                <a:prstClr val="white"/>
              </a:solidFill>
            </a:endParaRPr>
          </a:p>
          <a:p>
            <a:pPr algn="ctr">
              <a:defRPr/>
            </a:pPr>
            <a:r>
              <a:rPr lang="en-GB" sz="2000" dirty="0">
                <a:solidFill>
                  <a:prstClr val="white"/>
                </a:solidFill>
              </a:rPr>
              <a:t>CERN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Head of Associate Member State and Non-Member State Relations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Convenor of FCC Global Collaboration Working Group</a:t>
            </a:r>
          </a:p>
          <a:p>
            <a:pPr algn="ctr"/>
            <a:endParaRPr lang="en-US" sz="2000" dirty="0">
              <a:solidFill>
                <a:schemeClr val="bg1"/>
              </a:solidFill>
            </a:endParaRP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FCC Engagement Meeting – Portugal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26 November 2021</a:t>
            </a:r>
          </a:p>
        </p:txBody>
      </p:sp>
      <p:sp>
        <p:nvSpPr>
          <p:cNvPr id="14" name="TextBox 2">
            <a:extLst>
              <a:ext uri="{FF2B5EF4-FFF2-40B4-BE49-F238E27FC236}">
                <a16:creationId xmlns:a16="http://schemas.microsoft.com/office/drawing/2014/main" id="{A3997A6D-6386-4D03-ADE7-9601D8FB253F}"/>
              </a:ext>
            </a:extLst>
          </p:cNvPr>
          <p:cNvSpPr txBox="1"/>
          <p:nvPr/>
        </p:nvSpPr>
        <p:spPr>
          <a:xfrm>
            <a:off x="10257183" y="6557997"/>
            <a:ext cx="14412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457200">
              <a:defRPr/>
            </a:pPr>
            <a:r>
              <a:rPr lang="en-US" sz="1200" dirty="0">
                <a:solidFill>
                  <a:prstClr val="black"/>
                </a:solidFill>
                <a:latin typeface="Calibri" panose="020F0502020204030204"/>
              </a:rPr>
              <a:t>Photo: J. Wenninger</a:t>
            </a:r>
            <a:endParaRPr lang="en-GB" sz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FF9E0D7-BEA4-453E-B356-26FAB09A6580}"/>
              </a:ext>
            </a:extLst>
          </p:cNvPr>
          <p:cNvSpPr/>
          <p:nvPr/>
        </p:nvSpPr>
        <p:spPr>
          <a:xfrm>
            <a:off x="1669773" y="6235378"/>
            <a:ext cx="8344476" cy="4308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100" i="1" kern="0" dirty="0">
                <a:solidFill>
                  <a:srgbClr val="0000CC"/>
                </a:solidFill>
                <a:latin typeface="Calibri" panose="020F0502020204030204"/>
              </a:rPr>
              <a:t>Work supported by the </a:t>
            </a:r>
            <a:r>
              <a:rPr lang="en-US" sz="1100" b="1" i="1" kern="0" dirty="0">
                <a:solidFill>
                  <a:srgbClr val="0000CC"/>
                </a:solidFill>
                <a:latin typeface="Calibri" panose="020F0502020204030204"/>
              </a:rPr>
              <a:t>European Commission </a:t>
            </a:r>
            <a:r>
              <a:rPr lang="en-US" sz="1100" i="1" kern="0" dirty="0">
                <a:solidFill>
                  <a:srgbClr val="0000CC"/>
                </a:solidFill>
                <a:latin typeface="Calibri" panose="020F0502020204030204"/>
              </a:rPr>
              <a:t>under </a:t>
            </a:r>
            <a:r>
              <a:rPr lang="en-GB" sz="1100" i="1" kern="0" dirty="0">
                <a:solidFill>
                  <a:srgbClr val="0000CC"/>
                </a:solidFill>
                <a:latin typeface="Calibri" panose="020F0502020204030204"/>
              </a:rPr>
              <a:t>the </a:t>
            </a:r>
            <a:r>
              <a:rPr lang="en-GB" sz="1100" b="1" i="1" kern="0" dirty="0">
                <a:solidFill>
                  <a:srgbClr val="0000CC"/>
                </a:solidFill>
                <a:latin typeface="Calibri" panose="020F0502020204030204"/>
              </a:rPr>
              <a:t>HORIZON 2020 projects </a:t>
            </a:r>
            <a:r>
              <a:rPr lang="en-GB" sz="1100" b="1" i="1" kern="0" dirty="0" err="1">
                <a:solidFill>
                  <a:srgbClr val="0000CC"/>
                </a:solidFill>
                <a:latin typeface="Calibri" panose="020F0502020204030204"/>
              </a:rPr>
              <a:t>EuroCirCol</a:t>
            </a:r>
            <a:r>
              <a:rPr lang="en-GB" sz="1100" i="1" kern="0" dirty="0">
                <a:solidFill>
                  <a:srgbClr val="0000CC"/>
                </a:solidFill>
                <a:latin typeface="Calibri" panose="020F0502020204030204"/>
              </a:rPr>
              <a:t>, grant agreement 654305; </a:t>
            </a:r>
            <a:r>
              <a:rPr lang="en-GB" sz="1100" b="1" i="1" kern="0" dirty="0" err="1">
                <a:solidFill>
                  <a:srgbClr val="0000CC"/>
                </a:solidFill>
                <a:latin typeface="Calibri" panose="020F0502020204030204"/>
              </a:rPr>
              <a:t>EASITrain</a:t>
            </a:r>
            <a:r>
              <a:rPr lang="en-GB" sz="1100" b="1" i="1" kern="0" dirty="0">
                <a:solidFill>
                  <a:srgbClr val="0000CC"/>
                </a:solidFill>
                <a:latin typeface="Calibri" panose="020F0502020204030204"/>
              </a:rPr>
              <a:t>, </a:t>
            </a:r>
            <a:r>
              <a:rPr lang="en-GB" sz="1100" i="1" kern="0" dirty="0">
                <a:solidFill>
                  <a:srgbClr val="0000CC"/>
                </a:solidFill>
                <a:latin typeface="Calibri" panose="020F0502020204030204"/>
              </a:rPr>
              <a:t>grant agreement no. 764879; </a:t>
            </a:r>
            <a:r>
              <a:rPr lang="en-GB" sz="1100" b="1" i="1" kern="0" dirty="0">
                <a:solidFill>
                  <a:srgbClr val="0000CC"/>
                </a:solidFill>
                <a:latin typeface="Calibri" panose="020F0502020204030204"/>
              </a:rPr>
              <a:t>ARIES</a:t>
            </a:r>
            <a:r>
              <a:rPr lang="en-GB" sz="1100" i="1" kern="0" dirty="0">
                <a:solidFill>
                  <a:srgbClr val="0000CC"/>
                </a:solidFill>
                <a:latin typeface="Calibri" panose="020F0502020204030204"/>
              </a:rPr>
              <a:t>, grant agreement 730871, </a:t>
            </a:r>
            <a:r>
              <a:rPr lang="en-GB" sz="1100" b="1" i="1" kern="0" dirty="0">
                <a:solidFill>
                  <a:srgbClr val="0000CC"/>
                </a:solidFill>
                <a:latin typeface="Calibri" panose="020F0502020204030204"/>
              </a:rPr>
              <a:t>FCCIS</a:t>
            </a:r>
            <a:r>
              <a:rPr lang="en-GB" sz="1100" i="1" kern="0" dirty="0">
                <a:solidFill>
                  <a:srgbClr val="0000CC"/>
                </a:solidFill>
                <a:latin typeface="Calibri" panose="020F0502020204030204"/>
              </a:rPr>
              <a:t>, grant agreement 951754, and </a:t>
            </a:r>
            <a:r>
              <a:rPr lang="en-GB" sz="1100" b="1" i="1" kern="0" dirty="0">
                <a:solidFill>
                  <a:srgbClr val="0000CC"/>
                </a:solidFill>
                <a:latin typeface="Calibri" panose="020F0502020204030204"/>
              </a:rPr>
              <a:t>E-JADE,</a:t>
            </a:r>
            <a:r>
              <a:rPr lang="en-GB" sz="1100" i="1" kern="0" dirty="0">
                <a:solidFill>
                  <a:srgbClr val="0000CC"/>
                </a:solidFill>
                <a:latin typeface="Calibri" panose="020F0502020204030204"/>
              </a:rPr>
              <a:t> contract no. 645479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3266ED3-03BE-4DCC-A228-D7207622C5C5}"/>
              </a:ext>
            </a:extLst>
          </p:cNvPr>
          <p:cNvSpPr txBox="1"/>
          <p:nvPr/>
        </p:nvSpPr>
        <p:spPr>
          <a:xfrm>
            <a:off x="8526043" y="4094327"/>
            <a:ext cx="878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2400" b="1" dirty="0">
                <a:solidFill>
                  <a:srgbClr val="FFFF00"/>
                </a:solidFill>
                <a:latin typeface="Arial"/>
              </a:rPr>
              <a:t>FCC</a:t>
            </a:r>
            <a:endParaRPr lang="en-GB" sz="2400" b="1" dirty="0">
              <a:solidFill>
                <a:srgbClr val="FFFF00"/>
              </a:solidFill>
              <a:latin typeface="Arial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7AFF403-7FEE-46D4-B28D-EA0A49C2FF04}"/>
              </a:ext>
            </a:extLst>
          </p:cNvPr>
          <p:cNvSpPr txBox="1"/>
          <p:nvPr/>
        </p:nvSpPr>
        <p:spPr>
          <a:xfrm>
            <a:off x="4136403" y="4600480"/>
            <a:ext cx="887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2400" dirty="0">
                <a:solidFill>
                  <a:srgbClr val="00B0F0"/>
                </a:solidFill>
                <a:latin typeface="Arial"/>
              </a:rPr>
              <a:t>SPS</a:t>
            </a:r>
            <a:endParaRPr lang="en-GB" sz="2400" dirty="0">
              <a:solidFill>
                <a:srgbClr val="00B0F0"/>
              </a:solidFill>
              <a:latin typeface="Arial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48D2DA9-9B36-4730-A4E7-6685DA6E016B}"/>
              </a:ext>
            </a:extLst>
          </p:cNvPr>
          <p:cNvSpPr txBox="1"/>
          <p:nvPr/>
        </p:nvSpPr>
        <p:spPr>
          <a:xfrm>
            <a:off x="1697503" y="4138815"/>
            <a:ext cx="921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2400" dirty="0">
                <a:solidFill>
                  <a:srgbClr val="ED7D31"/>
                </a:solidFill>
                <a:latin typeface="Arial"/>
              </a:rPr>
              <a:t>LHC</a:t>
            </a:r>
            <a:endParaRPr lang="en-GB" sz="2400" dirty="0">
              <a:solidFill>
                <a:srgbClr val="ED7D31"/>
              </a:solidFill>
              <a:latin typeface="Arial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E2D6A62-3910-46DE-8518-1C98E5AAA666}"/>
              </a:ext>
            </a:extLst>
          </p:cNvPr>
          <p:cNvSpPr txBox="1"/>
          <p:nvPr/>
        </p:nvSpPr>
        <p:spPr>
          <a:xfrm>
            <a:off x="6521842" y="3813693"/>
            <a:ext cx="651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2400" dirty="0">
                <a:solidFill>
                  <a:srgbClr val="00B050"/>
                </a:solidFill>
                <a:latin typeface="Arial"/>
              </a:rPr>
              <a:t>PS</a:t>
            </a:r>
            <a:endParaRPr lang="en-GB" sz="2400" dirty="0">
              <a:solidFill>
                <a:srgbClr val="00B050"/>
              </a:solidFill>
              <a:latin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A4F701A-03B2-447D-A008-EDF960C20C82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9774" y="5568297"/>
            <a:ext cx="8587409" cy="648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669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6" name="Rectangle 42">
            <a:extLst>
              <a:ext uri="{FF2B5EF4-FFF2-40B4-BE49-F238E27FC236}">
                <a16:creationId xmlns:a16="http://schemas.microsoft.com/office/drawing/2014/main" id="{577D6B2E-37A3-429E-A37C-F30ED64872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44">
            <a:extLst>
              <a:ext uri="{FF2B5EF4-FFF2-40B4-BE49-F238E27FC236}">
                <a16:creationId xmlns:a16="http://schemas.microsoft.com/office/drawing/2014/main" id="{5CEAD642-85CF-4750-8432-7C80C901F0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1723" y="-1"/>
            <a:ext cx="12225953" cy="6868071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46">
            <a:extLst>
              <a:ext uri="{FF2B5EF4-FFF2-40B4-BE49-F238E27FC236}">
                <a16:creationId xmlns:a16="http://schemas.microsoft.com/office/drawing/2014/main" id="{FA33EEAE-15D5-4119-8C1E-89D943F911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441959" y="-3"/>
            <a:ext cx="11772269" cy="6868074"/>
          </a:xfrm>
          <a:prstGeom prst="rect">
            <a:avLst/>
          </a:prstGeom>
          <a:gradFill>
            <a:gsLst>
              <a:gs pos="21000">
                <a:schemeClr val="accent1">
                  <a:lumMod val="50000"/>
                  <a:alpha val="83000"/>
                </a:schemeClr>
              </a:gs>
              <a:gs pos="100000">
                <a:schemeClr val="accent1"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48">
            <a:extLst>
              <a:ext uri="{FF2B5EF4-FFF2-40B4-BE49-F238E27FC236}">
                <a16:creationId xmlns:a16="http://schemas.microsoft.com/office/drawing/2014/main" id="{730D8B3B-9B80-4025-B934-26DC7D7CD2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5200" y="0"/>
            <a:ext cx="3623374" cy="6868072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0"/>
                </a:schemeClr>
              </a:gs>
              <a:gs pos="99000">
                <a:srgbClr val="000000">
                  <a:alpha val="41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50">
            <a:extLst>
              <a:ext uri="{FF2B5EF4-FFF2-40B4-BE49-F238E27FC236}">
                <a16:creationId xmlns:a16="http://schemas.microsoft.com/office/drawing/2014/main" id="{1064D5D5-227B-4F66-9AEA-46F570E793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5875" y="-3"/>
            <a:ext cx="12233581" cy="6868076"/>
          </a:xfrm>
          <a:prstGeom prst="rect">
            <a:avLst/>
          </a:prstGeom>
          <a:gradFill>
            <a:gsLst>
              <a:gs pos="3000">
                <a:schemeClr val="accent1">
                  <a:lumMod val="75000"/>
                  <a:alpha val="0"/>
                </a:schemeClr>
              </a:gs>
              <a:gs pos="100000">
                <a:srgbClr val="000000">
                  <a:alpha val="73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52">
            <a:extLst>
              <a:ext uri="{FF2B5EF4-FFF2-40B4-BE49-F238E27FC236}">
                <a16:creationId xmlns:a16="http://schemas.microsoft.com/office/drawing/2014/main" id="{646B67A4-D328-4747-A82B-65E84FA463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4484334" y="-861824"/>
            <a:ext cx="6861931" cy="8597859"/>
          </a:xfrm>
          <a:prstGeom prst="rect">
            <a:avLst/>
          </a:prstGeom>
          <a:gradFill>
            <a:gsLst>
              <a:gs pos="3000">
                <a:schemeClr val="accent1">
                  <a:lumMod val="75000"/>
                  <a:alpha val="0"/>
                </a:schemeClr>
              </a:gs>
              <a:gs pos="100000">
                <a:srgbClr val="000000">
                  <a:alpha val="27000"/>
                </a:srgb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B5A1B09C-1565-46F8-B70F-621C5EB48A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993193">
            <a:off x="1186972" y="1089049"/>
            <a:ext cx="4967533" cy="4988390"/>
          </a:xfrm>
          <a:prstGeom prst="ellipse">
            <a:avLst/>
          </a:prstGeom>
          <a:gradFill>
            <a:gsLst>
              <a:gs pos="0">
                <a:schemeClr val="accent1">
                  <a:alpha val="26000"/>
                </a:schemeClr>
              </a:gs>
              <a:gs pos="85000">
                <a:schemeClr val="accent1">
                  <a:lumMod val="60000"/>
                  <a:lumOff val="4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4852E1-DD17-4A49-BB0B-DC5806536F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2567" y="818984"/>
            <a:ext cx="6714699" cy="317868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kern="1200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FCC Collaboration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8C516CC8-80AC-446C-A56E-9F54B72104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3" y="4490110"/>
            <a:ext cx="12217710" cy="2377962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50000"/>
                </a:schemeClr>
              </a:gs>
              <a:gs pos="99000">
                <a:srgbClr val="000000">
                  <a:alpha val="34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C4D3DE-E77F-EF4E-BBD1-CCEC1A4AA4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85397" y="4960961"/>
            <a:ext cx="7055893" cy="1078054"/>
          </a:xfrm>
        </p:spPr>
        <p:txBody>
          <a:bodyPr vert="horz" lIns="91440" tIns="45720" rIns="91440" bIns="45720" rtlCol="0">
            <a:normAutofit/>
          </a:bodyPr>
          <a:lstStyle/>
          <a:p>
            <a:endParaRPr lang="en-US" sz="2400" kern="120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49270A-74A9-3140-B8C6-F5FC9DF32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2EDF0-CD77-624F-83C4-34D41631A30F}" type="slidenum">
              <a:rPr lang="en-CH" smtClean="0"/>
              <a:t>10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417945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" name="Picture 1" descr="Map&#10;&#10;Description automatically generated">
            <a:extLst>
              <a:ext uri="{FF2B5EF4-FFF2-40B4-BE49-F238E27FC236}">
                <a16:creationId xmlns:a16="http://schemas.microsoft.com/office/drawing/2014/main" id="{2ED3F7DD-FDC0-F34B-B94B-D11AD59452D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130" b="3350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2C80B9-9711-8F4A-81FF-F53A05889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2EDF0-CD77-624F-83C4-34D41631A30F}" type="slidenum">
              <a:rPr lang="en-CH" smtClean="0"/>
              <a:t>11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479199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B17A9A-C12A-EE44-847E-ABBC48C91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748963" cy="1325563"/>
          </a:xfrm>
        </p:spPr>
        <p:txBody>
          <a:bodyPr/>
          <a:lstStyle/>
          <a:p>
            <a:r>
              <a:rPr lang="en-CH" b="1" dirty="0">
                <a:solidFill>
                  <a:schemeClr val="accent6">
                    <a:lumMod val="50000"/>
                  </a:schemeClr>
                </a:solidFill>
              </a:rPr>
              <a:t>Joining the FCC Feasibility Study Collaboration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0701A73-8B38-AA4E-89FF-78E23314449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86709" y="1825625"/>
            <a:ext cx="9018581" cy="435133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BE31050-5EA2-474A-A57A-951248C33118}"/>
              </a:ext>
            </a:extLst>
          </p:cNvPr>
          <p:cNvSpPr txBox="1"/>
          <p:nvPr/>
        </p:nvSpPr>
        <p:spPr>
          <a:xfrm>
            <a:off x="3437681" y="6311900"/>
            <a:ext cx="5069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https://</a:t>
            </a:r>
            <a:r>
              <a:rPr lang="en-GB" b="1" dirty="0" err="1">
                <a:solidFill>
                  <a:srgbClr val="C00000"/>
                </a:solidFill>
              </a:rPr>
              <a:t>twiki.cern.ch</a:t>
            </a:r>
            <a:r>
              <a:rPr lang="en-GB" b="1" dirty="0">
                <a:solidFill>
                  <a:srgbClr val="C00000"/>
                </a:solidFill>
              </a:rPr>
              <a:t>/</a:t>
            </a:r>
            <a:r>
              <a:rPr lang="en-GB" b="1" dirty="0" err="1">
                <a:solidFill>
                  <a:srgbClr val="C00000"/>
                </a:solidFill>
              </a:rPr>
              <a:t>twiki</a:t>
            </a:r>
            <a:r>
              <a:rPr lang="en-GB" b="1" dirty="0">
                <a:solidFill>
                  <a:srgbClr val="C00000"/>
                </a:solidFill>
              </a:rPr>
              <a:t>/bin/view/FCC/</a:t>
            </a:r>
            <a:r>
              <a:rPr lang="en-GB" b="1" dirty="0" err="1">
                <a:solidFill>
                  <a:srgbClr val="C00000"/>
                </a:solidFill>
              </a:rPr>
              <a:t>FCCMoU</a:t>
            </a:r>
            <a:endParaRPr lang="en-CH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7993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2151139A-886F-4B97-8815-729AD3831B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428AC11-BFDF-42EF-80FF-717BBF9090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08628" y="1408629"/>
            <a:ext cx="6858000" cy="4040744"/>
          </a:xfrm>
          <a:prstGeom prst="rect">
            <a:avLst/>
          </a:prstGeom>
          <a:gradFill>
            <a:gsLst>
              <a:gs pos="11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C56AF6-38E4-490B-8E2B-1A1037B4ED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59565" y="2659832"/>
            <a:ext cx="4355594" cy="4040742"/>
          </a:xfrm>
          <a:prstGeom prst="rect">
            <a:avLst/>
          </a:prstGeom>
          <a:gradFill>
            <a:gsLst>
              <a:gs pos="0">
                <a:schemeClr val="accent1">
                  <a:alpha val="50000"/>
                </a:schemeClr>
              </a:gs>
              <a:gs pos="100000">
                <a:schemeClr val="accent1">
                  <a:lumMod val="50000"/>
                  <a:alpha val="0"/>
                </a:schemeClr>
              </a:gs>
            </a:gsLst>
            <a:lin ang="11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339A6F5-AD6A-4D80-8AD9-6290D13AC4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-1180882" y="1638513"/>
            <a:ext cx="6857572" cy="3581401"/>
          </a:xfrm>
          <a:prstGeom prst="rect">
            <a:avLst/>
          </a:prstGeom>
          <a:gradFill>
            <a:gsLst>
              <a:gs pos="0">
                <a:srgbClr val="000000">
                  <a:alpha val="61000"/>
                </a:srgbClr>
              </a:gs>
              <a:gs pos="95000">
                <a:schemeClr val="accent5">
                  <a:alpha val="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C9F7FCA-514A-9141-968C-0ACD8DA134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42" y="2945176"/>
            <a:ext cx="2878688" cy="2757975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MoU for the FCC Feasibility Study with LIP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640B1D7-8A22-7742-B917-C46DA170DEF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476433" y="1006998"/>
            <a:ext cx="3662784" cy="4741468"/>
          </a:xfrm>
          <a:prstGeom prst="rect">
            <a:avLst/>
          </a:prstGeom>
        </p:spPr>
      </p:pic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7CEC25B-B0F3-9843-9A38-3E662A1CFB2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230996" y="891252"/>
            <a:ext cx="3636676" cy="4964744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FAE897-2FF7-BA44-91CC-3605FEDC2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04320" y="6454671"/>
            <a:ext cx="448056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3992EDF0-CD77-624F-83C4-34D41631A30F}" type="slidenum">
              <a:rPr lang="en-US" sz="11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13</a:t>
            </a:fld>
            <a:endParaRPr lang="en-US" sz="11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114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1A8EA4-597F-6B4F-84BA-0DCBF0A49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b="1" dirty="0">
                <a:solidFill>
                  <a:schemeClr val="accent6">
                    <a:lumMod val="50000"/>
                  </a:schemeClr>
                </a:solidFill>
              </a:rPr>
              <a:t>Concluding Remarks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777501-7C10-074F-9D70-245A75AC75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182" y="1605705"/>
            <a:ext cx="10705618" cy="5049738"/>
          </a:xfrm>
        </p:spPr>
        <p:txBody>
          <a:bodyPr>
            <a:noAutofit/>
          </a:bodyPr>
          <a:lstStyle/>
          <a:p>
            <a:r>
              <a:rPr lang="en-GB" sz="3000" dirty="0"/>
              <a:t>Aim is to grow and strengthen FCC collaboration on a global scale:</a:t>
            </a:r>
          </a:p>
          <a:p>
            <a:pPr lvl="1"/>
            <a:r>
              <a:rPr lang="en-GB" sz="3000" dirty="0"/>
              <a:t>Countries with </a:t>
            </a:r>
            <a:r>
              <a:rPr lang="en-GB" sz="3000" b="1" dirty="0">
                <a:solidFill>
                  <a:srgbClr val="FF0000"/>
                </a:solidFill>
              </a:rPr>
              <a:t>mature communities</a:t>
            </a:r>
            <a:r>
              <a:rPr lang="en-GB" sz="3000" dirty="0">
                <a:solidFill>
                  <a:srgbClr val="FF0000"/>
                </a:solidFill>
              </a:rPr>
              <a:t>, </a:t>
            </a:r>
            <a:r>
              <a:rPr lang="en-GB" sz="3000" b="1" dirty="0">
                <a:solidFill>
                  <a:srgbClr val="FF0000"/>
                </a:solidFill>
              </a:rPr>
              <a:t>long-standing participation in CERN’s programmes &amp; potential to contribute substantially</a:t>
            </a:r>
            <a:r>
              <a:rPr lang="en-GB" sz="3000" dirty="0"/>
              <a:t> to Organization’s long-term scientific objectives.</a:t>
            </a:r>
          </a:p>
          <a:p>
            <a:pPr lvl="1"/>
            <a:r>
              <a:rPr lang="en-GB" sz="3000" b="1" dirty="0">
                <a:solidFill>
                  <a:srgbClr val="FF0000"/>
                </a:solidFill>
              </a:rPr>
              <a:t>National laboratories, institutes and universities </a:t>
            </a:r>
            <a:r>
              <a:rPr lang="en-GB" sz="3000" dirty="0"/>
              <a:t>in support of the FCC Feasibility Study. Conclude relevant </a:t>
            </a:r>
            <a:r>
              <a:rPr lang="en-GB" sz="3000" b="1" dirty="0">
                <a:solidFill>
                  <a:srgbClr val="FF0000"/>
                </a:solidFill>
              </a:rPr>
              <a:t>bilateral</a:t>
            </a:r>
            <a:r>
              <a:rPr lang="en-GB" sz="3000" dirty="0">
                <a:solidFill>
                  <a:srgbClr val="FF0000"/>
                </a:solidFill>
              </a:rPr>
              <a:t> </a:t>
            </a:r>
            <a:r>
              <a:rPr lang="en-GB" sz="3000" b="1" dirty="0">
                <a:solidFill>
                  <a:srgbClr val="FF0000"/>
                </a:solidFill>
              </a:rPr>
              <a:t>agreements</a:t>
            </a:r>
            <a:r>
              <a:rPr lang="en-GB" sz="3000" dirty="0"/>
              <a:t> for their participation.</a:t>
            </a:r>
          </a:p>
          <a:p>
            <a:r>
              <a:rPr lang="en-GB" sz="3000" dirty="0"/>
              <a:t>Continue the </a:t>
            </a:r>
            <a:r>
              <a:rPr lang="en-GB" sz="3000" b="1" dirty="0">
                <a:solidFill>
                  <a:srgbClr val="FF0000"/>
                </a:solidFill>
              </a:rPr>
              <a:t>two-sided approach </a:t>
            </a:r>
            <a:r>
              <a:rPr lang="en-GB" sz="3000" dirty="0"/>
              <a:t>from the </a:t>
            </a:r>
            <a:r>
              <a:rPr lang="en-GB" sz="3000" b="1" dirty="0">
                <a:solidFill>
                  <a:srgbClr val="FF0000"/>
                </a:solidFill>
              </a:rPr>
              <a:t>FGC Working Group </a:t>
            </a:r>
            <a:r>
              <a:rPr lang="en-GB" sz="3000" dirty="0"/>
              <a:t>and from the </a:t>
            </a:r>
            <a:r>
              <a:rPr lang="en-GB" sz="3000" b="1" dirty="0">
                <a:solidFill>
                  <a:srgbClr val="FF0000"/>
                </a:solidFill>
              </a:rPr>
              <a:t>FCC-PED Informal Forum of National Contacts</a:t>
            </a:r>
            <a:r>
              <a:rPr lang="en-GB" sz="3000" dirty="0">
                <a:solidFill>
                  <a:srgbClr val="FF0000"/>
                </a:solidFill>
              </a:rPr>
              <a:t> </a:t>
            </a:r>
            <a:r>
              <a:rPr lang="en-GB" sz="3000" dirty="0"/>
              <a:t>to strengthen the global FCC collaboration. </a:t>
            </a:r>
            <a:br>
              <a:rPr lang="en-GB" sz="2000" dirty="0"/>
            </a:br>
            <a:r>
              <a:rPr lang="en-GB" sz="2000" dirty="0"/>
              <a:t>							</a:t>
            </a:r>
            <a:endParaRPr lang="en-CH" sz="2000" dirty="0">
              <a:solidFill>
                <a:srgbClr val="7030A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DCF3F1-075A-B641-AD6A-6B348911C1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2EDF0-CD77-624F-83C4-34D41631A30F}" type="slidenum">
              <a:rPr lang="en-CH" smtClean="0"/>
              <a:t>14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E0C7F89-FC8C-1543-8871-8E8C2DAEB65E}"/>
              </a:ext>
            </a:extLst>
          </p:cNvPr>
          <p:cNvSpPr txBox="1"/>
          <p:nvPr/>
        </p:nvSpPr>
        <p:spPr>
          <a:xfrm>
            <a:off x="1027257" y="6110128"/>
            <a:ext cx="9866547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600" b="1" dirty="0">
                <a:solidFill>
                  <a:srgbClr val="00B050"/>
                </a:solidFill>
              </a:rPr>
              <a:t>The FCC looks forward to develop a strong collaboration </a:t>
            </a:r>
            <a:r>
              <a:rPr lang="en-CH" sz="2600" b="1">
                <a:solidFill>
                  <a:srgbClr val="00B050"/>
                </a:solidFill>
              </a:rPr>
              <a:t>with Portugal.</a:t>
            </a:r>
            <a:endParaRPr lang="en-CH" sz="26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280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FCC_anim_logo_powerpoint">
            <a:hlinkClick r:id="" action="ppaction://media"/>
            <a:extLst>
              <a:ext uri="{FF2B5EF4-FFF2-40B4-BE49-F238E27FC236}">
                <a16:creationId xmlns:a16="http://schemas.microsoft.com/office/drawing/2014/main" id="{F27B576C-AA40-4536-882D-C4EC01A31DB2}"/>
              </a:ext>
            </a:extLst>
          </p:cNvPr>
          <p:cNvPicPr>
            <a:picLocks noGrp="1" noChangeAspect="1"/>
          </p:cNvPicPr>
          <p:nvPr>
            <p:ph type="media" sz="quarter" idx="10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1">
            <a:extLst>
              <a:ext uri="{FF2B5EF4-FFF2-40B4-BE49-F238E27FC236}">
                <a16:creationId xmlns:a16="http://schemas.microsoft.com/office/drawing/2014/main" id="{D0ADB040-CCC7-D541-99AE-CD2B421B4C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99026" y="5229226"/>
            <a:ext cx="24923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CH" altLang="en-CH" sz="3600" b="1" dirty="0">
                <a:solidFill>
                  <a:srgbClr val="FFFF00"/>
                </a:solidFill>
                <a:latin typeface="Bradley Hand" pitchFamily="2" charset="77"/>
                <a:ea typeface="MS PGothic" panose="020B0600070205080204" pitchFamily="34" charset="-128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650799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34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6" name="Rectangle 42">
            <a:extLst>
              <a:ext uri="{FF2B5EF4-FFF2-40B4-BE49-F238E27FC236}">
                <a16:creationId xmlns:a16="http://schemas.microsoft.com/office/drawing/2014/main" id="{577D6B2E-37A3-429E-A37C-F30ED64872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44">
            <a:extLst>
              <a:ext uri="{FF2B5EF4-FFF2-40B4-BE49-F238E27FC236}">
                <a16:creationId xmlns:a16="http://schemas.microsoft.com/office/drawing/2014/main" id="{5CEAD642-85CF-4750-8432-7C80C901F0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1723" y="-1"/>
            <a:ext cx="12225953" cy="6868071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46">
            <a:extLst>
              <a:ext uri="{FF2B5EF4-FFF2-40B4-BE49-F238E27FC236}">
                <a16:creationId xmlns:a16="http://schemas.microsoft.com/office/drawing/2014/main" id="{FA33EEAE-15D5-4119-8C1E-89D943F911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441959" y="-3"/>
            <a:ext cx="11772269" cy="6868074"/>
          </a:xfrm>
          <a:prstGeom prst="rect">
            <a:avLst/>
          </a:prstGeom>
          <a:gradFill>
            <a:gsLst>
              <a:gs pos="21000">
                <a:schemeClr val="accent1">
                  <a:lumMod val="50000"/>
                  <a:alpha val="83000"/>
                </a:schemeClr>
              </a:gs>
              <a:gs pos="100000">
                <a:schemeClr val="accent1"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48">
            <a:extLst>
              <a:ext uri="{FF2B5EF4-FFF2-40B4-BE49-F238E27FC236}">
                <a16:creationId xmlns:a16="http://schemas.microsoft.com/office/drawing/2014/main" id="{730D8B3B-9B80-4025-B934-26DC7D7CD2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5200" y="0"/>
            <a:ext cx="3623374" cy="6868072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0"/>
                </a:schemeClr>
              </a:gs>
              <a:gs pos="99000">
                <a:srgbClr val="000000">
                  <a:alpha val="41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50">
            <a:extLst>
              <a:ext uri="{FF2B5EF4-FFF2-40B4-BE49-F238E27FC236}">
                <a16:creationId xmlns:a16="http://schemas.microsoft.com/office/drawing/2014/main" id="{1064D5D5-227B-4F66-9AEA-46F570E793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5875" y="-3"/>
            <a:ext cx="12233581" cy="6868076"/>
          </a:xfrm>
          <a:prstGeom prst="rect">
            <a:avLst/>
          </a:prstGeom>
          <a:gradFill>
            <a:gsLst>
              <a:gs pos="3000">
                <a:schemeClr val="accent1">
                  <a:lumMod val="75000"/>
                  <a:alpha val="0"/>
                </a:schemeClr>
              </a:gs>
              <a:gs pos="100000">
                <a:srgbClr val="000000">
                  <a:alpha val="73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52">
            <a:extLst>
              <a:ext uri="{FF2B5EF4-FFF2-40B4-BE49-F238E27FC236}">
                <a16:creationId xmlns:a16="http://schemas.microsoft.com/office/drawing/2014/main" id="{646B67A4-D328-4747-A82B-65E84FA463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4484334" y="-861824"/>
            <a:ext cx="6861931" cy="8597859"/>
          </a:xfrm>
          <a:prstGeom prst="rect">
            <a:avLst/>
          </a:prstGeom>
          <a:gradFill>
            <a:gsLst>
              <a:gs pos="3000">
                <a:schemeClr val="accent1">
                  <a:lumMod val="75000"/>
                  <a:alpha val="0"/>
                </a:schemeClr>
              </a:gs>
              <a:gs pos="100000">
                <a:srgbClr val="000000">
                  <a:alpha val="27000"/>
                </a:srgb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B5A1B09C-1565-46F8-B70F-621C5EB48A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993193">
            <a:off x="1186972" y="1089049"/>
            <a:ext cx="4967533" cy="4988390"/>
          </a:xfrm>
          <a:prstGeom prst="ellipse">
            <a:avLst/>
          </a:prstGeom>
          <a:gradFill>
            <a:gsLst>
              <a:gs pos="0">
                <a:schemeClr val="accent1">
                  <a:alpha val="26000"/>
                </a:schemeClr>
              </a:gs>
              <a:gs pos="85000">
                <a:schemeClr val="accent1">
                  <a:lumMod val="60000"/>
                  <a:lumOff val="4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4852E1-DD17-4A49-BB0B-DC5806536F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2567" y="818984"/>
            <a:ext cx="6714699" cy="317868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kern="1200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CERN International Collaboration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8C516CC8-80AC-446C-A56E-9F54B72104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3" y="4490110"/>
            <a:ext cx="12217710" cy="2377962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50000"/>
                </a:schemeClr>
              </a:gs>
              <a:gs pos="99000">
                <a:srgbClr val="000000">
                  <a:alpha val="34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C4D3DE-E77F-EF4E-BBD1-CCEC1A4AA4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85397" y="4960961"/>
            <a:ext cx="7055893" cy="1078054"/>
          </a:xfrm>
        </p:spPr>
        <p:txBody>
          <a:bodyPr vert="horz" lIns="91440" tIns="45720" rIns="91440" bIns="45720" rtlCol="0">
            <a:normAutofit/>
          </a:bodyPr>
          <a:lstStyle/>
          <a:p>
            <a:endParaRPr lang="en-US" sz="2400" kern="120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D6FBE4-B9D3-0E4A-898B-14C823125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2EDF0-CD77-624F-83C4-34D41631A30F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84542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02BA0-270B-F148-85ED-625292005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306" y="465592"/>
            <a:ext cx="11324967" cy="916982"/>
          </a:xfrm>
        </p:spPr>
        <p:txBody>
          <a:bodyPr>
            <a:noAutofit/>
          </a:bodyPr>
          <a:lstStyle/>
          <a:p>
            <a:r>
              <a:rPr lang="en-US" sz="4000" dirty="0"/>
              <a:t>Science for peace</a:t>
            </a:r>
            <a:br>
              <a:rPr lang="en-US" sz="3800" dirty="0"/>
            </a:br>
            <a:r>
              <a:rPr lang="en-US" sz="3100" dirty="0"/>
              <a:t>CERN was founded in 1954 with 12 European Member States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EC781E-76FF-374F-A134-BCA33B005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0AA3F6-1618-3548-975A-DD1A2939A246}" type="slidenum">
              <a:rPr kumimoji="0" lang="fr-FR" sz="8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95" name="AutoShape 3">
            <a:extLst>
              <a:ext uri="{FF2B5EF4-FFF2-40B4-BE49-F238E27FC236}">
                <a16:creationId xmlns:a16="http://schemas.microsoft.com/office/drawing/2014/main" id="{893E21E5-BEFD-CC41-A448-CBB5B86E5E14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2478016" y="1603222"/>
            <a:ext cx="6707775" cy="331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511" name="ZoneTexte 15">
            <a:extLst>
              <a:ext uri="{FF2B5EF4-FFF2-40B4-BE49-F238E27FC236}">
                <a16:creationId xmlns:a16="http://schemas.microsoft.com/office/drawing/2014/main" id="{ED63E074-9F71-3744-8F38-9F06BA8B3D9D}"/>
              </a:ext>
            </a:extLst>
          </p:cNvPr>
          <p:cNvSpPr txBox="1"/>
          <p:nvPr/>
        </p:nvSpPr>
        <p:spPr>
          <a:xfrm>
            <a:off x="695318" y="3182192"/>
            <a:ext cx="3125001" cy="103595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23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Member States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Austria – Belgium – Bulgaria – Czech Republic </a:t>
            </a:r>
            <a:b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Denmark – Finland – France – Germany – Greece Hungary – Israel – Italy – Netherlands – Norway </a:t>
            </a:r>
            <a:b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Poland – </a:t>
            </a:r>
            <a:r>
              <a:rPr kumimoji="0" lang="en-US" sz="1000" b="1" i="0" u="sng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Portugal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– Romania – Serbia – Slovakia Spain – Sweden – Switzerland – United Kingdom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12" name="ZoneTexte 15">
            <a:extLst>
              <a:ext uri="{FF2B5EF4-FFF2-40B4-BE49-F238E27FC236}">
                <a16:creationId xmlns:a16="http://schemas.microsoft.com/office/drawing/2014/main" id="{AE67E09A-DB82-F742-9DF1-BA3E62EBE9C1}"/>
              </a:ext>
            </a:extLst>
          </p:cNvPr>
          <p:cNvSpPr txBox="1"/>
          <p:nvPr/>
        </p:nvSpPr>
        <p:spPr>
          <a:xfrm>
            <a:off x="377023" y="4397438"/>
            <a:ext cx="3710481" cy="2099329"/>
          </a:xfrm>
          <a:prstGeom prst="rect">
            <a:avLst/>
          </a:prstGeom>
          <a:noFill/>
        </p:spPr>
        <p:txBody>
          <a:bodyPr wrap="square" lIns="324000" rIns="72000" rtlCol="0">
            <a:noAutofit/>
          </a:bodyPr>
          <a:lstStyle/>
          <a:p>
            <a:pPr marL="450850" marR="0" lvl="0" indent="-4508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3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Associate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Member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States </a:t>
            </a:r>
          </a:p>
          <a:p>
            <a:pPr marL="450850" marR="0" lvl="0" indent="-4508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in the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pre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-stage to </a:t>
            </a:r>
            <a:r>
              <a:rPr lang="fr-FR" sz="1600" dirty="0">
                <a:solidFill>
                  <a:schemeClr val="accent6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M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embership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  <a:p>
            <a:pPr marL="450850" marR="0" lvl="0" indent="-4508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Cyprus – Estonia – Slovenia </a:t>
            </a:r>
          </a:p>
          <a:p>
            <a:pPr marL="450850" marR="0" lvl="0" indent="-4508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9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7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Associate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Member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States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Croatia – India –  Latvia – Lithuania – </a:t>
            </a:r>
            <a:r>
              <a:rPr kumimoji="0" lang="en-US" sz="100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Pakistan</a:t>
            </a:r>
            <a:r>
              <a:rPr kumimoji="0" lang="en-US" sz="10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Turkey – Ukraine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6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Observers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Japan – Russia – USA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European Union – JINR – UNESCO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A8CEE3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</p:txBody>
      </p:sp>
      <p:grpSp>
        <p:nvGrpSpPr>
          <p:cNvPr id="388" name="Group 387">
            <a:extLst>
              <a:ext uri="{FF2B5EF4-FFF2-40B4-BE49-F238E27FC236}">
                <a16:creationId xmlns:a16="http://schemas.microsoft.com/office/drawing/2014/main" id="{1ED366C7-9586-CF46-9759-425FC74B08D9}"/>
              </a:ext>
            </a:extLst>
          </p:cNvPr>
          <p:cNvGrpSpPr/>
          <p:nvPr/>
        </p:nvGrpSpPr>
        <p:grpSpPr>
          <a:xfrm>
            <a:off x="9109465" y="3645907"/>
            <a:ext cx="3321496" cy="1542503"/>
            <a:chOff x="9915059" y="2650253"/>
            <a:chExt cx="3178132" cy="1624460"/>
          </a:xfrm>
        </p:grpSpPr>
        <p:sp>
          <p:nvSpPr>
            <p:cNvPr id="389" name="Rectangle 388">
              <a:extLst>
                <a:ext uri="{FF2B5EF4-FFF2-40B4-BE49-F238E27FC236}">
                  <a16:creationId xmlns:a16="http://schemas.microsoft.com/office/drawing/2014/main" id="{9D2F5DCE-2B1B-F342-85BA-962A761725C7}"/>
                </a:ext>
              </a:extLst>
            </p:cNvPr>
            <p:cNvSpPr/>
            <p:nvPr/>
          </p:nvSpPr>
          <p:spPr>
            <a:xfrm>
              <a:off x="9915059" y="2650253"/>
              <a:ext cx="2956161" cy="16244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90" name="ZoneTexte 2">
              <a:extLst>
                <a:ext uri="{FF2B5EF4-FFF2-40B4-BE49-F238E27FC236}">
                  <a16:creationId xmlns:a16="http://schemas.microsoft.com/office/drawing/2014/main" id="{6C341B06-E424-6B48-A791-969129B7F027}"/>
                </a:ext>
              </a:extLst>
            </p:cNvPr>
            <p:cNvSpPr txBox="1"/>
            <p:nvPr/>
          </p:nvSpPr>
          <p:spPr>
            <a:xfrm>
              <a:off x="9954637" y="2723467"/>
              <a:ext cx="3138554" cy="1507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marR="0" lvl="0" indent="-171450" algn="l" defTabSz="914400" rtl="0" eaLnBrk="1" fontAlgn="auto" latinLnBrk="0" hangingPunct="1">
                <a:lnSpc>
                  <a:spcPct val="80000"/>
                </a:lnSpc>
                <a:spcBef>
                  <a:spcPct val="20000"/>
                </a:spcBef>
                <a:spcAft>
                  <a:spcPts val="0"/>
                </a:spcAft>
                <a:buClrTx/>
                <a:buSzPct val="65000"/>
                <a:buFontTx/>
                <a:buNone/>
                <a:tabLst/>
                <a:defRPr/>
              </a:pP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sx="1000" sy="1000" algn="ctr" rotWithShape="0">
                      <a:srgbClr val="0033A0"/>
                    </a:outerShdw>
                  </a:effectLst>
                  <a:uLnTx/>
                  <a:uFillTx/>
                  <a:latin typeface="Arial" panose="020B0604020202020204"/>
                  <a:ea typeface="+mn-ea"/>
                  <a:cs typeface="+mn-cs"/>
                </a:rPr>
                <a:t>As of </a:t>
              </a: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31 December 2020</a:t>
              </a: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sx="1000" sy="1000" algn="ctr" rotWithShape="0">
                    <a:srgbClr val="0033A0"/>
                  </a:outerShdw>
                </a:effectLst>
                <a:uLnTx/>
                <a:uFillTx/>
                <a:latin typeface="Arial" panose="020B0604020202020204"/>
                <a:ea typeface="+mn-ea"/>
                <a:cs typeface="+mn-cs"/>
              </a:endParaRPr>
            </a:p>
            <a:p>
              <a:pPr marL="171450" marR="0" lvl="0" indent="-171450" algn="l" defTabSz="914400" rtl="0" eaLnBrk="1" fontAlgn="auto" latinLnBrk="0" hangingPunct="1">
                <a:lnSpc>
                  <a:spcPct val="80000"/>
                </a:lnSpc>
                <a:spcBef>
                  <a:spcPct val="20000"/>
                </a:spcBef>
                <a:spcAft>
                  <a:spcPts val="0"/>
                </a:spcAft>
                <a:buClrTx/>
                <a:buSzPct val="65000"/>
                <a:buFontTx/>
                <a:buNone/>
                <a:tabLst/>
                <a:defRPr/>
              </a:pP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sx="1000" sy="1000" algn="ctr" rotWithShape="0">
                      <a:srgbClr val="0033A0"/>
                    </a:outerShdw>
                  </a:effectLst>
                  <a:uLnTx/>
                  <a:uFillTx/>
                  <a:latin typeface="Arial" panose="020B0604020202020204"/>
                  <a:ea typeface="+mn-ea"/>
                  <a:cs typeface="+mn-cs"/>
                </a:rPr>
                <a:t>Employees:</a:t>
              </a:r>
            </a:p>
            <a:p>
              <a:pPr marL="171450" marR="0" lvl="0" indent="-171450" algn="l" defTabSz="914400" rtl="0" eaLnBrk="1" fontAlgn="auto" latinLnBrk="0" hangingPunct="1">
                <a:lnSpc>
                  <a:spcPct val="80000"/>
                </a:lnSpc>
                <a:spcBef>
                  <a:spcPct val="20000"/>
                </a:spcBef>
                <a:spcAft>
                  <a:spcPts val="0"/>
                </a:spcAft>
                <a:buClrTx/>
                <a:buSzPct val="65000"/>
                <a:buFontTx/>
                <a:buNone/>
                <a:tabLst/>
                <a:defRPr/>
              </a:pPr>
              <a:r>
                <a:rPr kumimoji="0" 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sx="1000" sy="1000" algn="ctr" rotWithShape="0">
                      <a:srgbClr val="0033A0"/>
                    </a:outerShdw>
                  </a:effectLst>
                  <a:uLnTx/>
                  <a:uFillTx/>
                  <a:latin typeface="Arial" panose="020B0604020202020204"/>
                  <a:ea typeface="+mn-ea"/>
                  <a:cs typeface="+mn-cs"/>
                </a:rPr>
                <a:t>2635 </a:t>
              </a: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sx="1000" sy="1000" algn="ctr" rotWithShape="0">
                      <a:srgbClr val="0033A0"/>
                    </a:outerShdw>
                  </a:effectLst>
                  <a:uLnTx/>
                  <a:uFillTx/>
                  <a:latin typeface="Arial" panose="020B0604020202020204"/>
                  <a:ea typeface="+mn-ea"/>
                  <a:cs typeface="+mn-cs"/>
                </a:rPr>
                <a:t>staff, </a:t>
              </a:r>
              <a:r>
                <a:rPr kumimoji="0" 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sx="1000" sy="1000" algn="ctr" rotWithShape="0">
                      <a:srgbClr val="0033A0"/>
                    </a:outerShdw>
                  </a:effectLst>
                  <a:uLnTx/>
                  <a:uFillTx/>
                  <a:latin typeface="Arial" panose="020B0604020202020204"/>
                  <a:ea typeface="+mn-ea"/>
                  <a:cs typeface="+mn-cs"/>
                </a:rPr>
                <a:t>756</a:t>
              </a: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sx="1000" sy="1000" algn="ctr" rotWithShape="0">
                      <a:srgbClr val="0033A0"/>
                    </a:outerShdw>
                  </a:effectLst>
                  <a:uLnTx/>
                  <a:uFillTx/>
                  <a:latin typeface="Arial" panose="020B0604020202020204"/>
                  <a:ea typeface="+mn-ea"/>
                  <a:cs typeface="+mn-cs"/>
                </a:rPr>
                <a:t> fellows</a:t>
              </a:r>
            </a:p>
            <a:p>
              <a:pPr marL="171450" marR="0" lvl="0" indent="-171450" algn="l" defTabSz="914400" rtl="0" eaLnBrk="1" fontAlgn="auto" latinLnBrk="0" hangingPunct="1">
                <a:lnSpc>
                  <a:spcPct val="80000"/>
                </a:lnSpc>
                <a:spcBef>
                  <a:spcPct val="20000"/>
                </a:spcBef>
                <a:spcAft>
                  <a:spcPts val="0"/>
                </a:spcAft>
                <a:buClrTx/>
                <a:buSzPct val="65000"/>
                <a:buFontTx/>
                <a:buNone/>
                <a:tabLst/>
                <a:defRPr/>
              </a:pPr>
              <a:endPara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  <a:p>
              <a:pPr marL="171450" marR="0" lvl="0" indent="-171450" algn="l" defTabSz="914400" rtl="0" eaLnBrk="1" fontAlgn="auto" latinLnBrk="0" hangingPunct="1">
                <a:lnSpc>
                  <a:spcPct val="80000"/>
                </a:lnSpc>
                <a:spcBef>
                  <a:spcPct val="20000"/>
                </a:spcBef>
                <a:spcAft>
                  <a:spcPts val="0"/>
                </a:spcAft>
                <a:buClrTx/>
                <a:buSzPct val="65000"/>
                <a:buFontTx/>
                <a:buNone/>
                <a:tabLst/>
                <a:defRPr/>
              </a:pP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rPr>
                <a:t>Associates:</a:t>
              </a:r>
              <a:r>
                <a:rPr kumimoji="0" 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sx="1000" sy="1000" algn="ctr" rotWithShape="0">
                      <a:srgbClr val="0033A0"/>
                    </a:outerShdw>
                  </a:effectLst>
                  <a:uLnTx/>
                  <a:uFillTx/>
                  <a:latin typeface="Arial" panose="020B0604020202020204"/>
                  <a:ea typeface="+mn-ea"/>
                  <a:cs typeface="+mn-cs"/>
                </a:rPr>
                <a:t> </a:t>
              </a:r>
            </a:p>
            <a:p>
              <a:pPr marL="171450" marR="0" lvl="0" indent="-171450" algn="l" defTabSz="914400" rtl="0" eaLnBrk="1" fontAlgn="auto" latinLnBrk="0" hangingPunct="1">
                <a:lnSpc>
                  <a:spcPct val="80000"/>
                </a:lnSpc>
                <a:spcBef>
                  <a:spcPct val="20000"/>
                </a:spcBef>
                <a:spcAft>
                  <a:spcPts val="0"/>
                </a:spcAft>
                <a:buClrTx/>
                <a:buSzPct val="65000"/>
                <a:buFontTx/>
                <a:buNone/>
                <a:tabLst/>
                <a:defRPr/>
              </a:pPr>
              <a:r>
                <a:rPr kumimoji="0" 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sx="1000" sy="1000" algn="ctr" rotWithShape="0">
                      <a:srgbClr val="0033A0"/>
                    </a:outerShdw>
                  </a:effectLst>
                  <a:uLnTx/>
                  <a:uFillTx/>
                  <a:latin typeface="Arial" panose="020B0604020202020204"/>
                  <a:ea typeface="+mn-ea"/>
                  <a:cs typeface="+mn-cs"/>
                </a:rPr>
                <a:t>11 399 </a:t>
              </a: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sx="1000" sy="1000" algn="ctr" rotWithShape="0">
                      <a:srgbClr val="0033A0"/>
                    </a:outerShdw>
                  </a:effectLst>
                  <a:uLnTx/>
                  <a:uFillTx/>
                  <a:latin typeface="Arial" panose="020B0604020202020204"/>
                  <a:ea typeface="+mn-ea"/>
                  <a:cs typeface="+mn-cs"/>
                </a:rPr>
                <a:t>users, </a:t>
              </a:r>
              <a:r>
                <a:rPr kumimoji="0" lang="en-US" sz="15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sx="1000" sy="1000" algn="ctr" rotWithShape="0">
                      <a:srgbClr val="0033A0"/>
                    </a:outerShdw>
                  </a:effectLst>
                  <a:uLnTx/>
                  <a:uFillTx/>
                  <a:latin typeface="Arial" panose="020B0604020202020204"/>
                  <a:ea typeface="+mn-ea"/>
                  <a:cs typeface="+mn-cs"/>
                </a:rPr>
                <a:t>1687 </a:t>
              </a:r>
              <a:r>
                <a:rPr kumimoji="0" lang="en-US" sz="15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>
                    <a:outerShdw sx="1000" sy="1000" algn="ctr" rotWithShape="0">
                      <a:srgbClr val="0033A0"/>
                    </a:outerShdw>
                  </a:effectLst>
                  <a:uLnTx/>
                  <a:uFillTx/>
                  <a:latin typeface="Arial" panose="020B0604020202020204"/>
                  <a:ea typeface="+mn-ea"/>
                  <a:cs typeface="+mn-cs"/>
                </a:rPr>
                <a:t>others</a:t>
              </a:r>
            </a:p>
          </p:txBody>
        </p:sp>
      </p:grpSp>
      <p:sp>
        <p:nvSpPr>
          <p:cNvPr id="392" name="Rectangle 391">
            <a:extLst>
              <a:ext uri="{FF2B5EF4-FFF2-40B4-BE49-F238E27FC236}">
                <a16:creationId xmlns:a16="http://schemas.microsoft.com/office/drawing/2014/main" id="{B1CFD215-7D6F-B748-9D72-E6BE6E6B67D3}"/>
              </a:ext>
            </a:extLst>
          </p:cNvPr>
          <p:cNvSpPr/>
          <p:nvPr/>
        </p:nvSpPr>
        <p:spPr>
          <a:xfrm>
            <a:off x="9093212" y="2509914"/>
            <a:ext cx="3105342" cy="104607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93" name="ZoneTexte 2">
            <a:extLst>
              <a:ext uri="{FF2B5EF4-FFF2-40B4-BE49-F238E27FC236}">
                <a16:creationId xmlns:a16="http://schemas.microsoft.com/office/drawing/2014/main" id="{550A0A85-68F3-AD4E-BC01-61C37573C952}"/>
              </a:ext>
            </a:extLst>
          </p:cNvPr>
          <p:cNvSpPr txBox="1"/>
          <p:nvPr/>
        </p:nvSpPr>
        <p:spPr>
          <a:xfrm>
            <a:off x="9109466" y="2509982"/>
            <a:ext cx="27447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CERN’s annual budget </a:t>
            </a:r>
            <a:b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</a:b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is 1200 MCHF (equivalent </a:t>
            </a:r>
            <a:b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</a:b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to a medium-sized European university)</a:t>
            </a:r>
          </a:p>
        </p:txBody>
      </p:sp>
      <p:sp>
        <p:nvSpPr>
          <p:cNvPr id="395" name="TextBox 394">
            <a:extLst>
              <a:ext uri="{FF2B5EF4-FFF2-40B4-BE49-F238E27FC236}">
                <a16:creationId xmlns:a16="http://schemas.microsoft.com/office/drawing/2014/main" id="{7F3504E2-37E5-6847-9F0B-EA0B2DAED2A6}"/>
              </a:ext>
            </a:extLst>
          </p:cNvPr>
          <p:cNvSpPr txBox="1"/>
          <p:nvPr/>
        </p:nvSpPr>
        <p:spPr>
          <a:xfrm>
            <a:off x="4463603" y="5250350"/>
            <a:ext cx="6681731" cy="1641892"/>
          </a:xfrm>
          <a:prstGeom prst="rect">
            <a:avLst/>
          </a:prstGeom>
          <a:noFill/>
        </p:spPr>
        <p:txBody>
          <a:bodyPr wrap="none" rtlCol="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More than 50 Cooperation Agreements 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with non-Member States and Territories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Albania – Algeria – Argentina – Armenia – Australia – Azerbaijan – Bangladesh – Belarus – Bolivia</a:t>
            </a:r>
            <a:b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</a:b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Bosnia and Herzegovina –  Brazil – Canada – Chile – Colombia – Costa Rica – Ecuador – Egypt – Georgia – Iceland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Iran – Jordan – Kazakhstan – Lebanon – Malta – Mexico – Mongolia – Montenegro – Morocco – Nepal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New Zealand – North Macedonia – Palestine – Paraguay – People's Republic of China – Peru – Philippines – Qatar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Republic of Korea – Saudi Arabia – Sri Lanka – South Africa – Thailand – Tunisia – United Arab Emirates – Vietnam</a:t>
            </a: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2F2F2F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A709612-5C3B-A642-A5D1-6DF331BB23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8354" y="1513146"/>
            <a:ext cx="561340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2714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6" name="Rectangle 42">
            <a:extLst>
              <a:ext uri="{FF2B5EF4-FFF2-40B4-BE49-F238E27FC236}">
                <a16:creationId xmlns:a16="http://schemas.microsoft.com/office/drawing/2014/main" id="{577D6B2E-37A3-429E-A37C-F30ED648728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44">
            <a:extLst>
              <a:ext uri="{FF2B5EF4-FFF2-40B4-BE49-F238E27FC236}">
                <a16:creationId xmlns:a16="http://schemas.microsoft.com/office/drawing/2014/main" id="{5CEAD642-85CF-4750-8432-7C80C901F0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1723" y="-1"/>
            <a:ext cx="12225953" cy="6868071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46">
            <a:extLst>
              <a:ext uri="{FF2B5EF4-FFF2-40B4-BE49-F238E27FC236}">
                <a16:creationId xmlns:a16="http://schemas.microsoft.com/office/drawing/2014/main" id="{FA33EEAE-15D5-4119-8C1E-89D943F911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441959" y="-3"/>
            <a:ext cx="11772269" cy="6868074"/>
          </a:xfrm>
          <a:prstGeom prst="rect">
            <a:avLst/>
          </a:prstGeom>
          <a:gradFill>
            <a:gsLst>
              <a:gs pos="21000">
                <a:schemeClr val="accent1">
                  <a:lumMod val="50000"/>
                  <a:alpha val="83000"/>
                </a:schemeClr>
              </a:gs>
              <a:gs pos="100000">
                <a:schemeClr val="accent1">
                  <a:alpha val="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48">
            <a:extLst>
              <a:ext uri="{FF2B5EF4-FFF2-40B4-BE49-F238E27FC236}">
                <a16:creationId xmlns:a16="http://schemas.microsoft.com/office/drawing/2014/main" id="{730D8B3B-9B80-4025-B934-26DC7D7CD2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5200" y="0"/>
            <a:ext cx="3623374" cy="6868072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0"/>
                </a:schemeClr>
              </a:gs>
              <a:gs pos="99000">
                <a:srgbClr val="000000">
                  <a:alpha val="41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50">
            <a:extLst>
              <a:ext uri="{FF2B5EF4-FFF2-40B4-BE49-F238E27FC236}">
                <a16:creationId xmlns:a16="http://schemas.microsoft.com/office/drawing/2014/main" id="{1064D5D5-227B-4F66-9AEA-46F570E793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5875" y="-3"/>
            <a:ext cx="12233581" cy="6868076"/>
          </a:xfrm>
          <a:prstGeom prst="rect">
            <a:avLst/>
          </a:prstGeom>
          <a:gradFill>
            <a:gsLst>
              <a:gs pos="3000">
                <a:schemeClr val="accent1">
                  <a:lumMod val="75000"/>
                  <a:alpha val="0"/>
                </a:schemeClr>
              </a:gs>
              <a:gs pos="100000">
                <a:srgbClr val="000000">
                  <a:alpha val="73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52">
            <a:extLst>
              <a:ext uri="{FF2B5EF4-FFF2-40B4-BE49-F238E27FC236}">
                <a16:creationId xmlns:a16="http://schemas.microsoft.com/office/drawing/2014/main" id="{646B67A4-D328-4747-A82B-65E84FA463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4484334" y="-861824"/>
            <a:ext cx="6861931" cy="8597859"/>
          </a:xfrm>
          <a:prstGeom prst="rect">
            <a:avLst/>
          </a:prstGeom>
          <a:gradFill>
            <a:gsLst>
              <a:gs pos="3000">
                <a:schemeClr val="accent1">
                  <a:lumMod val="75000"/>
                  <a:alpha val="0"/>
                </a:schemeClr>
              </a:gs>
              <a:gs pos="100000">
                <a:srgbClr val="000000">
                  <a:alpha val="27000"/>
                </a:srgb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B5A1B09C-1565-46F8-B70F-621C5EB48A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993193">
            <a:off x="1186972" y="1089049"/>
            <a:ext cx="4967533" cy="4988390"/>
          </a:xfrm>
          <a:prstGeom prst="ellipse">
            <a:avLst/>
          </a:prstGeom>
          <a:gradFill>
            <a:gsLst>
              <a:gs pos="0">
                <a:schemeClr val="accent1">
                  <a:alpha val="26000"/>
                </a:schemeClr>
              </a:gs>
              <a:gs pos="85000">
                <a:schemeClr val="accent1">
                  <a:lumMod val="60000"/>
                  <a:lumOff val="4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A4852E1-DD17-4A49-BB0B-DC5806536F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2567" y="818984"/>
            <a:ext cx="6714699" cy="317868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kern="1200" dirty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FCC </a:t>
            </a:r>
            <a:r>
              <a:rPr lang="en-US" sz="4800" dirty="0">
                <a:solidFill>
                  <a:srgbClr val="FFFF00"/>
                </a:solidFill>
              </a:rPr>
              <a:t>Global Collaboration Working Group</a:t>
            </a:r>
            <a:endParaRPr lang="en-US" sz="4800" kern="1200" dirty="0">
              <a:solidFill>
                <a:srgbClr val="FFFF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8C516CC8-80AC-446C-A56E-9F54B72104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3" y="4490110"/>
            <a:ext cx="12217710" cy="2377962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50000"/>
                </a:schemeClr>
              </a:gs>
              <a:gs pos="99000">
                <a:srgbClr val="000000">
                  <a:alpha val="34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C4D3DE-E77F-EF4E-BBD1-CCEC1A4AA4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285397" y="4960961"/>
            <a:ext cx="7055893" cy="1078054"/>
          </a:xfrm>
        </p:spPr>
        <p:txBody>
          <a:bodyPr vert="horz" lIns="91440" tIns="45720" rIns="91440" bIns="45720" rtlCol="0">
            <a:normAutofit/>
          </a:bodyPr>
          <a:lstStyle/>
          <a:p>
            <a:endParaRPr lang="en-US" sz="2400" kern="1200">
              <a:solidFill>
                <a:srgbClr val="FFFFFF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FB12DB-A041-844D-953E-A4FE1572B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2EDF0-CD77-624F-83C4-34D41631A30F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289923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D91043-2FFE-0D43-B54C-57F42C3A1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b="1" dirty="0">
                <a:solidFill>
                  <a:schemeClr val="accent6">
                    <a:lumMod val="50000"/>
                  </a:schemeClr>
                </a:solidFill>
              </a:rPr>
              <a:t>Strategic Framework (I)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04318B-3023-AA43-A3C9-BDFF8709A1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6137" y="1574800"/>
            <a:ext cx="11172463" cy="4918075"/>
          </a:xfrm>
        </p:spPr>
        <p:txBody>
          <a:bodyPr>
            <a:noAutofit/>
          </a:bodyPr>
          <a:lstStyle/>
          <a:p>
            <a:r>
              <a:rPr lang="en-CH" sz="3200" dirty="0"/>
              <a:t>The </a:t>
            </a:r>
            <a:r>
              <a:rPr lang="en-CH" sz="3200" b="1" dirty="0">
                <a:solidFill>
                  <a:srgbClr val="C00000"/>
                </a:solidFill>
              </a:rPr>
              <a:t>ESPP</a:t>
            </a:r>
            <a:r>
              <a:rPr lang="en-CH" sz="3200" dirty="0">
                <a:solidFill>
                  <a:srgbClr val="C00000"/>
                </a:solidFill>
              </a:rPr>
              <a:t> </a:t>
            </a:r>
            <a:r>
              <a:rPr lang="en-CH" sz="3200" dirty="0"/>
              <a:t>update of June 2020 calls for </a:t>
            </a:r>
            <a:r>
              <a:rPr lang="en-CH" sz="3200" b="1" dirty="0">
                <a:solidFill>
                  <a:srgbClr val="C00000"/>
                </a:solidFill>
              </a:rPr>
              <a:t>wider scientific &amp; technological support </a:t>
            </a:r>
            <a:r>
              <a:rPr lang="en-CH" sz="3200" dirty="0"/>
              <a:t>for CERN endeavours, from full exploitation of LHC to preparation of longer-term future of CERN.</a:t>
            </a:r>
          </a:p>
          <a:p>
            <a:endParaRPr lang="en-CH" sz="3200" dirty="0"/>
          </a:p>
          <a:p>
            <a:r>
              <a:rPr lang="en-CH" sz="3200" dirty="0"/>
              <a:t>Alongside completion of HL-LHC, ESPP objectives </a:t>
            </a:r>
            <a:r>
              <a:rPr lang="en-US" sz="3200" dirty="0"/>
              <a:t>for future projects </a:t>
            </a:r>
            <a:r>
              <a:rPr lang="en-CH" sz="3200" dirty="0"/>
              <a:t>require a </a:t>
            </a:r>
            <a:r>
              <a:rPr lang="en-CH" sz="3200" b="1" dirty="0">
                <a:solidFill>
                  <a:srgbClr val="C00000"/>
                </a:solidFill>
              </a:rPr>
              <a:t>multi-tiered engagement</a:t>
            </a:r>
            <a:r>
              <a:rPr lang="en-CH" sz="3200" b="1" dirty="0"/>
              <a:t> </a:t>
            </a:r>
            <a:r>
              <a:rPr lang="en-CH" sz="3200" dirty="0"/>
              <a:t>with government entities, as well as individual national laboratories, institutes and universities, in the </a:t>
            </a:r>
            <a:r>
              <a:rPr lang="fr-CH" sz="3200" b="1" dirty="0">
                <a:solidFill>
                  <a:srgbClr val="C00000"/>
                </a:solidFill>
              </a:rPr>
              <a:t>MS, AMS &amp; NMS</a:t>
            </a:r>
            <a:r>
              <a:rPr lang="en-CH" sz="3200" b="1" dirty="0">
                <a:solidFill>
                  <a:srgbClr val="C00000"/>
                </a:solidFill>
              </a:rPr>
              <a:t> (including Observer States).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4DA1F7-68E1-5041-BF13-CC0724C71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2EDF0-CD77-624F-83C4-34D41631A30F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74512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4459AA-DFEA-0540-B2DA-3124E0E5BF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b="1" dirty="0">
                <a:solidFill>
                  <a:schemeClr val="accent6">
                    <a:lumMod val="50000"/>
                  </a:schemeClr>
                </a:solidFill>
              </a:rPr>
              <a:t>The FCC Approach to Global Collaboration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DEE687-2994-7F44-8FF7-A1F65AFA36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76374"/>
            <a:ext cx="10515600" cy="5381625"/>
          </a:xfrm>
        </p:spPr>
        <p:txBody>
          <a:bodyPr>
            <a:normAutofit fontScale="25000" lnSpcReduction="20000"/>
          </a:bodyPr>
          <a:lstStyle/>
          <a:p>
            <a:r>
              <a:rPr lang="en-US" sz="12800" dirty="0"/>
              <a:t>FCC Collaboration being formed through a </a:t>
            </a:r>
            <a:r>
              <a:rPr lang="en-US" sz="12800" b="1" dirty="0">
                <a:solidFill>
                  <a:srgbClr val="C00000"/>
                </a:solidFill>
              </a:rPr>
              <a:t>global, two-way and integrative process</a:t>
            </a:r>
            <a:r>
              <a:rPr lang="en-US" sz="12800" dirty="0"/>
              <a:t>, while being </a:t>
            </a:r>
            <a:r>
              <a:rPr lang="en-US" sz="12800" b="1" dirty="0">
                <a:solidFill>
                  <a:srgbClr val="C00000"/>
                </a:solidFill>
              </a:rPr>
              <a:t>geographically balanced</a:t>
            </a:r>
            <a:r>
              <a:rPr lang="en-US" sz="12800" b="1" dirty="0"/>
              <a:t> </a:t>
            </a:r>
            <a:r>
              <a:rPr lang="en-US" sz="12800" dirty="0"/>
              <a:t>and </a:t>
            </a:r>
            <a:r>
              <a:rPr lang="en-US" sz="12800" b="1" dirty="0">
                <a:solidFill>
                  <a:srgbClr val="C00000"/>
                </a:solidFill>
              </a:rPr>
              <a:t>topically complementary</a:t>
            </a:r>
            <a:r>
              <a:rPr lang="en-US" sz="12800" dirty="0">
                <a:solidFill>
                  <a:srgbClr val="C00000"/>
                </a:solidFill>
              </a:rPr>
              <a:t>. </a:t>
            </a:r>
          </a:p>
          <a:p>
            <a:r>
              <a:rPr lang="en-US" sz="12800" dirty="0"/>
              <a:t>Open to </a:t>
            </a:r>
            <a:r>
              <a:rPr lang="en-US" sz="12800" b="1" dirty="0">
                <a:solidFill>
                  <a:srgbClr val="C00000"/>
                </a:solidFill>
              </a:rPr>
              <a:t>areas beyond conventional accelerator R&amp;D </a:t>
            </a:r>
            <a:r>
              <a:rPr lang="en-US" sz="12800" dirty="0"/>
              <a:t>(</a:t>
            </a:r>
            <a:r>
              <a:rPr lang="en-US" sz="12800" u="sng" dirty="0"/>
              <a:t>environment &amp; sustainability</a:t>
            </a:r>
            <a:r>
              <a:rPr lang="en-US" sz="12800" dirty="0"/>
              <a:t>; </a:t>
            </a:r>
            <a:r>
              <a:rPr lang="en-US" sz="12800" u="sng" dirty="0"/>
              <a:t>education &amp; training</a:t>
            </a:r>
            <a:r>
              <a:rPr lang="en-US" sz="12800" dirty="0"/>
              <a:t>; </a:t>
            </a:r>
            <a:r>
              <a:rPr lang="en-US" sz="12800" u="sng" dirty="0"/>
              <a:t>knowledge transfer to society</a:t>
            </a:r>
            <a:r>
              <a:rPr lang="en-US" sz="12800" dirty="0"/>
              <a:t>; &amp; </a:t>
            </a:r>
            <a:r>
              <a:rPr lang="en-US" sz="12800" u="sng" dirty="0"/>
              <a:t>public engagement</a:t>
            </a:r>
            <a:r>
              <a:rPr lang="en-US" sz="12800" dirty="0"/>
              <a:t>) and in areas that are </a:t>
            </a:r>
            <a:r>
              <a:rPr lang="en-US" sz="12800" b="1" dirty="0">
                <a:solidFill>
                  <a:srgbClr val="C00000"/>
                </a:solidFill>
              </a:rPr>
              <a:t>non-core activities </a:t>
            </a:r>
            <a:r>
              <a:rPr lang="en-US" sz="12800" dirty="0"/>
              <a:t>for CERN (</a:t>
            </a:r>
            <a:r>
              <a:rPr lang="en-US" sz="12800" u="sng" dirty="0"/>
              <a:t>geology</a:t>
            </a:r>
            <a:r>
              <a:rPr lang="en-US" sz="12800" dirty="0"/>
              <a:t>, </a:t>
            </a:r>
            <a:r>
              <a:rPr lang="en-US" sz="12800" u="sng" dirty="0"/>
              <a:t>geodesy</a:t>
            </a:r>
            <a:r>
              <a:rPr lang="en-US" sz="12800" dirty="0"/>
              <a:t>, </a:t>
            </a:r>
            <a:r>
              <a:rPr lang="en-US" sz="12800" u="sng" dirty="0"/>
              <a:t>logistics</a:t>
            </a:r>
            <a:r>
              <a:rPr lang="en-US" sz="12800" dirty="0"/>
              <a:t> &amp; </a:t>
            </a:r>
            <a:r>
              <a:rPr lang="en-US" sz="12800" u="sng" dirty="0"/>
              <a:t>material science</a:t>
            </a:r>
            <a:r>
              <a:rPr lang="en-US" sz="12800" dirty="0"/>
              <a:t>).</a:t>
            </a:r>
          </a:p>
          <a:p>
            <a:r>
              <a:rPr lang="en-US" sz="12800" dirty="0"/>
              <a:t>Prepare foundations for </a:t>
            </a:r>
            <a:r>
              <a:rPr lang="en-US" sz="12800" b="1" dirty="0">
                <a:solidFill>
                  <a:srgbClr val="C00000"/>
                </a:solidFill>
              </a:rPr>
              <a:t>industrial research </a:t>
            </a:r>
            <a:r>
              <a:rPr lang="en-US" sz="12800" dirty="0"/>
              <a:t>and contributions via national laboratories, institutes and universities.</a:t>
            </a:r>
            <a:endParaRPr lang="en-CH" sz="12800" dirty="0"/>
          </a:p>
          <a:p>
            <a:r>
              <a:rPr lang="en-CH" sz="12800" dirty="0"/>
              <a:t>CERN is engaging in </a:t>
            </a:r>
            <a:r>
              <a:rPr lang="en-CH" sz="12800" b="1" dirty="0">
                <a:solidFill>
                  <a:srgbClr val="C00000"/>
                </a:solidFill>
              </a:rPr>
              <a:t>discussions </a:t>
            </a:r>
            <a:r>
              <a:rPr lang="en-US" sz="12800" b="1" dirty="0">
                <a:solidFill>
                  <a:srgbClr val="C00000"/>
                </a:solidFill>
              </a:rPr>
              <a:t>with</a:t>
            </a:r>
            <a:r>
              <a:rPr lang="en-CH" sz="12800" b="1" dirty="0">
                <a:solidFill>
                  <a:srgbClr val="C00000"/>
                </a:solidFill>
              </a:rPr>
              <a:t> potential major partners </a:t>
            </a:r>
            <a:r>
              <a:rPr lang="en-CH" sz="12800" dirty="0"/>
              <a:t>as part of the FCC Feasibility Study for such a global project being hosted at CERN. </a:t>
            </a:r>
          </a:p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D10ACE-39A4-7C44-8C70-3424BF290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2EDF0-CD77-624F-83C4-34D41631A30F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6274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1828DA-8B06-FA45-BA0A-2E08C2E977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b="1" dirty="0">
                <a:solidFill>
                  <a:schemeClr val="accent6">
                    <a:lumMod val="50000"/>
                  </a:schemeClr>
                </a:solidFill>
              </a:rPr>
              <a:t>Mandate of FGC Working Group (I)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0680F7-A759-4845-9F00-D791E801D4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632311" cy="4351338"/>
          </a:xfrm>
        </p:spPr>
        <p:txBody>
          <a:bodyPr>
            <a:normAutofit fontScale="92500" lnSpcReduction="10000"/>
          </a:bodyPr>
          <a:lstStyle/>
          <a:p>
            <a:r>
              <a:rPr lang="en-GB" sz="3500" dirty="0"/>
              <a:t>Engage with countries with </a:t>
            </a:r>
            <a:r>
              <a:rPr lang="en-GB" sz="3500" b="1" dirty="0">
                <a:solidFill>
                  <a:srgbClr val="C00000"/>
                </a:solidFill>
              </a:rPr>
              <a:t>mature communities</a:t>
            </a:r>
            <a:r>
              <a:rPr lang="en-GB" sz="3500" dirty="0"/>
              <a:t>, a </a:t>
            </a:r>
            <a:r>
              <a:rPr lang="en-GB" sz="3500" b="1" dirty="0">
                <a:solidFill>
                  <a:srgbClr val="C00000"/>
                </a:solidFill>
              </a:rPr>
              <a:t>long-standing participation</a:t>
            </a:r>
            <a:r>
              <a:rPr lang="en-GB" sz="3500" dirty="0"/>
              <a:t> in CERN’s programmes and the </a:t>
            </a:r>
            <a:r>
              <a:rPr lang="en-GB" sz="3500" b="1" dirty="0">
                <a:solidFill>
                  <a:srgbClr val="C00000"/>
                </a:solidFill>
              </a:rPr>
              <a:t>potential to contribute substantially </a:t>
            </a:r>
            <a:r>
              <a:rPr lang="en-GB" sz="3500" dirty="0"/>
              <a:t>to the Organization’s long-term scientific objectives, </a:t>
            </a:r>
            <a:r>
              <a:rPr lang="en-GB" sz="3500"/>
              <a:t>to facilitate </a:t>
            </a:r>
            <a:r>
              <a:rPr lang="en-GB" sz="3500" dirty="0"/>
              <a:t>opportunities for national participation in the FCC Feasibility Study through:</a:t>
            </a:r>
          </a:p>
          <a:p>
            <a:endParaRPr lang="en-GB" sz="3500" dirty="0"/>
          </a:p>
          <a:p>
            <a:pPr lvl="1"/>
            <a:r>
              <a:rPr lang="en-GB" sz="3500" b="1" dirty="0">
                <a:solidFill>
                  <a:srgbClr val="C00000"/>
                </a:solidFill>
              </a:rPr>
              <a:t>Membership or Associate Membership</a:t>
            </a:r>
            <a:r>
              <a:rPr lang="en-GB" sz="3500" dirty="0"/>
              <a:t>, as provided by CERN’s geographical enlargement policy.</a:t>
            </a:r>
            <a:r>
              <a:rPr lang="en-CH" sz="3500" dirty="0"/>
              <a:t> </a:t>
            </a:r>
          </a:p>
          <a:p>
            <a:pPr lvl="1"/>
            <a:endParaRPr lang="en-CH" sz="3500" dirty="0"/>
          </a:p>
          <a:p>
            <a:pPr lvl="1"/>
            <a:r>
              <a:rPr lang="fr-CH" sz="3500" b="1" dirty="0">
                <a:solidFill>
                  <a:srgbClr val="C00000"/>
                </a:solidFill>
              </a:rPr>
              <a:t>L</a:t>
            </a:r>
            <a:r>
              <a:rPr lang="en-CH" sz="3500" b="1" dirty="0">
                <a:solidFill>
                  <a:srgbClr val="C00000"/>
                </a:solidFill>
              </a:rPr>
              <a:t>ong-term bilateral agreements</a:t>
            </a:r>
            <a:r>
              <a:rPr lang="en-CH" sz="3500" dirty="0"/>
              <a:t>.</a:t>
            </a:r>
          </a:p>
          <a:p>
            <a:endParaRPr lang="en-CH" dirty="0"/>
          </a:p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6ECB29-6588-4B49-955A-7F539BFD8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2EDF0-CD77-624F-83C4-34D41631A30F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34669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A60EF7-3035-0D41-B977-D5DC6CEFD4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Mandate of Working Group (II)</a:t>
            </a:r>
            <a:endParaRPr lang="en-CH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950104-9744-794A-A7C0-301869673F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263" y="1597306"/>
            <a:ext cx="10925537" cy="5046381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dirty="0"/>
              <a:t>E</a:t>
            </a:r>
            <a:r>
              <a:rPr lang="en-CH" dirty="0"/>
              <a:t>ngage with </a:t>
            </a:r>
            <a:r>
              <a:rPr lang="en-US" dirty="0"/>
              <a:t>the participants - </a:t>
            </a:r>
            <a:r>
              <a:rPr lang="en-CH" b="1" dirty="0">
                <a:solidFill>
                  <a:srgbClr val="C00000"/>
                </a:solidFill>
              </a:rPr>
              <a:t>national laboratories, institutes and universities </a:t>
            </a:r>
            <a:r>
              <a:rPr lang="en-US" dirty="0"/>
              <a:t>as well as </a:t>
            </a:r>
            <a:r>
              <a:rPr lang="en-US" b="1" dirty="0">
                <a:solidFill>
                  <a:srgbClr val="C00000"/>
                </a:solidFill>
              </a:rPr>
              <a:t>industry</a:t>
            </a:r>
            <a:r>
              <a:rPr lang="en-US" dirty="0"/>
              <a:t> </a:t>
            </a:r>
            <a:r>
              <a:rPr lang="en-CH" dirty="0"/>
              <a:t>in the </a:t>
            </a:r>
            <a:r>
              <a:rPr lang="en-US" dirty="0"/>
              <a:t>MS, </a:t>
            </a:r>
            <a:r>
              <a:rPr lang="en-CH" dirty="0"/>
              <a:t>AMS and NMS </a:t>
            </a:r>
            <a:r>
              <a:rPr lang="en-US" dirty="0"/>
              <a:t>- to carry out the following mandate:</a:t>
            </a:r>
          </a:p>
          <a:p>
            <a:pPr lvl="0"/>
            <a:endParaRPr lang="en-US" dirty="0"/>
          </a:p>
          <a:p>
            <a:pPr lvl="1"/>
            <a:r>
              <a:rPr lang="en-US" sz="2600" dirty="0"/>
              <a:t>E</a:t>
            </a:r>
            <a:r>
              <a:rPr lang="en-CH" sz="2600" dirty="0"/>
              <a:t>ncourage </a:t>
            </a:r>
            <a:r>
              <a:rPr lang="en-US" sz="2600" dirty="0"/>
              <a:t>an </a:t>
            </a:r>
            <a:r>
              <a:rPr lang="en-CH" sz="2600" b="1" dirty="0">
                <a:solidFill>
                  <a:srgbClr val="C00000"/>
                </a:solidFill>
              </a:rPr>
              <a:t>expanded membership</a:t>
            </a:r>
            <a:r>
              <a:rPr lang="en-CH" sz="2600" dirty="0"/>
              <a:t>. </a:t>
            </a:r>
          </a:p>
          <a:p>
            <a:pPr lvl="1"/>
            <a:r>
              <a:rPr lang="en-US" sz="2600" dirty="0"/>
              <a:t>E</a:t>
            </a:r>
            <a:r>
              <a:rPr lang="en-CH" sz="2600" dirty="0"/>
              <a:t>xplore </a:t>
            </a:r>
            <a:r>
              <a:rPr lang="en-CH" sz="2600" b="1" dirty="0">
                <a:solidFill>
                  <a:srgbClr val="C00000"/>
                </a:solidFill>
              </a:rPr>
              <a:t>opportunities </a:t>
            </a:r>
            <a:r>
              <a:rPr lang="en-CH" sz="2600" dirty="0"/>
              <a:t>for </a:t>
            </a:r>
            <a:r>
              <a:rPr lang="en-US" sz="2600" dirty="0"/>
              <a:t>future prospective participants.</a:t>
            </a:r>
            <a:endParaRPr lang="en-CH" sz="2600" dirty="0"/>
          </a:p>
          <a:p>
            <a:pPr lvl="1"/>
            <a:r>
              <a:rPr lang="en-US" sz="2600" dirty="0"/>
              <a:t>Support new participants </a:t>
            </a:r>
            <a:r>
              <a:rPr lang="fr-CH" sz="2600" dirty="0"/>
              <a:t>in </a:t>
            </a:r>
            <a:r>
              <a:rPr lang="fr-CH" sz="2600" b="1" dirty="0">
                <a:solidFill>
                  <a:srgbClr val="C00000"/>
                </a:solidFill>
              </a:rPr>
              <a:t>application </a:t>
            </a:r>
            <a:r>
              <a:rPr lang="fr-CH" sz="2600" b="1" dirty="0" err="1">
                <a:solidFill>
                  <a:srgbClr val="C00000"/>
                </a:solidFill>
              </a:rPr>
              <a:t>process</a:t>
            </a:r>
            <a:r>
              <a:rPr lang="fr-CH" sz="2600" dirty="0"/>
              <a:t>.</a:t>
            </a:r>
            <a:endParaRPr lang="en-CH" sz="2600" dirty="0"/>
          </a:p>
          <a:p>
            <a:pPr lvl="1"/>
            <a:r>
              <a:rPr lang="en-CH" sz="2600" dirty="0"/>
              <a:t>Assist the new </a:t>
            </a:r>
            <a:r>
              <a:rPr lang="en-US" sz="2600" dirty="0"/>
              <a:t>participants</a:t>
            </a:r>
            <a:r>
              <a:rPr lang="en-CH" sz="2600" dirty="0"/>
              <a:t> in defining </a:t>
            </a:r>
            <a:r>
              <a:rPr lang="en-CH" sz="2600" b="1" dirty="0">
                <a:solidFill>
                  <a:srgbClr val="C00000"/>
                </a:solidFill>
              </a:rPr>
              <a:t>areas of collaboration</a:t>
            </a:r>
            <a:r>
              <a:rPr lang="en-CH" sz="2600" dirty="0"/>
              <a:t>.</a:t>
            </a:r>
          </a:p>
          <a:p>
            <a:pPr lvl="1"/>
            <a:r>
              <a:rPr lang="en-CH" sz="2600" dirty="0"/>
              <a:t>Conclude relevant </a:t>
            </a:r>
            <a:r>
              <a:rPr lang="en-CH" sz="2600" b="1" dirty="0">
                <a:solidFill>
                  <a:srgbClr val="C00000"/>
                </a:solidFill>
              </a:rPr>
              <a:t>agreements</a:t>
            </a:r>
            <a:r>
              <a:rPr lang="en-CH" sz="2600" dirty="0"/>
              <a:t>. </a:t>
            </a:r>
          </a:p>
          <a:p>
            <a:pPr lvl="1"/>
            <a:r>
              <a:rPr lang="en-US" sz="2600" dirty="0"/>
              <a:t>Facilitate the </a:t>
            </a:r>
            <a:r>
              <a:rPr lang="en-US" sz="2600" b="1" dirty="0">
                <a:solidFill>
                  <a:srgbClr val="C00000"/>
                </a:solidFill>
              </a:rPr>
              <a:t>integration </a:t>
            </a:r>
            <a:r>
              <a:rPr lang="en-US" sz="2600" dirty="0"/>
              <a:t>process.</a:t>
            </a:r>
            <a:endParaRPr lang="en-CH" sz="2600" dirty="0"/>
          </a:p>
          <a:p>
            <a:pPr lvl="1"/>
            <a:r>
              <a:rPr lang="en-US" sz="2600" dirty="0"/>
              <a:t>Facilitate interest in </a:t>
            </a:r>
            <a:r>
              <a:rPr lang="en-US" sz="2600" b="1" dirty="0">
                <a:solidFill>
                  <a:srgbClr val="C00000"/>
                </a:solidFill>
              </a:rPr>
              <a:t>CERN non-core areas </a:t>
            </a:r>
            <a:r>
              <a:rPr lang="en-US" sz="2600" dirty="0"/>
              <a:t>- geology, geodesy, logistics, materials science.</a:t>
            </a:r>
            <a:endParaRPr lang="en-CH" sz="2600" dirty="0"/>
          </a:p>
          <a:p>
            <a:pPr lvl="1"/>
            <a:r>
              <a:rPr lang="en-US" sz="2600" dirty="0"/>
              <a:t>Prepare the foundations for research and contributions by </a:t>
            </a:r>
            <a:r>
              <a:rPr lang="en-US" sz="2600" b="1" dirty="0">
                <a:solidFill>
                  <a:srgbClr val="C00000"/>
                </a:solidFill>
              </a:rPr>
              <a:t>industry.</a:t>
            </a:r>
            <a:r>
              <a:rPr lang="en-US" sz="2600" dirty="0"/>
              <a:t> </a:t>
            </a:r>
          </a:p>
          <a:p>
            <a:pPr lvl="1"/>
            <a:r>
              <a:rPr lang="en-US" sz="2600" dirty="0"/>
              <a:t>Liaise with </a:t>
            </a:r>
            <a:r>
              <a:rPr lang="en-US" sz="2600" b="1" dirty="0">
                <a:solidFill>
                  <a:srgbClr val="C00000"/>
                </a:solidFill>
              </a:rPr>
              <a:t>national contact persons </a:t>
            </a:r>
            <a:r>
              <a:rPr lang="en-US" sz="2600" dirty="0"/>
              <a:t>and </a:t>
            </a:r>
            <a:r>
              <a:rPr lang="en-US" sz="2600" b="1" dirty="0">
                <a:solidFill>
                  <a:srgbClr val="C00000"/>
                </a:solidFill>
              </a:rPr>
              <a:t>forums</a:t>
            </a:r>
            <a:r>
              <a:rPr lang="en-US" sz="2600" dirty="0"/>
              <a:t>.</a:t>
            </a:r>
            <a:endParaRPr lang="en-CH" sz="2600" dirty="0"/>
          </a:p>
          <a:p>
            <a:pPr lvl="0"/>
            <a:endParaRPr lang="en-CH" dirty="0"/>
          </a:p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BF1D9D-99A2-0241-90F3-45D7C1888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2EDF0-CD77-624F-83C4-34D41631A30F}" type="slidenum">
              <a:rPr lang="en-CH" smtClean="0"/>
              <a:t>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98844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A60EF7-3035-0D41-B977-D5DC6CEFD4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FGC Working Group Membership</a:t>
            </a:r>
            <a:endParaRPr lang="en-CH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BF1D9D-99A2-0241-90F3-45D7C1888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92EDF0-CD77-624F-83C4-34D41631A30F}" type="slidenum">
              <a:rPr lang="en-CH" smtClean="0"/>
              <a:t>9</a:t>
            </a:fld>
            <a:endParaRPr lang="en-CH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99D61C6-2E38-1043-BD21-4C38B95D0043}"/>
              </a:ext>
            </a:extLst>
          </p:cNvPr>
          <p:cNvSpPr txBox="1">
            <a:spLocks/>
          </p:cNvSpPr>
          <p:nvPr/>
        </p:nvSpPr>
        <p:spPr>
          <a:xfrm>
            <a:off x="198699" y="1657111"/>
            <a:ext cx="11794602" cy="4835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sz="2700" b="1" dirty="0">
                <a:latin typeface="Calibri" panose="020F0502020204030204" pitchFamily="34" charset="0"/>
                <a:cs typeface="Calibri" panose="020F0502020204030204" pitchFamily="34" charset="0"/>
              </a:rPr>
              <a:t>Emmanuel Tsesmelis </a:t>
            </a:r>
            <a:r>
              <a:rPr lang="en-CH" sz="2700" dirty="0">
                <a:latin typeface="Calibri" panose="020F0502020204030204" pitchFamily="34" charset="0"/>
                <a:cs typeface="Calibri" panose="020F0502020204030204" pitchFamily="34" charset="0"/>
              </a:rPr>
              <a:t>(Convenor) </a:t>
            </a:r>
            <a:br>
              <a:rPr lang="en-CH" sz="27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CH" sz="27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CERN International Relations</a:t>
            </a:r>
            <a:endParaRPr lang="en-CH" sz="27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2700" b="1" dirty="0">
                <a:latin typeface="Calibri" panose="020F0502020204030204" pitchFamily="34" charset="0"/>
                <a:cs typeface="Calibri" panose="020F0502020204030204" pitchFamily="34" charset="0"/>
              </a:rPr>
              <a:t>Michael Benedikt </a:t>
            </a:r>
            <a:r>
              <a:rPr lang="en-CH" sz="2700" dirty="0">
                <a:latin typeface="Calibri" panose="020F0502020204030204" pitchFamily="34" charset="0"/>
                <a:cs typeface="Calibri" panose="020F0502020204030204" pitchFamily="34" charset="0"/>
              </a:rPr>
              <a:t>(CERN), </a:t>
            </a:r>
            <a:r>
              <a:rPr lang="en-CH" sz="2700" b="1" dirty="0">
                <a:latin typeface="Calibri" panose="020F0502020204030204" pitchFamily="34" charset="0"/>
                <a:cs typeface="Calibri" panose="020F0502020204030204" pitchFamily="34" charset="0"/>
              </a:rPr>
              <a:t>Frank Zimmermann </a:t>
            </a:r>
            <a:r>
              <a:rPr lang="en-CH" sz="2700" dirty="0">
                <a:latin typeface="Calibri" panose="020F0502020204030204" pitchFamily="34" charset="0"/>
                <a:cs typeface="Calibri" panose="020F0502020204030204" pitchFamily="34" charset="0"/>
              </a:rPr>
              <a:t>(CERN) </a:t>
            </a:r>
            <a:br>
              <a:rPr lang="en-CH" sz="27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CH" sz="27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FCC Feasibility Study Leader and Deputy</a:t>
            </a:r>
          </a:p>
          <a:p>
            <a:r>
              <a:rPr lang="en-CH" sz="2700" b="1" dirty="0">
                <a:latin typeface="Calibri" panose="020F0502020204030204" pitchFamily="34" charset="0"/>
                <a:cs typeface="Calibri" panose="020F0502020204030204" pitchFamily="34" charset="0"/>
              </a:rPr>
              <a:t>Alain Blondel </a:t>
            </a:r>
            <a:r>
              <a:rPr lang="en-CH" sz="2700" dirty="0">
                <a:latin typeface="Calibri" panose="020F0502020204030204" pitchFamily="34" charset="0"/>
                <a:cs typeface="Calibri" panose="020F0502020204030204" pitchFamily="34" charset="0"/>
              </a:rPr>
              <a:t>(IN2P3 &amp; UNIGE), </a:t>
            </a:r>
            <a:r>
              <a:rPr lang="en-CH" sz="2700" b="1" dirty="0">
                <a:latin typeface="Calibri" panose="020F0502020204030204" pitchFamily="34" charset="0"/>
                <a:cs typeface="Calibri" panose="020F0502020204030204" pitchFamily="34" charset="0"/>
              </a:rPr>
              <a:t>Patrick Janot </a:t>
            </a:r>
            <a:r>
              <a:rPr lang="en-CH" sz="2700" dirty="0">
                <a:latin typeface="Calibri" panose="020F0502020204030204" pitchFamily="34" charset="0"/>
                <a:cs typeface="Calibri" panose="020F0502020204030204" pitchFamily="34" charset="0"/>
              </a:rPr>
              <a:t>(CERN)</a:t>
            </a:r>
            <a:br>
              <a:rPr lang="en-CH" sz="27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CH" sz="27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FCC PED Coordinators</a:t>
            </a:r>
          </a:p>
          <a:p>
            <a:r>
              <a:rPr lang="en-CH" sz="2700" b="1" dirty="0">
                <a:latin typeface="Calibri" panose="020F0502020204030204" pitchFamily="34" charset="0"/>
                <a:cs typeface="Calibri" panose="020F0502020204030204" pitchFamily="34" charset="0"/>
              </a:rPr>
              <a:t>John Ellis </a:t>
            </a:r>
            <a:r>
              <a:rPr lang="en-CH" sz="2700" dirty="0">
                <a:latin typeface="Calibri" panose="020F0502020204030204" pitchFamily="34" charset="0"/>
                <a:cs typeface="Calibri" panose="020F0502020204030204" pitchFamily="34" charset="0"/>
              </a:rPr>
              <a:t>(King’s College London), </a:t>
            </a:r>
            <a:r>
              <a:rPr lang="en-CH" sz="2700" b="1" dirty="0">
                <a:latin typeface="Calibri" panose="020F0502020204030204" pitchFamily="34" charset="0"/>
                <a:cs typeface="Calibri" panose="020F0502020204030204" pitchFamily="34" charset="0"/>
              </a:rPr>
              <a:t>Panagiotis Charitos</a:t>
            </a:r>
            <a:r>
              <a:rPr lang="en-CH" sz="2700" dirty="0">
                <a:latin typeface="Calibri" panose="020F0502020204030204" pitchFamily="34" charset="0"/>
                <a:cs typeface="Calibri" panose="020F0502020204030204" pitchFamily="34" charset="0"/>
              </a:rPr>
              <a:t> (CERN) </a:t>
            </a:r>
            <a:br>
              <a:rPr lang="en-CH" sz="27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CH" sz="27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FCC Coordination Group</a:t>
            </a:r>
          </a:p>
          <a:p>
            <a:r>
              <a:rPr lang="en-CH" sz="2700" b="1" dirty="0">
                <a:latin typeface="Calibri" panose="020F0502020204030204" pitchFamily="34" charset="0"/>
                <a:cs typeface="Calibri" panose="020F0502020204030204" pitchFamily="34" charset="0"/>
              </a:rPr>
              <a:t>Gregorio Bernardi </a:t>
            </a:r>
            <a:r>
              <a:rPr lang="en-CH" sz="2700" dirty="0">
                <a:latin typeface="Calibri" panose="020F0502020204030204" pitchFamily="34" charset="0"/>
                <a:cs typeface="Calibri" panose="020F0502020204030204" pitchFamily="34" charset="0"/>
              </a:rPr>
              <a:t>(IN2P3), </a:t>
            </a:r>
            <a:r>
              <a:rPr lang="en-CH" sz="2700" b="1" dirty="0">
                <a:latin typeface="Calibri" panose="020F0502020204030204" pitchFamily="34" charset="0"/>
                <a:cs typeface="Calibri" panose="020F0502020204030204" pitchFamily="34" charset="0"/>
              </a:rPr>
              <a:t>Tadeusz Lesiak </a:t>
            </a:r>
            <a:r>
              <a:rPr lang="en-CH" sz="2700" dirty="0">
                <a:latin typeface="Calibri" panose="020F0502020204030204" pitchFamily="34" charset="0"/>
                <a:cs typeface="Calibri" panose="020F0502020204030204" pitchFamily="34" charset="0"/>
              </a:rPr>
              <a:t>(IFJ PAN), </a:t>
            </a:r>
            <a:r>
              <a:rPr lang="en-CH" sz="2700" b="1" dirty="0">
                <a:latin typeface="Calibri" panose="020F0502020204030204" pitchFamily="34" charset="0"/>
                <a:cs typeface="Calibri" panose="020F0502020204030204" pitchFamily="34" charset="0"/>
              </a:rPr>
              <a:t>Marcin Chrzaszcz </a:t>
            </a:r>
            <a:r>
              <a:rPr lang="en-CH" sz="2700" dirty="0">
                <a:latin typeface="Calibri" panose="020F0502020204030204" pitchFamily="34" charset="0"/>
                <a:cs typeface="Calibri" panose="020F0502020204030204" pitchFamily="34" charset="0"/>
              </a:rPr>
              <a:t>(IFJ PAN)</a:t>
            </a:r>
            <a:br>
              <a:rPr lang="en-CH" sz="27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CH" sz="27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Convenors of FCC-PED Informal Forum of National Contacts</a:t>
            </a:r>
          </a:p>
        </p:txBody>
      </p:sp>
    </p:spTree>
    <p:extLst>
      <p:ext uri="{BB962C8B-B14F-4D97-AF65-F5344CB8AC3E}">
        <p14:creationId xmlns:p14="http://schemas.microsoft.com/office/powerpoint/2010/main" val="15806317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Collaboration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3.xml><?xml version="1.0" encoding="utf-8"?>
<a:theme xmlns:a="http://schemas.openxmlformats.org/drawingml/2006/main" name="3_Collaboration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4.xml><?xml version="1.0" encoding="utf-8"?>
<a:theme xmlns:a="http://schemas.openxmlformats.org/drawingml/2006/main" name="CERN_Corporate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E0AEF679-98C1-AB42-B5BE-2ED16A1D638D}"/>
    </a:ext>
  </a:extLst>
</a:theme>
</file>

<file path=ppt/theme/theme5.xml><?xml version="1.0" encoding="utf-8"?>
<a:theme xmlns:a="http://schemas.openxmlformats.org/drawingml/2006/main" name="4_Collaboration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6.xml><?xml version="1.0" encoding="utf-8"?>
<a:theme xmlns:a="http://schemas.openxmlformats.org/drawingml/2006/main" name="1_Research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28351</TotalTime>
  <Words>1005</Words>
  <Application>Microsoft Macintosh PowerPoint</Application>
  <PresentationFormat>Widescreen</PresentationFormat>
  <Paragraphs>104</Paragraphs>
  <Slides>15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15</vt:i4>
      </vt:variant>
    </vt:vector>
  </HeadingPairs>
  <TitlesOfParts>
    <vt:vector size="25" baseType="lpstr">
      <vt:lpstr>Arial</vt:lpstr>
      <vt:lpstr>Bradley Hand</vt:lpstr>
      <vt:lpstr>Calibri</vt:lpstr>
      <vt:lpstr>Calibri Light</vt:lpstr>
      <vt:lpstr>Office Theme</vt:lpstr>
      <vt:lpstr>2_Collaboration</vt:lpstr>
      <vt:lpstr>3_Collaboration</vt:lpstr>
      <vt:lpstr>CERN_Corporate</vt:lpstr>
      <vt:lpstr>4_Collaboration</vt:lpstr>
      <vt:lpstr>1_Research</vt:lpstr>
      <vt:lpstr>The FCC Feasibility Study and Global Collaboration</vt:lpstr>
      <vt:lpstr>CERN International Collaboration</vt:lpstr>
      <vt:lpstr>Science for peace CERN was founded in 1954 with 12 European Member States</vt:lpstr>
      <vt:lpstr>FCC Global Collaboration Working Group</vt:lpstr>
      <vt:lpstr>Strategic Framework (I)</vt:lpstr>
      <vt:lpstr>The FCC Approach to Global Collaboration</vt:lpstr>
      <vt:lpstr>Mandate of FGC Working Group (I)</vt:lpstr>
      <vt:lpstr>Mandate of Working Group (II)</vt:lpstr>
      <vt:lpstr>FGC Working Group Membership</vt:lpstr>
      <vt:lpstr>FCC Collaboration</vt:lpstr>
      <vt:lpstr>PowerPoint Presentation</vt:lpstr>
      <vt:lpstr>Joining the FCC Feasibility Study Collaboration</vt:lpstr>
      <vt:lpstr>MoU for the FCC Feasibility Study with LIP</vt:lpstr>
      <vt:lpstr>Concluding Remarks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Emmanuel Tsesmelis</dc:creator>
  <cp:lastModifiedBy>Emmanuel Tsesmelis</cp:lastModifiedBy>
  <cp:revision>142</cp:revision>
  <dcterms:created xsi:type="dcterms:W3CDTF">2021-02-13T16:54:30Z</dcterms:created>
  <dcterms:modified xsi:type="dcterms:W3CDTF">2021-11-26T10:35:49Z</dcterms:modified>
</cp:coreProperties>
</file>