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35" r:id="rId2"/>
    <p:sldId id="336" r:id="rId3"/>
    <p:sldId id="256" r:id="rId4"/>
    <p:sldId id="333" r:id="rId5"/>
    <p:sldId id="338" r:id="rId6"/>
    <p:sldId id="259" r:id="rId7"/>
    <p:sldId id="294" r:id="rId8"/>
    <p:sldId id="287" r:id="rId9"/>
    <p:sldId id="339" r:id="rId10"/>
    <p:sldId id="344" r:id="rId11"/>
    <p:sldId id="345" r:id="rId12"/>
    <p:sldId id="330" r:id="rId13"/>
  </p:sldIdLst>
  <p:sldSz cx="12192000" cy="6858000"/>
  <p:notesSz cx="6797675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Hoch" initials="MH" lastIdx="1" clrIdx="0">
    <p:extLst>
      <p:ext uri="{19B8F6BF-5375-455C-9EA6-DF929625EA0E}">
        <p15:presenceInfo xmlns:p15="http://schemas.microsoft.com/office/powerpoint/2012/main" userId="S::michael.hoch@cern.ch::cca36a27-8224-4fd4-a888-4d161ae42e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1618"/>
    <a:srgbClr val="D65020"/>
    <a:srgbClr val="3BD71F"/>
    <a:srgbClr val="1639D3"/>
    <a:srgbClr val="3B3838"/>
    <a:srgbClr val="F49F84"/>
    <a:srgbClr val="B0B964"/>
    <a:srgbClr val="2D60A6"/>
    <a:srgbClr val="F3C585"/>
    <a:srgbClr val="C1DF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11" autoAdjust="0"/>
    <p:restoredTop sz="94660"/>
  </p:normalViewPr>
  <p:slideViewPr>
    <p:cSldViewPr snapToGrid="0">
      <p:cViewPr varScale="1">
        <p:scale>
          <a:sx n="50" d="100"/>
          <a:sy n="50" d="100"/>
        </p:scale>
        <p:origin x="14" y="4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2" d="100"/>
        <a:sy n="62" d="100"/>
      </p:scale>
      <p:origin x="0" y="-324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6D8A19-9B3B-4E91-81D5-4B5AEECCB511}" type="datetimeFigureOut">
              <a:rPr lang="de-AT" smtClean="0"/>
              <a:t>16.11.2021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F893E4-D73A-4BCB-84D9-3C66BEBE5A8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6786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16.11.2021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5343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16.11.2021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6271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16.11.2021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99809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16.11.2021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28587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16.11.2021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12216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16.11.2021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97988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16.11.2021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72104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16.11.2021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59356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16.11.2021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401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16.11.2021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14142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16.11.2021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03952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27F78-9A50-4031-8390-B99A1C15DBA6}" type="datetimeFigureOut">
              <a:rPr lang="de-AT" smtClean="0"/>
              <a:t>16.11.2021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5912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y.matterport.com/show/?m=nsafzyhGnic" TargetMode="Externa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my.matterport.com/show/?m=cCZF48ZqEy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xrAOrWwK2X0" TargetMode="External"/><Relationship Id="rId5" Type="http://schemas.openxmlformats.org/officeDocument/2006/relationships/hyperlink" Target="https://youtu.be/91rQ2irmsjo" TargetMode="Externa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y2021cosmonaut.com/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imeline&#10;&#10;Description automatically generated">
            <a:extLst>
              <a:ext uri="{FF2B5EF4-FFF2-40B4-BE49-F238E27FC236}">
                <a16:creationId xmlns:a16="http://schemas.microsoft.com/office/drawing/2014/main" id="{EDDCD860-D703-4174-B386-A66B0350D3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10" b="3614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2C6C9C9-83BF-4A6C-A1BF-C1735C61B4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6524" y="1"/>
            <a:ext cx="7295477" cy="6853457"/>
          </a:xfrm>
          <a:custGeom>
            <a:avLst/>
            <a:gdLst>
              <a:gd name="connsiteX0" fmla="*/ 2113864 w 7295477"/>
              <a:gd name="connsiteY0" fmla="*/ 0 h 6853457"/>
              <a:gd name="connsiteX1" fmla="*/ 5731689 w 7295477"/>
              <a:gd name="connsiteY1" fmla="*/ 0 h 6853457"/>
              <a:gd name="connsiteX2" fmla="*/ 5792604 w 7295477"/>
              <a:gd name="connsiteY2" fmla="*/ 31199 h 6853457"/>
              <a:gd name="connsiteX3" fmla="*/ 7277638 w 7295477"/>
              <a:gd name="connsiteY3" fmla="*/ 1446415 h 6853457"/>
              <a:gd name="connsiteX4" fmla="*/ 7295477 w 7295477"/>
              <a:gd name="connsiteY4" fmla="*/ 1478103 h 6853457"/>
              <a:gd name="connsiteX5" fmla="*/ 7295477 w 7295477"/>
              <a:gd name="connsiteY5" fmla="*/ 5482224 h 6853457"/>
              <a:gd name="connsiteX6" fmla="*/ 7195301 w 7295477"/>
              <a:gd name="connsiteY6" fmla="*/ 5644337 h 6853457"/>
              <a:gd name="connsiteX7" fmla="*/ 5956878 w 7295477"/>
              <a:gd name="connsiteY7" fmla="*/ 6835380 h 6853457"/>
              <a:gd name="connsiteX8" fmla="*/ 5925438 w 7295477"/>
              <a:gd name="connsiteY8" fmla="*/ 6853457 h 6853457"/>
              <a:gd name="connsiteX9" fmla="*/ 1920114 w 7295477"/>
              <a:gd name="connsiteY9" fmla="*/ 6853457 h 6853457"/>
              <a:gd name="connsiteX10" fmla="*/ 1888674 w 7295477"/>
              <a:gd name="connsiteY10" fmla="*/ 6835380 h 6853457"/>
              <a:gd name="connsiteX11" fmla="*/ 0 w 7295477"/>
              <a:gd name="connsiteY11" fmla="*/ 3480517 h 6853457"/>
              <a:gd name="connsiteX12" fmla="*/ 2052949 w 7295477"/>
              <a:gd name="connsiteY12" fmla="*/ 31199 h 6853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295477" h="6853457">
                <a:moveTo>
                  <a:pt x="2113864" y="0"/>
                </a:moveTo>
                <a:lnTo>
                  <a:pt x="5731689" y="0"/>
                </a:lnTo>
                <a:lnTo>
                  <a:pt x="5792604" y="31199"/>
                </a:lnTo>
                <a:cubicBezTo>
                  <a:pt x="6404018" y="363339"/>
                  <a:pt x="6917255" y="853303"/>
                  <a:pt x="7277638" y="1446415"/>
                </a:cubicBezTo>
                <a:lnTo>
                  <a:pt x="7295477" y="1478103"/>
                </a:lnTo>
                <a:lnTo>
                  <a:pt x="7295477" y="5482224"/>
                </a:lnTo>
                <a:lnTo>
                  <a:pt x="7195301" y="5644337"/>
                </a:lnTo>
                <a:cubicBezTo>
                  <a:pt x="6875688" y="6126745"/>
                  <a:pt x="6452261" y="6534378"/>
                  <a:pt x="5956878" y="6835380"/>
                </a:cubicBezTo>
                <a:lnTo>
                  <a:pt x="5925438" y="6853457"/>
                </a:lnTo>
                <a:lnTo>
                  <a:pt x="1920114" y="6853457"/>
                </a:lnTo>
                <a:lnTo>
                  <a:pt x="1888674" y="6835380"/>
                </a:lnTo>
                <a:cubicBezTo>
                  <a:pt x="756370" y="6147375"/>
                  <a:pt x="0" y="4902276"/>
                  <a:pt x="0" y="3480517"/>
                </a:cubicBezTo>
                <a:cubicBezTo>
                  <a:pt x="0" y="1991056"/>
                  <a:pt x="830121" y="695479"/>
                  <a:pt x="2052949" y="31199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46C967-17D0-4436-9259-7F756E20B7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02" b="7727"/>
          <a:stretch/>
        </p:blipFill>
        <p:spPr>
          <a:xfrm>
            <a:off x="5063089" y="1"/>
            <a:ext cx="7128913" cy="6853457"/>
          </a:xfrm>
          <a:custGeom>
            <a:avLst/>
            <a:gdLst/>
            <a:ahLst/>
            <a:cxnLst/>
            <a:rect l="l" t="t" r="r" b="b"/>
            <a:pathLst>
              <a:path w="7128913" h="6853457">
                <a:moveTo>
                  <a:pt x="2343548" y="0"/>
                </a:moveTo>
                <a:lnTo>
                  <a:pt x="5168877" y="0"/>
                </a:lnTo>
                <a:lnTo>
                  <a:pt x="5218299" y="19487"/>
                </a:lnTo>
                <a:cubicBezTo>
                  <a:pt x="5976640" y="340238"/>
                  <a:pt x="6607722" y="902948"/>
                  <a:pt x="7014769" y="1610837"/>
                </a:cubicBezTo>
                <a:lnTo>
                  <a:pt x="7128913" y="1827198"/>
                </a:lnTo>
                <a:lnTo>
                  <a:pt x="7128913" y="5131581"/>
                </a:lnTo>
                <a:lnTo>
                  <a:pt x="7091067" y="5210750"/>
                </a:lnTo>
                <a:cubicBezTo>
                  <a:pt x="6744936" y="5876527"/>
                  <a:pt x="6205281" y="6425584"/>
                  <a:pt x="5546646" y="6783375"/>
                </a:cubicBezTo>
                <a:lnTo>
                  <a:pt x="5409811" y="6853457"/>
                </a:lnTo>
                <a:lnTo>
                  <a:pt x="2102613" y="6853457"/>
                </a:lnTo>
                <a:lnTo>
                  <a:pt x="1965779" y="6783375"/>
                </a:lnTo>
                <a:cubicBezTo>
                  <a:pt x="794873" y="6147301"/>
                  <a:pt x="0" y="4906735"/>
                  <a:pt x="0" y="3480517"/>
                </a:cubicBezTo>
                <a:cubicBezTo>
                  <a:pt x="0" y="1924643"/>
                  <a:pt x="945964" y="589711"/>
                  <a:pt x="2294125" y="19487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70998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16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388" y="-2127"/>
            <a:ext cx="7125612" cy="6860127"/>
          </a:xfrm>
          <a:prstGeom prst="rect">
            <a:avLst/>
          </a:prstGeom>
        </p:spPr>
      </p:pic>
      <p:cxnSp>
        <p:nvCxnSpPr>
          <p:cNvPr id="3" name="직선 연결선 2"/>
          <p:cNvCxnSpPr/>
          <p:nvPr/>
        </p:nvCxnSpPr>
        <p:spPr>
          <a:xfrm>
            <a:off x="1524000" y="107004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" name="직선 연결선 3"/>
          <p:cNvCxnSpPr/>
          <p:nvPr/>
        </p:nvCxnSpPr>
        <p:spPr>
          <a:xfrm>
            <a:off x="1524000" y="6738026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85BF33F-357B-49F8-879C-2DC79418F16E}"/>
              </a:ext>
            </a:extLst>
          </p:cNvPr>
          <p:cNvSpPr txBox="1"/>
          <p:nvPr/>
        </p:nvSpPr>
        <p:spPr>
          <a:xfrm>
            <a:off x="0" y="4797478"/>
            <a:ext cx="7125612" cy="15696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u="sng" dirty="0"/>
              <a:t>Virtual Museum : </a:t>
            </a:r>
          </a:p>
          <a:p>
            <a:r>
              <a:rPr lang="en-US" sz="2400" dirty="0"/>
              <a:t>To visit virtual and archive the exhibition</a:t>
            </a:r>
          </a:p>
          <a:p>
            <a:r>
              <a:rPr lang="en-GB" sz="2400" u="sng" dirty="0">
                <a:solidFill>
                  <a:srgbClr val="4472C4"/>
                </a:solidFill>
                <a:effectLst/>
                <a:ea typeface="Calibri" panose="020F0502020204030204" pitchFamily="34" charset="0"/>
                <a:hlinkClick r:id="rId3"/>
              </a:rPr>
              <a:t>https://my.matterport.com/show/?m=nsafzyhGnic</a:t>
            </a:r>
            <a:endParaRPr lang="en-GB" sz="2400" dirty="0">
              <a:effectLst/>
              <a:ea typeface="Calibri" panose="020F0502020204030204" pitchFamily="34" charset="0"/>
            </a:endParaRPr>
          </a:p>
          <a:p>
            <a:r>
              <a:rPr lang="en-GB" sz="2400" u="sng" dirty="0">
                <a:solidFill>
                  <a:srgbClr val="0563C1"/>
                </a:solidFill>
                <a:effectLst/>
                <a:ea typeface="Calibri" panose="020F0502020204030204" pitchFamily="34" charset="0"/>
                <a:hlinkClick r:id="rId4"/>
              </a:rPr>
              <a:t>https://my.matterport.com/show/?m=cCZF48ZqEyF</a:t>
            </a:r>
            <a:endParaRPr lang="en-GB" sz="2400" dirty="0">
              <a:effectLst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330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4711"/>
            <a:ext cx="12192000" cy="7695032"/>
          </a:xfrm>
        </p:spPr>
      </p:pic>
      <p:cxnSp>
        <p:nvCxnSpPr>
          <p:cNvPr id="5" name="직선 연결선 4"/>
          <p:cNvCxnSpPr/>
          <p:nvPr/>
        </p:nvCxnSpPr>
        <p:spPr>
          <a:xfrm>
            <a:off x="1524000" y="107004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1524000" y="6738026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282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5" r="5625"/>
          <a:stretch/>
        </p:blipFill>
        <p:spPr>
          <a:xfrm>
            <a:off x="1451638" y="821803"/>
            <a:ext cx="9132100" cy="5602146"/>
          </a:xfrm>
        </p:spPr>
      </p:pic>
      <p:pic>
        <p:nvPicPr>
          <p:cNvPr id="5" name="내용 개체 틀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06" b="94229"/>
          <a:stretch/>
        </p:blipFill>
        <p:spPr>
          <a:xfrm>
            <a:off x="1524000" y="196771"/>
            <a:ext cx="5497190" cy="625033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5841358" y="175473"/>
            <a:ext cx="4681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https://www.youtube.com/channel/UCtGodNT4WNL_Acn5xq1bfGQ/videos</a:t>
            </a:r>
          </a:p>
        </p:txBody>
      </p:sp>
    </p:spTree>
    <p:extLst>
      <p:ext uri="{BB962C8B-B14F-4D97-AF65-F5344CB8AC3E}">
        <p14:creationId xmlns:p14="http://schemas.microsoft.com/office/powerpoint/2010/main" val="785885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5FBF8E-5673-4662-A33C-8653AC26EA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20706" cy="11578789"/>
          </a:xfrm>
          <a:prstGeom prst="rect">
            <a:avLst/>
          </a:prstGeom>
        </p:spPr>
      </p:pic>
      <p:pic>
        <p:nvPicPr>
          <p:cNvPr id="5" name="Picture 4" descr="A picture containing timeline&#10;&#10;Description automatically generated">
            <a:extLst>
              <a:ext uri="{FF2B5EF4-FFF2-40B4-BE49-F238E27FC236}">
                <a16:creationId xmlns:a16="http://schemas.microsoft.com/office/drawing/2014/main" id="{8BF4609F-AC3B-4C8C-90E6-DBACEB167E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106" y="0"/>
            <a:ext cx="45728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470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5C01129-3453-464D-A870-ED71C6E89D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D2781A6-5C82-4764-B489-F9A599C0A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98833" y="685800"/>
            <a:ext cx="5004061" cy="5486400"/>
          </a:xfrm>
          <a:prstGeom prst="rect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86446" y="270929"/>
            <a:ext cx="4019107" cy="115993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 b="1" kern="1200" dirty="0">
                <a:solidFill>
                  <a:schemeClr val="bg1">
                    <a:alpha val="60000"/>
                  </a:schemeClr>
                </a:solidFill>
                <a:latin typeface="+mj-lt"/>
                <a:ea typeface="+mj-ea"/>
                <a:cs typeface="+mj-cs"/>
              </a:rPr>
              <a:t>The Cosmonaut</a:t>
            </a:r>
            <a:br>
              <a:rPr lang="en-US" sz="2800" b="1" kern="1200" dirty="0">
                <a:solidFill>
                  <a:schemeClr val="bg1">
                    <a:alpha val="60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US" sz="1400" b="1" kern="1200" dirty="0">
                <a:solidFill>
                  <a:schemeClr val="bg1">
                    <a:alpha val="60000"/>
                  </a:schemeClr>
                </a:solidFill>
                <a:latin typeface="+mj-lt"/>
                <a:ea typeface="+mj-ea"/>
                <a:cs typeface="+mj-cs"/>
              </a:rPr>
              <a:t>by ORIGIN-CMS</a:t>
            </a:r>
          </a:p>
        </p:txBody>
      </p:sp>
      <p:pic>
        <p:nvPicPr>
          <p:cNvPr id="6" name="Picture 5" descr="A picture containing text, night sky&#10;&#10;Description automatically generated">
            <a:extLst>
              <a:ext uri="{FF2B5EF4-FFF2-40B4-BE49-F238E27FC236}">
                <a16:creationId xmlns:a16="http://schemas.microsoft.com/office/drawing/2014/main" id="{754A04BE-EC0A-4234-8B10-908240D1FB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6" r="7702"/>
          <a:stretch/>
        </p:blipFill>
        <p:spPr>
          <a:xfrm>
            <a:off x="17082" y="12210"/>
            <a:ext cx="3657600" cy="684579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07712" y="1845734"/>
            <a:ext cx="4472508" cy="42671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1800" i="1" u="sng" dirty="0">
                <a:solidFill>
                  <a:schemeClr val="bg1"/>
                </a:solidFill>
              </a:rPr>
              <a:t>Where: </a:t>
            </a:r>
            <a:r>
              <a:rPr lang="en-US" sz="1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Seoul /South Korea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1800" i="1" u="sng" dirty="0">
                <a:solidFill>
                  <a:schemeClr val="bg1"/>
                </a:solidFill>
              </a:rPr>
              <a:t>Venue: </a:t>
            </a:r>
            <a:r>
              <a:rPr lang="en-US" sz="18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Hanyang</a:t>
            </a:r>
            <a:r>
              <a:rPr lang="en-US" sz="1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Museum, ~ 800m</a:t>
            </a:r>
            <a:r>
              <a:rPr lang="en-US" sz="1800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2</a:t>
            </a:r>
            <a:r>
              <a:rPr lang="en-US" sz="1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bg1"/>
                </a:solidFill>
              </a:rPr>
              <a:t>exhibition 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1800" i="1" u="sng" dirty="0">
                <a:solidFill>
                  <a:schemeClr val="bg1"/>
                </a:solidFill>
              </a:rPr>
              <a:t>When:  </a:t>
            </a:r>
            <a:r>
              <a:rPr lang="en-US" sz="1800" dirty="0">
                <a:solidFill>
                  <a:schemeClr val="bg1"/>
                </a:solidFill>
              </a:rPr>
              <a:t>opening </a:t>
            </a:r>
            <a:r>
              <a:rPr lang="en-US" sz="1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20</a:t>
            </a:r>
            <a:r>
              <a:rPr lang="en-US" sz="1800" baseline="300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th</a:t>
            </a:r>
            <a:r>
              <a:rPr lang="en-US" sz="1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May– 30</a:t>
            </a:r>
            <a:r>
              <a:rPr lang="en-US" sz="1800" baseline="300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th</a:t>
            </a:r>
            <a:r>
              <a:rPr lang="en-US" sz="1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October </a:t>
            </a:r>
            <a:r>
              <a:rPr lang="en-US" sz="1800" dirty="0">
                <a:solidFill>
                  <a:schemeClr val="bg1"/>
                </a:solidFill>
              </a:rPr>
              <a:t>2021 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1800" i="1" u="sng" dirty="0">
                <a:solidFill>
                  <a:schemeClr val="bg1"/>
                </a:solidFill>
              </a:rPr>
              <a:t>Topics:</a:t>
            </a:r>
            <a:r>
              <a:rPr lang="en-US" sz="1800" i="1" dirty="0">
                <a:solidFill>
                  <a:schemeClr val="bg1"/>
                </a:solidFill>
              </a:rPr>
              <a:t> </a:t>
            </a:r>
            <a:r>
              <a:rPr lang="en-US" sz="1800" dirty="0">
                <a:solidFill>
                  <a:schemeClr val="bg1"/>
                </a:solidFill>
              </a:rPr>
              <a:t>from </a:t>
            </a:r>
            <a:r>
              <a:rPr lang="en-US" sz="18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particle physics to astrophysics </a:t>
            </a:r>
            <a:endParaRPr lang="en-US" sz="18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1800" u="sng" dirty="0">
                <a:solidFill>
                  <a:schemeClr val="bg1">
                    <a:lumMod val="95000"/>
                  </a:schemeClr>
                </a:solidFill>
              </a:rPr>
              <a:t>Who</a:t>
            </a:r>
            <a:r>
              <a:rPr lang="en-US" sz="1800" dirty="0">
                <a:solidFill>
                  <a:schemeClr val="bg1">
                    <a:lumMod val="95000"/>
                  </a:schemeClr>
                </a:solidFill>
              </a:rPr>
              <a:t>: </a:t>
            </a:r>
            <a:r>
              <a:rPr lang="en-US" sz="1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CMS, ALICE, CERN, LIGO, </a:t>
            </a:r>
            <a:r>
              <a:rPr lang="en-US" sz="1800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ICEcube</a:t>
            </a:r>
            <a:r>
              <a:rPr lang="en-US" sz="1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	= </a:t>
            </a:r>
            <a:r>
              <a:rPr lang="en-US" sz="18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reginal </a:t>
            </a:r>
            <a:r>
              <a:rPr lang="en-US" sz="20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ORIGIN network 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1800" i="1" u="sng" dirty="0">
                <a:solidFill>
                  <a:schemeClr val="bg1"/>
                </a:solidFill>
              </a:rPr>
              <a:t>Artists: </a:t>
            </a:r>
            <a:r>
              <a:rPr lang="en-US" sz="18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4 Local artist and M. Hoch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1800" i="1" u="sng" dirty="0">
                <a:solidFill>
                  <a:schemeClr val="bg1"/>
                </a:solidFill>
              </a:rPr>
              <a:t>Local responsible: </a:t>
            </a:r>
            <a:r>
              <a:rPr lang="en-US" sz="18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Tae Jeong Kim 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1800" i="1" u="sng" dirty="0">
                <a:solidFill>
                  <a:schemeClr val="bg1"/>
                </a:solidFill>
              </a:rPr>
              <a:t>Concept: </a:t>
            </a:r>
            <a:r>
              <a:rPr lang="en-US" sz="18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Michael Hoch</a:t>
            </a:r>
            <a:endParaRPr lang="en-US" sz="1300" dirty="0">
              <a:solidFill>
                <a:schemeClr val="bg1"/>
              </a:solidFill>
            </a:endParaRPr>
          </a:p>
        </p:txBody>
      </p:sp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66782492-C3DE-4E43-8BFA-D69C543E79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65"/>
          <a:stretch/>
        </p:blipFill>
        <p:spPr>
          <a:xfrm>
            <a:off x="8583798" y="0"/>
            <a:ext cx="3625284" cy="684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578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F1773-05BD-4632-B90F-2DFE6F7C4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6298"/>
            <a:ext cx="6087533" cy="1325563"/>
          </a:xfrm>
        </p:spPr>
        <p:txBody>
          <a:bodyPr/>
          <a:lstStyle/>
          <a:p>
            <a:r>
              <a:rPr lang="en-US" dirty="0"/>
              <a:t>Museum becomes CMS</a:t>
            </a:r>
            <a:endParaRPr lang="en-GB" dirty="0"/>
          </a:p>
        </p:txBody>
      </p:sp>
      <p:pic>
        <p:nvPicPr>
          <p:cNvPr id="7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84ECC259-1357-49E1-ADE3-DEAB684566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029" y="3821280"/>
            <a:ext cx="567941" cy="360027"/>
          </a:xfrm>
        </p:spPr>
      </p:pic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AE88BFE9-CD50-403E-A5CA-A86B6CD7912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50" y="1025167"/>
            <a:ext cx="6733315" cy="4268358"/>
          </a:xfrm>
          <a:prstGeom prst="rect">
            <a:avLst/>
          </a:prstGeom>
        </p:spPr>
      </p:pic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1114C21D-22D8-4D43-AC03-46B622B107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048" y="0"/>
            <a:ext cx="5170819" cy="68944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DBBC10B-F5ED-44F4-BEDD-64CDC6E02F20}"/>
              </a:ext>
            </a:extLst>
          </p:cNvPr>
          <p:cNvSpPr txBox="1"/>
          <p:nvPr/>
        </p:nvSpPr>
        <p:spPr>
          <a:xfrm>
            <a:off x="430640" y="4999729"/>
            <a:ext cx="6087533" cy="17543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800" b="1" i="1" u="sng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r>
              <a:rPr lang="en-US" sz="1800" b="1" i="1" u="sng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Video: “MUSEUM becomes CMS”: </a:t>
            </a: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https://youtu.be/91rQ2irmsjo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Art Teaser Video</a:t>
            </a:r>
          </a:p>
          <a:p>
            <a:pPr algn="ctr"/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(274) </a:t>
            </a:r>
            <a:r>
              <a:rPr lang="en-GB" sz="1800" u="sng" dirty="0" err="1">
                <a:solidFill>
                  <a:srgbClr val="0563C1"/>
                </a:solidFill>
                <a:effectLst/>
                <a:latin typeface="Malgun Gothic" panose="020B0503020000020004" pitchFamily="34" charset="-127"/>
                <a:ea typeface="Calibri" panose="020F0502020204030204" pitchFamily="34" charset="0"/>
                <a:hlinkClick r:id="rId6"/>
              </a:rPr>
              <a:t>메인서브</a:t>
            </a: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 </a:t>
            </a:r>
            <a:r>
              <a:rPr lang="en-GB" sz="1800" u="sng" dirty="0">
                <a:solidFill>
                  <a:srgbClr val="0563C1"/>
                </a:solidFill>
                <a:effectLst/>
                <a:latin typeface="Malgun Gothic" panose="020B0503020000020004" pitchFamily="34" charset="-127"/>
                <a:ea typeface="Calibri" panose="020F0502020204030204" pitchFamily="34" charset="0"/>
                <a:hlinkClick r:id="rId6"/>
              </a:rPr>
              <a:t>합</a:t>
            </a: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 </a:t>
            </a:r>
            <a:r>
              <a:rPr lang="en-GB" sz="1800" u="sng" dirty="0" err="1">
                <a:solidFill>
                  <a:srgbClr val="0563C1"/>
                </a:solidFill>
                <a:effectLst/>
                <a:latin typeface="Malgun Gothic" panose="020B0503020000020004" pitchFamily="34" charset="-127"/>
                <a:ea typeface="Calibri" panose="020F0502020204030204" pitchFamily="34" charset="0"/>
                <a:hlinkClick r:id="rId6"/>
              </a:rPr>
              <a:t>마이클호치박사님</a:t>
            </a: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 - YouTube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5728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177519" y="-765393"/>
            <a:ext cx="9420145" cy="7065109"/>
          </a:xfrm>
          <a:prstGeom prst="rect">
            <a:avLst/>
          </a:prstGeom>
        </p:spPr>
      </p:pic>
      <p:cxnSp>
        <p:nvCxnSpPr>
          <p:cNvPr id="6" name="직선 연결선 5"/>
          <p:cNvCxnSpPr/>
          <p:nvPr/>
        </p:nvCxnSpPr>
        <p:spPr>
          <a:xfrm>
            <a:off x="1524000" y="6738026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10625" y="854482"/>
            <a:ext cx="6835857" cy="5126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300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101256"/>
            <a:ext cx="10515600" cy="1039023"/>
          </a:xfrm>
        </p:spPr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Floor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925" y="1426819"/>
            <a:ext cx="3869708" cy="52011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floor : science path</a:t>
            </a:r>
          </a:p>
          <a:p>
            <a:pPr marL="0" indent="0">
              <a:buNone/>
            </a:pPr>
            <a:r>
              <a:rPr lang="en-GB" sz="1800" dirty="0"/>
              <a:t>Exhibition space: 	508 m</a:t>
            </a:r>
            <a:r>
              <a:rPr lang="en-GB" sz="1800" baseline="30000" dirty="0"/>
              <a:t>2</a:t>
            </a:r>
          </a:p>
          <a:p>
            <a:pPr marL="0" indent="0">
              <a:buNone/>
            </a:pPr>
            <a:r>
              <a:rPr lang="en-GB" sz="1800" dirty="0"/>
              <a:t>Floor Height: 	270cm </a:t>
            </a:r>
            <a:r>
              <a:rPr lang="en-GB" dirty="0"/>
              <a:t>	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floor art space</a:t>
            </a:r>
          </a:p>
          <a:p>
            <a:pPr marL="0" indent="0">
              <a:buNone/>
            </a:pPr>
            <a:r>
              <a:rPr lang="en-GB" sz="1800" dirty="0"/>
              <a:t>Exhibition space: 	207m</a:t>
            </a:r>
            <a:r>
              <a:rPr lang="en-GB" sz="1800" baseline="30000" dirty="0"/>
              <a:t>2</a:t>
            </a:r>
          </a:p>
          <a:p>
            <a:pPr marL="0" indent="0">
              <a:buNone/>
            </a:pPr>
            <a:r>
              <a:rPr lang="en-GB" sz="1800" dirty="0"/>
              <a:t>Floor Height: 	350cm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935" y="292846"/>
            <a:ext cx="4658590" cy="33352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725" y="3695170"/>
            <a:ext cx="5981700" cy="293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386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96087"/>
            <a:ext cx="9144000" cy="646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027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/>
          <p:cNvCxnSpPr/>
          <p:nvPr/>
        </p:nvCxnSpPr>
        <p:spPr>
          <a:xfrm>
            <a:off x="640862" y="888542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1524000" y="6738026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158" y="0"/>
            <a:ext cx="12223158" cy="5939692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89322" y="6172518"/>
            <a:ext cx="3116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dirty="0">
                <a:latin typeface="Century Gothic" panose="020B0502020202020204" pitchFamily="34" charset="0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Online Exhibition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6494584" y="6108026"/>
            <a:ext cx="75418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>
                <a:latin typeface="Century Gothic" panose="020B0502020202020204" pitchFamily="34" charset="0"/>
                <a:ea typeface="KoPubWorld돋움체 Medium" panose="00000600000000000000" pitchFamily="2" charset="-127"/>
                <a:cs typeface="KoPubWorld돋움체 Medium" panose="00000600000000000000" pitchFamily="2" charset="-127"/>
                <a:hlinkClick r:id="rId3"/>
              </a:rPr>
              <a:t>http://www.hy2021cosmonaut.com</a:t>
            </a:r>
            <a:endParaRPr lang="en-US" altLang="ko-KR" sz="2400" b="1" dirty="0">
              <a:latin typeface="Century Gothic" panose="020B0502020202020204" pitchFamily="34" charset="0"/>
              <a:ea typeface="KoPubWorld돋움체 Medium" panose="00000600000000000000" pitchFamily="2" charset="-127"/>
              <a:cs typeface="KoPubWorld돋움체 Medium" panose="000006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1117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50" y="1"/>
            <a:ext cx="3580638" cy="15995383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813" y="0"/>
            <a:ext cx="3767776" cy="1599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58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20532 L -3.33333E-6 -1.088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59 -0.13333 L 0.00816 -1.1196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49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22113</TotalTime>
  <Words>192</Words>
  <Application>Microsoft Office PowerPoint</Application>
  <PresentationFormat>Widescreen</PresentationFormat>
  <Paragraphs>31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Malgun Gothic</vt:lpstr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The Cosmonaut by ORIGIN-CMS</vt:lpstr>
      <vt:lpstr>Museum becomes CMS</vt:lpstr>
      <vt:lpstr>PowerPoint Presentation</vt:lpstr>
      <vt:lpstr>Floor plan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art@CMS / ORIGIN</dc:title>
  <dc:creator>Michael Hoch</dc:creator>
  <cp:lastModifiedBy>Michael Hoch</cp:lastModifiedBy>
  <cp:revision>305</cp:revision>
  <cp:lastPrinted>2018-11-05T10:30:59Z</cp:lastPrinted>
  <dcterms:created xsi:type="dcterms:W3CDTF">2018-11-04T08:49:09Z</dcterms:created>
  <dcterms:modified xsi:type="dcterms:W3CDTF">2021-11-16T06:38:06Z</dcterms:modified>
</cp:coreProperties>
</file>